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5.xml" ContentType="application/vnd.openxmlformats-officedocument.drawingml.chart+xml"/>
  <Override PartName="/ppt/charts/style7.xml" ContentType="application/vnd.ms-office.chartstyle+xml"/>
  <Override PartName="/ppt/charts/colors7.xml" ContentType="application/vnd.ms-office.chartcolorstyle+xml"/>
  <Override PartName="/ppt/charts/chart56.xml" ContentType="application/vnd.openxmlformats-officedocument.drawingml.chart+xml"/>
  <Override PartName="/ppt/charts/style8.xml" ContentType="application/vnd.ms-office.chartstyle+xml"/>
  <Override PartName="/ppt/charts/colors8.xml" ContentType="application/vnd.ms-office.chartcolorstyle+xml"/>
  <Override PartName="/ppt/charts/chart57.xml" ContentType="application/vnd.openxmlformats-officedocument.drawingml.chart+xml"/>
  <Override PartName="/ppt/charts/style9.xml" ContentType="application/vnd.ms-office.chartstyle+xml"/>
  <Override PartName="/ppt/charts/colors9.xml" ContentType="application/vnd.ms-office.chartcolorstyle+xml"/>
  <Override PartName="/ppt/charts/chart5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6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1.xml" ContentType="application/vnd.openxmlformats-officedocument.presentationml.notesSlide+xml"/>
  <Override PartName="/ppt/charts/chart7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7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8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8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8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8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2.xml" ContentType="application/vnd.openxmlformats-officedocument.presentationml.notesSlide+xml"/>
  <Override PartName="/ppt/charts/chart8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1.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9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9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9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9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9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9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9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0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0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0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0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06.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7.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5.xml" ContentType="application/vnd.openxmlformats-officedocument.presentationml.notesSlide+xml"/>
  <Override PartName="/ppt/charts/chart108.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6.xml" ContentType="application/vnd.openxmlformats-officedocument.presentationml.notesSlide+xml"/>
  <Override PartName="/ppt/charts/chart109.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7.xml" ContentType="application/vnd.openxmlformats-officedocument.presentationml.notesSlide+xml"/>
  <Override PartName="/ppt/charts/chart110.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18.xml" ContentType="application/vnd.openxmlformats-officedocument.presentationml.notesSlide+xml"/>
  <Override PartName="/ppt/charts/chart11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9.xml" ContentType="application/vnd.openxmlformats-officedocument.presentationml.notesSlide+xml"/>
  <Override PartName="/ppt/charts/chart112.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20.xml" ContentType="application/vnd.openxmlformats-officedocument.presentationml.notesSlide+xml"/>
  <Override PartName="/ppt/charts/chart113.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21.xml" ContentType="application/vnd.openxmlformats-officedocument.presentationml.notesSlide+xml"/>
  <Override PartName="/ppt/charts/chart114.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22.xml" ContentType="application/vnd.openxmlformats-officedocument.presentationml.notesSlide+xml"/>
  <Override PartName="/ppt/charts/chart115.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23.xml" ContentType="application/vnd.openxmlformats-officedocument.presentationml.notesSlide+xml"/>
  <Override PartName="/ppt/charts/chart116.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4.xml" ContentType="application/vnd.openxmlformats-officedocument.presentationml.notesSlide+xml"/>
  <Override PartName="/ppt/charts/chart117.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25.xml" ContentType="application/vnd.openxmlformats-officedocument.presentationml.notesSlide+xml"/>
  <Override PartName="/ppt/charts/chart118.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26.xml" ContentType="application/vnd.openxmlformats-officedocument.presentationml.notesSlide+xml"/>
  <Override PartName="/ppt/charts/chart119.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7.xml" ContentType="application/vnd.openxmlformats-officedocument.presentationml.notesSlide+xml"/>
  <Override PartName="/ppt/charts/chart120.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28.xml" ContentType="application/vnd.openxmlformats-officedocument.presentationml.notesSlide+xml"/>
  <Override PartName="/ppt/charts/chart121.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9.xml" ContentType="application/vnd.openxmlformats-officedocument.presentationml.notesSlide+xml"/>
  <Override PartName="/ppt/charts/chart122.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30.xml" ContentType="application/vnd.openxmlformats-officedocument.presentationml.notesSlide+xml"/>
  <Override PartName="/ppt/charts/chart123.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1.xml" ContentType="application/vnd.openxmlformats-officedocument.presentationml.notesSlide+xml"/>
  <Override PartName="/ppt/charts/chart124.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32.xml" ContentType="application/vnd.openxmlformats-officedocument.presentationml.notesSlide+xml"/>
  <Override PartName="/ppt/charts/chart125.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33.xml" ContentType="application/vnd.openxmlformats-officedocument.presentationml.notesSlide+xml"/>
  <Override PartName="/ppt/charts/chart126.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34.xml" ContentType="application/vnd.openxmlformats-officedocument.presentationml.notesSlide+xml"/>
  <Override PartName="/ppt/charts/chart127.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35.xml" ContentType="application/vnd.openxmlformats-officedocument.presentationml.notesSlide+xml"/>
  <Override PartName="/ppt/charts/chart128.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36.xml" ContentType="application/vnd.openxmlformats-officedocument.presentationml.notesSlide+xml"/>
  <Override PartName="/ppt/charts/chart129.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37.xml" ContentType="application/vnd.openxmlformats-officedocument.presentationml.notesSlide+xml"/>
  <Override PartName="/ppt/charts/chart130.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38.xml" ContentType="application/vnd.openxmlformats-officedocument.presentationml.notesSlide+xml"/>
  <Override PartName="/ppt/charts/chart131.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39.xml" ContentType="application/vnd.openxmlformats-officedocument.presentationml.notesSlide+xml"/>
  <Override PartName="/ppt/charts/chart132.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33.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34.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135.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36.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37.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38.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39.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40.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41.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42.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43.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1.xml" ContentType="application/vnd.openxmlformats-officedocument.drawingml.chartshapes+xml"/>
  <Override PartName="/ppt/charts/chart144.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145.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146.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147.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48.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49.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50.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51.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52.xml" ContentType="application/vnd.openxmlformats-officedocument.drawingml.chart+xml"/>
  <Override PartName="/ppt/charts/style104.xml" ContentType="application/vnd.ms-office.chartstyle+xml"/>
  <Override PartName="/ppt/charts/colors10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6"/>
  </p:notesMasterIdLst>
  <p:handoutMasterIdLst>
    <p:handoutMasterId r:id="rId197"/>
  </p:handoutMasterIdLst>
  <p:sldIdLst>
    <p:sldId id="359" r:id="rId5"/>
    <p:sldId id="521" r:id="rId6"/>
    <p:sldId id="520" r:id="rId7"/>
    <p:sldId id="339" r:id="rId8"/>
    <p:sldId id="837" r:id="rId9"/>
    <p:sldId id="838" r:id="rId10"/>
    <p:sldId id="839" r:id="rId11"/>
    <p:sldId id="840" r:id="rId12"/>
    <p:sldId id="841" r:id="rId13"/>
    <p:sldId id="842" r:id="rId14"/>
    <p:sldId id="843" r:id="rId15"/>
    <p:sldId id="844" r:id="rId16"/>
    <p:sldId id="845" r:id="rId17"/>
    <p:sldId id="846" r:id="rId18"/>
    <p:sldId id="847" r:id="rId19"/>
    <p:sldId id="848" r:id="rId20"/>
    <p:sldId id="849" r:id="rId21"/>
    <p:sldId id="850" r:id="rId22"/>
    <p:sldId id="851" r:id="rId23"/>
    <p:sldId id="852" r:id="rId24"/>
    <p:sldId id="853" r:id="rId25"/>
    <p:sldId id="854" r:id="rId26"/>
    <p:sldId id="855" r:id="rId27"/>
    <p:sldId id="856" r:id="rId28"/>
    <p:sldId id="857" r:id="rId29"/>
    <p:sldId id="858" r:id="rId30"/>
    <p:sldId id="859" r:id="rId31"/>
    <p:sldId id="860" r:id="rId32"/>
    <p:sldId id="861" r:id="rId33"/>
    <p:sldId id="862" r:id="rId34"/>
    <p:sldId id="863" r:id="rId35"/>
    <p:sldId id="864" r:id="rId36"/>
    <p:sldId id="865" r:id="rId37"/>
    <p:sldId id="866" r:id="rId38"/>
    <p:sldId id="867" r:id="rId39"/>
    <p:sldId id="868" r:id="rId40"/>
    <p:sldId id="869" r:id="rId41"/>
    <p:sldId id="870" r:id="rId42"/>
    <p:sldId id="871" r:id="rId43"/>
    <p:sldId id="872" r:id="rId44"/>
    <p:sldId id="873" r:id="rId45"/>
    <p:sldId id="522" r:id="rId46"/>
    <p:sldId id="743" r:id="rId47"/>
    <p:sldId id="606" r:id="rId48"/>
    <p:sldId id="607" r:id="rId49"/>
    <p:sldId id="762" r:id="rId50"/>
    <p:sldId id="523" r:id="rId51"/>
    <p:sldId id="790" r:id="rId52"/>
    <p:sldId id="725" r:id="rId53"/>
    <p:sldId id="726" r:id="rId54"/>
    <p:sldId id="788" r:id="rId55"/>
    <p:sldId id="789" r:id="rId56"/>
    <p:sldId id="727" r:id="rId57"/>
    <p:sldId id="731" r:id="rId58"/>
    <p:sldId id="733" r:id="rId59"/>
    <p:sldId id="734" r:id="rId60"/>
    <p:sldId id="735" r:id="rId61"/>
    <p:sldId id="736" r:id="rId62"/>
    <p:sldId id="737" r:id="rId63"/>
    <p:sldId id="738" r:id="rId64"/>
    <p:sldId id="740" r:id="rId65"/>
    <p:sldId id="741" r:id="rId66"/>
    <p:sldId id="742" r:id="rId67"/>
    <p:sldId id="544" r:id="rId68"/>
    <p:sldId id="704" r:id="rId69"/>
    <p:sldId id="705" r:id="rId70"/>
    <p:sldId id="706" r:id="rId71"/>
    <p:sldId id="707" r:id="rId72"/>
    <p:sldId id="708" r:id="rId73"/>
    <p:sldId id="709" r:id="rId74"/>
    <p:sldId id="710" r:id="rId75"/>
    <p:sldId id="711" r:id="rId76"/>
    <p:sldId id="713" r:id="rId77"/>
    <p:sldId id="714" r:id="rId78"/>
    <p:sldId id="715" r:id="rId79"/>
    <p:sldId id="716" r:id="rId80"/>
    <p:sldId id="717" r:id="rId81"/>
    <p:sldId id="718" r:id="rId82"/>
    <p:sldId id="719" r:id="rId83"/>
    <p:sldId id="720" r:id="rId84"/>
    <p:sldId id="721" r:id="rId85"/>
    <p:sldId id="722" r:id="rId86"/>
    <p:sldId id="541" r:id="rId87"/>
    <p:sldId id="686" r:id="rId88"/>
    <p:sldId id="687" r:id="rId89"/>
    <p:sldId id="688" r:id="rId90"/>
    <p:sldId id="689" r:id="rId91"/>
    <p:sldId id="690" r:id="rId92"/>
    <p:sldId id="691" r:id="rId93"/>
    <p:sldId id="692" r:id="rId94"/>
    <p:sldId id="693" r:id="rId95"/>
    <p:sldId id="694" r:id="rId96"/>
    <p:sldId id="695" r:id="rId97"/>
    <p:sldId id="696" r:id="rId98"/>
    <p:sldId id="697" r:id="rId99"/>
    <p:sldId id="698" r:id="rId100"/>
    <p:sldId id="699" r:id="rId101"/>
    <p:sldId id="700" r:id="rId102"/>
    <p:sldId id="701" r:id="rId103"/>
    <p:sldId id="702" r:id="rId104"/>
    <p:sldId id="703" r:id="rId105"/>
    <p:sldId id="537" r:id="rId106"/>
    <p:sldId id="488" r:id="rId107"/>
    <p:sldId id="744" r:id="rId108"/>
    <p:sldId id="745" r:id="rId109"/>
    <p:sldId id="746" r:id="rId110"/>
    <p:sldId id="747" r:id="rId111"/>
    <p:sldId id="748" r:id="rId112"/>
    <p:sldId id="749" r:id="rId113"/>
    <p:sldId id="750" r:id="rId114"/>
    <p:sldId id="751" r:id="rId115"/>
    <p:sldId id="752" r:id="rId116"/>
    <p:sldId id="753" r:id="rId117"/>
    <p:sldId id="754" r:id="rId118"/>
    <p:sldId id="757" r:id="rId119"/>
    <p:sldId id="755" r:id="rId120"/>
    <p:sldId id="756" r:id="rId121"/>
    <p:sldId id="758" r:id="rId122"/>
    <p:sldId id="759" r:id="rId123"/>
    <p:sldId id="760" r:id="rId124"/>
    <p:sldId id="338" r:id="rId125"/>
    <p:sldId id="795" r:id="rId126"/>
    <p:sldId id="796" r:id="rId127"/>
    <p:sldId id="668" r:id="rId128"/>
    <p:sldId id="669" r:id="rId129"/>
    <p:sldId id="670" r:id="rId130"/>
    <p:sldId id="671" r:id="rId131"/>
    <p:sldId id="672" r:id="rId132"/>
    <p:sldId id="673" r:id="rId133"/>
    <p:sldId id="674" r:id="rId134"/>
    <p:sldId id="675" r:id="rId135"/>
    <p:sldId id="676" r:id="rId136"/>
    <p:sldId id="677" r:id="rId137"/>
    <p:sldId id="678" r:id="rId138"/>
    <p:sldId id="679" r:id="rId139"/>
    <p:sldId id="680" r:id="rId140"/>
    <p:sldId id="681" r:id="rId141"/>
    <p:sldId id="682" r:id="rId142"/>
    <p:sldId id="683" r:id="rId143"/>
    <p:sldId id="684" r:id="rId144"/>
    <p:sldId id="685" r:id="rId145"/>
    <p:sldId id="538" r:id="rId146"/>
    <p:sldId id="292" r:id="rId147"/>
    <p:sldId id="350" r:id="rId148"/>
    <p:sldId id="351" r:id="rId149"/>
    <p:sldId id="609" r:id="rId150"/>
    <p:sldId id="568" r:id="rId151"/>
    <p:sldId id="361" r:id="rId152"/>
    <p:sldId id="539" r:id="rId153"/>
    <p:sldId id="588" r:id="rId154"/>
    <p:sldId id="358" r:id="rId155"/>
    <p:sldId id="612" r:id="rId156"/>
    <p:sldId id="650" r:id="rId157"/>
    <p:sldId id="651" r:id="rId158"/>
    <p:sldId id="652" r:id="rId159"/>
    <p:sldId id="653" r:id="rId160"/>
    <p:sldId id="654" r:id="rId161"/>
    <p:sldId id="655" r:id="rId162"/>
    <p:sldId id="656" r:id="rId163"/>
    <p:sldId id="657" r:id="rId164"/>
    <p:sldId id="658" r:id="rId165"/>
    <p:sldId id="659" r:id="rId166"/>
    <p:sldId id="660" r:id="rId167"/>
    <p:sldId id="661" r:id="rId168"/>
    <p:sldId id="662" r:id="rId169"/>
    <p:sldId id="663" r:id="rId170"/>
    <p:sldId id="664" r:id="rId171"/>
    <p:sldId id="665" r:id="rId172"/>
    <p:sldId id="666" r:id="rId173"/>
    <p:sldId id="345" r:id="rId174"/>
    <p:sldId id="545" r:id="rId175"/>
    <p:sldId id="780" r:id="rId176"/>
    <p:sldId id="362" r:id="rId177"/>
    <p:sldId id="763" r:id="rId178"/>
    <p:sldId id="764" r:id="rId179"/>
    <p:sldId id="765" r:id="rId180"/>
    <p:sldId id="766" r:id="rId181"/>
    <p:sldId id="767" r:id="rId182"/>
    <p:sldId id="768" r:id="rId183"/>
    <p:sldId id="769" r:id="rId184"/>
    <p:sldId id="770" r:id="rId185"/>
    <p:sldId id="771" r:id="rId186"/>
    <p:sldId id="772" r:id="rId187"/>
    <p:sldId id="773" r:id="rId188"/>
    <p:sldId id="774" r:id="rId189"/>
    <p:sldId id="775" r:id="rId190"/>
    <p:sldId id="776" r:id="rId191"/>
    <p:sldId id="777" r:id="rId192"/>
    <p:sldId id="778" r:id="rId193"/>
    <p:sldId id="779" r:id="rId194"/>
    <p:sldId id="791" r:id="rId195"/>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C0929-BB6E-4510-8B39-8994FE435A0F}" v="24" dt="2024-08-08T09:21:57.383"/>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5" autoAdjust="0"/>
  </p:normalViewPr>
  <p:slideViewPr>
    <p:cSldViewPr snapToGrid="0">
      <p:cViewPr varScale="1">
        <p:scale>
          <a:sx n="115" d="100"/>
          <a:sy n="115" d="100"/>
        </p:scale>
        <p:origin x="1194" y="96"/>
      </p:cViewPr>
      <p:guideLst>
        <p:guide orient="horz" pos="1620"/>
        <p:guide pos="2880"/>
      </p:guideLst>
    </p:cSldViewPr>
  </p:slideViewPr>
  <p:notesTextViewPr>
    <p:cViewPr>
      <p:scale>
        <a:sx n="1" d="1"/>
        <a:sy n="1" d="1"/>
      </p:scale>
      <p:origin x="0" y="0"/>
    </p:cViewPr>
  </p:notesTextViewPr>
  <p:sorterViewPr>
    <p:cViewPr>
      <p:scale>
        <a:sx n="100" d="100"/>
        <a:sy n="100" d="100"/>
      </p:scale>
      <p:origin x="0" y="-1092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presProps" Target="presProps.xml"/><Relationship Id="rId203"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handoutMaster" Target="handoutMasters/handoutMaster1.xml"/><Relationship Id="rId201"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commentAuthors" Target="commentAuthors.xml"/><Relationship Id="rId202" Type="http://schemas.openxmlformats.org/officeDocument/2006/relationships/tableStyles" Target="tableStyle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52.xml"/><Relationship Id="rId1" Type="http://schemas.microsoft.com/office/2011/relationships/chartStyle" Target="style52.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53.xml"/><Relationship Id="rId1" Type="http://schemas.microsoft.com/office/2011/relationships/chartStyle" Target="style53.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54.xml"/><Relationship Id="rId1" Type="http://schemas.microsoft.com/office/2011/relationships/chartStyle" Target="style54.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55.xml"/><Relationship Id="rId1" Type="http://schemas.microsoft.com/office/2011/relationships/chartStyle" Target="style55.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6.xml"/><Relationship Id="rId1" Type="http://schemas.microsoft.com/office/2011/relationships/chartStyle" Target="style56.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7.xml"/><Relationship Id="rId1" Type="http://schemas.microsoft.com/office/2011/relationships/chartStyle" Target="style57.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8.xml"/><Relationship Id="rId1" Type="http://schemas.microsoft.com/office/2011/relationships/chartStyle" Target="style58.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9.xml"/><Relationship Id="rId1" Type="http://schemas.microsoft.com/office/2011/relationships/chartStyle" Target="style59.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60.xml"/><Relationship Id="rId1" Type="http://schemas.microsoft.com/office/2011/relationships/chartStyle" Target="style60.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61.xml"/><Relationship Id="rId1" Type="http://schemas.microsoft.com/office/2011/relationships/chartStyle" Target="style6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62.xml"/><Relationship Id="rId1" Type="http://schemas.microsoft.com/office/2011/relationships/chartStyle" Target="style62.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63.xml"/><Relationship Id="rId1" Type="http://schemas.microsoft.com/office/2011/relationships/chartStyle" Target="style63.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64.xml"/><Relationship Id="rId1" Type="http://schemas.microsoft.com/office/2011/relationships/chartStyle" Target="style64.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65.xml"/><Relationship Id="rId1" Type="http://schemas.microsoft.com/office/2011/relationships/chartStyle" Target="style65.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6.xml"/><Relationship Id="rId1" Type="http://schemas.microsoft.com/office/2011/relationships/chartStyle" Target="style6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7.xml"/><Relationship Id="rId1" Type="http://schemas.microsoft.com/office/2011/relationships/chartStyle" Target="style6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8.xml"/><Relationship Id="rId1" Type="http://schemas.microsoft.com/office/2011/relationships/chartStyle" Target="style68.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9.xml"/><Relationship Id="rId1" Type="http://schemas.microsoft.com/office/2011/relationships/chartStyle" Target="style69.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70.xml"/><Relationship Id="rId1" Type="http://schemas.microsoft.com/office/2011/relationships/chartStyle" Target="style70.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71.xml"/><Relationship Id="rId1" Type="http://schemas.microsoft.com/office/2011/relationships/chartStyle" Target="style7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72.xml"/><Relationship Id="rId1" Type="http://schemas.microsoft.com/office/2011/relationships/chartStyle" Target="style7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73.xml"/><Relationship Id="rId1" Type="http://schemas.microsoft.com/office/2011/relationships/chartStyle" Target="style7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74.xml"/><Relationship Id="rId1" Type="http://schemas.microsoft.com/office/2011/relationships/chartStyle" Target="style74.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75.xml"/><Relationship Id="rId1" Type="http://schemas.microsoft.com/office/2011/relationships/chartStyle" Target="style75.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6.xml"/><Relationship Id="rId1" Type="http://schemas.microsoft.com/office/2011/relationships/chartStyle" Target="style76.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7.xml"/><Relationship Id="rId1" Type="http://schemas.microsoft.com/office/2011/relationships/chartStyle" Target="style77.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8.xml"/><Relationship Id="rId1" Type="http://schemas.microsoft.com/office/2011/relationships/chartStyle" Target="style78.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9.xml"/><Relationship Id="rId1" Type="http://schemas.microsoft.com/office/2011/relationships/chartStyle" Target="style79.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80.xml"/><Relationship Id="rId1" Type="http://schemas.microsoft.com/office/2011/relationships/chartStyle" Target="style80.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81.xml"/><Relationship Id="rId1" Type="http://schemas.microsoft.com/office/2011/relationships/chartStyle" Target="style8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82.xml"/><Relationship Id="rId1" Type="http://schemas.microsoft.com/office/2011/relationships/chartStyle" Target="style82.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83.xml"/><Relationship Id="rId1" Type="http://schemas.microsoft.com/office/2011/relationships/chartStyle" Target="style83.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84.xml"/><Relationship Id="rId1" Type="http://schemas.microsoft.com/office/2011/relationships/chartStyle" Target="style84.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85.xml"/><Relationship Id="rId1" Type="http://schemas.microsoft.com/office/2011/relationships/chartStyle" Target="style85.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6.xml"/><Relationship Id="rId1" Type="http://schemas.microsoft.com/office/2011/relationships/chartStyle" Target="style86.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7.xml"/><Relationship Id="rId1" Type="http://schemas.microsoft.com/office/2011/relationships/chartStyle" Target="style87.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8.xml"/><Relationship Id="rId1" Type="http://schemas.microsoft.com/office/2011/relationships/chartStyle" Target="style88.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9.xml"/><Relationship Id="rId1" Type="http://schemas.microsoft.com/office/2011/relationships/chartStyle" Target="style89.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90.xml"/><Relationship Id="rId1" Type="http://schemas.microsoft.com/office/2011/relationships/chartStyle" Target="style90.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91.xml"/><Relationship Id="rId1" Type="http://schemas.microsoft.com/office/2011/relationships/chartStyle" Target="style9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92.xml"/><Relationship Id="rId1" Type="http://schemas.microsoft.com/office/2011/relationships/chartStyle" Target="style9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93.xml"/><Relationship Id="rId1" Type="http://schemas.microsoft.com/office/2011/relationships/chartStyle" Target="style93.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94.xml"/><Relationship Id="rId1" Type="http://schemas.microsoft.com/office/2011/relationships/chartStyle" Target="style94.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1.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6.xml"/><Relationship Id="rId1" Type="http://schemas.microsoft.com/office/2011/relationships/chartStyle" Target="style96.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97.xml"/><Relationship Id="rId1" Type="http://schemas.microsoft.com/office/2011/relationships/chartStyle" Target="style97.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98.xml"/><Relationship Id="rId1" Type="http://schemas.microsoft.com/office/2011/relationships/chartStyle" Target="style98.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99.xml"/><Relationship Id="rId1" Type="http://schemas.microsoft.com/office/2011/relationships/chartStyle" Target="style99.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00.xml"/><Relationship Id="rId1" Type="http://schemas.microsoft.com/office/2011/relationships/chartStyle" Target="style100.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01.xml"/><Relationship Id="rId1" Type="http://schemas.microsoft.com/office/2011/relationships/chartStyle" Target="style10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02.xml"/><Relationship Id="rId1" Type="http://schemas.microsoft.com/office/2011/relationships/chartStyle" Target="style102.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03.xml"/><Relationship Id="rId1" Type="http://schemas.microsoft.com/office/2011/relationships/chartStyle" Target="style103.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04.xml"/><Relationship Id="rId1" Type="http://schemas.microsoft.com/office/2011/relationships/chartStyle" Target="style10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xml"/><Relationship Id="rId1" Type="http://schemas.microsoft.com/office/2011/relationships/chartStyle" Target="style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xml"/><Relationship Id="rId1" Type="http://schemas.microsoft.com/office/2011/relationships/chartStyle" Target="style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xml"/><Relationship Id="rId1" Type="http://schemas.microsoft.com/office/2011/relationships/chartStyle" Target="style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xml"/><Relationship Id="rId1" Type="http://schemas.microsoft.com/office/2011/relationships/chartStyle" Target="style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xml"/><Relationship Id="rId1" Type="http://schemas.microsoft.com/office/2011/relationships/chartStyle" Target="style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7.xml"/><Relationship Id="rId1" Type="http://schemas.microsoft.com/office/2011/relationships/chartStyle" Target="style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8.xml"/><Relationship Id="rId1" Type="http://schemas.microsoft.com/office/2011/relationships/chartStyle" Target="style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9.xml"/><Relationship Id="rId1" Type="http://schemas.microsoft.com/office/2011/relationships/chartStyle" Target="style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0.xml"/><Relationship Id="rId1" Type="http://schemas.microsoft.com/office/2011/relationships/chartStyle" Target="style1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1.xml"/><Relationship Id="rId1" Type="http://schemas.microsoft.com/office/2011/relationships/chartStyle" Target="style1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2.xml"/><Relationship Id="rId1" Type="http://schemas.microsoft.com/office/2011/relationships/chartStyle" Target="style1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13.xml"/><Relationship Id="rId1" Type="http://schemas.microsoft.com/office/2011/relationships/chartStyle" Target="style1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4.xml"/><Relationship Id="rId1" Type="http://schemas.microsoft.com/office/2011/relationships/chartStyle" Target="style1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5.xml"/><Relationship Id="rId1" Type="http://schemas.microsoft.com/office/2011/relationships/chartStyle" Target="style1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6.xml"/><Relationship Id="rId1" Type="http://schemas.microsoft.com/office/2011/relationships/chartStyle" Target="style1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7.xml"/><Relationship Id="rId1" Type="http://schemas.microsoft.com/office/2011/relationships/chartStyle" Target="style1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8.xml"/><Relationship Id="rId1" Type="http://schemas.microsoft.com/office/2011/relationships/chartStyle" Target="style1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9.xml"/><Relationship Id="rId1" Type="http://schemas.microsoft.com/office/2011/relationships/chartStyle" Target="style1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0.xml"/><Relationship Id="rId1" Type="http://schemas.microsoft.com/office/2011/relationships/chartStyle" Target="style2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1.xml"/><Relationship Id="rId1" Type="http://schemas.microsoft.com/office/2011/relationships/chartStyle" Target="style2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3.xml"/><Relationship Id="rId1" Type="http://schemas.microsoft.com/office/2011/relationships/chartStyle" Target="style2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4.xml"/><Relationship Id="rId1" Type="http://schemas.microsoft.com/office/2011/relationships/chartStyle" Target="style2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5.xml"/><Relationship Id="rId1" Type="http://schemas.microsoft.com/office/2011/relationships/chartStyle" Target="style2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6.xml"/><Relationship Id="rId1" Type="http://schemas.microsoft.com/office/2011/relationships/chartStyle" Target="style2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7.xml"/><Relationship Id="rId1" Type="http://schemas.microsoft.com/office/2011/relationships/chartStyle" Target="style2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8.xml"/><Relationship Id="rId1" Type="http://schemas.microsoft.com/office/2011/relationships/chartStyle" Target="style2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9.xml"/><Relationship Id="rId1" Type="http://schemas.microsoft.com/office/2011/relationships/chartStyle" Target="style29.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30.xml"/><Relationship Id="rId1" Type="http://schemas.microsoft.com/office/2011/relationships/chartStyle" Target="style30.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1.xml"/><Relationship Id="rId1" Type="http://schemas.microsoft.com/office/2011/relationships/chartStyle" Target="style3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32.xml"/><Relationship Id="rId1" Type="http://schemas.microsoft.com/office/2011/relationships/chartStyle" Target="style3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33.xml"/><Relationship Id="rId1" Type="http://schemas.microsoft.com/office/2011/relationships/chartStyle" Target="style3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34.xml"/><Relationship Id="rId1" Type="http://schemas.microsoft.com/office/2011/relationships/chartStyle" Target="style3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5.xml"/><Relationship Id="rId1" Type="http://schemas.microsoft.com/office/2011/relationships/chartStyle" Target="style3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6.xml"/><Relationship Id="rId1" Type="http://schemas.microsoft.com/office/2011/relationships/chartStyle" Target="style3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7.xml"/><Relationship Id="rId1" Type="http://schemas.microsoft.com/office/2011/relationships/chartStyle" Target="style3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8.xml"/><Relationship Id="rId1" Type="http://schemas.microsoft.com/office/2011/relationships/chartStyle" Target="style3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9.xml"/><Relationship Id="rId1" Type="http://schemas.microsoft.com/office/2011/relationships/chartStyle" Target="style39.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40.xml"/><Relationship Id="rId1" Type="http://schemas.microsoft.com/office/2011/relationships/chartStyle" Target="style40.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41.xml"/><Relationship Id="rId1" Type="http://schemas.microsoft.com/office/2011/relationships/chartStyle" Target="style4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42.xml"/><Relationship Id="rId1" Type="http://schemas.microsoft.com/office/2011/relationships/chartStyle" Target="style42.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43.xml"/><Relationship Id="rId1" Type="http://schemas.microsoft.com/office/2011/relationships/chartStyle" Target="style4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44.xml"/><Relationship Id="rId1" Type="http://schemas.microsoft.com/office/2011/relationships/chartStyle" Target="style4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5.xml"/><Relationship Id="rId1" Type="http://schemas.microsoft.com/office/2011/relationships/chartStyle" Target="style4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46.xml"/><Relationship Id="rId1" Type="http://schemas.microsoft.com/office/2011/relationships/chartStyle" Target="style4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7.xml"/><Relationship Id="rId1" Type="http://schemas.microsoft.com/office/2011/relationships/chartStyle" Target="style4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8.xml"/><Relationship Id="rId1" Type="http://schemas.microsoft.com/office/2011/relationships/chartStyle" Target="style4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9.xml"/><Relationship Id="rId1" Type="http://schemas.microsoft.com/office/2011/relationships/chartStyle" Target="style49.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50.xml"/><Relationship Id="rId1" Type="http://schemas.microsoft.com/office/2011/relationships/chartStyle" Target="style50.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51.xml"/><Relationship Id="rId1" Type="http://schemas.microsoft.com/office/2011/relationships/chartStyle" Target="style5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4Q2023-1Q2024</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0"/>
              <c:layout>
                <c:manualLayout>
                  <c:x val="-0.7067726068861143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66-4ECD-95B2-07DE30A93EAF}"/>
                </c:ext>
              </c:extLst>
            </c:dLbl>
            <c:dLbl>
              <c:idx val="1"/>
              <c:layout>
                <c:manualLayout>
                  <c:x val="-0.32538781687476354"/>
                  <c:y val="-3.5858364542345621E-3"/>
                </c:manualLayout>
              </c:layout>
              <c:numFmt formatCode="0.0\ %"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7.2796065077563379E-2"/>
                      <c:h val="4.5002247500643765E-2"/>
                    </c:manualLayout>
                  </c15:layout>
                </c:ext>
                <c:ext xmlns:c16="http://schemas.microsoft.com/office/drawing/2014/chart" uri="{C3380CC4-5D6E-409C-BE32-E72D297353CC}">
                  <c16:uniqueId val="{0000000A-9066-4ECD-95B2-07DE30A93EAF}"/>
                </c:ext>
              </c:extLst>
            </c:dLbl>
            <c:dLbl>
              <c:idx val="2"/>
              <c:layout>
                <c:manualLayout>
                  <c:x val="-0.26031013433195993"/>
                  <c:y val="-1.3147915113022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66-4ECD-95B2-07DE30A93EAF}"/>
                </c:ext>
              </c:extLst>
            </c:dLbl>
            <c:dLbl>
              <c:idx val="3"/>
              <c:layout>
                <c:manualLayout>
                  <c:x val="-0.2360952270296519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6-4ECD-95B2-07DE30A93EAF}"/>
                </c:ext>
              </c:extLst>
            </c:dLbl>
            <c:dLbl>
              <c:idx val="4"/>
              <c:layout>
                <c:manualLayout>
                  <c:x val="-0.2376086587360460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6-4ECD-95B2-07DE30A93EAF}"/>
                </c:ext>
              </c:extLst>
            </c:dLbl>
            <c:dLbl>
              <c:idx val="5"/>
              <c:layout>
                <c:manualLayout>
                  <c:x val="-0.20431328036322349"/>
                  <c:y val="3.5858364542344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6-4ECD-95B2-07DE30A93EAF}"/>
                </c:ext>
              </c:extLst>
            </c:dLbl>
            <c:dLbl>
              <c:idx val="6"/>
              <c:layout>
                <c:manualLayout>
                  <c:x val="-0.19523257095700711"/>
                  <c:y val="1.0757509362703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8463854901224747"/>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dLbl>
              <c:idx val="8"/>
              <c:layout>
                <c:manualLayout>
                  <c:x val="-0.1377222852818766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6-4ECD-95B2-07DE30A93EAF}"/>
                </c:ext>
              </c:extLst>
            </c:dLbl>
            <c:dLbl>
              <c:idx val="9"/>
              <c:layout>
                <c:manualLayout>
                  <c:x val="-9.98864926220204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66-4ECD-95B2-07DE30A93EAF}"/>
                </c:ext>
              </c:extLst>
            </c:dLbl>
            <c:dLbl>
              <c:idx val="10"/>
              <c:layout>
                <c:manualLayout>
                  <c:x val="-0.1029133560348089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6-4ECD-95B2-07DE30A93EAF}"/>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Lapin maakunta</c:v>
                </c:pt>
                <c:pt idx="1">
                  <c:v>Etelä-Pohjanmaan maakunta</c:v>
                </c:pt>
                <c:pt idx="2">
                  <c:v>Satakunnan maakunta</c:v>
                </c:pt>
                <c:pt idx="3">
                  <c:v>Pohjois-Karjalan maakunta</c:v>
                </c:pt>
                <c:pt idx="4">
                  <c:v>Pohjois-Savon maakunta</c:v>
                </c:pt>
                <c:pt idx="5">
                  <c:v>Kainuun maakunta</c:v>
                </c:pt>
                <c:pt idx="6">
                  <c:v>Häme TE-keskusalue</c:v>
                </c:pt>
                <c:pt idx="7">
                  <c:v>Keski-Suomen maakunta</c:v>
                </c:pt>
                <c:pt idx="8">
                  <c:v>Pohjois-Pohjanmaan maakunta</c:v>
                </c:pt>
                <c:pt idx="9">
                  <c:v>Varsinais-Suomen maakunta</c:v>
                </c:pt>
                <c:pt idx="10">
                  <c:v>Koko maa</c:v>
                </c:pt>
                <c:pt idx="11">
                  <c:v>Pohjanmaa TE-keskusalue</c:v>
                </c:pt>
                <c:pt idx="12">
                  <c:v>Pirkanmaan maakunta</c:v>
                </c:pt>
                <c:pt idx="13">
                  <c:v>Uudenmaan maakunta</c:v>
                </c:pt>
                <c:pt idx="14">
                  <c:v>Etelä-Savon maakunta</c:v>
                </c:pt>
                <c:pt idx="15">
                  <c:v>Kaakkois-Suomi TE-keskusalue</c:v>
                </c:pt>
              </c:strCache>
            </c:strRef>
          </c:cat>
          <c:val>
            <c:numRef>
              <c:f>Taul1!$B$2:$B$17</c:f>
              <c:numCache>
                <c:formatCode>0.00%</c:formatCode>
                <c:ptCount val="16"/>
                <c:pt idx="0">
                  <c:v>-0.223</c:v>
                </c:pt>
                <c:pt idx="1">
                  <c:v>-8.7999999999999995E-2</c:v>
                </c:pt>
                <c:pt idx="2">
                  <c:v>-6.4000000000000001E-2</c:v>
                </c:pt>
                <c:pt idx="3">
                  <c:v>-5.7000000000000002E-2</c:v>
                </c:pt>
                <c:pt idx="4">
                  <c:v>-5.7000000000000002E-2</c:v>
                </c:pt>
                <c:pt idx="5">
                  <c:v>-4.4999999999999998E-2</c:v>
                </c:pt>
                <c:pt idx="6">
                  <c:v>-4.1000000000000002E-2</c:v>
                </c:pt>
                <c:pt idx="7">
                  <c:v>-3.7999999999999999E-2</c:v>
                </c:pt>
                <c:pt idx="8">
                  <c:v>-2.1000000000000001E-2</c:v>
                </c:pt>
                <c:pt idx="9">
                  <c:v>-7.0000000000000001E-3</c:v>
                </c:pt>
                <c:pt idx="10">
                  <c:v>-6.0000000000000001E-3</c:v>
                </c:pt>
                <c:pt idx="11">
                  <c:v>1.0999999999999999E-2</c:v>
                </c:pt>
                <c:pt idx="12">
                  <c:v>3.1E-2</c:v>
                </c:pt>
                <c:pt idx="13">
                  <c:v>3.2000000000000001E-2</c:v>
                </c:pt>
                <c:pt idx="14">
                  <c:v>3.6999999999999998E-2</c:v>
                </c:pt>
                <c:pt idx="15">
                  <c:v>5.1999999999999998E-2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0.15</c:v>
                </c:pt>
                <c:pt idx="3">
                  <c:v>0.16</c:v>
                </c:pt>
                <c:pt idx="4">
                  <c:v>0.18</c:v>
                </c:pt>
                <c:pt idx="5">
                  <c:v>0.15</c:v>
                </c:pt>
                <c:pt idx="6">
                  <c:v>0.11</c:v>
                </c:pt>
                <c:pt idx="7">
                  <c:v>0.08</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0.12</c:v>
                </c:pt>
                <c:pt idx="3">
                  <c:v>0.12</c:v>
                </c:pt>
                <c:pt idx="4">
                  <c:v>0.15</c:v>
                </c:pt>
                <c:pt idx="5">
                  <c:v>0.18</c:v>
                </c:pt>
                <c:pt idx="6">
                  <c:v>0.16</c:v>
                </c:pt>
                <c:pt idx="7">
                  <c:v>0.12</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7.0000000000000007E-2</c:v>
                </c:pt>
                <c:pt idx="2">
                  <c:v>0.11</c:v>
                </c:pt>
                <c:pt idx="3">
                  <c:v>0.11</c:v>
                </c:pt>
                <c:pt idx="4">
                  <c:v>0.16</c:v>
                </c:pt>
                <c:pt idx="5">
                  <c:v>0.16</c:v>
                </c:pt>
                <c:pt idx="6">
                  <c:v>0.14000000000000001</c:v>
                </c:pt>
                <c:pt idx="7">
                  <c:v>0.13</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0.09</c:v>
                </c:pt>
                <c:pt idx="2">
                  <c:v>0.14000000000000001</c:v>
                </c:pt>
                <c:pt idx="3">
                  <c:v>0.14000000000000001</c:v>
                </c:pt>
                <c:pt idx="4">
                  <c:v>0.15</c:v>
                </c:pt>
                <c:pt idx="5">
                  <c:v>0.15</c:v>
                </c:pt>
                <c:pt idx="6">
                  <c:v>0.11</c:v>
                </c:pt>
                <c:pt idx="7">
                  <c:v>0.11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0.11</c:v>
                </c:pt>
                <c:pt idx="3">
                  <c:v>0.14000000000000001</c:v>
                </c:pt>
                <c:pt idx="4">
                  <c:v>0.17</c:v>
                </c:pt>
                <c:pt idx="5">
                  <c:v>0.14000000000000001</c:v>
                </c:pt>
                <c:pt idx="6">
                  <c:v>0.13</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0.15</c:v>
                </c:pt>
                <c:pt idx="3">
                  <c:v>0.15</c:v>
                </c:pt>
                <c:pt idx="4">
                  <c:v>0.15</c:v>
                </c:pt>
                <c:pt idx="5">
                  <c:v>0.15</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0.13</c:v>
                </c:pt>
                <c:pt idx="3">
                  <c:v>0.14000000000000001</c:v>
                </c:pt>
                <c:pt idx="4">
                  <c:v>0.15</c:v>
                </c:pt>
                <c:pt idx="5">
                  <c:v>0.15</c:v>
                </c:pt>
                <c:pt idx="6">
                  <c:v>0.12</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8"/>
          <c:order val="8"/>
          <c:tx>
            <c:strRef>
              <c:f>Sheet1!$B$1</c:f>
              <c:strCache>
                <c:ptCount val="1"/>
                <c:pt idx="0">
                  <c:v>ensisijaishakijat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Sheet1!$B$2:$B$19</c:f>
              <c:numCache>
                <c:formatCode>General</c:formatCode>
                <c:ptCount val="18"/>
                <c:pt idx="0">
                  <c:v>171</c:v>
                </c:pt>
                <c:pt idx="1">
                  <c:v>153</c:v>
                </c:pt>
                <c:pt idx="2">
                  <c:v>109</c:v>
                </c:pt>
                <c:pt idx="3">
                  <c:v>88</c:v>
                </c:pt>
                <c:pt idx="4">
                  <c:v>265</c:v>
                </c:pt>
                <c:pt idx="5">
                  <c:v>60</c:v>
                </c:pt>
                <c:pt idx="6">
                  <c:v>49</c:v>
                </c:pt>
                <c:pt idx="7">
                  <c:v>66</c:v>
                </c:pt>
                <c:pt idx="8">
                  <c:v>53</c:v>
                </c:pt>
                <c:pt idx="9">
                  <c:v>120</c:v>
                </c:pt>
                <c:pt idx="10">
                  <c:v>96</c:v>
                </c:pt>
                <c:pt idx="11">
                  <c:v>106</c:v>
                </c:pt>
                <c:pt idx="12">
                  <c:v>138</c:v>
                </c:pt>
                <c:pt idx="13">
                  <c:v>46</c:v>
                </c:pt>
                <c:pt idx="14">
                  <c:v>48</c:v>
                </c:pt>
                <c:pt idx="15">
                  <c:v>186</c:v>
                </c:pt>
                <c:pt idx="16">
                  <c:v>32</c:v>
                </c:pt>
                <c:pt idx="17">
                  <c:v>60</c:v>
                </c:pt>
              </c:numCache>
            </c:numRef>
          </c:val>
          <c:extLst>
            <c:ext xmlns:c16="http://schemas.microsoft.com/office/drawing/2014/chart" uri="{C3380CC4-5D6E-409C-BE32-E72D297353CC}">
              <c16:uniqueId val="{00000008-3196-4295-9161-1CDA7A376DE1}"/>
            </c:ext>
          </c:extLst>
        </c:ser>
        <c:ser>
          <c:idx val="9"/>
          <c:order val="9"/>
          <c:tx>
            <c:strRef>
              <c:f>Sheet1!$C$1</c:f>
              <c:strCache>
                <c:ptCount val="1"/>
                <c:pt idx="0">
                  <c:v>aloituspaikat</c:v>
                </c:pt>
              </c:strCache>
            </c:strRef>
          </c:tx>
          <c:spPr>
            <a:solidFill>
              <a:schemeClr val="accent2"/>
            </a:solidFill>
            <a:ln>
              <a:noFill/>
            </a:ln>
            <a:effectLst/>
          </c:spPr>
          <c:invertIfNegative val="0"/>
          <c:dLbls>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6E-405C-A283-E30DEF6E9F93}"/>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6E-405C-A283-E30DEF6E9F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150</c:v>
                </c:pt>
                <c:pt idx="1">
                  <c:v>84</c:v>
                </c:pt>
                <c:pt idx="2">
                  <c:v>78</c:v>
                </c:pt>
                <c:pt idx="3">
                  <c:v>75</c:v>
                </c:pt>
                <c:pt idx="4">
                  <c:v>207</c:v>
                </c:pt>
                <c:pt idx="5">
                  <c:v>60</c:v>
                </c:pt>
                <c:pt idx="6">
                  <c:v>39</c:v>
                </c:pt>
                <c:pt idx="7">
                  <c:v>75</c:v>
                </c:pt>
                <c:pt idx="8">
                  <c:v>33</c:v>
                </c:pt>
                <c:pt idx="9">
                  <c:v>81</c:v>
                </c:pt>
                <c:pt idx="10">
                  <c:v>51</c:v>
                </c:pt>
                <c:pt idx="11">
                  <c:v>105</c:v>
                </c:pt>
                <c:pt idx="12">
                  <c:v>120</c:v>
                </c:pt>
                <c:pt idx="13">
                  <c:v>30</c:v>
                </c:pt>
                <c:pt idx="14">
                  <c:v>75</c:v>
                </c:pt>
                <c:pt idx="15">
                  <c:v>192</c:v>
                </c:pt>
                <c:pt idx="16">
                  <c:v>30</c:v>
                </c:pt>
                <c:pt idx="17">
                  <c:v>63</c:v>
                </c:pt>
              </c:numCache>
            </c:numRef>
          </c:val>
          <c:extLst>
            <c:ext xmlns:c16="http://schemas.microsoft.com/office/drawing/2014/chart" uri="{C3380CC4-5D6E-409C-BE32-E72D297353CC}">
              <c16:uniqueId val="{00000009-3196-4295-9161-1CDA7A376DE1}"/>
            </c:ext>
          </c:extLst>
        </c:ser>
        <c:dLbls>
          <c:showLegendKey val="0"/>
          <c:showVal val="0"/>
          <c:showCatName val="0"/>
          <c:showSerName val="0"/>
          <c:showPercent val="0"/>
          <c:showBubbleSize val="0"/>
        </c:dLbls>
        <c:gapWidth val="203"/>
        <c:overlap val="-36"/>
        <c:axId val="1675773440"/>
        <c:axId val="129034175"/>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chemeClr val="accent1"/>
                  </a:solidFill>
                  <a:ln>
                    <a:noFill/>
                  </a:ln>
                  <a:effectLst/>
                </c:spPr>
                <c:invertIfNegative val="0"/>
                <c:cat>
                  <c:strRef>
                    <c:extLst>
                      <c:ex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3196-4295-9161-1CDA7A376DE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1-3196-4295-9161-1CDA7A376DE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2-3196-4295-9161-1CDA7A376DE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3196-4295-9161-1CDA7A376DE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3196-4295-9161-1CDA7A376DE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3196-4295-9161-1CDA7A376DE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3196-4295-9161-1CDA7A376DE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7-3196-4295-9161-1CDA7A376DE1}"/>
                  </c:ext>
                </c:extLst>
              </c15:ser>
            </c15:filteredBarSeries>
          </c:ext>
        </c:extLst>
      </c:barChart>
      <c:catAx>
        <c:axId val="16757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9034175"/>
        <c:crosses val="autoZero"/>
        <c:auto val="1"/>
        <c:lblAlgn val="ctr"/>
        <c:lblOffset val="100"/>
        <c:noMultiLvlLbl val="0"/>
      </c:catAx>
      <c:valAx>
        <c:axId val="12903417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57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2022</c:v>
                </c:pt>
              </c:strCache>
            </c:strRef>
          </c:tx>
          <c:spPr>
            <a:solidFill>
              <a:schemeClr val="accent2"/>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0.48</c:v>
                </c:pt>
                <c:pt idx="1">
                  <c:v>0.48</c:v>
                </c:pt>
                <c:pt idx="2">
                  <c:v>0.95</c:v>
                </c:pt>
                <c:pt idx="3">
                  <c:v>0.71</c:v>
                </c:pt>
                <c:pt idx="4">
                  <c:v>0.67</c:v>
                </c:pt>
                <c:pt idx="5">
                  <c:v>0.9</c:v>
                </c:pt>
                <c:pt idx="6">
                  <c:v>1.02</c:v>
                </c:pt>
                <c:pt idx="7">
                  <c:v>0.68</c:v>
                </c:pt>
                <c:pt idx="8">
                  <c:v>0.63</c:v>
                </c:pt>
                <c:pt idx="9">
                  <c:v>0.81</c:v>
                </c:pt>
                <c:pt idx="10">
                  <c:v>0.6</c:v>
                </c:pt>
                <c:pt idx="11">
                  <c:v>0.78</c:v>
                </c:pt>
                <c:pt idx="12">
                  <c:v>0.86</c:v>
                </c:pt>
                <c:pt idx="13">
                  <c:v>0.9</c:v>
                </c:pt>
                <c:pt idx="14">
                  <c:v>1.1299999999999999</c:v>
                </c:pt>
                <c:pt idx="15">
                  <c:v>1.0900000000000001</c:v>
                </c:pt>
                <c:pt idx="16">
                  <c:v>0.45</c:v>
                </c:pt>
                <c:pt idx="17">
                  <c:v>0.9</c:v>
                </c:pt>
              </c:numCache>
            </c:numRef>
          </c:val>
          <c:extLst>
            <c:ext xmlns:c16="http://schemas.microsoft.com/office/drawing/2014/chart" uri="{C3380CC4-5D6E-409C-BE32-E72D297353CC}">
              <c16:uniqueId val="{00000001-F96C-49B2-84A0-CBAE4CB0D463}"/>
            </c:ext>
          </c:extLst>
        </c:ser>
        <c:ser>
          <c:idx val="2"/>
          <c:order val="2"/>
          <c:tx>
            <c:strRef>
              <c:f>Sheet1!$D$1</c:f>
              <c:strCache>
                <c:ptCount val="1"/>
                <c:pt idx="0">
                  <c:v>2023</c:v>
                </c:pt>
              </c:strCache>
            </c:strRef>
          </c:tx>
          <c:spPr>
            <a:solidFill>
              <a:schemeClr val="accent2">
                <a:lumMod val="75000"/>
              </a:schemeClr>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Sheet1!$D$2:$D$19</c:f>
              <c:numCache>
                <c:formatCode>General</c:formatCode>
                <c:ptCount val="18"/>
                <c:pt idx="0">
                  <c:v>0.64</c:v>
                </c:pt>
                <c:pt idx="1">
                  <c:v>0.47</c:v>
                </c:pt>
                <c:pt idx="2">
                  <c:v>1</c:v>
                </c:pt>
                <c:pt idx="3">
                  <c:v>0.6</c:v>
                </c:pt>
                <c:pt idx="4">
                  <c:v>0.64</c:v>
                </c:pt>
                <c:pt idx="5">
                  <c:v>0.8</c:v>
                </c:pt>
                <c:pt idx="6">
                  <c:v>1.0900000000000001</c:v>
                </c:pt>
                <c:pt idx="7">
                  <c:v>0.91</c:v>
                </c:pt>
                <c:pt idx="8">
                  <c:v>0.77</c:v>
                </c:pt>
                <c:pt idx="9">
                  <c:v>0.76</c:v>
                </c:pt>
                <c:pt idx="10">
                  <c:v>0.25</c:v>
                </c:pt>
                <c:pt idx="11">
                  <c:v>0.85</c:v>
                </c:pt>
                <c:pt idx="12">
                  <c:v>0.68</c:v>
                </c:pt>
                <c:pt idx="13">
                  <c:v>0.65</c:v>
                </c:pt>
                <c:pt idx="14">
                  <c:v>1.06</c:v>
                </c:pt>
                <c:pt idx="15">
                  <c:v>1.19</c:v>
                </c:pt>
                <c:pt idx="16">
                  <c:v>0.84</c:v>
                </c:pt>
                <c:pt idx="17">
                  <c:v>0.75</c:v>
                </c:pt>
              </c:numCache>
            </c:numRef>
          </c:val>
          <c:extLst>
            <c:ext xmlns:c16="http://schemas.microsoft.com/office/drawing/2014/chart" uri="{C3380CC4-5D6E-409C-BE32-E72D297353CC}">
              <c16:uniqueId val="{00000002-F96C-49B2-84A0-CBAE4CB0D463}"/>
            </c:ext>
          </c:extLst>
        </c:ser>
        <c:ser>
          <c:idx val="3"/>
          <c:order val="3"/>
          <c:tx>
            <c:strRef>
              <c:f>Sheet1!$E$1</c:f>
              <c:strCache>
                <c:ptCount val="1"/>
                <c:pt idx="0">
                  <c:v>2024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Sheet1!$E$2:$E$19</c:f>
              <c:numCache>
                <c:formatCode>0.00</c:formatCode>
                <c:ptCount val="18"/>
                <c:pt idx="0">
                  <c:v>0.8771929824561403</c:v>
                </c:pt>
                <c:pt idx="1">
                  <c:v>0.5490196078431373</c:v>
                </c:pt>
                <c:pt idx="2">
                  <c:v>0.7155963302752294</c:v>
                </c:pt>
                <c:pt idx="3">
                  <c:v>0.85227272727272729</c:v>
                </c:pt>
                <c:pt idx="4">
                  <c:v>0.78113207547169816</c:v>
                </c:pt>
                <c:pt idx="5">
                  <c:v>1</c:v>
                </c:pt>
                <c:pt idx="6">
                  <c:v>0.79591836734693877</c:v>
                </c:pt>
                <c:pt idx="7">
                  <c:v>1.1363636363636365</c:v>
                </c:pt>
                <c:pt idx="8">
                  <c:v>0.62264150943396224</c:v>
                </c:pt>
                <c:pt idx="9">
                  <c:v>0.67500000000000004</c:v>
                </c:pt>
                <c:pt idx="10">
                  <c:v>0.53125</c:v>
                </c:pt>
                <c:pt idx="11">
                  <c:v>0.99056603773584906</c:v>
                </c:pt>
                <c:pt idx="12">
                  <c:v>0.86956521739130432</c:v>
                </c:pt>
                <c:pt idx="13">
                  <c:v>0.65217391304347827</c:v>
                </c:pt>
                <c:pt idx="14">
                  <c:v>1.5625</c:v>
                </c:pt>
                <c:pt idx="15">
                  <c:v>1.032258064516129</c:v>
                </c:pt>
                <c:pt idx="16">
                  <c:v>0.9375</c:v>
                </c:pt>
                <c:pt idx="17">
                  <c:v>1.05</c:v>
                </c:pt>
              </c:numCache>
            </c:numRef>
          </c:val>
          <c:extLst>
            <c:ext xmlns:c16="http://schemas.microsoft.com/office/drawing/2014/chart" uri="{C3380CC4-5D6E-409C-BE32-E72D297353CC}">
              <c16:uniqueId val="{00000000-8A1B-4904-892A-1CA391A402D6}"/>
            </c:ext>
          </c:extLst>
        </c:ser>
        <c:dLbls>
          <c:showLegendKey val="0"/>
          <c:showVal val="0"/>
          <c:showCatName val="0"/>
          <c:showSerName val="0"/>
          <c:showPercent val="0"/>
          <c:showBubbleSize val="0"/>
        </c:dLbls>
        <c:gapWidth val="219"/>
        <c:axId val="27327343"/>
        <c:axId val="12157275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2021</c:v>
                      </c:pt>
                    </c:strCache>
                  </c:strRef>
                </c:tx>
                <c:spPr>
                  <a:solidFill>
                    <a:schemeClr val="accent2">
                      <a:lumMod val="20000"/>
                      <a:lumOff val="80000"/>
                    </a:schemeClr>
                  </a:solidFill>
                  <a:ln>
                    <a:noFill/>
                  </a:ln>
                  <a:effectLst/>
                </c:spPr>
                <c:invertIfNegative val="0"/>
                <c:cat>
                  <c:strRef>
                    <c:extLst>
                      <c:ex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c:ext uri="{02D57815-91ED-43cb-92C2-25804820EDAC}">
                        <c15:formulaRef>
                          <c15:sqref>Sheet1!$B$2:$B$19</c15:sqref>
                        </c15:formulaRef>
                      </c:ext>
                    </c:extLst>
                    <c:numCache>
                      <c:formatCode>General</c:formatCode>
                      <c:ptCount val="18"/>
                      <c:pt idx="0">
                        <c:v>0.4</c:v>
                      </c:pt>
                      <c:pt idx="1">
                        <c:v>0.45</c:v>
                      </c:pt>
                      <c:pt idx="2">
                        <c:v>0.48</c:v>
                      </c:pt>
                      <c:pt idx="3">
                        <c:v>0.53</c:v>
                      </c:pt>
                      <c:pt idx="4">
                        <c:v>0.53</c:v>
                      </c:pt>
                      <c:pt idx="5">
                        <c:v>0.7</c:v>
                      </c:pt>
                      <c:pt idx="6">
                        <c:v>0.64</c:v>
                      </c:pt>
                      <c:pt idx="7">
                        <c:v>0.5</c:v>
                      </c:pt>
                      <c:pt idx="8">
                        <c:v>0.6</c:v>
                      </c:pt>
                      <c:pt idx="9">
                        <c:v>0.65</c:v>
                      </c:pt>
                      <c:pt idx="10">
                        <c:v>0.55000000000000004</c:v>
                      </c:pt>
                      <c:pt idx="11">
                        <c:v>0.89</c:v>
                      </c:pt>
                      <c:pt idx="12">
                        <c:v>0.51</c:v>
                      </c:pt>
                      <c:pt idx="13">
                        <c:v>0.56999999999999995</c:v>
                      </c:pt>
                      <c:pt idx="14">
                        <c:v>0.87</c:v>
                      </c:pt>
                      <c:pt idx="15">
                        <c:v>0.68</c:v>
                      </c:pt>
                      <c:pt idx="16">
                        <c:v>0.67</c:v>
                      </c:pt>
                      <c:pt idx="17">
                        <c:v>0.65</c:v>
                      </c:pt>
                    </c:numCache>
                  </c:numRef>
                </c:val>
                <c:extLst>
                  <c:ext xmlns:c16="http://schemas.microsoft.com/office/drawing/2014/chart" uri="{C3380CC4-5D6E-409C-BE32-E72D297353CC}">
                    <c16:uniqueId val="{00000000-F96C-49B2-84A0-CBAE4CB0D463}"/>
                  </c:ext>
                </c:extLst>
              </c15:ser>
            </c15:filteredBarSeries>
          </c:ext>
        </c:extLst>
      </c:barChart>
      <c:catAx>
        <c:axId val="273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1572751"/>
        <c:crosses val="autoZero"/>
        <c:auto val="1"/>
        <c:lblAlgn val="ctr"/>
        <c:lblOffset val="100"/>
        <c:noMultiLvlLbl val="0"/>
      </c:catAx>
      <c:valAx>
        <c:axId val="121572751"/>
        <c:scaling>
          <c:orientation val="minMax"/>
          <c:max val="1.700000000000000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73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276</c:v>
                </c:pt>
                <c:pt idx="1">
                  <c:v>258</c:v>
                </c:pt>
                <c:pt idx="2">
                  <c:v>232</c:v>
                </c:pt>
                <c:pt idx="3">
                  <c:v>196</c:v>
                </c:pt>
                <c:pt idx="4" formatCode="General">
                  <c:v>171</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348401423"/>
        <c:axId val="1963872735"/>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0.56499999999999995</c:v>
                </c:pt>
                <c:pt idx="1">
                  <c:v>0.41899999999999998</c:v>
                </c:pt>
                <c:pt idx="2">
                  <c:v>0.47799999999999998</c:v>
                </c:pt>
                <c:pt idx="3">
                  <c:v>0.64300000000000002</c:v>
                </c:pt>
                <c:pt idx="4">
                  <c:v>0.877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963872735"/>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348401423"/>
        <c:crosses val="max"/>
        <c:crossBetween val="between"/>
      </c:valAx>
      <c:catAx>
        <c:axId val="348401423"/>
        <c:scaling>
          <c:orientation val="minMax"/>
        </c:scaling>
        <c:delete val="1"/>
        <c:axPos val="b"/>
        <c:numFmt formatCode="General" sourceLinked="1"/>
        <c:majorTickMark val="out"/>
        <c:minorTickMark val="none"/>
        <c:tickLblPos val="nextTo"/>
        <c:crossAx val="1963872735"/>
        <c:crosses val="autoZero"/>
        <c:auto val="1"/>
        <c:lblAlgn val="ctr"/>
        <c:lblOffset val="100"/>
        <c:noMultiLvlLbl val="0"/>
      </c:catAx>
      <c:spPr>
        <a:noFill/>
        <a:ln>
          <a:noFill/>
        </a:ln>
        <a:effectLst/>
      </c:spPr>
    </c:plotArea>
    <c:legend>
      <c:legendPos val="b"/>
      <c:layout>
        <c:manualLayout>
          <c:xMode val="edge"/>
          <c:yMode val="edge"/>
          <c:x val="9.8526857933684708E-2"/>
          <c:y val="0.88657152247274762"/>
          <c:w val="0.79636715527922641"/>
          <c:h val="6.6812603622203051E-2"/>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152</c:v>
                </c:pt>
                <c:pt idx="1">
                  <c:v>151</c:v>
                </c:pt>
                <c:pt idx="2">
                  <c:v>144</c:v>
                </c:pt>
                <c:pt idx="3">
                  <c:v>161</c:v>
                </c:pt>
                <c:pt idx="4" formatCode="General">
                  <c:v>153</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26006176"/>
        <c:axId val="1602875327"/>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0.434</c:v>
                </c:pt>
                <c:pt idx="1">
                  <c:v>0.45700000000000002</c:v>
                </c:pt>
                <c:pt idx="2">
                  <c:v>0.47899999999999998</c:v>
                </c:pt>
                <c:pt idx="3">
                  <c:v>0.46600000000000003</c:v>
                </c:pt>
                <c:pt idx="4" formatCode="General">
                  <c:v>0.54900000000000004</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2875327"/>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26006176"/>
        <c:crosses val="max"/>
        <c:crossBetween val="between"/>
      </c:valAx>
      <c:catAx>
        <c:axId val="26006176"/>
        <c:scaling>
          <c:orientation val="minMax"/>
        </c:scaling>
        <c:delete val="1"/>
        <c:axPos val="b"/>
        <c:numFmt formatCode="General" sourceLinked="1"/>
        <c:majorTickMark val="out"/>
        <c:minorTickMark val="none"/>
        <c:tickLblPos val="nextTo"/>
        <c:crossAx val="1602875327"/>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100</c:v>
                </c:pt>
                <c:pt idx="1">
                  <c:v>102</c:v>
                </c:pt>
                <c:pt idx="2">
                  <c:v>76</c:v>
                </c:pt>
                <c:pt idx="3">
                  <c:v>81</c:v>
                </c:pt>
                <c:pt idx="4" formatCode="General">
                  <c:v>109</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531110848"/>
        <c:axId val="524799824"/>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0.39</c:v>
                </c:pt>
                <c:pt idx="1">
                  <c:v>0.47099999999999997</c:v>
                </c:pt>
                <c:pt idx="2">
                  <c:v>0.94699999999999995</c:v>
                </c:pt>
                <c:pt idx="3">
                  <c:v>1</c:v>
                </c:pt>
                <c:pt idx="4" formatCode="General">
                  <c:v>0.71599999999999997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7998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531110848"/>
        <c:crosses val="max"/>
        <c:crossBetween val="between"/>
      </c:valAx>
      <c:catAx>
        <c:axId val="531110848"/>
        <c:scaling>
          <c:orientation val="minMax"/>
        </c:scaling>
        <c:delete val="1"/>
        <c:axPos val="b"/>
        <c:numFmt formatCode="General" sourceLinked="1"/>
        <c:majorTickMark val="out"/>
        <c:minorTickMark val="none"/>
        <c:tickLblPos val="nextTo"/>
        <c:crossAx val="524799824"/>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78</c:v>
                </c:pt>
                <c:pt idx="1">
                  <c:v>80</c:v>
                </c:pt>
                <c:pt idx="2">
                  <c:v>80</c:v>
                </c:pt>
                <c:pt idx="3">
                  <c:v>80</c:v>
                </c:pt>
                <c:pt idx="4" formatCode="General">
                  <c:v>88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1518489679"/>
        <c:axId val="1609311359"/>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0.65400000000000003</c:v>
                </c:pt>
                <c:pt idx="1">
                  <c:v>0.52500000000000002</c:v>
                </c:pt>
                <c:pt idx="2">
                  <c:v>0.71299999999999997</c:v>
                </c:pt>
                <c:pt idx="3">
                  <c:v>0.6</c:v>
                </c:pt>
                <c:pt idx="4" formatCode="General">
                  <c:v>0.85199999999999998</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9311359"/>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1518489679"/>
        <c:crosses val="max"/>
        <c:crossBetween val="between"/>
      </c:valAx>
      <c:catAx>
        <c:axId val="1518489679"/>
        <c:scaling>
          <c:orientation val="minMax"/>
        </c:scaling>
        <c:delete val="1"/>
        <c:axPos val="b"/>
        <c:numFmt formatCode="General" sourceLinked="1"/>
        <c:majorTickMark val="out"/>
        <c:minorTickMark val="none"/>
        <c:tickLblPos val="nextTo"/>
        <c:crossAx val="1609311359"/>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239</c:v>
                </c:pt>
                <c:pt idx="1">
                  <c:v>241</c:v>
                </c:pt>
                <c:pt idx="2">
                  <c:v>243</c:v>
                </c:pt>
                <c:pt idx="3">
                  <c:v>263</c:v>
                </c:pt>
                <c:pt idx="4" formatCode="General">
                  <c:v>265</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0.55200000000000005</c:v>
                </c:pt>
                <c:pt idx="1">
                  <c:v>0.53500000000000003</c:v>
                </c:pt>
                <c:pt idx="2">
                  <c:v>0.66700000000000004</c:v>
                </c:pt>
                <c:pt idx="3">
                  <c:v>0.63900000000000001</c:v>
                </c:pt>
                <c:pt idx="4" formatCode="0.000">
                  <c:v>0.78113207547169816</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55</c:v>
                </c:pt>
                <c:pt idx="1">
                  <c:v>56</c:v>
                </c:pt>
                <c:pt idx="2">
                  <c:v>60</c:v>
                </c:pt>
                <c:pt idx="3">
                  <c:v>64</c:v>
                </c:pt>
                <c:pt idx="4" formatCode="General">
                  <c:v>60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0.70899999999999996</c:v>
                </c:pt>
                <c:pt idx="1">
                  <c:v>0.69599999999999995</c:v>
                </c:pt>
                <c:pt idx="2">
                  <c:v>0.9</c:v>
                </c:pt>
                <c:pt idx="3">
                  <c:v>0.79700000000000004</c:v>
                </c:pt>
                <c:pt idx="4">
                  <c:v>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42</c:v>
                </c:pt>
                <c:pt idx="1">
                  <c:v>42</c:v>
                </c:pt>
                <c:pt idx="2">
                  <c:v>44</c:v>
                </c:pt>
                <c:pt idx="3">
                  <c:v>44</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0.78600000000000003</c:v>
                </c:pt>
                <c:pt idx="1">
                  <c:v>0.64300000000000002</c:v>
                </c:pt>
                <c:pt idx="2">
                  <c:v>1.0229999999999999</c:v>
                </c:pt>
                <c:pt idx="3">
                  <c:v>1.091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66</c:v>
                </c:pt>
                <c:pt idx="1">
                  <c:v>66</c:v>
                </c:pt>
                <c:pt idx="2">
                  <c:v>66</c:v>
                </c:pt>
                <c:pt idx="3">
                  <c:v>66</c:v>
                </c:pt>
                <c:pt idx="4" formatCode="General">
                  <c:v>66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0.68200000000000005</c:v>
                </c:pt>
                <c:pt idx="1">
                  <c:v>0.5</c:v>
                </c:pt>
                <c:pt idx="2">
                  <c:v>0.68200000000000005</c:v>
                </c:pt>
                <c:pt idx="3">
                  <c:v>0.90900000000000003</c:v>
                </c:pt>
                <c:pt idx="4" formatCode="General">
                  <c:v>1.1399999999999999</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40</c:v>
                </c:pt>
                <c:pt idx="1">
                  <c:v>40</c:v>
                </c:pt>
                <c:pt idx="2">
                  <c:v>57</c:v>
                </c:pt>
                <c:pt idx="3">
                  <c:v>47</c:v>
                </c:pt>
                <c:pt idx="4" formatCode="General">
                  <c:v>53</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0.75</c:v>
                </c:pt>
                <c:pt idx="1">
                  <c:v>0.6</c:v>
                </c:pt>
                <c:pt idx="2">
                  <c:v>0.63200000000000001</c:v>
                </c:pt>
                <c:pt idx="3">
                  <c:v>0.76600000000000001</c:v>
                </c:pt>
                <c:pt idx="4" formatCode="General">
                  <c:v>0.62</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120</c:v>
                </c:pt>
                <c:pt idx="1">
                  <c:v>126</c:v>
                </c:pt>
                <c:pt idx="2">
                  <c:v>118</c:v>
                </c:pt>
                <c:pt idx="3">
                  <c:v>118</c:v>
                </c:pt>
                <c:pt idx="4" formatCode="General">
                  <c:v>120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0.5</c:v>
                </c:pt>
                <c:pt idx="1">
                  <c:v>0.66700000000000004</c:v>
                </c:pt>
                <c:pt idx="2">
                  <c:v>0.81399999999999995</c:v>
                </c:pt>
                <c:pt idx="3">
                  <c:v>0.76300000000000001</c:v>
                </c:pt>
                <c:pt idx="4" formatCode="General">
                  <c:v>0.68</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101</c:v>
                </c:pt>
                <c:pt idx="1">
                  <c:v>93</c:v>
                </c:pt>
                <c:pt idx="2">
                  <c:v>90</c:v>
                </c:pt>
                <c:pt idx="3">
                  <c:v>170</c:v>
                </c:pt>
                <c:pt idx="4" formatCode="General">
                  <c:v>96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0.624</c:v>
                </c:pt>
                <c:pt idx="1">
                  <c:v>0.61299999999999999</c:v>
                </c:pt>
                <c:pt idx="2">
                  <c:v>0.6</c:v>
                </c:pt>
                <c:pt idx="3">
                  <c:v>0.247</c:v>
                </c:pt>
                <c:pt idx="4" formatCode="General">
                  <c:v>0.53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78</c:v>
                </c:pt>
                <c:pt idx="1">
                  <c:v>102</c:v>
                </c:pt>
                <c:pt idx="2">
                  <c:v>120</c:v>
                </c:pt>
                <c:pt idx="3">
                  <c:v>106</c:v>
                </c:pt>
                <c:pt idx="4" formatCode="General">
                  <c:v>106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0.80800000000000005</c:v>
                </c:pt>
                <c:pt idx="1">
                  <c:v>0.91200000000000003</c:v>
                </c:pt>
                <c:pt idx="2">
                  <c:v>0.77500000000000002</c:v>
                </c:pt>
                <c:pt idx="3">
                  <c:v>0.84899999999999998</c:v>
                </c:pt>
                <c:pt idx="4" formatCode="General">
                  <c:v>0.99</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154</c:v>
                </c:pt>
                <c:pt idx="1">
                  <c:v>114</c:v>
                </c:pt>
                <c:pt idx="2">
                  <c:v>118</c:v>
                </c:pt>
                <c:pt idx="3">
                  <c:v>136</c:v>
                </c:pt>
                <c:pt idx="4" formatCode="General">
                  <c:v>138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0.46800000000000003</c:v>
                </c:pt>
                <c:pt idx="1">
                  <c:v>0.52600000000000002</c:v>
                </c:pt>
                <c:pt idx="2">
                  <c:v>0.86399999999999999</c:v>
                </c:pt>
                <c:pt idx="3">
                  <c:v>0.68400000000000005</c:v>
                </c:pt>
                <c:pt idx="4" formatCode="General">
                  <c:v>0.87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124</c:v>
                </c:pt>
                <c:pt idx="1">
                  <c:v>109</c:v>
                </c:pt>
                <c:pt idx="2">
                  <c:v>40</c:v>
                </c:pt>
                <c:pt idx="3">
                  <c:v>46</c:v>
                </c:pt>
                <c:pt idx="4" formatCode="General">
                  <c:v>46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0.72599999999999998</c:v>
                </c:pt>
                <c:pt idx="1">
                  <c:v>0.57799999999999996</c:v>
                </c:pt>
                <c:pt idx="2">
                  <c:v>0.9</c:v>
                </c:pt>
                <c:pt idx="3">
                  <c:v>0.65200000000000002</c:v>
                </c:pt>
                <c:pt idx="4" formatCode="General">
                  <c:v>0.65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44</c:v>
                </c:pt>
                <c:pt idx="1">
                  <c:v>44</c:v>
                </c:pt>
                <c:pt idx="2">
                  <c:v>45</c:v>
                </c:pt>
                <c:pt idx="3">
                  <c:v>48</c:v>
                </c:pt>
                <c:pt idx="4" formatCode="General">
                  <c:v>48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48-4E1B-9322-DC7B1BC9089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0.68200000000000005</c:v>
                </c:pt>
                <c:pt idx="1">
                  <c:v>0.81799999999999995</c:v>
                </c:pt>
                <c:pt idx="2">
                  <c:v>1.133</c:v>
                </c:pt>
                <c:pt idx="3">
                  <c:v>1.0629999999999999</c:v>
                </c:pt>
                <c:pt idx="4" formatCode="General">
                  <c:v>1.56</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178</c:v>
                </c:pt>
                <c:pt idx="1">
                  <c:v>169</c:v>
                </c:pt>
                <c:pt idx="2">
                  <c:v>160</c:v>
                </c:pt>
                <c:pt idx="3">
                  <c:v>169</c:v>
                </c:pt>
                <c:pt idx="4" formatCode="General">
                  <c:v>186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0.53900000000000003</c:v>
                </c:pt>
                <c:pt idx="1">
                  <c:v>0.69200000000000006</c:v>
                </c:pt>
                <c:pt idx="2">
                  <c:v>1.0880000000000001</c:v>
                </c:pt>
                <c:pt idx="3">
                  <c:v>1.1890000000000001</c:v>
                </c:pt>
                <c:pt idx="4" formatCode="General">
                  <c:v>1.03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2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25</c:v>
                </c:pt>
                <c:pt idx="1">
                  <c:v>25</c:v>
                </c:pt>
                <c:pt idx="2">
                  <c:v>33</c:v>
                </c:pt>
                <c:pt idx="3">
                  <c:v>32</c:v>
                </c:pt>
                <c:pt idx="4" formatCode="General">
                  <c:v>32</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0.84</c:v>
                </c:pt>
                <c:pt idx="1">
                  <c:v>0.72</c:v>
                </c:pt>
                <c:pt idx="2">
                  <c:v>0.45500000000000002</c:v>
                </c:pt>
                <c:pt idx="3">
                  <c:v>0.84399999999999997</c:v>
                </c:pt>
                <c:pt idx="4">
                  <c:v>0.94</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5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73</c:v>
                </c:pt>
                <c:pt idx="1">
                  <c:v>58</c:v>
                </c:pt>
                <c:pt idx="2">
                  <c:v>63</c:v>
                </c:pt>
                <c:pt idx="3">
                  <c:v>60</c:v>
                </c:pt>
                <c:pt idx="4" formatCode="General">
                  <c:v>60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0.61599999999999999</c:v>
                </c:pt>
                <c:pt idx="1">
                  <c:v>0.67200000000000004</c:v>
                </c:pt>
                <c:pt idx="2">
                  <c:v>0.90500000000000003</c:v>
                </c:pt>
                <c:pt idx="3">
                  <c:v>0.75</c:v>
                </c:pt>
                <c:pt idx="4">
                  <c:v>1.05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0.0</c:formatCode>
                <c:ptCount val="19"/>
                <c:pt idx="0">
                  <c:v>15.50594315245478</c:v>
                </c:pt>
                <c:pt idx="1">
                  <c:v>16.552724259374351</c:v>
                </c:pt>
                <c:pt idx="2">
                  <c:v>13.847281015955716</c:v>
                </c:pt>
                <c:pt idx="3">
                  <c:v>13.401476433844406</c:v>
                </c:pt>
                <c:pt idx="4">
                  <c:v>10.378500302580184</c:v>
                </c:pt>
                <c:pt idx="5">
                  <c:v>12.837991365598727</c:v>
                </c:pt>
                <c:pt idx="6">
                  <c:v>9.5734773700875397</c:v>
                </c:pt>
                <c:pt idx="7">
                  <c:v>11.197315999161249</c:v>
                </c:pt>
                <c:pt idx="8">
                  <c:v>9.6080305927342256</c:v>
                </c:pt>
                <c:pt idx="9">
                  <c:v>8.9916985355843675</c:v>
                </c:pt>
                <c:pt idx="10">
                  <c:v>11.172682342369328</c:v>
                </c:pt>
                <c:pt idx="11">
                  <c:v>9.2567992728798156</c:v>
                </c:pt>
                <c:pt idx="12">
                  <c:v>10.988056460369164</c:v>
                </c:pt>
                <c:pt idx="13">
                  <c:v>12.521860790486183</c:v>
                </c:pt>
                <c:pt idx="14">
                  <c:v>8.3140877598152425</c:v>
                </c:pt>
                <c:pt idx="15">
                  <c:v>10.005061582588155</c:v>
                </c:pt>
                <c:pt idx="16">
                  <c:v>7.0991847826086953</c:v>
                </c:pt>
                <c:pt idx="17">
                  <c:v>7.5393537696768851</c:v>
                </c:pt>
                <c:pt idx="18">
                  <c:v>18.969849246231156</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0.0</c:formatCode>
                <c:ptCount val="19"/>
                <c:pt idx="0">
                  <c:v>18.399999999999999</c:v>
                </c:pt>
                <c:pt idx="1">
                  <c:v>37.92555762723569</c:v>
                </c:pt>
                <c:pt idx="2">
                  <c:v>47.826440898730056</c:v>
                </c:pt>
                <c:pt idx="3">
                  <c:v>45.406019307211814</c:v>
                </c:pt>
                <c:pt idx="4">
                  <c:v>28.899158276943389</c:v>
                </c:pt>
                <c:pt idx="5">
                  <c:v>39.456941604180869</c:v>
                </c:pt>
                <c:pt idx="6">
                  <c:v>42.14937604768113</c:v>
                </c:pt>
                <c:pt idx="7">
                  <c:v>38.26798070874397</c:v>
                </c:pt>
                <c:pt idx="8">
                  <c:v>48.661567877629061</c:v>
                </c:pt>
                <c:pt idx="9">
                  <c:v>43.904486521779688</c:v>
                </c:pt>
                <c:pt idx="10">
                  <c:v>49.303579451849636</c:v>
                </c:pt>
                <c:pt idx="11">
                  <c:v>37.670418793260154</c:v>
                </c:pt>
                <c:pt idx="12">
                  <c:v>52.85559174809989</c:v>
                </c:pt>
                <c:pt idx="13">
                  <c:v>36.425323539699193</c:v>
                </c:pt>
                <c:pt idx="14">
                  <c:v>53.290993071593533</c:v>
                </c:pt>
                <c:pt idx="15">
                  <c:v>33.819807659861652</c:v>
                </c:pt>
                <c:pt idx="16">
                  <c:v>54.313858695652172</c:v>
                </c:pt>
                <c:pt idx="17">
                  <c:v>53.54874344103839</c:v>
                </c:pt>
                <c:pt idx="18">
                  <c:v>30.904522613065328</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0.0</c:formatCode>
                <c:ptCount val="19"/>
                <c:pt idx="0">
                  <c:v>6.4671834625322999</c:v>
                </c:pt>
                <c:pt idx="1">
                  <c:v>6.9435812443891995</c:v>
                </c:pt>
                <c:pt idx="2">
                  <c:v>7.0091175512862263</c:v>
                </c:pt>
                <c:pt idx="3">
                  <c:v>8.5519591141396933</c:v>
                </c:pt>
                <c:pt idx="4">
                  <c:v>5.4711998679650105</c:v>
                </c:pt>
                <c:pt idx="5">
                  <c:v>8.3958191320154505</c:v>
                </c:pt>
                <c:pt idx="6">
                  <c:v>8.8098342335630466</c:v>
                </c:pt>
                <c:pt idx="7">
                  <c:v>7.9471587334871039</c:v>
                </c:pt>
                <c:pt idx="8">
                  <c:v>7.6481835564053533</c:v>
                </c:pt>
                <c:pt idx="9">
                  <c:v>7.2474582594907195</c:v>
                </c:pt>
                <c:pt idx="10">
                  <c:v>5.6911786730567622</c:v>
                </c:pt>
                <c:pt idx="11">
                  <c:v>7.0824302593861423</c:v>
                </c:pt>
                <c:pt idx="12">
                  <c:v>7.6438653637350704</c:v>
                </c:pt>
                <c:pt idx="13">
                  <c:v>6.1000349772647775</c:v>
                </c:pt>
                <c:pt idx="14">
                  <c:v>6.553117782909931</c:v>
                </c:pt>
                <c:pt idx="15">
                  <c:v>5.6900624261852535</c:v>
                </c:pt>
                <c:pt idx="16">
                  <c:v>6.6236413043478262</c:v>
                </c:pt>
                <c:pt idx="17">
                  <c:v>7.1527202430267884</c:v>
                </c:pt>
                <c:pt idx="18">
                  <c:v>10.92964824120603</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0.0</c:formatCode>
                <c:ptCount val="19"/>
                <c:pt idx="0">
                  <c:v>26.734883720930231</c:v>
                </c:pt>
                <c:pt idx="1">
                  <c:v>24.124715143981771</c:v>
                </c:pt>
                <c:pt idx="2">
                  <c:v>22.305437968088569</c:v>
                </c:pt>
                <c:pt idx="3">
                  <c:v>22.373651334469052</c:v>
                </c:pt>
                <c:pt idx="4">
                  <c:v>27.06992352973538</c:v>
                </c:pt>
                <c:pt idx="5">
                  <c:v>26.86889343331061</c:v>
                </c:pt>
                <c:pt idx="6">
                  <c:v>27.770534550195567</c:v>
                </c:pt>
                <c:pt idx="7">
                  <c:v>24.512476410148878</c:v>
                </c:pt>
                <c:pt idx="8">
                  <c:v>24.545889101338432</c:v>
                </c:pt>
                <c:pt idx="9">
                  <c:v>27.57205484563007</c:v>
                </c:pt>
                <c:pt idx="10">
                  <c:v>23.543507563276922</c:v>
                </c:pt>
                <c:pt idx="11">
                  <c:v>29.245612808501711</c:v>
                </c:pt>
                <c:pt idx="12">
                  <c:v>21.932681867535287</c:v>
                </c:pt>
                <c:pt idx="13">
                  <c:v>29.541797831409585</c:v>
                </c:pt>
                <c:pt idx="14">
                  <c:v>22.863741339491916</c:v>
                </c:pt>
                <c:pt idx="15">
                  <c:v>28.555761768179519</c:v>
                </c:pt>
                <c:pt idx="16">
                  <c:v>24.524456521739129</c:v>
                </c:pt>
                <c:pt idx="17">
                  <c:v>22.645677989505661</c:v>
                </c:pt>
                <c:pt idx="18">
                  <c:v>26.256281407035175</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0.0</c:formatCode>
                <c:ptCount val="19"/>
                <c:pt idx="0">
                  <c:v>30.983979328165375</c:v>
                </c:pt>
                <c:pt idx="1">
                  <c:v>13.849181686347627</c:v>
                </c:pt>
                <c:pt idx="2">
                  <c:v>8.6860957342885055</c:v>
                </c:pt>
                <c:pt idx="3">
                  <c:v>9.8693923906871088</c:v>
                </c:pt>
                <c:pt idx="4">
                  <c:v>26.660064917203059</c:v>
                </c:pt>
                <c:pt idx="5">
                  <c:v>12.076800727107475</c:v>
                </c:pt>
                <c:pt idx="6">
                  <c:v>11.361519836096107</c:v>
                </c:pt>
                <c:pt idx="7">
                  <c:v>16.628223946319984</c:v>
                </c:pt>
                <c:pt idx="8">
                  <c:v>9.2017208413001921</c:v>
                </c:pt>
                <c:pt idx="9">
                  <c:v>11.500792836489133</c:v>
                </c:pt>
                <c:pt idx="10">
                  <c:v>9.6001198142878543</c:v>
                </c:pt>
                <c:pt idx="11">
                  <c:v>15.863804796196602</c:v>
                </c:pt>
                <c:pt idx="12">
                  <c:v>6.4169381107491859</c:v>
                </c:pt>
                <c:pt idx="13">
                  <c:v>15.173137460650578</c:v>
                </c:pt>
                <c:pt idx="14">
                  <c:v>8.5161662817551971</c:v>
                </c:pt>
                <c:pt idx="15">
                  <c:v>20.714526742028006</c:v>
                </c:pt>
                <c:pt idx="16">
                  <c:v>7.0652173913043477</c:v>
                </c:pt>
                <c:pt idx="17">
                  <c:v>8.7821043910521954</c:v>
                </c:pt>
                <c:pt idx="18">
                  <c:v>12.311557788944723</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0.0</c:formatCode>
                <c:ptCount val="19"/>
                <c:pt idx="0">
                  <c:v>1.9080103359173126</c:v>
                </c:pt>
                <c:pt idx="1">
                  <c:v>0.60424003867136244</c:v>
                </c:pt>
                <c:pt idx="2">
                  <c:v>0.32562683165092804</c:v>
                </c:pt>
                <c:pt idx="3">
                  <c:v>0.39750141964792729</c:v>
                </c:pt>
                <c:pt idx="4">
                  <c:v>1.5211531055729768</c:v>
                </c:pt>
                <c:pt idx="5">
                  <c:v>0.36355373778686662</c:v>
                </c:pt>
                <c:pt idx="6">
                  <c:v>0.33525796237660643</c:v>
                </c:pt>
                <c:pt idx="7">
                  <c:v>1.4468442021388133</c:v>
                </c:pt>
                <c:pt idx="8">
                  <c:v>0.33460803059273425</c:v>
                </c:pt>
                <c:pt idx="9">
                  <c:v>0.78350900102602372</c:v>
                </c:pt>
                <c:pt idx="10">
                  <c:v>0.68893215515950279</c:v>
                </c:pt>
                <c:pt idx="11">
                  <c:v>0.88093406977557154</c:v>
                </c:pt>
                <c:pt idx="12">
                  <c:v>0.16286644951140064</c:v>
                </c:pt>
                <c:pt idx="13">
                  <c:v>0.2378454004896817</c:v>
                </c:pt>
                <c:pt idx="14">
                  <c:v>0.46189376443418012</c:v>
                </c:pt>
                <c:pt idx="15">
                  <c:v>1.2147798211574152</c:v>
                </c:pt>
                <c:pt idx="16">
                  <c:v>0.37364130434782611</c:v>
                </c:pt>
                <c:pt idx="17">
                  <c:v>0.33140016570008285</c:v>
                </c:pt>
                <c:pt idx="18">
                  <c:v>0.62814070351758799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15.895027002700271</c:v>
                </c:pt>
                <c:pt idx="1">
                  <c:v>19.125270521918566</c:v>
                </c:pt>
                <c:pt idx="2">
                  <c:v>14.342025469981808</c:v>
                </c:pt>
                <c:pt idx="3">
                  <c:v>15.282018319138679</c:v>
                </c:pt>
                <c:pt idx="4">
                  <c:v>10.96289709006472</c:v>
                </c:pt>
                <c:pt idx="5">
                  <c:v>14.33425012133959</c:v>
                </c:pt>
                <c:pt idx="6">
                  <c:v>11.074918566775244</c:v>
                </c:pt>
                <c:pt idx="7">
                  <c:v>11.362126245847175</c:v>
                </c:pt>
                <c:pt idx="8">
                  <c:v>11.091854419410746</c:v>
                </c:pt>
                <c:pt idx="9">
                  <c:v>10.33944042039483</c:v>
                </c:pt>
                <c:pt idx="10">
                  <c:v>11.794762614434745</c:v>
                </c:pt>
                <c:pt idx="11">
                  <c:v>9.5938375350140053</c:v>
                </c:pt>
                <c:pt idx="12">
                  <c:v>11.887928777166797</c:v>
                </c:pt>
                <c:pt idx="13">
                  <c:v>13.296448331251115</c:v>
                </c:pt>
                <c:pt idx="14">
                  <c:v>8.14380044020543</c:v>
                </c:pt>
                <c:pt idx="15">
                  <c:v>10.484527687296417</c:v>
                </c:pt>
                <c:pt idx="16">
                  <c:v>7.1428571428571432</c:v>
                </c:pt>
                <c:pt idx="17">
                  <c:v>7.6144932867390107</c:v>
                </c:pt>
                <c:pt idx="18">
                  <c:v>20.481927710843372</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31.489086408640865</c:v>
                </c:pt>
                <c:pt idx="1">
                  <c:v>47.984297146308322</c:v>
                </c:pt>
                <c:pt idx="2">
                  <c:v>55.104103497068934</c:v>
                </c:pt>
                <c:pt idx="3">
                  <c:v>55.053832556644707</c:v>
                </c:pt>
                <c:pt idx="4">
                  <c:v>43.046292179240154</c:v>
                </c:pt>
                <c:pt idx="5">
                  <c:v>48.228441999676427</c:v>
                </c:pt>
                <c:pt idx="6">
                  <c:v>56.26295528575659</c:v>
                </c:pt>
                <c:pt idx="7">
                  <c:v>53.787375415282391</c:v>
                </c:pt>
                <c:pt idx="8">
                  <c:v>62.357019064124785</c:v>
                </c:pt>
                <c:pt idx="9">
                  <c:v>58.429200397670783</c:v>
                </c:pt>
                <c:pt idx="10">
                  <c:v>61.209282520757931</c:v>
                </c:pt>
                <c:pt idx="11">
                  <c:v>53.863211951447248</c:v>
                </c:pt>
                <c:pt idx="12">
                  <c:v>60.264467137994238</c:v>
                </c:pt>
                <c:pt idx="13">
                  <c:v>42.111368909512763</c:v>
                </c:pt>
                <c:pt idx="14">
                  <c:v>62.252384446074835</c:v>
                </c:pt>
                <c:pt idx="15">
                  <c:v>46.369435396308361</c:v>
                </c:pt>
                <c:pt idx="16">
                  <c:v>65.293040293040292</c:v>
                </c:pt>
                <c:pt idx="17">
                  <c:v>65.20139782968549</c:v>
                </c:pt>
                <c:pt idx="18">
                  <c:v>49.397590361445786</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6.2134338433843386</c:v>
                </c:pt>
                <c:pt idx="1">
                  <c:v>6.2056469877698932</c:v>
                </c:pt>
                <c:pt idx="2">
                  <c:v>6.2259955528603195</c:v>
                </c:pt>
                <c:pt idx="3">
                  <c:v>6.9419893941828699</c:v>
                </c:pt>
                <c:pt idx="4">
                  <c:v>5.4740378439800406</c:v>
                </c:pt>
                <c:pt idx="5">
                  <c:v>6.9891603300436822</c:v>
                </c:pt>
                <c:pt idx="6">
                  <c:v>7.1661237785016283</c:v>
                </c:pt>
                <c:pt idx="7">
                  <c:v>7.2093023255813957</c:v>
                </c:pt>
                <c:pt idx="8">
                  <c:v>5.9965337954939342</c:v>
                </c:pt>
                <c:pt idx="9">
                  <c:v>5.7662263882971168</c:v>
                </c:pt>
                <c:pt idx="10">
                  <c:v>4.7902916755375768</c:v>
                </c:pt>
                <c:pt idx="11">
                  <c:v>6.5709617180205413</c:v>
                </c:pt>
                <c:pt idx="12">
                  <c:v>6.8735271013354282</c:v>
                </c:pt>
                <c:pt idx="13">
                  <c:v>5.3721220774585046</c:v>
                </c:pt>
                <c:pt idx="14">
                  <c:v>6.1628760088041084</c:v>
                </c:pt>
                <c:pt idx="15">
                  <c:v>5.8767643865363732</c:v>
                </c:pt>
                <c:pt idx="16">
                  <c:v>5.4029304029304033</c:v>
                </c:pt>
                <c:pt idx="17">
                  <c:v>5.9959536509104288</c:v>
                </c:pt>
                <c:pt idx="18">
                  <c:v>9.6385542168674707</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19.526327632763277</c:v>
                </c:pt>
                <c:pt idx="1">
                  <c:v>17.630479641652826</c:v>
                </c:pt>
                <c:pt idx="2">
                  <c:v>17.081059227814837</c:v>
                </c:pt>
                <c:pt idx="3">
                  <c:v>15.105254700305318</c:v>
                </c:pt>
                <c:pt idx="4">
                  <c:v>19.77669087495677</c:v>
                </c:pt>
                <c:pt idx="5">
                  <c:v>20.498301245753115</c:v>
                </c:pt>
                <c:pt idx="6">
                  <c:v>16.760438258809593</c:v>
                </c:pt>
                <c:pt idx="7">
                  <c:v>15.382059800664452</c:v>
                </c:pt>
                <c:pt idx="8">
                  <c:v>14.246100519930676</c:v>
                </c:pt>
                <c:pt idx="9">
                  <c:v>17.554324669791225</c:v>
                </c:pt>
                <c:pt idx="10">
                  <c:v>15.925058548009368</c:v>
                </c:pt>
                <c:pt idx="11">
                  <c:v>19.257703081232492</c:v>
                </c:pt>
                <c:pt idx="12">
                  <c:v>16.300078554595444</c:v>
                </c:pt>
                <c:pt idx="13">
                  <c:v>24.933071568802426</c:v>
                </c:pt>
                <c:pt idx="14">
                  <c:v>16.874541452677917</c:v>
                </c:pt>
                <c:pt idx="15">
                  <c:v>21.22014115092291</c:v>
                </c:pt>
                <c:pt idx="16">
                  <c:v>16.483516483516482</c:v>
                </c:pt>
                <c:pt idx="17">
                  <c:v>14.382931763840354</c:v>
                </c:pt>
                <c:pt idx="18">
                  <c:v>16.867469879518072</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24.710283528352836</c:v>
                </c:pt>
                <c:pt idx="1">
                  <c:v>8.7070310533997688</c:v>
                </c:pt>
                <c:pt idx="2">
                  <c:v>6.9031736405902571</c:v>
                </c:pt>
                <c:pt idx="3">
                  <c:v>7.3437248915314157</c:v>
                </c:pt>
                <c:pt idx="4">
                  <c:v>19.341929746554023</c:v>
                </c:pt>
                <c:pt idx="5">
                  <c:v>9.6909885131855695</c:v>
                </c:pt>
                <c:pt idx="6">
                  <c:v>8.4098312111341436</c:v>
                </c:pt>
                <c:pt idx="7">
                  <c:v>10.664451827242525</c:v>
                </c:pt>
                <c:pt idx="8">
                  <c:v>6.1351819757365682</c:v>
                </c:pt>
                <c:pt idx="9">
                  <c:v>7.4421246981962792</c:v>
                </c:pt>
                <c:pt idx="10">
                  <c:v>5.7483500106450922</c:v>
                </c:pt>
                <c:pt idx="11">
                  <c:v>10.154061624649859</c:v>
                </c:pt>
                <c:pt idx="12">
                  <c:v>4.5299816705943963</c:v>
                </c:pt>
                <c:pt idx="13">
                  <c:v>14.028199179011244</c:v>
                </c:pt>
                <c:pt idx="14">
                  <c:v>6.1995597945708001</c:v>
                </c:pt>
                <c:pt idx="15">
                  <c:v>14.97014115092291</c:v>
                </c:pt>
                <c:pt idx="16">
                  <c:v>5.3571428571428568</c:v>
                </c:pt>
                <c:pt idx="17">
                  <c:v>6.510943535037705</c:v>
                </c:pt>
                <c:pt idx="18">
                  <c:v>2.8112449799196786</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2.1658415841584158</c:v>
                </c:pt>
                <c:pt idx="1">
                  <c:v>0.3472746489506266</c:v>
                </c:pt>
                <c:pt idx="2">
                  <c:v>0.3436426116838488</c:v>
                </c:pt>
                <c:pt idx="3">
                  <c:v>0.27318013819701109</c:v>
                </c:pt>
                <c:pt idx="4">
                  <c:v>1.3981522652042884</c:v>
                </c:pt>
                <c:pt idx="5">
                  <c:v>0.25885779000161785</c:v>
                </c:pt>
                <c:pt idx="6">
                  <c:v>0.32573289902280128</c:v>
                </c:pt>
                <c:pt idx="7">
                  <c:v>1.5946843853820598</c:v>
                </c:pt>
                <c:pt idx="8">
                  <c:v>0.1733102253032929</c:v>
                </c:pt>
                <c:pt idx="9">
                  <c:v>0.46868342564976567</c:v>
                </c:pt>
                <c:pt idx="10">
                  <c:v>0.53225463061528633</c:v>
                </c:pt>
                <c:pt idx="11">
                  <c:v>0.56022408963585435</c:v>
                </c:pt>
                <c:pt idx="12">
                  <c:v>0.14401675831369468</c:v>
                </c:pt>
                <c:pt idx="13">
                  <c:v>0.25878993396394789</c:v>
                </c:pt>
                <c:pt idx="14">
                  <c:v>0.36683785766691124</c:v>
                </c:pt>
                <c:pt idx="15">
                  <c:v>1.0789902280130292</c:v>
                </c:pt>
                <c:pt idx="16">
                  <c:v>0.32051282051282054</c:v>
                </c:pt>
                <c:pt idx="17">
                  <c:v>0.29427993378701489</c:v>
                </c:pt>
                <c:pt idx="18">
                  <c:v>0.80321285140562249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15.27991110820615</c:v>
                </c:pt>
                <c:pt idx="1">
                  <c:v>10.931485758275597</c:v>
                </c:pt>
                <c:pt idx="2">
                  <c:v>11.799163179916318</c:v>
                </c:pt>
                <c:pt idx="3">
                  <c:v>8.8690937257939577</c:v>
                </c:pt>
                <c:pt idx="4">
                  <c:v>9.6443865202010794</c:v>
                </c:pt>
                <c:pt idx="5">
                  <c:v>9.3094238840137358</c:v>
                </c:pt>
                <c:pt idx="6">
                  <c:v>7.0281124497991971</c:v>
                </c:pt>
                <c:pt idx="7">
                  <c:v>10.915292779988629</c:v>
                </c:pt>
                <c:pt idx="8">
                  <c:v>6.3125481139337953</c:v>
                </c:pt>
                <c:pt idx="9">
                  <c:v>6.4130434782608692</c:v>
                </c:pt>
                <c:pt idx="10">
                  <c:v>9.6969696969696972</c:v>
                </c:pt>
                <c:pt idx="11">
                  <c:v>8.7532693984306889</c:v>
                </c:pt>
                <c:pt idx="12">
                  <c:v>6.6157760814249365</c:v>
                </c:pt>
                <c:pt idx="13">
                  <c:v>9.7118808675946902</c:v>
                </c:pt>
                <c:pt idx="14">
                  <c:v>8.9430894308943092</c:v>
                </c:pt>
                <c:pt idx="15">
                  <c:v>9.2175657601426657</c:v>
                </c:pt>
                <c:pt idx="16">
                  <c:v>6.9736842105263159</c:v>
                </c:pt>
                <c:pt idx="17">
                  <c:v>7.3130193905817178</c:v>
                </c:pt>
                <c:pt idx="18">
                  <c:v>18.281535648994517</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10.796104447857774</c:v>
                </c:pt>
                <c:pt idx="1">
                  <c:v>15.946332343560981</c:v>
                </c:pt>
                <c:pt idx="2">
                  <c:v>17.698744769874477</c:v>
                </c:pt>
                <c:pt idx="3">
                  <c:v>22.153369481022462</c:v>
                </c:pt>
                <c:pt idx="4">
                  <c:v>11.12766089492956</c:v>
                </c:pt>
                <c:pt idx="5">
                  <c:v>18.771461274322778</c:v>
                </c:pt>
                <c:pt idx="6">
                  <c:v>18.222891566265059</c:v>
                </c:pt>
                <c:pt idx="7">
                  <c:v>11.711199545196134</c:v>
                </c:pt>
                <c:pt idx="8">
                  <c:v>18.244803695150114</c:v>
                </c:pt>
                <c:pt idx="9">
                  <c:v>16.114130434782609</c:v>
                </c:pt>
                <c:pt idx="10">
                  <c:v>21.060606060606062</c:v>
                </c:pt>
                <c:pt idx="11">
                  <c:v>13.478639930252834</c:v>
                </c:pt>
                <c:pt idx="12">
                  <c:v>16.857506361323153</c:v>
                </c:pt>
                <c:pt idx="13">
                  <c:v>15.79799287795403</c:v>
                </c:pt>
                <c:pt idx="14">
                  <c:v>20.189701897018971</c:v>
                </c:pt>
                <c:pt idx="15">
                  <c:v>13.207757467677219</c:v>
                </c:pt>
                <c:pt idx="16">
                  <c:v>22.763157894736842</c:v>
                </c:pt>
                <c:pt idx="17">
                  <c:v>18.448753462603879</c:v>
                </c:pt>
                <c:pt idx="18">
                  <c:v>22.486288848263253</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6.6145952482107262</c:v>
                </c:pt>
                <c:pt idx="1">
                  <c:v>8.5560321126140995</c:v>
                </c:pt>
                <c:pt idx="2">
                  <c:v>10.251046025104603</c:v>
                </c:pt>
                <c:pt idx="3">
                  <c:v>12.432223082881487</c:v>
                </c:pt>
                <c:pt idx="4">
                  <c:v>5.4676348290200458</c:v>
                </c:pt>
                <c:pt idx="5">
                  <c:v>11.713086608164822</c:v>
                </c:pt>
                <c:pt idx="6">
                  <c:v>11.596385542168674</c:v>
                </c:pt>
                <c:pt idx="7">
                  <c:v>9.2097782831154067</c:v>
                </c:pt>
                <c:pt idx="8">
                  <c:v>11.316397228637413</c:v>
                </c:pt>
                <c:pt idx="9">
                  <c:v>10.081521739130435</c:v>
                </c:pt>
                <c:pt idx="10">
                  <c:v>7.8282828282828278</c:v>
                </c:pt>
                <c:pt idx="11">
                  <c:v>7.8465562336530077</c:v>
                </c:pt>
                <c:pt idx="12">
                  <c:v>11.38676844783715</c:v>
                </c:pt>
                <c:pt idx="13">
                  <c:v>8.7406927808352215</c:v>
                </c:pt>
                <c:pt idx="14">
                  <c:v>7.9945799457994582</c:v>
                </c:pt>
                <c:pt idx="15">
                  <c:v>5.3834150691038785</c:v>
                </c:pt>
                <c:pt idx="16">
                  <c:v>10.131578947368421</c:v>
                </c:pt>
                <c:pt idx="17">
                  <c:v>10.637119113573407</c:v>
                </c:pt>
                <c:pt idx="18">
                  <c:v>11.517367458866545</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30.922579169253897</c:v>
                </c:pt>
                <c:pt idx="1">
                  <c:v>38.315187506873421</c:v>
                </c:pt>
                <c:pt idx="2">
                  <c:v>43.93305439330544</c:v>
                </c:pt>
                <c:pt idx="3">
                  <c:v>39.891556932610378</c:v>
                </c:pt>
                <c:pt idx="4">
                  <c:v>36.231614224539193</c:v>
                </c:pt>
                <c:pt idx="5">
                  <c:v>41.892407478061806</c:v>
                </c:pt>
                <c:pt idx="6">
                  <c:v>46.435742971887549</c:v>
                </c:pt>
                <c:pt idx="7">
                  <c:v>40.136441159749857</c:v>
                </c:pt>
                <c:pt idx="8">
                  <c:v>47.421093148575828</c:v>
                </c:pt>
                <c:pt idx="9">
                  <c:v>46.739130434782609</c:v>
                </c:pt>
                <c:pt idx="10">
                  <c:v>41.616161616161619</c:v>
                </c:pt>
                <c:pt idx="11">
                  <c:v>44.167393199651265</c:v>
                </c:pt>
                <c:pt idx="12">
                  <c:v>49.300254452926211</c:v>
                </c:pt>
                <c:pt idx="13">
                  <c:v>46.260925865976041</c:v>
                </c:pt>
                <c:pt idx="14">
                  <c:v>44.986449864498645</c:v>
                </c:pt>
                <c:pt idx="15">
                  <c:v>40.604101649576457</c:v>
                </c:pt>
                <c:pt idx="16">
                  <c:v>47.631578947368418</c:v>
                </c:pt>
                <c:pt idx="17">
                  <c:v>47.534626038781163</c:v>
                </c:pt>
                <c:pt idx="18">
                  <c:v>30.530164533820841</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34.628582633419391</c:v>
                </c:pt>
                <c:pt idx="1">
                  <c:v>25.085230397008687</c:v>
                </c:pt>
                <c:pt idx="2">
                  <c:v>16.06694560669456</c:v>
                </c:pt>
                <c:pt idx="3">
                  <c:v>15.956622773044153</c:v>
                </c:pt>
                <c:pt idx="4">
                  <c:v>35.853037919692177</c:v>
                </c:pt>
                <c:pt idx="5">
                  <c:v>17.703166730255628</c:v>
                </c:pt>
                <c:pt idx="6">
                  <c:v>16.365461847389557</c:v>
                </c:pt>
                <c:pt idx="7">
                  <c:v>26.833428084138717</c:v>
                </c:pt>
                <c:pt idx="8">
                  <c:v>16.012317167051577</c:v>
                </c:pt>
                <c:pt idx="9">
                  <c:v>19.266304347826086</c:v>
                </c:pt>
                <c:pt idx="10">
                  <c:v>18.737373737373737</c:v>
                </c:pt>
                <c:pt idx="11">
                  <c:v>24.394071490845686</c:v>
                </c:pt>
                <c:pt idx="12">
                  <c:v>15.585241730279899</c:v>
                </c:pt>
                <c:pt idx="13">
                  <c:v>19.326642926513436</c:v>
                </c:pt>
                <c:pt idx="14">
                  <c:v>17.073170731707318</c:v>
                </c:pt>
                <c:pt idx="15">
                  <c:v>30.149353544360231</c:v>
                </c:pt>
                <c:pt idx="16">
                  <c:v>11.973684210526315</c:v>
                </c:pt>
                <c:pt idx="17">
                  <c:v>15.623268698060942</c:v>
                </c:pt>
                <c:pt idx="18">
                  <c:v>16.636197440585008</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1.7582273930520604</c:v>
                </c:pt>
                <c:pt idx="1">
                  <c:v>1.1657318816672166</c:v>
                </c:pt>
                <c:pt idx="2">
                  <c:v>0.2510460251046025</c:v>
                </c:pt>
                <c:pt idx="3">
                  <c:v>0.69713400464756003</c:v>
                </c:pt>
                <c:pt idx="4">
                  <c:v>1.6756656116179482</c:v>
                </c:pt>
                <c:pt idx="5">
                  <c:v>0.61045402518122849</c:v>
                </c:pt>
                <c:pt idx="6">
                  <c:v>0.35140562248995982</c:v>
                </c:pt>
                <c:pt idx="7">
                  <c:v>1.1938601478112565</c:v>
                </c:pt>
                <c:pt idx="8">
                  <c:v>0.69284064665127021</c:v>
                </c:pt>
                <c:pt idx="9">
                  <c:v>1.3858695652173914</c:v>
                </c:pt>
                <c:pt idx="10">
                  <c:v>1.0606060606060606</c:v>
                </c:pt>
                <c:pt idx="11">
                  <c:v>1.3600697471665213</c:v>
                </c:pt>
                <c:pt idx="12">
                  <c:v>0.2544529262086514</c:v>
                </c:pt>
                <c:pt idx="13">
                  <c:v>0.16186468112657817</c:v>
                </c:pt>
                <c:pt idx="14">
                  <c:v>0.81300813008130079</c:v>
                </c:pt>
                <c:pt idx="15">
                  <c:v>1.4378065091395453</c:v>
                </c:pt>
                <c:pt idx="16">
                  <c:v>0.52631578947368418</c:v>
                </c:pt>
                <c:pt idx="17">
                  <c:v>0.44321329639889195</c:v>
                </c:pt>
                <c:pt idx="18">
                  <c:v>0.54844606946983543</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16.790619884705716</c:v>
                </c:pt>
                <c:pt idx="1">
                  <c:v>35.679311081061847</c:v>
                </c:pt>
                <c:pt idx="2">
                  <c:v>11.079638459896092</c:v>
                </c:pt>
                <c:pt idx="3">
                  <c:v>20.351932246815174</c:v>
                </c:pt>
                <c:pt idx="4">
                  <c:v>15.349797167461391</c:v>
                </c:pt>
                <c:pt idx="5">
                  <c:v>0.74870116005978227</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12.826100741225275</c:v>
                </c:pt>
                <c:pt idx="1">
                  <c:v>32.64294701290553</c:v>
                </c:pt>
                <c:pt idx="2">
                  <c:v>6.6426600008677106</c:v>
                </c:pt>
                <c:pt idx="3">
                  <c:v>26.212542426052682</c:v>
                </c:pt>
                <c:pt idx="4">
                  <c:v>20.530705282022701</c:v>
                </c:pt>
                <c:pt idx="5">
                  <c:v>1.1450445369261011</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16.879186197703259</c:v>
                </c:pt>
                <c:pt idx="1">
                  <c:v>46.45928256902787</c:v>
                </c:pt>
                <c:pt idx="2">
                  <c:v>9.5819538685110519</c:v>
                </c:pt>
                <c:pt idx="3">
                  <c:v>15.498628730018247</c:v>
                </c:pt>
                <c:pt idx="4">
                  <c:v>10.950492236754407</c:v>
                </c:pt>
                <c:pt idx="5">
                  <c:v>0.63045639798516184</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13.308175221589387</c:v>
                </c:pt>
                <c:pt idx="1">
                  <c:v>47.269878984823599</c:v>
                </c:pt>
                <c:pt idx="2">
                  <c:v>6.1060833711869735</c:v>
                </c:pt>
                <c:pt idx="3">
                  <c:v>18.768999615639959</c:v>
                </c:pt>
                <c:pt idx="4">
                  <c:v>13.619157436202057</c:v>
                </c:pt>
                <c:pt idx="5">
                  <c:v>0.92770537055802094</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16.625160750372533</c:v>
                </c:pt>
                <c:pt idx="1">
                  <c:v>15.54022331543816</c:v>
                </c:pt>
                <c:pt idx="2">
                  <c:v>13.877605176672315</c:v>
                </c:pt>
                <c:pt idx="3">
                  <c:v>29.418849129396396</c:v>
                </c:pt>
                <c:pt idx="4">
                  <c:v>23.568556206495337</c:v>
                </c:pt>
                <c:pt idx="5">
                  <c:v>0.96960542162526286</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12.179011139339456</c:v>
                </c:pt>
                <c:pt idx="1">
                  <c:v>13.009185069376588</c:v>
                </c:pt>
                <c:pt idx="2">
                  <c:v>7.3629079538792261</c:v>
                </c:pt>
                <c:pt idx="3">
                  <c:v>36.204025796365059</c:v>
                </c:pt>
                <c:pt idx="4">
                  <c:v>29.808090678131716</c:v>
                </c:pt>
                <c:pt idx="5">
                  <c:v>1.4367793629079539</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Taul1!$B$2:$B$20</c:f>
              <c:numCache>
                <c:formatCode>0%</c:formatCode>
                <c:ptCount val="19"/>
                <c:pt idx="0">
                  <c:v>0.8</c:v>
                </c:pt>
                <c:pt idx="1">
                  <c:v>0.73</c:v>
                </c:pt>
                <c:pt idx="2">
                  <c:v>0.81</c:v>
                </c:pt>
                <c:pt idx="3">
                  <c:v>0.79</c:v>
                </c:pt>
                <c:pt idx="4">
                  <c:v>0.81</c:v>
                </c:pt>
                <c:pt idx="5">
                  <c:v>0.8</c:v>
                </c:pt>
                <c:pt idx="6">
                  <c:v>0.8</c:v>
                </c:pt>
                <c:pt idx="7">
                  <c:v>0.8</c:v>
                </c:pt>
                <c:pt idx="8">
                  <c:v>0.79</c:v>
                </c:pt>
                <c:pt idx="9">
                  <c:v>0.83</c:v>
                </c:pt>
                <c:pt idx="10">
                  <c:v>0.8</c:v>
                </c:pt>
                <c:pt idx="11">
                  <c:v>0.81</c:v>
                </c:pt>
                <c:pt idx="12">
                  <c:v>0.84</c:v>
                </c:pt>
                <c:pt idx="13">
                  <c:v>0.79</c:v>
                </c:pt>
                <c:pt idx="14">
                  <c:v>0.8</c:v>
                </c:pt>
                <c:pt idx="15">
                  <c:v>0.84</c:v>
                </c:pt>
                <c:pt idx="16">
                  <c:v>0.86</c:v>
                </c:pt>
                <c:pt idx="17">
                  <c:v>0.84</c:v>
                </c:pt>
                <c:pt idx="18">
                  <c:v>0.78</c:v>
                </c:pt>
              </c:numCache>
            </c:numRef>
          </c:val>
          <c:extLst>
            <c:ext xmlns:c16="http://schemas.microsoft.com/office/drawing/2014/chart" uri="{C3380CC4-5D6E-409C-BE32-E72D297353CC}">
              <c16:uniqueId val="{00000000-BEF0-4F73-B7A9-D2747A2F35E8}"/>
            </c:ext>
          </c:extLst>
        </c:ser>
        <c:ser>
          <c:idx val="1"/>
          <c:order val="1"/>
          <c:tx>
            <c:strRef>
              <c:f>Taul1!$C$1</c:f>
              <c:strCache>
                <c:ptCount val="1"/>
                <c:pt idx="0">
                  <c:v>Naiset</c:v>
                </c:pt>
              </c:strCache>
            </c:strRef>
          </c:tx>
          <c:spPr>
            <a:solidFill>
              <a:schemeClr val="accent2"/>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Taul1!$C$2:$C$20</c:f>
              <c:numCache>
                <c:formatCode>0%</c:formatCode>
                <c:ptCount val="19"/>
                <c:pt idx="0">
                  <c:v>0.2</c:v>
                </c:pt>
                <c:pt idx="1">
                  <c:v>0.27</c:v>
                </c:pt>
                <c:pt idx="2">
                  <c:v>0.19</c:v>
                </c:pt>
                <c:pt idx="3">
                  <c:v>0.21</c:v>
                </c:pt>
                <c:pt idx="4">
                  <c:v>0.19</c:v>
                </c:pt>
                <c:pt idx="5">
                  <c:v>0.2</c:v>
                </c:pt>
                <c:pt idx="6">
                  <c:v>0.2</c:v>
                </c:pt>
                <c:pt idx="7">
                  <c:v>0.2</c:v>
                </c:pt>
                <c:pt idx="8">
                  <c:v>0.21</c:v>
                </c:pt>
                <c:pt idx="9">
                  <c:v>0.17</c:v>
                </c:pt>
                <c:pt idx="10">
                  <c:v>0.2</c:v>
                </c:pt>
                <c:pt idx="11">
                  <c:v>0.19</c:v>
                </c:pt>
                <c:pt idx="12">
                  <c:v>0.16</c:v>
                </c:pt>
                <c:pt idx="13">
                  <c:v>0.21</c:v>
                </c:pt>
                <c:pt idx="14">
                  <c:v>0.2</c:v>
                </c:pt>
                <c:pt idx="15">
                  <c:v>0.16</c:v>
                </c:pt>
                <c:pt idx="16">
                  <c:v>0.14000000000000001</c:v>
                </c:pt>
                <c:pt idx="17">
                  <c:v>0.16</c:v>
                </c:pt>
                <c:pt idx="18">
                  <c:v>0.22</c:v>
                </c:pt>
              </c:numCache>
            </c:numRef>
          </c:val>
          <c:extLst>
            <c:ext xmlns:c16="http://schemas.microsoft.com/office/drawing/2014/chart" uri="{C3380CC4-5D6E-409C-BE32-E72D297353CC}">
              <c16:uniqueId val="{00000001-BEF0-4F73-B7A9-D2747A2F35E8}"/>
            </c:ext>
          </c:extLst>
        </c:ser>
        <c:dLbls>
          <c:showLegendKey val="0"/>
          <c:showVal val="0"/>
          <c:showCatName val="0"/>
          <c:showSerName val="0"/>
          <c:showPercent val="0"/>
          <c:showBubbleSize val="0"/>
        </c:dLbls>
        <c:gapWidth val="150"/>
        <c:overlap val="100"/>
        <c:axId val="1523449615"/>
        <c:axId val="1771880159"/>
      </c:barChart>
      <c:catAx>
        <c:axId val="152344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771880159"/>
        <c:crosses val="autoZero"/>
        <c:auto val="1"/>
        <c:lblAlgn val="ctr"/>
        <c:lblOffset val="100"/>
        <c:noMultiLvlLbl val="0"/>
      </c:catAx>
      <c:valAx>
        <c:axId val="177188015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2344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Taul1!$B$2:$B$7</c:f>
              <c:numCache>
                <c:formatCode>0%</c:formatCode>
                <c:ptCount val="6"/>
                <c:pt idx="0">
                  <c:v>0.78</c:v>
                </c:pt>
                <c:pt idx="1">
                  <c:v>0.7</c:v>
                </c:pt>
                <c:pt idx="2">
                  <c:v>0.74</c:v>
                </c:pt>
                <c:pt idx="3">
                  <c:v>0.75</c:v>
                </c:pt>
                <c:pt idx="4">
                  <c:v>0.85</c:v>
                </c:pt>
                <c:pt idx="5">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Taul1!$C$2:$C$7</c:f>
              <c:numCache>
                <c:formatCode>0%</c:formatCode>
                <c:ptCount val="6"/>
                <c:pt idx="0">
                  <c:v>0.22</c:v>
                </c:pt>
                <c:pt idx="1">
                  <c:v>0.3</c:v>
                </c:pt>
                <c:pt idx="2">
                  <c:v>0.26</c:v>
                </c:pt>
                <c:pt idx="3">
                  <c:v>0.25</c:v>
                </c:pt>
                <c:pt idx="4">
                  <c:v>0.15</c:v>
                </c:pt>
                <c:pt idx="5">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0.73</c:v>
                </c:pt>
                <c:pt idx="2">
                  <c:v>0.67</c:v>
                </c:pt>
                <c:pt idx="3">
                  <c:v>0.72</c:v>
                </c:pt>
                <c:pt idx="4">
                  <c:v>0.74</c:v>
                </c:pt>
                <c:pt idx="5">
                  <c:v>0.81</c:v>
                </c:pt>
                <c:pt idx="6">
                  <c:v>0.66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0.27</c:v>
                </c:pt>
                <c:pt idx="2">
                  <c:v>0.33</c:v>
                </c:pt>
                <c:pt idx="3">
                  <c:v>0.28000000000000003</c:v>
                </c:pt>
                <c:pt idx="4">
                  <c:v>0.26</c:v>
                </c:pt>
                <c:pt idx="5">
                  <c:v>0.19</c:v>
                </c:pt>
                <c:pt idx="6">
                  <c:v>0.34</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0.73</c:v>
                </c:pt>
                <c:pt idx="3">
                  <c:v>0.77</c:v>
                </c:pt>
                <c:pt idx="4">
                  <c:v>0.74</c:v>
                </c:pt>
                <c:pt idx="5">
                  <c:v>0.84</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0.27</c:v>
                </c:pt>
                <c:pt idx="3">
                  <c:v>0.23</c:v>
                </c:pt>
                <c:pt idx="4">
                  <c:v>0.26</c:v>
                </c:pt>
                <c:pt idx="5">
                  <c:v>0.16</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0.74</c:v>
                </c:pt>
                <c:pt idx="4">
                  <c:v>0.76</c:v>
                </c:pt>
                <c:pt idx="5">
                  <c:v>0.84</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0.26</c:v>
                </c:pt>
                <c:pt idx="4">
                  <c:v>0.24</c:v>
                </c:pt>
                <c:pt idx="5">
                  <c:v>0.16</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0.66</c:v>
                </c:pt>
                <c:pt idx="3">
                  <c:v>0.74</c:v>
                </c:pt>
                <c:pt idx="4">
                  <c:v>0.74</c:v>
                </c:pt>
                <c:pt idx="5">
                  <c:v>0.83</c:v>
                </c:pt>
                <c:pt idx="6">
                  <c:v>0.82</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0.34</c:v>
                </c:pt>
                <c:pt idx="3">
                  <c:v>0.26</c:v>
                </c:pt>
                <c:pt idx="4">
                  <c:v>0.26</c:v>
                </c:pt>
                <c:pt idx="5">
                  <c:v>0.17</c:v>
                </c:pt>
                <c:pt idx="6">
                  <c:v>0.18</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0.71</c:v>
                </c:pt>
                <c:pt idx="3">
                  <c:v>0.76</c:v>
                </c:pt>
                <c:pt idx="4">
                  <c:v>0.8</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0.28999999999999998</c:v>
                </c:pt>
                <c:pt idx="3">
                  <c:v>0.24</c:v>
                </c:pt>
                <c:pt idx="4">
                  <c:v>0.2</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0.68</c:v>
                </c:pt>
                <c:pt idx="3">
                  <c:v>0.75</c:v>
                </c:pt>
                <c:pt idx="4">
                  <c:v>0.69</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0.32</c:v>
                </c:pt>
                <c:pt idx="3">
                  <c:v>0.25</c:v>
                </c:pt>
                <c:pt idx="4">
                  <c:v>0.31</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0.72</c:v>
                </c:pt>
                <c:pt idx="4">
                  <c:v>0.78</c:v>
                </c:pt>
                <c:pt idx="5">
                  <c:v>0.85</c:v>
                </c:pt>
                <c:pt idx="6">
                  <c:v>0.9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0.28000000000000003</c:v>
                </c:pt>
                <c:pt idx="4">
                  <c:v>0.22</c:v>
                </c:pt>
                <c:pt idx="5">
                  <c:v>0.15</c:v>
                </c:pt>
                <c:pt idx="6">
                  <c:v>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0.73</c:v>
                </c:pt>
                <c:pt idx="3">
                  <c:v>0.76</c:v>
                </c:pt>
                <c:pt idx="4">
                  <c:v>0.86</c:v>
                </c:pt>
                <c:pt idx="5">
                  <c:v>0.9</c:v>
                </c:pt>
                <c:pt idx="6">
                  <c:v>0.87</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0.27</c:v>
                </c:pt>
                <c:pt idx="3">
                  <c:v>0.24</c:v>
                </c:pt>
                <c:pt idx="4">
                  <c:v>0.14000000000000001</c:v>
                </c:pt>
                <c:pt idx="5">
                  <c:v>0.1</c:v>
                </c:pt>
                <c:pt idx="6">
                  <c:v>0.13</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0.75</c:v>
                </c:pt>
                <c:pt idx="3">
                  <c:v>0.76</c:v>
                </c:pt>
                <c:pt idx="4">
                  <c:v>0.83</c:v>
                </c:pt>
                <c:pt idx="5">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0.25</c:v>
                </c:pt>
                <c:pt idx="3">
                  <c:v>0.24</c:v>
                </c:pt>
                <c:pt idx="4">
                  <c:v>0.17</c:v>
                </c:pt>
                <c:pt idx="5">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0.79</c:v>
                </c:pt>
                <c:pt idx="4">
                  <c:v>0.76</c:v>
                </c:pt>
                <c:pt idx="5">
                  <c:v>0.85</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0.21</c:v>
                </c:pt>
                <c:pt idx="4">
                  <c:v>0.24</c:v>
                </c:pt>
                <c:pt idx="5">
                  <c:v>0.15</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0.75</c:v>
                </c:pt>
                <c:pt idx="3">
                  <c:v>0.73</c:v>
                </c:pt>
                <c:pt idx="4">
                  <c:v>0.68</c:v>
                </c:pt>
                <c:pt idx="5">
                  <c:v>0.87</c:v>
                </c:pt>
                <c:pt idx="6">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0.25</c:v>
                </c:pt>
                <c:pt idx="3">
                  <c:v>0.27</c:v>
                </c:pt>
                <c:pt idx="4">
                  <c:v>0.32</c:v>
                </c:pt>
                <c:pt idx="5">
                  <c:v>0.13</c:v>
                </c:pt>
                <c:pt idx="6">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0.75</c:v>
                </c:pt>
                <c:pt idx="3">
                  <c:v>0.77</c:v>
                </c:pt>
                <c:pt idx="4">
                  <c:v>0.78</c:v>
                </c:pt>
                <c:pt idx="5">
                  <c:v>0.84</c:v>
                </c:pt>
                <c:pt idx="6">
                  <c:v>0.95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0.25</c:v>
                </c:pt>
                <c:pt idx="3">
                  <c:v>0.23</c:v>
                </c:pt>
                <c:pt idx="4">
                  <c:v>0.22</c:v>
                </c:pt>
                <c:pt idx="5">
                  <c:v>0.16</c:v>
                </c:pt>
                <c:pt idx="6">
                  <c:v>0.05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0.86</c:v>
                </c:pt>
                <c:pt idx="2">
                  <c:v>0.73</c:v>
                </c:pt>
                <c:pt idx="3">
                  <c:v>0.82</c:v>
                </c:pt>
                <c:pt idx="4">
                  <c:v>0.85</c:v>
                </c:pt>
                <c:pt idx="5">
                  <c:v>0.89</c:v>
                </c:pt>
                <c:pt idx="6">
                  <c:v>0.78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0.14000000000000001</c:v>
                </c:pt>
                <c:pt idx="2">
                  <c:v>0.27</c:v>
                </c:pt>
                <c:pt idx="3">
                  <c:v>0.18</c:v>
                </c:pt>
                <c:pt idx="4">
                  <c:v>0.15</c:v>
                </c:pt>
                <c:pt idx="5">
                  <c:v>0.11</c:v>
                </c:pt>
                <c:pt idx="6">
                  <c:v>0.22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0.76</c:v>
                </c:pt>
                <c:pt idx="4">
                  <c:v>0.74</c:v>
                </c:pt>
                <c:pt idx="5">
                  <c:v>0.84</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0.24</c:v>
                </c:pt>
                <c:pt idx="4">
                  <c:v>0.26</c:v>
                </c:pt>
                <c:pt idx="5">
                  <c:v>0.16</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0.76</c:v>
                </c:pt>
                <c:pt idx="3">
                  <c:v>0.79</c:v>
                </c:pt>
                <c:pt idx="5">
                  <c:v>0.91</c:v>
                </c:pt>
                <c:pt idx="6">
                  <c:v>0.79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0.24</c:v>
                </c:pt>
                <c:pt idx="3">
                  <c:v>0.21</c:v>
                </c:pt>
                <c:pt idx="5">
                  <c:v>0.09</c:v>
                </c:pt>
                <c:pt idx="6">
                  <c:v>0.21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0.79</c:v>
                </c:pt>
                <c:pt idx="4">
                  <c:v>0.77</c:v>
                </c:pt>
                <c:pt idx="5">
                  <c:v>0.87</c:v>
                </c:pt>
                <c:pt idx="6">
                  <c:v>0.86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0.21</c:v>
                </c:pt>
                <c:pt idx="4">
                  <c:v>0.23</c:v>
                </c:pt>
                <c:pt idx="5">
                  <c:v>0.13</c:v>
                </c:pt>
                <c:pt idx="6">
                  <c:v>0.14000000000000001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0.78</c:v>
                </c:pt>
                <c:pt idx="3">
                  <c:v>0.61</c:v>
                </c:pt>
                <c:pt idx="4">
                  <c:v>0.65</c:v>
                </c:pt>
                <c:pt idx="5">
                  <c:v>0.92</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0.22</c:v>
                </c:pt>
                <c:pt idx="3">
                  <c:v>0.39</c:v>
                </c:pt>
                <c:pt idx="4">
                  <c:v>0.35</c:v>
                </c:pt>
                <c:pt idx="5">
                  <c:v>0.08</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0.83</c:v>
                </c:pt>
                <c:pt idx="2">
                  <c:v>0.75</c:v>
                </c:pt>
                <c:pt idx="3">
                  <c:v>0.78</c:v>
                </c:pt>
                <c:pt idx="4">
                  <c:v>0.89</c:v>
                </c:pt>
                <c:pt idx="5">
                  <c:v>0.86</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0.17</c:v>
                </c:pt>
                <c:pt idx="2">
                  <c:v>0.25</c:v>
                </c:pt>
                <c:pt idx="3">
                  <c:v>0.22</c:v>
                </c:pt>
                <c:pt idx="4">
                  <c:v>0.11</c:v>
                </c:pt>
                <c:pt idx="5">
                  <c:v>0.14000000000000001</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0.8</c:v>
                </c:pt>
                <c:pt idx="2">
                  <c:v>1.6</c:v>
                </c:pt>
                <c:pt idx="3">
                  <c:v>2.2999999999999998</c:v>
                </c:pt>
                <c:pt idx="4">
                  <c:v>2.4</c:v>
                </c:pt>
                <c:pt idx="5">
                  <c:v>2.5</c:v>
                </c:pt>
                <c:pt idx="6">
                  <c:v>3.1</c:v>
                </c:pt>
                <c:pt idx="7">
                  <c:v>4.9000000000000004</c:v>
                </c:pt>
                <c:pt idx="8">
                  <c:v>6.2</c:v>
                </c:pt>
                <c:pt idx="9">
                  <c:v>6.3</c:v>
                </c:pt>
                <c:pt idx="10">
                  <c:v>6.8</c:v>
                </c:pt>
                <c:pt idx="11">
                  <c:v>7.9</c:v>
                </c:pt>
                <c:pt idx="12">
                  <c:v>8.9</c:v>
                </c:pt>
                <c:pt idx="13">
                  <c:v>10.199999999999999</c:v>
                </c:pt>
                <c:pt idx="14">
                  <c:v>34.9</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Taul1!$C$2:$C$16</c:f>
              <c:numCache>
                <c:formatCode>General</c:formatCode>
                <c:ptCount val="15"/>
                <c:pt idx="0">
                  <c:v>1.3</c:v>
                </c:pt>
                <c:pt idx="1">
                  <c:v>1</c:v>
                </c:pt>
                <c:pt idx="2">
                  <c:v>2.1</c:v>
                </c:pt>
                <c:pt idx="3">
                  <c:v>2.9</c:v>
                </c:pt>
                <c:pt idx="4">
                  <c:v>3.4</c:v>
                </c:pt>
                <c:pt idx="5">
                  <c:v>3</c:v>
                </c:pt>
                <c:pt idx="6">
                  <c:v>5</c:v>
                </c:pt>
                <c:pt idx="7">
                  <c:v>5.2</c:v>
                </c:pt>
                <c:pt idx="8">
                  <c:v>4</c:v>
                </c:pt>
                <c:pt idx="9">
                  <c:v>5.9</c:v>
                </c:pt>
                <c:pt idx="10">
                  <c:v>2.4</c:v>
                </c:pt>
                <c:pt idx="11">
                  <c:v>9.6</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Taul1!$B$2:$W$2</c:f>
              <c:numCache>
                <c:formatCode>#,##0</c:formatCode>
                <c:ptCount val="22"/>
                <c:pt idx="0">
                  <c:v>1697</c:v>
                </c:pt>
                <c:pt idx="1">
                  <c:v>1621.3</c:v>
                </c:pt>
                <c:pt idx="2">
                  <c:v>1646</c:v>
                </c:pt>
                <c:pt idx="3">
                  <c:v>1678.3</c:v>
                </c:pt>
                <c:pt idx="4">
                  <c:v>1731.4</c:v>
                </c:pt>
                <c:pt idx="5">
                  <c:v>2036.8</c:v>
                </c:pt>
                <c:pt idx="6">
                  <c:v>1958.9</c:v>
                </c:pt>
                <c:pt idx="7">
                  <c:v>2226.1</c:v>
                </c:pt>
                <c:pt idx="8">
                  <c:v>2583.5</c:v>
                </c:pt>
                <c:pt idx="9">
                  <c:v>2226.1</c:v>
                </c:pt>
                <c:pt idx="10">
                  <c:v>2366.4</c:v>
                </c:pt>
                <c:pt idx="11">
                  <c:v>2128.8000000000002</c:v>
                </c:pt>
                <c:pt idx="12">
                  <c:v>1849.6</c:v>
                </c:pt>
                <c:pt idx="13">
                  <c:v>1915</c:v>
                </c:pt>
                <c:pt idx="14">
                  <c:v>2115</c:v>
                </c:pt>
                <c:pt idx="15">
                  <c:v>2112.5</c:v>
                </c:pt>
                <c:pt idx="16">
                  <c:v>1924.4</c:v>
                </c:pt>
                <c:pt idx="17">
                  <c:v>1809.2</c:v>
                </c:pt>
                <c:pt idx="18">
                  <c:v>1920.8</c:v>
                </c:pt>
                <c:pt idx="19">
                  <c:v>2036.1</c:v>
                </c:pt>
                <c:pt idx="20">
                  <c:v>2025.6</c:v>
                </c:pt>
                <c:pt idx="21" formatCode="General">
                  <c:v>2025.6</c:v>
                </c:pt>
              </c:numCache>
            </c:numRef>
          </c:val>
          <c:smooth val="0"/>
          <c:extLst>
            <c:ext xmlns:c16="http://schemas.microsoft.com/office/drawing/2014/chart" uri="{C3380CC4-5D6E-409C-BE32-E72D297353CC}">
              <c16:uniqueId val="{00000000-EBE3-4BB6-BF11-9756E809F7F7}"/>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Taul1!$B$3:$W$3</c:f>
              <c:numCache>
                <c:formatCode>General</c:formatCode>
                <c:ptCount val="22"/>
                <c:pt idx="0">
                  <c:v>785.3</c:v>
                </c:pt>
                <c:pt idx="1">
                  <c:v>882.6</c:v>
                </c:pt>
                <c:pt idx="2">
                  <c:v>615.6</c:v>
                </c:pt>
                <c:pt idx="3">
                  <c:v>692.6</c:v>
                </c:pt>
                <c:pt idx="4">
                  <c:v>761.3</c:v>
                </c:pt>
                <c:pt idx="5">
                  <c:v>827.2</c:v>
                </c:pt>
                <c:pt idx="6">
                  <c:v>905.6</c:v>
                </c:pt>
                <c:pt idx="7">
                  <c:v>1040</c:v>
                </c:pt>
                <c:pt idx="8">
                  <c:v>1224.0999999999999</c:v>
                </c:pt>
                <c:pt idx="9">
                  <c:v>1090.0999999999999</c:v>
                </c:pt>
                <c:pt idx="10">
                  <c:v>1052.0999999999999</c:v>
                </c:pt>
                <c:pt idx="11">
                  <c:v>1087.7</c:v>
                </c:pt>
                <c:pt idx="12">
                  <c:v>846.2</c:v>
                </c:pt>
                <c:pt idx="13">
                  <c:v>715.4</c:v>
                </c:pt>
                <c:pt idx="14">
                  <c:v>681.2</c:v>
                </c:pt>
                <c:pt idx="15">
                  <c:v>628.6</c:v>
                </c:pt>
                <c:pt idx="16">
                  <c:v>649</c:v>
                </c:pt>
                <c:pt idx="17">
                  <c:v>669.3</c:v>
                </c:pt>
                <c:pt idx="18">
                  <c:v>639.29999999999995</c:v>
                </c:pt>
                <c:pt idx="19">
                  <c:v>657.7</c:v>
                </c:pt>
                <c:pt idx="20">
                  <c:v>661.7</c:v>
                </c:pt>
                <c:pt idx="21">
                  <c:v>661.7</c:v>
                </c:pt>
              </c:numCache>
            </c:numRef>
          </c:val>
          <c:smooth val="0"/>
          <c:extLst>
            <c:ext xmlns:c16="http://schemas.microsoft.com/office/drawing/2014/chart" uri="{C3380CC4-5D6E-409C-BE32-E72D297353CC}">
              <c16:uniqueId val="{00000001-EBE3-4BB6-BF11-9756E809F7F7}"/>
            </c:ext>
          </c:extLst>
        </c:ser>
        <c:ser>
          <c:idx val="2"/>
          <c:order val="2"/>
          <c:tx>
            <c:strRef>
              <c:f>Taul1!$A$4</c:f>
              <c:strCache>
                <c:ptCount val="1"/>
                <c:pt idx="0">
                  <c:v>Kaakkois-Suomi</c:v>
                </c:pt>
              </c:strCache>
            </c:strRef>
          </c:tx>
          <c:spPr>
            <a:ln w="28575" cap="rnd">
              <a:solidFill>
                <a:schemeClr val="accent3"/>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Taul1!$B$4:$W$4</c:f>
              <c:numCache>
                <c:formatCode>General</c:formatCode>
                <c:ptCount val="22"/>
                <c:pt idx="0">
                  <c:v>50.8</c:v>
                </c:pt>
                <c:pt idx="1">
                  <c:v>62.4</c:v>
                </c:pt>
                <c:pt idx="2">
                  <c:v>71.2</c:v>
                </c:pt>
                <c:pt idx="3">
                  <c:v>51</c:v>
                </c:pt>
                <c:pt idx="4">
                  <c:v>70.5</c:v>
                </c:pt>
                <c:pt idx="5">
                  <c:v>81.5</c:v>
                </c:pt>
                <c:pt idx="6">
                  <c:v>85.1</c:v>
                </c:pt>
                <c:pt idx="7">
                  <c:v>94.9</c:v>
                </c:pt>
                <c:pt idx="8">
                  <c:v>86.3</c:v>
                </c:pt>
                <c:pt idx="9">
                  <c:v>106.3</c:v>
                </c:pt>
                <c:pt idx="10">
                  <c:v>59.9</c:v>
                </c:pt>
                <c:pt idx="11">
                  <c:v>238.3</c:v>
                </c:pt>
                <c:pt idx="12">
                  <c:v>136</c:v>
                </c:pt>
                <c:pt idx="13">
                  <c:v>159.19999999999999</c:v>
                </c:pt>
                <c:pt idx="14">
                  <c:v>601.9</c:v>
                </c:pt>
                <c:pt idx="15">
                  <c:v>455.7</c:v>
                </c:pt>
                <c:pt idx="16">
                  <c:v>294</c:v>
                </c:pt>
                <c:pt idx="17">
                  <c:v>389.4</c:v>
                </c:pt>
                <c:pt idx="18">
                  <c:v>762</c:v>
                </c:pt>
                <c:pt idx="19">
                  <c:v>384.8</c:v>
                </c:pt>
                <c:pt idx="20">
                  <c:v>579.79999999999995</c:v>
                </c:pt>
                <c:pt idx="21">
                  <c:v>579.79999999999995</c:v>
                </c:pt>
              </c:numCache>
            </c:numRef>
          </c:val>
          <c:smooth val="0"/>
          <c:extLst>
            <c:ext xmlns:c16="http://schemas.microsoft.com/office/drawing/2014/chart" uri="{C3380CC4-5D6E-409C-BE32-E72D297353CC}">
              <c16:uniqueId val="{00000002-EBE3-4BB6-BF11-9756E809F7F7}"/>
            </c:ext>
          </c:extLst>
        </c:ser>
        <c:ser>
          <c:idx val="3"/>
          <c:order val="3"/>
          <c:tx>
            <c:strRef>
              <c:f>Taul1!$A$5</c:f>
              <c:strCache>
                <c:ptCount val="1"/>
                <c:pt idx="0">
                  <c:v>Pirkanmaa</c:v>
                </c:pt>
              </c:strCache>
            </c:strRef>
          </c:tx>
          <c:spPr>
            <a:ln w="28575" cap="rnd">
              <a:solidFill>
                <a:schemeClr val="accent4"/>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Taul1!$B$5:$W$5</c:f>
              <c:numCache>
                <c:formatCode>General</c:formatCode>
                <c:ptCount val="22"/>
                <c:pt idx="0">
                  <c:v>664.3</c:v>
                </c:pt>
                <c:pt idx="1">
                  <c:v>649.29999999999995</c:v>
                </c:pt>
                <c:pt idx="2">
                  <c:v>663.8</c:v>
                </c:pt>
                <c:pt idx="3">
                  <c:v>762.6</c:v>
                </c:pt>
                <c:pt idx="4">
                  <c:v>801.7</c:v>
                </c:pt>
                <c:pt idx="5">
                  <c:v>925.5</c:v>
                </c:pt>
                <c:pt idx="6">
                  <c:v>985.5</c:v>
                </c:pt>
                <c:pt idx="7">
                  <c:v>1047.5</c:v>
                </c:pt>
                <c:pt idx="8">
                  <c:v>1224.9000000000001</c:v>
                </c:pt>
                <c:pt idx="9">
                  <c:v>1116.5</c:v>
                </c:pt>
                <c:pt idx="10">
                  <c:v>1106.2</c:v>
                </c:pt>
                <c:pt idx="11">
                  <c:v>1054.7</c:v>
                </c:pt>
                <c:pt idx="12">
                  <c:v>815.7</c:v>
                </c:pt>
                <c:pt idx="13">
                  <c:v>725.2</c:v>
                </c:pt>
                <c:pt idx="14">
                  <c:v>657.1</c:v>
                </c:pt>
                <c:pt idx="15">
                  <c:v>616.5</c:v>
                </c:pt>
                <c:pt idx="16">
                  <c:v>442.1</c:v>
                </c:pt>
                <c:pt idx="17">
                  <c:v>371.2</c:v>
                </c:pt>
                <c:pt idx="18">
                  <c:v>505.7</c:v>
                </c:pt>
                <c:pt idx="19">
                  <c:v>618</c:v>
                </c:pt>
                <c:pt idx="20">
                  <c:v>570.20000000000005</c:v>
                </c:pt>
                <c:pt idx="21">
                  <c:v>570.20000000000005</c:v>
                </c:pt>
              </c:numCache>
            </c:numRef>
          </c:val>
          <c:smooth val="0"/>
          <c:extLst>
            <c:ext xmlns:c16="http://schemas.microsoft.com/office/drawing/2014/chart" uri="{C3380CC4-5D6E-409C-BE32-E72D297353CC}">
              <c16:uniqueId val="{00000003-EBE3-4BB6-BF11-9756E809F7F7}"/>
            </c:ext>
          </c:extLst>
        </c:ser>
        <c:ser>
          <c:idx val="4"/>
          <c:order val="4"/>
          <c:tx>
            <c:strRef>
              <c:f>Taul1!$A$6</c:f>
              <c:strCache>
                <c:ptCount val="1"/>
                <c:pt idx="0">
                  <c:v>Pohjanmaa</c:v>
                </c:pt>
              </c:strCache>
            </c:strRef>
          </c:tx>
          <c:spPr>
            <a:ln w="28575" cap="rnd">
              <a:solidFill>
                <a:schemeClr val="accent5"/>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Taul1!$B$6:$W$6</c:f>
              <c:numCache>
                <c:formatCode>General</c:formatCode>
                <c:ptCount val="22"/>
                <c:pt idx="0">
                  <c:v>140</c:v>
                </c:pt>
                <c:pt idx="1">
                  <c:v>179.5</c:v>
                </c:pt>
                <c:pt idx="2">
                  <c:v>128</c:v>
                </c:pt>
                <c:pt idx="3">
                  <c:v>122.7</c:v>
                </c:pt>
                <c:pt idx="4">
                  <c:v>148</c:v>
                </c:pt>
                <c:pt idx="5">
                  <c:v>123.1</c:v>
                </c:pt>
                <c:pt idx="6">
                  <c:v>155.1</c:v>
                </c:pt>
                <c:pt idx="7">
                  <c:v>201.1</c:v>
                </c:pt>
                <c:pt idx="8">
                  <c:v>265.3</c:v>
                </c:pt>
                <c:pt idx="9">
                  <c:v>269</c:v>
                </c:pt>
                <c:pt idx="10">
                  <c:v>275</c:v>
                </c:pt>
                <c:pt idx="11">
                  <c:v>269.10000000000002</c:v>
                </c:pt>
                <c:pt idx="12">
                  <c:v>306.5</c:v>
                </c:pt>
                <c:pt idx="13">
                  <c:v>225</c:v>
                </c:pt>
                <c:pt idx="14">
                  <c:v>364.2</c:v>
                </c:pt>
                <c:pt idx="15">
                  <c:v>290.2</c:v>
                </c:pt>
                <c:pt idx="16">
                  <c:v>275.2</c:v>
                </c:pt>
                <c:pt idx="17">
                  <c:v>244.5</c:v>
                </c:pt>
                <c:pt idx="18">
                  <c:v>371</c:v>
                </c:pt>
                <c:pt idx="19">
                  <c:v>460.7</c:v>
                </c:pt>
                <c:pt idx="20">
                  <c:v>389.2</c:v>
                </c:pt>
                <c:pt idx="21">
                  <c:v>389.2</c:v>
                </c:pt>
              </c:numCache>
            </c:numRef>
          </c:val>
          <c:smooth val="0"/>
          <c:extLst>
            <c:ext xmlns:c16="http://schemas.microsoft.com/office/drawing/2014/chart" uri="{C3380CC4-5D6E-409C-BE32-E72D297353CC}">
              <c16:uniqueId val="{00000004-EBE3-4BB6-BF11-9756E809F7F7}"/>
            </c:ext>
          </c:extLst>
        </c:ser>
        <c:ser>
          <c:idx val="5"/>
          <c:order val="5"/>
          <c:tx>
            <c:strRef>
              <c:f>Taul1!$A$7</c:f>
              <c:strCache>
                <c:ptCount val="1"/>
                <c:pt idx="0">
                  <c:v>Lappi</c:v>
                </c:pt>
              </c:strCache>
            </c:strRef>
          </c:tx>
          <c:spPr>
            <a:ln w="28575" cap="rnd">
              <a:solidFill>
                <a:schemeClr val="accent6"/>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Taul1!$B$7:$W$7</c:f>
              <c:numCache>
                <c:formatCode>General</c:formatCode>
                <c:ptCount val="22"/>
                <c:pt idx="0">
                  <c:v>62.4</c:v>
                </c:pt>
                <c:pt idx="1">
                  <c:v>86.1</c:v>
                </c:pt>
                <c:pt idx="2">
                  <c:v>467.7</c:v>
                </c:pt>
                <c:pt idx="3">
                  <c:v>228.2</c:v>
                </c:pt>
                <c:pt idx="4">
                  <c:v>477.4</c:v>
                </c:pt>
                <c:pt idx="5">
                  <c:v>124.8</c:v>
                </c:pt>
                <c:pt idx="6">
                  <c:v>123.7</c:v>
                </c:pt>
                <c:pt idx="7">
                  <c:v>198.3</c:v>
                </c:pt>
                <c:pt idx="8">
                  <c:v>188.5</c:v>
                </c:pt>
                <c:pt idx="9">
                  <c:v>174.6</c:v>
                </c:pt>
                <c:pt idx="10">
                  <c:v>203.2</c:v>
                </c:pt>
                <c:pt idx="11">
                  <c:v>188.4</c:v>
                </c:pt>
                <c:pt idx="12">
                  <c:v>469.9</c:v>
                </c:pt>
                <c:pt idx="13">
                  <c:v>223.2</c:v>
                </c:pt>
                <c:pt idx="14">
                  <c:v>188.5</c:v>
                </c:pt>
                <c:pt idx="15">
                  <c:v>211.3</c:v>
                </c:pt>
                <c:pt idx="16">
                  <c:v>91.9</c:v>
                </c:pt>
                <c:pt idx="17">
                  <c:v>173.7</c:v>
                </c:pt>
                <c:pt idx="18">
                  <c:v>295.5</c:v>
                </c:pt>
                <c:pt idx="19">
                  <c:v>230.4</c:v>
                </c:pt>
                <c:pt idx="20">
                  <c:v>366.7</c:v>
                </c:pt>
                <c:pt idx="21">
                  <c:v>366.7</c:v>
                </c:pt>
              </c:numCache>
            </c:numRef>
          </c:val>
          <c:smooth val="0"/>
          <c:extLst>
            <c:ext xmlns:c16="http://schemas.microsoft.com/office/drawing/2014/chart" uri="{C3380CC4-5D6E-409C-BE32-E72D297353CC}">
              <c16:uniqueId val="{00000005-EBE3-4BB6-BF11-9756E809F7F7}"/>
            </c:ext>
          </c:extLst>
        </c:ser>
        <c:ser>
          <c:idx val="6"/>
          <c:order val="6"/>
          <c:tx>
            <c:strRef>
              <c:f>Taul1!$A$8</c:f>
              <c:strCache>
                <c:ptCount val="1"/>
                <c:pt idx="0">
                  <c:v>Varsinais-Suomi</c:v>
                </c:pt>
              </c:strCache>
            </c:strRef>
          </c:tx>
          <c:spPr>
            <a:ln w="28575" cap="rnd">
              <a:solidFill>
                <a:schemeClr val="accent1">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Taul1!$B$8:$W$8</c:f>
              <c:numCache>
                <c:formatCode>General</c:formatCode>
                <c:ptCount val="22"/>
                <c:pt idx="0">
                  <c:v>460.1</c:v>
                </c:pt>
                <c:pt idx="1">
                  <c:v>580.9</c:v>
                </c:pt>
                <c:pt idx="2">
                  <c:v>478.7</c:v>
                </c:pt>
                <c:pt idx="3">
                  <c:v>673.9</c:v>
                </c:pt>
                <c:pt idx="4">
                  <c:v>607.70000000000005</c:v>
                </c:pt>
                <c:pt idx="5">
                  <c:v>552.4</c:v>
                </c:pt>
                <c:pt idx="6">
                  <c:v>603</c:v>
                </c:pt>
                <c:pt idx="7" formatCode="#,##0">
                  <c:v>561.29999999999995</c:v>
                </c:pt>
                <c:pt idx="8" formatCode="#,##0">
                  <c:v>682.5</c:v>
                </c:pt>
                <c:pt idx="9" formatCode="#,##0">
                  <c:v>589.29999999999995</c:v>
                </c:pt>
                <c:pt idx="10" formatCode="#,##0">
                  <c:v>593</c:v>
                </c:pt>
                <c:pt idx="11" formatCode="#,##0">
                  <c:v>650.20000000000005</c:v>
                </c:pt>
                <c:pt idx="12">
                  <c:v>476.1</c:v>
                </c:pt>
                <c:pt idx="13">
                  <c:v>481.5</c:v>
                </c:pt>
                <c:pt idx="14">
                  <c:v>393.8</c:v>
                </c:pt>
                <c:pt idx="15">
                  <c:v>318.60000000000002</c:v>
                </c:pt>
                <c:pt idx="16">
                  <c:v>267.3</c:v>
                </c:pt>
                <c:pt idx="17">
                  <c:v>324.89999999999998</c:v>
                </c:pt>
                <c:pt idx="18">
                  <c:v>427.3</c:v>
                </c:pt>
                <c:pt idx="19">
                  <c:v>299.7</c:v>
                </c:pt>
                <c:pt idx="20">
                  <c:v>270.89999999999998</c:v>
                </c:pt>
                <c:pt idx="21">
                  <c:v>270.89999999999998</c:v>
                </c:pt>
              </c:numCache>
            </c:numRef>
          </c:val>
          <c:smooth val="0"/>
          <c:extLst>
            <c:ext xmlns:c16="http://schemas.microsoft.com/office/drawing/2014/chart" uri="{C3380CC4-5D6E-409C-BE32-E72D297353CC}">
              <c16:uniqueId val="{00000006-EBE3-4BB6-BF11-9756E809F7F7}"/>
            </c:ext>
          </c:extLst>
        </c:ser>
        <c:ser>
          <c:idx val="7"/>
          <c:order val="7"/>
          <c:tx>
            <c:strRef>
              <c:f>Taul1!$A$9</c:f>
              <c:strCache>
                <c:ptCount val="1"/>
                <c:pt idx="0">
                  <c:v>Keski-Suomi</c:v>
                </c:pt>
              </c:strCache>
            </c:strRef>
          </c:tx>
          <c:spPr>
            <a:ln w="28575" cap="rnd">
              <a:solidFill>
                <a:schemeClr val="accent2">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Taul1!$B$9:$W$9</c:f>
              <c:numCache>
                <c:formatCode>General</c:formatCode>
                <c:ptCount val="22"/>
                <c:pt idx="0">
                  <c:v>167.8</c:v>
                </c:pt>
                <c:pt idx="1">
                  <c:v>162.1</c:v>
                </c:pt>
                <c:pt idx="2">
                  <c:v>145.5</c:v>
                </c:pt>
                <c:pt idx="3">
                  <c:v>158.9</c:v>
                </c:pt>
                <c:pt idx="4">
                  <c:v>138.5</c:v>
                </c:pt>
                <c:pt idx="5">
                  <c:v>150</c:v>
                </c:pt>
                <c:pt idx="6">
                  <c:v>180.8</c:v>
                </c:pt>
                <c:pt idx="7">
                  <c:v>225.9</c:v>
                </c:pt>
                <c:pt idx="8">
                  <c:v>288.10000000000002</c:v>
                </c:pt>
                <c:pt idx="9">
                  <c:v>217.7</c:v>
                </c:pt>
                <c:pt idx="10">
                  <c:v>152.69999999999999</c:v>
                </c:pt>
                <c:pt idx="11">
                  <c:v>118.4</c:v>
                </c:pt>
                <c:pt idx="12">
                  <c:v>139.9</c:v>
                </c:pt>
                <c:pt idx="13">
                  <c:v>186.2</c:v>
                </c:pt>
                <c:pt idx="14">
                  <c:v>138</c:v>
                </c:pt>
                <c:pt idx="15">
                  <c:v>190.5</c:v>
                </c:pt>
                <c:pt idx="16">
                  <c:v>193.3</c:v>
                </c:pt>
                <c:pt idx="17">
                  <c:v>155.30000000000001</c:v>
                </c:pt>
                <c:pt idx="18">
                  <c:v>228.1</c:v>
                </c:pt>
                <c:pt idx="19">
                  <c:v>191.5</c:v>
                </c:pt>
                <c:pt idx="20">
                  <c:v>213</c:v>
                </c:pt>
                <c:pt idx="21">
                  <c:v>213</c:v>
                </c:pt>
              </c:numCache>
            </c:numRef>
          </c:val>
          <c:smooth val="0"/>
          <c:extLst>
            <c:ext xmlns:c16="http://schemas.microsoft.com/office/drawing/2014/chart" uri="{C3380CC4-5D6E-409C-BE32-E72D297353CC}">
              <c16:uniqueId val="{00000007-EBE3-4BB6-BF11-9756E809F7F7}"/>
            </c:ext>
          </c:extLst>
        </c:ser>
        <c:ser>
          <c:idx val="8"/>
          <c:order val="8"/>
          <c:tx>
            <c:strRef>
              <c:f>Taul1!$A$10</c:f>
              <c:strCache>
                <c:ptCount val="1"/>
                <c:pt idx="0">
                  <c:v>Satakunta</c:v>
                </c:pt>
              </c:strCache>
            </c:strRef>
          </c:tx>
          <c:spPr>
            <a:ln w="28575" cap="rnd">
              <a:solidFill>
                <a:schemeClr val="accent3">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Taul1!$B$10:$W$10</c:f>
              <c:numCache>
                <c:formatCode>General</c:formatCode>
                <c:ptCount val="22"/>
                <c:pt idx="0">
                  <c:v>85.6</c:v>
                </c:pt>
                <c:pt idx="1">
                  <c:v>104</c:v>
                </c:pt>
                <c:pt idx="2">
                  <c:v>132.6</c:v>
                </c:pt>
                <c:pt idx="3">
                  <c:v>90.1</c:v>
                </c:pt>
                <c:pt idx="4">
                  <c:v>35.700000000000003</c:v>
                </c:pt>
                <c:pt idx="5">
                  <c:v>75.900000000000006</c:v>
                </c:pt>
                <c:pt idx="6">
                  <c:v>67.599999999999994</c:v>
                </c:pt>
                <c:pt idx="7">
                  <c:v>119.4</c:v>
                </c:pt>
                <c:pt idx="8">
                  <c:v>88.2</c:v>
                </c:pt>
                <c:pt idx="9">
                  <c:v>160.6</c:v>
                </c:pt>
                <c:pt idx="10">
                  <c:v>82</c:v>
                </c:pt>
                <c:pt idx="11">
                  <c:v>106.4</c:v>
                </c:pt>
                <c:pt idx="12">
                  <c:v>150.30000000000001</c:v>
                </c:pt>
                <c:pt idx="13">
                  <c:v>136.4</c:v>
                </c:pt>
                <c:pt idx="14">
                  <c:v>158.30000000000001</c:v>
                </c:pt>
                <c:pt idx="15">
                  <c:v>168.1</c:v>
                </c:pt>
                <c:pt idx="16">
                  <c:v>175.4</c:v>
                </c:pt>
                <c:pt idx="17">
                  <c:v>180</c:v>
                </c:pt>
                <c:pt idx="18">
                  <c:v>236.4</c:v>
                </c:pt>
                <c:pt idx="19">
                  <c:v>239.6</c:v>
                </c:pt>
                <c:pt idx="20">
                  <c:v>199.4</c:v>
                </c:pt>
                <c:pt idx="21">
                  <c:v>199.4</c:v>
                </c:pt>
              </c:numCache>
            </c:numRef>
          </c:val>
          <c:smooth val="0"/>
          <c:extLst>
            <c:ext xmlns:c16="http://schemas.microsoft.com/office/drawing/2014/chart" uri="{C3380CC4-5D6E-409C-BE32-E72D297353CC}">
              <c16:uniqueId val="{00000008-EBE3-4BB6-BF11-9756E809F7F7}"/>
            </c:ext>
          </c:extLst>
        </c:ser>
        <c:ser>
          <c:idx val="9"/>
          <c:order val="9"/>
          <c:tx>
            <c:strRef>
              <c:f>Taul1!$A$11</c:f>
              <c:strCache>
                <c:ptCount val="1"/>
                <c:pt idx="0">
                  <c:v>Häme</c:v>
                </c:pt>
              </c:strCache>
            </c:strRef>
          </c:tx>
          <c:spPr>
            <a:ln w="28575" cap="rnd">
              <a:solidFill>
                <a:schemeClr val="accent4">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Taul1!$B$11:$W$11</c:f>
              <c:numCache>
                <c:formatCode>General</c:formatCode>
                <c:ptCount val="22"/>
                <c:pt idx="0">
                  <c:v>221.5</c:v>
                </c:pt>
                <c:pt idx="1">
                  <c:v>204.4</c:v>
                </c:pt>
                <c:pt idx="2">
                  <c:v>152.30000000000001</c:v>
                </c:pt>
                <c:pt idx="3">
                  <c:v>144</c:v>
                </c:pt>
                <c:pt idx="4">
                  <c:v>94.3</c:v>
                </c:pt>
                <c:pt idx="5">
                  <c:v>116.6</c:v>
                </c:pt>
                <c:pt idx="6">
                  <c:v>127</c:v>
                </c:pt>
                <c:pt idx="7" formatCode="#,##0">
                  <c:v>116.6</c:v>
                </c:pt>
                <c:pt idx="8" formatCode="#,##0">
                  <c:v>148.80000000000001</c:v>
                </c:pt>
                <c:pt idx="9" formatCode="#,##0">
                  <c:v>147</c:v>
                </c:pt>
                <c:pt idx="10" formatCode="#,##0">
                  <c:v>131.4</c:v>
                </c:pt>
                <c:pt idx="11" formatCode="#,##0">
                  <c:v>107.9</c:v>
                </c:pt>
                <c:pt idx="12">
                  <c:v>165.3</c:v>
                </c:pt>
                <c:pt idx="13">
                  <c:v>135.4</c:v>
                </c:pt>
                <c:pt idx="14">
                  <c:v>143.4</c:v>
                </c:pt>
                <c:pt idx="15">
                  <c:v>159.5</c:v>
                </c:pt>
                <c:pt idx="16">
                  <c:v>124.5</c:v>
                </c:pt>
                <c:pt idx="17">
                  <c:v>147.80000000000001</c:v>
                </c:pt>
                <c:pt idx="18">
                  <c:v>179.2</c:v>
                </c:pt>
                <c:pt idx="19">
                  <c:v>185.4</c:v>
                </c:pt>
                <c:pt idx="20">
                  <c:v>148.9</c:v>
                </c:pt>
                <c:pt idx="21">
                  <c:v>148.9</c:v>
                </c:pt>
              </c:numCache>
            </c:numRef>
          </c:val>
          <c:smooth val="0"/>
          <c:extLst>
            <c:ext xmlns:c16="http://schemas.microsoft.com/office/drawing/2014/chart" uri="{C3380CC4-5D6E-409C-BE32-E72D297353CC}">
              <c16:uniqueId val="{00000009-EBE3-4BB6-BF11-9756E809F7F7}"/>
            </c:ext>
          </c:extLst>
        </c:ser>
        <c:ser>
          <c:idx val="10"/>
          <c:order val="10"/>
          <c:tx>
            <c:strRef>
              <c:f>Taul1!$A$12</c:f>
              <c:strCache>
                <c:ptCount val="1"/>
                <c:pt idx="0">
                  <c:v>Kainuu</c:v>
                </c:pt>
              </c:strCache>
            </c:strRef>
          </c:tx>
          <c:spPr>
            <a:ln w="28575" cap="rnd">
              <a:solidFill>
                <a:schemeClr val="accent5">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Taul1!$B$12:$W$12</c:f>
              <c:numCache>
                <c:formatCode>General</c:formatCode>
                <c:ptCount val="22"/>
                <c:pt idx="0">
                  <c:v>9.9</c:v>
                </c:pt>
                <c:pt idx="1">
                  <c:v>15.3</c:v>
                </c:pt>
                <c:pt idx="2">
                  <c:v>20.3</c:v>
                </c:pt>
                <c:pt idx="3">
                  <c:v>10.199999999999999</c:v>
                </c:pt>
                <c:pt idx="4">
                  <c:v>12.3</c:v>
                </c:pt>
                <c:pt idx="5">
                  <c:v>15.2</c:v>
                </c:pt>
                <c:pt idx="6">
                  <c:v>13.5</c:v>
                </c:pt>
                <c:pt idx="7">
                  <c:v>145.19999999999999</c:v>
                </c:pt>
                <c:pt idx="8">
                  <c:v>417.9</c:v>
                </c:pt>
                <c:pt idx="9">
                  <c:v>180.8</c:v>
                </c:pt>
                <c:pt idx="10">
                  <c:v>157.19999999999999</c:v>
                </c:pt>
                <c:pt idx="11">
                  <c:v>276.5</c:v>
                </c:pt>
                <c:pt idx="12">
                  <c:v>147.9</c:v>
                </c:pt>
                <c:pt idx="13">
                  <c:v>86.7</c:v>
                </c:pt>
                <c:pt idx="14">
                  <c:v>40</c:v>
                </c:pt>
                <c:pt idx="15">
                  <c:v>114.4</c:v>
                </c:pt>
                <c:pt idx="16">
                  <c:v>82.6</c:v>
                </c:pt>
                <c:pt idx="17">
                  <c:v>194.3</c:v>
                </c:pt>
                <c:pt idx="18">
                  <c:v>72</c:v>
                </c:pt>
                <c:pt idx="19">
                  <c:v>98.4</c:v>
                </c:pt>
                <c:pt idx="20">
                  <c:v>98.2</c:v>
                </c:pt>
                <c:pt idx="21">
                  <c:v>98.2</c:v>
                </c:pt>
              </c:numCache>
            </c:numRef>
          </c:val>
          <c:smooth val="0"/>
          <c:extLst>
            <c:ext xmlns:c16="http://schemas.microsoft.com/office/drawing/2014/chart" uri="{C3380CC4-5D6E-409C-BE32-E72D297353CC}">
              <c16:uniqueId val="{0000000A-EBE3-4BB6-BF11-9756E809F7F7}"/>
            </c:ext>
          </c:extLst>
        </c:ser>
        <c:ser>
          <c:idx val="11"/>
          <c:order val="11"/>
          <c:tx>
            <c:strRef>
              <c:f>Taul1!$A$13</c:f>
              <c:strCache>
                <c:ptCount val="1"/>
                <c:pt idx="0">
                  <c:v>Pohjois-Karjala</c:v>
                </c:pt>
              </c:strCache>
            </c:strRef>
          </c:tx>
          <c:spPr>
            <a:ln w="28575" cap="rnd">
              <a:solidFill>
                <a:schemeClr val="accent6">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Taul1!$B$13:$W$13</c:f>
              <c:numCache>
                <c:formatCode>General</c:formatCode>
                <c:ptCount val="22"/>
                <c:pt idx="0">
                  <c:v>32.4</c:v>
                </c:pt>
                <c:pt idx="1">
                  <c:v>39.200000000000003</c:v>
                </c:pt>
                <c:pt idx="2">
                  <c:v>40.6</c:v>
                </c:pt>
                <c:pt idx="3">
                  <c:v>54.8</c:v>
                </c:pt>
                <c:pt idx="4">
                  <c:v>41.8</c:v>
                </c:pt>
                <c:pt idx="5">
                  <c:v>44</c:v>
                </c:pt>
                <c:pt idx="6">
                  <c:v>47.2</c:v>
                </c:pt>
                <c:pt idx="7">
                  <c:v>40.9</c:v>
                </c:pt>
                <c:pt idx="8">
                  <c:v>54</c:v>
                </c:pt>
                <c:pt idx="9">
                  <c:v>44.4</c:v>
                </c:pt>
                <c:pt idx="10">
                  <c:v>55.4</c:v>
                </c:pt>
                <c:pt idx="11">
                  <c:v>64.5</c:v>
                </c:pt>
                <c:pt idx="12">
                  <c:v>74.900000000000006</c:v>
                </c:pt>
                <c:pt idx="13">
                  <c:v>53.5</c:v>
                </c:pt>
                <c:pt idx="14">
                  <c:v>96.4</c:v>
                </c:pt>
                <c:pt idx="15">
                  <c:v>58.7</c:v>
                </c:pt>
                <c:pt idx="16">
                  <c:v>79.2</c:v>
                </c:pt>
                <c:pt idx="17">
                  <c:v>45.4</c:v>
                </c:pt>
                <c:pt idx="18">
                  <c:v>73.2</c:v>
                </c:pt>
                <c:pt idx="19">
                  <c:v>73.900000000000006</c:v>
                </c:pt>
                <c:pt idx="20">
                  <c:v>84.5</c:v>
                </c:pt>
                <c:pt idx="21">
                  <c:v>84.5</c:v>
                </c:pt>
              </c:numCache>
            </c:numRef>
          </c:val>
          <c:smooth val="0"/>
          <c:extLst>
            <c:ext xmlns:c16="http://schemas.microsoft.com/office/drawing/2014/chart" uri="{C3380CC4-5D6E-409C-BE32-E72D297353CC}">
              <c16:uniqueId val="{0000000B-EBE3-4BB6-BF11-9756E809F7F7}"/>
            </c:ext>
          </c:extLst>
        </c:ser>
        <c:ser>
          <c:idx val="12"/>
          <c:order val="12"/>
          <c:tx>
            <c:strRef>
              <c:f>Taul1!$A$14</c:f>
              <c:strCache>
                <c:ptCount val="1"/>
                <c:pt idx="0">
                  <c:v>Pohjois-Savo</c:v>
                </c:pt>
              </c:strCache>
            </c:strRef>
          </c:tx>
          <c:spPr>
            <a:ln w="28575" cap="rnd">
              <a:solidFill>
                <a:schemeClr val="accent1">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Taul1!$B$14:$W$14</c:f>
              <c:numCache>
                <c:formatCode>General</c:formatCode>
                <c:ptCount val="22"/>
                <c:pt idx="0">
                  <c:v>52.9</c:v>
                </c:pt>
                <c:pt idx="1">
                  <c:v>50.9</c:v>
                </c:pt>
                <c:pt idx="2">
                  <c:v>61.3</c:v>
                </c:pt>
                <c:pt idx="3">
                  <c:v>63.7</c:v>
                </c:pt>
                <c:pt idx="4">
                  <c:v>50.4</c:v>
                </c:pt>
                <c:pt idx="5">
                  <c:v>59.3</c:v>
                </c:pt>
                <c:pt idx="6">
                  <c:v>77.5</c:v>
                </c:pt>
                <c:pt idx="7">
                  <c:v>96.2</c:v>
                </c:pt>
                <c:pt idx="8">
                  <c:v>113.4</c:v>
                </c:pt>
                <c:pt idx="9">
                  <c:v>73.400000000000006</c:v>
                </c:pt>
                <c:pt idx="10">
                  <c:v>74.599999999999994</c:v>
                </c:pt>
                <c:pt idx="11">
                  <c:v>79.8</c:v>
                </c:pt>
                <c:pt idx="12">
                  <c:v>82.5</c:v>
                </c:pt>
                <c:pt idx="13">
                  <c:v>68.400000000000006</c:v>
                </c:pt>
                <c:pt idx="14">
                  <c:v>98.8</c:v>
                </c:pt>
                <c:pt idx="15">
                  <c:v>98.9</c:v>
                </c:pt>
                <c:pt idx="16">
                  <c:v>95.1</c:v>
                </c:pt>
                <c:pt idx="17">
                  <c:v>93.8</c:v>
                </c:pt>
                <c:pt idx="18">
                  <c:v>97.4</c:v>
                </c:pt>
                <c:pt idx="19">
                  <c:v>106.5</c:v>
                </c:pt>
                <c:pt idx="20">
                  <c:v>84.4</c:v>
                </c:pt>
                <c:pt idx="21">
                  <c:v>84.4</c:v>
                </c:pt>
              </c:numCache>
            </c:numRef>
          </c:val>
          <c:smooth val="0"/>
          <c:extLst>
            <c:ext xmlns:c16="http://schemas.microsoft.com/office/drawing/2014/chart" uri="{C3380CC4-5D6E-409C-BE32-E72D297353CC}">
              <c16:uniqueId val="{0000000C-EBE3-4BB6-BF11-9756E809F7F7}"/>
            </c:ext>
          </c:extLst>
        </c:ser>
        <c:ser>
          <c:idx val="13"/>
          <c:order val="13"/>
          <c:tx>
            <c:strRef>
              <c:f>Taul1!$A$15</c:f>
              <c:strCache>
                <c:ptCount val="1"/>
                <c:pt idx="0">
                  <c:v>Etelä-Pohjanmaa</c:v>
                </c:pt>
              </c:strCache>
            </c:strRef>
          </c:tx>
          <c:spPr>
            <a:ln w="28575" cap="rnd">
              <a:solidFill>
                <a:schemeClr val="accent2">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Taul1!$B$15:$W$15</c:f>
              <c:numCache>
                <c:formatCode>General</c:formatCode>
                <c:ptCount val="22"/>
                <c:pt idx="0">
                  <c:v>53</c:v>
                </c:pt>
                <c:pt idx="1">
                  <c:v>28.9</c:v>
                </c:pt>
                <c:pt idx="2">
                  <c:v>47.9</c:v>
                </c:pt>
                <c:pt idx="3">
                  <c:v>47.5</c:v>
                </c:pt>
                <c:pt idx="4">
                  <c:v>55.5</c:v>
                </c:pt>
                <c:pt idx="5">
                  <c:v>65.2</c:v>
                </c:pt>
                <c:pt idx="6">
                  <c:v>66.2</c:v>
                </c:pt>
                <c:pt idx="7">
                  <c:v>90.9</c:v>
                </c:pt>
                <c:pt idx="8">
                  <c:v>82.5</c:v>
                </c:pt>
                <c:pt idx="9">
                  <c:v>81.400000000000006</c:v>
                </c:pt>
                <c:pt idx="10">
                  <c:v>48.5</c:v>
                </c:pt>
                <c:pt idx="11">
                  <c:v>59.8</c:v>
                </c:pt>
                <c:pt idx="12">
                  <c:v>73.2</c:v>
                </c:pt>
                <c:pt idx="13">
                  <c:v>54.6</c:v>
                </c:pt>
                <c:pt idx="14">
                  <c:v>46.6</c:v>
                </c:pt>
                <c:pt idx="15">
                  <c:v>76.5</c:v>
                </c:pt>
                <c:pt idx="16">
                  <c:v>100</c:v>
                </c:pt>
                <c:pt idx="17">
                  <c:v>70.099999999999994</c:v>
                </c:pt>
                <c:pt idx="18">
                  <c:v>77.7</c:v>
                </c:pt>
                <c:pt idx="19">
                  <c:v>78.599999999999994</c:v>
                </c:pt>
                <c:pt idx="20">
                  <c:v>76.2</c:v>
                </c:pt>
                <c:pt idx="21">
                  <c:v>76.2</c:v>
                </c:pt>
              </c:numCache>
            </c:numRef>
          </c:val>
          <c:smooth val="0"/>
          <c:extLst>
            <c:ext xmlns:c16="http://schemas.microsoft.com/office/drawing/2014/chart" uri="{C3380CC4-5D6E-409C-BE32-E72D297353CC}">
              <c16:uniqueId val="{0000000D-EBE3-4BB6-BF11-9756E809F7F7}"/>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Taul1!$B$16:$W$16</c:f>
              <c:numCache>
                <c:formatCode>General</c:formatCode>
                <c:ptCount val="22"/>
                <c:pt idx="0">
                  <c:v>16.7</c:v>
                </c:pt>
                <c:pt idx="1">
                  <c:v>19</c:v>
                </c:pt>
                <c:pt idx="2">
                  <c:v>13</c:v>
                </c:pt>
                <c:pt idx="3">
                  <c:v>21.2</c:v>
                </c:pt>
                <c:pt idx="4">
                  <c:v>17.100000000000001</c:v>
                </c:pt>
                <c:pt idx="5">
                  <c:v>22.2</c:v>
                </c:pt>
                <c:pt idx="6">
                  <c:v>25</c:v>
                </c:pt>
                <c:pt idx="7">
                  <c:v>27.6</c:v>
                </c:pt>
                <c:pt idx="8">
                  <c:v>25.7</c:v>
                </c:pt>
                <c:pt idx="9">
                  <c:v>26.9</c:v>
                </c:pt>
                <c:pt idx="10">
                  <c:v>26.3</c:v>
                </c:pt>
                <c:pt idx="11">
                  <c:v>18.399999999999999</c:v>
                </c:pt>
                <c:pt idx="12">
                  <c:v>28</c:v>
                </c:pt>
                <c:pt idx="13">
                  <c:v>23.4</c:v>
                </c:pt>
                <c:pt idx="14">
                  <c:v>25.4</c:v>
                </c:pt>
                <c:pt idx="15">
                  <c:v>27.1</c:v>
                </c:pt>
                <c:pt idx="16">
                  <c:v>31.5</c:v>
                </c:pt>
                <c:pt idx="17">
                  <c:v>25.8</c:v>
                </c:pt>
                <c:pt idx="18">
                  <c:v>27.6</c:v>
                </c:pt>
                <c:pt idx="19">
                  <c:v>35.1</c:v>
                </c:pt>
                <c:pt idx="20">
                  <c:v>32</c:v>
                </c:pt>
                <c:pt idx="21">
                  <c:v>32</c:v>
                </c:pt>
              </c:numCache>
            </c:numRef>
          </c:val>
          <c:smooth val="0"/>
          <c:extLst>
            <c:ext xmlns:c16="http://schemas.microsoft.com/office/drawing/2014/chart" uri="{C3380CC4-5D6E-409C-BE32-E72D297353CC}">
              <c16:uniqueId val="{0000000E-EBE3-4BB6-BF11-9756E809F7F7}"/>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86856384708863965"/>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Kaakkois-Suomi</c:v>
                </c:pt>
                <c:pt idx="3">
                  <c:v>Pirkanmaa</c:v>
                </c:pt>
                <c:pt idx="4">
                  <c:v>Pohjanmaa</c:v>
                </c:pt>
                <c:pt idx="5">
                  <c:v>Lappi</c:v>
                </c:pt>
                <c:pt idx="6">
                  <c:v>Varsinais-Suomi</c:v>
                </c:pt>
                <c:pt idx="7">
                  <c:v>Keski-Suomi</c:v>
                </c:pt>
                <c:pt idx="8">
                  <c:v>Satakunta</c:v>
                </c:pt>
                <c:pt idx="9">
                  <c:v>Häme</c:v>
                </c:pt>
                <c:pt idx="10">
                  <c:v>Kainuu</c:v>
                </c:pt>
                <c:pt idx="11">
                  <c:v>Pohjois-Karjala</c:v>
                </c:pt>
                <c:pt idx="12">
                  <c:v>Pohjois-Savo</c:v>
                </c:pt>
                <c:pt idx="13">
                  <c:v>Etelä-Pohjanmaa</c:v>
                </c:pt>
                <c:pt idx="14">
                  <c:v>Etelä-Savo</c:v>
                </c:pt>
              </c:strCache>
            </c:strRef>
          </c:cat>
          <c:val>
            <c:numRef>
              <c:f>Taul1!$B$2:$B$16</c:f>
              <c:numCache>
                <c:formatCode>0</c:formatCode>
                <c:ptCount val="15"/>
                <c:pt idx="0">
                  <c:v>2025.6</c:v>
                </c:pt>
                <c:pt idx="1">
                  <c:v>661.7</c:v>
                </c:pt>
                <c:pt idx="2">
                  <c:v>579.79999999999995</c:v>
                </c:pt>
                <c:pt idx="3">
                  <c:v>570.20000000000005</c:v>
                </c:pt>
                <c:pt idx="4">
                  <c:v>389.2</c:v>
                </c:pt>
                <c:pt idx="5">
                  <c:v>366.7</c:v>
                </c:pt>
                <c:pt idx="6">
                  <c:v>270.89999999999998</c:v>
                </c:pt>
                <c:pt idx="7">
                  <c:v>213</c:v>
                </c:pt>
                <c:pt idx="8">
                  <c:v>199.4</c:v>
                </c:pt>
                <c:pt idx="9">
                  <c:v>148.9</c:v>
                </c:pt>
                <c:pt idx="10">
                  <c:v>98.2</c:v>
                </c:pt>
                <c:pt idx="11">
                  <c:v>84.5</c:v>
                </c:pt>
                <c:pt idx="12">
                  <c:v>84.4</c:v>
                </c:pt>
                <c:pt idx="13">
                  <c:v>76.2</c:v>
                </c:pt>
                <c:pt idx="14">
                  <c:v>32</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Taul1!$E$2:$L$2</c:f>
              <c:numCache>
                <c:formatCode>#\ ##0.0</c:formatCode>
                <c:ptCount val="8"/>
                <c:pt idx="0">
                  <c:v>1153.9000000000001</c:v>
                </c:pt>
                <c:pt idx="1">
                  <c:v>1129.9000000000001</c:v>
                </c:pt>
                <c:pt idx="2">
                  <c:v>1178</c:v>
                </c:pt>
                <c:pt idx="3">
                  <c:v>1174</c:v>
                </c:pt>
                <c:pt idx="4">
                  <c:v>1180.2</c:v>
                </c:pt>
                <c:pt idx="5" formatCode="General">
                  <c:v>1232.5999999999999</c:v>
                </c:pt>
                <c:pt idx="6" formatCode="0.0">
                  <c:v>1290.2</c:v>
                </c:pt>
                <c:pt idx="7" formatCode="0.0">
                  <c:v>1406.9</c:v>
                </c:pt>
              </c:numCache>
            </c:numRef>
          </c:val>
          <c:smooth val="0"/>
          <c:extLst>
            <c:ext xmlns:c16="http://schemas.microsoft.com/office/drawing/2014/chart" uri="{C3380CC4-5D6E-409C-BE32-E72D297353CC}">
              <c16:uniqueId val="{00000000-6A07-46E0-B88A-9FF88B939B8F}"/>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Taul1!$E$3:$L$3</c:f>
              <c:numCache>
                <c:formatCode>#\ ##0.0</c:formatCode>
                <c:ptCount val="8"/>
                <c:pt idx="0">
                  <c:v>410.9</c:v>
                </c:pt>
                <c:pt idx="1">
                  <c:v>444.9</c:v>
                </c:pt>
                <c:pt idx="2">
                  <c:v>487.6</c:v>
                </c:pt>
                <c:pt idx="3">
                  <c:v>490.1</c:v>
                </c:pt>
                <c:pt idx="4">
                  <c:v>464.5</c:v>
                </c:pt>
                <c:pt idx="5" formatCode="General">
                  <c:v>505.2</c:v>
                </c:pt>
                <c:pt idx="6" formatCode="0.0">
                  <c:v>589.20000000000005</c:v>
                </c:pt>
                <c:pt idx="7" formatCode="0.0">
                  <c:v>635.4</c:v>
                </c:pt>
              </c:numCache>
            </c:numRef>
          </c:val>
          <c:smooth val="0"/>
          <c:extLst>
            <c:ext xmlns:c16="http://schemas.microsoft.com/office/drawing/2014/chart" uri="{C3380CC4-5D6E-409C-BE32-E72D297353CC}">
              <c16:uniqueId val="{00000001-6A07-46E0-B88A-9FF88B939B8F}"/>
            </c:ext>
          </c:extLst>
        </c:ser>
        <c:ser>
          <c:idx val="2"/>
          <c:order val="2"/>
          <c:tx>
            <c:strRef>
              <c:f>Taul1!$A$4</c:f>
              <c:strCache>
                <c:ptCount val="1"/>
                <c:pt idx="0">
                  <c:v>Pirkanmaa</c:v>
                </c:pt>
              </c:strCache>
            </c:strRef>
          </c:tx>
          <c:spPr>
            <a:ln w="28575" cap="rnd">
              <a:solidFill>
                <a:schemeClr val="accent3"/>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Taul1!$E$4:$L$4</c:f>
              <c:numCache>
                <c:formatCode>#\ ##0.0</c:formatCode>
                <c:ptCount val="8"/>
                <c:pt idx="0">
                  <c:v>472.6</c:v>
                </c:pt>
                <c:pt idx="1">
                  <c:v>359.6</c:v>
                </c:pt>
                <c:pt idx="2">
                  <c:v>337.7</c:v>
                </c:pt>
                <c:pt idx="3">
                  <c:v>361.1</c:v>
                </c:pt>
                <c:pt idx="4">
                  <c:v>378.2</c:v>
                </c:pt>
                <c:pt idx="5" formatCode="General">
                  <c:v>430.8</c:v>
                </c:pt>
                <c:pt idx="6" formatCode="0.0">
                  <c:v>523.6</c:v>
                </c:pt>
                <c:pt idx="7" formatCode="0.0">
                  <c:v>552.79999999999995</c:v>
                </c:pt>
              </c:numCache>
            </c:numRef>
          </c:val>
          <c:smooth val="0"/>
          <c:extLst>
            <c:ext xmlns:c16="http://schemas.microsoft.com/office/drawing/2014/chart" uri="{C3380CC4-5D6E-409C-BE32-E72D297353CC}">
              <c16:uniqueId val="{00000002-6A07-46E0-B88A-9FF88B939B8F}"/>
            </c:ext>
          </c:extLst>
        </c:ser>
        <c:ser>
          <c:idx val="3"/>
          <c:order val="3"/>
          <c:tx>
            <c:strRef>
              <c:f>Taul1!$A$5</c:f>
              <c:strCache>
                <c:ptCount val="1"/>
                <c:pt idx="0">
                  <c:v>Pohjanmaa</c:v>
                </c:pt>
              </c:strCache>
            </c:strRef>
          </c:tx>
          <c:spPr>
            <a:ln w="28575" cap="rnd">
              <a:solidFill>
                <a:schemeClr val="accent4"/>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Taul1!$E$5:$L$5</c:f>
              <c:numCache>
                <c:formatCode>#\ ##0.0</c:formatCode>
                <c:ptCount val="8"/>
                <c:pt idx="0">
                  <c:v>183.8</c:v>
                </c:pt>
                <c:pt idx="1">
                  <c:v>168.5</c:v>
                </c:pt>
                <c:pt idx="2">
                  <c:v>170.5</c:v>
                </c:pt>
                <c:pt idx="3">
                  <c:v>190.9</c:v>
                </c:pt>
                <c:pt idx="4">
                  <c:v>214.7</c:v>
                </c:pt>
                <c:pt idx="5" formatCode="General">
                  <c:v>190.8</c:v>
                </c:pt>
                <c:pt idx="6" formatCode="0.0">
                  <c:v>201.5</c:v>
                </c:pt>
                <c:pt idx="7" formatCode="0.0">
                  <c:v>274.89999999999998</c:v>
                </c:pt>
              </c:numCache>
            </c:numRef>
          </c:val>
          <c:smooth val="0"/>
          <c:extLst>
            <c:ext xmlns:c16="http://schemas.microsoft.com/office/drawing/2014/chart" uri="{C3380CC4-5D6E-409C-BE32-E72D297353CC}">
              <c16:uniqueId val="{00000003-6A07-46E0-B88A-9FF88B939B8F}"/>
            </c:ext>
          </c:extLst>
        </c:ser>
        <c:ser>
          <c:idx val="4"/>
          <c:order val="4"/>
          <c:tx>
            <c:strRef>
              <c:f>Taul1!$A$6</c:f>
              <c:strCache>
                <c:ptCount val="1"/>
                <c:pt idx="0">
                  <c:v>Varsinais-Suomi</c:v>
                </c:pt>
              </c:strCache>
            </c:strRef>
          </c:tx>
          <c:spPr>
            <a:ln w="28575" cap="rnd">
              <a:solidFill>
                <a:schemeClr val="accent5"/>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Taul1!$E$6:$L$6</c:f>
              <c:numCache>
                <c:formatCode>#\ ##0.0</c:formatCode>
                <c:ptCount val="8"/>
                <c:pt idx="0">
                  <c:v>190.1</c:v>
                </c:pt>
                <c:pt idx="1">
                  <c:v>142.80000000000001</c:v>
                </c:pt>
                <c:pt idx="2">
                  <c:v>123.6</c:v>
                </c:pt>
                <c:pt idx="3">
                  <c:v>137.9</c:v>
                </c:pt>
                <c:pt idx="4">
                  <c:v>131.30000000000001</c:v>
                </c:pt>
                <c:pt idx="5" formatCode="General">
                  <c:v>136.6</c:v>
                </c:pt>
                <c:pt idx="6" formatCode="0.0">
                  <c:v>149.5</c:v>
                </c:pt>
                <c:pt idx="7" formatCode="0.0">
                  <c:v>136.9</c:v>
                </c:pt>
              </c:numCache>
            </c:numRef>
          </c:val>
          <c:smooth val="0"/>
          <c:extLst>
            <c:ext xmlns:c16="http://schemas.microsoft.com/office/drawing/2014/chart" uri="{C3380CC4-5D6E-409C-BE32-E72D297353CC}">
              <c16:uniqueId val="{00000004-6A07-46E0-B88A-9FF88B939B8F}"/>
            </c:ext>
          </c:extLst>
        </c:ser>
        <c:ser>
          <c:idx val="5"/>
          <c:order val="5"/>
          <c:tx>
            <c:strRef>
              <c:f>Taul1!$A$7</c:f>
              <c:strCache>
                <c:ptCount val="1"/>
                <c:pt idx="0">
                  <c:v>Keski-Suomi</c:v>
                </c:pt>
              </c:strCache>
            </c:strRef>
          </c:tx>
          <c:spPr>
            <a:ln w="28575" cap="rnd">
              <a:solidFill>
                <a:schemeClr val="accent6"/>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Taul1!$E$7:$L$7</c:f>
              <c:numCache>
                <c:formatCode>#\ ##0.0</c:formatCode>
                <c:ptCount val="8"/>
                <c:pt idx="0">
                  <c:v>73.7</c:v>
                </c:pt>
                <c:pt idx="1">
                  <c:v>71.099999999999994</c:v>
                </c:pt>
                <c:pt idx="2">
                  <c:v>81.2</c:v>
                </c:pt>
                <c:pt idx="3">
                  <c:v>86.6</c:v>
                </c:pt>
                <c:pt idx="4">
                  <c:v>93.4</c:v>
                </c:pt>
                <c:pt idx="5" formatCode="General">
                  <c:v>98.7</c:v>
                </c:pt>
                <c:pt idx="6" formatCode="0.0">
                  <c:v>95.3</c:v>
                </c:pt>
                <c:pt idx="7" formatCode="0.0">
                  <c:v>100.1</c:v>
                </c:pt>
              </c:numCache>
            </c:numRef>
          </c:val>
          <c:smooth val="0"/>
          <c:extLst>
            <c:ext xmlns:c16="http://schemas.microsoft.com/office/drawing/2014/chart" uri="{C3380CC4-5D6E-409C-BE32-E72D297353CC}">
              <c16:uniqueId val="{00000005-6A07-46E0-B88A-9FF88B939B8F}"/>
            </c:ext>
          </c:extLst>
        </c:ser>
        <c:ser>
          <c:idx val="6"/>
          <c:order val="6"/>
          <c:tx>
            <c:strRef>
              <c:f>Taul1!$A$8</c:f>
              <c:strCache>
                <c:ptCount val="1"/>
                <c:pt idx="0">
                  <c:v>Häme</c:v>
                </c:pt>
              </c:strCache>
            </c:strRef>
          </c:tx>
          <c:spPr>
            <a:ln w="28575" cap="rnd">
              <a:solidFill>
                <a:schemeClr val="accent1">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Taul1!$E$8:$L$8</c:f>
              <c:numCache>
                <c:formatCode>#\ ##0.0</c:formatCode>
                <c:ptCount val="8"/>
                <c:pt idx="0">
                  <c:v>50.2</c:v>
                </c:pt>
                <c:pt idx="1">
                  <c:v>60.7</c:v>
                </c:pt>
                <c:pt idx="2">
                  <c:v>53.3</c:v>
                </c:pt>
                <c:pt idx="3">
                  <c:v>57.1</c:v>
                </c:pt>
                <c:pt idx="4">
                  <c:v>57.7</c:v>
                </c:pt>
                <c:pt idx="5" formatCode="General">
                  <c:v>55.7</c:v>
                </c:pt>
                <c:pt idx="6" formatCode="0.0">
                  <c:v>67</c:v>
                </c:pt>
                <c:pt idx="7" formatCode="0.0">
                  <c:v>65.3</c:v>
                </c:pt>
              </c:numCache>
            </c:numRef>
          </c:val>
          <c:smooth val="0"/>
          <c:extLst>
            <c:ext xmlns:c16="http://schemas.microsoft.com/office/drawing/2014/chart" uri="{C3380CC4-5D6E-409C-BE32-E72D297353CC}">
              <c16:uniqueId val="{00000006-6A07-46E0-B88A-9FF88B939B8F}"/>
            </c:ext>
          </c:extLst>
        </c:ser>
        <c:ser>
          <c:idx val="7"/>
          <c:order val="7"/>
          <c:tx>
            <c:strRef>
              <c:f>Taul1!$A$9</c:f>
              <c:strCache>
                <c:ptCount val="1"/>
                <c:pt idx="0">
                  <c:v>Pohjois-Savo</c:v>
                </c:pt>
              </c:strCache>
            </c:strRef>
          </c:tx>
          <c:spPr>
            <a:ln w="28575" cap="rnd">
              <a:solidFill>
                <a:schemeClr val="accent2">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Taul1!$E$9:$L$9</c:f>
              <c:numCache>
                <c:formatCode>#\ ##0.0</c:formatCode>
                <c:ptCount val="8"/>
                <c:pt idx="0">
                  <c:v>39.799999999999997</c:v>
                </c:pt>
                <c:pt idx="1">
                  <c:v>38.1</c:v>
                </c:pt>
                <c:pt idx="2">
                  <c:v>42.8</c:v>
                </c:pt>
                <c:pt idx="3">
                  <c:v>55.1</c:v>
                </c:pt>
                <c:pt idx="4">
                  <c:v>50.5</c:v>
                </c:pt>
                <c:pt idx="5" formatCode="General">
                  <c:v>54</c:v>
                </c:pt>
                <c:pt idx="6" formatCode="0.0">
                  <c:v>59.7</c:v>
                </c:pt>
                <c:pt idx="7" formatCode="0.0">
                  <c:v>59.7</c:v>
                </c:pt>
              </c:numCache>
            </c:numRef>
          </c:val>
          <c:smooth val="0"/>
          <c:extLst>
            <c:ext xmlns:c16="http://schemas.microsoft.com/office/drawing/2014/chart" uri="{C3380CC4-5D6E-409C-BE32-E72D297353CC}">
              <c16:uniqueId val="{00000007-6A07-46E0-B88A-9FF88B939B8F}"/>
            </c:ext>
          </c:extLst>
        </c:ser>
        <c:ser>
          <c:idx val="8"/>
          <c:order val="8"/>
          <c:tx>
            <c:strRef>
              <c:f>Taul1!$A$10</c:f>
              <c:strCache>
                <c:ptCount val="1"/>
                <c:pt idx="0">
                  <c:v>Kaakkois-Suomi</c:v>
                </c:pt>
              </c:strCache>
            </c:strRef>
          </c:tx>
          <c:spPr>
            <a:ln w="28575" cap="rnd">
              <a:solidFill>
                <a:schemeClr val="accent3">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Taul1!$E$10:$L$10</c:f>
              <c:numCache>
                <c:formatCode>#\ ##0.0</c:formatCode>
                <c:ptCount val="8"/>
                <c:pt idx="0">
                  <c:v>34</c:v>
                </c:pt>
                <c:pt idx="1">
                  <c:v>31.3</c:v>
                </c:pt>
                <c:pt idx="2">
                  <c:v>33.1</c:v>
                </c:pt>
                <c:pt idx="3">
                  <c:v>24.7</c:v>
                </c:pt>
                <c:pt idx="4">
                  <c:v>26.6</c:v>
                </c:pt>
                <c:pt idx="5" formatCode="General">
                  <c:v>37</c:v>
                </c:pt>
                <c:pt idx="6" formatCode="0.0">
                  <c:v>38.5</c:v>
                </c:pt>
                <c:pt idx="7" formatCode="0.0">
                  <c:v>45.8</c:v>
                </c:pt>
              </c:numCache>
            </c:numRef>
          </c:val>
          <c:smooth val="0"/>
          <c:extLst>
            <c:ext xmlns:c16="http://schemas.microsoft.com/office/drawing/2014/chart" uri="{C3380CC4-5D6E-409C-BE32-E72D297353CC}">
              <c16:uniqueId val="{00000008-6A07-46E0-B88A-9FF88B939B8F}"/>
            </c:ext>
          </c:extLst>
        </c:ser>
        <c:ser>
          <c:idx val="9"/>
          <c:order val="9"/>
          <c:tx>
            <c:strRef>
              <c:f>Taul1!$A$11</c:f>
              <c:strCache>
                <c:ptCount val="1"/>
                <c:pt idx="0">
                  <c:v>Pohjois-Karjala</c:v>
                </c:pt>
              </c:strCache>
            </c:strRef>
          </c:tx>
          <c:spPr>
            <a:ln w="28575" cap="rnd">
              <a:solidFill>
                <a:schemeClr val="accent4">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Taul1!$E$11:$L$11</c:f>
              <c:numCache>
                <c:formatCode>#\ ##0.0</c:formatCode>
                <c:ptCount val="8"/>
                <c:pt idx="0">
                  <c:v>11.2</c:v>
                </c:pt>
                <c:pt idx="1">
                  <c:v>12.5</c:v>
                </c:pt>
                <c:pt idx="2">
                  <c:v>16.2</c:v>
                </c:pt>
                <c:pt idx="3">
                  <c:v>18.100000000000001</c:v>
                </c:pt>
                <c:pt idx="4">
                  <c:v>22.6</c:v>
                </c:pt>
                <c:pt idx="5" formatCode="General">
                  <c:v>26.5</c:v>
                </c:pt>
                <c:pt idx="6" formatCode="0.0">
                  <c:v>29.4</c:v>
                </c:pt>
                <c:pt idx="7" formatCode="0.0">
                  <c:v>40.299999999999997</c:v>
                </c:pt>
              </c:numCache>
            </c:numRef>
          </c:val>
          <c:smooth val="0"/>
          <c:extLst>
            <c:ext xmlns:c16="http://schemas.microsoft.com/office/drawing/2014/chart" uri="{C3380CC4-5D6E-409C-BE32-E72D297353CC}">
              <c16:uniqueId val="{00000009-6A07-46E0-B88A-9FF88B939B8F}"/>
            </c:ext>
          </c:extLst>
        </c:ser>
        <c:ser>
          <c:idx val="10"/>
          <c:order val="10"/>
          <c:tx>
            <c:strRef>
              <c:f>Taul1!$A$12</c:f>
              <c:strCache>
                <c:ptCount val="1"/>
                <c:pt idx="0">
                  <c:v>Satakunta</c:v>
                </c:pt>
              </c:strCache>
            </c:strRef>
          </c:tx>
          <c:spPr>
            <a:ln w="28575" cap="rnd">
              <a:solidFill>
                <a:schemeClr val="accent5">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Taul1!$E$12:$L$12</c:f>
              <c:numCache>
                <c:formatCode>#\ ##0.0</c:formatCode>
                <c:ptCount val="8"/>
                <c:pt idx="0">
                  <c:v>44.1</c:v>
                </c:pt>
                <c:pt idx="1">
                  <c:v>36.9</c:v>
                </c:pt>
                <c:pt idx="2">
                  <c:v>45</c:v>
                </c:pt>
                <c:pt idx="3">
                  <c:v>53.2</c:v>
                </c:pt>
                <c:pt idx="4">
                  <c:v>51.1</c:v>
                </c:pt>
                <c:pt idx="5" formatCode="General">
                  <c:v>48.9</c:v>
                </c:pt>
                <c:pt idx="6" formatCode="0.0">
                  <c:v>41.3</c:v>
                </c:pt>
                <c:pt idx="7" formatCode="0.0">
                  <c:v>24.5</c:v>
                </c:pt>
              </c:numCache>
            </c:numRef>
          </c:val>
          <c:smooth val="0"/>
          <c:extLst>
            <c:ext xmlns:c16="http://schemas.microsoft.com/office/drawing/2014/chart" uri="{C3380CC4-5D6E-409C-BE32-E72D297353CC}">
              <c16:uniqueId val="{0000000A-6A07-46E0-B88A-9FF88B939B8F}"/>
            </c:ext>
          </c:extLst>
        </c:ser>
        <c:ser>
          <c:idx val="11"/>
          <c:order val="11"/>
          <c:tx>
            <c:strRef>
              <c:f>Taul1!$A$13</c:f>
              <c:strCache>
                <c:ptCount val="1"/>
                <c:pt idx="0">
                  <c:v>Etelä-Pohjanmaa</c:v>
                </c:pt>
              </c:strCache>
            </c:strRef>
          </c:tx>
          <c:spPr>
            <a:ln w="28575" cap="rnd">
              <a:solidFill>
                <a:schemeClr val="accent6">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Taul1!$E$13:$L$13</c:f>
              <c:numCache>
                <c:formatCode>#\ ##0.0</c:formatCode>
                <c:ptCount val="8"/>
                <c:pt idx="0">
                  <c:v>20</c:v>
                </c:pt>
                <c:pt idx="1">
                  <c:v>19.3</c:v>
                </c:pt>
                <c:pt idx="2">
                  <c:v>17.899999999999999</c:v>
                </c:pt>
                <c:pt idx="3">
                  <c:v>18.100000000000001</c:v>
                </c:pt>
                <c:pt idx="4">
                  <c:v>13</c:v>
                </c:pt>
                <c:pt idx="5" formatCode="General">
                  <c:v>14.7</c:v>
                </c:pt>
                <c:pt idx="6" formatCode="0.0">
                  <c:v>17</c:v>
                </c:pt>
                <c:pt idx="7" formatCode="0.0">
                  <c:v>16</c:v>
                </c:pt>
              </c:numCache>
            </c:numRef>
          </c:val>
          <c:smooth val="0"/>
          <c:extLst>
            <c:ext xmlns:c16="http://schemas.microsoft.com/office/drawing/2014/chart" uri="{C3380CC4-5D6E-409C-BE32-E72D297353CC}">
              <c16:uniqueId val="{0000000B-6A07-46E0-B88A-9FF88B939B8F}"/>
            </c:ext>
          </c:extLst>
        </c:ser>
        <c:ser>
          <c:idx val="12"/>
          <c:order val="12"/>
          <c:tx>
            <c:strRef>
              <c:f>Taul1!$A$14</c:f>
              <c:strCache>
                <c:ptCount val="1"/>
                <c:pt idx="0">
                  <c:v>Lappi</c:v>
                </c:pt>
              </c:strCache>
            </c:strRef>
          </c:tx>
          <c:spPr>
            <a:ln w="28575" cap="rnd">
              <a:solidFill>
                <a:schemeClr val="accent1">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Taul1!$E$14:$L$14</c:f>
              <c:numCache>
                <c:formatCode>#\ ##0.0</c:formatCode>
                <c:ptCount val="8"/>
                <c:pt idx="0">
                  <c:v>16.399999999999999</c:v>
                </c:pt>
                <c:pt idx="1">
                  <c:v>14.9</c:v>
                </c:pt>
                <c:pt idx="2">
                  <c:v>11.9</c:v>
                </c:pt>
                <c:pt idx="3">
                  <c:v>11.1</c:v>
                </c:pt>
                <c:pt idx="4">
                  <c:v>12.3</c:v>
                </c:pt>
                <c:pt idx="5" formatCode="General">
                  <c:v>12.3</c:v>
                </c:pt>
                <c:pt idx="6" formatCode="0.0">
                  <c:v>13.3</c:v>
                </c:pt>
                <c:pt idx="7" formatCode="0.0">
                  <c:v>15.6</c:v>
                </c:pt>
              </c:numCache>
            </c:numRef>
          </c:val>
          <c:smooth val="0"/>
          <c:extLst>
            <c:ext xmlns:c16="http://schemas.microsoft.com/office/drawing/2014/chart" uri="{C3380CC4-5D6E-409C-BE32-E72D297353CC}">
              <c16:uniqueId val="{0000000C-6A07-46E0-B88A-9FF88B939B8F}"/>
            </c:ext>
          </c:extLst>
        </c:ser>
        <c:ser>
          <c:idx val="13"/>
          <c:order val="13"/>
          <c:tx>
            <c:strRef>
              <c:f>Taul1!$A$15</c:f>
              <c:strCache>
                <c:ptCount val="1"/>
                <c:pt idx="0">
                  <c:v>Kainuu</c:v>
                </c:pt>
              </c:strCache>
            </c:strRef>
          </c:tx>
          <c:spPr>
            <a:ln w="28575" cap="rnd">
              <a:solidFill>
                <a:schemeClr val="accent2">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Taul1!$E$15:$L$15</c:f>
              <c:numCache>
                <c:formatCode>#\ ##0.0</c:formatCode>
                <c:ptCount val="8"/>
                <c:pt idx="0">
                  <c:v>11.5</c:v>
                </c:pt>
                <c:pt idx="1">
                  <c:v>10.6</c:v>
                </c:pt>
                <c:pt idx="2">
                  <c:v>10.5</c:v>
                </c:pt>
                <c:pt idx="3">
                  <c:v>18.100000000000001</c:v>
                </c:pt>
                <c:pt idx="4">
                  <c:v>12.1</c:v>
                </c:pt>
                <c:pt idx="5" formatCode="General">
                  <c:v>13.8</c:v>
                </c:pt>
                <c:pt idx="6" formatCode="0.0">
                  <c:v>12.2</c:v>
                </c:pt>
                <c:pt idx="7" formatCode="0.0">
                  <c:v>12.2</c:v>
                </c:pt>
              </c:numCache>
            </c:numRef>
          </c:val>
          <c:smooth val="0"/>
          <c:extLst>
            <c:ext xmlns:c16="http://schemas.microsoft.com/office/drawing/2014/chart" uri="{C3380CC4-5D6E-409C-BE32-E72D297353CC}">
              <c16:uniqueId val="{0000000D-6A07-46E0-B88A-9FF88B939B8F}"/>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Taul1!$E$16:$L$16</c:f>
              <c:numCache>
                <c:formatCode>#\ ##0.0</c:formatCode>
                <c:ptCount val="8"/>
                <c:pt idx="0">
                  <c:v>13.6</c:v>
                </c:pt>
                <c:pt idx="1">
                  <c:v>11</c:v>
                </c:pt>
                <c:pt idx="2">
                  <c:v>10.7</c:v>
                </c:pt>
                <c:pt idx="3">
                  <c:v>11.5</c:v>
                </c:pt>
                <c:pt idx="4">
                  <c:v>11.7</c:v>
                </c:pt>
                <c:pt idx="5" formatCode="General">
                  <c:v>15.4</c:v>
                </c:pt>
                <c:pt idx="6" formatCode="0.0">
                  <c:v>10.199999999999999</c:v>
                </c:pt>
                <c:pt idx="7" formatCode="0.0">
                  <c:v>8.3000000000000007</c:v>
                </c:pt>
              </c:numCache>
            </c:numRef>
          </c:val>
          <c:smooth val="0"/>
          <c:extLst>
            <c:ext xmlns:c16="http://schemas.microsoft.com/office/drawing/2014/chart" uri="{C3380CC4-5D6E-409C-BE32-E72D297353CC}">
              <c16:uniqueId val="{0000000E-6A07-46E0-B88A-9FF88B939B8F}"/>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 ##0.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93310890326486184"/>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Pirkanmaa</c:v>
                </c:pt>
                <c:pt idx="3">
                  <c:v>Pohjanmaa</c:v>
                </c:pt>
                <c:pt idx="4">
                  <c:v>Varsinais-Suomi</c:v>
                </c:pt>
                <c:pt idx="5">
                  <c:v>Keski-Suomi</c:v>
                </c:pt>
                <c:pt idx="6">
                  <c:v>Häme</c:v>
                </c:pt>
                <c:pt idx="7">
                  <c:v>Pohjois-Savo</c:v>
                </c:pt>
                <c:pt idx="8">
                  <c:v>Kaakkois-Suomi</c:v>
                </c:pt>
                <c:pt idx="9">
                  <c:v>Pohjois-Karjala</c:v>
                </c:pt>
                <c:pt idx="10">
                  <c:v>Satakunta</c:v>
                </c:pt>
                <c:pt idx="11">
                  <c:v>Etelä-Pohjanmaa</c:v>
                </c:pt>
                <c:pt idx="12">
                  <c:v>Lappi</c:v>
                </c:pt>
                <c:pt idx="13">
                  <c:v>Kainuu</c:v>
                </c:pt>
                <c:pt idx="14">
                  <c:v>Etelä-Savo</c:v>
                </c:pt>
              </c:strCache>
            </c:strRef>
          </c:cat>
          <c:val>
            <c:numRef>
              <c:f>Taul1!$B$2:$B$16</c:f>
              <c:numCache>
                <c:formatCode>General</c:formatCode>
                <c:ptCount val="15"/>
                <c:pt idx="0">
                  <c:v>1406.9</c:v>
                </c:pt>
                <c:pt idx="1">
                  <c:v>635.4</c:v>
                </c:pt>
                <c:pt idx="2">
                  <c:v>552.79999999999995</c:v>
                </c:pt>
                <c:pt idx="3">
                  <c:v>274.89999999999998</c:v>
                </c:pt>
                <c:pt idx="4">
                  <c:v>136.9</c:v>
                </c:pt>
                <c:pt idx="5">
                  <c:v>100.1</c:v>
                </c:pt>
                <c:pt idx="6">
                  <c:v>65.3</c:v>
                </c:pt>
                <c:pt idx="7">
                  <c:v>59.7</c:v>
                </c:pt>
                <c:pt idx="8">
                  <c:v>45.8</c:v>
                </c:pt>
                <c:pt idx="9">
                  <c:v>40.299999999999997</c:v>
                </c:pt>
                <c:pt idx="10">
                  <c:v>24.5</c:v>
                </c:pt>
                <c:pt idx="11">
                  <c:v>16</c:v>
                </c:pt>
                <c:pt idx="12">
                  <c:v>15.6</c:v>
                </c:pt>
                <c:pt idx="13" formatCode="#,##0">
                  <c:v>12.2</c:v>
                </c:pt>
                <c:pt idx="14">
                  <c:v>8.3000000000000007</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7775556002294934"/>
        </c:manualLayout>
      </c:layout>
      <c:barChart>
        <c:barDir val="bar"/>
        <c:grouping val="stacked"/>
        <c:varyColors val="0"/>
        <c:ser>
          <c:idx val="0"/>
          <c:order val="0"/>
          <c:tx>
            <c:strRef>
              <c:f>Taul1!$B$1</c:f>
              <c:strCache>
                <c:ptCount val="1"/>
                <c:pt idx="0">
                  <c:v>Työntekijät, yhteensä 93 000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1-D2E4-4C59-8560-4EC868B0F294}"/>
                </c:ext>
              </c:extLst>
            </c:dLbl>
            <c:dLbl>
              <c:idx val="2"/>
              <c:layout>
                <c:manualLayout>
                  <c:x val="3.4164926474791545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1F-4924-AADB-BC93C1DC8E48}"/>
                </c:ext>
              </c:extLst>
            </c:dLbl>
            <c:dLbl>
              <c:idx val="4"/>
              <c:layout>
                <c:manualLayout>
                  <c:x val="1.4235386031163165E-2"/>
                  <c:y val="4.3030037450814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1F-4924-AADB-BC93C1DC8E4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10720</c:v>
                </c:pt>
                <c:pt idx="3">
                  <c:v>70620</c:v>
                </c:pt>
                <c:pt idx="4">
                  <c:v>11800</c:v>
                </c:pt>
              </c:numCache>
            </c:numRef>
          </c:val>
          <c:extLst>
            <c:ext xmlns:c16="http://schemas.microsoft.com/office/drawing/2014/chart" uri="{C3380CC4-5D6E-409C-BE32-E72D297353CC}">
              <c16:uniqueId val="{00000002-D2E4-4C59-8560-4EC868B0F294}"/>
            </c:ext>
          </c:extLst>
        </c:ser>
        <c:ser>
          <c:idx val="1"/>
          <c:order val="1"/>
          <c:tx>
            <c:strRef>
              <c:f>Taul1!$C$1</c:f>
              <c:strCache>
                <c:ptCount val="1"/>
                <c:pt idx="0">
                  <c:v>Toimihenkilöt, yhteensä 237 000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7-D2E4-4C59-8560-4EC868B0F294}"/>
                </c:ext>
              </c:extLst>
            </c:dLbl>
            <c:dLbl>
              <c:idx val="2"/>
              <c:layout>
                <c:manualLayout>
                  <c:x val="3.41649264747916E-2"/>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F-4924-AADB-BC93C1DC8E48}"/>
                </c:ext>
              </c:extLst>
            </c:dLbl>
            <c:dLbl>
              <c:idx val="4"/>
              <c:layout>
                <c:manualLayout>
                  <c:x val="1.70824632373958E-2"/>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4-4C59-8560-4EC868B0F29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83500</c:v>
                </c:pt>
                <c:pt idx="1">
                  <c:v>54100</c:v>
                </c:pt>
                <c:pt idx="2">
                  <c:v>5280</c:v>
                </c:pt>
                <c:pt idx="3">
                  <c:v>65180</c:v>
                </c:pt>
                <c:pt idx="4">
                  <c:v>28900</c:v>
                </c:pt>
              </c:numCache>
            </c:numRef>
          </c:val>
          <c:extLst>
            <c:ext xmlns:c16="http://schemas.microsoft.com/office/drawing/2014/chart" uri="{C3380CC4-5D6E-409C-BE32-E72D297353CC}">
              <c16:uniqueId val="{00000004-D2E4-4C59-8560-4EC868B0F294}"/>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83500</c:v>
                </c:pt>
                <c:pt idx="1">
                  <c:v>54100</c:v>
                </c:pt>
                <c:pt idx="2">
                  <c:v>16000</c:v>
                </c:pt>
                <c:pt idx="3">
                  <c:v>135800</c:v>
                </c:pt>
                <c:pt idx="4">
                  <c:v>40700</c:v>
                </c:pt>
              </c:numCache>
            </c:numRef>
          </c:val>
          <c:extLst>
            <c:ext xmlns:c16="http://schemas.microsoft.com/office/drawing/2014/chart" uri="{C3380CC4-5D6E-409C-BE32-E72D297353CC}">
              <c16:uniqueId val="{00000006-D2E4-4C59-8560-4EC868B0F294}"/>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00"/>
          <c:min val="0"/>
        </c:scaling>
        <c:delete val="1"/>
        <c:axPos val="b"/>
        <c:numFmt formatCode="#,##0" sourceLinked="1"/>
        <c:majorTickMark val="out"/>
        <c:minorTickMark val="none"/>
        <c:tickLblPos val="nextTo"/>
        <c:crossAx val="1657428768"/>
        <c:crosses val="autoZero"/>
        <c:crossBetween val="between"/>
      </c:valAx>
      <c:spPr>
        <a:noFill/>
        <a:ln>
          <a:noFill/>
        </a:ln>
        <a:effectLst/>
      </c:spPr>
    </c:plotArea>
    <c:legend>
      <c:legendPos val="b"/>
      <c:layout>
        <c:manualLayout>
          <c:xMode val="edge"/>
          <c:yMode val="edge"/>
          <c:x val="0.21413786803236698"/>
          <c:y val="0.83004179899438468"/>
          <c:w val="0.69402108513773275"/>
          <c:h val="0.162786528097146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Työntekijöitä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0BA-428D-8688-B85BAC527F63}"/>
                </c:ext>
              </c:extLst>
            </c:dLbl>
            <c:dLbl>
              <c:idx val="1"/>
              <c:delete val="1"/>
              <c:extLst>
                <c:ext xmlns:c15="http://schemas.microsoft.com/office/drawing/2012/chart" uri="{CE6537A1-D6FC-4f65-9D91-7224C49458BB}"/>
                <c:ext xmlns:c16="http://schemas.microsoft.com/office/drawing/2014/chart" uri="{C3380CC4-5D6E-409C-BE32-E72D297353CC}">
                  <c16:uniqueId val="{00000002-E0BA-428D-8688-B85BAC527F6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0.67</c:v>
                </c:pt>
                <c:pt idx="3">
                  <c:v>0.52</c:v>
                </c:pt>
                <c:pt idx="4">
                  <c:v>0.28999999999999998</c:v>
                </c:pt>
              </c:numCache>
            </c:numRef>
          </c:val>
          <c:extLst>
            <c:ext xmlns:c16="http://schemas.microsoft.com/office/drawing/2014/chart" uri="{C3380CC4-5D6E-409C-BE32-E72D297353CC}">
              <c16:uniqueId val="{00000000-E0BA-428D-8688-B85BAC527F63}"/>
            </c:ext>
          </c:extLst>
        </c:ser>
        <c:ser>
          <c:idx val="1"/>
          <c:order val="1"/>
          <c:tx>
            <c:strRef>
              <c:f>Taul1!$C$1</c:f>
              <c:strCache>
                <c:ptCount val="1"/>
                <c:pt idx="0">
                  <c:v>Toimihenkilöitä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c:v>
                </c:pt>
                <c:pt idx="1">
                  <c:v>1</c:v>
                </c:pt>
                <c:pt idx="2">
                  <c:v>0.33</c:v>
                </c:pt>
                <c:pt idx="3">
                  <c:v>0.48</c:v>
                </c:pt>
                <c:pt idx="4">
                  <c:v>0.71</c:v>
                </c:pt>
              </c:numCache>
            </c:numRef>
          </c:val>
          <c:extLst>
            <c:ext xmlns:c16="http://schemas.microsoft.com/office/drawing/2014/chart" uri="{C3380CC4-5D6E-409C-BE32-E72D297353CC}">
              <c16:uniqueId val="{00000001-E0BA-428D-8688-B85BAC527F63}"/>
            </c:ext>
          </c:extLst>
        </c:ser>
        <c:dLbls>
          <c:showLegendKey val="0"/>
          <c:showVal val="0"/>
          <c:showCatName val="0"/>
          <c:showSerName val="0"/>
          <c:showPercent val="0"/>
          <c:showBubbleSize val="0"/>
        </c:dLbls>
        <c:gapWidth val="150"/>
        <c:overlap val="100"/>
        <c:axId val="409299823"/>
        <c:axId val="1698494944"/>
      </c:barChart>
      <c:catAx>
        <c:axId val="409299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98494944"/>
        <c:crosses val="autoZero"/>
        <c:auto val="1"/>
        <c:lblAlgn val="ctr"/>
        <c:lblOffset val="100"/>
        <c:noMultiLvlLbl val="0"/>
      </c:catAx>
      <c:valAx>
        <c:axId val="16984949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09299823"/>
        <c:crosses val="autoZero"/>
        <c:crossBetween val="between"/>
      </c:valAx>
      <c:spPr>
        <a:noFill/>
        <a:ln>
          <a:noFill/>
        </a:ln>
        <a:effectLst/>
      </c:spPr>
    </c:plotArea>
    <c:legend>
      <c:legendPos val="b"/>
      <c:layout>
        <c:manualLayout>
          <c:xMode val="edge"/>
          <c:yMode val="edge"/>
          <c:x val="0.1405433844578951"/>
          <c:y val="0.89840972527362783"/>
          <c:w val="0.73100671939817041"/>
          <c:h val="7.38467559119597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4 280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6.813075145579305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5214788927570533E-2"/>
                      <c:h val="6.4329905988968039E-2"/>
                    </c:manualLayout>
                  </c15:layout>
                </c:ext>
                <c:ext xmlns:c16="http://schemas.microsoft.com/office/drawing/2014/chart" uri="{C3380CC4-5D6E-409C-BE32-E72D297353CC}">
                  <c16:uniqueId val="{00000006-FFDC-4765-8AE2-67D3FA8C1470}"/>
                </c:ext>
              </c:extLst>
            </c:dLbl>
            <c:dLbl>
              <c:idx val="4"/>
              <c:layout>
                <c:manualLayout>
                  <c:x val="7.7528787598714899E-3"/>
                  <c:y val="5.3787546813518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71-48F1-9E72-A1FBBCEE6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210</c:v>
                </c:pt>
                <c:pt idx="3">
                  <c:v>3950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5 380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871-48F1-9E72-A1FBBCEE6B45}"/>
                </c:ext>
              </c:extLst>
            </c:dLbl>
            <c:dLbl>
              <c:idx val="1"/>
              <c:delete val="1"/>
              <c:extLst>
                <c:ext xmlns:c15="http://schemas.microsoft.com/office/drawing/2012/chart" uri="{CE6537A1-D6FC-4f65-9D91-7224C49458BB}"/>
                <c:ext xmlns:c16="http://schemas.microsoft.com/office/drawing/2014/chart" uri="{C3380CC4-5D6E-409C-BE32-E72D297353CC}">
                  <c16:uniqueId val="{00000001-F871-48F1-9E72-A1FBBCEE6B45}"/>
                </c:ext>
              </c:extLst>
            </c:dLbl>
            <c:dLbl>
              <c:idx val="2"/>
              <c:layout>
                <c:manualLayout>
                  <c:x val="-3.1011515039485391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layout>
                <c:manualLayout>
                  <c:x val="1.3955181767768625E-2"/>
                  <c:y val="-5.3787546813518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c:v>
                </c:pt>
                <c:pt idx="1">
                  <c:v>850</c:v>
                </c:pt>
                <c:pt idx="2" formatCode="General">
                  <c:v>100</c:v>
                </c:pt>
                <c:pt idx="3">
                  <c:v>3650</c:v>
                </c:pt>
                <c:pt idx="4">
                  <c:v>290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c:v>
                </c:pt>
                <c:pt idx="1">
                  <c:v>850</c:v>
                </c:pt>
                <c:pt idx="2" formatCode="General">
                  <c:v>320</c:v>
                </c:pt>
                <c:pt idx="3">
                  <c:v>7600</c:v>
                </c:pt>
                <c:pt idx="4">
                  <c:v>410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1 620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delete val="1"/>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0</c:v>
                </c:pt>
                <c:pt idx="3">
                  <c:v>1490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2 760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2F8-4676-8BCF-3164D52B02D0}"/>
                </c:ext>
              </c:extLst>
            </c:dLbl>
            <c:dLbl>
              <c:idx val="1"/>
              <c:delete val="1"/>
              <c:extLst>
                <c:ext xmlns:c15="http://schemas.microsoft.com/office/drawing/2012/chart" uri="{CE6537A1-D6FC-4f65-9D91-7224C49458BB}"/>
                <c:ext xmlns:c16="http://schemas.microsoft.com/office/drawing/2014/chart" uri="{C3380CC4-5D6E-409C-BE32-E72D297353CC}">
                  <c16:uniqueId val="{00000000-C2F8-4676-8BCF-3164D52B02D0}"/>
                </c:ext>
              </c:extLst>
            </c:dLbl>
            <c:dLbl>
              <c:idx val="2"/>
              <c:delete val="1"/>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330</c:v>
                </c:pt>
                <c:pt idx="1">
                  <c:v>750</c:v>
                </c:pt>
                <c:pt idx="2" formatCode="General">
                  <c:v>0</c:v>
                </c:pt>
                <c:pt idx="3">
                  <c:v>1380</c:v>
                </c:pt>
                <c:pt idx="4">
                  <c:v>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330</c:v>
                </c:pt>
                <c:pt idx="1">
                  <c:v>750</c:v>
                </c:pt>
                <c:pt idx="2" formatCode="General">
                  <c:v>0</c:v>
                </c:pt>
                <c:pt idx="3">
                  <c:v>2870</c:v>
                </c:pt>
                <c:pt idx="4">
                  <c:v>420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35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6 910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1010</c:v>
                </c:pt>
                <c:pt idx="3">
                  <c:v>5370</c:v>
                </c:pt>
                <c:pt idx="4">
                  <c:v>530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10 230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1460</c:v>
                </c:pt>
                <c:pt idx="1">
                  <c:v>2010</c:v>
                </c:pt>
                <c:pt idx="2" formatCode="General">
                  <c:v>500</c:v>
                </c:pt>
                <c:pt idx="3">
                  <c:v>4960</c:v>
                </c:pt>
                <c:pt idx="4">
                  <c:v>1300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1460</c:v>
                </c:pt>
                <c:pt idx="1">
                  <c:v>2010</c:v>
                </c:pt>
                <c:pt idx="2">
                  <c:v>1510</c:v>
                </c:pt>
                <c:pt idx="3">
                  <c:v>10330</c:v>
                </c:pt>
                <c:pt idx="4">
                  <c:v>1830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3 520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4.6517272559228945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CD-4B4D-A5F1-862893120B41}"/>
                </c:ext>
              </c:extLst>
            </c:dLbl>
            <c:dLbl>
              <c:idx val="4"/>
              <c:layout>
                <c:manualLayout>
                  <c:x val="6.2023030078970781E-3"/>
                  <c:y val="-3.22725280881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400</c:v>
                </c:pt>
                <c:pt idx="3">
                  <c:v>2980</c:v>
                </c:pt>
                <c:pt idx="4">
                  <c:v>140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6 480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dLbl>
              <c:idx val="4"/>
              <c:layout>
                <c:manualLayout>
                  <c:x val="4.6517272559228372E-3"/>
                  <c:y val="3.944420099658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1040</c:v>
                </c:pt>
                <c:pt idx="1">
                  <c:v>2150</c:v>
                </c:pt>
                <c:pt idx="2" formatCode="General">
                  <c:v>200</c:v>
                </c:pt>
                <c:pt idx="3">
                  <c:v>2750</c:v>
                </c:pt>
                <c:pt idx="4">
                  <c:v>350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1040</c:v>
                </c:pt>
                <c:pt idx="1">
                  <c:v>2150</c:v>
                </c:pt>
                <c:pt idx="2">
                  <c:v>600</c:v>
                </c:pt>
                <c:pt idx="3">
                  <c:v>5720</c:v>
                </c:pt>
                <c:pt idx="4">
                  <c:v>490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6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1 380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630</c:v>
                </c:pt>
                <c:pt idx="3">
                  <c:v>570</c:v>
                </c:pt>
                <c:pt idx="4">
                  <c:v>180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1 910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370</c:v>
                </c:pt>
                <c:pt idx="1">
                  <c:v>250</c:v>
                </c:pt>
                <c:pt idx="2" formatCode="General">
                  <c:v>310</c:v>
                </c:pt>
                <c:pt idx="3">
                  <c:v>520</c:v>
                </c:pt>
                <c:pt idx="4">
                  <c:v>450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370</c:v>
                </c:pt>
                <c:pt idx="1">
                  <c:v>250</c:v>
                </c:pt>
                <c:pt idx="2">
                  <c:v>940</c:v>
                </c:pt>
                <c:pt idx="3">
                  <c:v>1090</c:v>
                </c:pt>
                <c:pt idx="4">
                  <c:v>640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5 050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550575751974355E-3"/>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60</c:v>
                </c:pt>
                <c:pt idx="3">
                  <c:v>4650</c:v>
                </c:pt>
                <c:pt idx="4">
                  <c:v>340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11 410</c:v>
                </c:pt>
              </c:strCache>
            </c:strRef>
          </c:tx>
          <c:spPr>
            <a:solidFill>
              <a:schemeClr val="accent3"/>
            </a:solidFill>
            <a:ln>
              <a:noFill/>
            </a:ln>
            <a:effectLst/>
          </c:spPr>
          <c:invertIfNegative val="0"/>
          <c:dLbls>
            <c:dLbl>
              <c:idx val="2"/>
              <c:layout>
                <c:manualLayout>
                  <c:x val="1.7056333271717277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3610</c:v>
                </c:pt>
                <c:pt idx="1">
                  <c:v>2640</c:v>
                </c:pt>
                <c:pt idx="2" formatCode="General">
                  <c:v>30</c:v>
                </c:pt>
                <c:pt idx="3">
                  <c:v>4290</c:v>
                </c:pt>
                <c:pt idx="4">
                  <c:v>840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B0F-498C-9CF8-F7D628BA8379}"/>
                </c:ext>
              </c:extLst>
            </c:dLbl>
            <c:dLbl>
              <c:idx val="1"/>
              <c:delete val="1"/>
              <c:extLst>
                <c:ext xmlns:c15="http://schemas.microsoft.com/office/drawing/2012/chart" uri="{CE6537A1-D6FC-4f65-9D91-7224C49458BB}"/>
                <c:ext xmlns:c16="http://schemas.microsoft.com/office/drawing/2014/chart" uri="{C3380CC4-5D6E-409C-BE32-E72D297353CC}">
                  <c16:uniqueId val="{00000000-BB0F-498C-9CF8-F7D628BA8379}"/>
                </c:ext>
              </c:extLst>
            </c:dLbl>
            <c:dLbl>
              <c:idx val="2"/>
              <c:layout>
                <c:manualLayout>
                  <c:x val="4.8083231976144031E-2"/>
                  <c:y val="-7.17167290846912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DC-4765-8AE2-67D3FA8C147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3610</c:v>
                </c:pt>
                <c:pt idx="1">
                  <c:v>2640</c:v>
                </c:pt>
                <c:pt idx="2">
                  <c:v>90</c:v>
                </c:pt>
                <c:pt idx="3">
                  <c:v>8940</c:v>
                </c:pt>
                <c:pt idx="4">
                  <c:v>1180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0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4"/>
              <c:layout>
                <c:manualLayout>
                  <c:x val="1.0854030263820086E-2"/>
                  <c:y val="-3.9444200996580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13-4BA7-8917-749E006289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2560</c:v>
                </c:pt>
                <c:pt idx="3">
                  <c:v>1260</c:v>
                </c:pt>
                <c:pt idx="4">
                  <c:v>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070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E13-4BA7-8917-749E0062896D}"/>
                </c:ext>
              </c:extLst>
            </c:dLbl>
            <c:dLbl>
              <c:idx val="1"/>
              <c:delete val="1"/>
              <c:extLst>
                <c:ext xmlns:c15="http://schemas.microsoft.com/office/drawing/2012/chart" uri="{CE6537A1-D6FC-4f65-9D91-7224C49458BB}"/>
                <c:ext xmlns:c16="http://schemas.microsoft.com/office/drawing/2014/chart" uri="{C3380CC4-5D6E-409C-BE32-E72D297353CC}">
                  <c16:uniqueId val="{00000000-8E13-4BA7-8917-749E0062896D}"/>
                </c:ext>
              </c:extLst>
            </c:dLbl>
            <c:dLbl>
              <c:idx val="4"/>
              <c:layout>
                <c:manualLayout>
                  <c:x val="9.3034545118458444E-3"/>
                  <c:y val="5.737338326775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400</c:v>
                </c:pt>
                <c:pt idx="1">
                  <c:v>1230</c:v>
                </c:pt>
                <c:pt idx="2">
                  <c:v>1260</c:v>
                </c:pt>
                <c:pt idx="3">
                  <c:v>1170</c:v>
                </c:pt>
                <c:pt idx="4">
                  <c:v>20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4"/>
              <c:layout>
                <c:manualLayout>
                  <c:x val="3.6268333116415405E-2"/>
                  <c:y val="-3.58583645423456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F-498C-9CF8-F7D628BA83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400</c:v>
                </c:pt>
                <c:pt idx="1">
                  <c:v>1230</c:v>
                </c:pt>
                <c:pt idx="2">
                  <c:v>3820</c:v>
                </c:pt>
                <c:pt idx="3">
                  <c:v>2430</c:v>
                </c:pt>
                <c:pt idx="4">
                  <c:v>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10 830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137075749185067E-16"/>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440</c:v>
                </c:pt>
                <c:pt idx="3">
                  <c:v>9540</c:v>
                </c:pt>
                <c:pt idx="4">
                  <c:v>850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27 990</c:v>
                </c:pt>
              </c:strCache>
            </c:strRef>
          </c:tx>
          <c:spPr>
            <a:solidFill>
              <a:schemeClr val="accent3"/>
            </a:solidFill>
            <a:ln>
              <a:noFill/>
            </a:ln>
            <a:effectLst/>
          </c:spPr>
          <c:invertIfNegative val="0"/>
          <c:dLbls>
            <c:dLbl>
              <c:idx val="2"/>
              <c:layout>
                <c:manualLayout>
                  <c:x val="-7.7528787598714899E-3"/>
                  <c:y val="-7.888840199316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9530</c:v>
                </c:pt>
                <c:pt idx="1">
                  <c:v>7350</c:v>
                </c:pt>
                <c:pt idx="2">
                  <c:v>220</c:v>
                </c:pt>
                <c:pt idx="3">
                  <c:v>8800</c:v>
                </c:pt>
                <c:pt idx="4">
                  <c:v>2100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9530</c:v>
                </c:pt>
                <c:pt idx="1">
                  <c:v>7350</c:v>
                </c:pt>
                <c:pt idx="2">
                  <c:v>660</c:v>
                </c:pt>
                <c:pt idx="3">
                  <c:v>18340</c:v>
                </c:pt>
                <c:pt idx="4">
                  <c:v>2940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7 850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1120</c:v>
                </c:pt>
                <c:pt idx="3">
                  <c:v>5630</c:v>
                </c:pt>
                <c:pt idx="4">
                  <c:v>1090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11 560</c:v>
                </c:pt>
              </c:strCache>
            </c:strRef>
          </c:tx>
          <c:spPr>
            <a:solidFill>
              <a:schemeClr val="accent3"/>
            </a:solidFill>
            <a:ln>
              <a:noFill/>
            </a:ln>
            <a:effectLst/>
          </c:spPr>
          <c:invertIfNegative val="0"/>
          <c:dLbls>
            <c:dLbl>
              <c:idx val="2"/>
              <c:layout>
                <c:manualLayout>
                  <c:x val="4.6517272559228372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20-439D-A474-746C65DA10A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0-439D-A474-746C65DA10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1150</c:v>
                </c:pt>
                <c:pt idx="1">
                  <c:v>1960</c:v>
                </c:pt>
                <c:pt idx="2">
                  <c:v>550</c:v>
                </c:pt>
                <c:pt idx="3">
                  <c:v>5200</c:v>
                </c:pt>
                <c:pt idx="4">
                  <c:v>2710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1150</c:v>
                </c:pt>
                <c:pt idx="1">
                  <c:v>1960</c:v>
                </c:pt>
                <c:pt idx="2">
                  <c:v>1670</c:v>
                </c:pt>
                <c:pt idx="3">
                  <c:v>10830</c:v>
                </c:pt>
                <c:pt idx="4">
                  <c:v>3800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98513107737183"/>
          <c:y val="0.12304811910172256"/>
          <c:w val="0.49487418726022542"/>
          <c:h val="0.69074249967247481"/>
        </c:manualLayout>
      </c:layout>
      <c:barChart>
        <c:barDir val="bar"/>
        <c:grouping val="stacked"/>
        <c:varyColors val="0"/>
        <c:ser>
          <c:idx val="0"/>
          <c:order val="0"/>
          <c:tx>
            <c:strRef>
              <c:f>Taul1!$B$1</c:f>
              <c:strCache>
                <c:ptCount val="1"/>
                <c:pt idx="0">
                  <c:v>Työntekijät, yhteensä 2 500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80</c:v>
                </c:pt>
                <c:pt idx="3">
                  <c:v>2070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4 470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FBD-4C2F-AD97-F14C103F0C9F}"/>
                </c:ext>
              </c:extLst>
            </c:dLbl>
            <c:dLbl>
              <c:idx val="1"/>
              <c:delete val="1"/>
              <c:extLst>
                <c:ext xmlns:c15="http://schemas.microsoft.com/office/drawing/2012/chart" uri="{CE6537A1-D6FC-4f65-9D91-7224C49458BB}"/>
                <c:ext xmlns:c16="http://schemas.microsoft.com/office/drawing/2014/chart" uri="{C3380CC4-5D6E-409C-BE32-E72D297353CC}">
                  <c16:uniqueId val="{00000000-7FBD-4C2F-AD97-F14C103F0C9F}"/>
                </c:ext>
              </c:extLst>
            </c:dLbl>
            <c:dLbl>
              <c:idx val="2"/>
              <c:layout>
                <c:manualLayout>
                  <c:x val="1.3955181767768682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850</c:v>
                </c:pt>
                <c:pt idx="1">
                  <c:v>810</c:v>
                </c:pt>
                <c:pt idx="2">
                  <c:v>40</c:v>
                </c:pt>
                <c:pt idx="3">
                  <c:v>1910</c:v>
                </c:pt>
                <c:pt idx="4">
                  <c:v>860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850</c:v>
                </c:pt>
                <c:pt idx="1">
                  <c:v>810</c:v>
                </c:pt>
                <c:pt idx="2">
                  <c:v>110</c:v>
                </c:pt>
                <c:pt idx="3">
                  <c:v>3990</c:v>
                </c:pt>
                <c:pt idx="4">
                  <c:v>1210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7 650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2410</c:v>
                </c:pt>
                <c:pt idx="3">
                  <c:v>3270</c:v>
                </c:pt>
                <c:pt idx="4">
                  <c:v>1980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18 530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A51-4977-BD14-94E6DBA5D2EA}"/>
                </c:ext>
              </c:extLst>
            </c:dLbl>
            <c:dLbl>
              <c:idx val="1"/>
              <c:delete val="1"/>
              <c:extLst>
                <c:ext xmlns:c15="http://schemas.microsoft.com/office/drawing/2012/chart" uri="{CE6537A1-D6FC-4f65-9D91-7224C49458BB}"/>
                <c:ext xmlns:c16="http://schemas.microsoft.com/office/drawing/2014/chart" uri="{C3380CC4-5D6E-409C-BE32-E72D297353CC}">
                  <c16:uniqueId val="{00000000-4A51-4977-BD14-94E6DBA5D2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5210</c:v>
                </c:pt>
                <c:pt idx="1">
                  <c:v>4230</c:v>
                </c:pt>
                <c:pt idx="2">
                  <c:v>1190</c:v>
                </c:pt>
                <c:pt idx="3">
                  <c:v>3020</c:v>
                </c:pt>
                <c:pt idx="4">
                  <c:v>4890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5210</c:v>
                </c:pt>
                <c:pt idx="1">
                  <c:v>4230</c:v>
                </c:pt>
                <c:pt idx="2">
                  <c:v>3590</c:v>
                </c:pt>
                <c:pt idx="3">
                  <c:v>6280</c:v>
                </c:pt>
                <c:pt idx="4">
                  <c:v>6870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3.1011515039485963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90</c:v>
                </c:pt>
                <c:pt idx="3">
                  <c:v>3440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7 300</c:v>
                </c:pt>
              </c:strCache>
            </c:strRef>
          </c:tx>
          <c:spPr>
            <a:solidFill>
              <a:schemeClr val="accent3"/>
            </a:solidFill>
            <a:ln>
              <a:noFill/>
            </a:ln>
            <a:effectLst/>
          </c:spPr>
          <c:invertIfNegative val="0"/>
          <c:dLbls>
            <c:dLbl>
              <c:idx val="2"/>
              <c:layout>
                <c:manualLayout>
                  <c:x val="1.8606909023691463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1440</c:v>
                </c:pt>
                <c:pt idx="1">
                  <c:v>1770</c:v>
                </c:pt>
                <c:pt idx="2">
                  <c:v>40</c:v>
                </c:pt>
                <c:pt idx="3">
                  <c:v>3170</c:v>
                </c:pt>
                <c:pt idx="4">
                  <c:v>880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1440</c:v>
                </c:pt>
                <c:pt idx="1">
                  <c:v>1770</c:v>
                </c:pt>
                <c:pt idx="2">
                  <c:v>140</c:v>
                </c:pt>
                <c:pt idx="3">
                  <c:v>6610</c:v>
                </c:pt>
                <c:pt idx="4">
                  <c:v>1230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7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5 820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1580</c:v>
                </c:pt>
                <c:pt idx="3">
                  <c:v>4030</c:v>
                </c:pt>
                <c:pt idx="4">
                  <c:v>210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E02-4123-A3F6-F880B2A2A52A}"/>
                </c:ext>
              </c:extLst>
            </c:dLbl>
            <c:dLbl>
              <c:idx val="1"/>
              <c:delete val="1"/>
              <c:extLst>
                <c:ext xmlns:c15="http://schemas.microsoft.com/office/drawing/2012/chart" uri="{CE6537A1-D6FC-4f65-9D91-7224C49458BB}"/>
                <c:ext xmlns:c16="http://schemas.microsoft.com/office/drawing/2014/chart" uri="{C3380CC4-5D6E-409C-BE32-E72D297353CC}">
                  <c16:uniqueId val="{00000000-6E02-4123-A3F6-F880B2A2A52A}"/>
                </c:ext>
              </c:extLst>
            </c:dLbl>
            <c:dLbl>
              <c:idx val="4"/>
              <c:layout>
                <c:manualLayout>
                  <c:x val="0"/>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760</c:v>
                </c:pt>
                <c:pt idx="1">
                  <c:v>1540</c:v>
                </c:pt>
                <c:pt idx="2">
                  <c:v>780</c:v>
                </c:pt>
                <c:pt idx="3">
                  <c:v>3720</c:v>
                </c:pt>
                <c:pt idx="4">
                  <c:v>510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760</c:v>
                </c:pt>
                <c:pt idx="1">
                  <c:v>1540</c:v>
                </c:pt>
                <c:pt idx="2">
                  <c:v>2350</c:v>
                </c:pt>
                <c:pt idx="3">
                  <c:v>7760</c:v>
                </c:pt>
                <c:pt idx="4">
                  <c:v>710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18 160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2.325863627961447E-2"/>
                  <c:y val="-6.0959219721987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410</c:v>
                </c:pt>
                <c:pt idx="3">
                  <c:v>12140</c:v>
                </c:pt>
                <c:pt idx="4">
                  <c:v>5610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95 040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20F-46AC-A2D7-07EF5B8A3F68}"/>
                </c:ext>
              </c:extLst>
            </c:dLbl>
            <c:dLbl>
              <c:idx val="1"/>
              <c:delete val="1"/>
              <c:extLst>
                <c:ext xmlns:c15="http://schemas.microsoft.com/office/drawing/2012/chart" uri="{CE6537A1-D6FC-4f65-9D91-7224C49458BB}"/>
                <c:ext xmlns:c16="http://schemas.microsoft.com/office/drawing/2014/chart" uri="{C3380CC4-5D6E-409C-BE32-E72D297353CC}">
                  <c16:uniqueId val="{00000000-520F-46AC-A2D7-07EF5B8A3F68}"/>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48070</c:v>
                </c:pt>
                <c:pt idx="1">
                  <c:v>21690</c:v>
                </c:pt>
                <c:pt idx="2">
                  <c:v>200</c:v>
                </c:pt>
                <c:pt idx="3">
                  <c:v>11210</c:v>
                </c:pt>
                <c:pt idx="4">
                  <c:v>13870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48070</c:v>
                </c:pt>
                <c:pt idx="1">
                  <c:v>21690</c:v>
                </c:pt>
                <c:pt idx="2">
                  <c:v>610</c:v>
                </c:pt>
                <c:pt idx="3">
                  <c:v>23350</c:v>
                </c:pt>
                <c:pt idx="4">
                  <c:v>19480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5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11 130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1.5505757519743037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2404606015794385E-2"/>
                  <c:y val="-4.3030037450814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220</c:v>
                </c:pt>
                <c:pt idx="3">
                  <c:v>9880</c:v>
                </c:pt>
                <c:pt idx="4">
                  <c:v>1030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20 420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A83-4E44-BA7B-DA992C42FC6E}"/>
                </c:ext>
              </c:extLst>
            </c:dLbl>
            <c:dLbl>
              <c:idx val="1"/>
              <c:delete val="1"/>
              <c:extLst>
                <c:ext xmlns:c15="http://schemas.microsoft.com/office/drawing/2012/chart" uri="{CE6537A1-D6FC-4f65-9D91-7224C49458BB}"/>
                <c:ext xmlns:c16="http://schemas.microsoft.com/office/drawing/2014/chart" uri="{C3380CC4-5D6E-409C-BE32-E72D297353CC}">
                  <c16:uniqueId val="{00000000-3A83-4E44-BA7B-DA992C42FC6E}"/>
                </c:ext>
              </c:extLst>
            </c:dLbl>
            <c:dLbl>
              <c:idx val="2"/>
              <c:layout>
                <c:manualLayout>
                  <c:x val="4.6517272559228372E-3"/>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4240</c:v>
                </c:pt>
                <c:pt idx="1">
                  <c:v>4400</c:v>
                </c:pt>
                <c:pt idx="2">
                  <c:v>110</c:v>
                </c:pt>
                <c:pt idx="3">
                  <c:v>9120</c:v>
                </c:pt>
                <c:pt idx="4">
                  <c:v>2550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4240</c:v>
                </c:pt>
                <c:pt idx="1">
                  <c:v>4400</c:v>
                </c:pt>
                <c:pt idx="2">
                  <c:v>330</c:v>
                </c:pt>
                <c:pt idx="3">
                  <c:v>19000</c:v>
                </c:pt>
                <c:pt idx="4">
                  <c:v>3580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0.05</c:v>
                </c:pt>
                <c:pt idx="1">
                  <c:v>0.11</c:v>
                </c:pt>
                <c:pt idx="2">
                  <c:v>0.12</c:v>
                </c:pt>
                <c:pt idx="3">
                  <c:v>0.11</c:v>
                </c:pt>
                <c:pt idx="4">
                  <c:v>0.12</c:v>
                </c:pt>
                <c:pt idx="5">
                  <c:v>0.15</c:v>
                </c:pt>
                <c:pt idx="6">
                  <c:v>0.14000000000000001</c:v>
                </c:pt>
                <c:pt idx="7">
                  <c:v>0.14000000000000001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0.08</c:v>
                </c:pt>
                <c:pt idx="1">
                  <c:v>0.09</c:v>
                </c:pt>
                <c:pt idx="2">
                  <c:v>0.1</c:v>
                </c:pt>
                <c:pt idx="3">
                  <c:v>0.12</c:v>
                </c:pt>
                <c:pt idx="4">
                  <c:v>0.13</c:v>
                </c:pt>
                <c:pt idx="5">
                  <c:v>0.15</c:v>
                </c:pt>
                <c:pt idx="6">
                  <c:v>0.12</c:v>
                </c:pt>
                <c:pt idx="7">
                  <c:v>0.11</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3.0269229967138911E-3"/>
                  <c:y val="1.972224167295364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8755202421490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C4-4A44-8C98-9339D61414FB}"/>
                </c:ext>
              </c:extLst>
            </c:dLbl>
            <c:dLbl>
              <c:idx val="8"/>
              <c:layout>
                <c:manualLayout>
                  <c:x val="1.2107453651153992E-2"/>
                  <c:y val="-2.1515018725407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C4-4A44-8C98-9339D61414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c:v>
                </c:pt>
                <c:pt idx="2">
                  <c:v>0.11</c:v>
                </c:pt>
                <c:pt idx="3">
                  <c:v>0.11</c:v>
                </c:pt>
                <c:pt idx="4">
                  <c:v>0.11</c:v>
                </c:pt>
                <c:pt idx="5">
                  <c:v>0.09</c:v>
                </c:pt>
                <c:pt idx="6">
                  <c:v>0.11</c:v>
                </c:pt>
                <c:pt idx="7">
                  <c:v>0.16</c:v>
                </c:pt>
                <c:pt idx="8">
                  <c:v>0.12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0.06</c:v>
                </c:pt>
                <c:pt idx="2">
                  <c:v>0.11</c:v>
                </c:pt>
                <c:pt idx="3">
                  <c:v>0.12</c:v>
                </c:pt>
                <c:pt idx="4">
                  <c:v>0.1</c:v>
                </c:pt>
                <c:pt idx="5">
                  <c:v>0.1</c:v>
                </c:pt>
                <c:pt idx="6">
                  <c:v>0.12</c:v>
                </c:pt>
                <c:pt idx="7">
                  <c:v>0.16</c:v>
                </c:pt>
                <c:pt idx="8">
                  <c:v>0.17</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1188043889519486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3D-419E-BE77-C4ABD36D2A26}"/>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c:v>
                </c:pt>
                <c:pt idx="1">
                  <c:v>0.11</c:v>
                </c:pt>
                <c:pt idx="2">
                  <c:v>0.11</c:v>
                </c:pt>
                <c:pt idx="3">
                  <c:v>0.12</c:v>
                </c:pt>
                <c:pt idx="4">
                  <c:v>0.11</c:v>
                </c:pt>
                <c:pt idx="5">
                  <c:v>0.12</c:v>
                </c:pt>
                <c:pt idx="6">
                  <c:v>0.11</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2701475595913734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96-49DD-8C3B-299103A9E799}"/>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3.026863412788498E-2"/>
                  <c:y val="-1.643489389127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96-49DD-8C3B-299103A9E79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96-49DD-8C3B-299103A9E79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0.09</c:v>
                </c:pt>
                <c:pt idx="2">
                  <c:v>0.1</c:v>
                </c:pt>
                <c:pt idx="3">
                  <c:v>0.13</c:v>
                </c:pt>
                <c:pt idx="4">
                  <c:v>0.13</c:v>
                </c:pt>
                <c:pt idx="5">
                  <c:v>0.2</c:v>
                </c:pt>
                <c:pt idx="6">
                  <c:v>0.14000000000000001</c:v>
                </c:pt>
                <c:pt idx="7">
                  <c:v>0.09</c:v>
                </c:pt>
                <c:pt idx="8">
                  <c:v>0.04</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0.09</c:v>
                </c:pt>
                <c:pt idx="2">
                  <c:v>0.11</c:v>
                </c:pt>
                <c:pt idx="3">
                  <c:v>0.12</c:v>
                </c:pt>
                <c:pt idx="4">
                  <c:v>0.13</c:v>
                </c:pt>
                <c:pt idx="5">
                  <c:v>0.14000000000000001</c:v>
                </c:pt>
                <c:pt idx="6">
                  <c:v>0.12</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3-4CF7-8CDE-1537E620B613}"/>
                </c:ext>
              </c:extLst>
            </c:dLbl>
            <c:dLbl>
              <c:idx val="3"/>
              <c:layout>
                <c:manualLayout>
                  <c:x val="1.2107513235079385E-2"/>
                  <c:y val="1.2550568764484529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6647748770336739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3-4CF7-8CDE-1537E620B613}"/>
                </c:ext>
              </c:extLst>
            </c:dLbl>
            <c:dLbl>
              <c:idx val="5"/>
              <c:layout>
                <c:manualLayout>
                  <c:x val="1.513431706394249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33-4CF7-8CDE-1537E620B613}"/>
                </c:ext>
              </c:extLst>
            </c:dLbl>
            <c:dLbl>
              <c:idx val="6"/>
              <c:layout>
                <c:manualLayout>
                  <c:x val="1.6647808354262186E-2"/>
                  <c:y val="7.1716729084691077E-3"/>
                </c:manualLayout>
              </c:layout>
              <c:showLegendKey val="0"/>
              <c:showVal val="1"/>
              <c:showCatName val="0"/>
              <c:showSerName val="0"/>
              <c:showPercent val="0"/>
              <c:showBubbleSize val="0"/>
              <c:extLst>
                <c:ext xmlns:c15="http://schemas.microsoft.com/office/drawing/2012/chart" uri="{CE6537A1-D6FC-4f65-9D91-7224C49458BB}">
                  <c15:layout>
                    <c:manualLayout>
                      <c:w val="5.1971244797578503E-2"/>
                      <c:h val="5.6512782518736704E-2"/>
                    </c:manualLayout>
                  </c15:layout>
                </c:ext>
                <c:ext xmlns:c16="http://schemas.microsoft.com/office/drawing/2014/chart" uri="{C3380CC4-5D6E-409C-BE32-E72D297353CC}">
                  <c16:uniqueId val="{00000003-E633-4CF7-8CDE-1537E620B613}"/>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3-4CF7-8CDE-1537E620B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0.09</c:v>
                </c:pt>
                <c:pt idx="2">
                  <c:v>0.11</c:v>
                </c:pt>
                <c:pt idx="3">
                  <c:v>0.11</c:v>
                </c:pt>
                <c:pt idx="4">
                  <c:v>0.12</c:v>
                </c:pt>
                <c:pt idx="5">
                  <c:v>0.1</c:v>
                </c:pt>
                <c:pt idx="6">
                  <c:v>0.14000000000000001</c:v>
                </c:pt>
                <c:pt idx="7">
                  <c:v>0.15</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1.0594021944759632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9-43BF-9F52-388AD4077C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0.09</c:v>
                </c:pt>
                <c:pt idx="2">
                  <c:v>0.12</c:v>
                </c:pt>
                <c:pt idx="3">
                  <c:v>0.12</c:v>
                </c:pt>
                <c:pt idx="4">
                  <c:v>0.14000000000000001</c:v>
                </c:pt>
                <c:pt idx="5">
                  <c:v>0.15</c:v>
                </c:pt>
                <c:pt idx="6">
                  <c:v>0.13</c:v>
                </c:pt>
                <c:pt idx="7">
                  <c:v>0.13</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2.1188043889519375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AF-42A7-842A-175125AEC33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0.08</c:v>
                </c:pt>
                <c:pt idx="2">
                  <c:v>0.11</c:v>
                </c:pt>
                <c:pt idx="3">
                  <c:v>0.12</c:v>
                </c:pt>
                <c:pt idx="4">
                  <c:v>0.13</c:v>
                </c:pt>
                <c:pt idx="5">
                  <c:v>0.13</c:v>
                </c:pt>
                <c:pt idx="6">
                  <c:v>0.12</c:v>
                </c:pt>
                <c:pt idx="7">
                  <c:v>0.13</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7241770715096481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5-4A82-9BF9-CC6165587CC9}"/>
                </c:ext>
              </c:extLst>
            </c:dLbl>
            <c:dLbl>
              <c:idx val="3"/>
              <c:layout>
                <c:manualLayout>
                  <c:x val="1.2107513235079385E-2"/>
                  <c:y val="2.3308078127188207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2.8755202421490732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5-4A82-9BF9-CC6165587CC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5-4A82-9BF9-CC6165587CC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0.08</c:v>
                </c:pt>
                <c:pt idx="2">
                  <c:v>0.1</c:v>
                </c:pt>
                <c:pt idx="3">
                  <c:v>0.1</c:v>
                </c:pt>
                <c:pt idx="4">
                  <c:v>0.12</c:v>
                </c:pt>
                <c:pt idx="5">
                  <c:v>0.15</c:v>
                </c:pt>
                <c:pt idx="6">
                  <c:v>0.16</c:v>
                </c:pt>
                <c:pt idx="7">
                  <c:v>0.14000000000000001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21074536511538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1-43B7-8097-16A52ED09E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0.09</c:v>
                </c:pt>
                <c:pt idx="1">
                  <c:v>0.12</c:v>
                </c:pt>
                <c:pt idx="2">
                  <c:v>0.12</c:v>
                </c:pt>
                <c:pt idx="3">
                  <c:v>0.12</c:v>
                </c:pt>
                <c:pt idx="4">
                  <c:v>0.12</c:v>
                </c:pt>
                <c:pt idx="5">
                  <c:v>0.12</c:v>
                </c:pt>
                <c:pt idx="6">
                  <c:v>0.11</c:v>
                </c:pt>
                <c:pt idx="7">
                  <c:v>0.1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1.2107513235079385E-2"/>
                  <c:y val="1.7930594017808337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362088535754824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D-41D3-BD5B-79695520CB8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0.09</c:v>
                </c:pt>
                <c:pt idx="2">
                  <c:v>0.11</c:v>
                </c:pt>
                <c:pt idx="3">
                  <c:v>0.11</c:v>
                </c:pt>
                <c:pt idx="4">
                  <c:v>0.12</c:v>
                </c:pt>
                <c:pt idx="5">
                  <c:v>0.15</c:v>
                </c:pt>
                <c:pt idx="6">
                  <c:v>0.13</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5134317063942379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57-492D-8E85-CB36477CBDB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c:v>
                </c:pt>
                <c:pt idx="2">
                  <c:v>0.11</c:v>
                </c:pt>
                <c:pt idx="3">
                  <c:v>0.13</c:v>
                </c:pt>
                <c:pt idx="4">
                  <c:v>0.14000000000000001</c:v>
                </c:pt>
                <c:pt idx="5">
                  <c:v>0.12</c:v>
                </c:pt>
                <c:pt idx="6">
                  <c:v>0.12</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2.5100855179641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2-4A2E-8553-9FAE2328660F}"/>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7241770715096481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02-4A2E-8553-9FAE232866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0.09</c:v>
                </c:pt>
                <c:pt idx="1">
                  <c:v>0.11</c:v>
                </c:pt>
                <c:pt idx="2">
                  <c:v>0.11</c:v>
                </c:pt>
                <c:pt idx="3">
                  <c:v>0.1</c:v>
                </c:pt>
                <c:pt idx="4">
                  <c:v>0.12</c:v>
                </c:pt>
                <c:pt idx="5">
                  <c:v>0.12</c:v>
                </c:pt>
                <c:pt idx="6">
                  <c:v>0.11</c:v>
                </c:pt>
                <c:pt idx="7">
                  <c:v>0.13</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6647748770336739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EC-4C2C-8A08-D7FA80377DC0}"/>
                </c:ext>
              </c:extLst>
            </c:dLbl>
            <c:dLbl>
              <c:idx val="2"/>
              <c:layout>
                <c:manualLayout>
                  <c:x val="1.0594021944759743E-2"/>
                  <c:y val="-1.7929182271172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EC-4C2C-8A08-D7FA80377DC0}"/>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0.09</c:v>
                </c:pt>
                <c:pt idx="2">
                  <c:v>0.11</c:v>
                </c:pt>
                <c:pt idx="3">
                  <c:v>0.11</c:v>
                </c:pt>
                <c:pt idx="4">
                  <c:v>0.12</c:v>
                </c:pt>
                <c:pt idx="5">
                  <c:v>0.13</c:v>
                </c:pt>
                <c:pt idx="6">
                  <c:v>0.13</c:v>
                </c:pt>
                <c:pt idx="7">
                  <c:v>0.15</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7.5671585319711339E-3"/>
                  <c:y val="-2.1515018725407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AB-46FD-B3BA-64E8FFA84EE2}"/>
                </c:ext>
              </c:extLst>
            </c:dLbl>
            <c:dLbl>
              <c:idx val="5"/>
              <c:layout>
                <c:manualLayout>
                  <c:x val="1.513431706394249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AB-46FD-B3BA-64E8FFA84EE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0.1</c:v>
                </c:pt>
                <c:pt idx="2">
                  <c:v>0.12</c:v>
                </c:pt>
                <c:pt idx="3">
                  <c:v>0.12</c:v>
                </c:pt>
                <c:pt idx="4">
                  <c:v>0.12</c:v>
                </c:pt>
                <c:pt idx="5">
                  <c:v>0.12</c:v>
                </c:pt>
                <c:pt idx="6">
                  <c:v>0.12</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1.0594021944759743E-2"/>
                  <c:y val="-1.075750936270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6-40C7-9233-70ECD53F17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0.11</c:v>
                </c:pt>
                <c:pt idx="2">
                  <c:v>0.13</c:v>
                </c:pt>
                <c:pt idx="3">
                  <c:v>0.12</c:v>
                </c:pt>
                <c:pt idx="4">
                  <c:v>0.12</c:v>
                </c:pt>
                <c:pt idx="5">
                  <c:v>0.12</c:v>
                </c:pt>
                <c:pt idx="6">
                  <c:v>0.11</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7.0000000000000007E-2</c:v>
                </c:pt>
                <c:pt idx="1">
                  <c:v>0.1</c:v>
                </c:pt>
                <c:pt idx="2">
                  <c:v>0.11</c:v>
                </c:pt>
                <c:pt idx="3">
                  <c:v>0.12</c:v>
                </c:pt>
                <c:pt idx="4">
                  <c:v>0.12</c:v>
                </c:pt>
                <c:pt idx="5">
                  <c:v>0.13</c:v>
                </c:pt>
                <c:pt idx="6">
                  <c:v>0.12</c:v>
                </c:pt>
                <c:pt idx="7">
                  <c:v>0.13</c:v>
                </c:pt>
                <c:pt idx="8">
                  <c:v>0.1</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0.01</c:v>
                </c:pt>
                <c:pt idx="1">
                  <c:v>7.0000000000000007E-2</c:v>
                </c:pt>
                <c:pt idx="2">
                  <c:v>0.1</c:v>
                </c:pt>
                <c:pt idx="3">
                  <c:v>0.13</c:v>
                </c:pt>
                <c:pt idx="4">
                  <c:v>0.13</c:v>
                </c:pt>
                <c:pt idx="5">
                  <c:v>0.14000000000000001</c:v>
                </c:pt>
                <c:pt idx="6">
                  <c:v>0.14000000000000001</c:v>
                </c:pt>
                <c:pt idx="7">
                  <c:v>0.15</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7.0000000000000007E-2</c:v>
                </c:pt>
                <c:pt idx="2">
                  <c:v>0.12</c:v>
                </c:pt>
                <c:pt idx="3">
                  <c:v>0.12</c:v>
                </c:pt>
                <c:pt idx="4">
                  <c:v>0.17</c:v>
                </c:pt>
                <c:pt idx="5">
                  <c:v>0.19</c:v>
                </c:pt>
                <c:pt idx="6">
                  <c:v>0.14000000000000001</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0.12</c:v>
                </c:pt>
                <c:pt idx="3">
                  <c:v>0.13</c:v>
                </c:pt>
                <c:pt idx="4">
                  <c:v>0.16</c:v>
                </c:pt>
                <c:pt idx="5">
                  <c:v>0.13</c:v>
                </c:pt>
                <c:pt idx="6">
                  <c:v>0.13</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0.13</c:v>
                </c:pt>
                <c:pt idx="2">
                  <c:v>0.17</c:v>
                </c:pt>
                <c:pt idx="3">
                  <c:v>0.11</c:v>
                </c:pt>
                <c:pt idx="4">
                  <c:v>0.14000000000000001</c:v>
                </c:pt>
                <c:pt idx="5">
                  <c:v>0.13</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0.12</c:v>
                </c:pt>
                <c:pt idx="3">
                  <c:v>0.12</c:v>
                </c:pt>
                <c:pt idx="4">
                  <c:v>0.15</c:v>
                </c:pt>
                <c:pt idx="5">
                  <c:v>0.15</c:v>
                </c:pt>
                <c:pt idx="6">
                  <c:v>0.15</c:v>
                </c:pt>
                <c:pt idx="7">
                  <c:v>0.11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0.08</c:v>
                </c:pt>
                <c:pt idx="3">
                  <c:v>0.14000000000000001</c:v>
                </c:pt>
                <c:pt idx="4">
                  <c:v>0.22</c:v>
                </c:pt>
                <c:pt idx="5">
                  <c:v>0.19</c:v>
                </c:pt>
                <c:pt idx="6">
                  <c:v>0.14000000000000001</c:v>
                </c:pt>
                <c:pt idx="7">
                  <c:v>0.11</c:v>
                </c:pt>
                <c:pt idx="8">
                  <c:v>0.04</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3.0269229967139467E-3"/>
                  <c:y val="1.793059401780768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0.12</c:v>
                </c:pt>
                <c:pt idx="3">
                  <c:v>0.13</c:v>
                </c:pt>
                <c:pt idx="4">
                  <c:v>0.15</c:v>
                </c:pt>
                <c:pt idx="5">
                  <c:v>0.16</c:v>
                </c:pt>
                <c:pt idx="6">
                  <c:v>0.13</c:v>
                </c:pt>
                <c:pt idx="7">
                  <c:v>0.11</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0.14000000000000001</c:v>
                </c:pt>
                <c:pt idx="3">
                  <c:v>0.14000000000000001</c:v>
                </c:pt>
                <c:pt idx="4">
                  <c:v>0.14000000000000001</c:v>
                </c:pt>
                <c:pt idx="5">
                  <c:v>0.13</c:v>
                </c:pt>
                <c:pt idx="6">
                  <c:v>0.11</c:v>
                </c:pt>
                <c:pt idx="7">
                  <c:v>0.12</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0.12</c:v>
                </c:pt>
                <c:pt idx="3">
                  <c:v>0.17</c:v>
                </c:pt>
                <c:pt idx="4">
                  <c:v>0.17</c:v>
                </c:pt>
                <c:pt idx="5">
                  <c:v>0.15</c:v>
                </c:pt>
                <c:pt idx="6">
                  <c:v>0.11</c:v>
                </c:pt>
                <c:pt idx="7">
                  <c:v>0.09</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0.14000000000000001</c:v>
                </c:pt>
                <c:pt idx="3">
                  <c:v>0.15</c:v>
                </c:pt>
                <c:pt idx="4">
                  <c:v>0.17</c:v>
                </c:pt>
                <c:pt idx="5">
                  <c:v>0.16</c:v>
                </c:pt>
                <c:pt idx="6">
                  <c:v>0.11</c:v>
                </c:pt>
                <c:pt idx="7">
                  <c:v>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0.13</c:v>
                </c:pt>
                <c:pt idx="3">
                  <c:v>0.15</c:v>
                </c:pt>
                <c:pt idx="4">
                  <c:v>0.19</c:v>
                </c:pt>
                <c:pt idx="5">
                  <c:v>0.15</c:v>
                </c:pt>
                <c:pt idx="6">
                  <c:v>0.12</c:v>
                </c:pt>
                <c:pt idx="7">
                  <c:v>0.09</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0.28657</cdr:x>
      <cdr:y>0.06554</cdr:y>
    </cdr:from>
    <cdr:to>
      <cdr:x>0.63621</cdr:x>
      <cdr:y>0.13386</cdr:y>
    </cdr:to>
    <cdr:sp macro="" textlink="">
      <cdr:nvSpPr>
        <cdr:cNvPr id="2" name="Tekstiruutu 1">
          <a:extLst xmlns:a="http://schemas.openxmlformats.org/drawingml/2006/main">
            <a:ext uri="{FF2B5EF4-FFF2-40B4-BE49-F238E27FC236}">
              <a16:creationId xmlns:a16="http://schemas.microsoft.com/office/drawing/2014/main" id="{827A39F0-9702-3997-AC72-D907B28CB020}"/>
            </a:ext>
          </a:extLst>
        </cdr:cNvPr>
        <cdr:cNvSpPr txBox="1"/>
      </cdr:nvSpPr>
      <cdr:spPr>
        <a:xfrm xmlns:a="http://schemas.openxmlformats.org/drawingml/2006/main">
          <a:off x="2404776" y="232107"/>
          <a:ext cx="2933974"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Liian pieni henkilömäärä raportoitavaksi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Päivittyy seuraavan kerran 7.2.2024.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1591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48</a:t>
            </a:fld>
            <a:endParaRPr lang="fi-FI"/>
          </a:p>
        </p:txBody>
      </p:sp>
    </p:spTree>
    <p:extLst>
      <p:ext uri="{BB962C8B-B14F-4D97-AF65-F5344CB8AC3E}">
        <p14:creationId xmlns:p14="http://schemas.microsoft.com/office/powerpoint/2010/main" val="376069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Päivittyy seuraavan kerran kesäkuussa 2025 (palkkatilasto työntekijöiden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64</a:t>
            </a:fld>
            <a:endParaRPr lang="fi-FI"/>
          </a:p>
        </p:txBody>
      </p:sp>
    </p:spTree>
    <p:extLst>
      <p:ext uri="{BB962C8B-B14F-4D97-AF65-F5344CB8AC3E}">
        <p14:creationId xmlns:p14="http://schemas.microsoft.com/office/powerpoint/2010/main" val="134580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helmi-maaliskuussa 2025 (palkkatilasto toimihenkilöiden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83</a:t>
            </a:fld>
            <a:endParaRPr lang="fi-FI"/>
          </a:p>
        </p:txBody>
      </p:sp>
    </p:spTree>
    <p:extLst>
      <p:ext uri="{BB962C8B-B14F-4D97-AF65-F5344CB8AC3E}">
        <p14:creationId xmlns:p14="http://schemas.microsoft.com/office/powerpoint/2010/main" val="58906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kesäkuussa 2025 (työntekijöiden palkkatilasto).</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102</a:t>
            </a:fld>
            <a:endParaRPr lang="fi-FI"/>
          </a:p>
        </p:txBody>
      </p:sp>
    </p:spTree>
    <p:extLst>
      <p:ext uri="{BB962C8B-B14F-4D97-AF65-F5344CB8AC3E}">
        <p14:creationId xmlns:p14="http://schemas.microsoft.com/office/powerpoint/2010/main" val="410284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Kuvio sisältää tietoa niistä, jotka perusopetuksen jälkeisten koulutusten haussa on hakenut ensisijaisesti kone- ja tuotantotekniikan perustutkinnon opintoihin ja kuinka monta aloituspaikkaa kyseiseen tutkintoon on. </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122</a:t>
            </a:fld>
            <a:endParaRPr lang="fi-FI"/>
          </a:p>
        </p:txBody>
      </p:sp>
    </p:spTree>
    <p:extLst>
      <p:ext uri="{BB962C8B-B14F-4D97-AF65-F5344CB8AC3E}">
        <p14:creationId xmlns:p14="http://schemas.microsoft.com/office/powerpoint/2010/main" val="275210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Laajennettu oppivelvollisuus astui voimaan 2021. Perusopetuksen päättävät ovat velvollisia hakeutumaan lukiokoulutukseen, ammatilliseen koulutukseen tai nivelvaiheen koulutukseen.</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123</a:t>
            </a:fld>
            <a:endParaRPr lang="fi-FI"/>
          </a:p>
        </p:txBody>
      </p:sp>
    </p:spTree>
    <p:extLst>
      <p:ext uri="{BB962C8B-B14F-4D97-AF65-F5344CB8AC3E}">
        <p14:creationId xmlns:p14="http://schemas.microsoft.com/office/powerpoint/2010/main" val="395474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Data päivittyvästä raportista: https://vipunen.fi/fi-fi/_layouts/15/xlviewer.aspx?id=/fi-fi/Raportit/Haku-%20ja%20valintatiedot%20-%20toinen%20aste%20-%20live.xlsb</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124</a:t>
            </a:fld>
            <a:endParaRPr lang="fi-FI"/>
          </a:p>
        </p:txBody>
      </p:sp>
    </p:spTree>
    <p:extLst>
      <p:ext uri="{BB962C8B-B14F-4D97-AF65-F5344CB8AC3E}">
        <p14:creationId xmlns:p14="http://schemas.microsoft.com/office/powerpoint/2010/main" val="422005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125</a:t>
            </a:fld>
            <a:endParaRPr lang="fi-FI"/>
          </a:p>
        </p:txBody>
      </p:sp>
    </p:spTree>
    <p:extLst>
      <p:ext uri="{BB962C8B-B14F-4D97-AF65-F5344CB8AC3E}">
        <p14:creationId xmlns:p14="http://schemas.microsoft.com/office/powerpoint/2010/main" val="284989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126</a:t>
            </a:fld>
            <a:endParaRPr lang="fi-FI"/>
          </a:p>
        </p:txBody>
      </p:sp>
    </p:spTree>
    <p:extLst>
      <p:ext uri="{BB962C8B-B14F-4D97-AF65-F5344CB8AC3E}">
        <p14:creationId xmlns:p14="http://schemas.microsoft.com/office/powerpoint/2010/main" val="357190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127</a:t>
            </a:fld>
            <a:endParaRPr lang="fi-FI"/>
          </a:p>
        </p:txBody>
      </p:sp>
    </p:spTree>
    <p:extLst>
      <p:ext uri="{BB962C8B-B14F-4D97-AF65-F5344CB8AC3E}">
        <p14:creationId xmlns:p14="http://schemas.microsoft.com/office/powerpoint/2010/main" val="385065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128</a:t>
            </a:fld>
            <a:endParaRPr lang="fi-FI"/>
          </a:p>
        </p:txBody>
      </p:sp>
    </p:spTree>
    <p:extLst>
      <p:ext uri="{BB962C8B-B14F-4D97-AF65-F5344CB8AC3E}">
        <p14:creationId xmlns:p14="http://schemas.microsoft.com/office/powerpoint/2010/main" val="211749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129</a:t>
            </a:fld>
            <a:endParaRPr lang="fi-FI"/>
          </a:p>
        </p:txBody>
      </p:sp>
    </p:spTree>
    <p:extLst>
      <p:ext uri="{BB962C8B-B14F-4D97-AF65-F5344CB8AC3E}">
        <p14:creationId xmlns:p14="http://schemas.microsoft.com/office/powerpoint/2010/main" val="3128313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130</a:t>
            </a:fld>
            <a:endParaRPr lang="fi-FI"/>
          </a:p>
        </p:txBody>
      </p:sp>
    </p:spTree>
    <p:extLst>
      <p:ext uri="{BB962C8B-B14F-4D97-AF65-F5344CB8AC3E}">
        <p14:creationId xmlns:p14="http://schemas.microsoft.com/office/powerpoint/2010/main" val="354378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131</a:t>
            </a:fld>
            <a:endParaRPr lang="fi-FI"/>
          </a:p>
        </p:txBody>
      </p:sp>
    </p:spTree>
    <p:extLst>
      <p:ext uri="{BB962C8B-B14F-4D97-AF65-F5344CB8AC3E}">
        <p14:creationId xmlns:p14="http://schemas.microsoft.com/office/powerpoint/2010/main" val="128458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132</a:t>
            </a:fld>
            <a:endParaRPr lang="fi-FI"/>
          </a:p>
        </p:txBody>
      </p:sp>
    </p:spTree>
    <p:extLst>
      <p:ext uri="{BB962C8B-B14F-4D97-AF65-F5344CB8AC3E}">
        <p14:creationId xmlns:p14="http://schemas.microsoft.com/office/powerpoint/2010/main" val="289747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133</a:t>
            </a:fld>
            <a:endParaRPr lang="fi-FI"/>
          </a:p>
        </p:txBody>
      </p:sp>
    </p:spTree>
    <p:extLst>
      <p:ext uri="{BB962C8B-B14F-4D97-AF65-F5344CB8AC3E}">
        <p14:creationId xmlns:p14="http://schemas.microsoft.com/office/powerpoint/2010/main" val="274999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134</a:t>
            </a:fld>
            <a:endParaRPr lang="fi-FI"/>
          </a:p>
        </p:txBody>
      </p:sp>
    </p:spTree>
    <p:extLst>
      <p:ext uri="{BB962C8B-B14F-4D97-AF65-F5344CB8AC3E}">
        <p14:creationId xmlns:p14="http://schemas.microsoft.com/office/powerpoint/2010/main" val="1380161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135</a:t>
            </a:fld>
            <a:endParaRPr lang="fi-FI"/>
          </a:p>
        </p:txBody>
      </p:sp>
    </p:spTree>
    <p:extLst>
      <p:ext uri="{BB962C8B-B14F-4D97-AF65-F5344CB8AC3E}">
        <p14:creationId xmlns:p14="http://schemas.microsoft.com/office/powerpoint/2010/main" val="190661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136</a:t>
            </a:fld>
            <a:endParaRPr lang="fi-FI"/>
          </a:p>
        </p:txBody>
      </p:sp>
    </p:spTree>
    <p:extLst>
      <p:ext uri="{BB962C8B-B14F-4D97-AF65-F5344CB8AC3E}">
        <p14:creationId xmlns:p14="http://schemas.microsoft.com/office/powerpoint/2010/main" val="281626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137</a:t>
            </a:fld>
            <a:endParaRPr lang="fi-FI"/>
          </a:p>
        </p:txBody>
      </p:sp>
    </p:spTree>
    <p:extLst>
      <p:ext uri="{BB962C8B-B14F-4D97-AF65-F5344CB8AC3E}">
        <p14:creationId xmlns:p14="http://schemas.microsoft.com/office/powerpoint/2010/main" val="276092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a:p>
        </p:txBody>
      </p:sp>
    </p:spTree>
    <p:extLst>
      <p:ext uri="{BB962C8B-B14F-4D97-AF65-F5344CB8AC3E}">
        <p14:creationId xmlns:p14="http://schemas.microsoft.com/office/powerpoint/2010/main" val="396408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138</a:t>
            </a:fld>
            <a:endParaRPr lang="fi-FI"/>
          </a:p>
        </p:txBody>
      </p:sp>
    </p:spTree>
    <p:extLst>
      <p:ext uri="{BB962C8B-B14F-4D97-AF65-F5344CB8AC3E}">
        <p14:creationId xmlns:p14="http://schemas.microsoft.com/office/powerpoint/2010/main" val="318427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139</a:t>
            </a:fld>
            <a:endParaRPr lang="fi-FI"/>
          </a:p>
        </p:txBody>
      </p:sp>
    </p:spTree>
    <p:extLst>
      <p:ext uri="{BB962C8B-B14F-4D97-AF65-F5344CB8AC3E}">
        <p14:creationId xmlns:p14="http://schemas.microsoft.com/office/powerpoint/2010/main" val="3120874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140</a:t>
            </a:fld>
            <a:endParaRPr lang="fi-FI"/>
          </a:p>
        </p:txBody>
      </p:sp>
    </p:spTree>
    <p:extLst>
      <p:ext uri="{BB962C8B-B14F-4D97-AF65-F5344CB8AC3E}">
        <p14:creationId xmlns:p14="http://schemas.microsoft.com/office/powerpoint/2010/main" val="389488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141</a:t>
            </a:fld>
            <a:endParaRPr lang="fi-FI"/>
          </a:p>
        </p:txBody>
      </p:sp>
    </p:spTree>
    <p:extLst>
      <p:ext uri="{BB962C8B-B14F-4D97-AF65-F5344CB8AC3E}">
        <p14:creationId xmlns:p14="http://schemas.microsoft.com/office/powerpoint/2010/main" val="345563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143</a:t>
            </a:fld>
            <a:endParaRPr lang="fi-FI"/>
          </a:p>
        </p:txBody>
      </p:sp>
    </p:spTree>
    <p:extLst>
      <p:ext uri="{BB962C8B-B14F-4D97-AF65-F5344CB8AC3E}">
        <p14:creationId xmlns:p14="http://schemas.microsoft.com/office/powerpoint/2010/main" val="3554455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144</a:t>
            </a:fld>
            <a:endParaRPr lang="fi-FI"/>
          </a:p>
        </p:txBody>
      </p:sp>
    </p:spTree>
    <p:extLst>
      <p:ext uri="{BB962C8B-B14F-4D97-AF65-F5344CB8AC3E}">
        <p14:creationId xmlns:p14="http://schemas.microsoft.com/office/powerpoint/2010/main" val="422575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endParaRPr lang="fi-FI" b="1" dirty="0"/>
          </a:p>
          <a:p>
            <a:endParaRPr lang="fi-FI" b="1"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145</a:t>
            </a:fld>
            <a:endParaRPr lang="fi-FI"/>
          </a:p>
        </p:txBody>
      </p:sp>
    </p:spTree>
    <p:extLst>
      <p:ext uri="{BB962C8B-B14F-4D97-AF65-F5344CB8AC3E}">
        <p14:creationId xmlns:p14="http://schemas.microsoft.com/office/powerpoint/2010/main" val="54481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Koko maa, koko tekno</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146</a:t>
            </a:fld>
            <a:endParaRPr lang="fi-FI"/>
          </a:p>
        </p:txBody>
      </p:sp>
    </p:spTree>
    <p:extLst>
      <p:ext uri="{BB962C8B-B14F-4D97-AF65-F5344CB8AC3E}">
        <p14:creationId xmlns:p14="http://schemas.microsoft.com/office/powerpoint/2010/main" val="4071856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147</a:t>
            </a:fld>
            <a:endParaRPr lang="fi-FI"/>
          </a:p>
        </p:txBody>
      </p:sp>
    </p:spTree>
    <p:extLst>
      <p:ext uri="{BB962C8B-B14F-4D97-AF65-F5344CB8AC3E}">
        <p14:creationId xmlns:p14="http://schemas.microsoft.com/office/powerpoint/2010/main" val="2066325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148</a:t>
            </a:fld>
            <a:endParaRPr lang="fi-FI"/>
          </a:p>
        </p:txBody>
      </p:sp>
    </p:spTree>
    <p:extLst>
      <p:ext uri="{BB962C8B-B14F-4D97-AF65-F5344CB8AC3E}">
        <p14:creationId xmlns:p14="http://schemas.microsoft.com/office/powerpoint/2010/main" val="122208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Päivittyy seuraavan kerran joulukuussa 2024. </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42</a:t>
            </a:fld>
            <a:endParaRPr lang="fi-FI"/>
          </a:p>
        </p:txBody>
      </p:sp>
    </p:spTree>
    <p:extLst>
      <p:ext uri="{BB962C8B-B14F-4D97-AF65-F5344CB8AC3E}">
        <p14:creationId xmlns:p14="http://schemas.microsoft.com/office/powerpoint/2010/main" val="25040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Luokitus oli eri kymmenen vuotta sitten, tuorein sama luokitus vuodelta 2016</a:t>
            </a:r>
          </a:p>
          <a:p>
            <a:r>
              <a:rPr lang="fi-FI"/>
              <a:t>Ennen:</a:t>
            </a:r>
          </a:p>
          <a:p>
            <a:r>
              <a:rPr lang="fi-FI"/>
              <a:t> 0 Yleissivistävä koulutus</a:t>
            </a:r>
          </a:p>
          <a:p>
            <a:r>
              <a:rPr lang="fi-FI"/>
              <a:t>    1 Kasvatustieteellinen ja opettajankoulutus</a:t>
            </a:r>
          </a:p>
          <a:p>
            <a:r>
              <a:rPr lang="fi-FI"/>
              <a:t>    2 Humanistinen ja taidealan koulutus</a:t>
            </a:r>
          </a:p>
          <a:p>
            <a:r>
              <a:rPr lang="fi-FI"/>
              <a:t>    3 Kaupallinen ja yhteiskuntatieteellinen koulutus</a:t>
            </a:r>
          </a:p>
          <a:p>
            <a:r>
              <a:rPr lang="fi-FI"/>
              <a:t>    4 Luonnontieteellinen koulutus</a:t>
            </a:r>
          </a:p>
          <a:p>
            <a:r>
              <a:rPr lang="fi-FI"/>
              <a:t>    5 Tekniikan koulutus</a:t>
            </a:r>
          </a:p>
          <a:p>
            <a:r>
              <a:rPr lang="fi-FI"/>
              <a:t>    6 Maa- ja metsätalousalan koulutus</a:t>
            </a:r>
          </a:p>
          <a:p>
            <a:r>
              <a:rPr lang="fi-FI"/>
              <a:t>    7 Terveys- ja sosiaalialan koulutus</a:t>
            </a:r>
          </a:p>
          <a:p>
            <a:r>
              <a:rPr lang="fi-FI"/>
              <a:t>    8 Palvelualojen koulutus</a:t>
            </a:r>
          </a:p>
          <a:p>
            <a:r>
              <a:rPr lang="fi-FI"/>
              <a:t>    9 Muu tai tuntematon koulutusala</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150</a:t>
            </a:fld>
            <a:endParaRPr lang="fi-FI"/>
          </a:p>
        </p:txBody>
      </p:sp>
    </p:spTree>
    <p:extLst>
      <p:ext uri="{BB962C8B-B14F-4D97-AF65-F5344CB8AC3E}">
        <p14:creationId xmlns:p14="http://schemas.microsoft.com/office/powerpoint/2010/main" val="3395889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151</a:t>
            </a:fld>
            <a:endParaRPr lang="fi-FI"/>
          </a:p>
        </p:txBody>
      </p:sp>
    </p:spTree>
    <p:extLst>
      <p:ext uri="{BB962C8B-B14F-4D97-AF65-F5344CB8AC3E}">
        <p14:creationId xmlns:p14="http://schemas.microsoft.com/office/powerpoint/2010/main" val="114816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152</a:t>
            </a:fld>
            <a:endParaRPr lang="fi-FI"/>
          </a:p>
        </p:txBody>
      </p:sp>
    </p:spTree>
    <p:extLst>
      <p:ext uri="{BB962C8B-B14F-4D97-AF65-F5344CB8AC3E}">
        <p14:creationId xmlns:p14="http://schemas.microsoft.com/office/powerpoint/2010/main" val="1899478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153</a:t>
            </a:fld>
            <a:endParaRPr lang="fi-FI"/>
          </a:p>
        </p:txBody>
      </p:sp>
    </p:spTree>
    <p:extLst>
      <p:ext uri="{BB962C8B-B14F-4D97-AF65-F5344CB8AC3E}">
        <p14:creationId xmlns:p14="http://schemas.microsoft.com/office/powerpoint/2010/main" val="880663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154</a:t>
            </a:fld>
            <a:endParaRPr lang="fi-FI"/>
          </a:p>
        </p:txBody>
      </p:sp>
    </p:spTree>
    <p:extLst>
      <p:ext uri="{BB962C8B-B14F-4D97-AF65-F5344CB8AC3E}">
        <p14:creationId xmlns:p14="http://schemas.microsoft.com/office/powerpoint/2010/main" val="2635002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155</a:t>
            </a:fld>
            <a:endParaRPr lang="fi-FI"/>
          </a:p>
        </p:txBody>
      </p:sp>
    </p:spTree>
    <p:extLst>
      <p:ext uri="{BB962C8B-B14F-4D97-AF65-F5344CB8AC3E}">
        <p14:creationId xmlns:p14="http://schemas.microsoft.com/office/powerpoint/2010/main" val="1452342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156</a:t>
            </a:fld>
            <a:endParaRPr lang="fi-FI"/>
          </a:p>
        </p:txBody>
      </p:sp>
    </p:spTree>
    <p:extLst>
      <p:ext uri="{BB962C8B-B14F-4D97-AF65-F5344CB8AC3E}">
        <p14:creationId xmlns:p14="http://schemas.microsoft.com/office/powerpoint/2010/main" val="2907474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157</a:t>
            </a:fld>
            <a:endParaRPr lang="fi-FI"/>
          </a:p>
        </p:txBody>
      </p:sp>
    </p:spTree>
    <p:extLst>
      <p:ext uri="{BB962C8B-B14F-4D97-AF65-F5344CB8AC3E}">
        <p14:creationId xmlns:p14="http://schemas.microsoft.com/office/powerpoint/2010/main" val="2348007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158</a:t>
            </a:fld>
            <a:endParaRPr lang="fi-FI"/>
          </a:p>
        </p:txBody>
      </p:sp>
    </p:spTree>
    <p:extLst>
      <p:ext uri="{BB962C8B-B14F-4D97-AF65-F5344CB8AC3E}">
        <p14:creationId xmlns:p14="http://schemas.microsoft.com/office/powerpoint/2010/main" val="3613569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159</a:t>
            </a:fld>
            <a:endParaRPr lang="fi-FI"/>
          </a:p>
        </p:txBody>
      </p:sp>
    </p:spTree>
    <p:extLst>
      <p:ext uri="{BB962C8B-B14F-4D97-AF65-F5344CB8AC3E}">
        <p14:creationId xmlns:p14="http://schemas.microsoft.com/office/powerpoint/2010/main" val="209881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Päivitetty 19.12.2023 (uusin data 2021, vuosi 2022 tulee 2024 lopussa)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43</a:t>
            </a:fld>
            <a:endParaRPr lang="fi-FI"/>
          </a:p>
        </p:txBody>
      </p:sp>
    </p:spTree>
    <p:extLst>
      <p:ext uri="{BB962C8B-B14F-4D97-AF65-F5344CB8AC3E}">
        <p14:creationId xmlns:p14="http://schemas.microsoft.com/office/powerpoint/2010/main" val="2990151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160</a:t>
            </a:fld>
            <a:endParaRPr lang="fi-FI"/>
          </a:p>
        </p:txBody>
      </p:sp>
    </p:spTree>
    <p:extLst>
      <p:ext uri="{BB962C8B-B14F-4D97-AF65-F5344CB8AC3E}">
        <p14:creationId xmlns:p14="http://schemas.microsoft.com/office/powerpoint/2010/main" val="3473209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161</a:t>
            </a:fld>
            <a:endParaRPr lang="fi-FI"/>
          </a:p>
        </p:txBody>
      </p:sp>
    </p:spTree>
    <p:extLst>
      <p:ext uri="{BB962C8B-B14F-4D97-AF65-F5344CB8AC3E}">
        <p14:creationId xmlns:p14="http://schemas.microsoft.com/office/powerpoint/2010/main" val="1590941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162</a:t>
            </a:fld>
            <a:endParaRPr lang="fi-FI"/>
          </a:p>
        </p:txBody>
      </p:sp>
    </p:spTree>
    <p:extLst>
      <p:ext uri="{BB962C8B-B14F-4D97-AF65-F5344CB8AC3E}">
        <p14:creationId xmlns:p14="http://schemas.microsoft.com/office/powerpoint/2010/main" val="2515421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163</a:t>
            </a:fld>
            <a:endParaRPr lang="fi-FI"/>
          </a:p>
        </p:txBody>
      </p:sp>
    </p:spTree>
    <p:extLst>
      <p:ext uri="{BB962C8B-B14F-4D97-AF65-F5344CB8AC3E}">
        <p14:creationId xmlns:p14="http://schemas.microsoft.com/office/powerpoint/2010/main" val="2116330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164</a:t>
            </a:fld>
            <a:endParaRPr lang="fi-FI"/>
          </a:p>
        </p:txBody>
      </p:sp>
    </p:spTree>
    <p:extLst>
      <p:ext uri="{BB962C8B-B14F-4D97-AF65-F5344CB8AC3E}">
        <p14:creationId xmlns:p14="http://schemas.microsoft.com/office/powerpoint/2010/main" val="1137987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165</a:t>
            </a:fld>
            <a:endParaRPr lang="fi-FI"/>
          </a:p>
        </p:txBody>
      </p:sp>
    </p:spTree>
    <p:extLst>
      <p:ext uri="{BB962C8B-B14F-4D97-AF65-F5344CB8AC3E}">
        <p14:creationId xmlns:p14="http://schemas.microsoft.com/office/powerpoint/2010/main" val="1932082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166</a:t>
            </a:fld>
            <a:endParaRPr lang="fi-FI"/>
          </a:p>
        </p:txBody>
      </p:sp>
    </p:spTree>
    <p:extLst>
      <p:ext uri="{BB962C8B-B14F-4D97-AF65-F5344CB8AC3E}">
        <p14:creationId xmlns:p14="http://schemas.microsoft.com/office/powerpoint/2010/main" val="1529708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167</a:t>
            </a:fld>
            <a:endParaRPr lang="fi-FI"/>
          </a:p>
        </p:txBody>
      </p:sp>
    </p:spTree>
    <p:extLst>
      <p:ext uri="{BB962C8B-B14F-4D97-AF65-F5344CB8AC3E}">
        <p14:creationId xmlns:p14="http://schemas.microsoft.com/office/powerpoint/2010/main" val="3959681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168</a:t>
            </a:fld>
            <a:endParaRPr lang="fi-FI"/>
          </a:p>
        </p:txBody>
      </p:sp>
    </p:spTree>
    <p:extLst>
      <p:ext uri="{BB962C8B-B14F-4D97-AF65-F5344CB8AC3E}">
        <p14:creationId xmlns:p14="http://schemas.microsoft.com/office/powerpoint/2010/main" val="987245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169</a:t>
            </a:fld>
            <a:endParaRPr lang="fi-FI"/>
          </a:p>
        </p:txBody>
      </p:sp>
    </p:spTree>
    <p:extLst>
      <p:ext uri="{BB962C8B-B14F-4D97-AF65-F5344CB8AC3E}">
        <p14:creationId xmlns:p14="http://schemas.microsoft.com/office/powerpoint/2010/main" val="19404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2021, vuosi 2022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44</a:t>
            </a:fld>
            <a:endParaRPr lang="fi-FI"/>
          </a:p>
        </p:txBody>
      </p:sp>
    </p:spTree>
    <p:extLst>
      <p:ext uri="{BB962C8B-B14F-4D97-AF65-F5344CB8AC3E}">
        <p14:creationId xmlns:p14="http://schemas.microsoft.com/office/powerpoint/2010/main" val="719107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Aineisto päivittyy seuraavan kerran helmikuussa 2023. </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171</a:t>
            </a:fld>
            <a:endParaRPr lang="fi-FI"/>
          </a:p>
        </p:txBody>
      </p:sp>
    </p:spTree>
    <p:extLst>
      <p:ext uri="{BB962C8B-B14F-4D97-AF65-F5344CB8AC3E}">
        <p14:creationId xmlns:p14="http://schemas.microsoft.com/office/powerpoint/2010/main" val="411753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45</a:t>
            </a:fld>
            <a:endParaRPr lang="fi-FI"/>
          </a:p>
        </p:txBody>
      </p:sp>
    </p:spTree>
    <p:extLst>
      <p:ext uri="{BB962C8B-B14F-4D97-AF65-F5344CB8AC3E}">
        <p14:creationId xmlns:p14="http://schemas.microsoft.com/office/powerpoint/2010/main" val="169926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46</a:t>
            </a:fld>
            <a:endParaRPr lang="fi-FI"/>
          </a:p>
        </p:txBody>
      </p:sp>
    </p:spTree>
    <p:extLst>
      <p:ext uri="{BB962C8B-B14F-4D97-AF65-F5344CB8AC3E}">
        <p14:creationId xmlns:p14="http://schemas.microsoft.com/office/powerpoint/2010/main" val="175054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Alueellinen yritystoimintatilasto tulee joulukuussa 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47</a:t>
            </a:fld>
            <a:endParaRPr lang="fi-FI"/>
          </a:p>
        </p:txBody>
      </p:sp>
    </p:spTree>
    <p:extLst>
      <p:ext uri="{BB962C8B-B14F-4D97-AF65-F5344CB8AC3E}">
        <p14:creationId xmlns:p14="http://schemas.microsoft.com/office/powerpoint/2010/main" val="2748977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8.8.2024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8.8.2024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8.8.2024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8.8.2024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8.8.2024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8.8.2024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8.8.2024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709" r:id="rId4"/>
    <p:sldLayoutId id="2147483679" r:id="rId5"/>
    <p:sldLayoutId id="2147483665" r:id="rId6"/>
    <p:sldLayoutId id="2147483710" r:id="rId7"/>
    <p:sldLayoutId id="2147483681" r:id="rId8"/>
    <p:sldLayoutId id="2147483666" r:id="rId9"/>
    <p:sldLayoutId id="2147483711" r:id="rId10"/>
    <p:sldLayoutId id="2147483682" r:id="rId11"/>
    <p:sldLayoutId id="2147483667" r:id="rId12"/>
    <p:sldLayoutId id="2147483712" r:id="rId13"/>
    <p:sldLayoutId id="2147483683" r:id="rId14"/>
    <p:sldLayoutId id="2147483668" r:id="rId15"/>
    <p:sldLayoutId id="2147483713" r:id="rId16"/>
    <p:sldLayoutId id="2147483684" r:id="rId17"/>
    <p:sldLayoutId id="2147483669" r:id="rId18"/>
    <p:sldLayoutId id="2147483714" r:id="rId19"/>
    <p:sldLayoutId id="2147483685" r:id="rId20"/>
    <p:sldLayoutId id="2147483670" r:id="rId21"/>
    <p:sldLayoutId id="2147483715" r:id="rId22"/>
    <p:sldLayoutId id="2147483686" r:id="rId23"/>
    <p:sldLayoutId id="2147483671"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687" r:id="rId34"/>
    <p:sldLayoutId id="2147483702" r:id="rId35"/>
    <p:sldLayoutId id="2147483704" r:id="rId36"/>
    <p:sldLayoutId id="2147483680" r:id="rId37"/>
    <p:sldLayoutId id="2147483674" r:id="rId38"/>
    <p:sldLayoutId id="2147483691" r:id="rId39"/>
    <p:sldLayoutId id="2147483700" r:id="rId40"/>
    <p:sldLayoutId id="2147483696" r:id="rId41"/>
    <p:sldLayoutId id="2147483673" r:id="rId42"/>
    <p:sldLayoutId id="2147483703" r:id="rId43"/>
    <p:sldLayoutId id="2147483707" r:id="rId44"/>
    <p:sldLayoutId id="2147483725" r:id="rId45"/>
    <p:sldLayoutId id="2147483708" r:id="rId4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5.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6.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3.xml"/><Relationship Id="rId4" Type="http://schemas.openxmlformats.org/officeDocument/2006/relationships/chart" Target="../charts/char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3.xml"/><Relationship Id="rId4" Type="http://schemas.openxmlformats.org/officeDocument/2006/relationships/chart" Target="../charts/chart10.xml"/></Relationships>
</file>

<file path=ppt/slides/_rels/slide1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 Id="rId4" Type="http://schemas.openxmlformats.org/officeDocument/2006/relationships/chart" Target="../charts/chart13.xml"/></Relationships>
</file>

<file path=ppt/slides/_rels/slide130.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14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37.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38.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39.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3.xml"/><Relationship Id="rId4" Type="http://schemas.openxmlformats.org/officeDocument/2006/relationships/chart" Target="../charts/chart19.xml"/></Relationships>
</file>

<file path=ppt/slides/_rels/slide1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1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17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60.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4.xml"/><Relationship Id="rId1" Type="http://schemas.openxmlformats.org/officeDocument/2006/relationships/slideLayout" Target="../slideLayouts/slideLayout33.xml"/></Relationships>
</file>

<file path=ppt/slides/_rels/slide1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5.xml"/><Relationship Id="rId1" Type="http://schemas.openxmlformats.org/officeDocument/2006/relationships/slideLayout" Target="../slideLayouts/slideLayout33.xml"/></Relationships>
</file>

<file path=ppt/slides/_rels/slide1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6.xml"/><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7.xml"/><Relationship Id="rId1" Type="http://schemas.openxmlformats.org/officeDocument/2006/relationships/slideLayout" Target="../slideLayouts/slideLayout33.xml"/></Relationships>
</file>

<file path=ppt/slides/_rels/slide1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8.xml"/><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9.xml"/><Relationship Id="rId1" Type="http://schemas.openxmlformats.org/officeDocument/2006/relationships/slideLayout" Target="../slideLayouts/slideLayout33.xml"/></Relationships>
</file>

<file path=ppt/slides/_rels/slide1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0.xml"/><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1.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3.xml"/><Relationship Id="rId4" Type="http://schemas.openxmlformats.org/officeDocument/2006/relationships/chart" Target="../charts/chart28.xml"/></Relationships>
</file>

<file path=ppt/slides/_rels/slide1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2.xml"/><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3.xml"/><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4.xml"/><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5.xml"/><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6.xml"/><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7.xml"/><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8.xml"/><Relationship Id="rId1" Type="http://schemas.openxmlformats.org/officeDocument/2006/relationships/slideLayout" Target="../slideLayouts/slideLayout33.xml"/></Relationships>
</file>

<file path=ppt/slides/_rels/slide1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9.xml"/><Relationship Id="rId1" Type="http://schemas.openxmlformats.org/officeDocument/2006/relationships/slideLayout" Target="../slideLayouts/slideLayout33.xml"/></Relationships>
</file>

<file path=ppt/slides/_rels/slide1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0.xml"/><Relationship Id="rId1" Type="http://schemas.openxmlformats.org/officeDocument/2006/relationships/slideLayout" Target="../slideLayouts/slideLayout33.xml"/></Relationships>
</file>

<file path=ppt/slides/_rels/slide1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3.xml"/><Relationship Id="rId4" Type="http://schemas.openxmlformats.org/officeDocument/2006/relationships/chart" Target="../charts/chart31.xml"/></Relationships>
</file>

<file path=ppt/slides/_rels/slide1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2.xml"/><Relationship Id="rId1" Type="http://schemas.openxmlformats.org/officeDocument/2006/relationships/slideLayout" Target="../slideLayouts/slideLayout3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170.xml"/><Relationship Id="rId3" Type="http://schemas.openxmlformats.org/officeDocument/2006/relationships/slide" Target="slide11.xml"/><Relationship Id="rId7" Type="http://schemas.openxmlformats.org/officeDocument/2006/relationships/slide" Target="slide64.xml"/><Relationship Id="rId12" Type="http://schemas.openxmlformats.org/officeDocument/2006/relationships/slide" Target="slide149.xml"/><Relationship Id="rId2" Type="http://schemas.openxmlformats.org/officeDocument/2006/relationships/slide" Target="slide3.xml"/><Relationship Id="rId1" Type="http://schemas.openxmlformats.org/officeDocument/2006/relationships/slideLayout" Target="../slideLayouts/slideLayout42.xml"/><Relationship Id="rId6" Type="http://schemas.openxmlformats.org/officeDocument/2006/relationships/slide" Target="slide47.xml"/><Relationship Id="rId11" Type="http://schemas.openxmlformats.org/officeDocument/2006/relationships/slide" Target="slide142.xml"/><Relationship Id="rId5" Type="http://schemas.openxmlformats.org/officeDocument/2006/relationships/slide" Target="slide42.xml"/><Relationship Id="rId10" Type="http://schemas.openxmlformats.org/officeDocument/2006/relationships/slide" Target="slide121.xml"/><Relationship Id="rId4" Type="http://schemas.openxmlformats.org/officeDocument/2006/relationships/slide" Target="slide27.xml"/><Relationship Id="rId9" Type="http://schemas.openxmlformats.org/officeDocument/2006/relationships/slide" Target="slide102.xm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2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3.xml"/><Relationship Id="rId4" Type="http://schemas.openxmlformats.org/officeDocument/2006/relationships/chart" Target="../charts/chart37.xml"/></Relationships>
</file>

<file path=ppt/slides/_rels/slide2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3.xml"/><Relationship Id="rId4" Type="http://schemas.openxmlformats.org/officeDocument/2006/relationships/chart" Target="../charts/char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3.xml"/><Relationship Id="rId4" Type="http://schemas.openxmlformats.org/officeDocument/2006/relationships/chart" Target="../charts/chart49.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teknologiateollisuus.fi/fi/talous-ja-toimiala/talousnakyma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slide" Target="slide2.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6.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8.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9.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2.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3.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4.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5.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6.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7.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0.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1.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2.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3.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6.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7.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8.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9.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0.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1.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2.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3.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4.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6.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7.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8.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9.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0.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1.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2.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3.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5.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6.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7.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8.xm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9.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0.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1.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2.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3.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9399DD3-F888-6303-B562-9844A91D6FCD}"/>
              </a:ext>
            </a:extLst>
          </p:cNvPr>
          <p:cNvSpPr>
            <a:spLocks noGrp="1"/>
          </p:cNvSpPr>
          <p:nvPr>
            <p:ph type="body" sz="quarter" idx="15"/>
          </p:nvPr>
        </p:nvSpPr>
        <p:spPr/>
        <p:txBody>
          <a:bodyPr/>
          <a:lstStyle/>
          <a:p>
            <a:r>
              <a:rPr lang="fi-FI" dirty="0"/>
              <a:t>Rakenne- ja tilastotietoa teknologiateollisuudesta alueittain</a:t>
            </a:r>
          </a:p>
        </p:txBody>
      </p:sp>
      <p:sp>
        <p:nvSpPr>
          <p:cNvPr id="3" name="Dian numeron paikkamerkki 2">
            <a:extLst>
              <a:ext uri="{FF2B5EF4-FFF2-40B4-BE49-F238E27FC236}">
                <a16:creationId xmlns:a16="http://schemas.microsoft.com/office/drawing/2014/main" id="{544E8334-F83F-EB2D-CD01-6070AB320611}"/>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CFEBB70F-C935-1572-4B97-95450860FDEA}"/>
              </a:ext>
            </a:extLst>
          </p:cNvPr>
          <p:cNvSpPr>
            <a:spLocks noGrp="1"/>
          </p:cNvSpPr>
          <p:nvPr>
            <p:ph type="dt" sz="half" idx="10"/>
          </p:nvPr>
        </p:nvSpPr>
        <p:spPr/>
        <p:txBody>
          <a:bodyPr/>
          <a:lstStyle/>
          <a:p>
            <a:fld id="{33A50D0A-99B9-48FE-8B08-047EE10ADBDA}" type="datetime1">
              <a:rPr lang="fi-FI" smtClean="0"/>
              <a:t>8.8.2024</a:t>
            </a:fld>
            <a:endParaRPr lang="fi-FI"/>
          </a:p>
        </p:txBody>
      </p:sp>
      <p:sp>
        <p:nvSpPr>
          <p:cNvPr id="5" name="Alatunnisteen paikkamerkki 4">
            <a:extLst>
              <a:ext uri="{FF2B5EF4-FFF2-40B4-BE49-F238E27FC236}">
                <a16:creationId xmlns:a16="http://schemas.microsoft.com/office/drawing/2014/main" id="{18C50DB8-3453-FC40-AD54-2798490D6E92}"/>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388001786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nvPr>
        </p:nvGraphicFramePr>
        <p:xfrm>
          <a:off x="1323402" y="83641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532166925"/>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337 500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153763"/>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Uudellamaalla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55873259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A0433947-BD78-9306-D70E-8069A03A15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04208566"/>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Varsinais-Suomessa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319936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8FDD1B8-16E7-EB32-0142-B670F32A99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4981179"/>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C44FBD-4AE8-4006-9A08-CEF22BEF6AEC}"/>
              </a:ext>
            </a:extLst>
          </p:cNvPr>
          <p:cNvSpPr>
            <a:spLocks noGrp="1"/>
          </p:cNvSpPr>
          <p:nvPr>
            <p:ph type="body" sz="quarter" idx="15"/>
          </p:nvPr>
        </p:nvSpPr>
        <p:spPr/>
        <p:txBody>
          <a:bodyPr/>
          <a:lstStyle/>
          <a:p>
            <a:r>
              <a:rPr lang="fi-FI" dirty="0"/>
              <a:t>Työntekijöiden ammattinimikkeet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FFD1007-CF89-3CD5-2960-DA07AC16EFF7}"/>
              </a:ext>
            </a:extLst>
          </p:cNvPr>
          <p:cNvSpPr>
            <a:spLocks noGrp="1"/>
          </p:cNvSpPr>
          <p:nvPr>
            <p:ph type="sldNum" sz="quarter" idx="12"/>
          </p:nvPr>
        </p:nvSpPr>
        <p:spPr/>
        <p:txBody>
          <a:bodyPr/>
          <a:lstStyle/>
          <a:p>
            <a:fld id="{6FCB6B90-8271-4E8F-82C1-E646FBB48A2E}" type="slidenum">
              <a:rPr lang="fi-FI" smtClean="0"/>
              <a:pPr/>
              <a:t>102</a:t>
            </a:fld>
            <a:endParaRPr lang="fi-FI"/>
          </a:p>
        </p:txBody>
      </p:sp>
      <p:sp>
        <p:nvSpPr>
          <p:cNvPr id="4" name="Päivämäärän paikkamerkki 3">
            <a:extLst>
              <a:ext uri="{FF2B5EF4-FFF2-40B4-BE49-F238E27FC236}">
                <a16:creationId xmlns:a16="http://schemas.microsoft.com/office/drawing/2014/main" id="{B91A43E6-83B9-BC50-CDF1-84848532AC14}"/>
              </a:ext>
            </a:extLst>
          </p:cNvPr>
          <p:cNvSpPr>
            <a:spLocks noGrp="1"/>
          </p:cNvSpPr>
          <p:nvPr>
            <p:ph type="dt" sz="half" idx="10"/>
          </p:nvPr>
        </p:nvSpPr>
        <p:spPr/>
        <p:txBody>
          <a:bodyPr/>
          <a:lstStyle/>
          <a:p>
            <a:fld id="{A05A29F8-3631-43D8-937B-CB2D984A1FF3}" type="datetime1">
              <a:rPr lang="fi-FI" smtClean="0"/>
              <a:t>8.8.2024</a:t>
            </a:fld>
            <a:endParaRPr lang="fi-FI"/>
          </a:p>
        </p:txBody>
      </p:sp>
      <p:sp>
        <p:nvSpPr>
          <p:cNvPr id="5" name="Alatunnisteen paikkamerkki 4">
            <a:extLst>
              <a:ext uri="{FF2B5EF4-FFF2-40B4-BE49-F238E27FC236}">
                <a16:creationId xmlns:a16="http://schemas.microsoft.com/office/drawing/2014/main" id="{30DC2F90-5085-5059-52C5-B817CC269556}"/>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B640615-8C49-3D10-0A47-CEED51028B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40251167"/>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CD3843E-36B3-9071-CC81-7C569CDE58CC}"/>
              </a:ext>
            </a:extLst>
          </p:cNvPr>
          <p:cNvSpPr>
            <a:spLocks noGrp="1"/>
          </p:cNvSpPr>
          <p:nvPr>
            <p:ph type="body" sz="quarter" idx="15"/>
          </p:nvPr>
        </p:nvSpPr>
        <p:spPr/>
        <p:txBody>
          <a:bodyPr>
            <a:noAutofit/>
          </a:bodyPr>
          <a:lstStyle/>
          <a:p>
            <a:r>
              <a:rPr lang="fi-FI" spc="-40" dirty="0"/>
              <a:t>Etelä-Karjalan työntekijäasemassa olevien henkilöiden jakautuminen ammattinimikkeittäin 2023</a:t>
            </a:r>
            <a:endParaRPr lang="fi-FI" dirty="0"/>
          </a:p>
        </p:txBody>
      </p:sp>
      <p:sp>
        <p:nvSpPr>
          <p:cNvPr id="3" name="Dian numeron paikkamerkki 2">
            <a:extLst>
              <a:ext uri="{FF2B5EF4-FFF2-40B4-BE49-F238E27FC236}">
                <a16:creationId xmlns:a16="http://schemas.microsoft.com/office/drawing/2014/main" id="{12AE8F5E-8F14-5A6C-7A58-FD86DCF04F0A}"/>
              </a:ext>
            </a:extLst>
          </p:cNvPr>
          <p:cNvSpPr>
            <a:spLocks noGrp="1"/>
          </p:cNvSpPr>
          <p:nvPr>
            <p:ph type="sldNum" sz="quarter" idx="12"/>
          </p:nvPr>
        </p:nvSpPr>
        <p:spPr/>
        <p:txBody>
          <a:bodyPr/>
          <a:lstStyle/>
          <a:p>
            <a:fld id="{6FCB6B90-8271-4E8F-82C1-E646FBB48A2E}" type="slidenum">
              <a:rPr lang="fi-FI" smtClean="0"/>
              <a:pPr/>
              <a:t>103</a:t>
            </a:fld>
            <a:endParaRPr lang="fi-FI"/>
          </a:p>
        </p:txBody>
      </p:sp>
      <p:sp>
        <p:nvSpPr>
          <p:cNvPr id="4" name="Päivämäärän paikkamerkki 3">
            <a:extLst>
              <a:ext uri="{FF2B5EF4-FFF2-40B4-BE49-F238E27FC236}">
                <a16:creationId xmlns:a16="http://schemas.microsoft.com/office/drawing/2014/main" id="{B635CD2D-90C0-ED78-610E-5B1905F4C26C}"/>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20A0CE7-A7D4-48D7-0B6A-0E0DD9EC5AB6}"/>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B03E911-A20B-0753-092C-C203DBA2E238}"/>
              </a:ext>
            </a:extLst>
          </p:cNvPr>
          <p:cNvSpPr>
            <a:spLocks noGrp="1"/>
          </p:cNvSpPr>
          <p:nvPr>
            <p:ph type="body" sz="quarter" idx="18"/>
          </p:nvPr>
        </p:nvSpPr>
        <p:spPr/>
        <p:txBody>
          <a:bodyPr/>
          <a:lstStyle/>
          <a:p>
            <a:r>
              <a:rPr lang="fi-FI" dirty="0"/>
              <a:t>Lähde: Teknologiateollisuuden palkkatilastot</a:t>
            </a:r>
          </a:p>
        </p:txBody>
      </p:sp>
      <p:sp>
        <p:nvSpPr>
          <p:cNvPr id="6" name="Tekstiruutu 5">
            <a:extLst>
              <a:ext uri="{FF2B5EF4-FFF2-40B4-BE49-F238E27FC236}">
                <a16:creationId xmlns:a16="http://schemas.microsoft.com/office/drawing/2014/main" id="{99A358CA-7F91-C8E5-3964-C4A008029F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D9B9E6D8-07BD-27C4-C72A-3DEA29AD91E5}"/>
              </a:ext>
            </a:extLst>
          </p:cNvPr>
          <p:cNvPicPr>
            <a:picLocks noGrp="1" noChangeAspect="1"/>
          </p:cNvPicPr>
          <p:nvPr>
            <p:ph sz="quarter" idx="17"/>
          </p:nvPr>
        </p:nvPicPr>
        <p:blipFill>
          <a:blip r:embed="rId3"/>
          <a:stretch>
            <a:fillRect/>
          </a:stretch>
        </p:blipFill>
        <p:spPr>
          <a:xfrm>
            <a:off x="740381" y="1275639"/>
            <a:ext cx="7622376" cy="3447198"/>
          </a:xfrm>
          <a:prstGeom prst="rect">
            <a:avLst/>
          </a:prstGeom>
        </p:spPr>
      </p:pic>
    </p:spTree>
    <p:extLst>
      <p:ext uri="{BB962C8B-B14F-4D97-AF65-F5344CB8AC3E}">
        <p14:creationId xmlns:p14="http://schemas.microsoft.com/office/powerpoint/2010/main" val="2917039623"/>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Etelä-Pohjanmaan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104</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28FDE84-9664-110A-F1FF-5F42B564BB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4" name="Kuva 13">
            <a:extLst>
              <a:ext uri="{FF2B5EF4-FFF2-40B4-BE49-F238E27FC236}">
                <a16:creationId xmlns:a16="http://schemas.microsoft.com/office/drawing/2014/main" id="{4C156612-9FA4-07A2-4C97-5362BB272386}"/>
              </a:ext>
            </a:extLst>
          </p:cNvPr>
          <p:cNvPicPr>
            <a:picLocks noChangeAspect="1"/>
          </p:cNvPicPr>
          <p:nvPr/>
        </p:nvPicPr>
        <p:blipFill>
          <a:blip r:embed="rId3"/>
          <a:stretch>
            <a:fillRect/>
          </a:stretch>
        </p:blipFill>
        <p:spPr>
          <a:xfrm>
            <a:off x="370343" y="1426606"/>
            <a:ext cx="8499624" cy="3182036"/>
          </a:xfrm>
          <a:prstGeom prst="rect">
            <a:avLst/>
          </a:prstGeom>
        </p:spPr>
      </p:pic>
    </p:spTree>
    <p:extLst>
      <p:ext uri="{BB962C8B-B14F-4D97-AF65-F5344CB8AC3E}">
        <p14:creationId xmlns:p14="http://schemas.microsoft.com/office/powerpoint/2010/main" val="196196151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Etelä-Savon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105</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3578581-C810-1BFB-56B0-916099D546E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4" name="Sisällön paikkamerkki 10">
            <a:extLst>
              <a:ext uri="{FF2B5EF4-FFF2-40B4-BE49-F238E27FC236}">
                <a16:creationId xmlns:a16="http://schemas.microsoft.com/office/drawing/2014/main" id="{9D0336E6-F387-A91D-DD11-D2B3492544DA}"/>
              </a:ext>
            </a:extLst>
          </p:cNvPr>
          <p:cNvPicPr>
            <a:picLocks noGrp="1" noChangeAspect="1"/>
          </p:cNvPicPr>
          <p:nvPr>
            <p:ph sz="quarter" idx="17"/>
          </p:nvPr>
        </p:nvPicPr>
        <p:blipFill>
          <a:blip r:embed="rId3"/>
          <a:stretch>
            <a:fillRect/>
          </a:stretch>
        </p:blipFill>
        <p:spPr>
          <a:xfrm>
            <a:off x="479120" y="1255420"/>
            <a:ext cx="8185759" cy="3483462"/>
          </a:xfrm>
          <a:prstGeom prst="rect">
            <a:avLst/>
          </a:prstGeom>
        </p:spPr>
      </p:pic>
    </p:spTree>
    <p:extLst>
      <p:ext uri="{BB962C8B-B14F-4D97-AF65-F5344CB8AC3E}">
        <p14:creationId xmlns:p14="http://schemas.microsoft.com/office/powerpoint/2010/main" val="13383632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Kainuun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837F7967-9783-AD9E-CE51-26542752BB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Kuva 10">
            <a:extLst>
              <a:ext uri="{FF2B5EF4-FFF2-40B4-BE49-F238E27FC236}">
                <a16:creationId xmlns:a16="http://schemas.microsoft.com/office/drawing/2014/main" id="{C8425A5C-FDB9-5FEA-2439-140442CFC4B0}"/>
              </a:ext>
            </a:extLst>
          </p:cNvPr>
          <p:cNvPicPr>
            <a:picLocks noChangeAspect="1"/>
          </p:cNvPicPr>
          <p:nvPr/>
        </p:nvPicPr>
        <p:blipFill>
          <a:blip r:embed="rId3"/>
          <a:stretch>
            <a:fillRect/>
          </a:stretch>
        </p:blipFill>
        <p:spPr>
          <a:xfrm>
            <a:off x="263720" y="1412098"/>
            <a:ext cx="8781922" cy="2623867"/>
          </a:xfrm>
          <a:prstGeom prst="rect">
            <a:avLst/>
          </a:prstGeom>
        </p:spPr>
      </p:pic>
    </p:spTree>
    <p:extLst>
      <p:ext uri="{BB962C8B-B14F-4D97-AF65-F5344CB8AC3E}">
        <p14:creationId xmlns:p14="http://schemas.microsoft.com/office/powerpoint/2010/main" val="155405781"/>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Kanta-Hämeen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F034D-035A-BBDE-86F2-B0625A91D9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AB42B111-C9C5-E5E1-DF13-C4E61277D252}"/>
              </a:ext>
            </a:extLst>
          </p:cNvPr>
          <p:cNvPicPr>
            <a:picLocks noChangeAspect="1"/>
          </p:cNvPicPr>
          <p:nvPr/>
        </p:nvPicPr>
        <p:blipFill>
          <a:blip r:embed="rId3"/>
          <a:stretch>
            <a:fillRect/>
          </a:stretch>
        </p:blipFill>
        <p:spPr>
          <a:xfrm>
            <a:off x="302837" y="1435639"/>
            <a:ext cx="8567130" cy="3173228"/>
          </a:xfrm>
          <a:prstGeom prst="rect">
            <a:avLst/>
          </a:prstGeom>
        </p:spPr>
      </p:pic>
    </p:spTree>
    <p:extLst>
      <p:ext uri="{BB962C8B-B14F-4D97-AF65-F5344CB8AC3E}">
        <p14:creationId xmlns:p14="http://schemas.microsoft.com/office/powerpoint/2010/main" val="3674725939"/>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Keski-Pohjanmaan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450C12BA-78DD-4AD2-47D7-5B346B50747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Kuva 10">
            <a:extLst>
              <a:ext uri="{FF2B5EF4-FFF2-40B4-BE49-F238E27FC236}">
                <a16:creationId xmlns:a16="http://schemas.microsoft.com/office/drawing/2014/main" id="{1222D0F0-26E9-79EC-66FE-F35D9595A35E}"/>
              </a:ext>
            </a:extLst>
          </p:cNvPr>
          <p:cNvPicPr>
            <a:picLocks noChangeAspect="1"/>
          </p:cNvPicPr>
          <p:nvPr/>
        </p:nvPicPr>
        <p:blipFill>
          <a:blip r:embed="rId3"/>
          <a:stretch>
            <a:fillRect/>
          </a:stretch>
        </p:blipFill>
        <p:spPr>
          <a:xfrm>
            <a:off x="141013" y="1620446"/>
            <a:ext cx="8861973" cy="2497591"/>
          </a:xfrm>
          <a:prstGeom prst="rect">
            <a:avLst/>
          </a:prstGeom>
        </p:spPr>
      </p:pic>
    </p:spTree>
    <p:extLst>
      <p:ext uri="{BB962C8B-B14F-4D97-AF65-F5344CB8AC3E}">
        <p14:creationId xmlns:p14="http://schemas.microsoft.com/office/powerpoint/2010/main" val="350968118"/>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Keski-Suomen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D1026BB9-2A57-CAD1-20C9-F871C96FF4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38C16AA2-5B26-9A37-6D50-F86D831798A8}"/>
              </a:ext>
            </a:extLst>
          </p:cNvPr>
          <p:cNvPicPr>
            <a:picLocks noChangeAspect="1"/>
          </p:cNvPicPr>
          <p:nvPr/>
        </p:nvPicPr>
        <p:blipFill>
          <a:blip r:embed="rId3"/>
          <a:stretch>
            <a:fillRect/>
          </a:stretch>
        </p:blipFill>
        <p:spPr>
          <a:xfrm>
            <a:off x="251999" y="1355646"/>
            <a:ext cx="8726690" cy="3121427"/>
          </a:xfrm>
          <a:prstGeom prst="rect">
            <a:avLst/>
          </a:prstGeom>
        </p:spPr>
      </p:pic>
    </p:spTree>
    <p:extLst>
      <p:ext uri="{BB962C8B-B14F-4D97-AF65-F5344CB8AC3E}">
        <p14:creationId xmlns:p14="http://schemas.microsoft.com/office/powerpoint/2010/main" val="3342158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reilu viidennes Etelä-Pohjanmaan kaikista työllisistä. Alalla työskentelee suoraan 9 900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3082454"/>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Kymenlaakson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61BE4E20-02DB-E3EB-5448-CF0D0157C02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784BB1E8-1509-3003-7498-9682012C4CB5}"/>
              </a:ext>
            </a:extLst>
          </p:cNvPr>
          <p:cNvPicPr>
            <a:picLocks noChangeAspect="1"/>
          </p:cNvPicPr>
          <p:nvPr/>
        </p:nvPicPr>
        <p:blipFill>
          <a:blip r:embed="rId3"/>
          <a:stretch>
            <a:fillRect/>
          </a:stretch>
        </p:blipFill>
        <p:spPr>
          <a:xfrm>
            <a:off x="101321" y="1614724"/>
            <a:ext cx="8806470" cy="2365568"/>
          </a:xfrm>
          <a:prstGeom prst="rect">
            <a:avLst/>
          </a:prstGeom>
        </p:spPr>
      </p:pic>
    </p:spTree>
    <p:extLst>
      <p:ext uri="{BB962C8B-B14F-4D97-AF65-F5344CB8AC3E}">
        <p14:creationId xmlns:p14="http://schemas.microsoft.com/office/powerpoint/2010/main" val="1181866483"/>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Lapin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111</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D8F20-B30E-A52E-7346-FBA1552AE3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2" name="Kuva 11">
            <a:extLst>
              <a:ext uri="{FF2B5EF4-FFF2-40B4-BE49-F238E27FC236}">
                <a16:creationId xmlns:a16="http://schemas.microsoft.com/office/drawing/2014/main" id="{A5C5B487-118B-B686-8B96-AA4558EF2DFD}"/>
              </a:ext>
            </a:extLst>
          </p:cNvPr>
          <p:cNvPicPr>
            <a:picLocks noChangeAspect="1"/>
          </p:cNvPicPr>
          <p:nvPr/>
        </p:nvPicPr>
        <p:blipFill>
          <a:blip r:embed="rId3"/>
          <a:stretch>
            <a:fillRect/>
          </a:stretch>
        </p:blipFill>
        <p:spPr>
          <a:xfrm>
            <a:off x="644375" y="1112787"/>
            <a:ext cx="7695689" cy="3500102"/>
          </a:xfrm>
          <a:prstGeom prst="rect">
            <a:avLst/>
          </a:prstGeom>
        </p:spPr>
      </p:pic>
    </p:spTree>
    <p:extLst>
      <p:ext uri="{BB962C8B-B14F-4D97-AF65-F5344CB8AC3E}">
        <p14:creationId xmlns:p14="http://schemas.microsoft.com/office/powerpoint/2010/main" val="3349572198"/>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30127" y="81204"/>
            <a:ext cx="8287908" cy="821163"/>
          </a:xfrm>
        </p:spPr>
        <p:txBody>
          <a:bodyPr/>
          <a:lstStyle/>
          <a:p>
            <a:r>
              <a:rPr lang="fi-FI" spc="-40" dirty="0"/>
              <a:t>Pirkanmaan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112</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E1232798-382B-51EE-6A8C-DD9B5A2539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Kuva 10">
            <a:extLst>
              <a:ext uri="{FF2B5EF4-FFF2-40B4-BE49-F238E27FC236}">
                <a16:creationId xmlns:a16="http://schemas.microsoft.com/office/drawing/2014/main" id="{DBEF6FF4-E4CC-3C9E-31F4-79A9AF4EA9F5}"/>
              </a:ext>
            </a:extLst>
          </p:cNvPr>
          <p:cNvPicPr>
            <a:picLocks noChangeAspect="1"/>
          </p:cNvPicPr>
          <p:nvPr/>
        </p:nvPicPr>
        <p:blipFill>
          <a:blip r:embed="rId3"/>
          <a:stretch>
            <a:fillRect/>
          </a:stretch>
        </p:blipFill>
        <p:spPr>
          <a:xfrm>
            <a:off x="282027" y="858159"/>
            <a:ext cx="8459844" cy="3875985"/>
          </a:xfrm>
          <a:prstGeom prst="rect">
            <a:avLst/>
          </a:prstGeom>
        </p:spPr>
      </p:pic>
    </p:spTree>
    <p:extLst>
      <p:ext uri="{BB962C8B-B14F-4D97-AF65-F5344CB8AC3E}">
        <p14:creationId xmlns:p14="http://schemas.microsoft.com/office/powerpoint/2010/main" val="1482616661"/>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Pohjanmaan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113</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F6CA330-8ADD-C2A3-F42E-AF51C298A0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1A046304-E79F-50F2-D29B-C91312286852}"/>
              </a:ext>
            </a:extLst>
          </p:cNvPr>
          <p:cNvPicPr>
            <a:picLocks noChangeAspect="1"/>
          </p:cNvPicPr>
          <p:nvPr/>
        </p:nvPicPr>
        <p:blipFill>
          <a:blip r:embed="rId3"/>
          <a:stretch>
            <a:fillRect/>
          </a:stretch>
        </p:blipFill>
        <p:spPr>
          <a:xfrm>
            <a:off x="248545" y="1430014"/>
            <a:ext cx="8646910" cy="3073871"/>
          </a:xfrm>
          <a:prstGeom prst="rect">
            <a:avLst/>
          </a:prstGeom>
        </p:spPr>
      </p:pic>
    </p:spTree>
    <p:extLst>
      <p:ext uri="{BB962C8B-B14F-4D97-AF65-F5344CB8AC3E}">
        <p14:creationId xmlns:p14="http://schemas.microsoft.com/office/powerpoint/2010/main" val="2398649448"/>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Pohjois-Karjalan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114</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59A49C0C-D5EF-CFE9-8902-CEDE4DC9455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7C346D59-D074-DB84-FF4B-7B1DD7F2BF14}"/>
              </a:ext>
            </a:extLst>
          </p:cNvPr>
          <p:cNvPicPr>
            <a:picLocks noChangeAspect="1"/>
          </p:cNvPicPr>
          <p:nvPr/>
        </p:nvPicPr>
        <p:blipFill>
          <a:blip r:embed="rId3"/>
          <a:stretch>
            <a:fillRect/>
          </a:stretch>
        </p:blipFill>
        <p:spPr>
          <a:xfrm>
            <a:off x="208655" y="1548858"/>
            <a:ext cx="8726690" cy="3050842"/>
          </a:xfrm>
          <a:prstGeom prst="rect">
            <a:avLst/>
          </a:prstGeom>
        </p:spPr>
      </p:pic>
    </p:spTree>
    <p:extLst>
      <p:ext uri="{BB962C8B-B14F-4D97-AF65-F5344CB8AC3E}">
        <p14:creationId xmlns:p14="http://schemas.microsoft.com/office/powerpoint/2010/main" val="2643651861"/>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Pohjois-Pohjanmaalla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115</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6971861-5A3D-E1CC-8482-08DD2A5D5E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4E426F63-79F4-B295-5E49-93B198026866}"/>
              </a:ext>
            </a:extLst>
          </p:cNvPr>
          <p:cNvPicPr>
            <a:picLocks noChangeAspect="1"/>
          </p:cNvPicPr>
          <p:nvPr/>
        </p:nvPicPr>
        <p:blipFill>
          <a:blip r:embed="rId3"/>
          <a:stretch>
            <a:fillRect/>
          </a:stretch>
        </p:blipFill>
        <p:spPr>
          <a:xfrm>
            <a:off x="466404" y="1386260"/>
            <a:ext cx="7868795" cy="3316820"/>
          </a:xfrm>
          <a:prstGeom prst="rect">
            <a:avLst/>
          </a:prstGeom>
        </p:spPr>
      </p:pic>
    </p:spTree>
    <p:extLst>
      <p:ext uri="{BB962C8B-B14F-4D97-AF65-F5344CB8AC3E}">
        <p14:creationId xmlns:p14="http://schemas.microsoft.com/office/powerpoint/2010/main" val="2978117908"/>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Pohjois-Savon työntekijäasemassa olevien henkilöiden jakautuminen </a:t>
            </a:r>
            <a:r>
              <a:rPr lang="fi-FI" spc="-40"/>
              <a:t>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47DB203-B194-E9DB-C485-83215099B6F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Kuva 10">
            <a:extLst>
              <a:ext uri="{FF2B5EF4-FFF2-40B4-BE49-F238E27FC236}">
                <a16:creationId xmlns:a16="http://schemas.microsoft.com/office/drawing/2014/main" id="{37E3AA73-6181-4A02-E548-DC9886744789}"/>
              </a:ext>
            </a:extLst>
          </p:cNvPr>
          <p:cNvPicPr>
            <a:picLocks noChangeAspect="1"/>
          </p:cNvPicPr>
          <p:nvPr/>
        </p:nvPicPr>
        <p:blipFill>
          <a:blip r:embed="rId3"/>
          <a:stretch>
            <a:fillRect/>
          </a:stretch>
        </p:blipFill>
        <p:spPr>
          <a:xfrm>
            <a:off x="251999" y="1607231"/>
            <a:ext cx="8757374" cy="2634490"/>
          </a:xfrm>
          <a:prstGeom prst="rect">
            <a:avLst/>
          </a:prstGeom>
        </p:spPr>
      </p:pic>
    </p:spTree>
    <p:extLst>
      <p:ext uri="{BB962C8B-B14F-4D97-AF65-F5344CB8AC3E}">
        <p14:creationId xmlns:p14="http://schemas.microsoft.com/office/powerpoint/2010/main" val="3213818542"/>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Päijät-Hämeen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CC4E622F-AC9E-A854-625A-814DBFC01FA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0F440C6B-F8A5-B9C0-7482-F19BCFE944FE}"/>
              </a:ext>
            </a:extLst>
          </p:cNvPr>
          <p:cNvPicPr>
            <a:picLocks noChangeAspect="1"/>
          </p:cNvPicPr>
          <p:nvPr/>
        </p:nvPicPr>
        <p:blipFill>
          <a:blip r:embed="rId3"/>
          <a:stretch>
            <a:fillRect/>
          </a:stretch>
        </p:blipFill>
        <p:spPr>
          <a:xfrm>
            <a:off x="282027" y="1246043"/>
            <a:ext cx="8537171" cy="3340632"/>
          </a:xfrm>
          <a:prstGeom prst="rect">
            <a:avLst/>
          </a:prstGeom>
        </p:spPr>
      </p:pic>
    </p:spTree>
    <p:extLst>
      <p:ext uri="{BB962C8B-B14F-4D97-AF65-F5344CB8AC3E}">
        <p14:creationId xmlns:p14="http://schemas.microsoft.com/office/powerpoint/2010/main" val="3672811995"/>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Satakunnan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F53BD5B-A7CD-2487-8A7B-258EB3C9AE4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Kuva 10">
            <a:extLst>
              <a:ext uri="{FF2B5EF4-FFF2-40B4-BE49-F238E27FC236}">
                <a16:creationId xmlns:a16="http://schemas.microsoft.com/office/drawing/2014/main" id="{B3D233CE-E890-A226-A4CB-23DE645B18B7}"/>
              </a:ext>
            </a:extLst>
          </p:cNvPr>
          <p:cNvPicPr>
            <a:picLocks noChangeAspect="1"/>
          </p:cNvPicPr>
          <p:nvPr/>
        </p:nvPicPr>
        <p:blipFill>
          <a:blip r:embed="rId3"/>
          <a:stretch>
            <a:fillRect/>
          </a:stretch>
        </p:blipFill>
        <p:spPr>
          <a:xfrm>
            <a:off x="621059" y="1062929"/>
            <a:ext cx="8032490" cy="3640151"/>
          </a:xfrm>
          <a:prstGeom prst="rect">
            <a:avLst/>
          </a:prstGeom>
        </p:spPr>
      </p:pic>
    </p:spTree>
    <p:extLst>
      <p:ext uri="{BB962C8B-B14F-4D97-AF65-F5344CB8AC3E}">
        <p14:creationId xmlns:p14="http://schemas.microsoft.com/office/powerpoint/2010/main" val="4231823690"/>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Uusimaan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pic>
        <p:nvPicPr>
          <p:cNvPr id="9" name="Kuva 8">
            <a:extLst>
              <a:ext uri="{FF2B5EF4-FFF2-40B4-BE49-F238E27FC236}">
                <a16:creationId xmlns:a16="http://schemas.microsoft.com/office/drawing/2014/main" id="{9039B245-2012-CDEC-FF86-4B2CBFEB27B5}"/>
              </a:ext>
            </a:extLst>
          </p:cNvPr>
          <p:cNvPicPr>
            <a:picLocks noChangeAspect="1"/>
          </p:cNvPicPr>
          <p:nvPr/>
        </p:nvPicPr>
        <p:blipFill>
          <a:blip r:embed="rId2"/>
          <a:stretch>
            <a:fillRect/>
          </a:stretch>
        </p:blipFill>
        <p:spPr>
          <a:xfrm>
            <a:off x="720695" y="1103312"/>
            <a:ext cx="7739149" cy="3530579"/>
          </a:xfrm>
          <a:prstGeom prst="rect">
            <a:avLst/>
          </a:prstGeom>
        </p:spPr>
      </p:pic>
    </p:spTree>
    <p:extLst>
      <p:ext uri="{BB962C8B-B14F-4D97-AF65-F5344CB8AC3E}">
        <p14:creationId xmlns:p14="http://schemas.microsoft.com/office/powerpoint/2010/main" val="257862708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4 500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4 5</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9210880"/>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dirty="0"/>
              <a:t>Varsinais-Suomen työntekijäasemassa olevien henkilöiden jakautuminen ammattinimikkeittäin 2023</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30F2DE5-39AF-22FA-AE89-CC49694FCC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Kuva 9">
            <a:extLst>
              <a:ext uri="{FF2B5EF4-FFF2-40B4-BE49-F238E27FC236}">
                <a16:creationId xmlns:a16="http://schemas.microsoft.com/office/drawing/2014/main" id="{1221DFB9-4255-5427-3CC3-ADFA9AE52156}"/>
              </a:ext>
            </a:extLst>
          </p:cNvPr>
          <p:cNvPicPr>
            <a:picLocks noChangeAspect="1"/>
          </p:cNvPicPr>
          <p:nvPr/>
        </p:nvPicPr>
        <p:blipFill>
          <a:blip r:embed="rId3"/>
          <a:stretch>
            <a:fillRect/>
          </a:stretch>
        </p:blipFill>
        <p:spPr>
          <a:xfrm>
            <a:off x="807384" y="1368974"/>
            <a:ext cx="7413903" cy="3348064"/>
          </a:xfrm>
          <a:prstGeom prst="rect">
            <a:avLst/>
          </a:prstGeom>
        </p:spPr>
      </p:pic>
    </p:spTree>
    <p:extLst>
      <p:ext uri="{BB962C8B-B14F-4D97-AF65-F5344CB8AC3E}">
        <p14:creationId xmlns:p14="http://schemas.microsoft.com/office/powerpoint/2010/main" val="58705683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282A2-23D6-5DEB-89C8-8D504A419A69}"/>
              </a:ext>
            </a:extLst>
          </p:cNvPr>
          <p:cNvSpPr>
            <a:spLocks noGrp="1"/>
          </p:cNvSpPr>
          <p:nvPr>
            <p:ph type="body" sz="quarter" idx="15"/>
          </p:nvPr>
        </p:nvSpPr>
        <p:spPr/>
        <p:txBody>
          <a:bodyPr/>
          <a:lstStyle/>
          <a:p>
            <a:r>
              <a:rPr lang="fi-FI" dirty="0"/>
              <a:t>Tekniikan alan koulutuksen vetovoima</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a:p>
            <a:endParaRPr lang="fi-FI" dirty="0"/>
          </a:p>
          <a:p>
            <a:endParaRPr lang="fi-FI" dirty="0"/>
          </a:p>
        </p:txBody>
      </p:sp>
      <p:sp>
        <p:nvSpPr>
          <p:cNvPr id="3" name="Slide Number Placeholder 2">
            <a:extLst>
              <a:ext uri="{FF2B5EF4-FFF2-40B4-BE49-F238E27FC236}">
                <a16:creationId xmlns:a16="http://schemas.microsoft.com/office/drawing/2014/main" id="{26576CF0-5BE3-0409-5690-ADB78705D0C4}"/>
              </a:ext>
            </a:extLst>
          </p:cNvPr>
          <p:cNvSpPr>
            <a:spLocks noGrp="1"/>
          </p:cNvSpPr>
          <p:nvPr>
            <p:ph type="sldNum" sz="quarter" idx="12"/>
          </p:nvPr>
        </p:nvSpPr>
        <p:spPr/>
        <p:txBody>
          <a:bodyPr/>
          <a:lstStyle/>
          <a:p>
            <a:fld id="{6FCB6B90-8271-4E8F-82C1-E646FBB48A2E}" type="slidenum">
              <a:rPr lang="fi-FI" smtClean="0"/>
              <a:pPr/>
              <a:t>121</a:t>
            </a:fld>
            <a:endParaRPr lang="fi-FI"/>
          </a:p>
        </p:txBody>
      </p:sp>
      <p:sp>
        <p:nvSpPr>
          <p:cNvPr id="4" name="Date Placeholder 3">
            <a:extLst>
              <a:ext uri="{FF2B5EF4-FFF2-40B4-BE49-F238E27FC236}">
                <a16:creationId xmlns:a16="http://schemas.microsoft.com/office/drawing/2014/main" id="{6B328000-A14A-F985-2370-A79BDBBCEAAA}"/>
              </a:ext>
            </a:extLst>
          </p:cNvPr>
          <p:cNvSpPr>
            <a:spLocks noGrp="1"/>
          </p:cNvSpPr>
          <p:nvPr>
            <p:ph type="dt" sz="half" idx="10"/>
          </p:nvPr>
        </p:nvSpPr>
        <p:spPr/>
        <p:txBody>
          <a:bodyPr/>
          <a:lstStyle/>
          <a:p>
            <a:fld id="{FBD49F65-936D-47C1-B476-B10D0AC9DEC4}" type="datetime1">
              <a:rPr lang="fi-FI" smtClean="0"/>
              <a:t>8.8.2024</a:t>
            </a:fld>
            <a:endParaRPr lang="fi-FI"/>
          </a:p>
        </p:txBody>
      </p:sp>
      <p:sp>
        <p:nvSpPr>
          <p:cNvPr id="5" name="Footer Placeholder 4">
            <a:extLst>
              <a:ext uri="{FF2B5EF4-FFF2-40B4-BE49-F238E27FC236}">
                <a16:creationId xmlns:a16="http://schemas.microsoft.com/office/drawing/2014/main" id="{A6916BF9-04EF-C159-7AB0-A91E11F2B1E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9C6BDE1-AA4C-BEAE-7997-0392C918F0D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2"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700794012"/>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E423-F7B1-1407-2695-FFEFBE558368}"/>
              </a:ext>
            </a:extLst>
          </p:cNvPr>
          <p:cNvSpPr>
            <a:spLocks noGrp="1"/>
          </p:cNvSpPr>
          <p:nvPr>
            <p:ph type="body" sz="quarter" idx="15"/>
          </p:nvPr>
        </p:nvSpPr>
        <p:spPr/>
        <p:txBody>
          <a:bodyPr/>
          <a:lstStyle/>
          <a:p>
            <a:pPr defTabSz="914400">
              <a:lnSpc>
                <a:spcPct val="100000"/>
              </a:lnSpc>
              <a:spcBef>
                <a:spcPts val="0"/>
              </a:spcBef>
              <a:defRPr/>
            </a:pPr>
            <a:r>
              <a:rPr lang="fi-FI" altLang="fi-FI" sz="1800" kern="0" dirty="0">
                <a:ea typeface="Arial Unicode MS"/>
                <a:cs typeface="Arial Unicode MS"/>
              </a:rPr>
              <a:t>Kone- ja tuotantotekniikan vetovoima vaihtelee maakunnissa</a:t>
            </a:r>
          </a:p>
          <a:p>
            <a:pPr defTabSz="914400">
              <a:lnSpc>
                <a:spcPct val="100000"/>
              </a:lnSpc>
              <a:spcBef>
                <a:spcPts val="0"/>
              </a:spcBef>
              <a:defRPr/>
            </a:pPr>
            <a:r>
              <a:rPr lang="fi-FI" altLang="fi-FI" sz="1100" b="0" kern="0" dirty="0">
                <a:ea typeface="Arial Unicode MS"/>
                <a:cs typeface="Arial Unicode MS"/>
              </a:rPr>
              <a:t>Peruskoulupohjaisen toisen asteen kone- ja tuotantotekniikan perustutkinnon ensisijaishakijat ja aloituspaikat 2024</a:t>
            </a:r>
          </a:p>
          <a:p>
            <a:pPr>
              <a:lnSpc>
                <a:spcPct val="100000"/>
              </a:lnSpc>
              <a:spcBef>
                <a:spcPts val="0"/>
              </a:spcBef>
            </a:pPr>
            <a:endParaRPr lang="fi-FI" sz="2400" b="0" dirty="0"/>
          </a:p>
          <a:p>
            <a:endParaRPr lang="fi-FI" dirty="0"/>
          </a:p>
        </p:txBody>
      </p:sp>
      <p:sp>
        <p:nvSpPr>
          <p:cNvPr id="3" name="Slide Number Placeholder 2">
            <a:extLst>
              <a:ext uri="{FF2B5EF4-FFF2-40B4-BE49-F238E27FC236}">
                <a16:creationId xmlns:a16="http://schemas.microsoft.com/office/drawing/2014/main" id="{20F74644-DAEC-8876-D1B6-8A420159EF1C}"/>
              </a:ext>
            </a:extLst>
          </p:cNvPr>
          <p:cNvSpPr>
            <a:spLocks noGrp="1"/>
          </p:cNvSpPr>
          <p:nvPr>
            <p:ph type="sldNum" sz="quarter" idx="12"/>
          </p:nvPr>
        </p:nvSpPr>
        <p:spPr/>
        <p:txBody>
          <a:bodyPr/>
          <a:lstStyle/>
          <a:p>
            <a:fld id="{6FCB6B90-8271-4E8F-82C1-E646FBB48A2E}" type="slidenum">
              <a:rPr lang="fi-FI" smtClean="0"/>
              <a:pPr/>
              <a:t>122</a:t>
            </a:fld>
            <a:endParaRPr lang="fi-FI"/>
          </a:p>
        </p:txBody>
      </p:sp>
      <p:sp>
        <p:nvSpPr>
          <p:cNvPr id="4" name="Date Placeholder 3">
            <a:extLst>
              <a:ext uri="{FF2B5EF4-FFF2-40B4-BE49-F238E27FC236}">
                <a16:creationId xmlns:a16="http://schemas.microsoft.com/office/drawing/2014/main" id="{13D85F88-695B-B274-4BB4-34887E46B1C0}"/>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305C6D62-F747-3A5B-1F6C-FDCE9F69E390}"/>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9D17ED6-5E62-7E18-FE26-BC27F1BAF04D}"/>
              </a:ext>
            </a:extLst>
          </p:cNvPr>
          <p:cNvGraphicFramePr>
            <a:graphicFrameLocks noGrp="1"/>
          </p:cNvGraphicFramePr>
          <p:nvPr>
            <p:ph sz="quarter" idx="17"/>
            <p:extLst>
              <p:ext uri="{D42A27DB-BD31-4B8C-83A1-F6EECF244321}">
                <p14:modId xmlns:p14="http://schemas.microsoft.com/office/powerpoint/2010/main" val="3781822619"/>
              </p:ext>
            </p:extLst>
          </p:nvPr>
        </p:nvGraphicFramePr>
        <p:xfrm>
          <a:off x="28833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43759824-3AD3-2211-D9A2-A7186B6AE58C}"/>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23</a:t>
            </a:r>
            <a:r>
              <a:rPr lang="fi-FI" altLang="fi-FI" kern="0" dirty="0">
                <a:solidFill>
                  <a:srgbClr val="000000"/>
                </a:solidFill>
                <a:latin typeface="Verdana"/>
                <a:ea typeface="Verdana"/>
              </a:rPr>
              <a:t>.4.2024 Lähde: OPH, Vipunen</a:t>
            </a:r>
          </a:p>
          <a:p>
            <a:r>
              <a:rPr lang="fi-FI" altLang="fi-FI" sz="700" kern="0" dirty="0">
                <a:solidFill>
                  <a:srgbClr val="000000"/>
                </a:solidFill>
              </a:rPr>
              <a:t>	</a:t>
            </a:r>
          </a:p>
          <a:p>
            <a:endParaRPr lang="fi-FI" dirty="0"/>
          </a:p>
        </p:txBody>
      </p:sp>
      <p:sp>
        <p:nvSpPr>
          <p:cNvPr id="6" name="Tekstiruutu 5">
            <a:extLst>
              <a:ext uri="{FF2B5EF4-FFF2-40B4-BE49-F238E27FC236}">
                <a16:creationId xmlns:a16="http://schemas.microsoft.com/office/drawing/2014/main" id="{085A27CF-3D57-5873-AB0A-C97BE6EC73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943556177"/>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A02B2-F7DE-2331-AAC4-D80B45A2AE11}"/>
              </a:ext>
            </a:extLst>
          </p:cNvPr>
          <p:cNvSpPr>
            <a:spLocks noGrp="1"/>
          </p:cNvSpPr>
          <p:nvPr>
            <p:ph type="body" sz="quarter" idx="15"/>
          </p:nvPr>
        </p:nvSpPr>
        <p:spPr/>
        <p:txBody>
          <a:bodyPr/>
          <a:lstStyle/>
          <a:p>
            <a:pPr defTabSz="914400">
              <a:lnSpc>
                <a:spcPct val="100000"/>
              </a:lnSpc>
              <a:spcBef>
                <a:spcPts val="0"/>
              </a:spcBef>
              <a:defRPr/>
            </a:pPr>
            <a:r>
              <a:rPr lang="fi-FI" altLang="fi-FI" sz="1800" kern="0" dirty="0">
                <a:ea typeface="Arial Unicode MS"/>
                <a:cs typeface="Arial Unicode MS"/>
              </a:rPr>
              <a:t>Kone- ja tuotantotekniikan vetovoima vaihtelee maakunnissa</a:t>
            </a:r>
          </a:p>
          <a:p>
            <a:pPr defTabSz="914400">
              <a:lnSpc>
                <a:spcPct val="100000"/>
              </a:lnSpc>
              <a:spcBef>
                <a:spcPts val="0"/>
              </a:spcBef>
              <a:defRPr/>
            </a:pPr>
            <a:r>
              <a:rPr lang="fi-FI" altLang="fi-FI" sz="1100" b="0" kern="0" dirty="0">
                <a:ea typeface="Arial Unicode MS"/>
                <a:cs typeface="Arial Unicode MS"/>
              </a:rPr>
              <a:t>Peruskoulupohjaisen toisen asteen kone- ja tuotantotekniikan perustutkinnon ensisijaishakijat (%) / aloituspaikat 2024, 2023 ja 2022</a:t>
            </a:r>
          </a:p>
          <a:p>
            <a:endParaRPr lang="fi-FI" dirty="0"/>
          </a:p>
        </p:txBody>
      </p:sp>
      <p:sp>
        <p:nvSpPr>
          <p:cNvPr id="3" name="Slide Number Placeholder 2">
            <a:extLst>
              <a:ext uri="{FF2B5EF4-FFF2-40B4-BE49-F238E27FC236}">
                <a16:creationId xmlns:a16="http://schemas.microsoft.com/office/drawing/2014/main" id="{8E2B62CF-AD2D-AD1F-B0D8-90BA787B0B7F}"/>
              </a:ext>
            </a:extLst>
          </p:cNvPr>
          <p:cNvSpPr>
            <a:spLocks noGrp="1"/>
          </p:cNvSpPr>
          <p:nvPr>
            <p:ph type="sldNum" sz="quarter" idx="12"/>
          </p:nvPr>
        </p:nvSpPr>
        <p:spPr/>
        <p:txBody>
          <a:bodyPr/>
          <a:lstStyle/>
          <a:p>
            <a:fld id="{6FCB6B90-8271-4E8F-82C1-E646FBB48A2E}" type="slidenum">
              <a:rPr lang="fi-FI" smtClean="0"/>
              <a:pPr/>
              <a:t>123</a:t>
            </a:fld>
            <a:endParaRPr lang="fi-FI"/>
          </a:p>
        </p:txBody>
      </p:sp>
      <p:sp>
        <p:nvSpPr>
          <p:cNvPr id="4" name="Date Placeholder 3">
            <a:extLst>
              <a:ext uri="{FF2B5EF4-FFF2-40B4-BE49-F238E27FC236}">
                <a16:creationId xmlns:a16="http://schemas.microsoft.com/office/drawing/2014/main" id="{6708A649-64DA-B0F0-7FD4-D5A774594766}"/>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345B891-5553-715C-58F4-2A0EBC3B7B2C}"/>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781290A4-4DB5-AC5C-965C-4082200887AB}"/>
              </a:ext>
            </a:extLst>
          </p:cNvPr>
          <p:cNvGraphicFramePr>
            <a:graphicFrameLocks noGrp="1"/>
          </p:cNvGraphicFramePr>
          <p:nvPr>
            <p:ph sz="quarter" idx="17"/>
            <p:extLst>
              <p:ext uri="{D42A27DB-BD31-4B8C-83A1-F6EECF244321}">
                <p14:modId xmlns:p14="http://schemas.microsoft.com/office/powerpoint/2010/main" val="185560378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DD244C3-B1B9-317F-3B44-C791864B808A}"/>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23.4.2024	</a:t>
            </a:r>
            <a:r>
              <a:rPr lang="fi-FI" altLang="fi-FI" kern="0" dirty="0">
                <a:solidFill>
                  <a:srgbClr val="000000"/>
                </a:solidFill>
                <a:latin typeface="Verdana"/>
                <a:ea typeface="Verdana"/>
              </a:rPr>
              <a:t>  Lähde: OPH, Vipunen</a:t>
            </a:r>
          </a:p>
          <a:p>
            <a:endParaRPr lang="fi-FI" altLang="fi-FI" sz="700" kern="0" dirty="0">
              <a:solidFill>
                <a:srgbClr val="000000"/>
              </a:solidFill>
            </a:endParaRPr>
          </a:p>
          <a:p>
            <a:endParaRPr lang="fi-FI" dirty="0"/>
          </a:p>
        </p:txBody>
      </p:sp>
      <p:sp>
        <p:nvSpPr>
          <p:cNvPr id="11" name="Tekstiruutu 5">
            <a:extLst>
              <a:ext uri="{FF2B5EF4-FFF2-40B4-BE49-F238E27FC236}">
                <a16:creationId xmlns:a16="http://schemas.microsoft.com/office/drawing/2014/main" id="{AF83CC21-486E-0830-352B-411A8E464C89}"/>
              </a:ext>
            </a:extLst>
          </p:cNvPr>
          <p:cNvSpPr txBox="1"/>
          <p:nvPr/>
        </p:nvSpPr>
        <p:spPr>
          <a:xfrm>
            <a:off x="7404373" y="4002347"/>
            <a:ext cx="1368152" cy="765200"/>
          </a:xfrm>
          <a:prstGeom prst="rect">
            <a:avLst/>
          </a:prstGeom>
          <a:noFill/>
        </p:spPr>
        <p:txBody>
          <a:bodyPr wrap="square" lIns="36000" tIns="36000" rIns="36000" bIns="36000" rtlCol="0">
            <a:spAutoFit/>
          </a:bodyPr>
          <a:lstStyle/>
          <a:p>
            <a:r>
              <a:rPr lang="fi-FI" sz="900" spc="-40" dirty="0"/>
              <a:t>Ensisijaisten hakijoiden määrä yhteensä:</a:t>
            </a:r>
          </a:p>
          <a:p>
            <a:r>
              <a:rPr lang="fi-FI" sz="900" spc="-40" dirty="0"/>
              <a:t>2022 = 1 377</a:t>
            </a:r>
          </a:p>
          <a:p>
            <a:r>
              <a:rPr lang="fi-FI" sz="900" spc="-40" dirty="0"/>
              <a:t>2023 = 1 362</a:t>
            </a:r>
          </a:p>
          <a:p>
            <a:r>
              <a:rPr lang="fi-FI" sz="900" spc="-40" dirty="0"/>
              <a:t>2024 = 1 548</a:t>
            </a:r>
          </a:p>
        </p:txBody>
      </p:sp>
      <p:sp>
        <p:nvSpPr>
          <p:cNvPr id="6" name="Tekstiruutu 5">
            <a:extLst>
              <a:ext uri="{FF2B5EF4-FFF2-40B4-BE49-F238E27FC236}">
                <a16:creationId xmlns:a16="http://schemas.microsoft.com/office/drawing/2014/main" id="{F61197B6-E141-E12B-8222-D25B0FE955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a:hlinkClick r:id="rId4" action="ppaction://hlinksldjump"/>
              </a:rPr>
              <a:t>Palaa sisällysluetteloon</a:t>
            </a:r>
            <a:endParaRPr lang="fi-FI" sz="700" spc="-40"/>
          </a:p>
        </p:txBody>
      </p:sp>
    </p:spTree>
    <p:extLst>
      <p:ext uri="{BB962C8B-B14F-4D97-AF65-F5344CB8AC3E}">
        <p14:creationId xmlns:p14="http://schemas.microsoft.com/office/powerpoint/2010/main" val="3915477903"/>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dirty="0">
                <a:ea typeface="Arial Unicode MS"/>
                <a:cs typeface="Arial Unicode MS"/>
              </a:rPr>
              <a:t>Peruskoulupohjaisen toisen asteen kone- ja tuotantotekniikan perustutkinnon </a:t>
            </a:r>
            <a:r>
              <a:rPr lang="fi-FI" altLang="fi-FI" sz="1800" kern="0" dirty="0">
                <a:solidFill>
                  <a:schemeClr val="tx1"/>
                </a:solidFill>
                <a:ea typeface="Arial Unicode MS"/>
                <a:cs typeface="Arial Unicode MS"/>
              </a:rPr>
              <a:t>vetovoima</a:t>
            </a:r>
            <a:r>
              <a:rPr lang="fi-FI" altLang="fi-FI" sz="1800" kern="0" dirty="0">
                <a:ea typeface="Arial Unicode MS"/>
                <a:cs typeface="Arial Unicode MS"/>
              </a:rPr>
              <a:t> ja aloituspaikkojen lukumäärä, Uusimaa</a:t>
            </a:r>
            <a:endParaRPr lang="fi-FI" sz="1800" dirty="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124</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712848481"/>
              </p:ext>
            </p:extLst>
          </p:nvPr>
        </p:nvGraphicFramePr>
        <p:xfrm>
          <a:off x="1046375" y="1334294"/>
          <a:ext cx="7721387"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6" name="TextBox 5">
            <a:extLst>
              <a:ext uri="{FF2B5EF4-FFF2-40B4-BE49-F238E27FC236}">
                <a16:creationId xmlns:a16="http://schemas.microsoft.com/office/drawing/2014/main" id="{05F56EBB-FCF9-CD67-64FE-A3A5864B4169}"/>
              </a:ext>
            </a:extLst>
          </p:cNvPr>
          <p:cNvSpPr txBox="1"/>
          <p:nvPr/>
        </p:nvSpPr>
        <p:spPr>
          <a:xfrm>
            <a:off x="142605" y="1421088"/>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8" name="TextBox 7">
            <a:extLst>
              <a:ext uri="{FF2B5EF4-FFF2-40B4-BE49-F238E27FC236}">
                <a16:creationId xmlns:a16="http://schemas.microsoft.com/office/drawing/2014/main" id="{B6AB2677-7A80-04C2-A98B-57E2A3B07313}"/>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9" name="Tekstiruutu 8">
            <a:extLst>
              <a:ext uri="{FF2B5EF4-FFF2-40B4-BE49-F238E27FC236}">
                <a16:creationId xmlns:a16="http://schemas.microsoft.com/office/drawing/2014/main" id="{EB9A1655-9192-D6E3-EBE1-8CD8737F17A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24346870"/>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Varsinais-Suomi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125</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422870983"/>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00A85C2E-1412-4DF1-D661-413CEDC8059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4073293297"/>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Satakunta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53082755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4339B04-A9D7-E95C-673D-9F22580F39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0374955"/>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Kanta-Häme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19468508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B2656CC-D7EE-CBDC-F4FF-5AB35F36CB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444530617"/>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Pirkanmaa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836899735"/>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2782D8C-883F-490B-0A9F-CB54602D52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9100313"/>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Päijät-Häme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36640285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C73379-C438-3619-017E-1972163C7F1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0859553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773387535"/>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Kymenlaakso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71177607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A3CC0AF-D618-D804-CC9B-F7BA7B0C3A3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24403045"/>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58804603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D52A09-1B31-BDF1-5E16-6C47651E98C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0942933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132</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48693915"/>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8EB8B6-C750-B9F7-5FC5-FCEC5882467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854425014"/>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133</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12340152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AC60CE-7579-285D-875C-F2D243100DB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519843498"/>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134</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75122828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24.4.2024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E61C9BFE-7DD7-82B0-358B-336C13FE31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06090433"/>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135</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3116481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C99B680-5FEE-DF21-6B0C-0A1E9EE79B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207463172"/>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15455619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39C88D0-13E1-9D68-56DE-08FDB61C8EB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78659522"/>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49917554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AE9EA1A-CC31-4E02-B944-690F330EC92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31991719"/>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20762219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ADD67A3-830A-752D-E898-25420FCB6D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925072054"/>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4080327920"/>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527D6D31-1519-FF8A-744A-AEB2736C2E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668209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lähes viidennes Kaakkois-Suomen kaikista työllisistä. Alalla työskentelee suoraan 10 200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206648247"/>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Kainuu</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41661727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9886C85A-5A8D-0779-BA5F-8EB0FBF45FC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54073169"/>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Lappi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495605883"/>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2826FDEA-A0A4-D0CE-BC3E-AB06AAA4B6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2671029"/>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FEA1E58-DA12-B5C1-AD4C-4A5C6D81422E}"/>
              </a:ext>
            </a:extLst>
          </p:cNvPr>
          <p:cNvSpPr>
            <a:spLocks noGrp="1"/>
          </p:cNvSpPr>
          <p:nvPr>
            <p:ph type="body" sz="quarter" idx="15"/>
          </p:nvPr>
        </p:nvSpPr>
        <p:spPr/>
        <p:txBody>
          <a:bodyPr/>
          <a:lstStyle/>
          <a:p>
            <a:r>
              <a:rPr lang="fi-FI" dirty="0"/>
              <a:t>Henkilöstön koulutusaste</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p:txBody>
      </p:sp>
      <p:sp>
        <p:nvSpPr>
          <p:cNvPr id="3" name="Dian numeron paikkamerkki 2">
            <a:extLst>
              <a:ext uri="{FF2B5EF4-FFF2-40B4-BE49-F238E27FC236}">
                <a16:creationId xmlns:a16="http://schemas.microsoft.com/office/drawing/2014/main" id="{74AC6BF0-5A6F-2056-C4F3-A881ECBCF077}"/>
              </a:ext>
            </a:extLst>
          </p:cNvPr>
          <p:cNvSpPr>
            <a:spLocks noGrp="1"/>
          </p:cNvSpPr>
          <p:nvPr>
            <p:ph type="sldNum" sz="quarter" idx="12"/>
          </p:nvPr>
        </p:nvSpPr>
        <p:spPr/>
        <p:txBody>
          <a:bodyPr/>
          <a:lstStyle/>
          <a:p>
            <a:fld id="{6FCB6B90-8271-4E8F-82C1-E646FBB48A2E}" type="slidenum">
              <a:rPr lang="fi-FI" smtClean="0"/>
              <a:pPr/>
              <a:t>142</a:t>
            </a:fld>
            <a:endParaRPr lang="fi-FI"/>
          </a:p>
        </p:txBody>
      </p:sp>
      <p:sp>
        <p:nvSpPr>
          <p:cNvPr id="4" name="Päivämäärän paikkamerkki 3">
            <a:extLst>
              <a:ext uri="{FF2B5EF4-FFF2-40B4-BE49-F238E27FC236}">
                <a16:creationId xmlns:a16="http://schemas.microsoft.com/office/drawing/2014/main" id="{C6F5A159-5D12-6AF4-313A-204252F95C4C}"/>
              </a:ext>
            </a:extLst>
          </p:cNvPr>
          <p:cNvSpPr>
            <a:spLocks noGrp="1"/>
          </p:cNvSpPr>
          <p:nvPr>
            <p:ph type="dt" sz="half" idx="10"/>
          </p:nvPr>
        </p:nvSpPr>
        <p:spPr/>
        <p:txBody>
          <a:bodyPr/>
          <a:lstStyle/>
          <a:p>
            <a:fld id="{9AA3CBEF-2865-4434-A020-1FAA7DCEF42D}" type="datetime1">
              <a:rPr lang="fi-FI" smtClean="0"/>
              <a:t>8.8.2024</a:t>
            </a:fld>
            <a:endParaRPr lang="fi-FI"/>
          </a:p>
        </p:txBody>
      </p:sp>
      <p:sp>
        <p:nvSpPr>
          <p:cNvPr id="5" name="Alatunnisteen paikkamerkki 4">
            <a:extLst>
              <a:ext uri="{FF2B5EF4-FFF2-40B4-BE49-F238E27FC236}">
                <a16:creationId xmlns:a16="http://schemas.microsoft.com/office/drawing/2014/main" id="{1695601D-DFAC-7040-44FD-B6CBF4B5EC1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6B3AE73-C651-03FA-14BC-14BF00B3EDD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3440963091"/>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r>
              <a:rPr lang="fi-FI"/>
              <a:t>Teknologiateollisuuden henkilöstön koulutusaste maakunnittain</a:t>
            </a:r>
            <a:r>
              <a:rPr lang="fi-FI" dirty="0"/>
              <a:t> 2021</a:t>
            </a:r>
            <a:endParaRPr lang="fi-FI"/>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143</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264070440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12.9.2023.  Tilastokeskus, erillistilastot. </a:t>
            </a:r>
          </a:p>
        </p:txBody>
      </p:sp>
      <p:sp>
        <p:nvSpPr>
          <p:cNvPr id="6" name="Tekstiruutu 5">
            <a:extLst>
              <a:ext uri="{FF2B5EF4-FFF2-40B4-BE49-F238E27FC236}">
                <a16:creationId xmlns:a16="http://schemas.microsoft.com/office/drawing/2014/main" id="{DE08D14C-332C-CE8D-EC02-78902562C2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03346866"/>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teolliset toimialat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144</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395918489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
        <p:nvSpPr>
          <p:cNvPr id="6" name="Tekstiruutu 5">
            <a:extLst>
              <a:ext uri="{FF2B5EF4-FFF2-40B4-BE49-F238E27FC236}">
                <a16:creationId xmlns:a16="http://schemas.microsoft.com/office/drawing/2014/main" id="{AC99BE57-F7C3-194A-35F0-40BB805E24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33957404"/>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palvelualat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145</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855289665"/>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Tree>
    <p:extLst>
      <p:ext uri="{BB962C8B-B14F-4D97-AF65-F5344CB8AC3E}">
        <p14:creationId xmlns:p14="http://schemas.microsoft.com/office/powerpoint/2010/main" val="4083923450"/>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0333219-8127-EBF4-14CE-484515159C14}"/>
              </a:ext>
            </a:extLst>
          </p:cNvPr>
          <p:cNvSpPr>
            <a:spLocks noGrp="1"/>
          </p:cNvSpPr>
          <p:nvPr>
            <p:ph type="body" sz="quarter" idx="15"/>
          </p:nvPr>
        </p:nvSpPr>
        <p:spPr/>
        <p:txBody>
          <a:bodyPr/>
          <a:lstStyle/>
          <a:p>
            <a:r>
              <a:rPr lang="fi-FI" dirty="0"/>
              <a:t>Koulutusasteen muutos teknologiateollisuuden toimialoilla koko maa</a:t>
            </a:r>
          </a:p>
          <a:p>
            <a:endParaRPr lang="fi-FI" dirty="0"/>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318072553"/>
              </p:ext>
            </p:extLst>
          </p:nvPr>
        </p:nvGraphicFramePr>
        <p:xfrm>
          <a:off x="376237" y="1249308"/>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349458" y="4710971"/>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7.11.2023	Lähde: Tilastokeskus, erillistilastot</a:t>
            </a:r>
          </a:p>
        </p:txBody>
      </p:sp>
      <p:sp>
        <p:nvSpPr>
          <p:cNvPr id="5" name="Tekstiruutu 1">
            <a:extLst>
              <a:ext uri="{FF2B5EF4-FFF2-40B4-BE49-F238E27FC236}">
                <a16:creationId xmlns:a16="http://schemas.microsoft.com/office/drawing/2014/main" id="{9F5572A2-BF03-CF50-6AD5-A7C4F9E32A92}"/>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7" name="Tekstiruutu 6">
            <a:extLst>
              <a:ext uri="{FF2B5EF4-FFF2-40B4-BE49-F238E27FC236}">
                <a16:creationId xmlns:a16="http://schemas.microsoft.com/office/drawing/2014/main" id="{50E029EE-211B-0AD7-0AED-83961D5FF0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51964113"/>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a:t>Koulutusasteen muutos teknologiateollisuuden teollisilla toimialoilla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969141624"/>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5B9D0B1E-3E35-5DA8-9606-373578BA58E0}"/>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98E5D61B-3F72-30C3-37AF-AAA036D523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772441512"/>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dirty="0"/>
              <a:t>Koulutusasteen muutos teknologiateollisuuden palvelualoilla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736019002"/>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21FB07E3-6534-4ACA-2EF3-F8BB0CA891E5}"/>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7085BCDF-EC09-771A-808D-930DEE8AFD9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5304386"/>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194DFA-9B3E-FBC9-C3EA-1714A725C807}"/>
              </a:ext>
            </a:extLst>
          </p:cNvPr>
          <p:cNvSpPr>
            <a:spLocks noGrp="1"/>
          </p:cNvSpPr>
          <p:nvPr>
            <p:ph type="body" sz="quarter" idx="15"/>
          </p:nvPr>
        </p:nvSpPr>
        <p:spPr/>
        <p:txBody>
          <a:bodyPr/>
          <a:lstStyle/>
          <a:p>
            <a:r>
              <a:rPr lang="fi-FI" dirty="0"/>
              <a:t>Henkilöstön koulutusala</a:t>
            </a:r>
          </a:p>
          <a:p>
            <a:endParaRPr lang="fi-FI" dirty="0"/>
          </a:p>
          <a:p>
            <a:endParaRPr lang="fi-FI" dirty="0"/>
          </a:p>
          <a:p>
            <a:endParaRPr lang="fi-FI" dirty="0"/>
          </a:p>
          <a:p>
            <a:endParaRPr lang="fi-FI" dirty="0"/>
          </a:p>
          <a:p>
            <a:r>
              <a:rPr lang="fi-FI" sz="1050" dirty="0"/>
              <a:t>Osio päivitetään kerran vuodessa.</a:t>
            </a:r>
            <a:endParaRPr lang="fi-FI" sz="1050" dirty="0">
              <a:highlight>
                <a:srgbClr val="FFFF00"/>
              </a:highlight>
            </a:endParaRPr>
          </a:p>
        </p:txBody>
      </p:sp>
      <p:sp>
        <p:nvSpPr>
          <p:cNvPr id="3" name="Dian numeron paikkamerkki 2">
            <a:extLst>
              <a:ext uri="{FF2B5EF4-FFF2-40B4-BE49-F238E27FC236}">
                <a16:creationId xmlns:a16="http://schemas.microsoft.com/office/drawing/2014/main" id="{6B836239-9024-0F17-E60D-549CC87057BC}"/>
              </a:ext>
            </a:extLst>
          </p:cNvPr>
          <p:cNvSpPr>
            <a:spLocks noGrp="1"/>
          </p:cNvSpPr>
          <p:nvPr>
            <p:ph type="sldNum" sz="quarter" idx="12"/>
          </p:nvPr>
        </p:nvSpPr>
        <p:spPr/>
        <p:txBody>
          <a:bodyPr/>
          <a:lstStyle/>
          <a:p>
            <a:fld id="{6FCB6B90-8271-4E8F-82C1-E646FBB48A2E}" type="slidenum">
              <a:rPr lang="fi-FI" smtClean="0"/>
              <a:pPr/>
              <a:t>149</a:t>
            </a:fld>
            <a:endParaRPr lang="fi-FI"/>
          </a:p>
        </p:txBody>
      </p:sp>
      <p:sp>
        <p:nvSpPr>
          <p:cNvPr id="4" name="Päivämäärän paikkamerkki 3">
            <a:extLst>
              <a:ext uri="{FF2B5EF4-FFF2-40B4-BE49-F238E27FC236}">
                <a16:creationId xmlns:a16="http://schemas.microsoft.com/office/drawing/2014/main" id="{7795F686-13F2-185C-2249-103B4331F89F}"/>
              </a:ext>
            </a:extLst>
          </p:cNvPr>
          <p:cNvSpPr>
            <a:spLocks noGrp="1"/>
          </p:cNvSpPr>
          <p:nvPr>
            <p:ph type="dt" sz="half" idx="10"/>
          </p:nvPr>
        </p:nvSpPr>
        <p:spPr/>
        <p:txBody>
          <a:bodyPr/>
          <a:lstStyle/>
          <a:p>
            <a:fld id="{0F905F96-8735-44CC-A79D-9FF4592D6200}" type="datetime1">
              <a:rPr lang="fi-FI" smtClean="0"/>
              <a:t>8.8.2024</a:t>
            </a:fld>
            <a:endParaRPr lang="fi-FI"/>
          </a:p>
        </p:txBody>
      </p:sp>
      <p:sp>
        <p:nvSpPr>
          <p:cNvPr id="5" name="Alatunnisteen paikkamerkki 4">
            <a:extLst>
              <a:ext uri="{FF2B5EF4-FFF2-40B4-BE49-F238E27FC236}">
                <a16:creationId xmlns:a16="http://schemas.microsoft.com/office/drawing/2014/main" id="{CEFAD816-3D79-1E30-FFF6-CF1356FBE3B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A345579-AE09-6E99-524B-559E2CBAC4B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233389110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3087155"/>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53093623"/>
              </p:ext>
            </p:extLst>
          </p:nvPr>
        </p:nvGraphicFramePr>
        <p:xfrm>
          <a:off x="307869" y="640765"/>
          <a:ext cx="5861136" cy="4080324"/>
        </p:xfrm>
        <a:graphic>
          <a:graphicData uri="http://schemas.openxmlformats.org/drawingml/2006/table">
            <a:tbl>
              <a:tblPr firstRow="1" bandRow="1">
                <a:tableStyleId>{69012ECD-51FC-41F1-AA8D-1B2483CD663E}</a:tableStyleId>
              </a:tblPr>
              <a:tblGrid>
                <a:gridCol w="2162971">
                  <a:extLst>
                    <a:ext uri="{9D8B030D-6E8A-4147-A177-3AD203B41FA5}">
                      <a16:colId xmlns:a16="http://schemas.microsoft.com/office/drawing/2014/main" val="282858315"/>
                    </a:ext>
                  </a:extLst>
                </a:gridCol>
                <a:gridCol w="830783">
                  <a:extLst>
                    <a:ext uri="{9D8B030D-6E8A-4147-A177-3AD203B41FA5}">
                      <a16:colId xmlns:a16="http://schemas.microsoft.com/office/drawing/2014/main" val="3052682410"/>
                    </a:ext>
                  </a:extLst>
                </a:gridCol>
                <a:gridCol w="955794">
                  <a:extLst>
                    <a:ext uri="{9D8B030D-6E8A-4147-A177-3AD203B41FA5}">
                      <a16:colId xmlns:a16="http://schemas.microsoft.com/office/drawing/2014/main" val="3618497494"/>
                    </a:ext>
                  </a:extLst>
                </a:gridCol>
                <a:gridCol w="955794">
                  <a:extLst>
                    <a:ext uri="{9D8B030D-6E8A-4147-A177-3AD203B41FA5}">
                      <a16:colId xmlns:a16="http://schemas.microsoft.com/office/drawing/2014/main" val="588175540"/>
                    </a:ext>
                  </a:extLst>
                </a:gridCol>
                <a:gridCol w="955794">
                  <a:extLst>
                    <a:ext uri="{9D8B030D-6E8A-4147-A177-3AD203B41FA5}">
                      <a16:colId xmlns:a16="http://schemas.microsoft.com/office/drawing/2014/main" val="1940955365"/>
                    </a:ext>
                  </a:extLst>
                </a:gridCol>
              </a:tblGrid>
              <a:tr h="250064">
                <a:tc>
                  <a:txBody>
                    <a:bodyPr/>
                    <a:lstStyle/>
                    <a:p>
                      <a:pPr algn="l" fontAlgn="b"/>
                      <a:endParaRPr lang="fi-FI" sz="900" b="1" i="0" u="none" strike="noStrike">
                        <a:solidFill>
                          <a:srgbClr val="000000"/>
                        </a:solidFill>
                        <a:effectLst/>
                        <a:latin typeface="+mj-lt"/>
                      </a:endParaRPr>
                    </a:p>
                  </a:txBody>
                  <a:tcPr marL="6350" marR="6350" marT="6350" marB="0" anchor="ctr"/>
                </a:tc>
                <a:tc gridSpan="2">
                  <a:txBody>
                    <a:bodyPr/>
                    <a:lstStyle/>
                    <a:p>
                      <a:pPr marL="0" algn="ctr" defTabSz="806052" rtl="0" eaLnBrk="1" latinLnBrk="0" hangingPunct="1"/>
                      <a:r>
                        <a:rPr lang="fi-FI" sz="900" b="1" kern="1200">
                          <a:solidFill>
                            <a:schemeClr val="bg2"/>
                          </a:solidFill>
                        </a:rPr>
                        <a:t>2016</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tc gridSpan="2">
                  <a:txBody>
                    <a:bodyPr/>
                    <a:lstStyle/>
                    <a:p>
                      <a:pPr marL="0" algn="ctr" defTabSz="806052" rtl="0" eaLnBrk="1" latinLnBrk="0" hangingPunct="1"/>
                      <a:r>
                        <a:rPr lang="fi-FI" sz="900" b="1" kern="1200">
                          <a:solidFill>
                            <a:schemeClr val="bg2"/>
                          </a:solidFill>
                        </a:rPr>
                        <a:t>2021</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489861010"/>
                  </a:ext>
                </a:extLst>
              </a:tr>
              <a:tr h="0">
                <a:tc>
                  <a:txBody>
                    <a:bodyPr/>
                    <a:lstStyle/>
                    <a:p>
                      <a:pPr algn="l" fontAlgn="b"/>
                      <a:endParaRPr lang="fi-FI" sz="8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800" b="1" kern="1200">
                          <a:solidFill>
                            <a:schemeClr val="dk1"/>
                          </a:solidFill>
                        </a:rPr>
                        <a:t>Teolliset toimialat</a:t>
                      </a:r>
                      <a:endParaRPr lang="fi-FI" sz="800" b="1" kern="1200">
                        <a:solidFill>
                          <a:schemeClr val="dk1"/>
                        </a:solidFill>
                        <a:latin typeface="+mj-lt"/>
                        <a:ea typeface="+mn-ea"/>
                        <a:cs typeface="+mn-cs"/>
                      </a:endParaRPr>
                    </a:p>
                  </a:txBody>
                  <a:tcPr anchor="ctr"/>
                </a:tc>
                <a:tc>
                  <a:txBody>
                    <a:bodyPr/>
                    <a:lstStyle/>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endParaRPr lang="fi-FI" sz="800" b="1" kern="1200">
                        <a:solidFill>
                          <a:schemeClr val="dk1"/>
                        </a:solidFill>
                        <a:latin typeface="+mj-lt"/>
                        <a:ea typeface="+mn-ea"/>
                        <a:cs typeface="+mn-cs"/>
                      </a:endParaRPr>
                    </a:p>
                  </a:txBody>
                  <a:tcPr anchor="ct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endParaRPr lang="fi-FI" sz="800" b="1" kern="1200">
                        <a:solidFill>
                          <a:schemeClr val="dk1"/>
                        </a:solidFill>
                      </a:endParaRPr>
                    </a:p>
                    <a:p>
                      <a:pPr marL="0" marR="0" lvl="0" indent="0" algn="ctr" defTabSz="806052" rtl="0" eaLnBrk="1" fontAlgn="auto" latinLnBrk="0" hangingPunct="1">
                        <a:lnSpc>
                          <a:spcPct val="100000"/>
                        </a:lnSpc>
                        <a:spcBef>
                          <a:spcPts val="0"/>
                        </a:spcBef>
                        <a:spcAft>
                          <a:spcPts val="0"/>
                        </a:spcAft>
                        <a:buClrTx/>
                        <a:buSzTx/>
                        <a:buFontTx/>
                        <a:buNone/>
                        <a:tabLst/>
                        <a:defRPr/>
                      </a:pPr>
                      <a:r>
                        <a:rPr lang="fi-FI" sz="800" b="1" kern="1200">
                          <a:solidFill>
                            <a:schemeClr val="dk1"/>
                          </a:solidFill>
                        </a:rPr>
                        <a:t>Teolliset toimialat</a:t>
                      </a:r>
                    </a:p>
                    <a:p>
                      <a:pPr marL="0" algn="ctr" defTabSz="806052" rtl="0" eaLnBrk="1" latinLnBrk="0" hangingPunct="1"/>
                      <a:endParaRPr lang="fi-FI" sz="800" b="1" kern="1200">
                        <a:solidFill>
                          <a:schemeClr val="dk1"/>
                        </a:solidFill>
                        <a:latin typeface="+mn-lt"/>
                        <a:ea typeface="+mn-ea"/>
                        <a:cs typeface="+mn-cs"/>
                      </a:endParaRPr>
                    </a:p>
                  </a:txBody>
                  <a:tcPr anchor="ctr"/>
                </a:tc>
                <a:tc>
                  <a:txBody>
                    <a:bodyPr/>
                    <a:lstStyle/>
                    <a:p>
                      <a:pPr marL="0" algn="ctr" defTabSz="806052" rtl="0" eaLnBrk="1" latinLnBrk="0" hangingPunct="1"/>
                      <a:endParaRPr lang="fi-FI" sz="800" b="1" kern="1200">
                        <a:solidFill>
                          <a:schemeClr val="dk1"/>
                        </a:solidFill>
                      </a:endParaRPr>
                    </a:p>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p>
                    <a:p>
                      <a:pPr marL="0" algn="ctr" defTabSz="806052" rtl="0" eaLnBrk="1" latinLnBrk="0" hangingPunct="1"/>
                      <a:endParaRPr lang="fi-FI" sz="800" b="1" kern="1200">
                        <a:solidFill>
                          <a:schemeClr val="dk1"/>
                        </a:solidFill>
                        <a:latin typeface="+mn-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900" b="1" u="none" strike="noStrike">
                          <a:solidFill>
                            <a:srgbClr val="000000"/>
                          </a:solidFill>
                          <a:effectLst/>
                        </a:rPr>
                        <a:t>  01 Kasvatusalat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900" b="1" u="none" strike="noStrike">
                          <a:solidFill>
                            <a:srgbClr val="000000"/>
                          </a:solidFill>
                          <a:effectLst/>
                        </a:rPr>
                        <a:t>  02 Humanistiset ja taidealat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900" b="1" u="none" strike="noStrike">
                          <a:solidFill>
                            <a:srgbClr val="000000"/>
                          </a:solidFill>
                          <a:effectLst/>
                        </a:rPr>
                        <a:t>  03 Yhteiskunnalliset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900" b="1" u="none" strike="noStrike">
                          <a:solidFill>
                            <a:srgbClr val="000000"/>
                          </a:solidFill>
                          <a:effectLst/>
                        </a:rPr>
                        <a:t>  04 Kauppa, hallinto ja   oikeustieteet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13 %</a:t>
                      </a:r>
                    </a:p>
                  </a:txBody>
                  <a:tcPr anchor="ctr"/>
                </a:tc>
                <a:tc>
                  <a:txBody>
                    <a:bodyPr/>
                    <a:lstStyle/>
                    <a:p>
                      <a:pPr marL="0" algn="ctr" defTabSz="806052" rtl="0" eaLnBrk="1" latinLnBrk="0" hangingPunct="1"/>
                      <a:r>
                        <a:rPr lang="fi-FI" sz="900" b="1" kern="1200">
                          <a:solidFill>
                            <a:schemeClr val="dk1"/>
                          </a:solidFill>
                        </a:rPr>
                        <a:t>12 %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900" b="1" u="none" strike="noStrike">
                          <a:solidFill>
                            <a:srgbClr val="000000"/>
                          </a:solidFill>
                          <a:effectLst/>
                        </a:rPr>
                        <a:t>  05 Luonnontieteet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lvl="0" algn="l" fontAlgn="b"/>
                      <a:r>
                        <a:rPr lang="fi-FI" sz="900" b="1" u="none" strike="noStrike">
                          <a:solidFill>
                            <a:srgbClr val="000000"/>
                          </a:solidFill>
                          <a:effectLst/>
                        </a:rPr>
                        <a:t>  06 Tietojenkäsittely ja tietoliikenne (ICT)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7 %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25 %</a:t>
                      </a:r>
                    </a:p>
                  </a:txBody>
                  <a:tcPr anchor="ctr"/>
                </a:tc>
                <a:tc>
                  <a:txBody>
                    <a:bodyPr/>
                    <a:lstStyle/>
                    <a:p>
                      <a:pPr marL="0" algn="ctr" defTabSz="806052" rtl="0" eaLnBrk="1" latinLnBrk="0" hangingPunct="1"/>
                      <a:r>
                        <a:rPr lang="fi-FI" sz="900" b="1" kern="1200">
                          <a:solidFill>
                            <a:schemeClr val="dk1"/>
                          </a:solidFill>
                        </a:rPr>
                        <a:t>7 %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27 %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900" b="1" u="none" strike="noStrike">
                          <a:solidFill>
                            <a:srgbClr val="000000"/>
                          </a:solidFill>
                          <a:effectLst/>
                        </a:rPr>
                        <a:t>  07 Tekniikan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68 %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42 %</a:t>
                      </a:r>
                    </a:p>
                  </a:txBody>
                  <a:tcPr anchor="ctr"/>
                </a:tc>
                <a:tc>
                  <a:txBody>
                    <a:bodyPr/>
                    <a:lstStyle/>
                    <a:p>
                      <a:pPr marL="0" algn="ctr" defTabSz="806052" rtl="0" eaLnBrk="1" latinLnBrk="0" hangingPunct="1"/>
                      <a:r>
                        <a:rPr lang="fi-FI" sz="900" b="1" kern="1200">
                          <a:solidFill>
                            <a:schemeClr val="dk1"/>
                          </a:solidFill>
                        </a:rPr>
                        <a:t>65 %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39 %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900" b="1" u="none" strike="noStrike">
                          <a:solidFill>
                            <a:srgbClr val="000000"/>
                          </a:solidFill>
                          <a:effectLst/>
                        </a:rPr>
                        <a:t>  08 Maa- ja metsätalousalat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900" b="1" u="none" strike="noStrike">
                          <a:solidFill>
                            <a:srgbClr val="000000"/>
                          </a:solidFill>
                          <a:effectLst/>
                        </a:rPr>
                        <a:t>  09 Terveys- ja hyvinvointialat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900" b="1" u="none" strike="noStrike">
                          <a:solidFill>
                            <a:srgbClr val="000000"/>
                          </a:solidFill>
                          <a:effectLst/>
                        </a:rPr>
                        <a:t>  10 Palvelualat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900" b="1"/>
                        <a:t>Yleissivistävä</a:t>
                      </a:r>
                      <a:endParaRPr lang="fi-FI" sz="900" b="1">
                        <a:latin typeface="+mj-lt"/>
                      </a:endParaRPr>
                    </a:p>
                  </a:txBody>
                  <a:tcPr anchor="ctr"/>
                </a:tc>
                <a:tc>
                  <a:txBody>
                    <a:bodyPr/>
                    <a:lstStyle/>
                    <a:p>
                      <a:pPr algn="ctr"/>
                      <a:r>
                        <a:rPr lang="fi-FI" sz="900" b="1">
                          <a:latin typeface="+mj-lt"/>
                        </a:rPr>
                        <a:t>4 %</a:t>
                      </a:r>
                    </a:p>
                  </a:txBody>
                  <a:tcPr anchor="ctr"/>
                </a:tc>
                <a:tc>
                  <a:txBody>
                    <a:bodyPr/>
                    <a:lstStyle/>
                    <a:p>
                      <a:pPr algn="ctr"/>
                      <a:r>
                        <a:rPr lang="fi-FI" sz="900" b="1">
                          <a:latin typeface="+mj-lt"/>
                        </a:rPr>
                        <a:t>9 %</a:t>
                      </a:r>
                    </a:p>
                  </a:txBody>
                  <a:tcPr anchor="ctr"/>
                </a:tc>
                <a:tc>
                  <a:txBody>
                    <a:bodyPr/>
                    <a:lstStyle/>
                    <a:p>
                      <a:pPr algn="ctr"/>
                      <a:r>
                        <a:rPr lang="fi-FI" sz="900" b="1"/>
                        <a:t>5 %</a:t>
                      </a:r>
                      <a:endParaRPr lang="fi-FI" sz="900" b="1">
                        <a:latin typeface="+mj-lt"/>
                      </a:endParaRPr>
                    </a:p>
                  </a:txBody>
                  <a:tcPr anchor="ctr"/>
                </a:tc>
                <a:tc>
                  <a:txBody>
                    <a:bodyPr/>
                    <a:lstStyle/>
                    <a:p>
                      <a:pPr algn="ctr"/>
                      <a:r>
                        <a:rPr lang="fi-FI" sz="900" b="1"/>
                        <a:t>8 %</a:t>
                      </a:r>
                      <a:endParaRPr lang="fi-FI" sz="9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51470"/>
            <a:ext cx="8034389" cy="475025"/>
          </a:xfrm>
        </p:spPr>
        <p:txBody>
          <a:bodyPr>
            <a:noAutofit/>
          </a:bodyPr>
          <a:lstStyle/>
          <a:p>
            <a:pPr>
              <a:lnSpc>
                <a:spcPct val="100000"/>
              </a:lnSpc>
            </a:pPr>
            <a:r>
              <a:rPr lang="fi-FI" sz="1800"/>
              <a:t>Teknologiateollisuuden henkilöstön jakauma koulutusalan mukaan 2016 ja 2021, koko maa</a:t>
            </a:r>
          </a:p>
        </p:txBody>
      </p:sp>
      <p:sp>
        <p:nvSpPr>
          <p:cNvPr id="5" name="Tekstiruutu 4">
            <a:extLst>
              <a:ext uri="{FF2B5EF4-FFF2-40B4-BE49-F238E27FC236}">
                <a16:creationId xmlns:a16="http://schemas.microsoft.com/office/drawing/2014/main" id="{613D7366-0A2D-DFBD-48CA-99DAD3DC25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45815120"/>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565573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9 %</a:t>
                      </a:r>
                      <a:endParaRPr lang="fi-FI" sz="1000" b="1">
                        <a:latin typeface="+mj-lt"/>
                      </a:endParaRPr>
                    </a:p>
                  </a:txBody>
                  <a:tcPr anchor="ctr"/>
                </a:tc>
                <a:tc>
                  <a:txBody>
                    <a:bodyPr/>
                    <a:lstStyle/>
                    <a:p>
                      <a:pPr algn="ctr"/>
                      <a:r>
                        <a:rPr lang="fi-FI" sz="1000" b="1"/>
                        <a:t>9 %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Uusimaa</a:t>
            </a:r>
          </a:p>
        </p:txBody>
      </p:sp>
      <p:sp>
        <p:nvSpPr>
          <p:cNvPr id="5" name="Alatunnisteen paikkamerkki 3">
            <a:extLst>
              <a:ext uri="{FF2B5EF4-FFF2-40B4-BE49-F238E27FC236}">
                <a16:creationId xmlns:a16="http://schemas.microsoft.com/office/drawing/2014/main" id="{D2E2ECFE-648F-1107-B0AF-2780918E26A9}"/>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A23CAAE-63DB-E5E9-CCFD-B460829691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3913438"/>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0310036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6 %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Varsinais-Suomi</a:t>
            </a:r>
          </a:p>
        </p:txBody>
      </p:sp>
      <p:sp>
        <p:nvSpPr>
          <p:cNvPr id="5" name="Alatunnisteen paikkamerkki 3">
            <a:extLst>
              <a:ext uri="{FF2B5EF4-FFF2-40B4-BE49-F238E27FC236}">
                <a16:creationId xmlns:a16="http://schemas.microsoft.com/office/drawing/2014/main" id="{6AA7EF7F-3287-ADB6-011E-5DD3F1FBFC5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61C5367E-CEB8-C869-F3F0-27A8415EB18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28830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9977110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Satakunta</a:t>
            </a:r>
          </a:p>
        </p:txBody>
      </p:sp>
      <p:sp>
        <p:nvSpPr>
          <p:cNvPr id="9" name="Alatunnisteen paikkamerkki 3">
            <a:extLst>
              <a:ext uri="{FF2B5EF4-FFF2-40B4-BE49-F238E27FC236}">
                <a16:creationId xmlns:a16="http://schemas.microsoft.com/office/drawing/2014/main" id="{767136D3-B5DB-FC87-298A-4E8D74E1D96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3D5C361-7457-3728-D61D-3BE0F2B5890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92086418"/>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56204248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Kanta-Häme</a:t>
            </a:r>
          </a:p>
        </p:txBody>
      </p:sp>
      <p:sp>
        <p:nvSpPr>
          <p:cNvPr id="5" name="Alatunnisteen paikkamerkki 3">
            <a:extLst>
              <a:ext uri="{FF2B5EF4-FFF2-40B4-BE49-F238E27FC236}">
                <a16:creationId xmlns:a16="http://schemas.microsoft.com/office/drawing/2014/main" id="{DD0A3FD7-93C5-4726-2897-0009F75DF5D8}"/>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56CB350A-AAFC-F65D-95CC-DFFD8DD9221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42505421"/>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6443935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Pirkanmaa</a:t>
            </a:r>
          </a:p>
        </p:txBody>
      </p:sp>
      <p:sp>
        <p:nvSpPr>
          <p:cNvPr id="5" name="Alatunnisteen paikkamerkki 3">
            <a:extLst>
              <a:ext uri="{FF2B5EF4-FFF2-40B4-BE49-F238E27FC236}">
                <a16:creationId xmlns:a16="http://schemas.microsoft.com/office/drawing/2014/main" id="{884D1DF3-48EC-B7AD-97A5-212881667C3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2A5AEE4-0BE2-B7EB-EE40-49681DDE383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13329792"/>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7237032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Päijät-Häme</a:t>
            </a:r>
          </a:p>
        </p:txBody>
      </p:sp>
      <p:sp>
        <p:nvSpPr>
          <p:cNvPr id="5" name="Alatunnisteen paikkamerkki 3">
            <a:extLst>
              <a:ext uri="{FF2B5EF4-FFF2-40B4-BE49-F238E27FC236}">
                <a16:creationId xmlns:a16="http://schemas.microsoft.com/office/drawing/2014/main" id="{6255CBFB-AE81-088C-889E-751325FF57B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29371C1-620C-F8F7-E91E-F7C3E7083CF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0729957"/>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8358610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64 %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Kymenlaakso</a:t>
            </a:r>
          </a:p>
        </p:txBody>
      </p:sp>
      <p:sp>
        <p:nvSpPr>
          <p:cNvPr id="5" name="Alatunnisteen paikkamerkki 3">
            <a:extLst>
              <a:ext uri="{FF2B5EF4-FFF2-40B4-BE49-F238E27FC236}">
                <a16:creationId xmlns:a16="http://schemas.microsoft.com/office/drawing/2014/main" id="{7993C70D-3655-5176-51D6-110FDAA32AF5}"/>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AAFEA3-E524-BE82-4DC6-6480F67C03A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7542652"/>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95565957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Etelä-Karjala</a:t>
            </a:r>
          </a:p>
        </p:txBody>
      </p:sp>
      <p:sp>
        <p:nvSpPr>
          <p:cNvPr id="5" name="Alatunnisteen paikkamerkki 3">
            <a:extLst>
              <a:ext uri="{FF2B5EF4-FFF2-40B4-BE49-F238E27FC236}">
                <a16:creationId xmlns:a16="http://schemas.microsoft.com/office/drawing/2014/main" id="{28D763E0-6BC3-3561-F583-CA936996C1B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D4AA94F-F20E-BF7E-CA7D-8A318A5E892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147958146"/>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113501959"/>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Etelä-Savo</a:t>
            </a:r>
          </a:p>
        </p:txBody>
      </p:sp>
      <p:sp>
        <p:nvSpPr>
          <p:cNvPr id="5" name="Alatunnisteen paikkamerkki 3">
            <a:extLst>
              <a:ext uri="{FF2B5EF4-FFF2-40B4-BE49-F238E27FC236}">
                <a16:creationId xmlns:a16="http://schemas.microsoft.com/office/drawing/2014/main" id="{FD4F969E-C2BB-F3B9-C353-08A30AFD7D3B}"/>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6F7DAC8-A4F8-C704-ED0E-F2BF44C7018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16969500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2168649"/>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3435509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Pohjois-Savo</a:t>
            </a:r>
          </a:p>
        </p:txBody>
      </p:sp>
      <p:sp>
        <p:nvSpPr>
          <p:cNvPr id="5" name="Alatunnisteen paikkamerkki 3">
            <a:extLst>
              <a:ext uri="{FF2B5EF4-FFF2-40B4-BE49-F238E27FC236}">
                <a16:creationId xmlns:a16="http://schemas.microsoft.com/office/drawing/2014/main" id="{6F39D379-86CA-041F-7CB6-C48913CF3DC6}"/>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84A9E7-2CAD-C1AE-7A2B-65CD6C1977E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98494716"/>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39592548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Pohjois-Karjala</a:t>
            </a:r>
          </a:p>
        </p:txBody>
      </p:sp>
      <p:sp>
        <p:nvSpPr>
          <p:cNvPr id="5" name="Alatunnisteen paikkamerkki 3">
            <a:extLst>
              <a:ext uri="{FF2B5EF4-FFF2-40B4-BE49-F238E27FC236}">
                <a16:creationId xmlns:a16="http://schemas.microsoft.com/office/drawing/2014/main" id="{062A2561-D44E-A11E-974E-CE6CDFC78C4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AE33CF-6F22-C8D2-F120-F8ECE30603E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01400232"/>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24298714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Keski-Suomi</a:t>
            </a:r>
          </a:p>
        </p:txBody>
      </p:sp>
      <p:sp>
        <p:nvSpPr>
          <p:cNvPr id="5" name="Alatunnisteen paikkamerkki 3">
            <a:extLst>
              <a:ext uri="{FF2B5EF4-FFF2-40B4-BE49-F238E27FC236}">
                <a16:creationId xmlns:a16="http://schemas.microsoft.com/office/drawing/2014/main" id="{354A261B-84A4-A6D9-4413-D735F33BB9F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393B11E6-23D5-EE2F-24DA-020D8BE2197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0922139"/>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517059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Etelä-Pohjanmaa</a:t>
            </a:r>
          </a:p>
        </p:txBody>
      </p:sp>
      <p:sp>
        <p:nvSpPr>
          <p:cNvPr id="5" name="Alatunnisteen paikkamerkki 3">
            <a:extLst>
              <a:ext uri="{FF2B5EF4-FFF2-40B4-BE49-F238E27FC236}">
                <a16:creationId xmlns:a16="http://schemas.microsoft.com/office/drawing/2014/main" id="{AFEB04FF-224F-BE86-C978-D66E85B761F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980B15D-CB02-80AA-35AD-3D71F94971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28999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37968858"/>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Pohjanmaa</a:t>
            </a:r>
          </a:p>
        </p:txBody>
      </p:sp>
      <p:sp>
        <p:nvSpPr>
          <p:cNvPr id="5" name="Alatunnisteen paikkamerkki 3">
            <a:extLst>
              <a:ext uri="{FF2B5EF4-FFF2-40B4-BE49-F238E27FC236}">
                <a16:creationId xmlns:a16="http://schemas.microsoft.com/office/drawing/2014/main" id="{D5385B44-3D5C-D8B8-E4AA-E24639A679BF}"/>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F806B2-586E-2643-9BAD-0F802747B33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44356265"/>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83592152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Keski-Pohjanmaa</a:t>
            </a:r>
          </a:p>
        </p:txBody>
      </p:sp>
      <p:sp>
        <p:nvSpPr>
          <p:cNvPr id="5" name="Alatunnisteen paikkamerkki 3">
            <a:extLst>
              <a:ext uri="{FF2B5EF4-FFF2-40B4-BE49-F238E27FC236}">
                <a16:creationId xmlns:a16="http://schemas.microsoft.com/office/drawing/2014/main" id="{C55984CB-30BA-7D68-7D3D-56EA7590122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BC812510-362C-7822-A054-B06EBEDA11D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26396347"/>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13576486"/>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Pohjois-Pohjanmaa</a:t>
            </a:r>
          </a:p>
        </p:txBody>
      </p:sp>
      <p:sp>
        <p:nvSpPr>
          <p:cNvPr id="5" name="Alatunnisteen paikkamerkki 3">
            <a:extLst>
              <a:ext uri="{FF2B5EF4-FFF2-40B4-BE49-F238E27FC236}">
                <a16:creationId xmlns:a16="http://schemas.microsoft.com/office/drawing/2014/main" id="{F568CB57-453F-6FA9-E355-7804DA2DF74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B055045-A70F-3B03-0C41-770BAC6EF3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64795770"/>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4515575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Kainuu</a:t>
            </a:r>
          </a:p>
        </p:txBody>
      </p:sp>
      <p:sp>
        <p:nvSpPr>
          <p:cNvPr id="5" name="Alatunnisteen paikkamerkki 3">
            <a:extLst>
              <a:ext uri="{FF2B5EF4-FFF2-40B4-BE49-F238E27FC236}">
                <a16:creationId xmlns:a16="http://schemas.microsoft.com/office/drawing/2014/main" id="{5C6BE378-FF5B-EC6B-9330-D3E9BB23C01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774E8179-0AFC-73C0-841A-A8B6FCD3E2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240127876"/>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392756103"/>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Lappi</a:t>
            </a:r>
          </a:p>
        </p:txBody>
      </p:sp>
      <p:sp>
        <p:nvSpPr>
          <p:cNvPr id="5" name="Alatunnisteen paikkamerkki 3">
            <a:extLst>
              <a:ext uri="{FF2B5EF4-FFF2-40B4-BE49-F238E27FC236}">
                <a16:creationId xmlns:a16="http://schemas.microsoft.com/office/drawing/2014/main" id="{A6EBF3BD-8E5F-7FB8-4F4F-ECF3CCD5226E}"/>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98D3AF9-ACAD-8201-CDBA-5E7BBEC384B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038402064"/>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8.8.2024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41736201"/>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11 %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Ahvenanmaa</a:t>
            </a:r>
          </a:p>
        </p:txBody>
      </p:sp>
      <p:sp>
        <p:nvSpPr>
          <p:cNvPr id="5" name="Alatunnisteen paikkamerkki 3">
            <a:extLst>
              <a:ext uri="{FF2B5EF4-FFF2-40B4-BE49-F238E27FC236}">
                <a16:creationId xmlns:a16="http://schemas.microsoft.com/office/drawing/2014/main" id="{A38C5788-F307-5AE2-7E92-6BF46024960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12E769C-6E81-8A6E-D802-335A1545F9E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6749906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18458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2172C39-135C-3500-1157-81D46BA1718D}"/>
              </a:ext>
            </a:extLst>
          </p:cNvPr>
          <p:cNvSpPr>
            <a:spLocks noGrp="1"/>
          </p:cNvSpPr>
          <p:nvPr>
            <p:ph type="body" sz="quarter" idx="15"/>
          </p:nvPr>
        </p:nvSpPr>
        <p:spPr/>
        <p:txBody>
          <a:bodyPr/>
          <a:lstStyle/>
          <a:p>
            <a:r>
              <a:rPr lang="fi-FI" dirty="0"/>
              <a:t>Teknologiateollisuuden työssäkäyvät sukupuolen mukaan</a:t>
            </a:r>
          </a:p>
          <a:p>
            <a:endParaRPr lang="fi-FI" dirty="0"/>
          </a:p>
          <a:p>
            <a:endParaRPr lang="fi-FI" dirty="0"/>
          </a:p>
          <a:p>
            <a:endParaRPr lang="fi-FI" dirty="0"/>
          </a:p>
          <a:p>
            <a:endParaRPr lang="fi-FI" dirty="0"/>
          </a:p>
          <a:p>
            <a:r>
              <a:rPr lang="fi-FI" sz="1050" dirty="0">
                <a:solidFill>
                  <a:schemeClr val="bg1"/>
                </a:solidFill>
              </a:rPr>
              <a:t>Osio päivitetään kerran vuodessa, seuraavan kerran tammi</a:t>
            </a:r>
            <a:r>
              <a:rPr lang="fi-FI" sz="1050" dirty="0"/>
              <a:t>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5A4EDFD-15BA-B9B5-F522-371BEC236F46}"/>
              </a:ext>
            </a:extLst>
          </p:cNvPr>
          <p:cNvSpPr>
            <a:spLocks noGrp="1"/>
          </p:cNvSpPr>
          <p:nvPr>
            <p:ph type="sldNum" sz="quarter" idx="12"/>
          </p:nvPr>
        </p:nvSpPr>
        <p:spPr/>
        <p:txBody>
          <a:bodyPr/>
          <a:lstStyle/>
          <a:p>
            <a:fld id="{6FCB6B90-8271-4E8F-82C1-E646FBB48A2E}" type="slidenum">
              <a:rPr lang="fi-FI" smtClean="0"/>
              <a:pPr/>
              <a:t>170</a:t>
            </a:fld>
            <a:endParaRPr lang="fi-FI"/>
          </a:p>
        </p:txBody>
      </p:sp>
      <p:sp>
        <p:nvSpPr>
          <p:cNvPr id="4" name="Päivämäärän paikkamerkki 3">
            <a:extLst>
              <a:ext uri="{FF2B5EF4-FFF2-40B4-BE49-F238E27FC236}">
                <a16:creationId xmlns:a16="http://schemas.microsoft.com/office/drawing/2014/main" id="{993CC00A-7A82-01FA-DA65-ECFD0F61AD72}"/>
              </a:ext>
            </a:extLst>
          </p:cNvPr>
          <p:cNvSpPr>
            <a:spLocks noGrp="1"/>
          </p:cNvSpPr>
          <p:nvPr>
            <p:ph type="dt" sz="half" idx="10"/>
          </p:nvPr>
        </p:nvSpPr>
        <p:spPr/>
        <p:txBody>
          <a:bodyPr/>
          <a:lstStyle/>
          <a:p>
            <a:fld id="{9AA3CBEF-2865-4434-A020-1FAA7DCEF42D}" type="datetime1">
              <a:rPr lang="fi-FI" smtClean="0"/>
              <a:t>8.8.2024</a:t>
            </a:fld>
            <a:endParaRPr lang="fi-FI"/>
          </a:p>
        </p:txBody>
      </p:sp>
      <p:sp>
        <p:nvSpPr>
          <p:cNvPr id="5" name="Alatunnisteen paikkamerkki 4">
            <a:extLst>
              <a:ext uri="{FF2B5EF4-FFF2-40B4-BE49-F238E27FC236}">
                <a16:creationId xmlns:a16="http://schemas.microsoft.com/office/drawing/2014/main" id="{D561C923-60FC-B359-3CCD-5199B485CDF7}"/>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CD923703-D8DF-08F9-6E19-07BE259B74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1317867485"/>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2D1091-36B5-36B1-8E3D-36D8501B8224}"/>
              </a:ext>
            </a:extLst>
          </p:cNvPr>
          <p:cNvSpPr>
            <a:spLocks noGrp="1"/>
          </p:cNvSpPr>
          <p:nvPr>
            <p:ph type="body" sz="quarter" idx="15"/>
          </p:nvPr>
        </p:nvSpPr>
        <p:spPr/>
        <p:txBody>
          <a:bodyPr/>
          <a:lstStyle/>
          <a:p>
            <a:r>
              <a:rPr lang="fi-FI" dirty="0"/>
              <a:t>Alueella työssäkäyvät sukupuolen mukaan vuonna 2022, teknologiateollisuuden toimialat</a:t>
            </a:r>
          </a:p>
          <a:p>
            <a:endParaRPr lang="fi-FI" dirty="0"/>
          </a:p>
        </p:txBody>
      </p:sp>
      <p:sp>
        <p:nvSpPr>
          <p:cNvPr id="3" name="Dian numeron paikkamerkki 2">
            <a:extLst>
              <a:ext uri="{FF2B5EF4-FFF2-40B4-BE49-F238E27FC236}">
                <a16:creationId xmlns:a16="http://schemas.microsoft.com/office/drawing/2014/main" id="{1F102584-8392-1CF2-AC7C-401DECBE38C8}"/>
              </a:ext>
            </a:extLst>
          </p:cNvPr>
          <p:cNvSpPr>
            <a:spLocks noGrp="1"/>
          </p:cNvSpPr>
          <p:nvPr>
            <p:ph type="sldNum" sz="quarter" idx="12"/>
          </p:nvPr>
        </p:nvSpPr>
        <p:spPr/>
        <p:txBody>
          <a:bodyPr/>
          <a:lstStyle/>
          <a:p>
            <a:fld id="{6FCB6B90-8271-4E8F-82C1-E646FBB48A2E}" type="slidenum">
              <a:rPr lang="fi-FI" smtClean="0"/>
              <a:pPr/>
              <a:t>171</a:t>
            </a:fld>
            <a:endParaRPr lang="fi-FI"/>
          </a:p>
        </p:txBody>
      </p:sp>
      <p:sp>
        <p:nvSpPr>
          <p:cNvPr id="4" name="Päivämäärän paikkamerkki 3">
            <a:extLst>
              <a:ext uri="{FF2B5EF4-FFF2-40B4-BE49-F238E27FC236}">
                <a16:creationId xmlns:a16="http://schemas.microsoft.com/office/drawing/2014/main" id="{D24098AB-C44E-D4B2-461F-BCAC24DE0A8B}"/>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4C50B29-83D2-46F3-9CE6-1BC42F23A07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974988C-571D-77F8-B7F2-C5F134869F7D}"/>
              </a:ext>
            </a:extLst>
          </p:cNvPr>
          <p:cNvGraphicFramePr>
            <a:graphicFrameLocks noGrp="1"/>
          </p:cNvGraphicFramePr>
          <p:nvPr>
            <p:ph sz="quarter" idx="17"/>
            <p:extLst>
              <p:ext uri="{D42A27DB-BD31-4B8C-83A1-F6EECF244321}">
                <p14:modId xmlns:p14="http://schemas.microsoft.com/office/powerpoint/2010/main" val="149896504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743C9E2-4CEC-D267-4860-B06FEC60C952}"/>
              </a:ext>
            </a:extLst>
          </p:cNvPr>
          <p:cNvSpPr>
            <a:spLocks noGrp="1"/>
          </p:cNvSpPr>
          <p:nvPr>
            <p:ph type="body" sz="quarter" idx="18"/>
          </p:nvPr>
        </p:nvSpPr>
        <p:spPr>
          <a:xfrm>
            <a:off x="2334682" y="4727574"/>
            <a:ext cx="3989426" cy="165163"/>
          </a:xfrm>
        </p:spPr>
        <p:txBody>
          <a:bodyPr/>
          <a:lstStyle/>
          <a:p>
            <a:r>
              <a:rPr lang="fi-FI"/>
              <a:t>Lähde: Tilastokeskus, työssäkäyntitilasto, alueella työssäkäyvät</a:t>
            </a:r>
          </a:p>
          <a:p>
            <a:endParaRPr lang="fi-FI"/>
          </a:p>
        </p:txBody>
      </p:sp>
      <p:sp>
        <p:nvSpPr>
          <p:cNvPr id="6" name="Tekstiruutu 5">
            <a:extLst>
              <a:ext uri="{FF2B5EF4-FFF2-40B4-BE49-F238E27FC236}">
                <a16:creationId xmlns:a16="http://schemas.microsoft.com/office/drawing/2014/main" id="{331E00BB-EA0B-B004-BD3C-AC5F0364901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179286860"/>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koko 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5261285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7A00659-CDFF-6AA5-8D57-A0FFD36082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9992350"/>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Uusimaa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173</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63391877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AB520BF-89CE-A9B7-9A3F-91DCBE8CFA4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57835453"/>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Varsinais-Suomi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3441951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AA97378-2DE0-5316-709E-A26A3BDA7B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63786649"/>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Satakunta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400512952"/>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802469F-323B-D691-31B3-1993783333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20175043"/>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Kanta-Häme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9064727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453571-6EBE-0469-8D3F-04D83CBDB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65355196"/>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Pirkanmaa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4804015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25C1448-44E3-71C9-9664-F5FA30B93A0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5232705"/>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Päijät-Häme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2298967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088931-45AD-C351-A4AF-2D5C3AB88B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9674810"/>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Kymenlaakso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8822406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F0678A7-C29F-666D-9025-F3C4E14E44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15281200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917612"/>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7283397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67B7F3-6ACE-13E9-4058-3CC7AA57CB4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93512006"/>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181</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932249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AB78A374-D0EB-F210-39AD-8EA04EA96D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484989426"/>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3007312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966C0ED0-B33B-E696-3A26-DAA2C1F829A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07081766"/>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183</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87990064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EED7E3-0EFC-6D75-B39A-8E052358BE9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35620781"/>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65326697"/>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EE0E71B-E779-F042-73AD-6F33BBA2D7B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03934491"/>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854252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F775216-2404-1F5E-2E9F-3BC8D70BF7F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93298736"/>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226196343"/>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82A118C-430F-13F6-D50E-4CD8D9224EF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35248681"/>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4578828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34C157-F73C-1122-93A2-FF9EB234AA7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
        <p:nvSpPr>
          <p:cNvPr id="8" name="Tekstiruutu 1">
            <a:extLst>
              <a:ext uri="{FF2B5EF4-FFF2-40B4-BE49-F238E27FC236}">
                <a16:creationId xmlns:a16="http://schemas.microsoft.com/office/drawing/2014/main" id="{BD3B2934-95A3-8F52-0574-D10422D3235D}"/>
              </a:ext>
            </a:extLst>
          </p:cNvPr>
          <p:cNvSpPr txBox="1"/>
          <p:nvPr/>
        </p:nvSpPr>
        <p:spPr>
          <a:xfrm>
            <a:off x="2780993" y="2161315"/>
            <a:ext cx="2934013" cy="24197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Liian pieni henkilömäärä raportoitavaksi</a:t>
            </a:r>
          </a:p>
        </p:txBody>
      </p:sp>
    </p:spTree>
    <p:extLst>
      <p:ext uri="{BB962C8B-B14F-4D97-AF65-F5344CB8AC3E}">
        <p14:creationId xmlns:p14="http://schemas.microsoft.com/office/powerpoint/2010/main" val="1868203759"/>
      </p:ext>
    </p:extLst>
  </p:cSld>
  <p:clrMapOvr>
    <a:masterClrMapping/>
  </p:clrMapOvr>
  <p:transition spd="med">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793890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184F5E-1B04-CCE0-7722-684F20A370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41206702"/>
      </p:ext>
    </p:extLst>
  </p:cSld>
  <p:clrMapOvr>
    <a:masterClrMapping/>
  </p:clrMapOvr>
  <p:transition spd="med">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Kainuu</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70194984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F0B69F2B-0D2B-8973-3B9E-404BF5B4C7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52309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42 000 työpaikkaa eli kolmannes Pohjanmaan kaikista työllisistä. Alalla työskentelee suoraan 19 800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3596878437"/>
      </p:ext>
    </p:extLst>
  </p:cSld>
  <p:clrMapOvr>
    <a:masterClrMapping/>
  </p:clrMapOvr>
  <p:transition spd="med">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Lappi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0372502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22F535D6-E9FC-3E58-716F-DBA20B62ABF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48016195"/>
      </p:ext>
    </p:extLst>
  </p:cSld>
  <p:clrMapOvr>
    <a:masterClrMapping/>
  </p:clrMapOvr>
  <p:transition spd="med">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0848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5B86D9A-A939-9F31-D5CA-68277454740C}"/>
              </a:ext>
            </a:extLst>
          </p:cNvPr>
          <p:cNvSpPr>
            <a:spLocks noGrp="1"/>
          </p:cNvSpPr>
          <p:nvPr>
            <p:ph type="body" sz="quarter" idx="15"/>
          </p:nvPr>
        </p:nvSpPr>
        <p:spPr/>
        <p:txBody>
          <a:bodyPr/>
          <a:lstStyle/>
          <a:p>
            <a:r>
              <a:rPr lang="fi-FI" dirty="0"/>
              <a:t>Sisällys</a:t>
            </a:r>
          </a:p>
        </p:txBody>
      </p:sp>
      <p:sp>
        <p:nvSpPr>
          <p:cNvPr id="3" name="Dian numeron paikkamerkki 2">
            <a:extLst>
              <a:ext uri="{FF2B5EF4-FFF2-40B4-BE49-F238E27FC236}">
                <a16:creationId xmlns:a16="http://schemas.microsoft.com/office/drawing/2014/main" id="{BABCE9AF-5D59-B695-ECC5-EB8BE68DD344}"/>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EA05D10B-312E-557E-0385-CC4C20768E5B}"/>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2D5B9CE6-FD32-BC7B-D1C5-C64B39A50A3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AA22E984-1A11-4024-34C5-B3F688E4A214}"/>
              </a:ext>
            </a:extLst>
          </p:cNvPr>
          <p:cNvSpPr>
            <a:spLocks noGrp="1"/>
          </p:cNvSpPr>
          <p:nvPr>
            <p:ph sz="quarter" idx="17"/>
          </p:nvPr>
        </p:nvSpPr>
        <p:spPr/>
        <p:txBody>
          <a:bodyPr numCol="2">
            <a:noAutofit/>
          </a:bodyPr>
          <a:lstStyle/>
          <a:p>
            <a:pPr marL="285750" indent="-285750">
              <a:lnSpc>
                <a:spcPct val="100000"/>
              </a:lnSpc>
              <a:buFont typeface="Arial" panose="020B0604020202020204" pitchFamily="34" charset="0"/>
              <a:buChar char="•"/>
            </a:pPr>
            <a:r>
              <a:rPr lang="fi-FI" dirty="0">
                <a:hlinkClick r:id="rId2" action="ppaction://hlinksldjump"/>
              </a:rPr>
              <a:t>Teknologiateollisuuden tilanne alueittain</a:t>
            </a:r>
            <a:r>
              <a:rPr lang="fi-FI" dirty="0"/>
              <a:t> </a:t>
            </a:r>
          </a:p>
          <a:p>
            <a:pPr marL="757082" lvl="1" indent="-285750">
              <a:lnSpc>
                <a:spcPct val="100000"/>
              </a:lnSpc>
              <a:buFont typeface="Arial" panose="020B0604020202020204" pitchFamily="34" charset="0"/>
              <a:buChar char="•"/>
            </a:pPr>
            <a:r>
              <a:rPr lang="fi-FI" sz="1400" dirty="0">
                <a:hlinkClick r:id="rId3" action="ppaction://hlinksldjump"/>
              </a:rPr>
              <a:t>Maakunnittaiset koontikalvot</a:t>
            </a:r>
            <a:endParaRPr lang="fi-FI" sz="1400" dirty="0"/>
          </a:p>
          <a:p>
            <a:pPr marL="757082" lvl="1" indent="-285750">
              <a:lnSpc>
                <a:spcPct val="100000"/>
              </a:lnSpc>
              <a:buFont typeface="Arial" panose="020B0604020202020204" pitchFamily="34" charset="0"/>
              <a:buChar char="•"/>
            </a:pPr>
            <a:r>
              <a:rPr lang="fi-FI" sz="1400" dirty="0">
                <a:hlinkClick r:id="rId4" action="ppaction://hlinksldjump"/>
              </a:rPr>
              <a:t>Maakunnittaiset liikevaihtoindeksit</a:t>
            </a:r>
            <a:endParaRPr lang="fi-FI" sz="1400" dirty="0"/>
          </a:p>
          <a:p>
            <a:pPr marL="285750" indent="-285750">
              <a:lnSpc>
                <a:spcPct val="100000"/>
              </a:lnSpc>
              <a:buFont typeface="Arial" panose="020B0604020202020204" pitchFamily="34" charset="0"/>
              <a:buChar char="•"/>
            </a:pPr>
            <a:r>
              <a:rPr lang="fi-FI" dirty="0">
                <a:hlinkClick r:id="rId5" action="ppaction://hlinksldjump"/>
              </a:rPr>
              <a:t>Investoinnit</a:t>
            </a:r>
            <a:endParaRPr lang="fi-FI" dirty="0"/>
          </a:p>
          <a:p>
            <a:pPr marL="285750" indent="-285750">
              <a:lnSpc>
                <a:spcPct val="100000"/>
              </a:lnSpc>
              <a:buFont typeface="Arial" panose="020B0604020202020204" pitchFamily="34" charset="0"/>
              <a:buChar char="•"/>
            </a:pPr>
            <a:r>
              <a:rPr lang="fi-FI" dirty="0">
                <a:hlinkClick r:id="rId6" action="ppaction://hlinksldjump"/>
              </a:rPr>
              <a:t>Henkilöstön rakenne (työntekijät &amp; toimihenkilöt)</a:t>
            </a:r>
            <a:endParaRPr lang="fi-FI" dirty="0"/>
          </a:p>
          <a:p>
            <a:pPr marL="285750" indent="-285750">
              <a:lnSpc>
                <a:spcPct val="100000"/>
              </a:lnSpc>
              <a:buFont typeface="Arial" panose="020B0604020202020204" pitchFamily="34" charset="0"/>
              <a:buChar char="•"/>
            </a:pPr>
            <a:r>
              <a:rPr lang="fi-FI" dirty="0">
                <a:hlinkClick r:id="rId7" action="ppaction://hlinksldjump"/>
              </a:rPr>
              <a:t>Henkilöstön ikäjakauma, työntekijät</a:t>
            </a:r>
            <a:endParaRPr lang="fi-FI" dirty="0"/>
          </a:p>
          <a:p>
            <a:pPr marL="285750" indent="-285750">
              <a:lnSpc>
                <a:spcPct val="100000"/>
              </a:lnSpc>
              <a:buFont typeface="Arial" panose="020B0604020202020204" pitchFamily="34" charset="0"/>
              <a:buChar char="•"/>
            </a:pPr>
            <a:r>
              <a:rPr lang="fi-FI" dirty="0">
                <a:hlinkClick r:id="rId8" action="ppaction://hlinksldjump"/>
              </a:rPr>
              <a:t>Henkilöstön ikäjakauma, toimihenkilöt</a:t>
            </a:r>
            <a:r>
              <a:rPr lang="fi-FI" dirty="0"/>
              <a:t> </a:t>
            </a:r>
          </a:p>
          <a:p>
            <a:pPr marL="285750" indent="-285750">
              <a:lnSpc>
                <a:spcPct val="100000"/>
              </a:lnSpc>
              <a:buFont typeface="Arial" panose="020B0604020202020204" pitchFamily="34" charset="0"/>
              <a:buChar char="•"/>
            </a:pPr>
            <a:r>
              <a:rPr lang="fi-FI" dirty="0">
                <a:hlinkClick r:id="rId9" action="ppaction://hlinksldjump"/>
              </a:rPr>
              <a:t>Työntekijöiden ammattinimikkeet</a:t>
            </a:r>
            <a:endParaRPr lang="fi-FI" dirty="0"/>
          </a:p>
          <a:p>
            <a:pPr marL="285750" indent="-285750">
              <a:lnSpc>
                <a:spcPct val="100000"/>
              </a:lnSpc>
              <a:buFont typeface="Arial" panose="020B0604020202020204" pitchFamily="34" charset="0"/>
              <a:buChar char="•"/>
            </a:pPr>
            <a:r>
              <a:rPr lang="fi-FI" dirty="0">
                <a:hlinkClick r:id="rId10" action="ppaction://hlinksldjump"/>
              </a:rPr>
              <a:t>Tekniikan alan koulutuksen vetovoima</a:t>
            </a:r>
            <a:endParaRPr lang="fi-FI" dirty="0"/>
          </a:p>
          <a:p>
            <a:pPr marL="285750" indent="-285750">
              <a:lnSpc>
                <a:spcPct val="100000"/>
              </a:lnSpc>
              <a:buFont typeface="Arial" panose="020B0604020202020204" pitchFamily="34" charset="0"/>
              <a:buChar char="•"/>
            </a:pPr>
            <a:r>
              <a:rPr lang="fi-FI" dirty="0">
                <a:hlinkClick r:id="rId11" action="ppaction://hlinksldjump"/>
              </a:rPr>
              <a:t>Henkilöstön koulutusaste</a:t>
            </a:r>
            <a:endParaRPr lang="fi-FI" dirty="0"/>
          </a:p>
          <a:p>
            <a:pPr marL="285750" indent="-285750">
              <a:lnSpc>
                <a:spcPct val="100000"/>
              </a:lnSpc>
              <a:buFont typeface="Arial" panose="020B0604020202020204" pitchFamily="34" charset="0"/>
              <a:buChar char="•"/>
            </a:pPr>
            <a:r>
              <a:rPr lang="fi-FI" dirty="0">
                <a:hlinkClick r:id="rId12" action="ppaction://hlinksldjump"/>
              </a:rPr>
              <a:t>Henkilöstön koulutusala</a:t>
            </a:r>
            <a:endParaRPr lang="fi-FI" dirty="0"/>
          </a:p>
          <a:p>
            <a:pPr marL="285750" indent="-285750">
              <a:lnSpc>
                <a:spcPct val="100000"/>
              </a:lnSpc>
              <a:buFont typeface="Arial" panose="020B0604020202020204" pitchFamily="34" charset="0"/>
              <a:buChar char="•"/>
            </a:pPr>
            <a:r>
              <a:rPr lang="fi-FI" dirty="0">
                <a:hlinkClick r:id="rId13" action="ppaction://hlinksldjump"/>
              </a:rPr>
              <a:t>Henkilöstö sukupuolen mukaan</a:t>
            </a:r>
            <a:endParaRPr lang="fi-FI" dirty="0"/>
          </a:p>
          <a:p>
            <a:pPr>
              <a:lnSpc>
                <a:spcPct val="100000"/>
              </a:lnSpc>
            </a:pPr>
            <a:endParaRPr lang="fi-FI" dirty="0"/>
          </a:p>
        </p:txBody>
      </p:sp>
      <p:sp>
        <p:nvSpPr>
          <p:cNvPr id="7" name="Tekstin paikkamerkki 6">
            <a:extLst>
              <a:ext uri="{FF2B5EF4-FFF2-40B4-BE49-F238E27FC236}">
                <a16:creationId xmlns:a16="http://schemas.microsoft.com/office/drawing/2014/main" id="{4650C37A-C20C-2F17-3534-AB27A4659448}"/>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7534068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224205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028857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531213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942352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243 000 työpaikkaa eli noin neljännes Uudenmaan kaikista työllisistä. Alalla työskentelee suoraan 115 700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35,8</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115 700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397027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68 000 työpaikkaa eli reilu neljännes Varsinais-Suomen kaikista työllisistä. Alalla työskentelee suoraan 32 300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544642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29356287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44012983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63000699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8479397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288A13D-D380-CCD5-D61A-AE30C283C53B}"/>
              </a:ext>
            </a:extLst>
          </p:cNvPr>
          <p:cNvSpPr>
            <a:spLocks noGrp="1"/>
          </p:cNvSpPr>
          <p:nvPr>
            <p:ph type="body" sz="quarter" idx="15"/>
          </p:nvPr>
        </p:nvSpPr>
        <p:spPr/>
        <p:txBody>
          <a:bodyPr/>
          <a:lstStyle/>
          <a:p>
            <a:r>
              <a:rPr lang="fi-FI" dirty="0"/>
              <a:t>Teknologiateollisuuden tilanne alueittain</a:t>
            </a:r>
          </a:p>
          <a:p>
            <a:endParaRPr lang="fi-FI" dirty="0"/>
          </a:p>
          <a:p>
            <a:endParaRPr lang="fi-FI" dirty="0"/>
          </a:p>
          <a:p>
            <a:endParaRPr lang="fi-FI" sz="1200" dirty="0"/>
          </a:p>
          <a:p>
            <a:endParaRPr lang="fi-FI" dirty="0"/>
          </a:p>
        </p:txBody>
      </p:sp>
      <p:sp>
        <p:nvSpPr>
          <p:cNvPr id="3" name="Dian numeron paikkamerkki 2">
            <a:extLst>
              <a:ext uri="{FF2B5EF4-FFF2-40B4-BE49-F238E27FC236}">
                <a16:creationId xmlns:a16="http://schemas.microsoft.com/office/drawing/2014/main" id="{9C283363-EF08-2F5A-5BEE-2EE5855D6C4B}"/>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2F6B00C0-F21D-F8CB-162C-6A37D3D2F0FE}"/>
              </a:ext>
            </a:extLst>
          </p:cNvPr>
          <p:cNvSpPr>
            <a:spLocks noGrp="1"/>
          </p:cNvSpPr>
          <p:nvPr>
            <p:ph type="dt" sz="half" idx="10"/>
          </p:nvPr>
        </p:nvSpPr>
        <p:spPr/>
        <p:txBody>
          <a:bodyPr/>
          <a:lstStyle/>
          <a:p>
            <a:fld id="{33A50D0A-99B9-48FE-8B08-047EE10ADBDA}" type="datetime1">
              <a:rPr lang="fi-FI" smtClean="0"/>
              <a:t>8.8.2024</a:t>
            </a:fld>
            <a:endParaRPr lang="fi-FI"/>
          </a:p>
        </p:txBody>
      </p:sp>
      <p:sp>
        <p:nvSpPr>
          <p:cNvPr id="5" name="Alatunnisteen paikkamerkki 4">
            <a:extLst>
              <a:ext uri="{FF2B5EF4-FFF2-40B4-BE49-F238E27FC236}">
                <a16:creationId xmlns:a16="http://schemas.microsoft.com/office/drawing/2014/main" id="{6CD98B03-2046-D00B-D118-6E088082167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82BE9101-451B-F912-6A59-87B4DA6CFA42}"/>
              </a:ext>
            </a:extLst>
          </p:cNvPr>
          <p:cNvSpPr txBox="1"/>
          <p:nvPr/>
        </p:nvSpPr>
        <p:spPr>
          <a:xfrm>
            <a:off x="1072800" y="3624708"/>
            <a:ext cx="7570294" cy="919089"/>
          </a:xfrm>
          <a:prstGeom prst="rect">
            <a:avLst/>
          </a:prstGeom>
          <a:noFill/>
        </p:spPr>
        <p:txBody>
          <a:bodyPr wrap="square" lIns="36000" tIns="36000" rIns="36000" bIns="36000" rtlCol="0">
            <a:spAutoFit/>
          </a:bodyPr>
          <a:lstStyle/>
          <a:p>
            <a:r>
              <a:rPr lang="fi-FI" sz="1100" dirty="0">
                <a:solidFill>
                  <a:schemeClr val="bg1"/>
                </a:solidFill>
              </a:rPr>
              <a:t>Tämän osion tiedot löytyvät myös Teknologiateollisuus ry:n verkkosivuilta: </a:t>
            </a:r>
            <a:r>
              <a:rPr lang="fi-FI" sz="1100" dirty="0">
                <a:solidFill>
                  <a:schemeClr val="bg1"/>
                </a:solidFill>
                <a:hlinkClick r:id="rId3"/>
              </a:rPr>
              <a:t>https://teknologiateollisuus.fi/fi/talous-ja-toimiala/talousnakymat</a:t>
            </a:r>
            <a:endParaRPr lang="fi-FI" sz="1100" dirty="0">
              <a:solidFill>
                <a:schemeClr val="bg1"/>
              </a:solidFill>
            </a:endParaRPr>
          </a:p>
          <a:p>
            <a:endParaRPr lang="fi-FI" sz="1100" dirty="0">
              <a:solidFill>
                <a:schemeClr val="bg1"/>
              </a:solidFill>
            </a:endParaRPr>
          </a:p>
          <a:p>
            <a:r>
              <a:rPr lang="fi-FI" sz="1100" dirty="0">
                <a:solidFill>
                  <a:schemeClr val="bg1"/>
                </a:solidFill>
              </a:rPr>
              <a:t>Osio päivitetään neljä kertaa vuodessa Talousnäkymien julkaisun yhteydessä (helmikuu, toukokuu, elokuu ja marraskuu).</a:t>
            </a:r>
          </a:p>
        </p:txBody>
      </p:sp>
      <p:sp>
        <p:nvSpPr>
          <p:cNvPr id="7" name="Tekstiruutu 6">
            <a:extLst>
              <a:ext uri="{FF2B5EF4-FFF2-40B4-BE49-F238E27FC236}">
                <a16:creationId xmlns:a16="http://schemas.microsoft.com/office/drawing/2014/main" id="{4ECEABF6-3151-DC74-ABC5-8F21E5706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9015192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30639446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8146430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72334229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9318428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06632416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49553985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3154999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34524745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441926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8534470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solidFill>
                  <a:schemeClr val="tx1"/>
                </a:solidFill>
              </a:rPr>
              <a:t>Teknologiateollisuus alueittain 8.8.2024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vuoden 2024 ensimmäisellä kvartaalilla eri ELY-alueilla. </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a:t>
            </a:r>
            <a:r>
              <a:rPr lang="fi-FI" sz="1050" dirty="0"/>
              <a:t>inta kasvu oli Kaakkois-Suomessa, jossa liikevaihto kasvoi 5,2 % prosenttia. Seuraavaksi eniten liikevaihto kasvoi Etelä-Savossa, +3,7 %, Uudellamaalla +3,2 % ja Pirkanmaalla +3,1 %. Liikevaihto laski eniten Lapissa -22,3 %, Etelä-Pohjanmaalla -8,8 % ja Satakunnassa -6,4 %. Koko maassa liikevaihto laski alustavien tietojen mukaan 0,6 %.*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(7 %) ja </a:t>
            </a:r>
            <a:r>
              <a:rPr lang="fi-FI" sz="1050" dirty="0"/>
              <a:t>Pohjanmaa</a:t>
            </a:r>
            <a:r>
              <a:rPr lang="fi-FI" sz="1050" dirty="0">
                <a:effectLst/>
                <a:latin typeface="Verdana" panose="020B0604030504040204" pitchFamily="34" charset="0"/>
                <a:ea typeface="Verdana" panose="020B0604030504040204" pitchFamily="34" charset="0"/>
                <a:cs typeface="Verdana" panose="020B0604030504040204" pitchFamily="34" charset="0"/>
              </a:rPr>
              <a:t> (6 %). Seuraavaksi eniten liikevaihtoa kertyy Satakunnassa,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3518898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67492313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41585413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632BC43-D250-D284-8ACB-0BB73CBE99B0}"/>
              </a:ext>
            </a:extLst>
          </p:cNvPr>
          <p:cNvSpPr>
            <a:spLocks noGrp="1"/>
          </p:cNvSpPr>
          <p:nvPr>
            <p:ph type="body" sz="quarter" idx="15"/>
          </p:nvPr>
        </p:nvSpPr>
        <p:spPr/>
        <p:txBody>
          <a:bodyPr/>
          <a:lstStyle/>
          <a:p>
            <a:r>
              <a:rPr lang="fi-FI" dirty="0"/>
              <a:t>Investoinnit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joulu</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79F0DACC-CE1E-271E-592D-7120E7A7390B}"/>
              </a:ext>
            </a:extLst>
          </p:cNvPr>
          <p:cNvSpPr>
            <a:spLocks noGrp="1"/>
          </p:cNvSpPr>
          <p:nvPr>
            <p:ph type="sldNum" sz="quarter" idx="12"/>
          </p:nvPr>
        </p:nvSpPr>
        <p:spPr/>
        <p:txBody>
          <a:bodyPr/>
          <a:lstStyle/>
          <a:p>
            <a:fld id="{6FCB6B90-8271-4E8F-82C1-E646FBB48A2E}" type="slidenum">
              <a:rPr lang="fi-FI" smtClean="0"/>
              <a:pPr/>
              <a:t>42</a:t>
            </a:fld>
            <a:endParaRPr lang="fi-FI"/>
          </a:p>
        </p:txBody>
      </p:sp>
      <p:sp>
        <p:nvSpPr>
          <p:cNvPr id="4" name="Päivämäärän paikkamerkki 3">
            <a:extLst>
              <a:ext uri="{FF2B5EF4-FFF2-40B4-BE49-F238E27FC236}">
                <a16:creationId xmlns:a16="http://schemas.microsoft.com/office/drawing/2014/main" id="{B017219F-B5C3-F8A5-05E3-785F9641FEB7}"/>
              </a:ext>
            </a:extLst>
          </p:cNvPr>
          <p:cNvSpPr>
            <a:spLocks noGrp="1"/>
          </p:cNvSpPr>
          <p:nvPr>
            <p:ph type="dt" sz="half" idx="10"/>
          </p:nvPr>
        </p:nvSpPr>
        <p:spPr/>
        <p:txBody>
          <a:bodyPr/>
          <a:lstStyle/>
          <a:p>
            <a:fld id="{FBD49F65-936D-47C1-B476-B10D0AC9DEC4}" type="datetime1">
              <a:rPr lang="fi-FI" smtClean="0"/>
              <a:t>8.8.2024</a:t>
            </a:fld>
            <a:endParaRPr lang="fi-FI"/>
          </a:p>
        </p:txBody>
      </p:sp>
      <p:sp>
        <p:nvSpPr>
          <p:cNvPr id="5" name="Alatunnisteen paikkamerkki 4">
            <a:extLst>
              <a:ext uri="{FF2B5EF4-FFF2-40B4-BE49-F238E27FC236}">
                <a16:creationId xmlns:a16="http://schemas.microsoft.com/office/drawing/2014/main" id="{6F886F86-F480-6465-AC11-5A86A9F4C68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4DA69BA-BEAF-F74D-744B-BD52193455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156965773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13DD222-142C-546F-24A5-A3FEE5A73CBB}"/>
              </a:ext>
            </a:extLst>
          </p:cNvPr>
          <p:cNvSpPr>
            <a:spLocks noGrp="1"/>
          </p:cNvSpPr>
          <p:nvPr>
            <p:ph type="body" sz="quarter" idx="15"/>
          </p:nvPr>
        </p:nvSpPr>
        <p:spPr/>
        <p:txBody>
          <a:bodyPr/>
          <a:lstStyle/>
          <a:p>
            <a:r>
              <a:rPr lang="fi-FI"/>
              <a:t>Teknologiateollisuuden investoinnit* alueittain</a:t>
            </a:r>
          </a:p>
        </p:txBody>
      </p:sp>
      <p:sp>
        <p:nvSpPr>
          <p:cNvPr id="3" name="Dian numeron paikkamerkki 2">
            <a:extLst>
              <a:ext uri="{FF2B5EF4-FFF2-40B4-BE49-F238E27FC236}">
                <a16:creationId xmlns:a16="http://schemas.microsoft.com/office/drawing/2014/main" id="{20B7726C-A9FA-ED30-837A-C1A118312630}"/>
              </a:ext>
            </a:extLst>
          </p:cNvPr>
          <p:cNvSpPr>
            <a:spLocks noGrp="1"/>
          </p:cNvSpPr>
          <p:nvPr>
            <p:ph type="sldNum" sz="quarter" idx="12"/>
          </p:nvPr>
        </p:nvSpPr>
        <p:spPr/>
        <p:txBody>
          <a:bodyPr/>
          <a:lstStyle/>
          <a:p>
            <a:fld id="{6FCB6B90-8271-4E8F-82C1-E646FBB48A2E}" type="slidenum">
              <a:rPr lang="fi-FI" smtClean="0"/>
              <a:pPr/>
              <a:t>43</a:t>
            </a:fld>
            <a:endParaRPr lang="fi-FI"/>
          </a:p>
        </p:txBody>
      </p:sp>
      <p:sp>
        <p:nvSpPr>
          <p:cNvPr id="4" name="Päivämäärän paikkamerkki 3">
            <a:extLst>
              <a:ext uri="{FF2B5EF4-FFF2-40B4-BE49-F238E27FC236}">
                <a16:creationId xmlns:a16="http://schemas.microsoft.com/office/drawing/2014/main" id="{783C194E-D175-B593-204E-B14CB26B3CF1}"/>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34416955-4348-5D9A-A8F2-28A21E9BF94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0D43D29-49F4-9CE8-88B7-6EDDF7009933}"/>
              </a:ext>
            </a:extLst>
          </p:cNvPr>
          <p:cNvGraphicFramePr>
            <a:graphicFrameLocks noGrp="1"/>
          </p:cNvGraphicFramePr>
          <p:nvPr>
            <p:ph sz="quarter" idx="17"/>
            <p:extLst>
              <p:ext uri="{D42A27DB-BD31-4B8C-83A1-F6EECF244321}">
                <p14:modId xmlns:p14="http://schemas.microsoft.com/office/powerpoint/2010/main" val="39253557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BDE8089-8783-F836-6482-AFC03609E784}"/>
              </a:ext>
            </a:extLst>
          </p:cNvPr>
          <p:cNvSpPr>
            <a:spLocks noGrp="1"/>
          </p:cNvSpPr>
          <p:nvPr>
            <p:ph type="body" sz="quarter" idx="18"/>
          </p:nvPr>
        </p:nvSpPr>
        <p:spPr>
          <a:xfrm>
            <a:off x="2334682" y="4727574"/>
            <a:ext cx="5268713" cy="191733"/>
          </a:xfrm>
        </p:spPr>
        <p:txBody>
          <a:bodyPr/>
          <a:lstStyle/>
          <a:p>
            <a:r>
              <a:rPr lang="fi-FI" dirty="0"/>
              <a:t>*) Investoinnit yhteensä (sis. kiinteät ja T&amp;K). Lähde: Tilastokeskus: </a:t>
            </a:r>
            <a:r>
              <a:rPr lang="fi-FI" dirty="0" err="1"/>
              <a:t>aluetilinpito</a:t>
            </a:r>
            <a:r>
              <a:rPr lang="fi-FI" dirty="0"/>
              <a:t>. </a:t>
            </a:r>
          </a:p>
          <a:p>
            <a:r>
              <a:rPr lang="fi-FI" dirty="0"/>
              <a:t>Kaakkois-Suomi sisältää Etelä-Karjalan ja Kymenlaakson maakunnat, Häme sisältää </a:t>
            </a:r>
            <a:r>
              <a:rPr lang="fi-FI" dirty="0" err="1"/>
              <a:t>Päijät</a:t>
            </a:r>
            <a:r>
              <a:rPr lang="fi-FI" dirty="0"/>
              <a:t>- ja Kanta-Hämeen ja Pohjanmaan ELY-alue sisältää Keski-Pohjanmaan ja Pohjanmaan maakunnat. </a:t>
            </a:r>
          </a:p>
          <a:p>
            <a:endParaRPr lang="fi-FI" dirty="0"/>
          </a:p>
        </p:txBody>
      </p:sp>
      <p:sp>
        <p:nvSpPr>
          <p:cNvPr id="6" name="Tekstiruutu 5">
            <a:extLst>
              <a:ext uri="{FF2B5EF4-FFF2-40B4-BE49-F238E27FC236}">
                <a16:creationId xmlns:a16="http://schemas.microsoft.com/office/drawing/2014/main" id="{A32D3C57-EF55-ABBA-1AAC-EDA1370F68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9643410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a:t>Teknologiateollisuuden investoinnit* alueittain 2021</a:t>
            </a: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44</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3635864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00000" y="1068644"/>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AF978966-264C-9A32-FF5E-22AF7D019B0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
        <p:nvSpPr>
          <p:cNvPr id="8" name="Tekstin paikkamerkki 6">
            <a:extLst>
              <a:ext uri="{FF2B5EF4-FFF2-40B4-BE49-F238E27FC236}">
                <a16:creationId xmlns:a16="http://schemas.microsoft.com/office/drawing/2014/main" id="{F6B5A1DB-7BBC-7196-3DC6-94DABF9BEFBE}"/>
              </a:ext>
            </a:extLst>
          </p:cNvPr>
          <p:cNvSpPr txBox="1">
            <a:spLocks/>
          </p:cNvSpPr>
          <p:nvPr/>
        </p:nvSpPr>
        <p:spPr>
          <a:xfrm>
            <a:off x="2184474" y="4674471"/>
            <a:ext cx="5268713" cy="191733"/>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Investoinnit yhteensä (sis. kiinteät ja T&amp;K). Lähde: Tilastokeskus: </a:t>
            </a:r>
            <a:r>
              <a:rPr lang="fi-FI" dirty="0" err="1"/>
              <a:t>aluetilinpito</a:t>
            </a:r>
            <a:r>
              <a:rPr lang="fi-FI" dirty="0"/>
              <a:t>. </a:t>
            </a:r>
          </a:p>
          <a:p>
            <a:r>
              <a:rPr lang="fi-FI" dirty="0"/>
              <a:t>Kaakkois-Suomi sisältää Etelä-Karjalan ja Kymenlaakson maakunnat, Häme sisältää </a:t>
            </a:r>
            <a:r>
              <a:rPr lang="fi-FI" dirty="0" err="1"/>
              <a:t>Päijät</a:t>
            </a:r>
            <a:r>
              <a:rPr lang="fi-FI" dirty="0"/>
              <a:t>- ja Kanta-Hämeen ja Pohjanmaan ELY-alue sisältää Keski-Pohjanmaan ja Pohjanmaan maakunnat. </a:t>
            </a:r>
          </a:p>
          <a:p>
            <a:endParaRPr lang="fi-FI" dirty="0"/>
          </a:p>
        </p:txBody>
      </p:sp>
    </p:spTree>
    <p:extLst>
      <p:ext uri="{BB962C8B-B14F-4D97-AF65-F5344CB8AC3E}">
        <p14:creationId xmlns:p14="http://schemas.microsoft.com/office/powerpoint/2010/main" val="182068189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FC92B85-5A38-192F-478E-3C771EA8CFDC}"/>
              </a:ext>
            </a:extLst>
          </p:cNvPr>
          <p:cNvSpPr>
            <a:spLocks noGrp="1"/>
          </p:cNvSpPr>
          <p:nvPr>
            <p:ph type="body" sz="quarter" idx="15"/>
          </p:nvPr>
        </p:nvSpPr>
        <p:spPr/>
        <p:txBody>
          <a:bodyPr/>
          <a:lstStyle/>
          <a:p>
            <a:r>
              <a:rPr lang="fi-FI" dirty="0"/>
              <a:t>Teknologiateollisuuden T&amp;K investoinnit 2022</a:t>
            </a:r>
          </a:p>
        </p:txBody>
      </p:sp>
      <p:sp>
        <p:nvSpPr>
          <p:cNvPr id="3" name="Dian numeron paikkamerkki 2">
            <a:extLst>
              <a:ext uri="{FF2B5EF4-FFF2-40B4-BE49-F238E27FC236}">
                <a16:creationId xmlns:a16="http://schemas.microsoft.com/office/drawing/2014/main" id="{BB04EDA6-4101-5D19-75AF-4832549573CA}"/>
              </a:ext>
            </a:extLst>
          </p:cNvPr>
          <p:cNvSpPr>
            <a:spLocks noGrp="1"/>
          </p:cNvSpPr>
          <p:nvPr>
            <p:ph type="sldNum" sz="quarter" idx="12"/>
          </p:nvPr>
        </p:nvSpPr>
        <p:spPr/>
        <p:txBody>
          <a:bodyPr/>
          <a:lstStyle/>
          <a:p>
            <a:fld id="{6FCB6B90-8271-4E8F-82C1-E646FBB48A2E}" type="slidenum">
              <a:rPr lang="fi-FI" smtClean="0"/>
              <a:pPr/>
              <a:t>45</a:t>
            </a:fld>
            <a:endParaRPr lang="fi-FI"/>
          </a:p>
        </p:txBody>
      </p:sp>
      <p:sp>
        <p:nvSpPr>
          <p:cNvPr id="4" name="Päivämäärän paikkamerkki 3">
            <a:extLst>
              <a:ext uri="{FF2B5EF4-FFF2-40B4-BE49-F238E27FC236}">
                <a16:creationId xmlns:a16="http://schemas.microsoft.com/office/drawing/2014/main" id="{1828A3C7-4651-B6B2-9F03-8F10688E92EB}"/>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B4228C9F-BBD0-C93C-B864-02CF31256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2563751-0DBF-8731-6ED2-AE4366EF2ED0}"/>
              </a:ext>
            </a:extLst>
          </p:cNvPr>
          <p:cNvSpPr>
            <a:spLocks noGrp="1"/>
          </p:cNvSpPr>
          <p:nvPr>
            <p:ph type="body" sz="quarter" idx="18"/>
          </p:nvPr>
        </p:nvSpPr>
        <p:spPr>
          <a:xfrm>
            <a:off x="2334682" y="4727574"/>
            <a:ext cx="5412780" cy="293313"/>
          </a:xfrm>
        </p:spPr>
        <p:txBody>
          <a:bodyPr/>
          <a:lstStyle/>
          <a:p>
            <a:r>
              <a:rPr lang="fi-FI" dirty="0"/>
              <a:t>Lähde: Tilastokeskus: Tutkimus- ja kehittämistoiminta tilasto. </a:t>
            </a:r>
          </a:p>
          <a:p>
            <a:r>
              <a:rPr lang="fi-FI" dirty="0"/>
              <a:t>Kaakkois-Suomi sisältää Etelä-Karjalan ja Kymenlaakson maakunnat,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9">
            <a:extLst>
              <a:ext uri="{FF2B5EF4-FFF2-40B4-BE49-F238E27FC236}">
                <a16:creationId xmlns:a16="http://schemas.microsoft.com/office/drawing/2014/main" id="{0A2DB091-AF54-140D-6700-D0D863F093FE}"/>
              </a:ext>
            </a:extLst>
          </p:cNvPr>
          <p:cNvGraphicFramePr>
            <a:graphicFrameLocks noGrp="1"/>
          </p:cNvGraphicFramePr>
          <p:nvPr>
            <p:ph sz="quarter" idx="17"/>
            <p:extLst>
              <p:ext uri="{D42A27DB-BD31-4B8C-83A1-F6EECF244321}">
                <p14:modId xmlns:p14="http://schemas.microsoft.com/office/powerpoint/2010/main" val="25420963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a:extLst>
              <a:ext uri="{FF2B5EF4-FFF2-40B4-BE49-F238E27FC236}">
                <a16:creationId xmlns:a16="http://schemas.microsoft.com/office/drawing/2014/main" id="{8E88DD68-0082-5145-B27A-FDE86BE07B9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6967392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dirty="0"/>
              <a:t>Teknologiateollisuuden T&amp;K investoinnit* alueittain 2022</a:t>
            </a:r>
            <a:endParaRPr lang="fi-FI" dirty="0">
              <a:solidFill>
                <a:srgbClr val="FF0000"/>
              </a:solidFill>
            </a:endParaRP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46</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3F3C41BD-D0AD-A03A-46AF-FAB2DFFBE9D0}"/>
              </a:ext>
            </a:extLst>
          </p:cNvPr>
          <p:cNvSpPr>
            <a:spLocks noGrp="1"/>
          </p:cNvSpPr>
          <p:nvPr>
            <p:ph type="body" sz="quarter" idx="18"/>
          </p:nvPr>
        </p:nvSpPr>
        <p:spPr>
          <a:xfrm>
            <a:off x="2334682" y="4727574"/>
            <a:ext cx="5268713" cy="251750"/>
          </a:xfrm>
        </p:spPr>
        <p:txBody>
          <a:bodyPr/>
          <a:lstStyle/>
          <a:p>
            <a:r>
              <a:rPr lang="fi-FI" dirty="0"/>
              <a:t>Lähde: Tilastokeskus: Tutkimus- ja kehittämistoiminta tilasto. </a:t>
            </a:r>
          </a:p>
          <a:p>
            <a:r>
              <a:rPr lang="fi-FI" dirty="0"/>
              <a:t>Kaakkois-Suomi sisältää Etelä-Karjalan ja Kymenlaakson maakunnat,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46488114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19870" y="1018931"/>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00734107-5916-6F3C-2A10-7FC1D5C559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6477977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CA6A56E-CCC5-E6DD-6963-06DA5FEC6756}"/>
              </a:ext>
            </a:extLst>
          </p:cNvPr>
          <p:cNvSpPr>
            <a:spLocks noGrp="1"/>
          </p:cNvSpPr>
          <p:nvPr>
            <p:ph type="body" sz="quarter" idx="15"/>
          </p:nvPr>
        </p:nvSpPr>
        <p:spPr>
          <a:xfrm>
            <a:off x="1072800" y="1924881"/>
            <a:ext cx="6977283" cy="1518033"/>
          </a:xfrm>
        </p:spPr>
        <p:txBody>
          <a:bodyPr/>
          <a:lstStyle/>
          <a:p>
            <a:r>
              <a:rPr lang="fi-FI" dirty="0"/>
              <a:t>Henkilöstön rakenne</a:t>
            </a:r>
          </a:p>
          <a:p>
            <a:endParaRPr lang="fi-FI" dirty="0"/>
          </a:p>
          <a:p>
            <a:endParaRPr lang="fi-FI" dirty="0"/>
          </a:p>
          <a:p>
            <a:endParaRPr lang="fi-FI" dirty="0"/>
          </a:p>
          <a:p>
            <a:endParaRPr lang="fi-FI" dirty="0"/>
          </a:p>
          <a:p>
            <a:r>
              <a:rPr lang="fi-FI" sz="1050" dirty="0">
                <a:solidFill>
                  <a:schemeClr val="bg1"/>
                </a:solidFill>
              </a:rPr>
              <a:t>Osio päivitetään kerran vuodessa, seuraavan kerran </a:t>
            </a:r>
            <a:r>
              <a:rPr lang="fi-FI" sz="1050" dirty="0"/>
              <a:t>tammikuussa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6CA0FC6E-4B34-A82B-8C2E-D77E85BD86F3}"/>
              </a:ext>
            </a:extLst>
          </p:cNvPr>
          <p:cNvSpPr>
            <a:spLocks noGrp="1"/>
          </p:cNvSpPr>
          <p:nvPr>
            <p:ph type="sldNum" sz="quarter" idx="12"/>
          </p:nvPr>
        </p:nvSpPr>
        <p:spPr/>
        <p:txBody>
          <a:bodyPr/>
          <a:lstStyle/>
          <a:p>
            <a:fld id="{6FCB6B90-8271-4E8F-82C1-E646FBB48A2E}" type="slidenum">
              <a:rPr lang="fi-FI" smtClean="0"/>
              <a:pPr/>
              <a:t>47</a:t>
            </a:fld>
            <a:endParaRPr lang="fi-FI"/>
          </a:p>
        </p:txBody>
      </p:sp>
      <p:sp>
        <p:nvSpPr>
          <p:cNvPr id="4" name="Päivämäärän paikkamerkki 3">
            <a:extLst>
              <a:ext uri="{FF2B5EF4-FFF2-40B4-BE49-F238E27FC236}">
                <a16:creationId xmlns:a16="http://schemas.microsoft.com/office/drawing/2014/main" id="{EEF600A3-63C1-6FA1-4FEE-D58F3CF6E8AF}"/>
              </a:ext>
            </a:extLst>
          </p:cNvPr>
          <p:cNvSpPr>
            <a:spLocks noGrp="1"/>
          </p:cNvSpPr>
          <p:nvPr>
            <p:ph type="dt" sz="half" idx="10"/>
          </p:nvPr>
        </p:nvSpPr>
        <p:spPr/>
        <p:txBody>
          <a:bodyPr/>
          <a:lstStyle/>
          <a:p>
            <a:fld id="{FAF34066-C849-43D6-AD11-EC5B4E0FCE81}" type="datetime1">
              <a:rPr lang="fi-FI" smtClean="0"/>
              <a:t>8.8.2024</a:t>
            </a:fld>
            <a:endParaRPr lang="fi-FI"/>
          </a:p>
        </p:txBody>
      </p:sp>
      <p:sp>
        <p:nvSpPr>
          <p:cNvPr id="5" name="Alatunnisteen paikkamerkki 4">
            <a:extLst>
              <a:ext uri="{FF2B5EF4-FFF2-40B4-BE49-F238E27FC236}">
                <a16:creationId xmlns:a16="http://schemas.microsoft.com/office/drawing/2014/main" id="{1A7880AD-FB9B-6A07-7AC7-EF7FDE63E2FC}"/>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97545D2-49A5-3B0E-7CD8-9A8159DE874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p>
        </p:txBody>
      </p:sp>
    </p:spTree>
    <p:extLst>
      <p:ext uri="{BB962C8B-B14F-4D97-AF65-F5344CB8AC3E}">
        <p14:creationId xmlns:p14="http://schemas.microsoft.com/office/powerpoint/2010/main" val="102972220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5C8D37-91AA-09FB-695D-0D337298D495}"/>
              </a:ext>
            </a:extLst>
          </p:cNvPr>
          <p:cNvSpPr>
            <a:spLocks noGrp="1"/>
          </p:cNvSpPr>
          <p:nvPr>
            <p:ph type="body" sz="quarter" idx="15"/>
          </p:nvPr>
        </p:nvSpPr>
        <p:spPr/>
        <p:txBody>
          <a:bodyPr/>
          <a:lstStyle/>
          <a:p>
            <a:r>
              <a:rPr lang="fi-FI" dirty="0"/>
              <a:t>Henkilöstön rakenne koko maassa 2022, </a:t>
            </a:r>
          </a:p>
          <a:p>
            <a:r>
              <a:rPr lang="fi-FI" dirty="0"/>
              <a:t>Yhteensä 330 100</a:t>
            </a:r>
            <a:endParaRPr lang="fi-FI" dirty="0">
              <a:highlight>
                <a:srgbClr val="FFFF00"/>
              </a:highlight>
            </a:endParaRPr>
          </a:p>
        </p:txBody>
      </p:sp>
      <p:sp>
        <p:nvSpPr>
          <p:cNvPr id="3" name="Dian numeron paikkamerkki 2">
            <a:extLst>
              <a:ext uri="{FF2B5EF4-FFF2-40B4-BE49-F238E27FC236}">
                <a16:creationId xmlns:a16="http://schemas.microsoft.com/office/drawing/2014/main" id="{9B813451-558D-5A59-2094-973960A0006C}"/>
              </a:ext>
            </a:extLst>
          </p:cNvPr>
          <p:cNvSpPr>
            <a:spLocks noGrp="1"/>
          </p:cNvSpPr>
          <p:nvPr>
            <p:ph type="sldNum" sz="quarter" idx="12"/>
          </p:nvPr>
        </p:nvSpPr>
        <p:spPr/>
        <p:txBody>
          <a:bodyPr/>
          <a:lstStyle/>
          <a:p>
            <a:fld id="{6FCB6B90-8271-4E8F-82C1-E646FBB48A2E}" type="slidenum">
              <a:rPr lang="fi-FI" smtClean="0"/>
              <a:pPr/>
              <a:t>48</a:t>
            </a:fld>
            <a:endParaRPr lang="fi-FI"/>
          </a:p>
        </p:txBody>
      </p:sp>
      <p:sp>
        <p:nvSpPr>
          <p:cNvPr id="4" name="Päivämäärän paikkamerkki 3">
            <a:extLst>
              <a:ext uri="{FF2B5EF4-FFF2-40B4-BE49-F238E27FC236}">
                <a16:creationId xmlns:a16="http://schemas.microsoft.com/office/drawing/2014/main" id="{D41C222B-5857-F0ED-5948-1C695E718D52}"/>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6AC90A96-1263-4296-8FAB-86384AEF3B4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B0C26783-2107-1314-1C6D-5FF7AE0BAAB9}"/>
              </a:ext>
            </a:extLst>
          </p:cNvPr>
          <p:cNvSpPr>
            <a:spLocks noGrp="1"/>
          </p:cNvSpPr>
          <p:nvPr>
            <p:ph type="body" sz="quarter" idx="18"/>
          </p:nvPr>
        </p:nvSpPr>
        <p:spPr>
          <a:xfrm>
            <a:off x="2334682" y="4727574"/>
            <a:ext cx="6183153" cy="16516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a:t>
            </a:r>
          </a:p>
          <a:p>
            <a:endParaRPr lang="fi-FI" dirty="0"/>
          </a:p>
        </p:txBody>
      </p:sp>
      <p:graphicFrame>
        <p:nvGraphicFramePr>
          <p:cNvPr id="13" name="Sisällön paikkamerkki 9">
            <a:extLst>
              <a:ext uri="{FF2B5EF4-FFF2-40B4-BE49-F238E27FC236}">
                <a16:creationId xmlns:a16="http://schemas.microsoft.com/office/drawing/2014/main" id="{3B50D4B2-68FA-3E55-444E-EACE3E03089D}"/>
              </a:ext>
            </a:extLst>
          </p:cNvPr>
          <p:cNvGraphicFramePr>
            <a:graphicFrameLocks noGrp="1"/>
          </p:cNvGraphicFramePr>
          <p:nvPr>
            <p:ph sz="quarter" idx="17"/>
            <p:extLst>
              <p:ext uri="{D42A27DB-BD31-4B8C-83A1-F6EECF244321}">
                <p14:modId xmlns:p14="http://schemas.microsoft.com/office/powerpoint/2010/main" val="3661978549"/>
              </p:ext>
            </p:extLst>
          </p:nvPr>
        </p:nvGraphicFramePr>
        <p:xfrm>
          <a:off x="381000" y="1103313"/>
          <a:ext cx="4460715" cy="3541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isällön paikkamerkki 9">
            <a:extLst>
              <a:ext uri="{FF2B5EF4-FFF2-40B4-BE49-F238E27FC236}">
                <a16:creationId xmlns:a16="http://schemas.microsoft.com/office/drawing/2014/main" id="{6C694EDC-B3A5-4DB1-7A75-EFDCEB0491AD}"/>
              </a:ext>
            </a:extLst>
          </p:cNvPr>
          <p:cNvGraphicFramePr>
            <a:graphicFrameLocks/>
          </p:cNvGraphicFramePr>
          <p:nvPr>
            <p:extLst>
              <p:ext uri="{D42A27DB-BD31-4B8C-83A1-F6EECF244321}">
                <p14:modId xmlns:p14="http://schemas.microsoft.com/office/powerpoint/2010/main" val="2397184003"/>
              </p:ext>
            </p:extLst>
          </p:nvPr>
        </p:nvGraphicFramePr>
        <p:xfrm>
          <a:off x="4572000" y="1440673"/>
          <a:ext cx="4200525" cy="32043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782E6457-73C4-330E-212C-3252FB2257BA}"/>
              </a:ext>
            </a:extLst>
          </p:cNvPr>
          <p:cNvSpPr txBox="1"/>
          <p:nvPr/>
        </p:nvSpPr>
        <p:spPr>
          <a:xfrm>
            <a:off x="7603395" y="4861351"/>
            <a:ext cx="1116364" cy="180425"/>
          </a:xfrm>
          <a:prstGeom prst="rect">
            <a:avLst/>
          </a:prstGeom>
          <a:noFill/>
        </p:spPr>
        <p:txBody>
          <a:bodyPr wrap="square" lIns="36000" tIns="36000" rIns="36000" bIns="36000" rtlCol="0">
            <a:spAutoFit/>
          </a:bodyPr>
          <a:lstStyle/>
          <a:p>
            <a:r>
              <a:rPr lang="fi-FI" sz="700" spc="-40" dirty="0">
                <a:hlinkClick r:id="rId5" action="ppaction://hlinksldjump"/>
              </a:rPr>
              <a:t>Palaa sisällysluetteloon</a:t>
            </a:r>
            <a:endParaRPr lang="fi-FI" sz="700" spc="-40" dirty="0"/>
          </a:p>
        </p:txBody>
      </p:sp>
    </p:spTree>
    <p:extLst>
      <p:ext uri="{BB962C8B-B14F-4D97-AF65-F5344CB8AC3E}">
        <p14:creationId xmlns:p14="http://schemas.microsoft.com/office/powerpoint/2010/main" val="1373194109"/>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Etelä-Pohjanmaalla 2022,</a:t>
            </a:r>
          </a:p>
          <a:p>
            <a:r>
              <a:rPr lang="fi-FI" dirty="0"/>
              <a:t>Yhteensä 9 700</a:t>
            </a:r>
            <a:endParaRPr lang="fi-FI" dirty="0">
              <a:highlight>
                <a:srgbClr val="FFFF00"/>
              </a:highlight>
            </a:endParaRP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49</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827500063"/>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740BD993-36C1-54DE-8C6B-DE3611AF98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8" name="Tekstiruutu 7">
            <a:extLst>
              <a:ext uri="{FF2B5EF4-FFF2-40B4-BE49-F238E27FC236}">
                <a16:creationId xmlns:a16="http://schemas.microsoft.com/office/drawing/2014/main" id="{B993DBDF-FD6B-07EE-0A4F-0392C033873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510450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1Q2024 vs. 4Q2023*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5958747"/>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Etelä-Savossa 2022, </a:t>
            </a:r>
          </a:p>
          <a:p>
            <a:r>
              <a:rPr lang="fi-FI" dirty="0"/>
              <a:t>Yhteensä 4 400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50</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30278418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n paikkamerkki 6">
            <a:extLst>
              <a:ext uri="{FF2B5EF4-FFF2-40B4-BE49-F238E27FC236}">
                <a16:creationId xmlns:a16="http://schemas.microsoft.com/office/drawing/2014/main" id="{EE5542CF-412B-82A5-7949-562E19D25B69}"/>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9" name="Tekstiruutu 8">
            <a:extLst>
              <a:ext uri="{FF2B5EF4-FFF2-40B4-BE49-F238E27FC236}">
                <a16:creationId xmlns:a16="http://schemas.microsoft.com/office/drawing/2014/main" id="{A281160B-0F74-2849-969A-A954D376202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1407555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Hämeessä 2022, </a:t>
            </a:r>
          </a:p>
          <a:p>
            <a:r>
              <a:rPr lang="fi-FI" dirty="0"/>
              <a:t>yhteensä 17 100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93623746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D7F3CF67-2BD2-87BC-7B63-91D0B5C537A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Häme sisältää Kanta-Hämeen ja Päijät-Hämeen maakunnat.  </a:t>
            </a:r>
          </a:p>
        </p:txBody>
      </p:sp>
      <p:sp>
        <p:nvSpPr>
          <p:cNvPr id="12" name="Tekstiruutu 11">
            <a:extLst>
              <a:ext uri="{FF2B5EF4-FFF2-40B4-BE49-F238E27FC236}">
                <a16:creationId xmlns:a16="http://schemas.microsoft.com/office/drawing/2014/main" id="{236144AC-2712-42C5-8FC6-D3FC2D61D01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722728952"/>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Kaakkois-Suomessa 2022, </a:t>
            </a:r>
          </a:p>
          <a:p>
            <a:r>
              <a:rPr lang="fi-FI" dirty="0"/>
              <a:t>yhteensä 10 000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496459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33EBCB5-9EAA-CDB6-E115-DD49891C15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Kaakkois-Suomi sisältää Etelä-Karjalan ja Kymenlaakson maakunnat.</a:t>
            </a:r>
          </a:p>
        </p:txBody>
      </p:sp>
      <p:sp>
        <p:nvSpPr>
          <p:cNvPr id="11" name="Tekstiruutu 10">
            <a:extLst>
              <a:ext uri="{FF2B5EF4-FFF2-40B4-BE49-F238E27FC236}">
                <a16:creationId xmlns:a16="http://schemas.microsoft.com/office/drawing/2014/main" id="{ABD3FBC8-9CDD-4C35-C823-7BD9040CDE6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88252660"/>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Kainuussa 2022, </a:t>
            </a:r>
          </a:p>
          <a:p>
            <a:r>
              <a:rPr lang="fi-FI" dirty="0"/>
              <a:t>yhteensä 3 300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693018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74EFFFC-95FC-AE98-302A-50A4B4B37DF7}"/>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52C083D-7EFD-902F-D05B-82091AD31FF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6925389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Keski-Suomessa 2022, </a:t>
            </a:r>
          </a:p>
          <a:p>
            <a:r>
              <a:rPr lang="fi-FI" dirty="0"/>
              <a:t>yhteensä 16 500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54</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21304135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42436AE-9268-46E2-308B-A6191237768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7B4EB5B-D7EF-1A7C-9934-B244460093E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6835684"/>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Lapissa 2022, </a:t>
            </a:r>
          </a:p>
          <a:p>
            <a:r>
              <a:rPr lang="fi-FI" dirty="0"/>
              <a:t>yhteensä 7 900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55</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5497346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6EA51F6-E332-2E24-B3C2-4D3CB09BD2B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8EA7B788-C129-2B88-51A9-8FA00DD2DCC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68732275"/>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Pirkanmaalla 2022, </a:t>
            </a:r>
          </a:p>
          <a:p>
            <a:r>
              <a:rPr lang="fi-FI" dirty="0"/>
              <a:t>yhteensä 38 800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56</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14506999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7972361-1A48-58C7-69BE-789A1787CACD}"/>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50341306-B801-808B-6A14-8BF00187903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811512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Pohjanmaalla 2022,</a:t>
            </a:r>
          </a:p>
          <a:p>
            <a:r>
              <a:rPr lang="fi-FI" dirty="0"/>
              <a:t>yhteensä 19 400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57</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3783728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41B81755-2E32-0DBC-C689-C63F905FBD6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Pohjanmaa sisältää Keski-Pohjanmaan ja Pohjanmaan maakunnat. </a:t>
            </a:r>
          </a:p>
        </p:txBody>
      </p:sp>
      <p:sp>
        <p:nvSpPr>
          <p:cNvPr id="11" name="Tekstiruutu 10">
            <a:extLst>
              <a:ext uri="{FF2B5EF4-FFF2-40B4-BE49-F238E27FC236}">
                <a16:creationId xmlns:a16="http://schemas.microsoft.com/office/drawing/2014/main" id="{406D5F4D-AD51-3A6D-871F-F12676AE3312}"/>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7280438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Pohjois-Karjalassa 2022, yhteensä 7 000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58</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51788007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7815629-BC8B-4B9B-4643-15D3CFB7281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B60AE4F-3121-C663-7ADC-02E3298475A5}"/>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8735462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Pohjois-Pohjanmaalla 2022, </a:t>
            </a:r>
          </a:p>
          <a:p>
            <a:r>
              <a:rPr lang="fi-FI" dirty="0"/>
              <a:t>yhteensä 26 200 </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59</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701414156"/>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F2ABABB8-B0BC-6002-FE3D-7E1E8736A958}"/>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AB39C01-DCA4-287C-4A22-F9C9C94408BC}"/>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13144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2023</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595134" cy="34693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7"/>
          <p:cNvGraphicFramePr>
            <a:graphicFrameLocks noGrp="1"/>
          </p:cNvGraphicFramePr>
          <p:nvPr>
            <p:ph idx="4294967295"/>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567328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Pohjois-Savossa 2022, yhteensä 11 200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60</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7191080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B53E334-60FB-967B-66C1-2094BD4836C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A78B195A-DB9E-485E-26A0-520E58E68913}"/>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88057641"/>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Satakunnassa 2022, yhteensä 13 100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68627331"/>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05A027B7-07BF-53CF-50D3-CE77EEED29E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07F0A08-95EC-7311-BD7C-917EBAA33C0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319860712"/>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Uudellamaalla 2022, yhteensä 113 200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5229641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23467BD8-1057-8E16-04FB-012E3A3C7F7C}"/>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40E4872-C7D5-49AB-58C0-45CB2CA82E2F}"/>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1106331"/>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Varsinais-Suomessa 2022, yhteensä 31 500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4343731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20AB9E3-6280-6745-3359-1AABC388738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180C43FB-7787-F34F-3ED6-B4C97D84058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32997856"/>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Työntekijät</a:t>
            </a:r>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64</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8.8.2024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DFC28262-83B4-CA04-F479-99E5E9D35A17}"/>
              </a:ext>
            </a:extLst>
          </p:cNvPr>
          <p:cNvSpPr txBox="1"/>
          <p:nvPr/>
        </p:nvSpPr>
        <p:spPr>
          <a:xfrm>
            <a:off x="7600325" y="473702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50166402"/>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01812790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A75F1F-83C2-4863-5C3A-D88BD3DB6BB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50923385"/>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20709069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9C40BA7-E450-F6B4-5CC0-F64B5C8902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3362045"/>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696758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0E265D8-2B6A-90EE-7A98-03EDD7B3CCC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8328158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Kainuussa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555606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E47AF15-E14F-D6AD-3F7F-F961CBD79FC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29049810"/>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Kanta-Hämeessä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0898259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283FF30-0E23-014B-B2F2-EDF830613D8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824579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endParaRPr lang="fi-FI" dirty="0">
              <a:solidFill>
                <a:schemeClr val="accent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950448672"/>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83918223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154F72FE-51D3-8B03-02C2-315409D44F5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70559565"/>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778039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D4177D6-AD9F-4CC4-5645-64870E948BA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03716714"/>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Kymenlaaksossa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72075364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12E95BD-858B-1E07-34FA-F2CD0BB8A2A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7801899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Lapissa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6969378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ADCDC7D-894B-C76D-BE4B-5A82CE4CDA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6687580"/>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Pirkanmaalla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0863593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F5D6417-A8A7-C679-5BCB-D8CB93904D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80460318"/>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59276124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C6EE05E-D9BF-BC44-CD4D-F3DCC99413D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59538957"/>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0081507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2BD90A-AEB6-CE0C-44DD-FBA0F776F1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0857831"/>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32905771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8A684B3-162D-6E80-991D-46F62CDAF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0741565"/>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7928164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6919036F-FE84-5A33-E703-9FFE19815A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93431464"/>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Päijät-Hämeessä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98109778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E12626F-11CF-9062-E2FC-B8C497C7CF0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341871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B258A2F1-1F58-2751-108D-AD71878C4568}"/>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410626463"/>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Satakunnassa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62534381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0F354D86-68F7-F58C-341E-82F92E14E59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65861141"/>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Uudellamaalla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081199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57333CB-0A06-D4A8-EF73-7BCBC31DD4F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62447730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Varsinais-Suomessa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9096606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D9ED0CB-D44C-2A05-6483-E9AF611ED5B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3528850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Toimihenkilöt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a:t>
            </a:r>
            <a:r>
              <a:rPr lang="fi-FI" sz="1050" dirty="0"/>
              <a:t>huhtikuussa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83</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8.8.2024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2E191F0-910A-F43F-DA7D-0ADCA6506F8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04434994"/>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6858284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71AC074-BE65-E3B8-FF4F-AFA9ED22A51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02865157"/>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01521992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CCDB512-3E28-127B-F302-763E70003F4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89708204"/>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539565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B6BA19A-1498-85B3-E07F-04CE6F5FF54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0141738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Kainuussa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59746822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6984853-CE4A-6F0B-12F8-7F05B0F26E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7403213"/>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Kanta-Hämeessä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9646838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83AB20E-D0CA-1EDA-C02C-3CD05A8D24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611521169"/>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76045593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73E79EF-24E7-B08A-AE2D-AF2E745172D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960203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nvPr>
        </p:nvGraphicFramePr>
        <p:xfrm>
          <a:off x="1323403" y="97676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92938550"/>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3,1</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6,8</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10,2</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1,6</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102 500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113340203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998829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33D9801C-825C-B24C-9067-2BBAE02349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19831458"/>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Kymenlaaksossa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0673168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A3E26EA-32E0-E4ED-A92A-0664AFCE76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84421109"/>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Lapissa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41569434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7E80F920-6269-1F15-E029-DFDD548D9CE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8011326"/>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Pirkanmaalla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5401628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03172D6-C5E7-2941-3D2B-96BD4E5CFF2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83343794"/>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8942809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D9A2E272-B71D-B0B0-4693-8C5AAA70ACF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41863158"/>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8033616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9C13066-B7B7-A27A-CA76-D94C43D18A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41726391"/>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34869209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92186B3-EB21-F56A-4424-69DF1BE2AFF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91844303"/>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33703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54A0371-EB09-E6AD-6CD0-85832FC97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6131953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Päijät-Hämeessä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6620407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2BD3A72-D3CC-0E8C-085E-707D755E0A3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21150747"/>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Satakunnassa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596420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E4FF407C-794E-09E6-6EDA-AE0AFC3B632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56885470"/>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F16D7-5804-4BC8-9DB4-A410AD97F993}">
  <ds:schemaRefs>
    <ds:schemaRef ds:uri="http://schemas.microsoft.com/sharepoint/v3/contenttype/forms"/>
  </ds:schemaRefs>
</ds:datastoreItem>
</file>

<file path=customXml/itemProps2.xml><?xml version="1.0" encoding="utf-8"?>
<ds:datastoreItem xmlns:ds="http://schemas.openxmlformats.org/officeDocument/2006/customXml" ds:itemID="{878648F8-8603-46FD-9633-EC9BD6A3693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office/infopath/2007/PartnerControls"/>
    <ds:schemaRef ds:uri="c296724d-1a81-4a23-b6dd-dca7fd62c6ff"/>
    <ds:schemaRef ds:uri="http://schemas.openxmlformats.org/package/2006/metadata/core-properties"/>
    <ds:schemaRef ds:uri="b057f711-7d93-472c-a8f6-94be00805750"/>
  </ds:schemaRefs>
</ds:datastoreItem>
</file>

<file path=customXml/itemProps3.xml><?xml version="1.0" encoding="utf-8"?>
<ds:datastoreItem xmlns:ds="http://schemas.openxmlformats.org/officeDocument/2006/customXml" ds:itemID="{BF773E6B-5ED7-4D98-9314-6567BA713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1088</TotalTime>
  <Words>9132</Words>
  <Application>Microsoft Office PowerPoint</Application>
  <PresentationFormat>Näytössä katseltava esitys (16:9)</PresentationFormat>
  <Paragraphs>2731</Paragraphs>
  <Slides>191</Slides>
  <Notes>60</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191</vt:i4>
      </vt:variant>
    </vt:vector>
  </HeadingPairs>
  <TitlesOfParts>
    <vt:vector size="197" baseType="lpstr">
      <vt:lpstr>ＭＳ Ｐゴシック</vt:lpstr>
      <vt:lpstr>Arial</vt:lpstr>
      <vt:lpstr>Arial Unicode MS</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31</cp:revision>
  <cp:lastPrinted>2016-06-09T07:47:11Z</cp:lastPrinted>
  <dcterms:created xsi:type="dcterms:W3CDTF">2023-05-22T05:38:28Z</dcterms:created>
  <dcterms:modified xsi:type="dcterms:W3CDTF">2024-08-08T09:41:06Z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MediaServiceImageTags">
    <vt:lpwstr/>
  </property>
</Properties>
</file>