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charts/chart30.xml" ContentType="application/vnd.openxmlformats-officedocument.drawingml.chart+xml"/>
  <Override PartName="/ppt/theme/themeOverride29.xml" ContentType="application/vnd.openxmlformats-officedocument.themeOverride+xml"/>
  <Override PartName="/ppt/charts/chart31.xml" ContentType="application/vnd.openxmlformats-officedocument.drawingml.chart+xml"/>
  <Override PartName="/ppt/theme/themeOverride30.xml" ContentType="application/vnd.openxmlformats-officedocument.themeOverride+xml"/>
  <Override PartName="/ppt/charts/chart32.xml" ContentType="application/vnd.openxmlformats-officedocument.drawingml.chart+xml"/>
  <Override PartName="/ppt/theme/themeOverride31.xml" ContentType="application/vnd.openxmlformats-officedocument.themeOverride+xml"/>
  <Override PartName="/ppt/charts/chart33.xml" ContentType="application/vnd.openxmlformats-officedocument.drawingml.chart+xml"/>
  <Override PartName="/ppt/theme/themeOverride32.xml" ContentType="application/vnd.openxmlformats-officedocument.themeOverride+xml"/>
  <Override PartName="/ppt/charts/chart34.xml" ContentType="application/vnd.openxmlformats-officedocument.drawingml.chart+xml"/>
  <Override PartName="/ppt/theme/themeOverride33.xml" ContentType="application/vnd.openxmlformats-officedocument.themeOverride+xml"/>
  <Override PartName="/ppt/charts/chart35.xml" ContentType="application/vnd.openxmlformats-officedocument.drawingml.chart+xml"/>
  <Override PartName="/ppt/theme/themeOverride34.xml" ContentType="application/vnd.openxmlformats-officedocument.themeOverride+xml"/>
  <Override PartName="/ppt/charts/chart36.xml" ContentType="application/vnd.openxmlformats-officedocument.drawingml.chart+xml"/>
  <Override PartName="/ppt/theme/themeOverride35.xml" ContentType="application/vnd.openxmlformats-officedocument.themeOverr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charts/chart47.xml" ContentType="application/vnd.openxmlformats-officedocument.drawingml.chart+xml"/>
  <Override PartName="/ppt/theme/themeOverride46.xml" ContentType="application/vnd.openxmlformats-officedocument.themeOverride+xml"/>
  <Override PartName="/ppt/charts/chart48.xml" ContentType="application/vnd.openxmlformats-officedocument.drawingml.chart+xml"/>
  <Override PartName="/ppt/theme/themeOverride47.xml" ContentType="application/vnd.openxmlformats-officedocument.themeOverride+xml"/>
  <Override PartName="/ppt/charts/chart49.xml" ContentType="application/vnd.openxmlformats-officedocument.drawingml.chart+xml"/>
  <Override PartName="/ppt/theme/themeOverride48.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handoutMasterIdLst>
    <p:handoutMasterId r:id="rId46"/>
  </p:handoutMasterIdLst>
  <p:sldIdLst>
    <p:sldId id="256" r:id="rId5"/>
    <p:sldId id="339" r:id="rId6"/>
    <p:sldId id="338" r:id="rId7"/>
    <p:sldId id="293" r:id="rId8"/>
    <p:sldId id="332" r:id="rId9"/>
    <p:sldId id="337" r:id="rId10"/>
    <p:sldId id="259" r:id="rId11"/>
    <p:sldId id="295"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40" r:id="rId44"/>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73739-4A89-A29A-5B4E-E10E00A8B839}" name="Mikkonen Hanne" initials="MH" userId="S::hanne.mikkonen@teknologiateollisuus.fi::5a557d90-2fc0-4583-be01-62766ce855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E3111-C5EC-4989-843E-6F9E767A0A08}" v="2" dt="2024-11-07T19:26:20.115"/>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6" autoAdjust="0"/>
  </p:normalViewPr>
  <p:slideViewPr>
    <p:cSldViewPr snapToGrid="0">
      <p:cViewPr varScale="1">
        <p:scale>
          <a:sx n="146" d="100"/>
          <a:sy n="146" d="100"/>
        </p:scale>
        <p:origin x="120" y="870"/>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1H2024 vs 2H2023</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6-F038-415A-9CE0-45ADFC809E1C}"/>
              </c:ext>
            </c:extLst>
          </c:dPt>
          <c:dLbls>
            <c:dLbl>
              <c:idx val="0"/>
              <c:layout>
                <c:manualLayout>
                  <c:x val="3.0269825806394646E-3"/>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66-4ECD-95B2-07DE30A93EAF}"/>
                </c:ext>
              </c:extLst>
            </c:dLbl>
            <c:dLbl>
              <c:idx val="1"/>
              <c:layout>
                <c:manualLayout>
                  <c:x val="1.8918015497779054E-2"/>
                  <c:y val="-3.5858364542345656E-3"/>
                </c:manualLayout>
              </c:layout>
              <c:numFmt formatCode="0.0\ %"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0.10155126749905409"/>
                      <c:h val="4.5002247500643758E-2"/>
                    </c:manualLayout>
                  </c15:layout>
                </c:ext>
                <c:ext xmlns:c16="http://schemas.microsoft.com/office/drawing/2014/chart" uri="{C3380CC4-5D6E-409C-BE32-E72D297353CC}">
                  <c16:uniqueId val="{0000000A-9066-4ECD-95B2-07DE30A93EAF}"/>
                </c:ext>
              </c:extLst>
            </c:dLbl>
            <c:dLbl>
              <c:idx val="2"/>
              <c:layout>
                <c:manualLayout>
                  <c:x val="4.5405334548845409E-3"/>
                  <c:y val="-1.3147915113022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66-4ECD-95B2-07DE30A93EAF}"/>
                </c:ext>
              </c:extLst>
            </c:dLbl>
            <c:dLbl>
              <c:idx val="3"/>
              <c:layout>
                <c:manualLayout>
                  <c:x val="-1.513193370692399E-3"/>
                  <c:y val="3.5858364542345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66-4ECD-95B2-07DE30A93EAF}"/>
                </c:ext>
              </c:extLst>
            </c:dLbl>
            <c:dLbl>
              <c:idx val="4"/>
              <c:layout>
                <c:manualLayout>
                  <c:x val="-0.2557696008770754"/>
                  <c:y val="1.0757509362703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66-4ECD-95B2-07DE30A93EAF}"/>
                </c:ext>
              </c:extLst>
            </c:dLbl>
            <c:dLbl>
              <c:idx val="5"/>
              <c:layout>
                <c:manualLayout>
                  <c:x val="-0.24820256151295503"/>
                  <c:y val="1.0757509362703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6-4ECD-95B2-07DE30A93EAF}"/>
                </c:ext>
              </c:extLst>
            </c:dLbl>
            <c:dLbl>
              <c:idx val="6"/>
              <c:layout>
                <c:manualLayout>
                  <c:x val="-0.24366214722592128"/>
                  <c:y val="1.7929182271172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038-415A-9CE0-45ADFC809E1C}"/>
                </c:ext>
              </c:extLst>
            </c:dLbl>
            <c:dLbl>
              <c:idx val="7"/>
              <c:layout>
                <c:manualLayout>
                  <c:x val="-0.23306812528116164"/>
                  <c:y val="2.15150187254073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38-415A-9CE0-45ADFC809E1C}"/>
                </c:ext>
              </c:extLst>
            </c:dLbl>
            <c:dLbl>
              <c:idx val="8"/>
              <c:layout>
                <c:manualLayout>
                  <c:x val="-0.21339363226588731"/>
                  <c:y val="1.7929182271172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66-4ECD-95B2-07DE30A93EAF}"/>
                </c:ext>
              </c:extLst>
            </c:dLbl>
            <c:dLbl>
              <c:idx val="9"/>
              <c:layout>
                <c:manualLayout>
                  <c:x val="-0.19977274690833907"/>
                  <c:y val="1.07575093627036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66-4ECD-95B2-07DE30A93EAF}"/>
                </c:ext>
              </c:extLst>
            </c:dLbl>
            <c:dLbl>
              <c:idx val="10"/>
              <c:layout>
                <c:manualLayout>
                  <c:x val="-0.17404440789963674"/>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66-4ECD-95B2-07DE30A93EAF}"/>
                </c:ext>
              </c:extLst>
            </c:dLbl>
            <c:dLbl>
              <c:idx val="11"/>
              <c:layout>
                <c:manualLayout>
                  <c:x val="-0.16647736853551648"/>
                  <c:y val="1.0757509362703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7E-4056-9FA3-7394ECFD5524}"/>
                </c:ext>
              </c:extLst>
            </c:dLbl>
            <c:dLbl>
              <c:idx val="12"/>
              <c:layout>
                <c:manualLayout>
                  <c:x val="-0.15891032917139614"/>
                  <c:y val="7.1716729084691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7E-4056-9FA3-7394ECFD5524}"/>
                </c:ext>
              </c:extLst>
            </c:dLbl>
            <c:dLbl>
              <c:idx val="13"/>
              <c:layout>
                <c:manualLayout>
                  <c:x val="-0.1573967782971508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7E-4056-9FA3-7394ECFD5524}"/>
                </c:ext>
              </c:extLst>
            </c:dLbl>
            <c:numFmt formatCode="0.0\ %"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Taul1!$A$2:$A$17</c:f>
              <c:strCache>
                <c:ptCount val="16"/>
                <c:pt idx="0">
                  <c:v>Pohjois-Savon maakunta</c:v>
                </c:pt>
                <c:pt idx="1">
                  <c:v>Etelä-Savon maakunta</c:v>
                </c:pt>
                <c:pt idx="2">
                  <c:v>Lapin maakunta</c:v>
                </c:pt>
                <c:pt idx="3">
                  <c:v>Kainuun maakunta</c:v>
                </c:pt>
                <c:pt idx="4">
                  <c:v>Kaakkois-Suomi</c:v>
                </c:pt>
                <c:pt idx="5">
                  <c:v>Etelä-Pohjanmaan maakunta</c:v>
                </c:pt>
                <c:pt idx="6">
                  <c:v>Pohjois-Karjalan maakunta</c:v>
                </c:pt>
                <c:pt idx="7">
                  <c:v>Satakunnan maakunta</c:v>
                </c:pt>
                <c:pt idx="8">
                  <c:v>Pohjois-Pohjanmaan maakunta</c:v>
                </c:pt>
                <c:pt idx="9">
                  <c:v>Häme</c:v>
                </c:pt>
                <c:pt idx="10">
                  <c:v>Keski-Suomen maakunta</c:v>
                </c:pt>
                <c:pt idx="11">
                  <c:v>Pohjanmaa</c:v>
                </c:pt>
                <c:pt idx="12">
                  <c:v>Koko maa</c:v>
                </c:pt>
                <c:pt idx="13">
                  <c:v>Pirkanmaan maakunta</c:v>
                </c:pt>
                <c:pt idx="14">
                  <c:v>Uudenmaan maakunta</c:v>
                </c:pt>
                <c:pt idx="15">
                  <c:v>Varsinais-Suomen maakunta</c:v>
                </c:pt>
              </c:strCache>
            </c:strRef>
          </c:cat>
          <c:val>
            <c:numRef>
              <c:f>Taul1!$B$2:$B$17</c:f>
              <c:numCache>
                <c:formatCode>0.00%</c:formatCode>
                <c:ptCount val="16"/>
                <c:pt idx="0">
                  <c:v>-0.154</c:v>
                </c:pt>
                <c:pt idx="1">
                  <c:v>-0.10100000000000001</c:v>
                </c:pt>
                <c:pt idx="2">
                  <c:v>-8.3000000000000004E-2</c:v>
                </c:pt>
                <c:pt idx="3">
                  <c:v>-6.0999999999999999E-2</c:v>
                </c:pt>
                <c:pt idx="4">
                  <c:v>-5.2999999999999999E-2</c:v>
                </c:pt>
                <c:pt idx="5">
                  <c:v>-5.1999999999999998E-2</c:v>
                </c:pt>
                <c:pt idx="6">
                  <c:v>-4.9000000000000002E-2</c:v>
                </c:pt>
                <c:pt idx="7">
                  <c:v>-4.5999999999999999E-2</c:v>
                </c:pt>
                <c:pt idx="8">
                  <c:v>-0.04</c:v>
                </c:pt>
                <c:pt idx="9">
                  <c:v>-3.6999999999999998E-2</c:v>
                </c:pt>
                <c:pt idx="10">
                  <c:v>-2.9000000000000001E-2</c:v>
                </c:pt>
                <c:pt idx="11">
                  <c:v>-2.5999999999999999E-2</c:v>
                </c:pt>
                <c:pt idx="12">
                  <c:v>-2.4E-2</c:v>
                </c:pt>
                <c:pt idx="13">
                  <c:v>-2.3E-2</c:v>
                </c:pt>
                <c:pt idx="14">
                  <c:v>1.2999999999999999E-2</c:v>
                </c:pt>
                <c:pt idx="15">
                  <c:v>5.7000000000000002E-2</c:v>
                </c:pt>
              </c:numCache>
            </c:numRef>
          </c:val>
          <c:extLst>
            <c:ext xmlns:c16="http://schemas.microsoft.com/office/drawing/2014/chart" uri="{C3380CC4-5D6E-409C-BE32-E72D297353CC}">
              <c16:uniqueId val="{00000000-F038-415A-9CE0-45ADFC809E1C}"/>
            </c:ext>
          </c:extLst>
        </c:ser>
        <c:dLbls>
          <c:showLegendKey val="0"/>
          <c:showVal val="0"/>
          <c:showCatName val="0"/>
          <c:showSerName val="0"/>
          <c:showPercent val="0"/>
          <c:showBubbleSize val="0"/>
        </c:dLbls>
        <c:gapWidth val="182"/>
        <c:axId val="1646541327"/>
        <c:axId val="961327071"/>
      </c:barChart>
      <c:catAx>
        <c:axId val="1646541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961327071"/>
        <c:crosses val="autoZero"/>
        <c:auto val="1"/>
        <c:lblAlgn val="ctr"/>
        <c:lblOffset val="100"/>
        <c:noMultiLvlLbl val="0"/>
      </c:catAx>
      <c:valAx>
        <c:axId val="961327071"/>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6465413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Taul1!$B$2:$B$16</c:f>
              <c:numCache>
                <c:formatCode>General</c:formatCode>
                <c:ptCount val="15"/>
                <c:pt idx="0">
                  <c:v>0.8</c:v>
                </c:pt>
                <c:pt idx="1">
                  <c:v>0.8</c:v>
                </c:pt>
                <c:pt idx="2">
                  <c:v>1.5</c:v>
                </c:pt>
                <c:pt idx="3">
                  <c:v>2.4</c:v>
                </c:pt>
                <c:pt idx="4">
                  <c:v>2.5</c:v>
                </c:pt>
                <c:pt idx="5">
                  <c:v>2.6</c:v>
                </c:pt>
                <c:pt idx="6">
                  <c:v>3.1</c:v>
                </c:pt>
                <c:pt idx="7">
                  <c:v>4.9000000000000004</c:v>
                </c:pt>
                <c:pt idx="8">
                  <c:v>6.3</c:v>
                </c:pt>
                <c:pt idx="9">
                  <c:v>6.4</c:v>
                </c:pt>
                <c:pt idx="10">
                  <c:v>6.9</c:v>
                </c:pt>
                <c:pt idx="11">
                  <c:v>7.9</c:v>
                </c:pt>
                <c:pt idx="12">
                  <c:v>8.8000000000000007</c:v>
                </c:pt>
                <c:pt idx="13">
                  <c:v>10.1</c:v>
                </c:pt>
                <c:pt idx="14">
                  <c:v>34.9</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Taul1!$C$2:$C$16</c:f>
              <c:numCache>
                <c:formatCode>General</c:formatCode>
                <c:ptCount val="15"/>
                <c:pt idx="0">
                  <c:v>1.3</c:v>
                </c:pt>
                <c:pt idx="1">
                  <c:v>1</c:v>
                </c:pt>
                <c:pt idx="2">
                  <c:v>2.1</c:v>
                </c:pt>
                <c:pt idx="3">
                  <c:v>2.9</c:v>
                </c:pt>
                <c:pt idx="4">
                  <c:v>3.4</c:v>
                </c:pt>
                <c:pt idx="5">
                  <c:v>3</c:v>
                </c:pt>
                <c:pt idx="6">
                  <c:v>5</c:v>
                </c:pt>
                <c:pt idx="7">
                  <c:v>5.2</c:v>
                </c:pt>
                <c:pt idx="8">
                  <c:v>4</c:v>
                </c:pt>
                <c:pt idx="9">
                  <c:v>5.9</c:v>
                </c:pt>
                <c:pt idx="10">
                  <c:v>2.4</c:v>
                </c:pt>
                <c:pt idx="11">
                  <c:v>9.6</c:v>
                </c:pt>
                <c:pt idx="12">
                  <c:v>8</c:v>
                </c:pt>
                <c:pt idx="13">
                  <c:v>11.8</c:v>
                </c:pt>
                <c:pt idx="14">
                  <c:v>34.299999999999997</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98577</c:v>
                </c:pt>
                <c:pt idx="1">
                  <c:v>76200</c:v>
                </c:pt>
                <c:pt idx="2">
                  <c:v>497960</c:v>
                </c:pt>
                <c:pt idx="3">
                  <c:v>125025</c:v>
                </c:pt>
                <c:pt idx="4">
                  <c:v>73575</c:v>
                </c:pt>
                <c:pt idx="5">
                  <c:v>348210</c:v>
                </c:pt>
                <c:pt idx="6">
                  <c:v>5817</c:v>
                </c:pt>
                <c:pt idx="7">
                  <c:v>1420610</c:v>
                </c:pt>
                <c:pt idx="8">
                  <c:v>1421481</c:v>
                </c:pt>
                <c:pt idx="9">
                  <c:v>202399</c:v>
                </c:pt>
                <c:pt idx="10">
                  <c:v>4057269</c:v>
                </c:pt>
                <c:pt idx="11">
                  <c:v>205134</c:v>
                </c:pt>
                <c:pt idx="12">
                  <c:v>176824</c:v>
                </c:pt>
                <c:pt idx="13">
                  <c:v>17823954</c:v>
                </c:pt>
                <c:pt idx="14">
                  <c:v>1415021</c:v>
                </c:pt>
                <c:pt idx="15">
                  <c:v>27962516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2074857</c:v>
                </c:pt>
                <c:pt idx="1">
                  <c:v>626611</c:v>
                </c:pt>
                <c:pt idx="2">
                  <c:v>2535040</c:v>
                </c:pt>
                <c:pt idx="3">
                  <c:v>1528218</c:v>
                </c:pt>
                <c:pt idx="4">
                  <c:v>181924</c:v>
                </c:pt>
                <c:pt idx="5">
                  <c:v>2178651</c:v>
                </c:pt>
                <c:pt idx="6">
                  <c:v>759901</c:v>
                </c:pt>
                <c:pt idx="7">
                  <c:v>6890769</c:v>
                </c:pt>
                <c:pt idx="8">
                  <c:v>3465934</c:v>
                </c:pt>
                <c:pt idx="9">
                  <c:v>960262</c:v>
                </c:pt>
                <c:pt idx="10">
                  <c:v>1279634</c:v>
                </c:pt>
                <c:pt idx="11">
                  <c:v>1765740</c:v>
                </c:pt>
                <c:pt idx="12">
                  <c:v>2022073</c:v>
                </c:pt>
                <c:pt idx="13">
                  <c:v>7638663</c:v>
                </c:pt>
                <c:pt idx="14">
                  <c:v>5768338</c:v>
                </c:pt>
                <c:pt idx="15">
                  <c:v>39709306</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95930</c:v>
                </c:pt>
                <c:pt idx="1">
                  <c:v>0</c:v>
                </c:pt>
                <c:pt idx="2">
                  <c:v>1404782</c:v>
                </c:pt>
                <c:pt idx="3">
                  <c:v>219144</c:v>
                </c:pt>
                <c:pt idx="4">
                  <c:v>768259</c:v>
                </c:pt>
                <c:pt idx="5">
                  <c:v>17031</c:v>
                </c:pt>
                <c:pt idx="6">
                  <c:v>7023710</c:v>
                </c:pt>
                <c:pt idx="7">
                  <c:v>249709</c:v>
                </c:pt>
                <c:pt idx="8">
                  <c:v>1164631</c:v>
                </c:pt>
                <c:pt idx="9">
                  <c:v>28664</c:v>
                </c:pt>
                <c:pt idx="10">
                  <c:v>1759058</c:v>
                </c:pt>
                <c:pt idx="11">
                  <c:v>25601</c:v>
                </c:pt>
                <c:pt idx="12">
                  <c:v>3664246</c:v>
                </c:pt>
                <c:pt idx="13">
                  <c:v>5137703</c:v>
                </c:pt>
                <c:pt idx="14">
                  <c:v>130568</c:v>
                </c:pt>
                <c:pt idx="15">
                  <c:v>21689036</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98821</c:v>
                </c:pt>
                <c:pt idx="1">
                  <c:v>119109</c:v>
                </c:pt>
                <c:pt idx="2">
                  <c:v>251113</c:v>
                </c:pt>
                <c:pt idx="3">
                  <c:v>264143</c:v>
                </c:pt>
                <c:pt idx="4">
                  <c:v>27526</c:v>
                </c:pt>
                <c:pt idx="5">
                  <c:v>335005</c:v>
                </c:pt>
                <c:pt idx="6">
                  <c:v>166189</c:v>
                </c:pt>
                <c:pt idx="7">
                  <c:v>952638</c:v>
                </c:pt>
                <c:pt idx="8">
                  <c:v>288292</c:v>
                </c:pt>
                <c:pt idx="9">
                  <c:v>95934</c:v>
                </c:pt>
                <c:pt idx="10">
                  <c:v>547068</c:v>
                </c:pt>
                <c:pt idx="11">
                  <c:v>196422</c:v>
                </c:pt>
                <c:pt idx="12">
                  <c:v>218941</c:v>
                </c:pt>
                <c:pt idx="13">
                  <c:v>3004000</c:v>
                </c:pt>
                <c:pt idx="14">
                  <c:v>641771</c:v>
                </c:pt>
                <c:pt idx="15">
                  <c:v>7222540</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70815</c:v>
                </c:pt>
                <c:pt idx="1">
                  <c:v>47701</c:v>
                </c:pt>
                <c:pt idx="2">
                  <c:v>208724</c:v>
                </c:pt>
                <c:pt idx="3">
                  <c:v>523698</c:v>
                </c:pt>
                <c:pt idx="4">
                  <c:v>39291</c:v>
                </c:pt>
                <c:pt idx="5">
                  <c:v>503175</c:v>
                </c:pt>
                <c:pt idx="6">
                  <c:v>50298</c:v>
                </c:pt>
                <c:pt idx="7">
                  <c:v>1296685</c:v>
                </c:pt>
                <c:pt idx="8">
                  <c:v>136819</c:v>
                </c:pt>
                <c:pt idx="9">
                  <c:v>93601</c:v>
                </c:pt>
                <c:pt idx="10">
                  <c:v>736662</c:v>
                </c:pt>
                <c:pt idx="11">
                  <c:v>180532</c:v>
                </c:pt>
                <c:pt idx="12">
                  <c:v>221767</c:v>
                </c:pt>
                <c:pt idx="13">
                  <c:v>8901855</c:v>
                </c:pt>
                <c:pt idx="14">
                  <c:v>621857</c:v>
                </c:pt>
                <c:pt idx="15">
                  <c:v>13704192</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Taul1!$B$2:$B$17</c:f>
              <c:numCache>
                <c:formatCode>#,##0</c:formatCode>
                <c:ptCount val="16"/>
                <c:pt idx="0">
                  <c:v>350</c:v>
                </c:pt>
                <c:pt idx="1">
                  <c:v>382</c:v>
                </c:pt>
                <c:pt idx="2">
                  <c:v>1520</c:v>
                </c:pt>
                <c:pt idx="3">
                  <c:v>457</c:v>
                </c:pt>
                <c:pt idx="4">
                  <c:v>579</c:v>
                </c:pt>
                <c:pt idx="5">
                  <c:v>1020</c:v>
                </c:pt>
                <c:pt idx="6">
                  <c:v>31</c:v>
                </c:pt>
                <c:pt idx="7">
                  <c:v>2577</c:v>
                </c:pt>
                <c:pt idx="8">
                  <c:v>3432</c:v>
                </c:pt>
                <c:pt idx="9">
                  <c:v>1026</c:v>
                </c:pt>
                <c:pt idx="10">
                  <c:v>6093</c:v>
                </c:pt>
                <c:pt idx="11">
                  <c:v>1051</c:v>
                </c:pt>
                <c:pt idx="12">
                  <c:v>635</c:v>
                </c:pt>
                <c:pt idx="13">
                  <c:v>16593</c:v>
                </c:pt>
                <c:pt idx="14">
                  <c:v>3104</c:v>
                </c:pt>
                <c:pt idx="15" formatCode="0.00">
                  <c:v>38915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Taul1!$C$2:$C$17</c:f>
              <c:numCache>
                <c:formatCode>#,##0</c:formatCode>
                <c:ptCount val="16"/>
                <c:pt idx="0">
                  <c:v>6464</c:v>
                </c:pt>
                <c:pt idx="1">
                  <c:v>2616</c:v>
                </c:pt>
                <c:pt idx="2">
                  <c:v>8580</c:v>
                </c:pt>
                <c:pt idx="3">
                  <c:v>5348</c:v>
                </c:pt>
                <c:pt idx="4">
                  <c:v>993</c:v>
                </c:pt>
                <c:pt idx="5">
                  <c:v>7732</c:v>
                </c:pt>
                <c:pt idx="6">
                  <c:v>2169</c:v>
                </c:pt>
                <c:pt idx="7">
                  <c:v>16051</c:v>
                </c:pt>
                <c:pt idx="8">
                  <c:v>9778</c:v>
                </c:pt>
                <c:pt idx="9">
                  <c:v>3390</c:v>
                </c:pt>
                <c:pt idx="10">
                  <c:v>5577</c:v>
                </c:pt>
                <c:pt idx="11">
                  <c:v>5646</c:v>
                </c:pt>
                <c:pt idx="12">
                  <c:v>6914</c:v>
                </c:pt>
                <c:pt idx="13">
                  <c:v>19892</c:v>
                </c:pt>
                <c:pt idx="14">
                  <c:v>16497</c:v>
                </c:pt>
                <c:pt idx="15" formatCode="0.00">
                  <c:v>117778</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Taul1!$D$2:$D$17</c:f>
              <c:numCache>
                <c:formatCode>#,##0</c:formatCode>
                <c:ptCount val="16"/>
                <c:pt idx="0">
                  <c:v>268</c:v>
                </c:pt>
                <c:pt idx="1">
                  <c:v>0</c:v>
                </c:pt>
                <c:pt idx="2">
                  <c:v>1251</c:v>
                </c:pt>
                <c:pt idx="3">
                  <c:v>559</c:v>
                </c:pt>
                <c:pt idx="4">
                  <c:v>854</c:v>
                </c:pt>
                <c:pt idx="5">
                  <c:v>79</c:v>
                </c:pt>
                <c:pt idx="6">
                  <c:v>3410</c:v>
                </c:pt>
                <c:pt idx="7">
                  <c:v>578</c:v>
                </c:pt>
                <c:pt idx="8">
                  <c:v>1512</c:v>
                </c:pt>
                <c:pt idx="9">
                  <c:v>97</c:v>
                </c:pt>
                <c:pt idx="10">
                  <c:v>3188</c:v>
                </c:pt>
                <c:pt idx="11">
                  <c:v>116</c:v>
                </c:pt>
                <c:pt idx="12">
                  <c:v>2097</c:v>
                </c:pt>
                <c:pt idx="13">
                  <c:v>517</c:v>
                </c:pt>
                <c:pt idx="14">
                  <c:v>283</c:v>
                </c:pt>
                <c:pt idx="15" formatCode="0.00">
                  <c:v>14809</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Taul1!$E$2:$E$17</c:f>
              <c:numCache>
                <c:formatCode>#,##0</c:formatCode>
                <c:ptCount val="16"/>
                <c:pt idx="0">
                  <c:v>727</c:v>
                </c:pt>
                <c:pt idx="1">
                  <c:v>680</c:v>
                </c:pt>
                <c:pt idx="2">
                  <c:v>1672</c:v>
                </c:pt>
                <c:pt idx="3">
                  <c:v>2005</c:v>
                </c:pt>
                <c:pt idx="4">
                  <c:v>228</c:v>
                </c:pt>
                <c:pt idx="5">
                  <c:v>2280</c:v>
                </c:pt>
                <c:pt idx="6">
                  <c:v>1099</c:v>
                </c:pt>
                <c:pt idx="7">
                  <c:v>6433</c:v>
                </c:pt>
                <c:pt idx="8">
                  <c:v>1766</c:v>
                </c:pt>
                <c:pt idx="9">
                  <c:v>689</c:v>
                </c:pt>
                <c:pt idx="10">
                  <c:v>3750</c:v>
                </c:pt>
                <c:pt idx="11">
                  <c:v>1510</c:v>
                </c:pt>
                <c:pt idx="12">
                  <c:v>1369</c:v>
                </c:pt>
                <c:pt idx="13">
                  <c:v>18481</c:v>
                </c:pt>
                <c:pt idx="14">
                  <c:v>3822</c:v>
                </c:pt>
                <c:pt idx="15" formatCode="0.00">
                  <c:v>46599</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Taul1!$A$2:$A$17</c:f>
              <c:strCache>
                <c:ptCount val="16"/>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pt idx="15">
                  <c:v>Koko maa</c:v>
                </c:pt>
              </c:strCache>
            </c:strRef>
          </c:cat>
          <c:val>
            <c:numRef>
              <c:f>Taul1!$F$2:$F$17</c:f>
              <c:numCache>
                <c:formatCode>#,##0</c:formatCode>
                <c:ptCount val="16"/>
                <c:pt idx="0">
                  <c:v>412</c:v>
                </c:pt>
                <c:pt idx="1">
                  <c:v>301</c:v>
                </c:pt>
                <c:pt idx="2">
                  <c:v>1213</c:v>
                </c:pt>
                <c:pt idx="3">
                  <c:v>970</c:v>
                </c:pt>
                <c:pt idx="4">
                  <c:v>340</c:v>
                </c:pt>
                <c:pt idx="5">
                  <c:v>3124</c:v>
                </c:pt>
                <c:pt idx="6">
                  <c:v>353</c:v>
                </c:pt>
                <c:pt idx="7">
                  <c:v>8337</c:v>
                </c:pt>
                <c:pt idx="8">
                  <c:v>1035</c:v>
                </c:pt>
                <c:pt idx="9">
                  <c:v>720</c:v>
                </c:pt>
                <c:pt idx="10">
                  <c:v>4625</c:v>
                </c:pt>
                <c:pt idx="11">
                  <c:v>1227</c:v>
                </c:pt>
                <c:pt idx="12">
                  <c:v>679</c:v>
                </c:pt>
                <c:pt idx="13">
                  <c:v>40956</c:v>
                </c:pt>
                <c:pt idx="14">
                  <c:v>3682</c:v>
                </c:pt>
                <c:pt idx="15" formatCode="0.00">
                  <c:v>68360</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3</a:t>
            </a:fld>
            <a:endParaRPr lang="fi-FI"/>
          </a:p>
        </p:txBody>
      </p:sp>
    </p:spTree>
    <p:extLst>
      <p:ext uri="{BB962C8B-B14F-4D97-AF65-F5344CB8AC3E}">
        <p14:creationId xmlns:p14="http://schemas.microsoft.com/office/powerpoint/2010/main" val="206086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p>
        </p:txBody>
      </p:sp>
      <p:sp>
        <p:nvSpPr>
          <p:cNvPr id="5" name="Dian numeron paikkamerkki 4"/>
          <p:cNvSpPr>
            <a:spLocks noGrp="1"/>
          </p:cNvSpPr>
          <p:nvPr>
            <p:ph type="sldNum" sz="quarter" idx="5"/>
          </p:nvPr>
        </p:nvSpPr>
        <p:spPr/>
        <p:txBody>
          <a:bodyPr/>
          <a:lstStyle/>
          <a:p>
            <a:fld id="{B5A0B3B4-F971-4AD3-B530-DE860EFC07D2}" type="slidenum">
              <a:rPr lang="fi-FI" smtClean="0"/>
              <a:pPr/>
              <a:t>4</a:t>
            </a:fld>
            <a:endParaRPr lang="fi-FI"/>
          </a:p>
        </p:txBody>
      </p:sp>
    </p:spTree>
    <p:extLst>
      <p:ext uri="{BB962C8B-B14F-4D97-AF65-F5344CB8AC3E}">
        <p14:creationId xmlns:p14="http://schemas.microsoft.com/office/powerpoint/2010/main" val="396408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8.11.2024</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8.11.2024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8.11.2024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8.11.2024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8.11.2024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8.11.2024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8.11.2024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8.11.2024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8.11.2024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8.11.2024</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8.11.2024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8.11.2024</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8.11.2024</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8.11.2024</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8.11.2024</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8.11.2024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8.11.2024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8.11.2024</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8.11.2024</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8.11.2024</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6.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6.xml"/><Relationship Id="rId4" Type="http://schemas.openxmlformats.org/officeDocument/2006/relationships/chart" Target="../charts/char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6.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6.xml"/><Relationship Id="rId4" Type="http://schemas.openxmlformats.org/officeDocument/2006/relationships/chart" Target="../charts/char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6.xml"/><Relationship Id="rId4" Type="http://schemas.openxmlformats.org/officeDocument/2006/relationships/chart" Target="../charts/char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6.xml"/><Relationship Id="rId4"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6.xml"/><Relationship Id="rId4" Type="http://schemas.openxmlformats.org/officeDocument/2006/relationships/chart" Target="../charts/chart31.xml"/></Relationships>
</file>

<file path=ppt/slides/_rels/slide1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6.xml"/><Relationship Id="rId4" Type="http://schemas.openxmlformats.org/officeDocument/2006/relationships/chart" Target="../charts/char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6.xml"/><Relationship Id="rId4" Type="http://schemas.openxmlformats.org/officeDocument/2006/relationships/chart" Target="../charts/char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6.xml"/><Relationship Id="rId4" Type="http://schemas.openxmlformats.org/officeDocument/2006/relationships/chart" Target="../charts/char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6.xml"/><Relationship Id="rId4" Type="http://schemas.openxmlformats.org/officeDocument/2006/relationships/chart" Target="../charts/char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6.xml"/><Relationship Id="rId4" Type="http://schemas.openxmlformats.org/officeDocument/2006/relationships/chart" Target="../charts/chart49.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6.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8.11.2024</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16 prosenttia Etelä-Savon kaikista työllisistä. Alalla työskentelee suoraan 4 400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03883289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4 4</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37 000 työpaikkaa eli reilu viidennes Hämeen kaikista työllisistä. Alalla työskentelee suoraan 17 400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75682654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6917516A-EF59-8B0B-5FF9-4B5F09F214FE}"/>
              </a:ext>
            </a:extLst>
          </p:cNvPr>
          <p:cNvSpPr>
            <a:spLocks noGrp="1"/>
          </p:cNvSpPr>
          <p:nvPr>
            <p:ph type="body" sz="quarter" idx="18"/>
          </p:nvPr>
        </p:nvSpPr>
        <p:spPr>
          <a:xfrm>
            <a:off x="2213539" y="4782014"/>
            <a:ext cx="6224433" cy="158672"/>
          </a:xfrm>
        </p:spPr>
        <p:txBody>
          <a:bodyPr/>
          <a:lstStyle/>
          <a:p>
            <a:r>
              <a:rPr lang="fi-FI" dirty="0"/>
              <a:t>*Häme sisältää Päijät-Hämeen ja Kanta-Hämeen maakunnat.</a:t>
            </a:r>
          </a:p>
        </p:txBody>
      </p:sp>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Kaakkois-Suomessa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lähes viidennes Kaakkois-Suomen kaikista työllisistä. Alalla työskentelee suoraan 10 100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02737504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BB1F61DA-9A56-C907-392C-2B430A509D15}"/>
              </a:ext>
            </a:extLst>
          </p:cNvPr>
          <p:cNvSpPr>
            <a:spLocks noGrp="1"/>
          </p:cNvSpPr>
          <p:nvPr>
            <p:ph type="body" sz="quarter" idx="18"/>
          </p:nvPr>
        </p:nvSpPr>
        <p:spPr>
          <a:xfrm>
            <a:off x="2213539" y="4782014"/>
            <a:ext cx="6224433" cy="158672"/>
          </a:xfrm>
        </p:spPr>
        <p:txBody>
          <a:bodyPr/>
          <a:lstStyle/>
          <a:p>
            <a:r>
              <a:rPr lang="fi-FI" dirty="0"/>
              <a:t>*Kaakkois-Suomi sisältää Etelä-Karjalan ja Kymenlaakson maakunnat.</a:t>
            </a:r>
          </a:p>
        </p:txBody>
      </p:sp>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7 000 työpaikkaa eli viidennes Kainuun kaikista työllisistä. Alalla työskentelee suoraan    3 300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90993961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35 000 työpaikkaa eli reilu neljännes Keski-Suomen kaikista työllisistä. Alalla työskentelee suoraan 16 700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97533034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a:t>
                      </a:r>
                      <a:r>
                        <a:rPr lang="fi-FI" sz="1050" b="0" baseline="0" dirty="0">
                          <a:solidFill>
                            <a:srgbClr val="000000"/>
                          </a:solidFill>
                          <a:latin typeface="+mn-lt"/>
                          <a:ea typeface="ＭＳ Ｐゴシック" pitchFamily="34" charset="-128"/>
                        </a:rPr>
                        <a:t>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51360797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19261149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59688520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6,9</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83 000 työpaikkaa eli lähes kolmannes Pirkanmaan kaikista työllisistä. Alalla työskentelee suoraan 39 400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7663862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10,2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39 400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41 000 työpaikkaa eli kolmannes Pohjanmaan kaikista työllisistä. Alalla työskentelee suoraan 19 700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59625749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in paikkamerkki 6">
            <a:extLst>
              <a:ext uri="{FF2B5EF4-FFF2-40B4-BE49-F238E27FC236}">
                <a16:creationId xmlns:a16="http://schemas.microsoft.com/office/drawing/2014/main" id="{7C83DEEA-7587-C747-EE84-4599B647EF10}"/>
              </a:ext>
            </a:extLst>
          </p:cNvPr>
          <p:cNvSpPr>
            <a:spLocks noGrp="1"/>
          </p:cNvSpPr>
          <p:nvPr>
            <p:ph type="body" sz="quarter" idx="18"/>
          </p:nvPr>
        </p:nvSpPr>
        <p:spPr>
          <a:xfrm>
            <a:off x="2213539" y="4782014"/>
            <a:ext cx="6224433" cy="158672"/>
          </a:xfrm>
        </p:spPr>
        <p:txBody>
          <a:bodyPr/>
          <a:lstStyle/>
          <a:p>
            <a:r>
              <a:rPr lang="fi-FI" dirty="0"/>
              <a:t>*Pohjanmaan ELY-alue sisältää Keski-Pohjanmaan ja Pohjanmaan maakunnat. </a:t>
            </a:r>
          </a:p>
        </p:txBody>
      </p:sp>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36054917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7 100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56 000 työpaikkaa eli reilu neljännes Pohjois-Pohjanmaan kaikista työllisistä. Alalla työskentelee suoraan 26 600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97505669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26 600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solidFill>
                  <a:schemeClr val="tx1"/>
                </a:solidFill>
              </a:rPr>
              <a:t>Teknologiateollisuus alueittain 8.11.2024</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liikevaihto kehittyi vaihtelevasti eri ELY-alueilla vuoden 2024 ensimmäisellä puolikkaalla verrattuna vuoden 2023 jälkimmäiseen puoliskoon. </a:t>
            </a:r>
            <a:endParaRPr lang="fi-FI" sz="105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Liikevaihto kasvoi vain kahdella alueella. Voimakka</a:t>
            </a:r>
            <a:r>
              <a:rPr lang="fi-FI" sz="1050" dirty="0"/>
              <a:t>inta kasvu oli Varsinais-Suomessa, jossa liikevaihto kasvoi 5,7 % prosenttia. Seuraavaksi eniten liikevaihto kasvoi  Uudellamaalla +1,3 %. Liikevaihto laski eniten Pohjois-Savossa -15,4 %, Etelä-Savossa -10,1 % ja Lapissa -8,3%. Koko maassa liikevaihto laski alustavien tietojen mukaan 2,4 %.*</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(7 %) ja </a:t>
            </a:r>
            <a:r>
              <a:rPr lang="fi-FI" sz="1050" dirty="0"/>
              <a:t>Pohjanmaa</a:t>
            </a:r>
            <a:r>
              <a:rPr lang="fi-FI" sz="1050" dirty="0">
                <a:effectLst/>
                <a:latin typeface="Verdana" panose="020B0604030504040204" pitchFamily="34" charset="0"/>
                <a:ea typeface="Verdana" panose="020B0604030504040204" pitchFamily="34" charset="0"/>
                <a:cs typeface="Verdana" panose="020B0604030504040204" pitchFamily="34" charset="0"/>
              </a:rPr>
              <a:t> (6 %). Seuraavaksi eniten liikevaihtoa kertyy Satakunnassa, Hämeessä ja Keski-Suomessa. Alan henkilöstöstä jakaantuu Suomessa alueellisesti suunnilleen liikevaihdon mukaisessa suhteessa.</a:t>
            </a:r>
          </a:p>
          <a:p>
            <a:pPr>
              <a:lnSpc>
                <a:spcPct val="100000"/>
              </a:lnSpc>
            </a:pPr>
            <a:endParaRPr lang="fi-FI" sz="1050" dirty="0"/>
          </a:p>
          <a:p>
            <a:pPr>
              <a:lnSpc>
                <a:spcPct val="100000"/>
              </a:lnSpc>
            </a:pPr>
            <a:endParaRPr lang="fi-FI" sz="900" dirty="0"/>
          </a:p>
          <a:p>
            <a:pPr>
              <a:lnSpc>
                <a:spcPct val="100000"/>
              </a:lnSpc>
            </a:pPr>
            <a:r>
              <a:rPr lang="fi-FI" sz="900" dirty="0"/>
              <a:t>*) </a:t>
            </a:r>
            <a:r>
              <a:rPr lang="fi-FI" sz="90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solidFill>
                <a:schemeClr val="accent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135188985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Pohjois-Savossa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24 000 työpaikkaa eli reilu viidennes Pohjois-Savon kaikista työllisistä. Alalla työskentelee suoraan 11 300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47700814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3000049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241 000 työpaikkaa eli noin neljännes Uudenmaan kaikista työllisistä. Alalla työskentelee suoraan 114 800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26029013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35,3</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114 800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67 000 työpaikkaa eli reilu neljännes Varsinais-Suomen kaikista työllisistä. Alalla työskentelee suoraan 32 000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76735684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32 000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3C513D1-AFFB-34BE-2842-2264138975B0}"/>
              </a:ext>
            </a:extLst>
          </p:cNvPr>
          <p:cNvGraphicFramePr>
            <a:graphicFrameLocks noGrp="1" noChangeAspect="1"/>
          </p:cNvGraphicFramePr>
          <p:nvPr>
            <p:ph sz="quarter" idx="17"/>
            <p:extLst>
              <p:ext uri="{D42A27DB-BD31-4B8C-83A1-F6EECF244321}">
                <p14:modId xmlns:p14="http://schemas.microsoft.com/office/powerpoint/2010/main" val="3874559934"/>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D3C513D1-AFFB-34BE-2842-2264138975B0}"/>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31015168-3B54-9057-0D3C-488B43203BDD}"/>
              </a:ext>
            </a:extLst>
          </p:cNvPr>
          <p:cNvGraphicFramePr>
            <a:graphicFrameLocks noGrp="1" noChangeAspect="1"/>
          </p:cNvGraphicFramePr>
          <p:nvPr>
            <p:ph sz="quarter" idx="17"/>
            <p:extLst>
              <p:ext uri="{D42A27DB-BD31-4B8C-83A1-F6EECF244321}">
                <p14:modId xmlns:p14="http://schemas.microsoft.com/office/powerpoint/2010/main" val="206493926"/>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31015168-3B54-9057-0D3C-488B43203BDD}"/>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AD17BEDA-62AB-4276-2598-47626DEB5D31}"/>
              </a:ext>
            </a:extLst>
          </p:cNvPr>
          <p:cNvGraphicFramePr>
            <a:graphicFrameLocks noGrp="1" noChangeAspect="1"/>
          </p:cNvGraphicFramePr>
          <p:nvPr>
            <p:ph sz="quarter" idx="17"/>
            <p:extLst>
              <p:ext uri="{D42A27DB-BD31-4B8C-83A1-F6EECF244321}">
                <p14:modId xmlns:p14="http://schemas.microsoft.com/office/powerpoint/2010/main" val="3515433747"/>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AD17BEDA-62AB-4276-2598-47626DEB5D31}"/>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dirty="0"/>
              <a:t>Kausipuhdistetut liikevaihtokuvaajat</a:t>
            </a:r>
          </a:p>
          <a:p>
            <a:r>
              <a:rPr lang="fi-FI" dirty="0"/>
              <a:t>Lähde: </a:t>
            </a:r>
            <a:r>
              <a:rPr lang="fi-FI" dirty="0" err="1"/>
              <a:t>Macrobond</a:t>
            </a:r>
            <a:r>
              <a:rPr lang="fi-FI" dirty="0"/>
              <a:t>, Tilastokeskus</a:t>
            </a:r>
          </a:p>
          <a:p>
            <a:r>
              <a:rPr lang="fi-FI" dirty="0"/>
              <a:t>*Häme sisältää Päijät-Hämeen ja Kanta-Hämeen maakunnat.</a:t>
            </a:r>
          </a:p>
          <a:p>
            <a:endParaRPr lang="fi-FI" dirty="0"/>
          </a:p>
        </p:txBody>
      </p:sp>
      <p:graphicFrame>
        <p:nvGraphicFramePr>
          <p:cNvPr id="10" name="Sisällön paikkamerkki 9">
            <a:extLst>
              <a:ext uri="{FF2B5EF4-FFF2-40B4-BE49-F238E27FC236}">
                <a16:creationId xmlns:a16="http://schemas.microsoft.com/office/drawing/2014/main" id="{4017A210-DE17-9E07-3163-573C5C4F7377}"/>
              </a:ext>
            </a:extLst>
          </p:cNvPr>
          <p:cNvGraphicFramePr>
            <a:graphicFrameLocks noGrp="1" noChangeAspect="1"/>
          </p:cNvGraphicFramePr>
          <p:nvPr>
            <p:ph sz="quarter" idx="17"/>
            <p:extLst>
              <p:ext uri="{D42A27DB-BD31-4B8C-83A1-F6EECF244321}">
                <p14:modId xmlns:p14="http://schemas.microsoft.com/office/powerpoint/2010/main" val="3750539567"/>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4017A210-DE17-9E07-3163-573C5C4F7377}"/>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5"/>
            <a:ext cx="5909318" cy="133776"/>
          </a:xfrm>
        </p:spPr>
        <p:txBody>
          <a:bodyPr/>
          <a:lstStyle/>
          <a:p>
            <a:r>
              <a:rPr lang="fi-FI" dirty="0"/>
              <a:t>Kausipuhdistetut liikevaihtokuvaajat</a:t>
            </a:r>
          </a:p>
          <a:p>
            <a:r>
              <a:rPr lang="fi-FI" dirty="0"/>
              <a:t>Lähde: </a:t>
            </a:r>
            <a:r>
              <a:rPr lang="fi-FI" dirty="0" err="1"/>
              <a:t>Macrobond</a:t>
            </a:r>
            <a:r>
              <a:rPr lang="fi-FI" dirty="0"/>
              <a:t>, Tilastokeskus.</a:t>
            </a:r>
          </a:p>
          <a:p>
            <a:r>
              <a:rPr lang="fi-FI" dirty="0"/>
              <a:t>*Kaakkois-Suomi sisältää Etelä-Karjalan ja Kymenlaakson maakunnat.</a:t>
            </a:r>
          </a:p>
          <a:p>
            <a:endParaRPr lang="fi-FI" dirty="0"/>
          </a:p>
        </p:txBody>
      </p:sp>
      <p:graphicFrame>
        <p:nvGraphicFramePr>
          <p:cNvPr id="10" name="Sisällön paikkamerkki 9">
            <a:extLst>
              <a:ext uri="{FF2B5EF4-FFF2-40B4-BE49-F238E27FC236}">
                <a16:creationId xmlns:a16="http://schemas.microsoft.com/office/drawing/2014/main" id="{7C1F7ACA-6E48-E102-7CB8-7F0D4FA33604}"/>
              </a:ext>
            </a:extLst>
          </p:cNvPr>
          <p:cNvGraphicFramePr>
            <a:graphicFrameLocks noGrp="1" noChangeAspect="1"/>
          </p:cNvGraphicFramePr>
          <p:nvPr>
            <p:ph sz="quarter" idx="17"/>
            <p:extLst>
              <p:ext uri="{D42A27DB-BD31-4B8C-83A1-F6EECF244321}">
                <p14:modId xmlns:p14="http://schemas.microsoft.com/office/powerpoint/2010/main" val="585614946"/>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7C1F7ACA-6E48-E102-7CB8-7F0D4FA33604}"/>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CEAB3441-D16A-D980-8500-89E44B0A2D80}"/>
              </a:ext>
            </a:extLst>
          </p:cNvPr>
          <p:cNvGraphicFramePr>
            <a:graphicFrameLocks noGrp="1" noChangeAspect="1"/>
          </p:cNvGraphicFramePr>
          <p:nvPr>
            <p:ph sz="quarter" idx="17"/>
            <p:extLst>
              <p:ext uri="{D42A27DB-BD31-4B8C-83A1-F6EECF244321}">
                <p14:modId xmlns:p14="http://schemas.microsoft.com/office/powerpoint/2010/main" val="296843504"/>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CEAB3441-D16A-D980-8500-89E44B0A2D80}"/>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p>
          <a:p>
            <a:r>
              <a:rPr lang="fi-FI" sz="1400" dirty="0">
                <a:solidFill>
                  <a:schemeClr val="tx1"/>
                </a:solidFill>
              </a:rPr>
              <a:t>Liikevaihdon muutos ELY-alueittain,</a:t>
            </a:r>
            <a:r>
              <a:rPr lang="fi-FI" sz="1400" baseline="0" dirty="0">
                <a:solidFill>
                  <a:schemeClr val="tx1"/>
                </a:solidFill>
              </a:rPr>
              <a:t> 1</a:t>
            </a:r>
            <a:r>
              <a:rPr lang="fi-FI" sz="1400" dirty="0">
                <a:solidFill>
                  <a:schemeClr val="tx1"/>
                </a:solidFill>
              </a:rPr>
              <a:t>H</a:t>
            </a:r>
            <a:r>
              <a:rPr lang="fi-FI" sz="1400" baseline="0" dirty="0">
                <a:solidFill>
                  <a:schemeClr val="tx1"/>
                </a:solidFill>
              </a:rPr>
              <a:t>2024 vs. </a:t>
            </a:r>
            <a:r>
              <a:rPr lang="fi-FI" sz="1400" dirty="0">
                <a:solidFill>
                  <a:schemeClr val="tx1"/>
                </a:solidFill>
              </a:rPr>
              <a:t>2H</a:t>
            </a:r>
            <a:r>
              <a:rPr lang="fi-FI" sz="1400" baseline="0" dirty="0">
                <a:solidFill>
                  <a:schemeClr val="tx1"/>
                </a:solidFill>
              </a:rPr>
              <a:t>2023*</a:t>
            </a:r>
            <a:endParaRPr lang="fi-FI" sz="1400" dirty="0">
              <a:solidFill>
                <a:schemeClr val="tx1"/>
              </a:solidFill>
            </a:endParaRPr>
          </a:p>
          <a:p>
            <a:endParaRPr lang="fi-FI" dirty="0">
              <a:solidFill>
                <a:schemeClr val="tx1"/>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7021" y="4497921"/>
            <a:ext cx="6714928" cy="165163"/>
          </a:xfrm>
        </p:spPr>
        <p:txBody>
          <a:bodyPr/>
          <a:lstStyle/>
          <a:p>
            <a:r>
              <a:rPr lang="fi-FI" dirty="0"/>
              <a:t>Lähde: Tilastokeskus; Aluetilinpito, Liikevaihdon alueittaiset arvoindeksit.  </a:t>
            </a:r>
          </a:p>
          <a:p>
            <a:r>
              <a:rPr lang="fi-FI" dirty="0"/>
              <a:t>*)</a:t>
            </a:r>
            <a:r>
              <a:rPr lang="fi-FI" b="1" dirty="0"/>
              <a:t> </a:t>
            </a:r>
            <a:r>
              <a:rPr lang="fi-FI"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 </a:t>
            </a:r>
            <a:r>
              <a:rPr lang="fi-FI" dirty="0"/>
              <a:t>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effectLst/>
              <a:latin typeface="Verdana" panose="020B0604030504040204" pitchFamily="34" charset="0"/>
              <a:ea typeface="Verdana" panose="020B0604030504040204" pitchFamily="34" charset="0"/>
              <a:cs typeface="Verdana" panose="020B0604030504040204" pitchFamily="34" charset="0"/>
            </a:endParaRPr>
          </a:p>
          <a:p>
            <a:endParaRPr lang="fi-FI" dirty="0"/>
          </a:p>
        </p:txBody>
      </p:sp>
      <p:graphicFrame>
        <p:nvGraphicFramePr>
          <p:cNvPr id="11" name="Sisällön paikkamerkki 10">
            <a:extLst>
              <a:ext uri="{FF2B5EF4-FFF2-40B4-BE49-F238E27FC236}">
                <a16:creationId xmlns:a16="http://schemas.microsoft.com/office/drawing/2014/main" id="{2AA4A714-C8F3-4C05-0CDC-D648948E119C}"/>
              </a:ext>
            </a:extLst>
          </p:cNvPr>
          <p:cNvGraphicFramePr>
            <a:graphicFrameLocks noGrp="1"/>
          </p:cNvGraphicFramePr>
          <p:nvPr>
            <p:ph sz="quarter" idx="17"/>
            <p:extLst>
              <p:ext uri="{D42A27DB-BD31-4B8C-83A1-F6EECF244321}">
                <p14:modId xmlns:p14="http://schemas.microsoft.com/office/powerpoint/2010/main" val="2349223125"/>
              </p:ext>
            </p:extLst>
          </p:nvPr>
        </p:nvGraphicFramePr>
        <p:xfrm>
          <a:off x="376237" y="1057770"/>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56136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DEF6AB4D-CCF0-9D0C-E5F2-502C0D0EF33B}"/>
              </a:ext>
            </a:extLst>
          </p:cNvPr>
          <p:cNvGraphicFramePr>
            <a:graphicFrameLocks noGrp="1" noChangeAspect="1"/>
          </p:cNvGraphicFramePr>
          <p:nvPr>
            <p:ph sz="quarter" idx="17"/>
            <p:extLst>
              <p:ext uri="{D42A27DB-BD31-4B8C-83A1-F6EECF244321}">
                <p14:modId xmlns:p14="http://schemas.microsoft.com/office/powerpoint/2010/main" val="2371713601"/>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DEF6AB4D-CCF0-9D0C-E5F2-502C0D0EF33B}"/>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5C283159-302D-32F2-1BB0-918E2C4CEDA3}"/>
              </a:ext>
            </a:extLst>
          </p:cNvPr>
          <p:cNvGraphicFramePr>
            <a:graphicFrameLocks noGrp="1" noChangeAspect="1"/>
          </p:cNvGraphicFramePr>
          <p:nvPr>
            <p:ph sz="quarter" idx="17"/>
            <p:extLst>
              <p:ext uri="{D42A27DB-BD31-4B8C-83A1-F6EECF244321}">
                <p14:modId xmlns:p14="http://schemas.microsoft.com/office/powerpoint/2010/main" val="2304814798"/>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5C283159-302D-32F2-1BB0-918E2C4CEDA3}"/>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EFB865C2-C6B2-923A-EFFA-46F502F406B7}"/>
              </a:ext>
            </a:extLst>
          </p:cNvPr>
          <p:cNvGraphicFramePr>
            <a:graphicFrameLocks noGrp="1" noChangeAspect="1"/>
          </p:cNvGraphicFramePr>
          <p:nvPr>
            <p:ph sz="quarter" idx="17"/>
            <p:extLst>
              <p:ext uri="{D42A27DB-BD31-4B8C-83A1-F6EECF244321}">
                <p14:modId xmlns:p14="http://schemas.microsoft.com/office/powerpoint/2010/main" val="1519382672"/>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EFB865C2-C6B2-923A-EFFA-46F502F406B7}"/>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150291" cy="248185"/>
          </a:xfrm>
        </p:spPr>
        <p:txBody>
          <a:bodyPr/>
          <a:lstStyle/>
          <a:p>
            <a:r>
              <a:rPr lang="fi-FI" dirty="0"/>
              <a:t>Kausipuhdistetut liikevaihtokuvaajat</a:t>
            </a:r>
          </a:p>
          <a:p>
            <a:r>
              <a:rPr lang="fi-FI" dirty="0"/>
              <a:t>Lähde: </a:t>
            </a:r>
            <a:r>
              <a:rPr lang="fi-FI" dirty="0" err="1"/>
              <a:t>Macrobond</a:t>
            </a:r>
            <a:r>
              <a:rPr lang="fi-FI" dirty="0"/>
              <a:t>, Tilastokeskus</a:t>
            </a:r>
          </a:p>
          <a:p>
            <a:r>
              <a:rPr lang="fi-FI" dirty="0"/>
              <a:t>Pohjanmaan ELY-alue sisältää Keski-Pohjanmaan ja Pohjanmaan maakunnat.</a:t>
            </a:r>
          </a:p>
        </p:txBody>
      </p:sp>
      <p:graphicFrame>
        <p:nvGraphicFramePr>
          <p:cNvPr id="10" name="Sisällön paikkamerkki 9">
            <a:extLst>
              <a:ext uri="{FF2B5EF4-FFF2-40B4-BE49-F238E27FC236}">
                <a16:creationId xmlns:a16="http://schemas.microsoft.com/office/drawing/2014/main" id="{8D5238D4-C97C-E925-233C-57BD2F3B4E67}"/>
              </a:ext>
            </a:extLst>
          </p:cNvPr>
          <p:cNvGraphicFramePr>
            <a:graphicFrameLocks noGrp="1" noChangeAspect="1"/>
          </p:cNvGraphicFramePr>
          <p:nvPr>
            <p:ph sz="quarter" idx="17"/>
            <p:extLst>
              <p:ext uri="{D42A27DB-BD31-4B8C-83A1-F6EECF244321}">
                <p14:modId xmlns:p14="http://schemas.microsoft.com/office/powerpoint/2010/main" val="1756516085"/>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8D5238D4-C97C-E925-233C-57BD2F3B4E67}"/>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709FA856-5531-4262-D67D-5E3A76A6392D}"/>
              </a:ext>
            </a:extLst>
          </p:cNvPr>
          <p:cNvGraphicFramePr>
            <a:graphicFrameLocks noGrp="1" noChangeAspect="1"/>
          </p:cNvGraphicFramePr>
          <p:nvPr>
            <p:ph sz="quarter" idx="17"/>
            <p:extLst>
              <p:ext uri="{D42A27DB-BD31-4B8C-83A1-F6EECF244321}">
                <p14:modId xmlns:p14="http://schemas.microsoft.com/office/powerpoint/2010/main" val="2990607578"/>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709FA856-5531-4262-D67D-5E3A76A6392D}"/>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0D281C45-6E81-EA23-567E-E09BDFEC63B4}"/>
              </a:ext>
            </a:extLst>
          </p:cNvPr>
          <p:cNvGraphicFramePr>
            <a:graphicFrameLocks noGrp="1" noChangeAspect="1"/>
          </p:cNvGraphicFramePr>
          <p:nvPr>
            <p:ph sz="quarter" idx="17"/>
            <p:extLst>
              <p:ext uri="{D42A27DB-BD31-4B8C-83A1-F6EECF244321}">
                <p14:modId xmlns:p14="http://schemas.microsoft.com/office/powerpoint/2010/main" val="236051524"/>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0D281C45-6E81-EA23-567E-E09BDFEC63B4}"/>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F96D1488-FF56-CA85-DA95-3B7CBF4A7579}"/>
              </a:ext>
            </a:extLst>
          </p:cNvPr>
          <p:cNvGraphicFramePr>
            <a:graphicFrameLocks noGrp="1" noChangeAspect="1"/>
          </p:cNvGraphicFramePr>
          <p:nvPr>
            <p:ph sz="quarter" idx="17"/>
            <p:extLst>
              <p:ext uri="{D42A27DB-BD31-4B8C-83A1-F6EECF244321}">
                <p14:modId xmlns:p14="http://schemas.microsoft.com/office/powerpoint/2010/main" val="2791043842"/>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F96D1488-FF56-CA85-DA95-3B7CBF4A7579}"/>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0D70078-8D27-FA4E-1345-D8FB1B522302}"/>
              </a:ext>
            </a:extLst>
          </p:cNvPr>
          <p:cNvGraphicFramePr>
            <a:graphicFrameLocks noGrp="1" noChangeAspect="1"/>
          </p:cNvGraphicFramePr>
          <p:nvPr>
            <p:ph sz="quarter" idx="17"/>
            <p:extLst>
              <p:ext uri="{D42A27DB-BD31-4B8C-83A1-F6EECF244321}">
                <p14:modId xmlns:p14="http://schemas.microsoft.com/office/powerpoint/2010/main" val="2015955160"/>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B0D70078-8D27-FA4E-1345-D8FB1B522302}"/>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2E9DB225-A42D-BC4A-9936-3C600C5FFC4F}"/>
              </a:ext>
            </a:extLst>
          </p:cNvPr>
          <p:cNvGraphicFramePr>
            <a:graphicFrameLocks noGrp="1" noChangeAspect="1"/>
          </p:cNvGraphicFramePr>
          <p:nvPr>
            <p:ph sz="quarter" idx="17"/>
            <p:extLst>
              <p:ext uri="{D42A27DB-BD31-4B8C-83A1-F6EECF244321}">
                <p14:modId xmlns:p14="http://schemas.microsoft.com/office/powerpoint/2010/main" val="2871154114"/>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2E9DB225-A42D-BC4A-9936-3C600C5FFC4F}"/>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0" name="Sisällön paikkamerkki 9">
            <a:extLst>
              <a:ext uri="{FF2B5EF4-FFF2-40B4-BE49-F238E27FC236}">
                <a16:creationId xmlns:a16="http://schemas.microsoft.com/office/drawing/2014/main" id="{BA3F03C4-1AE8-BA04-2C4B-515EB2FAEF44}"/>
              </a:ext>
            </a:extLst>
          </p:cNvPr>
          <p:cNvGraphicFramePr>
            <a:graphicFrameLocks noGrp="1" noChangeAspect="1"/>
          </p:cNvGraphicFramePr>
          <p:nvPr>
            <p:ph sz="quarter" idx="17"/>
            <p:extLst>
              <p:ext uri="{D42A27DB-BD31-4B8C-83A1-F6EECF244321}">
                <p14:modId xmlns:p14="http://schemas.microsoft.com/office/powerpoint/2010/main" val="2467387087"/>
              </p:ext>
            </p:extLst>
          </p:nvPr>
        </p:nvGraphicFramePr>
        <p:xfrm>
          <a:off x="392113" y="1103313"/>
          <a:ext cx="8369300" cy="3541712"/>
        </p:xfrm>
        <a:graphic>
          <a:graphicData uri="http://schemas.openxmlformats.org/presentationml/2006/ole">
            <mc:AlternateContent xmlns:mc="http://schemas.openxmlformats.org/markup-compatibility/2006">
              <mc:Choice xmlns:v="urn:schemas-microsoft-com:vml" Requires="v">
                <p:oleObj name="Macrobond document" r:id="rId2" imgW="13188913" imgH="5581328" progId="Mbnd.mbnd">
                  <p:embed/>
                </p:oleObj>
              </mc:Choice>
              <mc:Fallback>
                <p:oleObj name="Macrobond document" r:id="rId2" imgW="13188913" imgH="5581328" progId="Mbnd.mbnd">
                  <p:embed/>
                  <p:pic>
                    <p:nvPicPr>
                      <p:cNvPr id="10" name="Sisällön paikkamerkki 9">
                        <a:extLst>
                          <a:ext uri="{FF2B5EF4-FFF2-40B4-BE49-F238E27FC236}">
                            <a16:creationId xmlns:a16="http://schemas.microsoft.com/office/drawing/2014/main" id="{BA3F03C4-1AE8-BA04-2C4B-515EB2FAEF44}"/>
                          </a:ext>
                        </a:extLst>
                      </p:cNvPr>
                      <p:cNvPicPr/>
                      <p:nvPr/>
                    </p:nvPicPr>
                    <p:blipFill>
                      <a:blip r:embed="rId3"/>
                      <a:stretch>
                        <a:fillRect/>
                      </a:stretch>
                    </p:blipFill>
                    <p:spPr>
                      <a:xfrm>
                        <a:off x="392113" y="1103313"/>
                        <a:ext cx="8369300"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 ELY-alueittain 2023</a:t>
            </a:r>
          </a:p>
          <a:p>
            <a:r>
              <a:rPr lang="fi-FI" sz="1400" dirty="0">
                <a:solidFill>
                  <a:schemeClr val="tx1"/>
                </a:solidFill>
              </a:rPr>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6595134" cy="346933"/>
          </a:xfrm>
        </p:spPr>
        <p:txBody>
          <a:bodyPr/>
          <a:lstStyle/>
          <a:p>
            <a:r>
              <a:rPr lang="fi-FI" dirty="0"/>
              <a:t>Lähde: Tilastokeskus; Aluetilinpito, Liikevaihdon alueittaiset arvoindeksit, Yritysten rakenne- ja tilinpäätöstilasto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306131477"/>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28555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liikevaihto-osuudet* ELY-alueittain 2022</a:t>
            </a:r>
            <a:endParaRPr lang="fi-FI" dirty="0">
              <a:solidFill>
                <a:schemeClr val="accent2"/>
              </a:solidFill>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100649" y="4727574"/>
            <a:ext cx="6575807" cy="415926"/>
          </a:xfrm>
        </p:spPr>
        <p:txBody>
          <a:body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3269076428"/>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päätoimialojen henkilöstöosuudet* ELY-alueittain 2022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4102426329"/>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
        <p:nvSpPr>
          <p:cNvPr id="6" name="Tekstin paikkamerkki 6">
            <a:extLst>
              <a:ext uri="{FF2B5EF4-FFF2-40B4-BE49-F238E27FC236}">
                <a16:creationId xmlns:a16="http://schemas.microsoft.com/office/drawing/2014/main" id="{B258A2F1-1F58-2751-108D-AD71878C4568}"/>
              </a:ext>
            </a:extLst>
          </p:cNvPr>
          <p:cNvSpPr txBox="1">
            <a:spLocks/>
          </p:cNvSpPr>
          <p:nvPr/>
        </p:nvSpPr>
        <p:spPr>
          <a:xfrm>
            <a:off x="2229052" y="4728600"/>
            <a:ext cx="6575807" cy="415926"/>
          </a:xfrm>
          <a:prstGeom prst="rect">
            <a:avLst/>
          </a:prstGeom>
        </p:spPr>
        <p:txBody>
          <a:bodyPr vert="horz" lIns="91440" tIns="45720" rIns="91440" bIns="45720" rtlCol="0">
            <a:noAutofit/>
          </a:bodyPr>
          <a:lstStyle>
            <a:lvl1pPr marL="0" indent="0" algn="l" defTabSz="806052" rtl="0" eaLnBrk="1" latinLnBrk="0" hangingPunct="1">
              <a:lnSpc>
                <a:spcPct val="100000"/>
              </a:lnSpc>
              <a:spcBef>
                <a:spcPts val="0"/>
              </a:spcBef>
              <a:spcAft>
                <a:spcPts val="0"/>
              </a:spcAft>
              <a:buClrTx/>
              <a:buSzPct val="125000"/>
              <a:buFontTx/>
              <a:buNone/>
              <a:defRPr sz="700"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 Prosenttia teknologiateollisuuden toimipaikkojen liikevaihdosta kyseisellä alueella. Lähde: Tilastokeskus; Alueellinen yritystoimintatilasto. Tietosuojasyistä joidenkin alueiden kaikki toimialat eivät ole 100 % edustettuina.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a:p>
            <a:endParaRPr lang="fi-FI" dirty="0"/>
          </a:p>
        </p:txBody>
      </p:sp>
    </p:spTree>
    <p:extLst>
      <p:ext uri="{BB962C8B-B14F-4D97-AF65-F5344CB8AC3E}">
        <p14:creationId xmlns:p14="http://schemas.microsoft.com/office/powerpoint/2010/main" val="250509731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778043"/>
            <a:ext cx="6207957" cy="241979"/>
          </a:xfrm>
        </p:spPr>
        <p:txBody>
          <a:bodyPr/>
          <a:lstStyle/>
          <a:p>
            <a:r>
              <a:rPr lang="fi-FI" dirty="0"/>
              <a:t>Lähde: Tilastokeskus; Aluetilinpito, Liikevaihdon alueittaiset arvoindeksit. Kaakkois-Suomi sisältää Etelä-Karjalan ja Kymenlaakson, Häme sisältää </a:t>
            </a:r>
            <a:r>
              <a:rPr lang="fi-FI" dirty="0" err="1"/>
              <a:t>Päijät</a:t>
            </a:r>
            <a:r>
              <a:rPr lang="fi-FI" dirty="0"/>
              <a:t>- ja Kanta-Hämeen ja Pohjanmaan ELY-alue sisältää Keski-Pohjanmaan ja Pohjanmaan maakunnat. </a:t>
            </a:r>
          </a:p>
          <a:p>
            <a:endParaRPr lang="fi-FI" dirty="0"/>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856115680"/>
              </p:ext>
            </p:extLst>
          </p:nvPr>
        </p:nvGraphicFramePr>
        <p:xfrm>
          <a:off x="1323403" y="97676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92938550"/>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dirty="0">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2 400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2,6</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3,2</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6,9</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10,1</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6,4</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1,6</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8,8</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dirty="0">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35,0</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102 700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100 800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01730" y="4746554"/>
            <a:ext cx="6224433" cy="158672"/>
          </a:xfrm>
        </p:spPr>
        <p:txBody>
          <a:bodyPr/>
          <a:lstStyle/>
          <a:p>
            <a:r>
              <a:rPr lang="fi-FI" dirty="0"/>
              <a:t>Lähde: Tilastokeskus; Aluetilinpito, Alueellinen yritystoimintatilasto / Teknologiateollisuus ry:n henkilöstötiedustelu. Kaakkois-Suomi sisältää Etelä-Karjalan ja Kymenlaakson, Häme sisältää </a:t>
            </a:r>
            <a:r>
              <a:rPr lang="fi-FI" dirty="0" err="1"/>
              <a:t>Päijät</a:t>
            </a:r>
            <a:r>
              <a:rPr lang="fi-FI" dirty="0"/>
              <a:t>- ja Kanta-Hämeen ja Pohjanmaan ELY-alue sisältää Keski-Pohjanmaan ja Pohjanmaan maakunnat. </a:t>
            </a:r>
          </a:p>
          <a:p>
            <a:r>
              <a:rPr lang="fi-FI" dirty="0"/>
              <a:t>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2907118197"/>
              </p:ext>
            </p:extLst>
          </p:nvPr>
        </p:nvGraphicFramePr>
        <p:xfrm>
          <a:off x="1323402" y="836413"/>
          <a:ext cx="6351239" cy="3674366"/>
        </p:xfrm>
        <a:graphic>
          <a:graphicData uri="http://schemas.openxmlformats.org/drawingml/2006/table">
            <a:tbl>
              <a:tblPr firstRow="1" bandRow="1">
                <a:tableStyleId>{21E4AEA4-8DFA-4A89-87EB-49C32662AFE0}</a:tableStyleId>
              </a:tblPr>
              <a:tblGrid>
                <a:gridCol w="1270247">
                  <a:extLst>
                    <a:ext uri="{9D8B030D-6E8A-4147-A177-3AD203B41FA5}">
                      <a16:colId xmlns:a16="http://schemas.microsoft.com/office/drawing/2014/main" val="20000"/>
                    </a:ext>
                  </a:extLst>
                </a:gridCol>
                <a:gridCol w="635124">
                  <a:extLst>
                    <a:ext uri="{9D8B030D-6E8A-4147-A177-3AD203B41FA5}">
                      <a16:colId xmlns:a16="http://schemas.microsoft.com/office/drawing/2014/main" val="20001"/>
                    </a:ext>
                  </a:extLst>
                </a:gridCol>
                <a:gridCol w="635124">
                  <a:extLst>
                    <a:ext uri="{9D8B030D-6E8A-4147-A177-3AD203B41FA5}">
                      <a16:colId xmlns:a16="http://schemas.microsoft.com/office/drawing/2014/main" val="20002"/>
                    </a:ext>
                  </a:extLst>
                </a:gridCol>
                <a:gridCol w="635124">
                  <a:extLst>
                    <a:ext uri="{9D8B030D-6E8A-4147-A177-3AD203B41FA5}">
                      <a16:colId xmlns:a16="http://schemas.microsoft.com/office/drawing/2014/main" val="20003"/>
                    </a:ext>
                  </a:extLst>
                </a:gridCol>
                <a:gridCol w="635124">
                  <a:extLst>
                    <a:ext uri="{9D8B030D-6E8A-4147-A177-3AD203B41FA5}">
                      <a16:colId xmlns:a16="http://schemas.microsoft.com/office/drawing/2014/main" val="20004"/>
                    </a:ext>
                  </a:extLst>
                </a:gridCol>
                <a:gridCol w="635124">
                  <a:extLst>
                    <a:ext uri="{9D8B030D-6E8A-4147-A177-3AD203B41FA5}">
                      <a16:colId xmlns:a16="http://schemas.microsoft.com/office/drawing/2014/main" val="20005"/>
                    </a:ext>
                  </a:extLst>
                </a:gridCol>
                <a:gridCol w="635124">
                  <a:extLst>
                    <a:ext uri="{9D8B030D-6E8A-4147-A177-3AD203B41FA5}">
                      <a16:colId xmlns:a16="http://schemas.microsoft.com/office/drawing/2014/main" val="20006"/>
                    </a:ext>
                  </a:extLst>
                </a:gridCol>
                <a:gridCol w="635124">
                  <a:extLst>
                    <a:ext uri="{9D8B030D-6E8A-4147-A177-3AD203B41FA5}">
                      <a16:colId xmlns:a16="http://schemas.microsoft.com/office/drawing/2014/main" val="1532166925"/>
                    </a:ext>
                  </a:extLst>
                </a:gridCol>
                <a:gridCol w="635124">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2022</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2023</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2023</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9 800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2,9</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5,2</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39 400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11,8</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5,9</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8,0</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114 800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305 500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330 900</a:t>
                      </a:r>
                    </a:p>
                  </a:txBody>
                  <a:tcPr marL="0" marR="0" marT="0" marB="0" anchor="ctr"/>
                </a:tc>
                <a:tc>
                  <a:txBody>
                    <a:bodyPr/>
                    <a:lstStyle/>
                    <a:p>
                      <a:pPr algn="ctr" fontAlgn="ctr"/>
                      <a:r>
                        <a:rPr lang="fi-FI" sz="900" b="0" i="0" u="none" strike="noStrike" dirty="0">
                          <a:solidFill>
                            <a:srgbClr val="000000"/>
                          </a:solidFill>
                          <a:effectLst/>
                          <a:latin typeface="Verdana" panose="020B0604030504040204" pitchFamily="34" charset="0"/>
                        </a:rPr>
                        <a:t>334 800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Teknologiateollisuus</a:t>
            </a:r>
            <a:br>
              <a:rPr lang="fi-FI" dirty="0">
                <a:solidFill>
                  <a:schemeClr val="tx1"/>
                </a:solidFill>
              </a:rPr>
            </a:br>
            <a:r>
              <a:rPr lang="fi-FI" sz="1400" dirty="0">
                <a:solidFill>
                  <a:schemeClr val="tx1"/>
                </a:solidFill>
              </a:rPr>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8.11.2024</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21 000 työpaikkaa eli reilu viidennes Etelä-Pohjanmaan kaikista työllisistä. Alalla työskentelee suoraan 9 800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97553660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2,4</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101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Henkilöstön määrä</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9 800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334 800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57f711-7d93-472c-a8f6-94be00805750">
      <Terms xmlns="http://schemas.microsoft.com/office/infopath/2007/PartnerControls"/>
    </lcf76f155ced4ddcb4097134ff3c332f>
    <TaxCatchAll xmlns="c296724d-1a81-4a23-b6dd-dca7fd62c6ff" xsi:nil="true"/>
    <Henkil_x00f6_ xmlns="b057f711-7d93-472c-a8f6-94be00805750">
      <UserInfo>
        <DisplayName/>
        <AccountId xsi:nil="true"/>
        <AccountType/>
      </UserInfo>
    </Henkil_x00f6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886EDC3C35ED44386E38662B6DACCDA" ma:contentTypeVersion="19" ma:contentTypeDescription="Luo uusi asiakirja." ma:contentTypeScope="" ma:versionID="a68fe2f5853ba668c329fe8ff571cba1">
  <xsd:schema xmlns:xsd="http://www.w3.org/2001/XMLSchema" xmlns:xs="http://www.w3.org/2001/XMLSchema" xmlns:p="http://schemas.microsoft.com/office/2006/metadata/properties" xmlns:ns2="b057f711-7d93-472c-a8f6-94be00805750" xmlns:ns3="c296724d-1a81-4a23-b6dd-dca7fd62c6ff" targetNamespace="http://schemas.microsoft.com/office/2006/metadata/properties" ma:root="true" ma:fieldsID="f671b576c74b9f2f7a5e561b4d3b9835" ns2:_="" ns3:_="">
    <xsd:import namespace="b057f711-7d93-472c-a8f6-94be00805750"/>
    <xsd:import namespace="c296724d-1a81-4a23-b6dd-dca7fd62c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Henkil_x00f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7f711-7d93-472c-a8f6-94be0080575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f83a129e-02f3-4c10-aeed-b048f014ef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Henkil_x00f6_" ma:index="26" nillable="true" ma:displayName="Henkilö" ma:list="UserInfo" ma:SharePointGroup="0" ma:internalName="Henkil_x00f6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96724d-1a81-4a23-b6dd-dca7fd62c6f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bddbccb1-85c5-4102-b8cd-d9aa5a21b0d6}" ma:internalName="TaxCatchAll" ma:showField="CatchAllData" ma:web="c296724d-1a81-4a23-b6dd-dca7fd62c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7B2A1-A39B-49C6-9D33-BB474F8035BD}">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c296724d-1a81-4a23-b6dd-dca7fd62c6ff"/>
    <ds:schemaRef ds:uri="b057f711-7d93-472c-a8f6-94be00805750"/>
  </ds:schemaRefs>
</ds:datastoreItem>
</file>

<file path=customXml/itemProps2.xml><?xml version="1.0" encoding="utf-8"?>
<ds:datastoreItem xmlns:ds="http://schemas.openxmlformats.org/officeDocument/2006/customXml" ds:itemID="{D98B5D26-78F3-4913-8886-54C1A97D2A8B}">
  <ds:schemaRefs>
    <ds:schemaRef ds:uri="http://schemas.microsoft.com/sharepoint/v3/contenttype/forms"/>
  </ds:schemaRefs>
</ds:datastoreItem>
</file>

<file path=customXml/itemProps3.xml><?xml version="1.0" encoding="utf-8"?>
<ds:datastoreItem xmlns:ds="http://schemas.openxmlformats.org/officeDocument/2006/customXml" ds:itemID="{9458F7EF-8DCF-43CE-9EB5-4C99E9B8B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7f711-7d93-472c-a8f6-94be00805750"/>
    <ds:schemaRef ds:uri="c296724d-1a81-4a23-b6dd-dca7fd62c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2878</TotalTime>
  <Words>2495</Words>
  <Application>Microsoft Office PowerPoint</Application>
  <PresentationFormat>Näytössä katseltava esitys (16:9)</PresentationFormat>
  <Paragraphs>779</Paragraphs>
  <Slides>40</Slides>
  <Notes>2</Notes>
  <HiddenSlides>0</HiddenSlides>
  <MMClips>0</MMClips>
  <ScaleCrop>false</ScaleCrop>
  <HeadingPairs>
    <vt:vector size="8" baseType="variant">
      <vt:variant>
        <vt:lpstr>Käytetyt fontit</vt:lpstr>
      </vt:variant>
      <vt:variant>
        <vt:i4>3</vt:i4>
      </vt:variant>
      <vt:variant>
        <vt:lpstr>Teema</vt:lpstr>
      </vt:variant>
      <vt:variant>
        <vt:i4>1</vt:i4>
      </vt:variant>
      <vt:variant>
        <vt:lpstr>Upotetut OLE-palvelimet</vt:lpstr>
      </vt:variant>
      <vt:variant>
        <vt:i4>1</vt:i4>
      </vt:variant>
      <vt:variant>
        <vt:lpstr>Dian otsikot</vt:lpstr>
      </vt:variant>
      <vt:variant>
        <vt:i4>40</vt:i4>
      </vt:variant>
    </vt:vector>
  </HeadingPairs>
  <TitlesOfParts>
    <vt:vector size="45" baseType="lpstr">
      <vt:lpstr>ＭＳ Ｐゴシック</vt: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Mikkonen Hanne</cp:lastModifiedBy>
  <cp:revision>4</cp:revision>
  <cp:lastPrinted>2016-06-09T07:47:11Z</cp:lastPrinted>
  <dcterms:created xsi:type="dcterms:W3CDTF">2016-09-06T05:42:13Z</dcterms:created>
  <dcterms:modified xsi:type="dcterms:W3CDTF">2024-11-08T07:20:43Z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0x010100F886EDC3C35ED44386E38662B6DACCDA</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y fmtid="{D5CDD505-2E9C-101B-9397-08002B2CF9AE}" pid="34" name="MediaServiceImageTags">
    <vt:lpwstr/>
  </property>
</Properties>
</file>