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147373916" r:id="rId5"/>
    <p:sldId id="2147373917" r:id="rId6"/>
    <p:sldId id="1095" r:id="rId7"/>
    <p:sldId id="1085" r:id="rId8"/>
    <p:sldId id="1112" r:id="rId9"/>
    <p:sldId id="1101" r:id="rId10"/>
    <p:sldId id="1098" r:id="rId11"/>
    <p:sldId id="970" r:id="rId12"/>
    <p:sldId id="267" r:id="rId13"/>
    <p:sldId id="278" r:id="rId14"/>
    <p:sldId id="365" r:id="rId15"/>
    <p:sldId id="1102" r:id="rId16"/>
    <p:sldId id="1107" r:id="rId17"/>
    <p:sldId id="1093" r:id="rId18"/>
    <p:sldId id="1103" r:id="rId19"/>
    <p:sldId id="1108" r:id="rId20"/>
    <p:sldId id="1104" r:id="rId21"/>
    <p:sldId id="1109" r:id="rId22"/>
    <p:sldId id="953" r:id="rId23"/>
    <p:sldId id="954" r:id="rId24"/>
    <p:sldId id="1105" r:id="rId25"/>
    <p:sldId id="1110" r:id="rId26"/>
    <p:sldId id="1106" r:id="rId27"/>
    <p:sldId id="1111" r:id="rId28"/>
    <p:sldId id="2147373919" r:id="rId29"/>
    <p:sldId id="1113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B8"/>
    <a:srgbClr val="000000"/>
    <a:srgbClr val="333333"/>
    <a:srgbClr val="FFFF00"/>
    <a:srgbClr val="85E869"/>
    <a:srgbClr val="FF805C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FE3DD-B560-4AE6-BB81-3DDD99E91F08}" v="1" dt="2024-11-15T13:10:09.26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56" d="100"/>
          <a:sy n="156" d="100"/>
        </p:scale>
        <p:origin x="318" y="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971FE3DD-B560-4AE6-BB81-3DDD99E91F08}"/>
    <pc:docChg chg="modSld">
      <pc:chgData name="Mikkonen Hanne" userId="5a557d90-2fc0-4583-be01-62766ce855fb" providerId="ADAL" clId="{971FE3DD-B560-4AE6-BB81-3DDD99E91F08}" dt="2024-11-15T13:10:17.247" v="4" actId="20577"/>
      <pc:docMkLst>
        <pc:docMk/>
      </pc:docMkLst>
      <pc:sldChg chg="modSp mod">
        <pc:chgData name="Mikkonen Hanne" userId="5a557d90-2fc0-4583-be01-62766ce855fb" providerId="ADAL" clId="{971FE3DD-B560-4AE6-BB81-3DDD99E91F08}" dt="2024-11-15T13:10:09.712" v="2" actId="6549"/>
        <pc:sldMkLst>
          <pc:docMk/>
          <pc:sldMk cId="2564994267" sldId="2147373917"/>
        </pc:sldMkLst>
        <pc:spChg chg="mod">
          <ac:chgData name="Mikkonen Hanne" userId="5a557d90-2fc0-4583-be01-62766ce855fb" providerId="ADAL" clId="{971FE3DD-B560-4AE6-BB81-3DDD99E91F08}" dt="2024-11-15T13:10:09.712" v="2" actId="6549"/>
          <ac:spMkLst>
            <pc:docMk/>
            <pc:sldMk cId="2564994267" sldId="2147373917"/>
            <ac:spMk id="6" creationId="{7BEEAC4F-7468-C46A-556D-B21CB21A2FDD}"/>
          </ac:spMkLst>
        </pc:spChg>
      </pc:sldChg>
      <pc:sldChg chg="modSp mod">
        <pc:chgData name="Mikkonen Hanne" userId="5a557d90-2fc0-4583-be01-62766ce855fb" providerId="ADAL" clId="{971FE3DD-B560-4AE6-BB81-3DDD99E91F08}" dt="2024-11-15T13:10:17.247" v="4" actId="20577"/>
        <pc:sldMkLst>
          <pc:docMk/>
          <pc:sldMk cId="683633112" sldId="2147373919"/>
        </pc:sldMkLst>
        <pc:spChg chg="mod">
          <ac:chgData name="Mikkonen Hanne" userId="5a557d90-2fc0-4583-be01-62766ce855fb" providerId="ADAL" clId="{971FE3DD-B560-4AE6-BB81-3DDD99E91F08}" dt="2024-11-15T13:10:17.247" v="4" actId="20577"/>
          <ac:spMkLst>
            <pc:docMk/>
            <pc:sldMk cId="683633112" sldId="2147373919"/>
            <ac:spMk id="6" creationId="{2127424C-9B9A-D65F-2D57-84C83A016B6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8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</c:strCache>
            </c:strRef>
          </c:cat>
          <c:val>
            <c:numRef>
              <c:f>Taul1!$B$14:$B$81</c:f>
              <c:numCache>
                <c:formatCode>General</c:formatCode>
                <c:ptCount val="68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-65.5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-31.3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-25.5</c:v>
                </c:pt>
                <c:pt idx="33">
                  <c:v>-20.2</c:v>
                </c:pt>
                <c:pt idx="34">
                  <c:v>-22.4</c:v>
                </c:pt>
                <c:pt idx="35">
                  <c:v>-15.7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26.7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36.4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-4.5</c:v>
                </c:pt>
                <c:pt idx="48">
                  <c:v>-16.3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-39.299999999999997</c:v>
                </c:pt>
                <c:pt idx="52">
                  <c:v>-13</c:v>
                </c:pt>
                <c:pt idx="53">
                  <c:v>10.9</c:v>
                </c:pt>
                <c:pt idx="54">
                  <c:v>34.299999999999997</c:v>
                </c:pt>
                <c:pt idx="55">
                  <c:v>38.6</c:v>
                </c:pt>
                <c:pt idx="56">
                  <c:v>43.8</c:v>
                </c:pt>
                <c:pt idx="57">
                  <c:v>26.7</c:v>
                </c:pt>
                <c:pt idx="58">
                  <c:v>12.6</c:v>
                </c:pt>
                <c:pt idx="59">
                  <c:v>1.9</c:v>
                </c:pt>
                <c:pt idx="60">
                  <c:v>-11.3</c:v>
                </c:pt>
                <c:pt idx="61">
                  <c:v>-17.600000000000001</c:v>
                </c:pt>
                <c:pt idx="62">
                  <c:v>-28.9</c:v>
                </c:pt>
                <c:pt idx="63">
                  <c:v>-42.3</c:v>
                </c:pt>
                <c:pt idx="64">
                  <c:v>-46.4</c:v>
                </c:pt>
                <c:pt idx="65">
                  <c:v>-46.8</c:v>
                </c:pt>
                <c:pt idx="66">
                  <c:v>-38.700000000000003</c:v>
                </c:pt>
                <c:pt idx="67">
                  <c:v>-42.7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8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</c:strCache>
            </c:strRef>
          </c:cat>
          <c:val>
            <c:numRef>
              <c:f>Taul1!$C$14:$C$81</c:f>
              <c:numCache>
                <c:formatCode>General</c:formatCode>
                <c:ptCount val="68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-34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-19.399999999999999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-7.8</c:v>
                </c:pt>
                <c:pt idx="26">
                  <c:v>-1.3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-5</c:v>
                </c:pt>
                <c:pt idx="35">
                  <c:v>4.5</c:v>
                </c:pt>
                <c:pt idx="36">
                  <c:v>7.7</c:v>
                </c:pt>
                <c:pt idx="37">
                  <c:v>7.9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17.5</c:v>
                </c:pt>
                <c:pt idx="41">
                  <c:v>12.4</c:v>
                </c:pt>
                <c:pt idx="42">
                  <c:v>11</c:v>
                </c:pt>
                <c:pt idx="43">
                  <c:v>3</c:v>
                </c:pt>
                <c:pt idx="44">
                  <c:v>-10.5</c:v>
                </c:pt>
                <c:pt idx="45">
                  <c:v>-12.3</c:v>
                </c:pt>
                <c:pt idx="46">
                  <c:v>-12.9</c:v>
                </c:pt>
                <c:pt idx="47">
                  <c:v>-20.7</c:v>
                </c:pt>
                <c:pt idx="48">
                  <c:v>-16.3</c:v>
                </c:pt>
                <c:pt idx="49">
                  <c:v>-53.8</c:v>
                </c:pt>
                <c:pt idx="50">
                  <c:v>-20.6</c:v>
                </c:pt>
                <c:pt idx="51">
                  <c:v>-7.5</c:v>
                </c:pt>
                <c:pt idx="52">
                  <c:v>7.7</c:v>
                </c:pt>
                <c:pt idx="53">
                  <c:v>14.2</c:v>
                </c:pt>
                <c:pt idx="54">
                  <c:v>14.7</c:v>
                </c:pt>
                <c:pt idx="55">
                  <c:v>12.6</c:v>
                </c:pt>
                <c:pt idx="56">
                  <c:v>1.3</c:v>
                </c:pt>
                <c:pt idx="57">
                  <c:v>-22.3</c:v>
                </c:pt>
                <c:pt idx="58">
                  <c:v>-24.8</c:v>
                </c:pt>
                <c:pt idx="59">
                  <c:v>-27.7</c:v>
                </c:pt>
                <c:pt idx="60">
                  <c:v>-27.4</c:v>
                </c:pt>
                <c:pt idx="61">
                  <c:v>-26.8</c:v>
                </c:pt>
                <c:pt idx="62">
                  <c:v>-30.1</c:v>
                </c:pt>
                <c:pt idx="63">
                  <c:v>-25.5</c:v>
                </c:pt>
                <c:pt idx="64">
                  <c:v>-16.3</c:v>
                </c:pt>
                <c:pt idx="65">
                  <c:v>-7.1</c:v>
                </c:pt>
                <c:pt idx="66">
                  <c:v>2.7</c:v>
                </c:pt>
                <c:pt idx="67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1274881502468277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Taul1!$A$2:$A$71</c:f>
              <c:strCache>
                <c:ptCount val="70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24(2)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</c:strCache>
            </c:strRef>
          </c:cat>
          <c:val>
            <c:numRef>
              <c:f>Taul1!$B$2:$B$71</c:f>
              <c:numCache>
                <c:formatCode>General</c:formatCode>
                <c:ptCount val="70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Taul1!$A$4:$A$42</c:f>
              <c:strCache>
                <c:ptCount val="3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</c:strCache>
            </c:strRef>
          </c:cat>
          <c:val>
            <c:numRef>
              <c:f>Taul1!$B$4:$B$42</c:f>
              <c:numCache>
                <c:formatCode>General</c:formatCode>
                <c:ptCount val="39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  <c:pt idx="37">
                  <c:v>-990</c:v>
                </c:pt>
                <c:pt idx="38">
                  <c:v>-1230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Taul1!$A$4:$A$42</c:f>
              <c:strCache>
                <c:ptCount val="3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</c:strCache>
            </c:strRef>
          </c:cat>
          <c:val>
            <c:numRef>
              <c:f>Taul1!$C$4:$C$42</c:f>
              <c:numCache>
                <c:formatCode>#,##0</c:formatCode>
                <c:ptCount val="39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66727281582397E-2"/>
          <c:y val="0.90557673802951788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41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en/technology-industries-of-finland-economic-outlook-4-2024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mikkonen@teknologiateollisuus.fi" TargetMode="External"/><Relationship Id="rId2" Type="http://schemas.openxmlformats.org/officeDocument/2006/relationships/hyperlink" Target="mailto:petteri.rautaporras@teknologiateollisuus.fi" TargetMode="Externa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Outlook 4/2024</a:t>
            </a:r>
          </a:p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  <a:p>
            <a:endParaRPr lang="fi-FI" sz="1600" dirty="0"/>
          </a:p>
          <a:p>
            <a:r>
              <a:rPr lang="fi-FI" sz="1400" dirty="0" err="1"/>
              <a:t>Graphs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report</a:t>
            </a:r>
            <a:endParaRPr lang="fi-FI" sz="14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15408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Production Volume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556471" cy="165163"/>
          </a:xfrm>
        </p:spPr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Shares of turnover 2023: mechanical engineering 54 %, electronics and electrotechnical 27 %, metals industry 19 %.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DC6E5FE-C204-8722-B278-84C81986A7C4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15925" y="1114425"/>
          <a:ext cx="8320088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536" imgH="5572243" progId="Mbnd.mbnd">
                  <p:embed/>
                </p:oleObj>
              </mc:Choice>
              <mc:Fallback>
                <p:oleObj name="Macrobond document" r:id="rId3" imgW="13186536" imgH="5572243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DC6E5FE-C204-8722-B278-84C81986A7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925" y="1114425"/>
                        <a:ext cx="8320088" cy="351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265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Tender requests* received by the technology industry companies in Finland 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ZW" dirty="0"/>
              <a:t>The</a:t>
            </a:r>
            <a:r>
              <a:rPr lang="fi-FI" dirty="0"/>
              <a:t> Federation of </a:t>
            </a:r>
            <a:r>
              <a:rPr lang="en-US" dirty="0"/>
              <a:t>Finnish</a:t>
            </a:r>
            <a:r>
              <a:rPr lang="fi-FI" dirty="0"/>
              <a:t> Technology </a:t>
            </a:r>
            <a:r>
              <a:rPr lang="en-US" dirty="0"/>
              <a:t>Industries</a:t>
            </a:r>
            <a:r>
              <a:rPr lang="fi-FI" dirty="0"/>
              <a:t>’ </a:t>
            </a:r>
            <a:r>
              <a:rPr lang="en-US" dirty="0"/>
              <a:t>order</a:t>
            </a:r>
            <a:r>
              <a:rPr lang="fi-FI" dirty="0"/>
              <a:t> </a:t>
            </a:r>
            <a:r>
              <a:rPr lang="en-US" dirty="0"/>
              <a:t>book</a:t>
            </a:r>
            <a:r>
              <a:rPr lang="fi-FI" dirty="0"/>
              <a:t> </a:t>
            </a:r>
            <a:r>
              <a:rPr lang="en-US" dirty="0"/>
              <a:t>survey’s</a:t>
            </a:r>
            <a:r>
              <a:rPr lang="fi-FI" dirty="0"/>
              <a:t> </a:t>
            </a:r>
            <a:r>
              <a:rPr lang="en-US" dirty="0"/>
              <a:t>respondent</a:t>
            </a:r>
            <a:r>
              <a:rPr lang="fi-FI" dirty="0"/>
              <a:t> </a:t>
            </a:r>
            <a:r>
              <a:rPr lang="en-US" dirty="0"/>
              <a:t>companies</a:t>
            </a:r>
          </a:p>
          <a:p>
            <a:r>
              <a:rPr lang="en-US" dirty="0"/>
              <a:t>The latest questionnaire in October 2024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*) ”</a:t>
            </a:r>
            <a:r>
              <a:rPr lang="en-US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ago.” Balance figure = the share of companies receiving more requests - the share of companies receiving less requests.</a:t>
            </a:r>
            <a:r>
              <a:rPr lang="en-US" sz="800" dirty="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11/15/2024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90316120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17147"/>
              </p:ext>
            </p:extLst>
          </p:nvPr>
        </p:nvGraphicFramePr>
        <p:xfrm>
          <a:off x="783985" y="2417015"/>
          <a:ext cx="767606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2147">
                  <a:extLst>
                    <a:ext uri="{9D8B030D-6E8A-4147-A177-3AD203B41FA5}">
                      <a16:colId xmlns:a16="http://schemas.microsoft.com/office/drawing/2014/main" val="1438535484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4114235682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1207436963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1192170203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49946826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new orders in the technology industry*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July–September 2024.</a:t>
            </a:r>
          </a:p>
          <a:p>
            <a:endParaRPr lang="en-US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6935E8D-146D-88AC-F0A7-C096FB4559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76946153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6935E8D-146D-88AC-F0A7-C096FB455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2514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B73A15DD-DEDF-0B6A-43B4-A29C313D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 dirty="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41704435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order books in the technology industry* in Finland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2024.</a:t>
            </a:r>
          </a:p>
          <a:p>
            <a:endParaRPr lang="en-US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9B9B55F-46C6-DB74-0F17-6766355A2BB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9025855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9B9B55F-46C6-DB74-0F17-6766355A2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2156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91273A34-5C7F-C915-A321-F0066004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 dirty="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30399319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survey.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2540362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Development of personnel numbers and recruitments in the technology industry in Finland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Puhekupla: Suorakulmio, kulmat pyöristettu 1">
            <a:extLst>
              <a:ext uri="{FF2B5EF4-FFF2-40B4-BE49-F238E27FC236}">
                <a16:creationId xmlns:a16="http://schemas.microsoft.com/office/drawing/2014/main" id="{86219070-7175-983B-318C-812413885856}"/>
              </a:ext>
            </a:extLst>
          </p:cNvPr>
          <p:cNvSpPr/>
          <p:nvPr/>
        </p:nvSpPr>
        <p:spPr bwMode="auto">
          <a:xfrm>
            <a:off x="7092280" y="1014532"/>
            <a:ext cx="1907704" cy="519121"/>
          </a:xfrm>
          <a:prstGeom prst="wedgeRoundRectCallout">
            <a:avLst>
              <a:gd name="adj1" fmla="val 25603"/>
              <a:gd name="adj2" fmla="val 1803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/>
              <a:t>20 500 employees affected by temporary lay-offs 30th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new orders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July–September 2024.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5406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87039F8-9E73-7EA6-5606-5C09C0CCCBA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42425474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587039F8-9E73-7EA6-5606-5C09C0CCC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52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order books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2024.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4440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DA6ACE9-4F64-D1CA-5731-69BB71BF921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96873820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ADA6ACE9-4F64-D1CA-5731-69BB71BF9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84914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new orders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July–September 2024.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7182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41495C9-F57B-AB57-2426-36E4E415EE2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4409299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41495C9-F57B-AB57-2426-36E4E415E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72728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order books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2024.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9461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FAE4A89-0756-511F-FF2C-1584A6EB73E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27678821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FAE4A89-0756-511F-FF2C-1584A6EB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2807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Turnover of the metals industry in Finland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2023: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11/15/2024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75705325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Outlook 4/2024</a:t>
            </a:r>
          </a:p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report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https://teknologiateollisuus.fi/en/technology-industries-of-finland-economic-outlook-4-2024/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based on the situation on 8 November 2024</a:t>
            </a:r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9942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Production volume of the metals industry in Finland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2023: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11/15/2024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90421759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new orders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July–September 2024.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8954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9C6CF019-6FA8-8CCC-4853-29E2E4BD31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6914741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9C6CF019-6FA8-8CCC-4853-29E2E4BD3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81861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order books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2024.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3232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8E582CE-9565-4BEE-7B72-3944767E8C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76232404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8E582CE-9565-4BEE-7B72-3944767E8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4376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new orders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July–September 2024.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06762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605B3991-D6B5-C374-76AA-EAE28304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 dirty="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9BFD074D-28E6-5FA4-B9E9-62FADE2C4DF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06738487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9BFD074D-28E6-5FA4-B9E9-62FADE2C4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3859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 of Order Books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30th September 2024.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5334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0E15AAE7-E0A8-6898-25B1-D3C44EB1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 dirty="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6F1E665-1E7E-FD72-383E-F5967B45A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7163532"/>
              </p:ext>
            </p:extLst>
          </p:nvPr>
        </p:nvGraphicFramePr>
        <p:xfrm>
          <a:off x="381000" y="1103313"/>
          <a:ext cx="8389938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B6F1E665-1E7E-FD72-383E-F5967B45A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89938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14905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Questions</a:t>
            </a:r>
            <a:r>
              <a:rPr lang="fi-FI" dirty="0"/>
              <a:t>?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 dirty="0"/>
          </a:p>
          <a:p>
            <a:r>
              <a:rPr lang="fi-FI" b="1" dirty="0" err="1"/>
              <a:t>Director</a:t>
            </a:r>
            <a:r>
              <a:rPr lang="fi-FI" b="1" dirty="0"/>
              <a:t>, </a:t>
            </a:r>
            <a:r>
              <a:rPr lang="fi-FI" b="1" dirty="0" err="1"/>
              <a:t>Chief</a:t>
            </a:r>
            <a:r>
              <a:rPr lang="fi-FI" b="1" dirty="0"/>
              <a:t> Economist Petteri Rautaporras</a:t>
            </a:r>
          </a:p>
          <a:p>
            <a:r>
              <a:rPr lang="fi-FI" dirty="0"/>
              <a:t>+358 50 304 2220</a:t>
            </a:r>
          </a:p>
          <a:p>
            <a:r>
              <a:rPr lang="fi-FI" dirty="0">
                <a:hlinkClick r:id="rId2"/>
              </a:rPr>
              <a:t>petteri.rautaporras@teknologiateollisuus.fi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Economist Hanne Mikkonen</a:t>
            </a:r>
          </a:p>
          <a:p>
            <a:r>
              <a:rPr lang="fi-FI" dirty="0"/>
              <a:t>+358 44 0296 152</a:t>
            </a:r>
          </a:p>
          <a:p>
            <a:r>
              <a:rPr lang="fi-FI" dirty="0">
                <a:hlinkClick r:id="rId3"/>
              </a:rPr>
              <a:t>hanne.mikkonen@teknologiateollisuus.fi</a:t>
            </a:r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63311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106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Economic upswing in springtime is once again turning to zero growth in the eurozone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S&amp;P Global, IMF,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9EEAA19-87B4-4BF8-8AED-913AFA95C9F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85719380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9EEAA19-87B4-4BF8-8AED-913AFA9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FFBA7861-46E9-21CF-436D-D975D81A2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29648"/>
              </p:ext>
            </p:extLst>
          </p:nvPr>
        </p:nvGraphicFramePr>
        <p:xfrm>
          <a:off x="6300192" y="3147814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dirty="0" err="1"/>
                        <a:t>Eurozone</a:t>
                      </a:r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59EA8DC5-9164-F0C3-62EF-4C63D171310D}"/>
              </a:ext>
            </a:extLst>
          </p:cNvPr>
          <p:cNvSpPr txBox="1"/>
          <p:nvPr/>
        </p:nvSpPr>
        <p:spPr>
          <a:xfrm>
            <a:off x="6889677" y="2905834"/>
            <a:ext cx="1250239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GDP </a:t>
            </a:r>
            <a:r>
              <a:rPr lang="fi-FI" sz="1050" spc="-40" dirty="0" err="1"/>
              <a:t>Forecasts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40130505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S&amp;P Global,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8">
            <a:extLst>
              <a:ext uri="{FF2B5EF4-FFF2-40B4-BE49-F238E27FC236}">
                <a16:creationId xmlns:a16="http://schemas.microsoft.com/office/drawing/2014/main" id="{9FCA79FB-ACFD-72BA-871F-D6C06656B3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10133882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0" name="Sisällön paikkamerkki 8">
                        <a:extLst>
                          <a:ext uri="{FF2B5EF4-FFF2-40B4-BE49-F238E27FC236}">
                            <a16:creationId xmlns:a16="http://schemas.microsoft.com/office/drawing/2014/main" id="{9FCA79FB-ACFD-72BA-871F-D6C06656B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2B6CF44-E57F-8CC5-C2CF-E447F95F0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There's no sign of improvement in the eurozone’s manufacturing sector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F4F6C1-B3EE-73F2-2000-A5CF72789C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Purchasing Managers' Index (PMI) for the manufacturing sector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F930752-A2AE-3F22-74BE-A6C98F07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553339-8DEE-13CC-5085-5328101E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97965D-2BA9-3157-1B52-E4C351D3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D2A95D4-7DE4-0C4B-2657-97D448F532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S&amp;P Global,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6D035F09-E947-13CF-30E9-B17B2BF9A6E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58015995"/>
              </p:ext>
            </p:extLst>
          </p:nvPr>
        </p:nvGraphicFramePr>
        <p:xfrm>
          <a:off x="384727" y="1103313"/>
          <a:ext cx="838407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6D035F09-E947-13CF-30E9-B17B2BF9A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727" y="1103313"/>
                        <a:ext cx="838407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5247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D3A4A31-2312-BDBD-11C0-14DE51551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Inflation and key central bank interest rates in the USA , eurozone and Finland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1D908-15C1-5F3D-A9B4-283585D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FA01D6-CB6B-0FD7-D35C-601B616D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464473-04F2-C6D6-2251-64436028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B927C69-C0A8-535B-B9A4-F024B09B90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r>
              <a:rPr lang="fi-FI" dirty="0"/>
              <a:t>, FED, EKP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1F8DBC6-503B-A577-CFF9-E147829104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46181462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21F8DBC6-503B-A577-CFF9-E14782910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21688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3261637-D4F6-45D9-A300-FC7FFDF66B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20400" cy="648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Manufacturing companies' expectations have slightly improved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3250944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41872" y="1020291"/>
            <a:ext cx="54422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/>
              <a:t>Manufacturing business situation and outlook, seasonally adjusted balance figure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533E754-4571-A289-9CE1-21538344A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37872"/>
              </p:ext>
            </p:extLst>
          </p:nvPr>
        </p:nvGraphicFramePr>
        <p:xfrm>
          <a:off x="641872" y="2499742"/>
          <a:ext cx="8228094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662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3065948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432" cy="648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In Europe, industrial production has continued to be sluggish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Eurostat, </a:t>
            </a:r>
            <a:r>
              <a:rPr lang="fi-FI" dirty="0" err="1"/>
              <a:t>Macrobond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DA3832-516B-4585-9037-52F7C8722895}"/>
              </a:ext>
            </a:extLst>
          </p:cNvPr>
          <p:cNvSpPr txBox="1"/>
          <p:nvPr/>
        </p:nvSpPr>
        <p:spPr>
          <a:xfrm>
            <a:off x="772108" y="940812"/>
            <a:ext cx="33843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Volume of </a:t>
            </a:r>
            <a:r>
              <a:rPr lang="fi-FI" sz="1050" spc="-40" dirty="0" err="1"/>
              <a:t>industrial</a:t>
            </a:r>
            <a:r>
              <a:rPr lang="fi-FI" sz="1050" spc="-40" dirty="0"/>
              <a:t> </a:t>
            </a:r>
            <a:r>
              <a:rPr lang="fi-FI" sz="1050" spc="-40" dirty="0" err="1"/>
              <a:t>production</a:t>
            </a:r>
            <a:r>
              <a:rPr lang="fi-FI" sz="1050" spc="-40" dirty="0"/>
              <a:t> </a:t>
            </a:r>
          </a:p>
        </p:txBody>
      </p:sp>
      <p:graphicFrame>
        <p:nvGraphicFramePr>
          <p:cNvPr id="11" name="Sisällön paikkamerkki 8">
            <a:extLst>
              <a:ext uri="{FF2B5EF4-FFF2-40B4-BE49-F238E27FC236}">
                <a16:creationId xmlns:a16="http://schemas.microsoft.com/office/drawing/2014/main" id="{17252743-229F-4AF0-9390-0F0572B201E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86732525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8">
                        <a:extLst>
                          <a:ext uri="{FF2B5EF4-FFF2-40B4-BE49-F238E27FC236}">
                            <a16:creationId xmlns:a16="http://schemas.microsoft.com/office/drawing/2014/main" id="{17252743-229F-4AF0-9390-0F0572B20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76832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Shares of turnover in 2023: mechanical engineering 39 %, electronics and electrotechnical industry 20 %,</a:t>
            </a:r>
          </a:p>
          <a:p>
            <a:r>
              <a:rPr lang="en-US" dirty="0"/>
              <a:t>information technology 19 %, metals industry 14 %, consulting engineering 7 %.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C4227AA-DA5F-CE31-00FA-CFBB96793B52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15925" y="1114425"/>
          <a:ext cx="8320088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536" imgH="5572243" progId="Mbnd.mbnd">
                  <p:embed/>
                </p:oleObj>
              </mc:Choice>
              <mc:Fallback>
                <p:oleObj name="Macrobond document" r:id="rId3" imgW="13186536" imgH="5572243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C4227AA-DA5F-CE31-00FA-CFBB96793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925" y="1114425"/>
                        <a:ext cx="8320088" cy="351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E65AE3-A228-4B4A-B33F-8B5AB318A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14BE71-858F-4A93-AF89-F68ABCC61D36}">
  <ds:schemaRefs>
    <ds:schemaRef ds:uri="c296724d-1a81-4a23-b6dd-dca7fd62c6ff"/>
    <ds:schemaRef ds:uri="b057f711-7d93-472c-a8f6-94be00805750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2957</TotalTime>
  <Words>1353</Words>
  <Application>Microsoft Office PowerPoint</Application>
  <PresentationFormat>Näytössä katseltava esitys (16:9)</PresentationFormat>
  <Paragraphs>319</Paragraphs>
  <Slides>26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Arial Unicode MS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Mikkonen Hanne</cp:lastModifiedBy>
  <cp:revision>56</cp:revision>
  <cp:lastPrinted>2016-06-09T07:47:11Z</cp:lastPrinted>
  <dcterms:created xsi:type="dcterms:W3CDTF">2019-10-17T09:11:35Z</dcterms:created>
  <dcterms:modified xsi:type="dcterms:W3CDTF">2024-11-15T13:10:24Z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MediaServiceImageTags">
    <vt:lpwstr/>
  </property>
</Properties>
</file>