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9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12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13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14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15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16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17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18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19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20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21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22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23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24.xml" ContentType="application/vnd.openxmlformats-officedocument.presentationml.notesSl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25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26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27.xml" ContentType="application/vnd.openxmlformats-officedocument.presentationml.notesSl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28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29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30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31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32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33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34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35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36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drawings/drawing1.xml" ContentType="application/vnd.openxmlformats-officedocument.drawingml.chartshapes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7"/>
  </p:notesMasterIdLst>
  <p:handoutMasterIdLst>
    <p:handoutMasterId r:id="rId158"/>
  </p:handoutMasterIdLst>
  <p:sldIdLst>
    <p:sldId id="359" r:id="rId5"/>
    <p:sldId id="521" r:id="rId6"/>
    <p:sldId id="522" r:id="rId7"/>
    <p:sldId id="743" r:id="rId8"/>
    <p:sldId id="606" r:id="rId9"/>
    <p:sldId id="607" r:id="rId10"/>
    <p:sldId id="762" r:id="rId11"/>
    <p:sldId id="523" r:id="rId12"/>
    <p:sldId id="790" r:id="rId13"/>
    <p:sldId id="725" r:id="rId14"/>
    <p:sldId id="726" r:id="rId15"/>
    <p:sldId id="788" r:id="rId16"/>
    <p:sldId id="789" r:id="rId17"/>
    <p:sldId id="727" r:id="rId18"/>
    <p:sldId id="731" r:id="rId19"/>
    <p:sldId id="733" r:id="rId20"/>
    <p:sldId id="734" r:id="rId21"/>
    <p:sldId id="735" r:id="rId22"/>
    <p:sldId id="736" r:id="rId23"/>
    <p:sldId id="737" r:id="rId24"/>
    <p:sldId id="738" r:id="rId25"/>
    <p:sldId id="740" r:id="rId26"/>
    <p:sldId id="741" r:id="rId27"/>
    <p:sldId id="742" r:id="rId28"/>
    <p:sldId id="544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  <p:sldId id="722" r:id="rId47"/>
    <p:sldId id="541" r:id="rId48"/>
    <p:sldId id="686" r:id="rId49"/>
    <p:sldId id="687" r:id="rId50"/>
    <p:sldId id="688" r:id="rId51"/>
    <p:sldId id="689" r:id="rId52"/>
    <p:sldId id="690" r:id="rId53"/>
    <p:sldId id="691" r:id="rId54"/>
    <p:sldId id="692" r:id="rId55"/>
    <p:sldId id="693" r:id="rId56"/>
    <p:sldId id="694" r:id="rId57"/>
    <p:sldId id="695" r:id="rId58"/>
    <p:sldId id="696" r:id="rId59"/>
    <p:sldId id="697" r:id="rId60"/>
    <p:sldId id="698" r:id="rId61"/>
    <p:sldId id="699" r:id="rId62"/>
    <p:sldId id="700" r:id="rId63"/>
    <p:sldId id="701" r:id="rId64"/>
    <p:sldId id="702" r:id="rId65"/>
    <p:sldId id="703" r:id="rId66"/>
    <p:sldId id="537" r:id="rId67"/>
    <p:sldId id="488" r:id="rId68"/>
    <p:sldId id="744" r:id="rId69"/>
    <p:sldId id="745" r:id="rId70"/>
    <p:sldId id="746" r:id="rId71"/>
    <p:sldId id="747" r:id="rId72"/>
    <p:sldId id="748" r:id="rId73"/>
    <p:sldId id="749" r:id="rId74"/>
    <p:sldId id="750" r:id="rId75"/>
    <p:sldId id="751" r:id="rId76"/>
    <p:sldId id="752" r:id="rId77"/>
    <p:sldId id="753" r:id="rId78"/>
    <p:sldId id="754" r:id="rId79"/>
    <p:sldId id="757" r:id="rId80"/>
    <p:sldId id="755" r:id="rId81"/>
    <p:sldId id="756" r:id="rId82"/>
    <p:sldId id="758" r:id="rId83"/>
    <p:sldId id="759" r:id="rId84"/>
    <p:sldId id="760" r:id="rId85"/>
    <p:sldId id="338" r:id="rId86"/>
    <p:sldId id="795" r:id="rId87"/>
    <p:sldId id="796" r:id="rId88"/>
    <p:sldId id="668" r:id="rId89"/>
    <p:sldId id="669" r:id="rId90"/>
    <p:sldId id="670" r:id="rId91"/>
    <p:sldId id="671" r:id="rId92"/>
    <p:sldId id="672" r:id="rId93"/>
    <p:sldId id="673" r:id="rId94"/>
    <p:sldId id="674" r:id="rId95"/>
    <p:sldId id="675" r:id="rId96"/>
    <p:sldId id="676" r:id="rId97"/>
    <p:sldId id="677" r:id="rId98"/>
    <p:sldId id="678" r:id="rId99"/>
    <p:sldId id="679" r:id="rId100"/>
    <p:sldId id="680" r:id="rId101"/>
    <p:sldId id="681" r:id="rId102"/>
    <p:sldId id="682" r:id="rId103"/>
    <p:sldId id="683" r:id="rId104"/>
    <p:sldId id="684" r:id="rId105"/>
    <p:sldId id="685" r:id="rId106"/>
    <p:sldId id="538" r:id="rId107"/>
    <p:sldId id="292" r:id="rId108"/>
    <p:sldId id="350" r:id="rId109"/>
    <p:sldId id="351" r:id="rId110"/>
    <p:sldId id="609" r:id="rId111"/>
    <p:sldId id="568" r:id="rId112"/>
    <p:sldId id="361" r:id="rId113"/>
    <p:sldId id="539" r:id="rId114"/>
    <p:sldId id="588" r:id="rId115"/>
    <p:sldId id="358" r:id="rId116"/>
    <p:sldId id="612" r:id="rId117"/>
    <p:sldId id="650" r:id="rId118"/>
    <p:sldId id="651" r:id="rId119"/>
    <p:sldId id="652" r:id="rId120"/>
    <p:sldId id="653" r:id="rId121"/>
    <p:sldId id="654" r:id="rId122"/>
    <p:sldId id="655" r:id="rId123"/>
    <p:sldId id="656" r:id="rId124"/>
    <p:sldId id="657" r:id="rId125"/>
    <p:sldId id="658" r:id="rId126"/>
    <p:sldId id="659" r:id="rId127"/>
    <p:sldId id="660" r:id="rId128"/>
    <p:sldId id="661" r:id="rId129"/>
    <p:sldId id="662" r:id="rId130"/>
    <p:sldId id="663" r:id="rId131"/>
    <p:sldId id="664" r:id="rId132"/>
    <p:sldId id="665" r:id="rId133"/>
    <p:sldId id="666" r:id="rId134"/>
    <p:sldId id="345" r:id="rId135"/>
    <p:sldId id="545" r:id="rId136"/>
    <p:sldId id="780" r:id="rId137"/>
    <p:sldId id="362" r:id="rId138"/>
    <p:sldId id="763" r:id="rId139"/>
    <p:sldId id="764" r:id="rId140"/>
    <p:sldId id="765" r:id="rId141"/>
    <p:sldId id="766" r:id="rId142"/>
    <p:sldId id="767" r:id="rId143"/>
    <p:sldId id="768" r:id="rId144"/>
    <p:sldId id="769" r:id="rId145"/>
    <p:sldId id="770" r:id="rId146"/>
    <p:sldId id="771" r:id="rId147"/>
    <p:sldId id="772" r:id="rId148"/>
    <p:sldId id="773" r:id="rId149"/>
    <p:sldId id="774" r:id="rId150"/>
    <p:sldId id="775" r:id="rId151"/>
    <p:sldId id="776" r:id="rId152"/>
    <p:sldId id="777" r:id="rId153"/>
    <p:sldId id="778" r:id="rId154"/>
    <p:sldId id="779" r:id="rId155"/>
    <p:sldId id="791" r:id="rId156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75" autoAdjust="0"/>
  </p:normalViewPr>
  <p:slideViewPr>
    <p:cSldViewPr snapToGrid="0">
      <p:cViewPr varScale="1">
        <p:scale>
          <a:sx n="137" d="100"/>
          <a:sy n="137" d="100"/>
        </p:scale>
        <p:origin x="390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2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commentAuthors" Target="commentAuthor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presProps" Target="presProps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chartUserShapes" Target="../drawings/drawing1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Taul1!$B$2:$W$2</c:f>
              <c:numCache>
                <c:formatCode>#,##0</c:formatCode>
                <c:ptCount val="22"/>
                <c:pt idx="0">
                  <c:v>1697</c:v>
                </c:pt>
                <c:pt idx="1">
                  <c:v>1621.3</c:v>
                </c:pt>
                <c:pt idx="2">
                  <c:v>1646</c:v>
                </c:pt>
                <c:pt idx="3">
                  <c:v>1678.3</c:v>
                </c:pt>
                <c:pt idx="4">
                  <c:v>1731.4</c:v>
                </c:pt>
                <c:pt idx="5">
                  <c:v>2036.8</c:v>
                </c:pt>
                <c:pt idx="6">
                  <c:v>1958.9</c:v>
                </c:pt>
                <c:pt idx="7">
                  <c:v>2226.1</c:v>
                </c:pt>
                <c:pt idx="8">
                  <c:v>2583.5</c:v>
                </c:pt>
                <c:pt idx="9">
                  <c:v>2226.1</c:v>
                </c:pt>
                <c:pt idx="10">
                  <c:v>2366.4</c:v>
                </c:pt>
                <c:pt idx="11">
                  <c:v>2128.8000000000002</c:v>
                </c:pt>
                <c:pt idx="12">
                  <c:v>1849.6</c:v>
                </c:pt>
                <c:pt idx="13">
                  <c:v>1915</c:v>
                </c:pt>
                <c:pt idx="14">
                  <c:v>2115</c:v>
                </c:pt>
                <c:pt idx="15">
                  <c:v>2112.5</c:v>
                </c:pt>
                <c:pt idx="16">
                  <c:v>1924.4</c:v>
                </c:pt>
                <c:pt idx="17">
                  <c:v>1809.2</c:v>
                </c:pt>
                <c:pt idx="18">
                  <c:v>1920.8</c:v>
                </c:pt>
                <c:pt idx="19">
                  <c:v>2036.1</c:v>
                </c:pt>
                <c:pt idx="20">
                  <c:v>2025.6</c:v>
                </c:pt>
                <c:pt idx="21" formatCode="General">
                  <c:v>2025.6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E3-4BB6-BF11-9756E809F7F7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Taul1!$B$3:$W$3</c:f>
              <c:numCache>
                <c:formatCode>General</c:formatCode>
                <c:ptCount val="22"/>
                <c:pt idx="0">
                  <c:v>785.3</c:v>
                </c:pt>
                <c:pt idx="1">
                  <c:v>882.6</c:v>
                </c:pt>
                <c:pt idx="2">
                  <c:v>615.6</c:v>
                </c:pt>
                <c:pt idx="3">
                  <c:v>692.6</c:v>
                </c:pt>
                <c:pt idx="4">
                  <c:v>761.3</c:v>
                </c:pt>
                <c:pt idx="5">
                  <c:v>827.2</c:v>
                </c:pt>
                <c:pt idx="6">
                  <c:v>905.6</c:v>
                </c:pt>
                <c:pt idx="7">
                  <c:v>1040</c:v>
                </c:pt>
                <c:pt idx="8">
                  <c:v>1224.0999999999999</c:v>
                </c:pt>
                <c:pt idx="9">
                  <c:v>1090.0999999999999</c:v>
                </c:pt>
                <c:pt idx="10">
                  <c:v>1052.0999999999999</c:v>
                </c:pt>
                <c:pt idx="11">
                  <c:v>1087.7</c:v>
                </c:pt>
                <c:pt idx="12">
                  <c:v>846.2</c:v>
                </c:pt>
                <c:pt idx="13">
                  <c:v>715.4</c:v>
                </c:pt>
                <c:pt idx="14">
                  <c:v>681.2</c:v>
                </c:pt>
                <c:pt idx="15">
                  <c:v>628.6</c:v>
                </c:pt>
                <c:pt idx="16">
                  <c:v>649</c:v>
                </c:pt>
                <c:pt idx="17">
                  <c:v>669.3</c:v>
                </c:pt>
                <c:pt idx="18">
                  <c:v>639.29999999999995</c:v>
                </c:pt>
                <c:pt idx="19">
                  <c:v>657.7</c:v>
                </c:pt>
                <c:pt idx="20">
                  <c:v>661.7</c:v>
                </c:pt>
                <c:pt idx="21">
                  <c:v>661.7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E3-4BB6-BF11-9756E809F7F7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Kaakkois-Suomi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Taul1!$B$4:$W$4</c:f>
              <c:numCache>
                <c:formatCode>General</c:formatCode>
                <c:ptCount val="22"/>
                <c:pt idx="0">
                  <c:v>50.8</c:v>
                </c:pt>
                <c:pt idx="1">
                  <c:v>62.4</c:v>
                </c:pt>
                <c:pt idx="2">
                  <c:v>71.2</c:v>
                </c:pt>
                <c:pt idx="3">
                  <c:v>51</c:v>
                </c:pt>
                <c:pt idx="4">
                  <c:v>70.5</c:v>
                </c:pt>
                <c:pt idx="5">
                  <c:v>81.5</c:v>
                </c:pt>
                <c:pt idx="6">
                  <c:v>85.1</c:v>
                </c:pt>
                <c:pt idx="7">
                  <c:v>94.9</c:v>
                </c:pt>
                <c:pt idx="8">
                  <c:v>86.3</c:v>
                </c:pt>
                <c:pt idx="9">
                  <c:v>106.3</c:v>
                </c:pt>
                <c:pt idx="10">
                  <c:v>59.9</c:v>
                </c:pt>
                <c:pt idx="11">
                  <c:v>238.3</c:v>
                </c:pt>
                <c:pt idx="12">
                  <c:v>136</c:v>
                </c:pt>
                <c:pt idx="13">
                  <c:v>159.19999999999999</c:v>
                </c:pt>
                <c:pt idx="14">
                  <c:v>601.9</c:v>
                </c:pt>
                <c:pt idx="15">
                  <c:v>455.7</c:v>
                </c:pt>
                <c:pt idx="16">
                  <c:v>294</c:v>
                </c:pt>
                <c:pt idx="17">
                  <c:v>389.4</c:v>
                </c:pt>
                <c:pt idx="18">
                  <c:v>762</c:v>
                </c:pt>
                <c:pt idx="19">
                  <c:v>384.8</c:v>
                </c:pt>
                <c:pt idx="20">
                  <c:v>579.79999999999995</c:v>
                </c:pt>
                <c:pt idx="21">
                  <c:v>579.79999999999995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E3-4BB6-BF11-9756E809F7F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Pirkanmaa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Taul1!$B$5:$W$5</c:f>
              <c:numCache>
                <c:formatCode>General</c:formatCode>
                <c:ptCount val="22"/>
                <c:pt idx="0">
                  <c:v>664.3</c:v>
                </c:pt>
                <c:pt idx="1">
                  <c:v>649.29999999999995</c:v>
                </c:pt>
                <c:pt idx="2">
                  <c:v>663.8</c:v>
                </c:pt>
                <c:pt idx="3">
                  <c:v>762.6</c:v>
                </c:pt>
                <c:pt idx="4">
                  <c:v>801.7</c:v>
                </c:pt>
                <c:pt idx="5">
                  <c:v>925.5</c:v>
                </c:pt>
                <c:pt idx="6">
                  <c:v>985.5</c:v>
                </c:pt>
                <c:pt idx="7">
                  <c:v>1047.5</c:v>
                </c:pt>
                <c:pt idx="8">
                  <c:v>1224.9000000000001</c:v>
                </c:pt>
                <c:pt idx="9">
                  <c:v>1116.5</c:v>
                </c:pt>
                <c:pt idx="10">
                  <c:v>1106.2</c:v>
                </c:pt>
                <c:pt idx="11">
                  <c:v>1054.7</c:v>
                </c:pt>
                <c:pt idx="12">
                  <c:v>815.7</c:v>
                </c:pt>
                <c:pt idx="13">
                  <c:v>725.2</c:v>
                </c:pt>
                <c:pt idx="14">
                  <c:v>657.1</c:v>
                </c:pt>
                <c:pt idx="15">
                  <c:v>616.5</c:v>
                </c:pt>
                <c:pt idx="16">
                  <c:v>442.1</c:v>
                </c:pt>
                <c:pt idx="17">
                  <c:v>371.2</c:v>
                </c:pt>
                <c:pt idx="18">
                  <c:v>505.7</c:v>
                </c:pt>
                <c:pt idx="19">
                  <c:v>618</c:v>
                </c:pt>
                <c:pt idx="20">
                  <c:v>570.20000000000005</c:v>
                </c:pt>
                <c:pt idx="21">
                  <c:v>570.20000000000005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E3-4BB6-BF11-9756E809F7F7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Pohjanmaa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Taul1!$B$6:$W$6</c:f>
              <c:numCache>
                <c:formatCode>General</c:formatCode>
                <c:ptCount val="22"/>
                <c:pt idx="0">
                  <c:v>140</c:v>
                </c:pt>
                <c:pt idx="1">
                  <c:v>179.5</c:v>
                </c:pt>
                <c:pt idx="2">
                  <c:v>128</c:v>
                </c:pt>
                <c:pt idx="3">
                  <c:v>122.7</c:v>
                </c:pt>
                <c:pt idx="4">
                  <c:v>148</c:v>
                </c:pt>
                <c:pt idx="5">
                  <c:v>123.1</c:v>
                </c:pt>
                <c:pt idx="6">
                  <c:v>155.1</c:v>
                </c:pt>
                <c:pt idx="7">
                  <c:v>201.1</c:v>
                </c:pt>
                <c:pt idx="8">
                  <c:v>265.3</c:v>
                </c:pt>
                <c:pt idx="9">
                  <c:v>269</c:v>
                </c:pt>
                <c:pt idx="10">
                  <c:v>275</c:v>
                </c:pt>
                <c:pt idx="11">
                  <c:v>269.10000000000002</c:v>
                </c:pt>
                <c:pt idx="12">
                  <c:v>306.5</c:v>
                </c:pt>
                <c:pt idx="13">
                  <c:v>225</c:v>
                </c:pt>
                <c:pt idx="14">
                  <c:v>364.2</c:v>
                </c:pt>
                <c:pt idx="15">
                  <c:v>290.2</c:v>
                </c:pt>
                <c:pt idx="16">
                  <c:v>275.2</c:v>
                </c:pt>
                <c:pt idx="17">
                  <c:v>244.5</c:v>
                </c:pt>
                <c:pt idx="18">
                  <c:v>371</c:v>
                </c:pt>
                <c:pt idx="19">
                  <c:v>460.7</c:v>
                </c:pt>
                <c:pt idx="20">
                  <c:v>389.2</c:v>
                </c:pt>
                <c:pt idx="21">
                  <c:v>389.2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E3-4BB6-BF11-9756E809F7F7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Lappi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Taul1!$B$7:$W$7</c:f>
              <c:numCache>
                <c:formatCode>General</c:formatCode>
                <c:ptCount val="22"/>
                <c:pt idx="0">
                  <c:v>62.4</c:v>
                </c:pt>
                <c:pt idx="1">
                  <c:v>86.1</c:v>
                </c:pt>
                <c:pt idx="2">
                  <c:v>467.7</c:v>
                </c:pt>
                <c:pt idx="3">
                  <c:v>228.2</c:v>
                </c:pt>
                <c:pt idx="4">
                  <c:v>477.4</c:v>
                </c:pt>
                <c:pt idx="5">
                  <c:v>124.8</c:v>
                </c:pt>
                <c:pt idx="6">
                  <c:v>123.7</c:v>
                </c:pt>
                <c:pt idx="7">
                  <c:v>198.3</c:v>
                </c:pt>
                <c:pt idx="8">
                  <c:v>188.5</c:v>
                </c:pt>
                <c:pt idx="9">
                  <c:v>174.6</c:v>
                </c:pt>
                <c:pt idx="10">
                  <c:v>203.2</c:v>
                </c:pt>
                <c:pt idx="11">
                  <c:v>188.4</c:v>
                </c:pt>
                <c:pt idx="12">
                  <c:v>469.9</c:v>
                </c:pt>
                <c:pt idx="13">
                  <c:v>223.2</c:v>
                </c:pt>
                <c:pt idx="14">
                  <c:v>188.5</c:v>
                </c:pt>
                <c:pt idx="15">
                  <c:v>211.3</c:v>
                </c:pt>
                <c:pt idx="16">
                  <c:v>91.9</c:v>
                </c:pt>
                <c:pt idx="17">
                  <c:v>173.7</c:v>
                </c:pt>
                <c:pt idx="18">
                  <c:v>295.5</c:v>
                </c:pt>
                <c:pt idx="19">
                  <c:v>230.4</c:v>
                </c:pt>
                <c:pt idx="20">
                  <c:v>366.7</c:v>
                </c:pt>
                <c:pt idx="21">
                  <c:v>366.7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E3-4BB6-BF11-9756E809F7F7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Varsinais-Suomi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Taul1!$B$8:$W$8</c:f>
              <c:numCache>
                <c:formatCode>General</c:formatCode>
                <c:ptCount val="22"/>
                <c:pt idx="0">
                  <c:v>460.1</c:v>
                </c:pt>
                <c:pt idx="1">
                  <c:v>580.9</c:v>
                </c:pt>
                <c:pt idx="2">
                  <c:v>478.7</c:v>
                </c:pt>
                <c:pt idx="3">
                  <c:v>673.9</c:v>
                </c:pt>
                <c:pt idx="4">
                  <c:v>607.70000000000005</c:v>
                </c:pt>
                <c:pt idx="5">
                  <c:v>552.4</c:v>
                </c:pt>
                <c:pt idx="6">
                  <c:v>603</c:v>
                </c:pt>
                <c:pt idx="7" formatCode="#,##0">
                  <c:v>561.29999999999995</c:v>
                </c:pt>
                <c:pt idx="8" formatCode="#,##0">
                  <c:v>682.5</c:v>
                </c:pt>
                <c:pt idx="9" formatCode="#,##0">
                  <c:v>589.29999999999995</c:v>
                </c:pt>
                <c:pt idx="10" formatCode="#,##0">
                  <c:v>593</c:v>
                </c:pt>
                <c:pt idx="11" formatCode="#,##0">
                  <c:v>650.20000000000005</c:v>
                </c:pt>
                <c:pt idx="12">
                  <c:v>476.1</c:v>
                </c:pt>
                <c:pt idx="13">
                  <c:v>481.5</c:v>
                </c:pt>
                <c:pt idx="14">
                  <c:v>393.8</c:v>
                </c:pt>
                <c:pt idx="15">
                  <c:v>318.60000000000002</c:v>
                </c:pt>
                <c:pt idx="16">
                  <c:v>267.3</c:v>
                </c:pt>
                <c:pt idx="17">
                  <c:v>324.89999999999998</c:v>
                </c:pt>
                <c:pt idx="18">
                  <c:v>427.3</c:v>
                </c:pt>
                <c:pt idx="19">
                  <c:v>299.7</c:v>
                </c:pt>
                <c:pt idx="20">
                  <c:v>270.89999999999998</c:v>
                </c:pt>
                <c:pt idx="21">
                  <c:v>270.89999999999998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BE3-4BB6-BF11-9756E809F7F7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Keski-Suomi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Taul1!$B$9:$W$9</c:f>
              <c:numCache>
                <c:formatCode>General</c:formatCode>
                <c:ptCount val="22"/>
                <c:pt idx="0">
                  <c:v>167.8</c:v>
                </c:pt>
                <c:pt idx="1">
                  <c:v>162.1</c:v>
                </c:pt>
                <c:pt idx="2">
                  <c:v>145.5</c:v>
                </c:pt>
                <c:pt idx="3">
                  <c:v>158.9</c:v>
                </c:pt>
                <c:pt idx="4">
                  <c:v>138.5</c:v>
                </c:pt>
                <c:pt idx="5">
                  <c:v>150</c:v>
                </c:pt>
                <c:pt idx="6">
                  <c:v>180.8</c:v>
                </c:pt>
                <c:pt idx="7">
                  <c:v>225.9</c:v>
                </c:pt>
                <c:pt idx="8">
                  <c:v>288.10000000000002</c:v>
                </c:pt>
                <c:pt idx="9">
                  <c:v>217.7</c:v>
                </c:pt>
                <c:pt idx="10">
                  <c:v>152.69999999999999</c:v>
                </c:pt>
                <c:pt idx="11">
                  <c:v>118.4</c:v>
                </c:pt>
                <c:pt idx="12">
                  <c:v>139.9</c:v>
                </c:pt>
                <c:pt idx="13">
                  <c:v>186.2</c:v>
                </c:pt>
                <c:pt idx="14">
                  <c:v>138</c:v>
                </c:pt>
                <c:pt idx="15">
                  <c:v>190.5</c:v>
                </c:pt>
                <c:pt idx="16">
                  <c:v>193.3</c:v>
                </c:pt>
                <c:pt idx="17">
                  <c:v>155.30000000000001</c:v>
                </c:pt>
                <c:pt idx="18">
                  <c:v>228.1</c:v>
                </c:pt>
                <c:pt idx="19">
                  <c:v>191.5</c:v>
                </c:pt>
                <c:pt idx="20">
                  <c:v>213</c:v>
                </c:pt>
                <c:pt idx="21">
                  <c:v>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E3-4BB6-BF11-9756E809F7F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Satakunta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Taul1!$B$10:$W$10</c:f>
              <c:numCache>
                <c:formatCode>General</c:formatCode>
                <c:ptCount val="22"/>
                <c:pt idx="0">
                  <c:v>85.6</c:v>
                </c:pt>
                <c:pt idx="1">
                  <c:v>104</c:v>
                </c:pt>
                <c:pt idx="2">
                  <c:v>132.6</c:v>
                </c:pt>
                <c:pt idx="3">
                  <c:v>90.1</c:v>
                </c:pt>
                <c:pt idx="4">
                  <c:v>35.700000000000003</c:v>
                </c:pt>
                <c:pt idx="5">
                  <c:v>75.900000000000006</c:v>
                </c:pt>
                <c:pt idx="6">
                  <c:v>67.599999999999994</c:v>
                </c:pt>
                <c:pt idx="7">
                  <c:v>119.4</c:v>
                </c:pt>
                <c:pt idx="8">
                  <c:v>88.2</c:v>
                </c:pt>
                <c:pt idx="9">
                  <c:v>160.6</c:v>
                </c:pt>
                <c:pt idx="10">
                  <c:v>82</c:v>
                </c:pt>
                <c:pt idx="11">
                  <c:v>106.4</c:v>
                </c:pt>
                <c:pt idx="12">
                  <c:v>150.30000000000001</c:v>
                </c:pt>
                <c:pt idx="13">
                  <c:v>136.4</c:v>
                </c:pt>
                <c:pt idx="14">
                  <c:v>158.30000000000001</c:v>
                </c:pt>
                <c:pt idx="15">
                  <c:v>168.1</c:v>
                </c:pt>
                <c:pt idx="16">
                  <c:v>175.4</c:v>
                </c:pt>
                <c:pt idx="17">
                  <c:v>180</c:v>
                </c:pt>
                <c:pt idx="18">
                  <c:v>236.4</c:v>
                </c:pt>
                <c:pt idx="19">
                  <c:v>239.6</c:v>
                </c:pt>
                <c:pt idx="20">
                  <c:v>199.4</c:v>
                </c:pt>
                <c:pt idx="21">
                  <c:v>199.4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BE3-4BB6-BF11-9756E809F7F7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Häme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Taul1!$B$11:$W$11</c:f>
              <c:numCache>
                <c:formatCode>General</c:formatCode>
                <c:ptCount val="22"/>
                <c:pt idx="0">
                  <c:v>221.5</c:v>
                </c:pt>
                <c:pt idx="1">
                  <c:v>204.4</c:v>
                </c:pt>
                <c:pt idx="2">
                  <c:v>152.30000000000001</c:v>
                </c:pt>
                <c:pt idx="3">
                  <c:v>144</c:v>
                </c:pt>
                <c:pt idx="4">
                  <c:v>94.3</c:v>
                </c:pt>
                <c:pt idx="5">
                  <c:v>116.6</c:v>
                </c:pt>
                <c:pt idx="6">
                  <c:v>127</c:v>
                </c:pt>
                <c:pt idx="7" formatCode="#,##0">
                  <c:v>116.6</c:v>
                </c:pt>
                <c:pt idx="8" formatCode="#,##0">
                  <c:v>148.80000000000001</c:v>
                </c:pt>
                <c:pt idx="9" formatCode="#,##0">
                  <c:v>147</c:v>
                </c:pt>
                <c:pt idx="10" formatCode="#,##0">
                  <c:v>131.4</c:v>
                </c:pt>
                <c:pt idx="11" formatCode="#,##0">
                  <c:v>107.9</c:v>
                </c:pt>
                <c:pt idx="12">
                  <c:v>165.3</c:v>
                </c:pt>
                <c:pt idx="13">
                  <c:v>135.4</c:v>
                </c:pt>
                <c:pt idx="14">
                  <c:v>143.4</c:v>
                </c:pt>
                <c:pt idx="15">
                  <c:v>159.5</c:v>
                </c:pt>
                <c:pt idx="16">
                  <c:v>124.5</c:v>
                </c:pt>
                <c:pt idx="17">
                  <c:v>147.80000000000001</c:v>
                </c:pt>
                <c:pt idx="18">
                  <c:v>179.2</c:v>
                </c:pt>
                <c:pt idx="19">
                  <c:v>185.4</c:v>
                </c:pt>
                <c:pt idx="20">
                  <c:v>148.9</c:v>
                </c:pt>
                <c:pt idx="21">
                  <c:v>148.9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BE3-4BB6-BF11-9756E809F7F7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Kainuu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Taul1!$B$12:$W$12</c:f>
              <c:numCache>
                <c:formatCode>General</c:formatCode>
                <c:ptCount val="22"/>
                <c:pt idx="0">
                  <c:v>9.9</c:v>
                </c:pt>
                <c:pt idx="1">
                  <c:v>15.3</c:v>
                </c:pt>
                <c:pt idx="2">
                  <c:v>20.3</c:v>
                </c:pt>
                <c:pt idx="3">
                  <c:v>10.199999999999999</c:v>
                </c:pt>
                <c:pt idx="4">
                  <c:v>12.3</c:v>
                </c:pt>
                <c:pt idx="5">
                  <c:v>15.2</c:v>
                </c:pt>
                <c:pt idx="6">
                  <c:v>13.5</c:v>
                </c:pt>
                <c:pt idx="7">
                  <c:v>145.19999999999999</c:v>
                </c:pt>
                <c:pt idx="8">
                  <c:v>417.9</c:v>
                </c:pt>
                <c:pt idx="9">
                  <c:v>180.8</c:v>
                </c:pt>
                <c:pt idx="10">
                  <c:v>157.19999999999999</c:v>
                </c:pt>
                <c:pt idx="11">
                  <c:v>276.5</c:v>
                </c:pt>
                <c:pt idx="12">
                  <c:v>147.9</c:v>
                </c:pt>
                <c:pt idx="13">
                  <c:v>86.7</c:v>
                </c:pt>
                <c:pt idx="14">
                  <c:v>40</c:v>
                </c:pt>
                <c:pt idx="15">
                  <c:v>114.4</c:v>
                </c:pt>
                <c:pt idx="16">
                  <c:v>82.6</c:v>
                </c:pt>
                <c:pt idx="17">
                  <c:v>194.3</c:v>
                </c:pt>
                <c:pt idx="18">
                  <c:v>72</c:v>
                </c:pt>
                <c:pt idx="19">
                  <c:v>98.4</c:v>
                </c:pt>
                <c:pt idx="20">
                  <c:v>98.2</c:v>
                </c:pt>
                <c:pt idx="21">
                  <c:v>98.2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BE3-4BB6-BF11-9756E809F7F7}"/>
            </c:ext>
          </c:extLst>
        </c:ser>
        <c:ser>
          <c:idx val="11"/>
          <c:order val="11"/>
          <c:tx>
            <c:strRef>
              <c:f>Taul1!$A$13</c:f>
              <c:strCache>
                <c:ptCount val="1"/>
                <c:pt idx="0">
                  <c:v>Pohjois-Karjala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Taul1!$B$13:$W$13</c:f>
              <c:numCache>
                <c:formatCode>General</c:formatCode>
                <c:ptCount val="22"/>
                <c:pt idx="0">
                  <c:v>32.4</c:v>
                </c:pt>
                <c:pt idx="1">
                  <c:v>39.200000000000003</c:v>
                </c:pt>
                <c:pt idx="2">
                  <c:v>40.6</c:v>
                </c:pt>
                <c:pt idx="3">
                  <c:v>54.8</c:v>
                </c:pt>
                <c:pt idx="4">
                  <c:v>41.8</c:v>
                </c:pt>
                <c:pt idx="5">
                  <c:v>44</c:v>
                </c:pt>
                <c:pt idx="6">
                  <c:v>47.2</c:v>
                </c:pt>
                <c:pt idx="7">
                  <c:v>40.9</c:v>
                </c:pt>
                <c:pt idx="8">
                  <c:v>54</c:v>
                </c:pt>
                <c:pt idx="9">
                  <c:v>44.4</c:v>
                </c:pt>
                <c:pt idx="10">
                  <c:v>55.4</c:v>
                </c:pt>
                <c:pt idx="11">
                  <c:v>64.5</c:v>
                </c:pt>
                <c:pt idx="12">
                  <c:v>74.900000000000006</c:v>
                </c:pt>
                <c:pt idx="13">
                  <c:v>53.5</c:v>
                </c:pt>
                <c:pt idx="14">
                  <c:v>96.4</c:v>
                </c:pt>
                <c:pt idx="15">
                  <c:v>58.7</c:v>
                </c:pt>
                <c:pt idx="16">
                  <c:v>79.2</c:v>
                </c:pt>
                <c:pt idx="17">
                  <c:v>45.4</c:v>
                </c:pt>
                <c:pt idx="18">
                  <c:v>73.2</c:v>
                </c:pt>
                <c:pt idx="19">
                  <c:v>73.900000000000006</c:v>
                </c:pt>
                <c:pt idx="20">
                  <c:v>84.5</c:v>
                </c:pt>
                <c:pt idx="21">
                  <c:v>84.5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BE3-4BB6-BF11-9756E809F7F7}"/>
            </c:ext>
          </c:extLst>
        </c:ser>
        <c:ser>
          <c:idx val="12"/>
          <c:order val="12"/>
          <c:tx>
            <c:strRef>
              <c:f>Taul1!$A$14</c:f>
              <c:strCache>
                <c:ptCount val="1"/>
                <c:pt idx="0">
                  <c:v>Pohjois-Savo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Taul1!$B$14:$W$14</c:f>
              <c:numCache>
                <c:formatCode>General</c:formatCode>
                <c:ptCount val="22"/>
                <c:pt idx="0">
                  <c:v>52.9</c:v>
                </c:pt>
                <c:pt idx="1">
                  <c:v>50.9</c:v>
                </c:pt>
                <c:pt idx="2">
                  <c:v>61.3</c:v>
                </c:pt>
                <c:pt idx="3">
                  <c:v>63.7</c:v>
                </c:pt>
                <c:pt idx="4">
                  <c:v>50.4</c:v>
                </c:pt>
                <c:pt idx="5">
                  <c:v>59.3</c:v>
                </c:pt>
                <c:pt idx="6">
                  <c:v>77.5</c:v>
                </c:pt>
                <c:pt idx="7">
                  <c:v>96.2</c:v>
                </c:pt>
                <c:pt idx="8">
                  <c:v>113.4</c:v>
                </c:pt>
                <c:pt idx="9">
                  <c:v>73.400000000000006</c:v>
                </c:pt>
                <c:pt idx="10">
                  <c:v>74.599999999999994</c:v>
                </c:pt>
                <c:pt idx="11">
                  <c:v>79.8</c:v>
                </c:pt>
                <c:pt idx="12">
                  <c:v>82.5</c:v>
                </c:pt>
                <c:pt idx="13">
                  <c:v>68.400000000000006</c:v>
                </c:pt>
                <c:pt idx="14">
                  <c:v>98.8</c:v>
                </c:pt>
                <c:pt idx="15">
                  <c:v>98.9</c:v>
                </c:pt>
                <c:pt idx="16">
                  <c:v>95.1</c:v>
                </c:pt>
                <c:pt idx="17">
                  <c:v>93.8</c:v>
                </c:pt>
                <c:pt idx="18">
                  <c:v>97.4</c:v>
                </c:pt>
                <c:pt idx="19">
                  <c:v>106.5</c:v>
                </c:pt>
                <c:pt idx="20">
                  <c:v>84.4</c:v>
                </c:pt>
                <c:pt idx="21">
                  <c:v>84.4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BE3-4BB6-BF11-9756E809F7F7}"/>
            </c:ext>
          </c:extLst>
        </c:ser>
        <c:ser>
          <c:idx val="13"/>
          <c:order val="13"/>
          <c:tx>
            <c:strRef>
              <c:f>Taul1!$A$15</c:f>
              <c:strCache>
                <c:ptCount val="1"/>
                <c:pt idx="0">
                  <c:v>Etelä-Pohjanmaa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Taul1!$B$15:$W$15</c:f>
              <c:numCache>
                <c:formatCode>General</c:formatCode>
                <c:ptCount val="22"/>
                <c:pt idx="0">
                  <c:v>53</c:v>
                </c:pt>
                <c:pt idx="1">
                  <c:v>28.9</c:v>
                </c:pt>
                <c:pt idx="2">
                  <c:v>47.9</c:v>
                </c:pt>
                <c:pt idx="3">
                  <c:v>47.5</c:v>
                </c:pt>
                <c:pt idx="4">
                  <c:v>55.5</c:v>
                </c:pt>
                <c:pt idx="5">
                  <c:v>65.2</c:v>
                </c:pt>
                <c:pt idx="6">
                  <c:v>66.2</c:v>
                </c:pt>
                <c:pt idx="7">
                  <c:v>90.9</c:v>
                </c:pt>
                <c:pt idx="8">
                  <c:v>82.5</c:v>
                </c:pt>
                <c:pt idx="9">
                  <c:v>81.400000000000006</c:v>
                </c:pt>
                <c:pt idx="10">
                  <c:v>48.5</c:v>
                </c:pt>
                <c:pt idx="11">
                  <c:v>59.8</c:v>
                </c:pt>
                <c:pt idx="12">
                  <c:v>73.2</c:v>
                </c:pt>
                <c:pt idx="13">
                  <c:v>54.6</c:v>
                </c:pt>
                <c:pt idx="14">
                  <c:v>46.6</c:v>
                </c:pt>
                <c:pt idx="15">
                  <c:v>76.5</c:v>
                </c:pt>
                <c:pt idx="16">
                  <c:v>100</c:v>
                </c:pt>
                <c:pt idx="17">
                  <c:v>70.099999999999994</c:v>
                </c:pt>
                <c:pt idx="18">
                  <c:v>77.7</c:v>
                </c:pt>
                <c:pt idx="19">
                  <c:v>78.599999999999994</c:v>
                </c:pt>
                <c:pt idx="20">
                  <c:v>76.2</c:v>
                </c:pt>
                <c:pt idx="21">
                  <c:v>76.2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BE3-4BB6-BF11-9756E809F7F7}"/>
            </c:ext>
          </c:extLst>
        </c:ser>
        <c:ser>
          <c:idx val="14"/>
          <c:order val="14"/>
          <c:tx>
            <c:strRef>
              <c:f>Taul1!$A$16</c:f>
              <c:strCache>
                <c:ptCount val="1"/>
                <c:pt idx="0">
                  <c:v>Etelä-Savo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Taul1!$B$16:$W$16</c:f>
              <c:numCache>
                <c:formatCode>General</c:formatCode>
                <c:ptCount val="22"/>
                <c:pt idx="0">
                  <c:v>16.7</c:v>
                </c:pt>
                <c:pt idx="1">
                  <c:v>19</c:v>
                </c:pt>
                <c:pt idx="2">
                  <c:v>13</c:v>
                </c:pt>
                <c:pt idx="3">
                  <c:v>21.2</c:v>
                </c:pt>
                <c:pt idx="4">
                  <c:v>17.100000000000001</c:v>
                </c:pt>
                <c:pt idx="5">
                  <c:v>22.2</c:v>
                </c:pt>
                <c:pt idx="6">
                  <c:v>25</c:v>
                </c:pt>
                <c:pt idx="7">
                  <c:v>27.6</c:v>
                </c:pt>
                <c:pt idx="8">
                  <c:v>25.7</c:v>
                </c:pt>
                <c:pt idx="9">
                  <c:v>26.9</c:v>
                </c:pt>
                <c:pt idx="10">
                  <c:v>26.3</c:v>
                </c:pt>
                <c:pt idx="11">
                  <c:v>18.399999999999999</c:v>
                </c:pt>
                <c:pt idx="12">
                  <c:v>28</c:v>
                </c:pt>
                <c:pt idx="13">
                  <c:v>23.4</c:v>
                </c:pt>
                <c:pt idx="14">
                  <c:v>25.4</c:v>
                </c:pt>
                <c:pt idx="15">
                  <c:v>27.1</c:v>
                </c:pt>
                <c:pt idx="16">
                  <c:v>31.5</c:v>
                </c:pt>
                <c:pt idx="17">
                  <c:v>25.8</c:v>
                </c:pt>
                <c:pt idx="18">
                  <c:v>27.6</c:v>
                </c:pt>
                <c:pt idx="19">
                  <c:v>35.1</c:v>
                </c:pt>
                <c:pt idx="20">
                  <c:v>32</c:v>
                </c:pt>
                <c:pt idx="2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BE3-4BB6-BF11-9756E809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255"/>
        <c:axId val="2540415"/>
      </c:lineChart>
      <c:catAx>
        <c:axId val="382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40415"/>
        <c:crosses val="autoZero"/>
        <c:auto val="1"/>
        <c:lblAlgn val="ctr"/>
        <c:lblOffset val="100"/>
        <c:noMultiLvlLbl val="0"/>
      </c:catAx>
      <c:valAx>
        <c:axId val="25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242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35645487560369"/>
          <c:y val="1.910206137596733E-2"/>
          <c:w val="0.19856295488603085"/>
          <c:h val="0.86856384708863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3 520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4.6517272559228945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CD-4B4D-A5F1-862893120B41}"/>
                </c:ext>
              </c:extLst>
            </c:dLbl>
            <c:dLbl>
              <c:idx val="4"/>
              <c:layout>
                <c:manualLayout>
                  <c:x val="6.2023030078970781E-3"/>
                  <c:y val="-3.2272528088111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CD-4B4D-A5F1-862893120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400</c:v>
                </c:pt>
                <c:pt idx="3">
                  <c:v>2980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6 480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4-42EE-8EE6-B3FD2986E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4-42EE-8EE6-B3FD2986E5E7}"/>
                </c:ext>
              </c:extLst>
            </c:dLbl>
            <c:dLbl>
              <c:idx val="4"/>
              <c:layout>
                <c:manualLayout>
                  <c:x val="4.6517272559228372E-3"/>
                  <c:y val="3.944420099658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D-4B4D-A5F1-862893120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1040</c:v>
                </c:pt>
                <c:pt idx="1">
                  <c:v>2150</c:v>
                </c:pt>
                <c:pt idx="2" formatCode="General">
                  <c:v>200</c:v>
                </c:pt>
                <c:pt idx="3">
                  <c:v>2750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1040</c:v>
                </c:pt>
                <c:pt idx="1">
                  <c:v>2150</c:v>
                </c:pt>
                <c:pt idx="2">
                  <c:v>600</c:v>
                </c:pt>
                <c:pt idx="3">
                  <c:v>5720</c:v>
                </c:pt>
                <c:pt idx="4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0.84</c:v>
                </c:pt>
                <c:pt idx="2">
                  <c:v>0.76</c:v>
                </c:pt>
                <c:pt idx="3">
                  <c:v>0.79</c:v>
                </c:pt>
                <c:pt idx="5">
                  <c:v>0.91</c:v>
                </c:pt>
                <c:pt idx="6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0.16</c:v>
                </c:pt>
                <c:pt idx="2">
                  <c:v>0.24</c:v>
                </c:pt>
                <c:pt idx="3">
                  <c:v>0.21</c:v>
                </c:pt>
                <c:pt idx="5">
                  <c:v>0.09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0.72</c:v>
                </c:pt>
                <c:pt idx="3">
                  <c:v>0.79</c:v>
                </c:pt>
                <c:pt idx="4">
                  <c:v>0.77</c:v>
                </c:pt>
                <c:pt idx="5">
                  <c:v>0.87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0.23</c:v>
                </c:pt>
                <c:pt idx="5">
                  <c:v>0.13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Kainuu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0.78</c:v>
                </c:pt>
                <c:pt idx="3">
                  <c:v>0.61</c:v>
                </c:pt>
                <c:pt idx="4">
                  <c:v>0.65</c:v>
                </c:pt>
                <c:pt idx="5">
                  <c:v>0.92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Kainuu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0.22</c:v>
                </c:pt>
                <c:pt idx="3">
                  <c:v>0.39</c:v>
                </c:pt>
                <c:pt idx="4">
                  <c:v>0.35</c:v>
                </c:pt>
                <c:pt idx="5">
                  <c:v>0.08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Lappi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0.83</c:v>
                </c:pt>
                <c:pt idx="2">
                  <c:v>0.75</c:v>
                </c:pt>
                <c:pt idx="3">
                  <c:v>0.78</c:v>
                </c:pt>
                <c:pt idx="4">
                  <c:v>0.89</c:v>
                </c:pt>
                <c:pt idx="5">
                  <c:v>0.86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Lappi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0.17</c:v>
                </c:pt>
                <c:pt idx="2">
                  <c:v>0.25</c:v>
                </c:pt>
                <c:pt idx="3">
                  <c:v>0.22</c:v>
                </c:pt>
                <c:pt idx="4">
                  <c:v>0.11</c:v>
                </c:pt>
                <c:pt idx="5">
                  <c:v>0.14000000000000001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1 380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630</c:v>
                </c:pt>
                <c:pt idx="3">
                  <c:v>570</c:v>
                </c:pt>
                <c:pt idx="4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1 910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4-42EE-8EE6-B3FD2986E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4-42EE-8EE6-B3FD2986E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370</c:v>
                </c:pt>
                <c:pt idx="1">
                  <c:v>250</c:v>
                </c:pt>
                <c:pt idx="2" formatCode="General">
                  <c:v>310</c:v>
                </c:pt>
                <c:pt idx="3">
                  <c:v>520</c:v>
                </c:pt>
                <c:pt idx="4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370</c:v>
                </c:pt>
                <c:pt idx="1">
                  <c:v>250</c:v>
                </c:pt>
                <c:pt idx="2">
                  <c:v>940</c:v>
                </c:pt>
                <c:pt idx="3">
                  <c:v>1090</c:v>
                </c:pt>
                <c:pt idx="4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5 050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6.2023030078971926E-3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1.550575751974355E-3"/>
                  <c:y val="-5.020171035928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4650</c:v>
                </c:pt>
                <c:pt idx="4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11 410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056333271717277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3610</c:v>
                </c:pt>
                <c:pt idx="1">
                  <c:v>2640</c:v>
                </c:pt>
                <c:pt idx="2" formatCode="General">
                  <c:v>30</c:v>
                </c:pt>
                <c:pt idx="3">
                  <c:v>4290</c:v>
                </c:pt>
                <c:pt idx="4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0F-498C-9CF8-F7D628BA83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0F-498C-9CF8-F7D628BA8379}"/>
                </c:ext>
              </c:extLst>
            </c:dLbl>
            <c:dLbl>
              <c:idx val="2"/>
              <c:layout>
                <c:manualLayout>
                  <c:x val="4.8083231976144031E-2"/>
                  <c:y val="-7.17167290846912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3610</c:v>
                </c:pt>
                <c:pt idx="1">
                  <c:v>2640</c:v>
                </c:pt>
                <c:pt idx="2">
                  <c:v>90</c:v>
                </c:pt>
                <c:pt idx="3">
                  <c:v>8940</c:v>
                </c:pt>
                <c:pt idx="4">
                  <c:v>1180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3 830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4"/>
              <c:layout>
                <c:manualLayout>
                  <c:x val="1.0854030263820086E-2"/>
                  <c:y val="-3.944420099658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3-4BA7-8917-749E00628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2560</c:v>
                </c:pt>
                <c:pt idx="3">
                  <c:v>1260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4  070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3-4BA7-8917-749E006289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13-4BA7-8917-749E0062896D}"/>
                </c:ext>
              </c:extLst>
            </c:dLbl>
            <c:dLbl>
              <c:idx val="4"/>
              <c:layout>
                <c:manualLayout>
                  <c:x val="9.3034545118458444E-3"/>
                  <c:y val="5.737338326775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400</c:v>
                </c:pt>
                <c:pt idx="1">
                  <c:v>1230</c:v>
                </c:pt>
                <c:pt idx="2">
                  <c:v>1260</c:v>
                </c:pt>
                <c:pt idx="3">
                  <c:v>1170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6268333116415405E-2"/>
                  <c:y val="-3.58583645423456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0F-498C-9CF8-F7D628BA8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400</c:v>
                </c:pt>
                <c:pt idx="1">
                  <c:v>1230</c:v>
                </c:pt>
                <c:pt idx="2">
                  <c:v>3820</c:v>
                </c:pt>
                <c:pt idx="3">
                  <c:v>2430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10 830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0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1.137075749185067E-16"/>
                  <c:y val="-5.020171035928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440</c:v>
                </c:pt>
                <c:pt idx="3">
                  <c:v>9540</c:v>
                </c:pt>
                <c:pt idx="4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27 990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7528787598714899E-3"/>
                  <c:y val="-7.88884019931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9530</c:v>
                </c:pt>
                <c:pt idx="1">
                  <c:v>7350</c:v>
                </c:pt>
                <c:pt idx="2">
                  <c:v>220</c:v>
                </c:pt>
                <c:pt idx="3">
                  <c:v>8800</c:v>
                </c:pt>
                <c:pt idx="4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9530</c:v>
                </c:pt>
                <c:pt idx="1">
                  <c:v>7350</c:v>
                </c:pt>
                <c:pt idx="2">
                  <c:v>660</c:v>
                </c:pt>
                <c:pt idx="3">
                  <c:v>18340</c:v>
                </c:pt>
                <c:pt idx="4">
                  <c:v>2940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2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7 850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0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5.6853787459253348E-17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1120</c:v>
                </c:pt>
                <c:pt idx="3">
                  <c:v>5630</c:v>
                </c:pt>
                <c:pt idx="4">
                  <c:v>1090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11 560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6517272559228372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0-439D-A474-746C65DA10A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0-439D-A474-746C65DA1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1150</c:v>
                </c:pt>
                <c:pt idx="1">
                  <c:v>1960</c:v>
                </c:pt>
                <c:pt idx="2">
                  <c:v>550</c:v>
                </c:pt>
                <c:pt idx="3">
                  <c:v>5200</c:v>
                </c:pt>
                <c:pt idx="4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1150</c:v>
                </c:pt>
                <c:pt idx="1">
                  <c:v>1960</c:v>
                </c:pt>
                <c:pt idx="2">
                  <c:v>1670</c:v>
                </c:pt>
                <c:pt idx="3">
                  <c:v>10830</c:v>
                </c:pt>
                <c:pt idx="4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98513107737183"/>
          <c:y val="0.12304811910172256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2 500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7.7528787598714335E-3"/>
                  <c:y val="5.378754681351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5.6853787459253348E-17"/>
                  <c:y val="-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80</c:v>
                </c:pt>
                <c:pt idx="3">
                  <c:v>2070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4 470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D-4C2F-AD97-F14C103F0C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D-4C2F-AD97-F14C103F0C9F}"/>
                </c:ext>
              </c:extLst>
            </c:dLbl>
            <c:dLbl>
              <c:idx val="2"/>
              <c:layout>
                <c:manualLayout>
                  <c:x val="1.3955181767768682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850</c:v>
                </c:pt>
                <c:pt idx="1">
                  <c:v>810</c:v>
                </c:pt>
                <c:pt idx="2">
                  <c:v>40</c:v>
                </c:pt>
                <c:pt idx="3">
                  <c:v>1910</c:v>
                </c:pt>
                <c:pt idx="4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850</c:v>
                </c:pt>
                <c:pt idx="1">
                  <c:v>810</c:v>
                </c:pt>
                <c:pt idx="2">
                  <c:v>110</c:v>
                </c:pt>
                <c:pt idx="3">
                  <c:v>3990</c:v>
                </c:pt>
                <c:pt idx="4">
                  <c:v>1210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4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7 650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2410</c:v>
                </c:pt>
                <c:pt idx="3">
                  <c:v>3270</c:v>
                </c:pt>
                <c:pt idx="4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18 530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51-4977-BD14-94E6DBA5D2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1-4977-BD14-94E6DBA5D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5210</c:v>
                </c:pt>
                <c:pt idx="1">
                  <c:v>4230</c:v>
                </c:pt>
                <c:pt idx="2">
                  <c:v>1190</c:v>
                </c:pt>
                <c:pt idx="3">
                  <c:v>3020</c:v>
                </c:pt>
                <c:pt idx="4">
                  <c:v>4890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5210</c:v>
                </c:pt>
                <c:pt idx="1">
                  <c:v>4230</c:v>
                </c:pt>
                <c:pt idx="2">
                  <c:v>3590</c:v>
                </c:pt>
                <c:pt idx="3">
                  <c:v>6280</c:v>
                </c:pt>
                <c:pt idx="4">
                  <c:v>6870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8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3 880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3.1011515039485963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90</c:v>
                </c:pt>
                <c:pt idx="3">
                  <c:v>3440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7 300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8606909023691463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1440</c:v>
                </c:pt>
                <c:pt idx="1">
                  <c:v>1770</c:v>
                </c:pt>
                <c:pt idx="2">
                  <c:v>40</c:v>
                </c:pt>
                <c:pt idx="3">
                  <c:v>3170</c:v>
                </c:pt>
                <c:pt idx="4">
                  <c:v>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1440</c:v>
                </c:pt>
                <c:pt idx="1">
                  <c:v>1770</c:v>
                </c:pt>
                <c:pt idx="2">
                  <c:v>140</c:v>
                </c:pt>
                <c:pt idx="3">
                  <c:v>6610</c:v>
                </c:pt>
                <c:pt idx="4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7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5 820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1580</c:v>
                </c:pt>
                <c:pt idx="3">
                  <c:v>4030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7 310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2-4123-A3F6-F880B2A2A5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2-4123-A3F6-F880B2A2A52A}"/>
                </c:ext>
              </c:extLst>
            </c:dLbl>
            <c:dLbl>
              <c:idx val="4"/>
              <c:layout>
                <c:manualLayout>
                  <c:x val="0"/>
                  <c:y val="-2.151501872540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760</c:v>
                </c:pt>
                <c:pt idx="1">
                  <c:v>1540</c:v>
                </c:pt>
                <c:pt idx="2">
                  <c:v>780</c:v>
                </c:pt>
                <c:pt idx="3">
                  <c:v>3720</c:v>
                </c:pt>
                <c:pt idx="4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760</c:v>
                </c:pt>
                <c:pt idx="1">
                  <c:v>1540</c:v>
                </c:pt>
                <c:pt idx="2">
                  <c:v>2350</c:v>
                </c:pt>
                <c:pt idx="3">
                  <c:v>7760</c:v>
                </c:pt>
                <c:pt idx="4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8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Taul1!$A$2:$A$16</c:f>
              <c:strCache>
                <c:ptCount val="15"/>
                <c:pt idx="0">
                  <c:v>Uusimaa</c:v>
                </c:pt>
                <c:pt idx="1">
                  <c:v>Pohjois-Pohjanmaa</c:v>
                </c:pt>
                <c:pt idx="2">
                  <c:v>Kaakkois-Suomi</c:v>
                </c:pt>
                <c:pt idx="3">
                  <c:v>Pirkanmaa</c:v>
                </c:pt>
                <c:pt idx="4">
                  <c:v>Pohjanmaa</c:v>
                </c:pt>
                <c:pt idx="5">
                  <c:v>Lappi</c:v>
                </c:pt>
                <c:pt idx="6">
                  <c:v>Varsinais-Suomi</c:v>
                </c:pt>
                <c:pt idx="7">
                  <c:v>Keski-Suomi</c:v>
                </c:pt>
                <c:pt idx="8">
                  <c:v>Satakunta</c:v>
                </c:pt>
                <c:pt idx="9">
                  <c:v>Häme</c:v>
                </c:pt>
                <c:pt idx="10">
                  <c:v>Kainuu</c:v>
                </c:pt>
                <c:pt idx="11">
                  <c:v>Pohjois-Karjala</c:v>
                </c:pt>
                <c:pt idx="12">
                  <c:v>Pohjois-Savo</c:v>
                </c:pt>
                <c:pt idx="13">
                  <c:v>Etelä-Pohjanmaa</c:v>
                </c:pt>
                <c:pt idx="14">
                  <c:v>Etelä-Savo</c:v>
                </c:pt>
              </c:strCache>
            </c:strRef>
          </c:cat>
          <c:val>
            <c:numRef>
              <c:f>Taul1!$B$2:$B$16</c:f>
              <c:numCache>
                <c:formatCode>0</c:formatCode>
                <c:ptCount val="15"/>
                <c:pt idx="0">
                  <c:v>2025.6</c:v>
                </c:pt>
                <c:pt idx="1">
                  <c:v>661.7</c:v>
                </c:pt>
                <c:pt idx="2">
                  <c:v>579.79999999999995</c:v>
                </c:pt>
                <c:pt idx="3">
                  <c:v>570.20000000000005</c:v>
                </c:pt>
                <c:pt idx="4">
                  <c:v>389.2</c:v>
                </c:pt>
                <c:pt idx="5">
                  <c:v>366.7</c:v>
                </c:pt>
                <c:pt idx="6">
                  <c:v>270.89999999999998</c:v>
                </c:pt>
                <c:pt idx="7">
                  <c:v>213</c:v>
                </c:pt>
                <c:pt idx="8">
                  <c:v>199.4</c:v>
                </c:pt>
                <c:pt idx="9">
                  <c:v>148.9</c:v>
                </c:pt>
                <c:pt idx="10">
                  <c:v>98.2</c:v>
                </c:pt>
                <c:pt idx="11">
                  <c:v>84.5</c:v>
                </c:pt>
                <c:pt idx="12">
                  <c:v>84.4</c:v>
                </c:pt>
                <c:pt idx="13">
                  <c:v>76.2</c:v>
                </c:pt>
                <c:pt idx="1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9-4EB0-9B69-D6B0E49E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154544"/>
        <c:axId val="1180305615"/>
      </c:barChart>
      <c:catAx>
        <c:axId val="207215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0305615"/>
        <c:crosses val="autoZero"/>
        <c:auto val="1"/>
        <c:lblAlgn val="ctr"/>
        <c:lblOffset val="100"/>
        <c:noMultiLvlLbl val="0"/>
      </c:catAx>
      <c:valAx>
        <c:axId val="118030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215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18 160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2.325863627961447E-2"/>
                  <c:y val="-6.095921972198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410</c:v>
                </c:pt>
                <c:pt idx="3">
                  <c:v>12140</c:v>
                </c:pt>
                <c:pt idx="4">
                  <c:v>5610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95 040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F-46AC-A2D7-07EF5B8A3F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0F-46AC-A2D7-07EF5B8A3F68}"/>
                </c:ext>
              </c:extLst>
            </c:dLbl>
            <c:dLbl>
              <c:idx val="2"/>
              <c:layout>
                <c:manualLayout>
                  <c:x val="7.7528787598714335E-3"/>
                  <c:y val="5.378754681351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48070</c:v>
                </c:pt>
                <c:pt idx="1">
                  <c:v>21690</c:v>
                </c:pt>
                <c:pt idx="2">
                  <c:v>200</c:v>
                </c:pt>
                <c:pt idx="3">
                  <c:v>11210</c:v>
                </c:pt>
                <c:pt idx="4">
                  <c:v>13870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48070</c:v>
                </c:pt>
                <c:pt idx="1">
                  <c:v>21690</c:v>
                </c:pt>
                <c:pt idx="2">
                  <c:v>610</c:v>
                </c:pt>
                <c:pt idx="3">
                  <c:v>23350</c:v>
                </c:pt>
                <c:pt idx="4">
                  <c:v>19480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5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11 130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1.5505757519743037E-2"/>
                  <c:y val="-3.585836454234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1.2404606015794385E-2"/>
                  <c:y val="-4.30300374508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220</c:v>
                </c:pt>
                <c:pt idx="3">
                  <c:v>9880</c:v>
                </c:pt>
                <c:pt idx="4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20 420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3-4E44-BA7B-DA992C42FC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83-4E44-BA7B-DA992C42FC6E}"/>
                </c:ext>
              </c:extLst>
            </c:dLbl>
            <c:dLbl>
              <c:idx val="2"/>
              <c:layout>
                <c:manualLayout>
                  <c:x val="4.6517272559228372E-3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4240</c:v>
                </c:pt>
                <c:pt idx="1">
                  <c:v>4400</c:v>
                </c:pt>
                <c:pt idx="2">
                  <c:v>110</c:v>
                </c:pt>
                <c:pt idx="3">
                  <c:v>9120</c:v>
                </c:pt>
                <c:pt idx="4">
                  <c:v>2550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4240</c:v>
                </c:pt>
                <c:pt idx="1">
                  <c:v>4400</c:v>
                </c:pt>
                <c:pt idx="2">
                  <c:v>330</c:v>
                </c:pt>
                <c:pt idx="3">
                  <c:v>19000</c:v>
                </c:pt>
                <c:pt idx="4">
                  <c:v>3580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2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0.05</c:v>
                </c:pt>
                <c:pt idx="1">
                  <c:v>0.11</c:v>
                </c:pt>
                <c:pt idx="2">
                  <c:v>0.12</c:v>
                </c:pt>
                <c:pt idx="3">
                  <c:v>0.11</c:v>
                </c:pt>
                <c:pt idx="4">
                  <c:v>0.12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0.08</c:v>
                </c:pt>
                <c:pt idx="1">
                  <c:v>0.09</c:v>
                </c:pt>
                <c:pt idx="2">
                  <c:v>0.1</c:v>
                </c:pt>
                <c:pt idx="3">
                  <c:v>0.12</c:v>
                </c:pt>
                <c:pt idx="4">
                  <c:v>0.13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0269229967138911E-3"/>
                  <c:y val="1.9722241672953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2.8755202421490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C4-4A44-8C98-9339D61414FB}"/>
                </c:ext>
              </c:extLst>
            </c:dLbl>
            <c:dLbl>
              <c:idx val="8"/>
              <c:layout>
                <c:manualLayout>
                  <c:x val="1.2107453651153992E-2"/>
                  <c:y val="-2.151501872540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4-4A44-8C98-9339D6141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0.08</c:v>
                </c:pt>
                <c:pt idx="1">
                  <c:v>0.1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0.09</c:v>
                </c:pt>
                <c:pt idx="6">
                  <c:v>0.11</c:v>
                </c:pt>
                <c:pt idx="7">
                  <c:v>0.16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Kainuu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0.06</c:v>
                </c:pt>
                <c:pt idx="2">
                  <c:v>0.11</c:v>
                </c:pt>
                <c:pt idx="3">
                  <c:v>0.12</c:v>
                </c:pt>
                <c:pt idx="4">
                  <c:v>0.1</c:v>
                </c:pt>
                <c:pt idx="5">
                  <c:v>0.1</c:v>
                </c:pt>
                <c:pt idx="6">
                  <c:v>0.12</c:v>
                </c:pt>
                <c:pt idx="7">
                  <c:v>0.16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1188043889519486E-2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D-419E-BE77-C4ABD36D2A26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Kanta-Häme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0.11</c:v>
                </c:pt>
                <c:pt idx="5">
                  <c:v>0.12</c:v>
                </c:pt>
                <c:pt idx="6">
                  <c:v>0.11</c:v>
                </c:pt>
                <c:pt idx="7">
                  <c:v>0.12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701475595913734E-2"/>
                  <c:y val="3.585836454234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96-49DD-8C3B-299103A9E799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6"/>
              <c:layout>
                <c:manualLayout>
                  <c:x val="3.026863412788498E-2"/>
                  <c:y val="-1.643489389127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96-49DD-8C3B-299103A9E799}"/>
                </c:ext>
              </c:extLst>
            </c:dLbl>
            <c:dLbl>
              <c:idx val="7"/>
              <c:layout>
                <c:manualLayout>
                  <c:x val="1.8161180476730876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96-49DD-8C3B-299103A9E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</c:v>
                </c:pt>
                <c:pt idx="3">
                  <c:v>0.13</c:v>
                </c:pt>
                <c:pt idx="4">
                  <c:v>0.13</c:v>
                </c:pt>
                <c:pt idx="5">
                  <c:v>0.2</c:v>
                </c:pt>
                <c:pt idx="6">
                  <c:v>0.14000000000000001</c:v>
                </c:pt>
                <c:pt idx="7">
                  <c:v>0.09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0.12</c:v>
                </c:pt>
                <c:pt idx="7">
                  <c:v>0.12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594021944759743E-2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3-4CF7-8CDE-1537E620B613}"/>
                </c:ext>
              </c:extLst>
            </c:dLbl>
            <c:dLbl>
              <c:idx val="3"/>
              <c:layout>
                <c:manualLayout>
                  <c:x val="1.2107513235079385E-2"/>
                  <c:y val="1.2550568764484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6647748770336739E-2"/>
                  <c:y val="3.58583645423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3-4CF7-8CDE-1537E620B613}"/>
                </c:ext>
              </c:extLst>
            </c:dLbl>
            <c:dLbl>
              <c:idx val="5"/>
              <c:layout>
                <c:manualLayout>
                  <c:x val="1.513431706394249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CF7-8CDE-1537E620B613}"/>
                </c:ext>
              </c:extLst>
            </c:dLbl>
            <c:dLbl>
              <c:idx val="6"/>
              <c:layout>
                <c:manualLayout>
                  <c:x val="1.6647808354262186E-2"/>
                  <c:y val="7.1716729084691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5.6512782518736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33-4CF7-8CDE-1537E620B613}"/>
                </c:ext>
              </c:extLst>
            </c:dLbl>
            <c:dLbl>
              <c:idx val="7"/>
              <c:layout>
                <c:manualLayout>
                  <c:x val="1.8161180476730876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CF7-8CDE-1537E620B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Kymenlaakso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</c:v>
                </c:pt>
                <c:pt idx="6">
                  <c:v>0.14000000000000001</c:v>
                </c:pt>
                <c:pt idx="7">
                  <c:v>0.15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7"/>
              <c:layout>
                <c:manualLayout>
                  <c:x val="1.0594021944759632E-2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09-43BF-9F52-388AD4077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Taul1!$E$2:$L$2</c:f>
              <c:numCache>
                <c:formatCode>#\ ##0.0</c:formatCode>
                <c:ptCount val="8"/>
                <c:pt idx="0">
                  <c:v>1153.9000000000001</c:v>
                </c:pt>
                <c:pt idx="1">
                  <c:v>1129.9000000000001</c:v>
                </c:pt>
                <c:pt idx="2">
                  <c:v>1178</c:v>
                </c:pt>
                <c:pt idx="3">
                  <c:v>1174</c:v>
                </c:pt>
                <c:pt idx="4">
                  <c:v>1180.2</c:v>
                </c:pt>
                <c:pt idx="5" formatCode="General">
                  <c:v>1232.5999999999999</c:v>
                </c:pt>
                <c:pt idx="6" formatCode="0.0">
                  <c:v>1290.2</c:v>
                </c:pt>
                <c:pt idx="7" formatCode="0.0">
                  <c:v>1406.9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07-46E0-B88A-9FF88B939B8F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Taul1!$E$3:$L$3</c:f>
              <c:numCache>
                <c:formatCode>#\ ##0.0</c:formatCode>
                <c:ptCount val="8"/>
                <c:pt idx="0">
                  <c:v>410.9</c:v>
                </c:pt>
                <c:pt idx="1">
                  <c:v>444.9</c:v>
                </c:pt>
                <c:pt idx="2">
                  <c:v>487.6</c:v>
                </c:pt>
                <c:pt idx="3">
                  <c:v>490.1</c:v>
                </c:pt>
                <c:pt idx="4">
                  <c:v>464.5</c:v>
                </c:pt>
                <c:pt idx="5" formatCode="General">
                  <c:v>505.2</c:v>
                </c:pt>
                <c:pt idx="6" formatCode="0.0">
                  <c:v>589.20000000000005</c:v>
                </c:pt>
                <c:pt idx="7" formatCode="0.0">
                  <c:v>635.4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07-46E0-B88A-9FF88B939B8F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Pirkanmaa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Taul1!$E$4:$L$4</c:f>
              <c:numCache>
                <c:formatCode>#\ ##0.0</c:formatCode>
                <c:ptCount val="8"/>
                <c:pt idx="0">
                  <c:v>472.6</c:v>
                </c:pt>
                <c:pt idx="1">
                  <c:v>359.6</c:v>
                </c:pt>
                <c:pt idx="2">
                  <c:v>337.7</c:v>
                </c:pt>
                <c:pt idx="3">
                  <c:v>361.1</c:v>
                </c:pt>
                <c:pt idx="4">
                  <c:v>378.2</c:v>
                </c:pt>
                <c:pt idx="5" formatCode="General">
                  <c:v>430.8</c:v>
                </c:pt>
                <c:pt idx="6" formatCode="0.0">
                  <c:v>523.6</c:v>
                </c:pt>
                <c:pt idx="7" formatCode="0.0">
                  <c:v>552.79999999999995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07-46E0-B88A-9FF88B939B8F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Pohjanmaa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Taul1!$E$5:$L$5</c:f>
              <c:numCache>
                <c:formatCode>#\ ##0.0</c:formatCode>
                <c:ptCount val="8"/>
                <c:pt idx="0">
                  <c:v>183.8</c:v>
                </c:pt>
                <c:pt idx="1">
                  <c:v>168.5</c:v>
                </c:pt>
                <c:pt idx="2">
                  <c:v>170.5</c:v>
                </c:pt>
                <c:pt idx="3">
                  <c:v>190.9</c:v>
                </c:pt>
                <c:pt idx="4">
                  <c:v>214.7</c:v>
                </c:pt>
                <c:pt idx="5" formatCode="General">
                  <c:v>190.8</c:v>
                </c:pt>
                <c:pt idx="6" formatCode="0.0">
                  <c:v>201.5</c:v>
                </c:pt>
                <c:pt idx="7" formatCode="0.0">
                  <c:v>274.89999999999998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07-46E0-B88A-9FF88B939B8F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Varsinais-Suomi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Taul1!$E$6:$L$6</c:f>
              <c:numCache>
                <c:formatCode>#\ ##0.0</c:formatCode>
                <c:ptCount val="8"/>
                <c:pt idx="0">
                  <c:v>190.1</c:v>
                </c:pt>
                <c:pt idx="1">
                  <c:v>142.80000000000001</c:v>
                </c:pt>
                <c:pt idx="2">
                  <c:v>123.6</c:v>
                </c:pt>
                <c:pt idx="3">
                  <c:v>137.9</c:v>
                </c:pt>
                <c:pt idx="4">
                  <c:v>131.30000000000001</c:v>
                </c:pt>
                <c:pt idx="5" formatCode="General">
                  <c:v>136.6</c:v>
                </c:pt>
                <c:pt idx="6" formatCode="0.0">
                  <c:v>149.5</c:v>
                </c:pt>
                <c:pt idx="7" formatCode="0.0">
                  <c:v>136.9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07-46E0-B88A-9FF88B939B8F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Keski-Suomi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Taul1!$E$7:$L$7</c:f>
              <c:numCache>
                <c:formatCode>#\ ##0.0</c:formatCode>
                <c:ptCount val="8"/>
                <c:pt idx="0">
                  <c:v>73.7</c:v>
                </c:pt>
                <c:pt idx="1">
                  <c:v>71.099999999999994</c:v>
                </c:pt>
                <c:pt idx="2">
                  <c:v>81.2</c:v>
                </c:pt>
                <c:pt idx="3">
                  <c:v>86.6</c:v>
                </c:pt>
                <c:pt idx="4">
                  <c:v>93.4</c:v>
                </c:pt>
                <c:pt idx="5" formatCode="General">
                  <c:v>98.7</c:v>
                </c:pt>
                <c:pt idx="6" formatCode="0.0">
                  <c:v>95.3</c:v>
                </c:pt>
                <c:pt idx="7" formatCode="0.0">
                  <c:v>100.1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07-46E0-B88A-9FF88B939B8F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Häme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Taul1!$E$8:$L$8</c:f>
              <c:numCache>
                <c:formatCode>#\ ##0.0</c:formatCode>
                <c:ptCount val="8"/>
                <c:pt idx="0">
                  <c:v>50.2</c:v>
                </c:pt>
                <c:pt idx="1">
                  <c:v>60.7</c:v>
                </c:pt>
                <c:pt idx="2">
                  <c:v>53.3</c:v>
                </c:pt>
                <c:pt idx="3">
                  <c:v>57.1</c:v>
                </c:pt>
                <c:pt idx="4">
                  <c:v>57.7</c:v>
                </c:pt>
                <c:pt idx="5" formatCode="General">
                  <c:v>55.7</c:v>
                </c:pt>
                <c:pt idx="6" formatCode="0.0">
                  <c:v>67</c:v>
                </c:pt>
                <c:pt idx="7" formatCode="0.0">
                  <c:v>65.3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07-46E0-B88A-9FF88B939B8F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Pohjois-Savo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Taul1!$E$9:$L$9</c:f>
              <c:numCache>
                <c:formatCode>#\ ##0.0</c:formatCode>
                <c:ptCount val="8"/>
                <c:pt idx="0">
                  <c:v>39.799999999999997</c:v>
                </c:pt>
                <c:pt idx="1">
                  <c:v>38.1</c:v>
                </c:pt>
                <c:pt idx="2">
                  <c:v>42.8</c:v>
                </c:pt>
                <c:pt idx="3">
                  <c:v>55.1</c:v>
                </c:pt>
                <c:pt idx="4">
                  <c:v>50.5</c:v>
                </c:pt>
                <c:pt idx="5" formatCode="General">
                  <c:v>54</c:v>
                </c:pt>
                <c:pt idx="6" formatCode="0.0">
                  <c:v>59.7</c:v>
                </c:pt>
                <c:pt idx="7" formatCode="0.0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07-46E0-B88A-9FF88B939B8F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Kaakkois-Suomi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Taul1!$E$10:$L$10</c:f>
              <c:numCache>
                <c:formatCode>#\ ##0.0</c:formatCode>
                <c:ptCount val="8"/>
                <c:pt idx="0">
                  <c:v>34</c:v>
                </c:pt>
                <c:pt idx="1">
                  <c:v>31.3</c:v>
                </c:pt>
                <c:pt idx="2">
                  <c:v>33.1</c:v>
                </c:pt>
                <c:pt idx="3">
                  <c:v>24.7</c:v>
                </c:pt>
                <c:pt idx="4">
                  <c:v>26.6</c:v>
                </c:pt>
                <c:pt idx="5" formatCode="General">
                  <c:v>37</c:v>
                </c:pt>
                <c:pt idx="6" formatCode="0.0">
                  <c:v>38.5</c:v>
                </c:pt>
                <c:pt idx="7" formatCode="0.0">
                  <c:v>45.8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A07-46E0-B88A-9FF88B939B8F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Pohjois-Karjala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Taul1!$E$11:$L$11</c:f>
              <c:numCache>
                <c:formatCode>#\ ##0.0</c:formatCode>
                <c:ptCount val="8"/>
                <c:pt idx="0">
                  <c:v>11.2</c:v>
                </c:pt>
                <c:pt idx="1">
                  <c:v>12.5</c:v>
                </c:pt>
                <c:pt idx="2">
                  <c:v>16.2</c:v>
                </c:pt>
                <c:pt idx="3">
                  <c:v>18.100000000000001</c:v>
                </c:pt>
                <c:pt idx="4">
                  <c:v>22.6</c:v>
                </c:pt>
                <c:pt idx="5" formatCode="General">
                  <c:v>26.5</c:v>
                </c:pt>
                <c:pt idx="6" formatCode="0.0">
                  <c:v>29.4</c:v>
                </c:pt>
                <c:pt idx="7" formatCode="0.0">
                  <c:v>40.299999999999997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A07-46E0-B88A-9FF88B939B8F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Satakunta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Taul1!$E$12:$L$12</c:f>
              <c:numCache>
                <c:formatCode>#\ ##0.0</c:formatCode>
                <c:ptCount val="8"/>
                <c:pt idx="0">
                  <c:v>44.1</c:v>
                </c:pt>
                <c:pt idx="1">
                  <c:v>36.9</c:v>
                </c:pt>
                <c:pt idx="2">
                  <c:v>45</c:v>
                </c:pt>
                <c:pt idx="3">
                  <c:v>53.2</c:v>
                </c:pt>
                <c:pt idx="4">
                  <c:v>51.1</c:v>
                </c:pt>
                <c:pt idx="5" formatCode="General">
                  <c:v>48.9</c:v>
                </c:pt>
                <c:pt idx="6" formatCode="0.0">
                  <c:v>41.3</c:v>
                </c:pt>
                <c:pt idx="7" formatCode="0.0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A07-46E0-B88A-9FF88B939B8F}"/>
            </c:ext>
          </c:extLst>
        </c:ser>
        <c:ser>
          <c:idx val="11"/>
          <c:order val="11"/>
          <c:tx>
            <c:strRef>
              <c:f>Taul1!$A$13</c:f>
              <c:strCache>
                <c:ptCount val="1"/>
                <c:pt idx="0">
                  <c:v>Etelä-Pohjanmaa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Taul1!$E$13:$L$13</c:f>
              <c:numCache>
                <c:formatCode>#\ ##0.0</c:formatCode>
                <c:ptCount val="8"/>
                <c:pt idx="0">
                  <c:v>20</c:v>
                </c:pt>
                <c:pt idx="1">
                  <c:v>19.3</c:v>
                </c:pt>
                <c:pt idx="2">
                  <c:v>17.899999999999999</c:v>
                </c:pt>
                <c:pt idx="3">
                  <c:v>18.100000000000001</c:v>
                </c:pt>
                <c:pt idx="4">
                  <c:v>13</c:v>
                </c:pt>
                <c:pt idx="5" formatCode="General">
                  <c:v>14.7</c:v>
                </c:pt>
                <c:pt idx="6" formatCode="0.0">
                  <c:v>17</c:v>
                </c:pt>
                <c:pt idx="7" formatCode="0.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A07-46E0-B88A-9FF88B939B8F}"/>
            </c:ext>
          </c:extLst>
        </c:ser>
        <c:ser>
          <c:idx val="12"/>
          <c:order val="12"/>
          <c:tx>
            <c:strRef>
              <c:f>Taul1!$A$14</c:f>
              <c:strCache>
                <c:ptCount val="1"/>
                <c:pt idx="0">
                  <c:v>Lappi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Taul1!$E$14:$L$14</c:f>
              <c:numCache>
                <c:formatCode>#\ ##0.0</c:formatCode>
                <c:ptCount val="8"/>
                <c:pt idx="0">
                  <c:v>16.399999999999999</c:v>
                </c:pt>
                <c:pt idx="1">
                  <c:v>14.9</c:v>
                </c:pt>
                <c:pt idx="2">
                  <c:v>11.9</c:v>
                </c:pt>
                <c:pt idx="3">
                  <c:v>11.1</c:v>
                </c:pt>
                <c:pt idx="4">
                  <c:v>12.3</c:v>
                </c:pt>
                <c:pt idx="5" formatCode="General">
                  <c:v>12.3</c:v>
                </c:pt>
                <c:pt idx="6" formatCode="0.0">
                  <c:v>13.3</c:v>
                </c:pt>
                <c:pt idx="7" formatCode="0.0">
                  <c:v>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A07-46E0-B88A-9FF88B939B8F}"/>
            </c:ext>
          </c:extLst>
        </c:ser>
        <c:ser>
          <c:idx val="13"/>
          <c:order val="13"/>
          <c:tx>
            <c:strRef>
              <c:f>Taul1!$A$15</c:f>
              <c:strCache>
                <c:ptCount val="1"/>
                <c:pt idx="0">
                  <c:v>Kainuu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Taul1!$E$15:$L$15</c:f>
              <c:numCache>
                <c:formatCode>#\ ##0.0</c:formatCode>
                <c:ptCount val="8"/>
                <c:pt idx="0">
                  <c:v>11.5</c:v>
                </c:pt>
                <c:pt idx="1">
                  <c:v>10.6</c:v>
                </c:pt>
                <c:pt idx="2">
                  <c:v>10.5</c:v>
                </c:pt>
                <c:pt idx="3">
                  <c:v>18.100000000000001</c:v>
                </c:pt>
                <c:pt idx="4">
                  <c:v>12.1</c:v>
                </c:pt>
                <c:pt idx="5" formatCode="General">
                  <c:v>13.8</c:v>
                </c:pt>
                <c:pt idx="6" formatCode="0.0">
                  <c:v>12.2</c:v>
                </c:pt>
                <c:pt idx="7" formatCode="0.0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A07-46E0-B88A-9FF88B939B8F}"/>
            </c:ext>
          </c:extLst>
        </c:ser>
        <c:ser>
          <c:idx val="14"/>
          <c:order val="14"/>
          <c:tx>
            <c:strRef>
              <c:f>Taul1!$A$16</c:f>
              <c:strCache>
                <c:ptCount val="1"/>
                <c:pt idx="0">
                  <c:v>Etelä-Savo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Taul1!$E$16:$L$16</c:f>
              <c:numCache>
                <c:formatCode>#\ ##0.0</c:formatCode>
                <c:ptCount val="8"/>
                <c:pt idx="0">
                  <c:v>13.6</c:v>
                </c:pt>
                <c:pt idx="1">
                  <c:v>11</c:v>
                </c:pt>
                <c:pt idx="2">
                  <c:v>10.7</c:v>
                </c:pt>
                <c:pt idx="3">
                  <c:v>11.5</c:v>
                </c:pt>
                <c:pt idx="4">
                  <c:v>11.7</c:v>
                </c:pt>
                <c:pt idx="5" formatCode="General">
                  <c:v>15.4</c:v>
                </c:pt>
                <c:pt idx="6" formatCode="0.0">
                  <c:v>10.199999999999999</c:v>
                </c:pt>
                <c:pt idx="7" formatCode="0.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A07-46E0-B88A-9FF88B939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255"/>
        <c:axId val="2540415"/>
      </c:lineChart>
      <c:catAx>
        <c:axId val="382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40415"/>
        <c:crosses val="autoZero"/>
        <c:auto val="1"/>
        <c:lblAlgn val="ctr"/>
        <c:lblOffset val="100"/>
        <c:noMultiLvlLbl val="0"/>
      </c:catAx>
      <c:valAx>
        <c:axId val="25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242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35645487560369"/>
          <c:y val="1.910206137596733E-2"/>
          <c:w val="0.19856295488603085"/>
          <c:h val="0.93310890326486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Lappi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0.05</c:v>
                </c:pt>
                <c:pt idx="1">
                  <c:v>0.09</c:v>
                </c:pt>
                <c:pt idx="2">
                  <c:v>0.12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0.15</c:v>
                </c:pt>
                <c:pt idx="6">
                  <c:v>0.13</c:v>
                </c:pt>
                <c:pt idx="7">
                  <c:v>0.13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7"/>
              <c:layout>
                <c:manualLayout>
                  <c:x val="2.1188043889519375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AF-42A7-842A-175125AEC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Pirkanmaa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0.08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241770715096481E-2"/>
                  <c:y val="3.585836454234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05-4A82-9BF9-CC6165587CC9}"/>
                </c:ext>
              </c:extLst>
            </c:dLbl>
            <c:dLbl>
              <c:idx val="3"/>
              <c:layout>
                <c:manualLayout>
                  <c:x val="1.2107513235079385E-2"/>
                  <c:y val="2.3308078127188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6"/>
              <c:layout>
                <c:manualLayout>
                  <c:x val="2.8755202421490732E-2"/>
                  <c:y val="3.58583645423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05-4A82-9BF9-CC6165587CC9}"/>
                </c:ext>
              </c:extLst>
            </c:dLbl>
            <c:dLbl>
              <c:idx val="7"/>
              <c:layout>
                <c:manualLayout>
                  <c:x val="1.8161180476730876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05-4A82-9BF9-CC6165587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0.05</c:v>
                </c:pt>
                <c:pt idx="1">
                  <c:v>0.08</c:v>
                </c:pt>
                <c:pt idx="2">
                  <c:v>0.1</c:v>
                </c:pt>
                <c:pt idx="3">
                  <c:v>0.1</c:v>
                </c:pt>
                <c:pt idx="4">
                  <c:v>0.12</c:v>
                </c:pt>
                <c:pt idx="5">
                  <c:v>0.15</c:v>
                </c:pt>
                <c:pt idx="6">
                  <c:v>0.16</c:v>
                </c:pt>
                <c:pt idx="7">
                  <c:v>0.14000000000000001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2107453651153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1-43B7-8097-16A52ED09E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0.09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107513235079385E-2"/>
                  <c:y val="1.79305940178083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362088535754824E-2"/>
                  <c:y val="-7.1716729084691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D-41D3-BD5B-79695520C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0.15</c:v>
                </c:pt>
                <c:pt idx="6">
                  <c:v>0.13</c:v>
                </c:pt>
                <c:pt idx="7">
                  <c:v>0.13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5134317063942379E-2"/>
                  <c:y val="-7.1716729084691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57-492D-8E85-CB36477CB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0.12</c:v>
                </c:pt>
                <c:pt idx="6">
                  <c:v>0.12</c:v>
                </c:pt>
                <c:pt idx="7">
                  <c:v>0.13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594021944759743E-2"/>
                  <c:y val="-2.510085517964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02-4A2E-8553-9FAE2328660F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2.7241770715096481E-2"/>
                  <c:y val="-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02-4A2E-8553-9FAE23286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Päijät-Häme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0.09</c:v>
                </c:pt>
                <c:pt idx="1">
                  <c:v>0.11</c:v>
                </c:pt>
                <c:pt idx="2">
                  <c:v>0.11</c:v>
                </c:pt>
                <c:pt idx="3">
                  <c:v>0.1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647748770336739E-2"/>
                  <c:y val="-3.585836454234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EC-4C2C-8A08-D7FA80377DC0}"/>
                </c:ext>
              </c:extLst>
            </c:dLbl>
            <c:dLbl>
              <c:idx val="2"/>
              <c:layout>
                <c:manualLayout>
                  <c:x val="1.0594021944759743E-2"/>
                  <c:y val="-1.792918227117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EC-4C2C-8A08-D7FA80377DC0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Satakunta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0.06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7.5671585319711339E-3"/>
                  <c:y val="-2.15150187254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B-46FD-B3BA-64E8FFA84EE2}"/>
                </c:ext>
              </c:extLst>
            </c:dLbl>
            <c:dLbl>
              <c:idx val="5"/>
              <c:layout>
                <c:manualLayout>
                  <c:x val="1.513431706394249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B-46FD-B3BA-64E8FFA84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0.06</c:v>
                </c:pt>
                <c:pt idx="1">
                  <c:v>0.1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6"/>
              <c:layout>
                <c:manualLayout>
                  <c:x val="1.0594021944759743E-2"/>
                  <c:y val="-1.075750936270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6-40C7-9233-70ECD53F17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0.11</c:v>
                </c:pt>
                <c:pt idx="2">
                  <c:v>0.13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Taul1!$A$2:$A$16</c:f>
              <c:strCache>
                <c:ptCount val="15"/>
                <c:pt idx="0">
                  <c:v>Uusimaa</c:v>
                </c:pt>
                <c:pt idx="1">
                  <c:v>Pohjois-Pohjanmaa</c:v>
                </c:pt>
                <c:pt idx="2">
                  <c:v>Pirkanmaa</c:v>
                </c:pt>
                <c:pt idx="3">
                  <c:v>Pohjanmaa</c:v>
                </c:pt>
                <c:pt idx="4">
                  <c:v>Varsinais-Suomi</c:v>
                </c:pt>
                <c:pt idx="5">
                  <c:v>Keski-Suomi</c:v>
                </c:pt>
                <c:pt idx="6">
                  <c:v>Häme</c:v>
                </c:pt>
                <c:pt idx="7">
                  <c:v>Pohjois-Savo</c:v>
                </c:pt>
                <c:pt idx="8">
                  <c:v>Kaakkois-Suomi</c:v>
                </c:pt>
                <c:pt idx="9">
                  <c:v>Pohjois-Karjala</c:v>
                </c:pt>
                <c:pt idx="10">
                  <c:v>Satakunta</c:v>
                </c:pt>
                <c:pt idx="11">
                  <c:v>Etelä-Pohjanmaa</c:v>
                </c:pt>
                <c:pt idx="12">
                  <c:v>Lappi</c:v>
                </c:pt>
                <c:pt idx="13">
                  <c:v>Kainuu</c:v>
                </c:pt>
                <c:pt idx="14">
                  <c:v>Etelä-Savo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1406.9</c:v>
                </c:pt>
                <c:pt idx="1">
                  <c:v>635.4</c:v>
                </c:pt>
                <c:pt idx="2">
                  <c:v>552.79999999999995</c:v>
                </c:pt>
                <c:pt idx="3">
                  <c:v>274.89999999999998</c:v>
                </c:pt>
                <c:pt idx="4">
                  <c:v>136.9</c:v>
                </c:pt>
                <c:pt idx="5">
                  <c:v>100.1</c:v>
                </c:pt>
                <c:pt idx="6">
                  <c:v>65.3</c:v>
                </c:pt>
                <c:pt idx="7">
                  <c:v>59.7</c:v>
                </c:pt>
                <c:pt idx="8">
                  <c:v>45.8</c:v>
                </c:pt>
                <c:pt idx="9">
                  <c:v>40.299999999999997</c:v>
                </c:pt>
                <c:pt idx="10">
                  <c:v>24.5</c:v>
                </c:pt>
                <c:pt idx="11">
                  <c:v>16</c:v>
                </c:pt>
                <c:pt idx="12">
                  <c:v>15.6</c:v>
                </c:pt>
                <c:pt idx="13" formatCode="#,##0">
                  <c:v>12.2</c:v>
                </c:pt>
                <c:pt idx="1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9-4EB0-9B69-D6B0E49E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154544"/>
        <c:axId val="1180305615"/>
      </c:barChart>
      <c:catAx>
        <c:axId val="207215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0305615"/>
        <c:crosses val="autoZero"/>
        <c:auto val="1"/>
        <c:lblAlgn val="ctr"/>
        <c:lblOffset val="100"/>
        <c:noMultiLvlLbl val="0"/>
      </c:catAx>
      <c:valAx>
        <c:axId val="118030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215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0.01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0.13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0.15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0.12</c:v>
                </c:pt>
                <c:pt idx="4">
                  <c:v>0.17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0.12</c:v>
                </c:pt>
                <c:pt idx="3">
                  <c:v>0.13</c:v>
                </c:pt>
                <c:pt idx="4">
                  <c:v>0.16</c:v>
                </c:pt>
                <c:pt idx="5">
                  <c:v>0.13</c:v>
                </c:pt>
                <c:pt idx="6">
                  <c:v>0.13</c:v>
                </c:pt>
                <c:pt idx="7">
                  <c:v>0.12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Kainuu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0.13</c:v>
                </c:pt>
                <c:pt idx="2">
                  <c:v>0.17</c:v>
                </c:pt>
                <c:pt idx="3">
                  <c:v>0.11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Kanta-Häme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0.12</c:v>
                </c:pt>
                <c:pt idx="3">
                  <c:v>0.12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0.08</c:v>
                </c:pt>
                <c:pt idx="3">
                  <c:v>0.14000000000000001</c:v>
                </c:pt>
                <c:pt idx="4">
                  <c:v>0.22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0.11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0269229967139467E-3"/>
                  <c:y val="1.7930594017807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0.12</c:v>
                </c:pt>
                <c:pt idx="3">
                  <c:v>0.13</c:v>
                </c:pt>
                <c:pt idx="4">
                  <c:v>0.15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Kymenlaakso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0.11</c:v>
                </c:pt>
                <c:pt idx="7">
                  <c:v>0.12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Lappi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0.02</c:v>
                </c:pt>
                <c:pt idx="1">
                  <c:v>0.1</c:v>
                </c:pt>
                <c:pt idx="2">
                  <c:v>0.12</c:v>
                </c:pt>
                <c:pt idx="3">
                  <c:v>0.17</c:v>
                </c:pt>
                <c:pt idx="4">
                  <c:v>0.17</c:v>
                </c:pt>
                <c:pt idx="5">
                  <c:v>0.15</c:v>
                </c:pt>
                <c:pt idx="6">
                  <c:v>0.11</c:v>
                </c:pt>
                <c:pt idx="7">
                  <c:v>0.09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Pirkanmaa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0.17</c:v>
                </c:pt>
                <c:pt idx="5">
                  <c:v>0.16</c:v>
                </c:pt>
                <c:pt idx="6">
                  <c:v>0.11</c:v>
                </c:pt>
                <c:pt idx="7">
                  <c:v>0.1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77755560022949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93 000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4-4C59-8560-4EC868B0F2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4-4C59-8560-4EC868B0F294}"/>
                </c:ext>
              </c:extLst>
            </c:dLbl>
            <c:dLbl>
              <c:idx val="2"/>
              <c:layout>
                <c:manualLayout>
                  <c:x val="3.4164926474791545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F-4924-AADB-BC93C1DC8E48}"/>
                </c:ext>
              </c:extLst>
            </c:dLbl>
            <c:dLbl>
              <c:idx val="4"/>
              <c:layout>
                <c:manualLayout>
                  <c:x val="1.4235386031163165E-2"/>
                  <c:y val="4.303003745081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F-4924-AADB-BC93C1DC8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10720</c:v>
                </c:pt>
                <c:pt idx="3">
                  <c:v>70620</c:v>
                </c:pt>
                <c:pt idx="4">
                  <c:v>11800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4-4C59-8560-4EC868B0F29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237 000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E4-4C59-8560-4EC868B0F2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4-4C59-8560-4EC868B0F294}"/>
                </c:ext>
              </c:extLst>
            </c:dLbl>
            <c:dLbl>
              <c:idx val="2"/>
              <c:layout>
                <c:manualLayout>
                  <c:x val="3.41649264747916E-2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F-4924-AADB-BC93C1DC8E48}"/>
                </c:ext>
              </c:extLst>
            </c:dLbl>
            <c:dLbl>
              <c:idx val="4"/>
              <c:layout>
                <c:manualLayout>
                  <c:x val="1.70824632373958E-2"/>
                  <c:y val="-2.151501872540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E4-4C59-8560-4EC868B0F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83500</c:v>
                </c:pt>
                <c:pt idx="1">
                  <c:v>54100</c:v>
                </c:pt>
                <c:pt idx="2">
                  <c:v>5280</c:v>
                </c:pt>
                <c:pt idx="3">
                  <c:v>65180</c:v>
                </c:pt>
                <c:pt idx="4">
                  <c:v>28900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E4-4C59-8560-4EC868B0F29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83500</c:v>
                </c:pt>
                <c:pt idx="1">
                  <c:v>54100</c:v>
                </c:pt>
                <c:pt idx="2">
                  <c:v>16000</c:v>
                </c:pt>
                <c:pt idx="3">
                  <c:v>135800</c:v>
                </c:pt>
                <c:pt idx="4">
                  <c:v>40700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E4-4C59-8560-4EC868B0F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50000"/>
          <c:min val="0"/>
        </c:scaling>
        <c:delete val="1"/>
        <c:axPos val="b"/>
        <c:numFmt formatCode="#,##0" sourceLinked="1"/>
        <c:majorTickMark val="out"/>
        <c:minorTickMark val="none"/>
        <c:tickLblPos val="nextTo"/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13786803236698"/>
          <c:y val="0.83004179899438468"/>
          <c:w val="0.69402108513773275"/>
          <c:h val="0.16278652809714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</c:v>
                </c:pt>
                <c:pt idx="2">
                  <c:v>0.13</c:v>
                </c:pt>
                <c:pt idx="3">
                  <c:v>0.15</c:v>
                </c:pt>
                <c:pt idx="4">
                  <c:v>0.19</c:v>
                </c:pt>
                <c:pt idx="5">
                  <c:v>0.15</c:v>
                </c:pt>
                <c:pt idx="6">
                  <c:v>0.12</c:v>
                </c:pt>
                <c:pt idx="7">
                  <c:v>0.09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</c:v>
                </c:pt>
                <c:pt idx="2">
                  <c:v>0.15</c:v>
                </c:pt>
                <c:pt idx="3">
                  <c:v>0.16</c:v>
                </c:pt>
                <c:pt idx="4">
                  <c:v>0.18</c:v>
                </c:pt>
                <c:pt idx="5">
                  <c:v>0.15</c:v>
                </c:pt>
                <c:pt idx="6">
                  <c:v>0.11</c:v>
                </c:pt>
                <c:pt idx="7">
                  <c:v>0.08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0.12</c:v>
                </c:pt>
                <c:pt idx="3">
                  <c:v>0.12</c:v>
                </c:pt>
                <c:pt idx="4">
                  <c:v>0.15</c:v>
                </c:pt>
                <c:pt idx="5">
                  <c:v>0.18</c:v>
                </c:pt>
                <c:pt idx="6">
                  <c:v>0.16</c:v>
                </c:pt>
                <c:pt idx="7">
                  <c:v>0.12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0.11</c:v>
                </c:pt>
                <c:pt idx="4">
                  <c:v>0.16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Päijät-Häme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0.02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0.11</c:v>
                </c:pt>
                <c:pt idx="7">
                  <c:v>0.11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Satakunta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671585319712449E-3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A-4AA0-A25C-CE67794BA461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5"/>
              <c:layout>
                <c:manualLayout>
                  <c:x val="2.4214907302307985E-2"/>
                  <c:y val="-1.075750936270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A-4AA0-A25C-CE67794BA461}"/>
                </c:ext>
              </c:extLst>
            </c:dLbl>
            <c:dLbl>
              <c:idx val="7"/>
              <c:layout>
                <c:manualLayout>
                  <c:x val="2.2701475595913734E-2"/>
                  <c:y val="-3.286978778255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A-4AA0-A25C-CE67794BA461}"/>
                </c:ext>
              </c:extLst>
            </c:dLbl>
            <c:dLbl>
              <c:idx val="8"/>
              <c:layout>
                <c:manualLayout>
                  <c:x val="1.2107513235079441E-2"/>
                  <c:y val="-3.58569527957100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69147741322339E-2"/>
                      <c:h val="6.3684455427205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0BA-4AA0-A25C-CE67794BA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0.02</c:v>
                </c:pt>
                <c:pt idx="1">
                  <c:v>0.1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0.12</c:v>
                </c:pt>
                <c:pt idx="7">
                  <c:v>0.12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671585319712449E-3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A-4AA0-A25C-CE67794BA461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5"/>
              <c:layout>
                <c:manualLayout>
                  <c:x val="2.4214907302307985E-2"/>
                  <c:y val="-1.075750936270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A-4AA0-A25C-CE67794BA461}"/>
                </c:ext>
              </c:extLst>
            </c:dLbl>
            <c:dLbl>
              <c:idx val="7"/>
              <c:layout>
                <c:manualLayout>
                  <c:x val="2.2701475595913734E-2"/>
                  <c:y val="-3.286978778255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A-4AA0-A25C-CE67794BA461}"/>
                </c:ext>
              </c:extLst>
            </c:dLbl>
            <c:dLbl>
              <c:idx val="8"/>
              <c:layout>
                <c:manualLayout>
                  <c:x val="1.2107513235079441E-2"/>
                  <c:y val="-3.58569527957100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69147741322339E-2"/>
                      <c:h val="6.3684455427205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0BA-4AA0-A25C-CE67794BA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Sheet1!$B$1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171</c:v>
                </c:pt>
                <c:pt idx="1">
                  <c:v>153</c:v>
                </c:pt>
                <c:pt idx="2">
                  <c:v>109</c:v>
                </c:pt>
                <c:pt idx="3">
                  <c:v>88</c:v>
                </c:pt>
                <c:pt idx="4">
                  <c:v>265</c:v>
                </c:pt>
                <c:pt idx="5">
                  <c:v>60</c:v>
                </c:pt>
                <c:pt idx="6">
                  <c:v>49</c:v>
                </c:pt>
                <c:pt idx="7">
                  <c:v>66</c:v>
                </c:pt>
                <c:pt idx="8">
                  <c:v>53</c:v>
                </c:pt>
                <c:pt idx="9">
                  <c:v>120</c:v>
                </c:pt>
                <c:pt idx="10">
                  <c:v>96</c:v>
                </c:pt>
                <c:pt idx="11">
                  <c:v>106</c:v>
                </c:pt>
                <c:pt idx="12">
                  <c:v>138</c:v>
                </c:pt>
                <c:pt idx="13">
                  <c:v>46</c:v>
                </c:pt>
                <c:pt idx="14">
                  <c:v>48</c:v>
                </c:pt>
                <c:pt idx="15">
                  <c:v>186</c:v>
                </c:pt>
                <c:pt idx="16">
                  <c:v>32</c:v>
                </c:pt>
                <c:pt idx="1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96-4295-9161-1CDA7A376DE1}"/>
            </c:ext>
          </c:extLst>
        </c:ser>
        <c:ser>
          <c:idx val="9"/>
          <c:order val="9"/>
          <c:tx>
            <c:strRef>
              <c:f>Sheet1!$C$1</c:f>
              <c:strCache>
                <c:ptCount val="1"/>
                <c:pt idx="0">
                  <c:v>Ensisijaiset hakijat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E-405C-A283-E30DEF6E9F93}"/>
                </c:ext>
              </c:extLst>
            </c:dLbl>
            <c:dLbl>
              <c:idx val="1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E-405C-A283-E30DEF6E9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150</c:v>
                </c:pt>
                <c:pt idx="1">
                  <c:v>84</c:v>
                </c:pt>
                <c:pt idx="2">
                  <c:v>78</c:v>
                </c:pt>
                <c:pt idx="3">
                  <c:v>75</c:v>
                </c:pt>
                <c:pt idx="4">
                  <c:v>207</c:v>
                </c:pt>
                <c:pt idx="5">
                  <c:v>60</c:v>
                </c:pt>
                <c:pt idx="6">
                  <c:v>39</c:v>
                </c:pt>
                <c:pt idx="7">
                  <c:v>75</c:v>
                </c:pt>
                <c:pt idx="8">
                  <c:v>33</c:v>
                </c:pt>
                <c:pt idx="9">
                  <c:v>81</c:v>
                </c:pt>
                <c:pt idx="10">
                  <c:v>51</c:v>
                </c:pt>
                <c:pt idx="11">
                  <c:v>105</c:v>
                </c:pt>
                <c:pt idx="12">
                  <c:v>120</c:v>
                </c:pt>
                <c:pt idx="13">
                  <c:v>30</c:v>
                </c:pt>
                <c:pt idx="14">
                  <c:v>75</c:v>
                </c:pt>
                <c:pt idx="15">
                  <c:v>192</c:v>
                </c:pt>
                <c:pt idx="16">
                  <c:v>30</c:v>
                </c:pt>
                <c:pt idx="1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96-4295-9161-1CDA7A37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-36"/>
        <c:axId val="1675773440"/>
        <c:axId val="1290341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196-4295-9161-1CDA7A376DE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3196-4295-9161-1CDA7A376DE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196-4295-9161-1CDA7A376DE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196-4295-9161-1CDA7A376DE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196-4295-9161-1CDA7A376DE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196-4295-9161-1CDA7A376DE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196-4295-9161-1CDA7A376DE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196-4295-9161-1CDA7A376DE1}"/>
                  </c:ext>
                </c:extLst>
              </c15:ser>
            </c15:filteredBarSeries>
          </c:ext>
        </c:extLst>
      </c:barChart>
      <c:catAx>
        <c:axId val="16757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034175"/>
        <c:crosses val="autoZero"/>
        <c:auto val="1"/>
        <c:lblAlgn val="ctr"/>
        <c:lblOffset val="100"/>
        <c:noMultiLvlLbl val="0"/>
      </c:catAx>
      <c:valAx>
        <c:axId val="1290341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577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0.48</c:v>
                </c:pt>
                <c:pt idx="1">
                  <c:v>0.48</c:v>
                </c:pt>
                <c:pt idx="2">
                  <c:v>0.95</c:v>
                </c:pt>
                <c:pt idx="3">
                  <c:v>0.71</c:v>
                </c:pt>
                <c:pt idx="4">
                  <c:v>0.67</c:v>
                </c:pt>
                <c:pt idx="5">
                  <c:v>0.9</c:v>
                </c:pt>
                <c:pt idx="6">
                  <c:v>1.02</c:v>
                </c:pt>
                <c:pt idx="7">
                  <c:v>0.68</c:v>
                </c:pt>
                <c:pt idx="8">
                  <c:v>0.63</c:v>
                </c:pt>
                <c:pt idx="9">
                  <c:v>0.81</c:v>
                </c:pt>
                <c:pt idx="10">
                  <c:v>0.6</c:v>
                </c:pt>
                <c:pt idx="11">
                  <c:v>0.78</c:v>
                </c:pt>
                <c:pt idx="12">
                  <c:v>0.86</c:v>
                </c:pt>
                <c:pt idx="13">
                  <c:v>0.9</c:v>
                </c:pt>
                <c:pt idx="14">
                  <c:v>1.1299999999999999</c:v>
                </c:pt>
                <c:pt idx="15">
                  <c:v>1.0900000000000001</c:v>
                </c:pt>
                <c:pt idx="16">
                  <c:v>0.45</c:v>
                </c:pt>
                <c:pt idx="1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C-49B2-84A0-CBAE4CB0D4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0.64</c:v>
                </c:pt>
                <c:pt idx="1">
                  <c:v>0.47</c:v>
                </c:pt>
                <c:pt idx="2">
                  <c:v>1</c:v>
                </c:pt>
                <c:pt idx="3">
                  <c:v>0.6</c:v>
                </c:pt>
                <c:pt idx="4">
                  <c:v>0.64</c:v>
                </c:pt>
                <c:pt idx="5">
                  <c:v>0.8</c:v>
                </c:pt>
                <c:pt idx="6">
                  <c:v>1.0900000000000001</c:v>
                </c:pt>
                <c:pt idx="7">
                  <c:v>0.91</c:v>
                </c:pt>
                <c:pt idx="8">
                  <c:v>0.77</c:v>
                </c:pt>
                <c:pt idx="9">
                  <c:v>0.76</c:v>
                </c:pt>
                <c:pt idx="10">
                  <c:v>0.25</c:v>
                </c:pt>
                <c:pt idx="11">
                  <c:v>0.85</c:v>
                </c:pt>
                <c:pt idx="12">
                  <c:v>0.68</c:v>
                </c:pt>
                <c:pt idx="13">
                  <c:v>0.65</c:v>
                </c:pt>
                <c:pt idx="14">
                  <c:v>1.06</c:v>
                </c:pt>
                <c:pt idx="15">
                  <c:v>1.19</c:v>
                </c:pt>
                <c:pt idx="16">
                  <c:v>0.84</c:v>
                </c:pt>
                <c:pt idx="1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C-49B2-84A0-CBAE4CB0D4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Sheet1!$E$2:$E$19</c:f>
              <c:numCache>
                <c:formatCode>0.00</c:formatCode>
                <c:ptCount val="18"/>
                <c:pt idx="0">
                  <c:v>0.8771929824561403</c:v>
                </c:pt>
                <c:pt idx="1">
                  <c:v>0.5490196078431373</c:v>
                </c:pt>
                <c:pt idx="2">
                  <c:v>0.7155963302752294</c:v>
                </c:pt>
                <c:pt idx="3">
                  <c:v>0.85227272727272729</c:v>
                </c:pt>
                <c:pt idx="4">
                  <c:v>0.78113207547169816</c:v>
                </c:pt>
                <c:pt idx="5">
                  <c:v>1</c:v>
                </c:pt>
                <c:pt idx="6">
                  <c:v>0.79591836734693877</c:v>
                </c:pt>
                <c:pt idx="7">
                  <c:v>1.1363636363636365</c:v>
                </c:pt>
                <c:pt idx="8">
                  <c:v>0.62264150943396224</c:v>
                </c:pt>
                <c:pt idx="9">
                  <c:v>0.67500000000000004</c:v>
                </c:pt>
                <c:pt idx="10">
                  <c:v>0.53125</c:v>
                </c:pt>
                <c:pt idx="11">
                  <c:v>0.99056603773584906</c:v>
                </c:pt>
                <c:pt idx="12">
                  <c:v>0.86956521739130432</c:v>
                </c:pt>
                <c:pt idx="13">
                  <c:v>0.65217391304347827</c:v>
                </c:pt>
                <c:pt idx="14">
                  <c:v>1.5625</c:v>
                </c:pt>
                <c:pt idx="15">
                  <c:v>1.032258064516129</c:v>
                </c:pt>
                <c:pt idx="16">
                  <c:v>0.9375</c:v>
                </c:pt>
                <c:pt idx="17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B-4904-892A-1CA391A40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327343"/>
        <c:axId val="12157275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0.4</c:v>
                      </c:pt>
                      <c:pt idx="1">
                        <c:v>0.45</c:v>
                      </c:pt>
                      <c:pt idx="2">
                        <c:v>0.48</c:v>
                      </c:pt>
                      <c:pt idx="3">
                        <c:v>0.53</c:v>
                      </c:pt>
                      <c:pt idx="4">
                        <c:v>0.53</c:v>
                      </c:pt>
                      <c:pt idx="5">
                        <c:v>0.7</c:v>
                      </c:pt>
                      <c:pt idx="6">
                        <c:v>0.64</c:v>
                      </c:pt>
                      <c:pt idx="7">
                        <c:v>0.5</c:v>
                      </c:pt>
                      <c:pt idx="8">
                        <c:v>0.6</c:v>
                      </c:pt>
                      <c:pt idx="9">
                        <c:v>0.65</c:v>
                      </c:pt>
                      <c:pt idx="10">
                        <c:v>0.55000000000000004</c:v>
                      </c:pt>
                      <c:pt idx="11">
                        <c:v>0.89</c:v>
                      </c:pt>
                      <c:pt idx="12">
                        <c:v>0.51</c:v>
                      </c:pt>
                      <c:pt idx="13">
                        <c:v>0.56999999999999995</c:v>
                      </c:pt>
                      <c:pt idx="14">
                        <c:v>0.87</c:v>
                      </c:pt>
                      <c:pt idx="15">
                        <c:v>0.68</c:v>
                      </c:pt>
                      <c:pt idx="16">
                        <c:v>0.67</c:v>
                      </c:pt>
                      <c:pt idx="17">
                        <c:v>0.65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F96C-49B2-84A0-CBAE4CB0D463}"/>
                  </c:ext>
                </c:extLst>
              </c15:ser>
            </c15:filteredBarSeries>
          </c:ext>
        </c:extLst>
      </c:barChart>
      <c:catAx>
        <c:axId val="2732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572751"/>
        <c:crosses val="autoZero"/>
        <c:auto val="1"/>
        <c:lblAlgn val="ctr"/>
        <c:lblOffset val="100"/>
        <c:noMultiLvlLbl val="0"/>
      </c:catAx>
      <c:valAx>
        <c:axId val="121572751"/>
        <c:scaling>
          <c:orientation val="minMax"/>
          <c:max val="1.7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32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Työntekijöitä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A-428D-8688-B85BAC527F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BA-428D-8688-B85BAC527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0.67</c:v>
                </c:pt>
                <c:pt idx="3">
                  <c:v>0.52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A-428D-8688-B85BAC527F6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Toimihenkilöitä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0.33</c:v>
                </c:pt>
                <c:pt idx="3">
                  <c:v>0.48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A-428D-8688-B85BAC527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299823"/>
        <c:axId val="1698494944"/>
      </c:barChart>
      <c:catAx>
        <c:axId val="409299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98494944"/>
        <c:crosses val="autoZero"/>
        <c:auto val="1"/>
        <c:lblAlgn val="ctr"/>
        <c:lblOffset val="100"/>
        <c:noMultiLvlLbl val="0"/>
      </c:catAx>
      <c:valAx>
        <c:axId val="1698494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929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433844578951"/>
          <c:y val="0.89840972527362783"/>
          <c:w val="0.73100671939817041"/>
          <c:h val="7.384675591195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276</c:v>
                </c:pt>
                <c:pt idx="1">
                  <c:v>258</c:v>
                </c:pt>
                <c:pt idx="2">
                  <c:v>232</c:v>
                </c:pt>
                <c:pt idx="3">
                  <c:v>196</c:v>
                </c:pt>
                <c:pt idx="4" formatCode="General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01423"/>
        <c:axId val="1963872735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0.56499999999999995</c:v>
                </c:pt>
                <c:pt idx="1">
                  <c:v>0.41899999999999998</c:v>
                </c:pt>
                <c:pt idx="2">
                  <c:v>0.47799999999999998</c:v>
                </c:pt>
                <c:pt idx="3">
                  <c:v>0.64300000000000002</c:v>
                </c:pt>
                <c:pt idx="4">
                  <c:v>0.877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1963872735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8401423"/>
        <c:crosses val="max"/>
        <c:crossBetween val="between"/>
      </c:valAx>
      <c:catAx>
        <c:axId val="348401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3872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526857933684708E-2"/>
          <c:y val="0.88657152247274762"/>
          <c:w val="0.79636715527922641"/>
          <c:h val="6.681260362220305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152</c:v>
                </c:pt>
                <c:pt idx="1">
                  <c:v>151</c:v>
                </c:pt>
                <c:pt idx="2">
                  <c:v>144</c:v>
                </c:pt>
                <c:pt idx="3">
                  <c:v>161</c:v>
                </c:pt>
                <c:pt idx="4" formatCode="General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06176"/>
        <c:axId val="1602875327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0.434</c:v>
                </c:pt>
                <c:pt idx="1">
                  <c:v>0.45700000000000002</c:v>
                </c:pt>
                <c:pt idx="2">
                  <c:v>0.47899999999999998</c:v>
                </c:pt>
                <c:pt idx="3">
                  <c:v>0.46600000000000003</c:v>
                </c:pt>
                <c:pt idx="4" formatCode="General">
                  <c:v>0.54900000000000004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1602875327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006176"/>
        <c:crosses val="max"/>
        <c:crossBetween val="between"/>
      </c:valAx>
      <c:catAx>
        <c:axId val="26006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2875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100</c:v>
                </c:pt>
                <c:pt idx="1">
                  <c:v>102</c:v>
                </c:pt>
                <c:pt idx="2">
                  <c:v>76</c:v>
                </c:pt>
                <c:pt idx="3">
                  <c:v>81</c:v>
                </c:pt>
                <c:pt idx="4" formatCode="General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110848"/>
        <c:axId val="524799824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 formatCode="General">
                  <c:v>0.39</c:v>
                </c:pt>
                <c:pt idx="1">
                  <c:v>0.47099999999999997</c:v>
                </c:pt>
                <c:pt idx="2">
                  <c:v>0.94699999999999995</c:v>
                </c:pt>
                <c:pt idx="3">
                  <c:v>1</c:v>
                </c:pt>
                <c:pt idx="4" formatCode="General">
                  <c:v>0.71599999999999997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799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110848"/>
        <c:crosses val="max"/>
        <c:crossBetween val="between"/>
      </c:valAx>
      <c:catAx>
        <c:axId val="53111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799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78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 formatCode="General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489679"/>
        <c:axId val="1609311359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 formatCode="General">
                  <c:v>0.65400000000000003</c:v>
                </c:pt>
                <c:pt idx="1">
                  <c:v>0.52500000000000002</c:v>
                </c:pt>
                <c:pt idx="2">
                  <c:v>0.71299999999999997</c:v>
                </c:pt>
                <c:pt idx="3">
                  <c:v>0.6</c:v>
                </c:pt>
                <c:pt idx="4" formatCode="General">
                  <c:v>0.85199999999999998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1609311359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8489679"/>
        <c:crosses val="max"/>
        <c:crossBetween val="between"/>
      </c:valAx>
      <c:catAx>
        <c:axId val="1518489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9311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239</c:v>
                </c:pt>
                <c:pt idx="1">
                  <c:v>241</c:v>
                </c:pt>
                <c:pt idx="2">
                  <c:v>243</c:v>
                </c:pt>
                <c:pt idx="3">
                  <c:v>263</c:v>
                </c:pt>
                <c:pt idx="4" formatCode="General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 formatCode="General">
                  <c:v>0.55200000000000005</c:v>
                </c:pt>
                <c:pt idx="1">
                  <c:v>0.53500000000000003</c:v>
                </c:pt>
                <c:pt idx="2">
                  <c:v>0.66700000000000004</c:v>
                </c:pt>
                <c:pt idx="3">
                  <c:v>0.63900000000000001</c:v>
                </c:pt>
                <c:pt idx="4" formatCode="0.000">
                  <c:v>0.78113207547169816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55</c:v>
                </c:pt>
                <c:pt idx="1">
                  <c:v>56</c:v>
                </c:pt>
                <c:pt idx="2">
                  <c:v>60</c:v>
                </c:pt>
                <c:pt idx="3">
                  <c:v>64</c:v>
                </c:pt>
                <c:pt idx="4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0.70899999999999996</c:v>
                </c:pt>
                <c:pt idx="1">
                  <c:v>0.69599999999999995</c:v>
                </c:pt>
                <c:pt idx="2">
                  <c:v>0.9</c:v>
                </c:pt>
                <c:pt idx="3">
                  <c:v>0.79700000000000004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 formatCode="General">
                  <c:v>42</c:v>
                </c:pt>
                <c:pt idx="1">
                  <c:v>42</c:v>
                </c:pt>
                <c:pt idx="2">
                  <c:v>44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</c:formatCode>
                <c:ptCount val="4"/>
                <c:pt idx="0">
                  <c:v>0.78600000000000003</c:v>
                </c:pt>
                <c:pt idx="1">
                  <c:v>0.64300000000000002</c:v>
                </c:pt>
                <c:pt idx="2">
                  <c:v>1.0229999999999999</c:v>
                </c:pt>
                <c:pt idx="3">
                  <c:v>1.091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66</c:v>
                </c:pt>
                <c:pt idx="1">
                  <c:v>66</c:v>
                </c:pt>
                <c:pt idx="2">
                  <c:v>66</c:v>
                </c:pt>
                <c:pt idx="3">
                  <c:v>66</c:v>
                </c:pt>
                <c:pt idx="4" formatCode="General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0.68200000000000005</c:v>
                </c:pt>
                <c:pt idx="1">
                  <c:v>0.5</c:v>
                </c:pt>
                <c:pt idx="2">
                  <c:v>0.68200000000000005</c:v>
                </c:pt>
                <c:pt idx="3">
                  <c:v>0.90900000000000003</c:v>
                </c:pt>
                <c:pt idx="4" formatCode="General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40</c:v>
                </c:pt>
                <c:pt idx="1">
                  <c:v>40</c:v>
                </c:pt>
                <c:pt idx="2">
                  <c:v>57</c:v>
                </c:pt>
                <c:pt idx="3">
                  <c:v>47</c:v>
                </c:pt>
                <c:pt idx="4" formatCode="General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0.75</c:v>
                </c:pt>
                <c:pt idx="1">
                  <c:v>0.6</c:v>
                </c:pt>
                <c:pt idx="2">
                  <c:v>0.63200000000000001</c:v>
                </c:pt>
                <c:pt idx="3">
                  <c:v>0.76600000000000001</c:v>
                </c:pt>
                <c:pt idx="4" formatCode="General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120</c:v>
                </c:pt>
                <c:pt idx="1">
                  <c:v>126</c:v>
                </c:pt>
                <c:pt idx="2">
                  <c:v>118</c:v>
                </c:pt>
                <c:pt idx="3">
                  <c:v>118</c:v>
                </c:pt>
                <c:pt idx="4" formatCode="General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0.5</c:v>
                </c:pt>
                <c:pt idx="1">
                  <c:v>0.66700000000000004</c:v>
                </c:pt>
                <c:pt idx="2">
                  <c:v>0.81399999999999995</c:v>
                </c:pt>
                <c:pt idx="3">
                  <c:v>0.76300000000000001</c:v>
                </c:pt>
                <c:pt idx="4" formatCode="General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4 280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6.2023030078971926E-3"/>
                  <c:y val="6.8130751455793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214788927570533E-2"/>
                      <c:h val="6.43299059889680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7.7528787598714899E-3"/>
                  <c:y val="5.378754681351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1-48F1-9E72-A1FBBCEE6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 formatCode="General">
                  <c:v>210</c:v>
                </c:pt>
                <c:pt idx="3">
                  <c:v>3950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5 380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1-48F1-9E72-A1FBBCEE6B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71-48F1-9E72-A1FBBCEE6B45}"/>
                </c:ext>
              </c:extLst>
            </c:dLbl>
            <c:dLbl>
              <c:idx val="2"/>
              <c:layout>
                <c:manualLayout>
                  <c:x val="-3.1011515039485391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dLbl>
              <c:idx val="4"/>
              <c:layout>
                <c:manualLayout>
                  <c:x val="1.3955181767768625E-2"/>
                  <c:y val="-5.378754681351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480</c:v>
                </c:pt>
                <c:pt idx="1">
                  <c:v>850</c:v>
                </c:pt>
                <c:pt idx="2" formatCode="General">
                  <c:v>100</c:v>
                </c:pt>
                <c:pt idx="3">
                  <c:v>3650</c:v>
                </c:pt>
                <c:pt idx="4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480</c:v>
                </c:pt>
                <c:pt idx="1">
                  <c:v>850</c:v>
                </c:pt>
                <c:pt idx="2" formatCode="General">
                  <c:v>320</c:v>
                </c:pt>
                <c:pt idx="3">
                  <c:v>7600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8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101</c:v>
                </c:pt>
                <c:pt idx="1">
                  <c:v>93</c:v>
                </c:pt>
                <c:pt idx="2">
                  <c:v>90</c:v>
                </c:pt>
                <c:pt idx="3">
                  <c:v>170</c:v>
                </c:pt>
                <c:pt idx="4" formatCode="General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0.624</c:v>
                </c:pt>
                <c:pt idx="1">
                  <c:v>0.61299999999999999</c:v>
                </c:pt>
                <c:pt idx="2">
                  <c:v>0.6</c:v>
                </c:pt>
                <c:pt idx="3">
                  <c:v>0.247</c:v>
                </c:pt>
                <c:pt idx="4" formatCode="General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78</c:v>
                </c:pt>
                <c:pt idx="1">
                  <c:v>102</c:v>
                </c:pt>
                <c:pt idx="2">
                  <c:v>120</c:v>
                </c:pt>
                <c:pt idx="3">
                  <c:v>106</c:v>
                </c:pt>
                <c:pt idx="4" formatCode="General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0.80800000000000005</c:v>
                </c:pt>
                <c:pt idx="1">
                  <c:v>0.91200000000000003</c:v>
                </c:pt>
                <c:pt idx="2">
                  <c:v>0.77500000000000002</c:v>
                </c:pt>
                <c:pt idx="3">
                  <c:v>0.84899999999999998</c:v>
                </c:pt>
                <c:pt idx="4" formatCode="General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154</c:v>
                </c:pt>
                <c:pt idx="1">
                  <c:v>114</c:v>
                </c:pt>
                <c:pt idx="2">
                  <c:v>118</c:v>
                </c:pt>
                <c:pt idx="3">
                  <c:v>136</c:v>
                </c:pt>
                <c:pt idx="4" formatCode="General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0.46800000000000003</c:v>
                </c:pt>
                <c:pt idx="1">
                  <c:v>0.52600000000000002</c:v>
                </c:pt>
                <c:pt idx="2">
                  <c:v>0.86399999999999999</c:v>
                </c:pt>
                <c:pt idx="3">
                  <c:v>0.68400000000000005</c:v>
                </c:pt>
                <c:pt idx="4" formatCode="General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124</c:v>
                </c:pt>
                <c:pt idx="1">
                  <c:v>109</c:v>
                </c:pt>
                <c:pt idx="2">
                  <c:v>40</c:v>
                </c:pt>
                <c:pt idx="3">
                  <c:v>46</c:v>
                </c:pt>
                <c:pt idx="4" formatCode="General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0.72599999999999998</c:v>
                </c:pt>
                <c:pt idx="1">
                  <c:v>0.57799999999999996</c:v>
                </c:pt>
                <c:pt idx="2">
                  <c:v>0.9</c:v>
                </c:pt>
                <c:pt idx="3">
                  <c:v>0.65200000000000002</c:v>
                </c:pt>
                <c:pt idx="4" formatCode="General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44</c:v>
                </c:pt>
                <c:pt idx="1">
                  <c:v>44</c:v>
                </c:pt>
                <c:pt idx="2">
                  <c:v>45</c:v>
                </c:pt>
                <c:pt idx="3">
                  <c:v>48</c:v>
                </c:pt>
                <c:pt idx="4" formatCode="General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8-4E1B-9322-DC7B1BC90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0.68200000000000005</c:v>
                </c:pt>
                <c:pt idx="1">
                  <c:v>0.81799999999999995</c:v>
                </c:pt>
                <c:pt idx="2">
                  <c:v>1.133</c:v>
                </c:pt>
                <c:pt idx="3">
                  <c:v>1.0629999999999999</c:v>
                </c:pt>
                <c:pt idx="4" formatCode="General">
                  <c:v>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178</c:v>
                </c:pt>
                <c:pt idx="1">
                  <c:v>169</c:v>
                </c:pt>
                <c:pt idx="2">
                  <c:v>160</c:v>
                </c:pt>
                <c:pt idx="3">
                  <c:v>169</c:v>
                </c:pt>
                <c:pt idx="4" formatCode="General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0.53900000000000003</c:v>
                </c:pt>
                <c:pt idx="1">
                  <c:v>0.69200000000000006</c:v>
                </c:pt>
                <c:pt idx="2">
                  <c:v>1.0880000000000001</c:v>
                </c:pt>
                <c:pt idx="3">
                  <c:v>1.1890000000000001</c:v>
                </c:pt>
                <c:pt idx="4" formatCode="General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2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25</c:v>
                </c:pt>
                <c:pt idx="1">
                  <c:v>25</c:v>
                </c:pt>
                <c:pt idx="2">
                  <c:v>33</c:v>
                </c:pt>
                <c:pt idx="3">
                  <c:v>32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0.84</c:v>
                </c:pt>
                <c:pt idx="1">
                  <c:v>0.72</c:v>
                </c:pt>
                <c:pt idx="2">
                  <c:v>0.45500000000000002</c:v>
                </c:pt>
                <c:pt idx="3">
                  <c:v>0.84399999999999997</c:v>
                </c:pt>
                <c:pt idx="4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73</c:v>
                </c:pt>
                <c:pt idx="1">
                  <c:v>58</c:v>
                </c:pt>
                <c:pt idx="2">
                  <c:v>63</c:v>
                </c:pt>
                <c:pt idx="3">
                  <c:v>60</c:v>
                </c:pt>
                <c:pt idx="4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0.61599999999999999</c:v>
                </c:pt>
                <c:pt idx="1">
                  <c:v>0.67200000000000004</c:v>
                </c:pt>
                <c:pt idx="2">
                  <c:v>0.90500000000000003</c:v>
                </c:pt>
                <c:pt idx="3">
                  <c:v>0.75</c:v>
                </c:pt>
                <c:pt idx="4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Sheet1!$A$7</c:f>
              <c:strCache>
                <c:ptCount val="1"/>
                <c:pt idx="0">
                  <c:v>Ei ammatillista tutkintoa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Sheet1!$B$7:$T$7</c:f>
              <c:numCache>
                <c:formatCode>0.0</c:formatCode>
                <c:ptCount val="19"/>
                <c:pt idx="0">
                  <c:v>15.50594315245478</c:v>
                </c:pt>
                <c:pt idx="1">
                  <c:v>16.552724259374351</c:v>
                </c:pt>
                <c:pt idx="2">
                  <c:v>13.847281015955716</c:v>
                </c:pt>
                <c:pt idx="3">
                  <c:v>13.401476433844406</c:v>
                </c:pt>
                <c:pt idx="4">
                  <c:v>10.378500302580184</c:v>
                </c:pt>
                <c:pt idx="5">
                  <c:v>12.837991365598727</c:v>
                </c:pt>
                <c:pt idx="6">
                  <c:v>9.5734773700875397</c:v>
                </c:pt>
                <c:pt idx="7">
                  <c:v>11.197315999161249</c:v>
                </c:pt>
                <c:pt idx="8">
                  <c:v>9.6080305927342256</c:v>
                </c:pt>
                <c:pt idx="9">
                  <c:v>8.9916985355843675</c:v>
                </c:pt>
                <c:pt idx="10">
                  <c:v>11.172682342369328</c:v>
                </c:pt>
                <c:pt idx="11">
                  <c:v>9.2567992728798156</c:v>
                </c:pt>
                <c:pt idx="12">
                  <c:v>10.988056460369164</c:v>
                </c:pt>
                <c:pt idx="13">
                  <c:v>12.521860790486183</c:v>
                </c:pt>
                <c:pt idx="14">
                  <c:v>8.3140877598152425</c:v>
                </c:pt>
                <c:pt idx="15">
                  <c:v>10.005061582588155</c:v>
                </c:pt>
                <c:pt idx="16">
                  <c:v>7.0991847826086953</c:v>
                </c:pt>
                <c:pt idx="17">
                  <c:v>7.5393537696768851</c:v>
                </c:pt>
                <c:pt idx="18">
                  <c:v>18.969849246231156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F0-4A63-BA90-59A0127B9005}"/>
            </c:ext>
          </c:extLst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Ammatillinen toinen aste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Sheet1!$B$2:$T$2</c:f>
              <c:numCache>
                <c:formatCode>0.0</c:formatCode>
                <c:ptCount val="19"/>
                <c:pt idx="0">
                  <c:v>18.399999999999999</c:v>
                </c:pt>
                <c:pt idx="1">
                  <c:v>37.92555762723569</c:v>
                </c:pt>
                <c:pt idx="2">
                  <c:v>47.826440898730056</c:v>
                </c:pt>
                <c:pt idx="3">
                  <c:v>45.406019307211814</c:v>
                </c:pt>
                <c:pt idx="4">
                  <c:v>28.899158276943389</c:v>
                </c:pt>
                <c:pt idx="5">
                  <c:v>39.456941604180869</c:v>
                </c:pt>
                <c:pt idx="6">
                  <c:v>42.14937604768113</c:v>
                </c:pt>
                <c:pt idx="7">
                  <c:v>38.26798070874397</c:v>
                </c:pt>
                <c:pt idx="8">
                  <c:v>48.661567877629061</c:v>
                </c:pt>
                <c:pt idx="9">
                  <c:v>43.904486521779688</c:v>
                </c:pt>
                <c:pt idx="10">
                  <c:v>49.303579451849636</c:v>
                </c:pt>
                <c:pt idx="11">
                  <c:v>37.670418793260154</c:v>
                </c:pt>
                <c:pt idx="12">
                  <c:v>52.85559174809989</c:v>
                </c:pt>
                <c:pt idx="13">
                  <c:v>36.425323539699193</c:v>
                </c:pt>
                <c:pt idx="14">
                  <c:v>53.290993071593533</c:v>
                </c:pt>
                <c:pt idx="15">
                  <c:v>33.819807659861652</c:v>
                </c:pt>
                <c:pt idx="16">
                  <c:v>54.313858695652172</c:v>
                </c:pt>
                <c:pt idx="17">
                  <c:v>53.54874344103839</c:v>
                </c:pt>
                <c:pt idx="18">
                  <c:v>30.904522613065328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F0-4A63-BA90-59A0127B9005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Alin korkea-aste (esim. Teknikko)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Sheet1!$B$3:$T$3</c:f>
              <c:numCache>
                <c:formatCode>0.0</c:formatCode>
                <c:ptCount val="19"/>
                <c:pt idx="0">
                  <c:v>6.4671834625322999</c:v>
                </c:pt>
                <c:pt idx="1">
                  <c:v>6.9435812443891995</c:v>
                </c:pt>
                <c:pt idx="2">
                  <c:v>7.0091175512862263</c:v>
                </c:pt>
                <c:pt idx="3">
                  <c:v>8.5519591141396933</c:v>
                </c:pt>
                <c:pt idx="4">
                  <c:v>5.4711998679650105</c:v>
                </c:pt>
                <c:pt idx="5">
                  <c:v>8.3958191320154505</c:v>
                </c:pt>
                <c:pt idx="6">
                  <c:v>8.8098342335630466</c:v>
                </c:pt>
                <c:pt idx="7">
                  <c:v>7.9471587334871039</c:v>
                </c:pt>
                <c:pt idx="8">
                  <c:v>7.6481835564053533</c:v>
                </c:pt>
                <c:pt idx="9">
                  <c:v>7.2474582594907195</c:v>
                </c:pt>
                <c:pt idx="10">
                  <c:v>5.6911786730567622</c:v>
                </c:pt>
                <c:pt idx="11">
                  <c:v>7.0824302593861423</c:v>
                </c:pt>
                <c:pt idx="12">
                  <c:v>7.6438653637350704</c:v>
                </c:pt>
                <c:pt idx="13">
                  <c:v>6.1000349772647775</c:v>
                </c:pt>
                <c:pt idx="14">
                  <c:v>6.553117782909931</c:v>
                </c:pt>
                <c:pt idx="15">
                  <c:v>5.6900624261852535</c:v>
                </c:pt>
                <c:pt idx="16">
                  <c:v>6.6236413043478262</c:v>
                </c:pt>
                <c:pt idx="17">
                  <c:v>7.1527202430267884</c:v>
                </c:pt>
                <c:pt idx="18">
                  <c:v>10.92964824120603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A63-BA90-59A0127B9005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Alempi korkeakouluaste (AMK)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Sheet1!$B$4:$T$4</c:f>
              <c:numCache>
                <c:formatCode>0.0</c:formatCode>
                <c:ptCount val="19"/>
                <c:pt idx="0">
                  <c:v>26.734883720930231</c:v>
                </c:pt>
                <c:pt idx="1">
                  <c:v>24.124715143981771</c:v>
                </c:pt>
                <c:pt idx="2">
                  <c:v>22.305437968088569</c:v>
                </c:pt>
                <c:pt idx="3">
                  <c:v>22.373651334469052</c:v>
                </c:pt>
                <c:pt idx="4">
                  <c:v>27.06992352973538</c:v>
                </c:pt>
                <c:pt idx="5">
                  <c:v>26.86889343331061</c:v>
                </c:pt>
                <c:pt idx="6">
                  <c:v>27.770534550195567</c:v>
                </c:pt>
                <c:pt idx="7">
                  <c:v>24.512476410148878</c:v>
                </c:pt>
                <c:pt idx="8">
                  <c:v>24.545889101338432</c:v>
                </c:pt>
                <c:pt idx="9">
                  <c:v>27.57205484563007</c:v>
                </c:pt>
                <c:pt idx="10">
                  <c:v>23.543507563276922</c:v>
                </c:pt>
                <c:pt idx="11">
                  <c:v>29.245612808501711</c:v>
                </c:pt>
                <c:pt idx="12">
                  <c:v>21.932681867535287</c:v>
                </c:pt>
                <c:pt idx="13">
                  <c:v>29.541797831409585</c:v>
                </c:pt>
                <c:pt idx="14">
                  <c:v>22.863741339491916</c:v>
                </c:pt>
                <c:pt idx="15">
                  <c:v>28.555761768179519</c:v>
                </c:pt>
                <c:pt idx="16">
                  <c:v>24.524456521739129</c:v>
                </c:pt>
                <c:pt idx="17">
                  <c:v>22.645677989505661</c:v>
                </c:pt>
                <c:pt idx="18">
                  <c:v>26.256281407035175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A63-BA90-59A0127B9005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Ylempi korkeakouluaste, esim. DI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Sheet1!$B$5:$T$5</c:f>
              <c:numCache>
                <c:formatCode>0.0</c:formatCode>
                <c:ptCount val="19"/>
                <c:pt idx="0">
                  <c:v>30.983979328165375</c:v>
                </c:pt>
                <c:pt idx="1">
                  <c:v>13.849181686347627</c:v>
                </c:pt>
                <c:pt idx="2">
                  <c:v>8.6860957342885055</c:v>
                </c:pt>
                <c:pt idx="3">
                  <c:v>9.8693923906871088</c:v>
                </c:pt>
                <c:pt idx="4">
                  <c:v>26.660064917203059</c:v>
                </c:pt>
                <c:pt idx="5">
                  <c:v>12.076800727107475</c:v>
                </c:pt>
                <c:pt idx="6">
                  <c:v>11.361519836096107</c:v>
                </c:pt>
                <c:pt idx="7">
                  <c:v>16.628223946319984</c:v>
                </c:pt>
                <c:pt idx="8">
                  <c:v>9.2017208413001921</c:v>
                </c:pt>
                <c:pt idx="9">
                  <c:v>11.500792836489133</c:v>
                </c:pt>
                <c:pt idx="10">
                  <c:v>9.6001198142878543</c:v>
                </c:pt>
                <c:pt idx="11">
                  <c:v>15.863804796196602</c:v>
                </c:pt>
                <c:pt idx="12">
                  <c:v>6.4169381107491859</c:v>
                </c:pt>
                <c:pt idx="13">
                  <c:v>15.173137460650578</c:v>
                </c:pt>
                <c:pt idx="14">
                  <c:v>8.5161662817551971</c:v>
                </c:pt>
                <c:pt idx="15">
                  <c:v>20.714526742028006</c:v>
                </c:pt>
                <c:pt idx="16">
                  <c:v>7.0652173913043477</c:v>
                </c:pt>
                <c:pt idx="17">
                  <c:v>8.7821043910521954</c:v>
                </c:pt>
                <c:pt idx="18">
                  <c:v>12.311557788944723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0-4A63-BA90-59A0127B9005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Jatkotutkinto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Sheet1!$B$6:$T$6</c:f>
              <c:numCache>
                <c:formatCode>0.0</c:formatCode>
                <c:ptCount val="19"/>
                <c:pt idx="0">
                  <c:v>1.9080103359173126</c:v>
                </c:pt>
                <c:pt idx="1">
                  <c:v>0.60424003867136244</c:v>
                </c:pt>
                <c:pt idx="2">
                  <c:v>0.32562683165092804</c:v>
                </c:pt>
                <c:pt idx="3">
                  <c:v>0.39750141964792729</c:v>
                </c:pt>
                <c:pt idx="4">
                  <c:v>1.5211531055729768</c:v>
                </c:pt>
                <c:pt idx="5">
                  <c:v>0.36355373778686662</c:v>
                </c:pt>
                <c:pt idx="6">
                  <c:v>0.33525796237660643</c:v>
                </c:pt>
                <c:pt idx="7">
                  <c:v>1.4468442021388133</c:v>
                </c:pt>
                <c:pt idx="8">
                  <c:v>0.33460803059273425</c:v>
                </c:pt>
                <c:pt idx="9">
                  <c:v>0.78350900102602372</c:v>
                </c:pt>
                <c:pt idx="10">
                  <c:v>0.68893215515950279</c:v>
                </c:pt>
                <c:pt idx="11">
                  <c:v>0.88093406977557154</c:v>
                </c:pt>
                <c:pt idx="12">
                  <c:v>0.16286644951140064</c:v>
                </c:pt>
                <c:pt idx="13">
                  <c:v>0.2378454004896817</c:v>
                </c:pt>
                <c:pt idx="14">
                  <c:v>0.46189376443418012</c:v>
                </c:pt>
                <c:pt idx="15">
                  <c:v>1.2147798211574152</c:v>
                </c:pt>
                <c:pt idx="16">
                  <c:v>0.37364130434782611</c:v>
                </c:pt>
                <c:pt idx="17">
                  <c:v>0.33140016570008285</c:v>
                </c:pt>
                <c:pt idx="18">
                  <c:v>0.62814070351758799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0-4A63-BA90-59A0127B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429087"/>
        <c:axId val="425252623"/>
      </c:barChart>
      <c:catAx>
        <c:axId val="40042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5252623"/>
        <c:crosses val="autoZero"/>
        <c:auto val="1"/>
        <c:lblAlgn val="ctr"/>
        <c:lblOffset val="100"/>
        <c:noMultiLvlLbl val="0"/>
      </c:catAx>
      <c:valAx>
        <c:axId val="42525262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0429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Sheet1!$A$7</c:f>
              <c:strCache>
                <c:ptCount val="1"/>
                <c:pt idx="0">
                  <c:v>Ei ammatillista tutkintoa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9"/>
                <c:pt idx="0">
                  <c:v>15.895027002700271</c:v>
                </c:pt>
                <c:pt idx="1">
                  <c:v>19.125270521918566</c:v>
                </c:pt>
                <c:pt idx="2">
                  <c:v>14.342025469981808</c:v>
                </c:pt>
                <c:pt idx="3">
                  <c:v>15.282018319138679</c:v>
                </c:pt>
                <c:pt idx="4">
                  <c:v>10.96289709006472</c:v>
                </c:pt>
                <c:pt idx="5">
                  <c:v>14.33425012133959</c:v>
                </c:pt>
                <c:pt idx="6">
                  <c:v>11.074918566775244</c:v>
                </c:pt>
                <c:pt idx="7">
                  <c:v>11.362126245847175</c:v>
                </c:pt>
                <c:pt idx="8">
                  <c:v>11.091854419410746</c:v>
                </c:pt>
                <c:pt idx="9">
                  <c:v>10.33944042039483</c:v>
                </c:pt>
                <c:pt idx="10">
                  <c:v>11.794762614434745</c:v>
                </c:pt>
                <c:pt idx="11">
                  <c:v>9.5938375350140053</c:v>
                </c:pt>
                <c:pt idx="12">
                  <c:v>11.887928777166797</c:v>
                </c:pt>
                <c:pt idx="13">
                  <c:v>13.296448331251115</c:v>
                </c:pt>
                <c:pt idx="14">
                  <c:v>8.14380044020543</c:v>
                </c:pt>
                <c:pt idx="15">
                  <c:v>10.484527687296417</c:v>
                </c:pt>
                <c:pt idx="16">
                  <c:v>7.1428571428571432</c:v>
                </c:pt>
                <c:pt idx="17">
                  <c:v>7.6144932867390107</c:v>
                </c:pt>
                <c:pt idx="18">
                  <c:v>20.481927710843372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F0-4A63-BA90-59A0127B9005}"/>
            </c:ext>
          </c:extLst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Ammatillinen toinen aste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31.489086408640865</c:v>
                </c:pt>
                <c:pt idx="1">
                  <c:v>47.984297146308322</c:v>
                </c:pt>
                <c:pt idx="2">
                  <c:v>55.104103497068934</c:v>
                </c:pt>
                <c:pt idx="3">
                  <c:v>55.053832556644707</c:v>
                </c:pt>
                <c:pt idx="4">
                  <c:v>43.046292179240154</c:v>
                </c:pt>
                <c:pt idx="5">
                  <c:v>48.228441999676427</c:v>
                </c:pt>
                <c:pt idx="6">
                  <c:v>56.26295528575659</c:v>
                </c:pt>
                <c:pt idx="7">
                  <c:v>53.787375415282391</c:v>
                </c:pt>
                <c:pt idx="8">
                  <c:v>62.357019064124785</c:v>
                </c:pt>
                <c:pt idx="9">
                  <c:v>58.429200397670783</c:v>
                </c:pt>
                <c:pt idx="10">
                  <c:v>61.209282520757931</c:v>
                </c:pt>
                <c:pt idx="11">
                  <c:v>53.863211951447248</c:v>
                </c:pt>
                <c:pt idx="12">
                  <c:v>60.264467137994238</c:v>
                </c:pt>
                <c:pt idx="13">
                  <c:v>42.111368909512763</c:v>
                </c:pt>
                <c:pt idx="14">
                  <c:v>62.252384446074835</c:v>
                </c:pt>
                <c:pt idx="15">
                  <c:v>46.369435396308361</c:v>
                </c:pt>
                <c:pt idx="16">
                  <c:v>65.293040293040292</c:v>
                </c:pt>
                <c:pt idx="17">
                  <c:v>65.20139782968549</c:v>
                </c:pt>
                <c:pt idx="18">
                  <c:v>49.397590361445786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F0-4A63-BA90-59A0127B9005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Alin korkea-aste (esim. Teknikko)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6.2134338433843386</c:v>
                </c:pt>
                <c:pt idx="1">
                  <c:v>6.2056469877698932</c:v>
                </c:pt>
                <c:pt idx="2">
                  <c:v>6.2259955528603195</c:v>
                </c:pt>
                <c:pt idx="3">
                  <c:v>6.9419893941828699</c:v>
                </c:pt>
                <c:pt idx="4">
                  <c:v>5.4740378439800406</c:v>
                </c:pt>
                <c:pt idx="5">
                  <c:v>6.9891603300436822</c:v>
                </c:pt>
                <c:pt idx="6">
                  <c:v>7.1661237785016283</c:v>
                </c:pt>
                <c:pt idx="7">
                  <c:v>7.2093023255813957</c:v>
                </c:pt>
                <c:pt idx="8">
                  <c:v>5.9965337954939342</c:v>
                </c:pt>
                <c:pt idx="9">
                  <c:v>5.7662263882971168</c:v>
                </c:pt>
                <c:pt idx="10">
                  <c:v>4.7902916755375768</c:v>
                </c:pt>
                <c:pt idx="11">
                  <c:v>6.5709617180205413</c:v>
                </c:pt>
                <c:pt idx="12">
                  <c:v>6.8735271013354282</c:v>
                </c:pt>
                <c:pt idx="13">
                  <c:v>5.3721220774585046</c:v>
                </c:pt>
                <c:pt idx="14">
                  <c:v>6.1628760088041084</c:v>
                </c:pt>
                <c:pt idx="15">
                  <c:v>5.8767643865363732</c:v>
                </c:pt>
                <c:pt idx="16">
                  <c:v>5.4029304029304033</c:v>
                </c:pt>
                <c:pt idx="17">
                  <c:v>5.9959536509104288</c:v>
                </c:pt>
                <c:pt idx="18">
                  <c:v>9.6385542168674707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A63-BA90-59A0127B9005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Alempi korkeakouluaste (AMK)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19.526327632763277</c:v>
                </c:pt>
                <c:pt idx="1">
                  <c:v>17.630479641652826</c:v>
                </c:pt>
                <c:pt idx="2">
                  <c:v>17.081059227814837</c:v>
                </c:pt>
                <c:pt idx="3">
                  <c:v>15.105254700305318</c:v>
                </c:pt>
                <c:pt idx="4">
                  <c:v>19.77669087495677</c:v>
                </c:pt>
                <c:pt idx="5">
                  <c:v>20.498301245753115</c:v>
                </c:pt>
                <c:pt idx="6">
                  <c:v>16.760438258809593</c:v>
                </c:pt>
                <c:pt idx="7">
                  <c:v>15.382059800664452</c:v>
                </c:pt>
                <c:pt idx="8">
                  <c:v>14.246100519930676</c:v>
                </c:pt>
                <c:pt idx="9">
                  <c:v>17.554324669791225</c:v>
                </c:pt>
                <c:pt idx="10">
                  <c:v>15.925058548009368</c:v>
                </c:pt>
                <c:pt idx="11">
                  <c:v>19.257703081232492</c:v>
                </c:pt>
                <c:pt idx="12">
                  <c:v>16.300078554595444</c:v>
                </c:pt>
                <c:pt idx="13">
                  <c:v>24.933071568802426</c:v>
                </c:pt>
                <c:pt idx="14">
                  <c:v>16.874541452677917</c:v>
                </c:pt>
                <c:pt idx="15">
                  <c:v>21.22014115092291</c:v>
                </c:pt>
                <c:pt idx="16">
                  <c:v>16.483516483516482</c:v>
                </c:pt>
                <c:pt idx="17">
                  <c:v>14.382931763840354</c:v>
                </c:pt>
                <c:pt idx="18">
                  <c:v>16.867469879518072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A63-BA90-59A0127B9005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Ylempi korkeakouluaste, esim. DI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24.710283528352836</c:v>
                </c:pt>
                <c:pt idx="1">
                  <c:v>8.7070310533997688</c:v>
                </c:pt>
                <c:pt idx="2">
                  <c:v>6.9031736405902571</c:v>
                </c:pt>
                <c:pt idx="3">
                  <c:v>7.3437248915314157</c:v>
                </c:pt>
                <c:pt idx="4">
                  <c:v>19.341929746554023</c:v>
                </c:pt>
                <c:pt idx="5">
                  <c:v>9.6909885131855695</c:v>
                </c:pt>
                <c:pt idx="6">
                  <c:v>8.4098312111341436</c:v>
                </c:pt>
                <c:pt idx="7">
                  <c:v>10.664451827242525</c:v>
                </c:pt>
                <c:pt idx="8">
                  <c:v>6.1351819757365682</c:v>
                </c:pt>
                <c:pt idx="9">
                  <c:v>7.4421246981962792</c:v>
                </c:pt>
                <c:pt idx="10">
                  <c:v>5.7483500106450922</c:v>
                </c:pt>
                <c:pt idx="11">
                  <c:v>10.154061624649859</c:v>
                </c:pt>
                <c:pt idx="12">
                  <c:v>4.5299816705943963</c:v>
                </c:pt>
                <c:pt idx="13">
                  <c:v>14.028199179011244</c:v>
                </c:pt>
                <c:pt idx="14">
                  <c:v>6.1995597945708001</c:v>
                </c:pt>
                <c:pt idx="15">
                  <c:v>14.97014115092291</c:v>
                </c:pt>
                <c:pt idx="16">
                  <c:v>5.3571428571428568</c:v>
                </c:pt>
                <c:pt idx="17">
                  <c:v>6.510943535037705</c:v>
                </c:pt>
                <c:pt idx="18">
                  <c:v>2.8112449799196786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0-4A63-BA90-59A0127B9005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Jatkotutkinto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2.1658415841584158</c:v>
                </c:pt>
                <c:pt idx="1">
                  <c:v>0.3472746489506266</c:v>
                </c:pt>
                <c:pt idx="2">
                  <c:v>0.3436426116838488</c:v>
                </c:pt>
                <c:pt idx="3">
                  <c:v>0.27318013819701109</c:v>
                </c:pt>
                <c:pt idx="4">
                  <c:v>1.3981522652042884</c:v>
                </c:pt>
                <c:pt idx="5">
                  <c:v>0.25885779000161785</c:v>
                </c:pt>
                <c:pt idx="6">
                  <c:v>0.32573289902280128</c:v>
                </c:pt>
                <c:pt idx="7">
                  <c:v>1.5946843853820598</c:v>
                </c:pt>
                <c:pt idx="8">
                  <c:v>0.1733102253032929</c:v>
                </c:pt>
                <c:pt idx="9">
                  <c:v>0.46868342564976567</c:v>
                </c:pt>
                <c:pt idx="10">
                  <c:v>0.53225463061528633</c:v>
                </c:pt>
                <c:pt idx="11">
                  <c:v>0.56022408963585435</c:v>
                </c:pt>
                <c:pt idx="12">
                  <c:v>0.14401675831369468</c:v>
                </c:pt>
                <c:pt idx="13">
                  <c:v>0.25878993396394789</c:v>
                </c:pt>
                <c:pt idx="14">
                  <c:v>0.36683785766691124</c:v>
                </c:pt>
                <c:pt idx="15">
                  <c:v>1.0789902280130292</c:v>
                </c:pt>
                <c:pt idx="16">
                  <c:v>0.32051282051282054</c:v>
                </c:pt>
                <c:pt idx="17">
                  <c:v>0.29427993378701489</c:v>
                </c:pt>
                <c:pt idx="18">
                  <c:v>0.80321285140562249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0-4A63-BA90-59A0127B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429087"/>
        <c:axId val="425252623"/>
      </c:barChart>
      <c:catAx>
        <c:axId val="40042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5252623"/>
        <c:crosses val="autoZero"/>
        <c:auto val="1"/>
        <c:lblAlgn val="ctr"/>
        <c:lblOffset val="100"/>
        <c:noMultiLvlLbl val="0"/>
      </c:catAx>
      <c:valAx>
        <c:axId val="42525262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0429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1 620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1490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2 760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8-4676-8BCF-3164D52B02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8-4676-8BCF-3164D52B02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330</c:v>
                </c:pt>
                <c:pt idx="1">
                  <c:v>750</c:v>
                </c:pt>
                <c:pt idx="2" formatCode="General">
                  <c:v>0</c:v>
                </c:pt>
                <c:pt idx="3">
                  <c:v>1380</c:v>
                </c:pt>
                <c:pt idx="4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330</c:v>
                </c:pt>
                <c:pt idx="1">
                  <c:v>750</c:v>
                </c:pt>
                <c:pt idx="2" formatCode="General">
                  <c:v>0</c:v>
                </c:pt>
                <c:pt idx="3">
                  <c:v>2870</c:v>
                </c:pt>
                <c:pt idx="4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3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Sheet1!$A$7</c:f>
              <c:strCache>
                <c:ptCount val="1"/>
                <c:pt idx="0">
                  <c:v>Ei ammatillista tutkintoa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9"/>
                <c:pt idx="0">
                  <c:v>15.27991110820615</c:v>
                </c:pt>
                <c:pt idx="1">
                  <c:v>10.931485758275597</c:v>
                </c:pt>
                <c:pt idx="2">
                  <c:v>11.799163179916318</c:v>
                </c:pt>
                <c:pt idx="3">
                  <c:v>8.8690937257939577</c:v>
                </c:pt>
                <c:pt idx="4">
                  <c:v>9.6443865202010794</c:v>
                </c:pt>
                <c:pt idx="5">
                  <c:v>9.3094238840137358</c:v>
                </c:pt>
                <c:pt idx="6">
                  <c:v>7.0281124497991971</c:v>
                </c:pt>
                <c:pt idx="7">
                  <c:v>10.915292779988629</c:v>
                </c:pt>
                <c:pt idx="8">
                  <c:v>6.3125481139337953</c:v>
                </c:pt>
                <c:pt idx="9">
                  <c:v>6.4130434782608692</c:v>
                </c:pt>
                <c:pt idx="10">
                  <c:v>9.6969696969696972</c:v>
                </c:pt>
                <c:pt idx="11">
                  <c:v>8.7532693984306889</c:v>
                </c:pt>
                <c:pt idx="12">
                  <c:v>6.6157760814249365</c:v>
                </c:pt>
                <c:pt idx="13">
                  <c:v>9.7118808675946902</c:v>
                </c:pt>
                <c:pt idx="14">
                  <c:v>8.9430894308943092</c:v>
                </c:pt>
                <c:pt idx="15">
                  <c:v>9.2175657601426657</c:v>
                </c:pt>
                <c:pt idx="16">
                  <c:v>6.9736842105263159</c:v>
                </c:pt>
                <c:pt idx="17">
                  <c:v>7.3130193905817178</c:v>
                </c:pt>
                <c:pt idx="18">
                  <c:v>18.281535648994517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F0-4A63-BA90-59A0127B9005}"/>
            </c:ext>
          </c:extLst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Ammatillinen toinen aste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10.796104447857774</c:v>
                </c:pt>
                <c:pt idx="1">
                  <c:v>15.946332343560981</c:v>
                </c:pt>
                <c:pt idx="2">
                  <c:v>17.698744769874477</c:v>
                </c:pt>
                <c:pt idx="3">
                  <c:v>22.153369481022462</c:v>
                </c:pt>
                <c:pt idx="4">
                  <c:v>11.12766089492956</c:v>
                </c:pt>
                <c:pt idx="5">
                  <c:v>18.771461274322778</c:v>
                </c:pt>
                <c:pt idx="6">
                  <c:v>18.222891566265059</c:v>
                </c:pt>
                <c:pt idx="7">
                  <c:v>11.711199545196134</c:v>
                </c:pt>
                <c:pt idx="8">
                  <c:v>18.244803695150114</c:v>
                </c:pt>
                <c:pt idx="9">
                  <c:v>16.114130434782609</c:v>
                </c:pt>
                <c:pt idx="10">
                  <c:v>21.060606060606062</c:v>
                </c:pt>
                <c:pt idx="11">
                  <c:v>13.478639930252834</c:v>
                </c:pt>
                <c:pt idx="12">
                  <c:v>16.857506361323153</c:v>
                </c:pt>
                <c:pt idx="13">
                  <c:v>15.79799287795403</c:v>
                </c:pt>
                <c:pt idx="14">
                  <c:v>20.189701897018971</c:v>
                </c:pt>
                <c:pt idx="15">
                  <c:v>13.207757467677219</c:v>
                </c:pt>
                <c:pt idx="16">
                  <c:v>22.763157894736842</c:v>
                </c:pt>
                <c:pt idx="17">
                  <c:v>18.448753462603879</c:v>
                </c:pt>
                <c:pt idx="18">
                  <c:v>22.486288848263253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F0-4A63-BA90-59A0127B9005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Alin korkea-aste (esim. Teknikko)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6.6145952482107262</c:v>
                </c:pt>
                <c:pt idx="1">
                  <c:v>8.5560321126140995</c:v>
                </c:pt>
                <c:pt idx="2">
                  <c:v>10.251046025104603</c:v>
                </c:pt>
                <c:pt idx="3">
                  <c:v>12.432223082881487</c:v>
                </c:pt>
                <c:pt idx="4">
                  <c:v>5.4676348290200458</c:v>
                </c:pt>
                <c:pt idx="5">
                  <c:v>11.713086608164822</c:v>
                </c:pt>
                <c:pt idx="6">
                  <c:v>11.596385542168674</c:v>
                </c:pt>
                <c:pt idx="7">
                  <c:v>9.2097782831154067</c:v>
                </c:pt>
                <c:pt idx="8">
                  <c:v>11.316397228637413</c:v>
                </c:pt>
                <c:pt idx="9">
                  <c:v>10.081521739130435</c:v>
                </c:pt>
                <c:pt idx="10">
                  <c:v>7.8282828282828278</c:v>
                </c:pt>
                <c:pt idx="11">
                  <c:v>7.8465562336530077</c:v>
                </c:pt>
                <c:pt idx="12">
                  <c:v>11.38676844783715</c:v>
                </c:pt>
                <c:pt idx="13">
                  <c:v>8.7406927808352215</c:v>
                </c:pt>
                <c:pt idx="14">
                  <c:v>7.9945799457994582</c:v>
                </c:pt>
                <c:pt idx="15">
                  <c:v>5.3834150691038785</c:v>
                </c:pt>
                <c:pt idx="16">
                  <c:v>10.131578947368421</c:v>
                </c:pt>
                <c:pt idx="17">
                  <c:v>10.637119113573407</c:v>
                </c:pt>
                <c:pt idx="18">
                  <c:v>11.517367458866545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A63-BA90-59A0127B9005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Alempi korkeakouluaste (AMK)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30.922579169253897</c:v>
                </c:pt>
                <c:pt idx="1">
                  <c:v>38.315187506873421</c:v>
                </c:pt>
                <c:pt idx="2">
                  <c:v>43.93305439330544</c:v>
                </c:pt>
                <c:pt idx="3">
                  <c:v>39.891556932610378</c:v>
                </c:pt>
                <c:pt idx="4">
                  <c:v>36.231614224539193</c:v>
                </c:pt>
                <c:pt idx="5">
                  <c:v>41.892407478061806</c:v>
                </c:pt>
                <c:pt idx="6">
                  <c:v>46.435742971887549</c:v>
                </c:pt>
                <c:pt idx="7">
                  <c:v>40.136441159749857</c:v>
                </c:pt>
                <c:pt idx="8">
                  <c:v>47.421093148575828</c:v>
                </c:pt>
                <c:pt idx="9">
                  <c:v>46.739130434782609</c:v>
                </c:pt>
                <c:pt idx="10">
                  <c:v>41.616161616161619</c:v>
                </c:pt>
                <c:pt idx="11">
                  <c:v>44.167393199651265</c:v>
                </c:pt>
                <c:pt idx="12">
                  <c:v>49.300254452926211</c:v>
                </c:pt>
                <c:pt idx="13">
                  <c:v>46.260925865976041</c:v>
                </c:pt>
                <c:pt idx="14">
                  <c:v>44.986449864498645</c:v>
                </c:pt>
                <c:pt idx="15">
                  <c:v>40.604101649576457</c:v>
                </c:pt>
                <c:pt idx="16">
                  <c:v>47.631578947368418</c:v>
                </c:pt>
                <c:pt idx="17">
                  <c:v>47.534626038781163</c:v>
                </c:pt>
                <c:pt idx="18">
                  <c:v>30.530164533820841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A63-BA90-59A0127B9005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Ylempi korkeakouluaste, esim. DI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34.628582633419391</c:v>
                </c:pt>
                <c:pt idx="1">
                  <c:v>25.085230397008687</c:v>
                </c:pt>
                <c:pt idx="2">
                  <c:v>16.06694560669456</c:v>
                </c:pt>
                <c:pt idx="3">
                  <c:v>15.956622773044153</c:v>
                </c:pt>
                <c:pt idx="4">
                  <c:v>35.853037919692177</c:v>
                </c:pt>
                <c:pt idx="5">
                  <c:v>17.703166730255628</c:v>
                </c:pt>
                <c:pt idx="6">
                  <c:v>16.365461847389557</c:v>
                </c:pt>
                <c:pt idx="7">
                  <c:v>26.833428084138717</c:v>
                </c:pt>
                <c:pt idx="8">
                  <c:v>16.012317167051577</c:v>
                </c:pt>
                <c:pt idx="9">
                  <c:v>19.266304347826086</c:v>
                </c:pt>
                <c:pt idx="10">
                  <c:v>18.737373737373737</c:v>
                </c:pt>
                <c:pt idx="11">
                  <c:v>24.394071490845686</c:v>
                </c:pt>
                <c:pt idx="12">
                  <c:v>15.585241730279899</c:v>
                </c:pt>
                <c:pt idx="13">
                  <c:v>19.326642926513436</c:v>
                </c:pt>
                <c:pt idx="14">
                  <c:v>17.073170731707318</c:v>
                </c:pt>
                <c:pt idx="15">
                  <c:v>30.149353544360231</c:v>
                </c:pt>
                <c:pt idx="16">
                  <c:v>11.973684210526315</c:v>
                </c:pt>
                <c:pt idx="17">
                  <c:v>15.623268698060942</c:v>
                </c:pt>
                <c:pt idx="18">
                  <c:v>16.636197440585008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0-4A63-BA90-59A0127B9005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Jatkotutkinto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1.7582273930520604</c:v>
                </c:pt>
                <c:pt idx="1">
                  <c:v>1.1657318816672166</c:v>
                </c:pt>
                <c:pt idx="2">
                  <c:v>0.2510460251046025</c:v>
                </c:pt>
                <c:pt idx="3">
                  <c:v>0.69713400464756003</c:v>
                </c:pt>
                <c:pt idx="4">
                  <c:v>1.6756656116179482</c:v>
                </c:pt>
                <c:pt idx="5">
                  <c:v>0.61045402518122849</c:v>
                </c:pt>
                <c:pt idx="6">
                  <c:v>0.35140562248995982</c:v>
                </c:pt>
                <c:pt idx="7">
                  <c:v>1.1938601478112565</c:v>
                </c:pt>
                <c:pt idx="8">
                  <c:v>0.69284064665127021</c:v>
                </c:pt>
                <c:pt idx="9">
                  <c:v>1.3858695652173914</c:v>
                </c:pt>
                <c:pt idx="10">
                  <c:v>1.0606060606060606</c:v>
                </c:pt>
                <c:pt idx="11">
                  <c:v>1.3600697471665213</c:v>
                </c:pt>
                <c:pt idx="12">
                  <c:v>0.2544529262086514</c:v>
                </c:pt>
                <c:pt idx="13">
                  <c:v>0.16186468112657817</c:v>
                </c:pt>
                <c:pt idx="14">
                  <c:v>0.81300813008130079</c:v>
                </c:pt>
                <c:pt idx="15">
                  <c:v>1.4378065091395453</c:v>
                </c:pt>
                <c:pt idx="16">
                  <c:v>0.52631578947368418</c:v>
                </c:pt>
                <c:pt idx="17">
                  <c:v>0.44321329639889195</c:v>
                </c:pt>
                <c:pt idx="18">
                  <c:v>0.54844606946983543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0-4A63-BA90-59A0127B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429087"/>
        <c:axId val="425252623"/>
      </c:barChart>
      <c:catAx>
        <c:axId val="40042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5252623"/>
        <c:crosses val="autoZero"/>
        <c:auto val="1"/>
        <c:lblAlgn val="ctr"/>
        <c:lblOffset val="100"/>
        <c:noMultiLvlLbl val="0"/>
      </c:catAx>
      <c:valAx>
        <c:axId val="42525262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0429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16.790619884705716</c:v>
                </c:pt>
                <c:pt idx="1">
                  <c:v>35.679311081061847</c:v>
                </c:pt>
                <c:pt idx="2">
                  <c:v>11.079638459896092</c:v>
                </c:pt>
                <c:pt idx="3">
                  <c:v>20.351932246815174</c:v>
                </c:pt>
                <c:pt idx="4">
                  <c:v>15.349797167461391</c:v>
                </c:pt>
                <c:pt idx="5">
                  <c:v>0.74870116005978227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022-9F64-3951A4DF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12.826100741225275</c:v>
                </c:pt>
                <c:pt idx="1">
                  <c:v>32.64294701290553</c:v>
                </c:pt>
                <c:pt idx="2">
                  <c:v>6.6426600008677106</c:v>
                </c:pt>
                <c:pt idx="3">
                  <c:v>26.212542426052682</c:v>
                </c:pt>
                <c:pt idx="4">
                  <c:v>20.530705282022701</c:v>
                </c:pt>
                <c:pt idx="5">
                  <c:v>1.1450445369261011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022-9F64-3951A4D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5327568"/>
        <c:axId val="1681890544"/>
      </c:barChart>
      <c:catAx>
        <c:axId val="20653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890544"/>
        <c:crosses val="autoZero"/>
        <c:auto val="1"/>
        <c:lblAlgn val="ctr"/>
        <c:lblOffset val="100"/>
        <c:noMultiLvlLbl val="0"/>
      </c:catAx>
      <c:valAx>
        <c:axId val="1681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16.879186197703259</c:v>
                </c:pt>
                <c:pt idx="1">
                  <c:v>46.45928256902787</c:v>
                </c:pt>
                <c:pt idx="2">
                  <c:v>9.5819538685110519</c:v>
                </c:pt>
                <c:pt idx="3">
                  <c:v>15.498628730018247</c:v>
                </c:pt>
                <c:pt idx="4">
                  <c:v>10.950492236754407</c:v>
                </c:pt>
                <c:pt idx="5">
                  <c:v>0.63045639798516184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022-9F64-3951A4DF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13.308175221589387</c:v>
                </c:pt>
                <c:pt idx="1">
                  <c:v>47.269878984823599</c:v>
                </c:pt>
                <c:pt idx="2">
                  <c:v>6.1060833711869735</c:v>
                </c:pt>
                <c:pt idx="3">
                  <c:v>18.768999615639959</c:v>
                </c:pt>
                <c:pt idx="4">
                  <c:v>13.619157436202057</c:v>
                </c:pt>
                <c:pt idx="5">
                  <c:v>0.92770537055802094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022-9F64-3951A4D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5327568"/>
        <c:axId val="1681890544"/>
      </c:barChart>
      <c:catAx>
        <c:axId val="20653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890544"/>
        <c:crosses val="autoZero"/>
        <c:auto val="1"/>
        <c:lblAlgn val="ctr"/>
        <c:lblOffset val="100"/>
        <c:noMultiLvlLbl val="0"/>
      </c:catAx>
      <c:valAx>
        <c:axId val="1681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16.625160750372533</c:v>
                </c:pt>
                <c:pt idx="1">
                  <c:v>15.54022331543816</c:v>
                </c:pt>
                <c:pt idx="2">
                  <c:v>13.877605176672315</c:v>
                </c:pt>
                <c:pt idx="3">
                  <c:v>29.418849129396396</c:v>
                </c:pt>
                <c:pt idx="4">
                  <c:v>23.568556206495337</c:v>
                </c:pt>
                <c:pt idx="5">
                  <c:v>0.96960542162526286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022-9F64-3951A4DF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12.179011139339456</c:v>
                </c:pt>
                <c:pt idx="1">
                  <c:v>13.009185069376588</c:v>
                </c:pt>
                <c:pt idx="2">
                  <c:v>7.3629079538792261</c:v>
                </c:pt>
                <c:pt idx="3">
                  <c:v>36.204025796365059</c:v>
                </c:pt>
                <c:pt idx="4">
                  <c:v>29.808090678131716</c:v>
                </c:pt>
                <c:pt idx="5">
                  <c:v>1.4367793629079539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022-9F64-3951A4D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5327568"/>
        <c:axId val="1681890544"/>
      </c:barChart>
      <c:catAx>
        <c:axId val="20653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890544"/>
        <c:crosses val="autoZero"/>
        <c:auto val="1"/>
        <c:lblAlgn val="ctr"/>
        <c:lblOffset val="100"/>
        <c:noMultiLvlLbl val="0"/>
      </c:catAx>
      <c:valAx>
        <c:axId val="1681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Taul1!$A$2:$A$20</c:f>
              <c:strCache>
                <c:ptCount val="19"/>
                <c:pt idx="0">
                  <c:v>Varsinais-Suomi</c:v>
                </c:pt>
                <c:pt idx="1">
                  <c:v>Uusimaa</c:v>
                </c:pt>
                <c:pt idx="2">
                  <c:v>Satakunta</c:v>
                </c:pt>
                <c:pt idx="3">
                  <c:v>Päijät-Häme</c:v>
                </c:pt>
                <c:pt idx="4">
                  <c:v>Pohjois-Savo</c:v>
                </c:pt>
                <c:pt idx="5">
                  <c:v>Pohjois-Pohjanmaa</c:v>
                </c:pt>
                <c:pt idx="6">
                  <c:v>Pohjois-Karjala</c:v>
                </c:pt>
                <c:pt idx="7">
                  <c:v>Pohjanmaa</c:v>
                </c:pt>
                <c:pt idx="8">
                  <c:v>Pirkanmaa</c:v>
                </c:pt>
                <c:pt idx="9">
                  <c:v>Lappi</c:v>
                </c:pt>
                <c:pt idx="10">
                  <c:v>Kymenlaakso</c:v>
                </c:pt>
                <c:pt idx="11">
                  <c:v>Keski-Suomi</c:v>
                </c:pt>
                <c:pt idx="12">
                  <c:v>Keski-Pohjanmaa</c:v>
                </c:pt>
                <c:pt idx="13">
                  <c:v>Kanta-Häme</c:v>
                </c:pt>
                <c:pt idx="14">
                  <c:v>Kainuu</c:v>
                </c:pt>
                <c:pt idx="15">
                  <c:v>Etelä-Savo</c:v>
                </c:pt>
                <c:pt idx="16">
                  <c:v>Etelä-Pohjanmaa</c:v>
                </c:pt>
                <c:pt idx="17">
                  <c:v>Etelä-Karjala</c:v>
                </c:pt>
                <c:pt idx="18">
                  <c:v>Koko maa</c:v>
                </c:pt>
              </c:strCache>
            </c:strRef>
          </c:cat>
          <c:val>
            <c:numRef>
              <c:f>Taul1!$B$2:$B$20</c:f>
              <c:numCache>
                <c:formatCode>0%</c:formatCode>
                <c:ptCount val="19"/>
                <c:pt idx="0">
                  <c:v>0.8</c:v>
                </c:pt>
                <c:pt idx="1">
                  <c:v>0.73</c:v>
                </c:pt>
                <c:pt idx="2">
                  <c:v>0.81</c:v>
                </c:pt>
                <c:pt idx="3">
                  <c:v>0.79</c:v>
                </c:pt>
                <c:pt idx="4">
                  <c:v>0.81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0.79</c:v>
                </c:pt>
                <c:pt idx="9">
                  <c:v>0.83</c:v>
                </c:pt>
                <c:pt idx="10">
                  <c:v>0.8</c:v>
                </c:pt>
                <c:pt idx="11">
                  <c:v>0.81</c:v>
                </c:pt>
                <c:pt idx="12">
                  <c:v>0.84</c:v>
                </c:pt>
                <c:pt idx="13">
                  <c:v>0.79</c:v>
                </c:pt>
                <c:pt idx="14">
                  <c:v>0.8</c:v>
                </c:pt>
                <c:pt idx="15">
                  <c:v>0.84</c:v>
                </c:pt>
                <c:pt idx="16">
                  <c:v>0.86</c:v>
                </c:pt>
                <c:pt idx="17">
                  <c:v>0.84</c:v>
                </c:pt>
                <c:pt idx="1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0-4F73-B7A9-D2747A2F35E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Taul1!$A$2:$A$20</c:f>
              <c:strCache>
                <c:ptCount val="19"/>
                <c:pt idx="0">
                  <c:v>Varsinais-Suomi</c:v>
                </c:pt>
                <c:pt idx="1">
                  <c:v>Uusimaa</c:v>
                </c:pt>
                <c:pt idx="2">
                  <c:v>Satakunta</c:v>
                </c:pt>
                <c:pt idx="3">
                  <c:v>Päijät-Häme</c:v>
                </c:pt>
                <c:pt idx="4">
                  <c:v>Pohjois-Savo</c:v>
                </c:pt>
                <c:pt idx="5">
                  <c:v>Pohjois-Pohjanmaa</c:v>
                </c:pt>
                <c:pt idx="6">
                  <c:v>Pohjois-Karjala</c:v>
                </c:pt>
                <c:pt idx="7">
                  <c:v>Pohjanmaa</c:v>
                </c:pt>
                <c:pt idx="8">
                  <c:v>Pirkanmaa</c:v>
                </c:pt>
                <c:pt idx="9">
                  <c:v>Lappi</c:v>
                </c:pt>
                <c:pt idx="10">
                  <c:v>Kymenlaakso</c:v>
                </c:pt>
                <c:pt idx="11">
                  <c:v>Keski-Suomi</c:v>
                </c:pt>
                <c:pt idx="12">
                  <c:v>Keski-Pohjanmaa</c:v>
                </c:pt>
                <c:pt idx="13">
                  <c:v>Kanta-Häme</c:v>
                </c:pt>
                <c:pt idx="14">
                  <c:v>Kainuu</c:v>
                </c:pt>
                <c:pt idx="15">
                  <c:v>Etelä-Savo</c:v>
                </c:pt>
                <c:pt idx="16">
                  <c:v>Etelä-Pohjanmaa</c:v>
                </c:pt>
                <c:pt idx="17">
                  <c:v>Etelä-Karjala</c:v>
                </c:pt>
                <c:pt idx="18">
                  <c:v>Koko maa</c:v>
                </c:pt>
              </c:strCache>
            </c:strRef>
          </c:cat>
          <c:val>
            <c:numRef>
              <c:f>Taul1!$C$2:$C$20</c:f>
              <c:numCache>
                <c:formatCode>0%</c:formatCode>
                <c:ptCount val="19"/>
                <c:pt idx="0">
                  <c:v>0.2</c:v>
                </c:pt>
                <c:pt idx="1">
                  <c:v>0.27</c:v>
                </c:pt>
                <c:pt idx="2">
                  <c:v>0.19</c:v>
                </c:pt>
                <c:pt idx="3">
                  <c:v>0.21</c:v>
                </c:pt>
                <c:pt idx="4">
                  <c:v>0.19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0.21</c:v>
                </c:pt>
                <c:pt idx="9">
                  <c:v>0.17</c:v>
                </c:pt>
                <c:pt idx="10">
                  <c:v>0.2</c:v>
                </c:pt>
                <c:pt idx="11">
                  <c:v>0.19</c:v>
                </c:pt>
                <c:pt idx="12">
                  <c:v>0.16</c:v>
                </c:pt>
                <c:pt idx="13">
                  <c:v>0.21</c:v>
                </c:pt>
                <c:pt idx="14">
                  <c:v>0.2</c:v>
                </c:pt>
                <c:pt idx="15">
                  <c:v>0.16</c:v>
                </c:pt>
                <c:pt idx="16">
                  <c:v>0.14000000000000001</c:v>
                </c:pt>
                <c:pt idx="17">
                  <c:v>0.16</c:v>
                </c:pt>
                <c:pt idx="1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0-4F73-B7A9-D2747A2F3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449615"/>
        <c:axId val="1771880159"/>
      </c:barChart>
      <c:catAx>
        <c:axId val="1523449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1880159"/>
        <c:crosses val="autoZero"/>
        <c:auto val="1"/>
        <c:lblAlgn val="ctr"/>
        <c:lblOffset val="100"/>
        <c:noMultiLvlLbl val="0"/>
      </c:catAx>
      <c:valAx>
        <c:axId val="17718801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2344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Kaikki alat yhteensä</c:v>
                </c:pt>
                <c:pt idx="1">
                  <c:v>Suunnittelu ja konsultointi</c:v>
                </c:pt>
                <c:pt idx="2">
                  <c:v>Tietotekniikka-ala</c:v>
                </c:pt>
                <c:pt idx="3">
                  <c:v>Elektroniikka- ja sähköteollisuus</c:v>
                </c:pt>
                <c:pt idx="4">
                  <c:v>Kone- ja metallituoteteollisuus</c:v>
                </c:pt>
                <c:pt idx="5">
                  <c:v>Metallien jalostus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0.78</c:v>
                </c:pt>
                <c:pt idx="1">
                  <c:v>0.7</c:v>
                </c:pt>
                <c:pt idx="2">
                  <c:v>0.74</c:v>
                </c:pt>
                <c:pt idx="3">
                  <c:v>0.75</c:v>
                </c:pt>
                <c:pt idx="4">
                  <c:v>0.85</c:v>
                </c:pt>
                <c:pt idx="5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Kaikki alat yhteensä</c:v>
                </c:pt>
                <c:pt idx="1">
                  <c:v>Suunnittelu ja konsultointi</c:v>
                </c:pt>
                <c:pt idx="2">
                  <c:v>Tietotekniikka-ala</c:v>
                </c:pt>
                <c:pt idx="3">
                  <c:v>Elektroniikka- ja sähköteollisuus</c:v>
                </c:pt>
                <c:pt idx="4">
                  <c:v>Kone- ja metallituoteteollisuus</c:v>
                </c:pt>
                <c:pt idx="5">
                  <c:v>Metallien jalostus</c:v>
                </c:pt>
              </c:strCache>
            </c:strRef>
          </c:cat>
          <c:val>
            <c:numRef>
              <c:f>Taul1!$C$2:$C$7</c:f>
              <c:numCache>
                <c:formatCode>0%</c:formatCode>
                <c:ptCount val="6"/>
                <c:pt idx="0">
                  <c:v>0.22</c:v>
                </c:pt>
                <c:pt idx="1">
                  <c:v>0.3</c:v>
                </c:pt>
                <c:pt idx="2">
                  <c:v>0.26</c:v>
                </c:pt>
                <c:pt idx="3">
                  <c:v>0.25</c:v>
                </c:pt>
                <c:pt idx="4">
                  <c:v>0.15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Uusimaa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0.73</c:v>
                </c:pt>
                <c:pt idx="2">
                  <c:v>0.67</c:v>
                </c:pt>
                <c:pt idx="3">
                  <c:v>0.72</c:v>
                </c:pt>
                <c:pt idx="4">
                  <c:v>0.74</c:v>
                </c:pt>
                <c:pt idx="5">
                  <c:v>0.81</c:v>
                </c:pt>
                <c:pt idx="6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Uusimaa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0.27</c:v>
                </c:pt>
                <c:pt idx="2">
                  <c:v>0.33</c:v>
                </c:pt>
                <c:pt idx="3">
                  <c:v>0.28000000000000003</c:v>
                </c:pt>
                <c:pt idx="4">
                  <c:v>0.26</c:v>
                </c:pt>
                <c:pt idx="5">
                  <c:v>0.19</c:v>
                </c:pt>
                <c:pt idx="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Varsinais-Suomi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0.73</c:v>
                </c:pt>
                <c:pt idx="3">
                  <c:v>0.77</c:v>
                </c:pt>
                <c:pt idx="4">
                  <c:v>0.74</c:v>
                </c:pt>
                <c:pt idx="5">
                  <c:v>0.84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Varsinais-Suomi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0.27</c:v>
                </c:pt>
                <c:pt idx="3">
                  <c:v>0.23</c:v>
                </c:pt>
                <c:pt idx="4">
                  <c:v>0.26</c:v>
                </c:pt>
                <c:pt idx="5">
                  <c:v>0.16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Satakunta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0.74</c:v>
                </c:pt>
                <c:pt idx="3">
                  <c:v>0.74</c:v>
                </c:pt>
                <c:pt idx="4">
                  <c:v>0.76</c:v>
                </c:pt>
                <c:pt idx="5">
                  <c:v>0.84</c:v>
                </c:pt>
                <c:pt idx="6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Satakunta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0.26</c:v>
                </c:pt>
                <c:pt idx="3">
                  <c:v>0.26</c:v>
                </c:pt>
                <c:pt idx="4">
                  <c:v>0.24</c:v>
                </c:pt>
                <c:pt idx="5">
                  <c:v>0.16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Kanta-Häme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0.79</c:v>
                </c:pt>
                <c:pt idx="2">
                  <c:v>0.66</c:v>
                </c:pt>
                <c:pt idx="3">
                  <c:v>0.74</c:v>
                </c:pt>
                <c:pt idx="4">
                  <c:v>0.74</c:v>
                </c:pt>
                <c:pt idx="5">
                  <c:v>0.83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Kanta-Häme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0.21</c:v>
                </c:pt>
                <c:pt idx="2">
                  <c:v>0.34</c:v>
                </c:pt>
                <c:pt idx="3">
                  <c:v>0.26</c:v>
                </c:pt>
                <c:pt idx="4">
                  <c:v>0.26</c:v>
                </c:pt>
                <c:pt idx="5">
                  <c:v>0.17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6 910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1010</c:v>
                </c:pt>
                <c:pt idx="3">
                  <c:v>5370</c:v>
                </c:pt>
                <c:pt idx="4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10 230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4-42EE-8EE6-B3FD2986E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4-42EE-8EE6-B3FD2986E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1460</c:v>
                </c:pt>
                <c:pt idx="1">
                  <c:v>2010</c:v>
                </c:pt>
                <c:pt idx="2" formatCode="General">
                  <c:v>500</c:v>
                </c:pt>
                <c:pt idx="3">
                  <c:v>4960</c:v>
                </c:pt>
                <c:pt idx="4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1460</c:v>
                </c:pt>
                <c:pt idx="1">
                  <c:v>2010</c:v>
                </c:pt>
                <c:pt idx="2">
                  <c:v>1510</c:v>
                </c:pt>
                <c:pt idx="3">
                  <c:v>10330</c:v>
                </c:pt>
                <c:pt idx="4">
                  <c:v>1830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Pirkanmaa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0.79</c:v>
                </c:pt>
                <c:pt idx="2">
                  <c:v>0.71</c:v>
                </c:pt>
                <c:pt idx="3">
                  <c:v>0.76</c:v>
                </c:pt>
                <c:pt idx="4">
                  <c:v>0.8</c:v>
                </c:pt>
                <c:pt idx="5">
                  <c:v>0.85</c:v>
                </c:pt>
                <c:pt idx="6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Pirkanmaa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0.24</c:v>
                </c:pt>
                <c:pt idx="4">
                  <c:v>0.2</c:v>
                </c:pt>
                <c:pt idx="5">
                  <c:v>0.15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Päijät-Häme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0.79</c:v>
                </c:pt>
                <c:pt idx="2">
                  <c:v>0.68</c:v>
                </c:pt>
                <c:pt idx="3">
                  <c:v>0.75</c:v>
                </c:pt>
                <c:pt idx="4">
                  <c:v>0.69</c:v>
                </c:pt>
                <c:pt idx="5">
                  <c:v>0.85</c:v>
                </c:pt>
                <c:pt idx="6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Päijät-Häme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0.21</c:v>
                </c:pt>
                <c:pt idx="2">
                  <c:v>0.32</c:v>
                </c:pt>
                <c:pt idx="3">
                  <c:v>0.25</c:v>
                </c:pt>
                <c:pt idx="4">
                  <c:v>0.31</c:v>
                </c:pt>
                <c:pt idx="5">
                  <c:v>0.15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Kymenlaakso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0.72</c:v>
                </c:pt>
                <c:pt idx="3">
                  <c:v>0.72</c:v>
                </c:pt>
                <c:pt idx="4">
                  <c:v>0.78</c:v>
                </c:pt>
                <c:pt idx="5">
                  <c:v>0.85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Kymenlaakso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0.15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0.84</c:v>
                </c:pt>
                <c:pt idx="2">
                  <c:v>0.73</c:v>
                </c:pt>
                <c:pt idx="3">
                  <c:v>0.76</c:v>
                </c:pt>
                <c:pt idx="4">
                  <c:v>0.86</c:v>
                </c:pt>
                <c:pt idx="5">
                  <c:v>0.9</c:v>
                </c:pt>
                <c:pt idx="6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0.16</c:v>
                </c:pt>
                <c:pt idx="2">
                  <c:v>0.27</c:v>
                </c:pt>
                <c:pt idx="3">
                  <c:v>0.24</c:v>
                </c:pt>
                <c:pt idx="4">
                  <c:v>0.14000000000000001</c:v>
                </c:pt>
                <c:pt idx="5">
                  <c:v>0.1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0.84</c:v>
                </c:pt>
                <c:pt idx="2">
                  <c:v>0.75</c:v>
                </c:pt>
                <c:pt idx="3">
                  <c:v>0.76</c:v>
                </c:pt>
                <c:pt idx="4">
                  <c:v>0.83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0.16</c:v>
                </c:pt>
                <c:pt idx="2">
                  <c:v>0.25</c:v>
                </c:pt>
                <c:pt idx="3">
                  <c:v>0.24</c:v>
                </c:pt>
                <c:pt idx="4">
                  <c:v>0.17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0.74</c:v>
                </c:pt>
                <c:pt idx="3">
                  <c:v>0.79</c:v>
                </c:pt>
                <c:pt idx="4">
                  <c:v>0.76</c:v>
                </c:pt>
                <c:pt idx="5">
                  <c:v>0.85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0.26</c:v>
                </c:pt>
                <c:pt idx="3">
                  <c:v>0.21</c:v>
                </c:pt>
                <c:pt idx="4">
                  <c:v>0.24</c:v>
                </c:pt>
                <c:pt idx="5">
                  <c:v>0.15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0.75</c:v>
                </c:pt>
                <c:pt idx="3">
                  <c:v>0.73</c:v>
                </c:pt>
                <c:pt idx="4">
                  <c:v>0.68</c:v>
                </c:pt>
                <c:pt idx="5">
                  <c:v>0.87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0.25</c:v>
                </c:pt>
                <c:pt idx="3">
                  <c:v>0.27</c:v>
                </c:pt>
                <c:pt idx="4">
                  <c:v>0.32</c:v>
                </c:pt>
                <c:pt idx="5">
                  <c:v>0.13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0.75</c:v>
                </c:pt>
                <c:pt idx="3">
                  <c:v>0.77</c:v>
                </c:pt>
                <c:pt idx="4">
                  <c:v>0.78</c:v>
                </c:pt>
                <c:pt idx="5">
                  <c:v>0.84</c:v>
                </c:pt>
                <c:pt idx="6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0.25</c:v>
                </c:pt>
                <c:pt idx="3">
                  <c:v>0.23</c:v>
                </c:pt>
                <c:pt idx="4">
                  <c:v>0.22</c:v>
                </c:pt>
                <c:pt idx="5">
                  <c:v>0.16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0.86</c:v>
                </c:pt>
                <c:pt idx="2">
                  <c:v>0.73</c:v>
                </c:pt>
                <c:pt idx="3">
                  <c:v>0.82</c:v>
                </c:pt>
                <c:pt idx="4">
                  <c:v>0.85</c:v>
                </c:pt>
                <c:pt idx="5">
                  <c:v>0.89</c:v>
                </c:pt>
                <c:pt idx="6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0.18</c:v>
                </c:pt>
                <c:pt idx="4">
                  <c:v>0.15</c:v>
                </c:pt>
                <c:pt idx="5">
                  <c:v>0.11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0.72</c:v>
                </c:pt>
                <c:pt idx="3">
                  <c:v>0.76</c:v>
                </c:pt>
                <c:pt idx="4">
                  <c:v>0.74</c:v>
                </c:pt>
                <c:pt idx="5">
                  <c:v>0.84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0.26</c:v>
                </c:pt>
                <c:pt idx="5">
                  <c:v>0.16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0.28657</cdr:x>
      <cdr:y>0.06554</cdr:y>
    </cdr:from>
    <cdr:to>
      <cdr:x>0.63621</cdr:x>
      <cdr:y>0.13386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27A39F0-9702-3997-AC72-D907B28CB020}"/>
            </a:ext>
          </a:extLst>
        </cdr:cNvPr>
        <cdr:cNvSpPr txBox="1"/>
      </cdr:nvSpPr>
      <cdr:spPr>
        <a:xfrm xmlns:a="http://schemas.openxmlformats.org/drawingml/2006/main">
          <a:off x="2404776" y="232107"/>
          <a:ext cx="2933974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Liian pieni henkilömäärä raportoitavaksi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Päivittyy seuraavan kerran joulukuussa 2024. </a:t>
            </a:r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0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Pohja-aineisto päivittyy seuraavan kerran kesäkuussa 2025 (työntekijöiden palkkatilasto).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84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Kuvio sisältää tietoa niistä, jotka perusopetuksen jälkeisten koulutusten haussa on hakenut ensisijaisesti kone- ja tuotantotekniikan perustutkinnon opintoihin ja kuinka monta aloituspaikkaa kyseiseen tutkintoon 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10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Laajennettu oppivelvollisuus astui voimaan 2021. Perusopetuksen päättävät ovat velvollisia hakeutumaan lukiokoulutukseen, ammatilliseen koulutukseen tai nivelvaiheen koulutukseen.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74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Data päivittyvästä raportista: https://vipunen.fi/fi-fi/_layouts/15/xlviewer.aspx?id=/fi-fi/Raportit/Haku-%20ja%20valintatiedot%20-%20toinen%20aste%20-%20live.xlsb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05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9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901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653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499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313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78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Päivitetty 19.12.2023 (uusin data 2021, vuosi 2022 tulee 2024 lopussa)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151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58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476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992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61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16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61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920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279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74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88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Päivitetty 19.12.2023 (uusin data 2021, vuosi 2022 tulee 2024 lopussa)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107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639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Taulu 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455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Taulu 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751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Taulu 15</a:t>
            </a:r>
            <a:endParaRPr lang="fi-FI" b="1" dirty="0"/>
          </a:p>
          <a:p>
            <a:endParaRPr lang="fi-FI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816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Koko maa, koko tekno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856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325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080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Luokitus oli eri kymmenen vuotta sitten, tuorein sama luokitus vuodelta 2016</a:t>
            </a:r>
          </a:p>
          <a:p>
            <a:r>
              <a:rPr lang="fi-FI"/>
              <a:t>Ennen:</a:t>
            </a:r>
          </a:p>
          <a:p>
            <a:r>
              <a:rPr lang="fi-FI"/>
              <a:t> 0 Yleissivistävä koulutus</a:t>
            </a:r>
          </a:p>
          <a:p>
            <a:r>
              <a:rPr lang="fi-FI"/>
              <a:t>    1 Kasvatustieteellinen ja opettajankoulutus</a:t>
            </a:r>
          </a:p>
          <a:p>
            <a:r>
              <a:rPr lang="fi-FI"/>
              <a:t>    2 Humanistinen ja taidealan koulutus</a:t>
            </a:r>
          </a:p>
          <a:p>
            <a:r>
              <a:rPr lang="fi-FI"/>
              <a:t>    3 Kaupallinen ja yhteiskuntatieteellinen koulutus</a:t>
            </a:r>
          </a:p>
          <a:p>
            <a:r>
              <a:rPr lang="fi-FI"/>
              <a:t>    4 Luonnontieteellinen koulutus</a:t>
            </a:r>
          </a:p>
          <a:p>
            <a:r>
              <a:rPr lang="fi-FI"/>
              <a:t>    5 Tekniikan koulutus</a:t>
            </a:r>
          </a:p>
          <a:p>
            <a:r>
              <a:rPr lang="fi-FI"/>
              <a:t>    6 Maa- ja metsätalousalan koulutus</a:t>
            </a:r>
          </a:p>
          <a:p>
            <a:r>
              <a:rPr lang="fi-FI"/>
              <a:t>    7 Terveys- ja sosiaalialan koulutus</a:t>
            </a:r>
          </a:p>
          <a:p>
            <a:r>
              <a:rPr lang="fi-FI"/>
              <a:t>    8 Palvelualojen koulutus</a:t>
            </a:r>
          </a:p>
          <a:p>
            <a:r>
              <a:rPr lang="fi-FI"/>
              <a:t>    9 Muu tai tuntematon koulutusala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889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16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47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Päivitetty 19.12.2023 (uusin data 2022, vuosi 2023 tulee 2024 lopussa)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2614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663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02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26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474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007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5697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8150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209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9412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42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Päivitetty 19.12.2023 (uusin data 2022, vuosi 2023 tulee 2024 lopussa)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547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30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9872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082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7083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6811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2450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4603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Aineisto päivittyy seuraavan kerran helmikuussa 2023.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53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Alueellinen yritystoimintatilasto tulee joulukuussa 2024.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97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69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Päivittyy seuraavan kerran kesäkuussa 2025 (palkkatilasto työntekijöiden osalta).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80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Pohja-aineisto päivittyy seuraavan kerran helmi-maaliskuussa 2025 (palkkatilasto toimihenkilöiden osalta).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06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8.11.2024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8.11.2024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8.11.2024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8.11.2024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8.11.2024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8.11.2024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8.11.2024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8.11.2024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8.11.2024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8.11.2024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8.11.2024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8.11.2024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8.11.2024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8.11.2024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8.11.2024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8.11.2024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473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709" r:id="rId4"/>
    <p:sldLayoutId id="2147483679" r:id="rId5"/>
    <p:sldLayoutId id="2147483665" r:id="rId6"/>
    <p:sldLayoutId id="2147483710" r:id="rId7"/>
    <p:sldLayoutId id="2147483681" r:id="rId8"/>
    <p:sldLayoutId id="2147483666" r:id="rId9"/>
    <p:sldLayoutId id="2147483711" r:id="rId10"/>
    <p:sldLayoutId id="2147483682" r:id="rId11"/>
    <p:sldLayoutId id="2147483667" r:id="rId12"/>
    <p:sldLayoutId id="2147483712" r:id="rId13"/>
    <p:sldLayoutId id="2147483683" r:id="rId14"/>
    <p:sldLayoutId id="2147483668" r:id="rId15"/>
    <p:sldLayoutId id="2147483713" r:id="rId16"/>
    <p:sldLayoutId id="2147483684" r:id="rId17"/>
    <p:sldLayoutId id="2147483669" r:id="rId18"/>
    <p:sldLayoutId id="2147483714" r:id="rId19"/>
    <p:sldLayoutId id="2147483685" r:id="rId20"/>
    <p:sldLayoutId id="2147483670" r:id="rId21"/>
    <p:sldLayoutId id="2147483715" r:id="rId22"/>
    <p:sldLayoutId id="2147483686" r:id="rId23"/>
    <p:sldLayoutId id="2147483671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687" r:id="rId34"/>
    <p:sldLayoutId id="2147483702" r:id="rId35"/>
    <p:sldLayoutId id="2147483704" r:id="rId36"/>
    <p:sldLayoutId id="2147483680" r:id="rId37"/>
    <p:sldLayoutId id="2147483674" r:id="rId38"/>
    <p:sldLayoutId id="2147483691" r:id="rId39"/>
    <p:sldLayoutId id="2147483700" r:id="rId40"/>
    <p:sldLayoutId id="2147483696" r:id="rId41"/>
    <p:sldLayoutId id="2147483673" r:id="rId42"/>
    <p:sldLayoutId id="2147483703" r:id="rId43"/>
    <p:sldLayoutId id="2147483707" r:id="rId44"/>
    <p:sldLayoutId id="2147483725" r:id="rId45"/>
    <p:sldLayoutId id="2147483708" r:id="rId4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3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3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3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3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3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3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3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3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3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3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3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3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3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3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slide" Target="slide8.xml"/><Relationship Id="rId7" Type="http://schemas.openxmlformats.org/officeDocument/2006/relationships/slide" Target="slide8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63.xml"/><Relationship Id="rId5" Type="http://schemas.openxmlformats.org/officeDocument/2006/relationships/slide" Target="slide44.xml"/><Relationship Id="rId10" Type="http://schemas.openxmlformats.org/officeDocument/2006/relationships/slide" Target="slide131.xml"/><Relationship Id="rId4" Type="http://schemas.openxmlformats.org/officeDocument/2006/relationships/slide" Target="slide25.xml"/><Relationship Id="rId9" Type="http://schemas.openxmlformats.org/officeDocument/2006/relationships/slide" Target="slide1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slide" Target="slide2.xml"/><Relationship Id="rId4" Type="http://schemas.openxmlformats.org/officeDocument/2006/relationships/chart" Target="../charts/char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399DD3-F888-6303-B562-9844A91D6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Rakenne- ja tilastotietoa teknologiateollisuudesta alueittain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44E8334-F83F-EB2D-CD01-6070AB32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EBB70F-C935-1572-4B97-95450860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C50DB8-3453-FC40-AD54-2798490D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8800178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Etelä-Pohjanmaalla 2022,</a:t>
            </a:r>
          </a:p>
          <a:p>
            <a:r>
              <a:rPr lang="fi-FI" dirty="0"/>
              <a:t>Yhteensä 9 700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27500063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40BD993-36C1-54DE-8C6B-DE3611AF9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93DBDF-FD6B-07EE-0A4F-0392C033873E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25104506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Pohjois-Pohjanmaa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100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0327920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27D6D31-1519-FF8A-744A-AEB2736C2E4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66820968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Kainuu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101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617276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886C85A-5A8D-0779-BA5F-8EB0FBF45FC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654073169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Lappi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102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5605883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826FDEA-A0A4-D0CE-BC3E-AB06AAA4B63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22671029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EA1E58-DA12-B5C1-AD4C-4A5C6D8142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koulutusaste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</a:t>
            </a:r>
            <a:r>
              <a:rPr lang="fi-FI" sz="1050" dirty="0"/>
              <a:t>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AC6BF0-5A6F-2056-C4F3-A881ECBC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F5A159-5D12-6AF4-313A-204252F9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BEF-2865-4434-A020-1FAA7DCEF42D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95601D-DFAC-7040-44FD-B6CBF4B5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6B3AE73-C651-03FA-14BC-14BF00B3EDD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440963091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C0D24-595E-12D1-027F-DE657C3B2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496464" cy="489401"/>
          </a:xfrm>
        </p:spPr>
        <p:txBody>
          <a:bodyPr>
            <a:noAutofit/>
          </a:bodyPr>
          <a:lstStyle/>
          <a:p>
            <a:r>
              <a:rPr lang="fi-FI"/>
              <a:t>Teknologiateollisuuden henkilöstön koulutusaste maakunnittain</a:t>
            </a:r>
            <a:r>
              <a:rPr lang="fi-FI" dirty="0"/>
              <a:t> 2021</a:t>
            </a:r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A2FAD-0A91-C285-2338-5C437EEF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104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3A31-9BCC-D4ED-4195-55610DF4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9316-0749-1F60-5F55-7ABED75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B74477-19F0-7A7A-393A-DABEF03E5A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40704402"/>
              </p:ext>
            </p:extLst>
          </p:nvPr>
        </p:nvGraphicFramePr>
        <p:xfrm>
          <a:off x="376237" y="937907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78E7BA-A272-EAA1-58EF-8338CB5D7F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Päivitys 12.9.2023.  Tilastokeskus, erillistilastot.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E08D14C-332C-CE8D-EC02-78902562C28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03346866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C0D24-595E-12D1-027F-DE657C3B2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496464" cy="48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Teknologiateollisuuden henkilöstön koulutusaste maakunnittain</a:t>
            </a:r>
            <a:r>
              <a:rPr lang="fi-FI" dirty="0"/>
              <a:t> 2021</a:t>
            </a:r>
            <a:r>
              <a:rPr lang="fi-FI"/>
              <a:t>, teolliset toimialat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A2FAD-0A91-C285-2338-5C437EEF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3A31-9BCC-D4ED-4195-55610DF4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9316-0749-1F60-5F55-7ABED75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B74477-19F0-7A7A-393A-DABEF03E5A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9184892"/>
              </p:ext>
            </p:extLst>
          </p:nvPr>
        </p:nvGraphicFramePr>
        <p:xfrm>
          <a:off x="376237" y="937907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78E7BA-A272-EAA1-58EF-8338CB5D7F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Päivitys 25.9.2023.  Tilastokeskus, erillistilastot.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99BE57-F7C3-194A-35F0-40BB805E244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33957404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C0D24-595E-12D1-027F-DE657C3B2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496464" cy="48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Teknologiateollisuuden henkilöstön koulutusaste maakunnittain</a:t>
            </a:r>
            <a:r>
              <a:rPr lang="fi-FI" dirty="0"/>
              <a:t> 2021</a:t>
            </a:r>
            <a:r>
              <a:rPr lang="fi-FI"/>
              <a:t>, palvelualat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A2FAD-0A91-C285-2338-5C437EEF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106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3A31-9BCC-D4ED-4195-55610DF4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9316-0749-1F60-5F55-7ABED75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B74477-19F0-7A7A-393A-DABEF03E5A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5289665"/>
              </p:ext>
            </p:extLst>
          </p:nvPr>
        </p:nvGraphicFramePr>
        <p:xfrm>
          <a:off x="376237" y="937907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78E7BA-A272-EAA1-58EF-8338CB5D7F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Päivitys 25.9.2023.  Tilastokeskus, erillistilastot. </a:t>
            </a:r>
          </a:p>
        </p:txBody>
      </p:sp>
    </p:spTree>
    <p:extLst>
      <p:ext uri="{BB962C8B-B14F-4D97-AF65-F5344CB8AC3E}">
        <p14:creationId xmlns:p14="http://schemas.microsoft.com/office/powerpoint/2010/main" val="4083923450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0333219-8127-EBF4-14CE-484515159C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Koulutusasteen muutos teknologiateollisuuden toimialoilla koko maa</a:t>
            </a: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107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9C70EC-8F6E-B802-9C99-6C14CB53C3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18072553"/>
              </p:ext>
            </p:extLst>
          </p:nvPr>
        </p:nvGraphicFramePr>
        <p:xfrm>
          <a:off x="376237" y="124930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054E8D6-3096-5F70-9B88-07F916FB074D}"/>
              </a:ext>
            </a:extLst>
          </p:cNvPr>
          <p:cNvSpPr txBox="1">
            <a:spLocks/>
          </p:cNvSpPr>
          <p:nvPr/>
        </p:nvSpPr>
        <p:spPr>
          <a:xfrm>
            <a:off x="2349458" y="4710971"/>
            <a:ext cx="3676767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Päivitys: 7.11.2023	Lähde: Tilastokeskus, erillistilastot</a:t>
            </a:r>
          </a:p>
        </p:txBody>
      </p:sp>
      <p:sp>
        <p:nvSpPr>
          <p:cNvPr id="5" name="Tekstiruutu 1">
            <a:extLst>
              <a:ext uri="{FF2B5EF4-FFF2-40B4-BE49-F238E27FC236}">
                <a16:creationId xmlns:a16="http://schemas.microsoft.com/office/drawing/2014/main" id="{9F5572A2-BF03-CF50-6AD5-A7C4F9E32A92}"/>
              </a:ext>
            </a:extLst>
          </p:cNvPr>
          <p:cNvSpPr txBox="1"/>
          <p:nvPr/>
        </p:nvSpPr>
        <p:spPr>
          <a:xfrm>
            <a:off x="447610" y="1032923"/>
            <a:ext cx="358523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% henkilöstöstä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0E029EE-211B-0AD7-0AED-83961D5FF08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51964113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Koulutusasteen muutos teknologiateollisuuden teollisilla toimialoilla koko maa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108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9C70EC-8F6E-B802-9C99-6C14CB53C3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9141624"/>
              </p:ext>
            </p:extLst>
          </p:nvPr>
        </p:nvGraphicFramePr>
        <p:xfrm>
          <a:off x="381000" y="1241625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054E8D6-3096-5F70-9B88-07F916FB074D}"/>
              </a:ext>
            </a:extLst>
          </p:cNvPr>
          <p:cNvSpPr txBox="1">
            <a:spLocks/>
          </p:cNvSpPr>
          <p:nvPr/>
        </p:nvSpPr>
        <p:spPr>
          <a:xfrm>
            <a:off x="2407401" y="4727330"/>
            <a:ext cx="3676767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Päivitys: 13.10.2023	Lähde: Tilastokeskus, erillistilastot</a:t>
            </a:r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5B9D0B1E-3E35-5DA8-9606-373578BA58E0}"/>
              </a:ext>
            </a:extLst>
          </p:cNvPr>
          <p:cNvSpPr txBox="1"/>
          <p:nvPr/>
        </p:nvSpPr>
        <p:spPr>
          <a:xfrm>
            <a:off x="447610" y="1032923"/>
            <a:ext cx="358523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% henkilöstöstä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8E5D61B-3F72-30C3-37AF-AAA036D5230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772441512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Koulutusasteen muutos teknologiateollisuuden palvelualoilla koko maa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109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9C70EC-8F6E-B802-9C99-6C14CB53C3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6019002"/>
              </p:ext>
            </p:extLst>
          </p:nvPr>
        </p:nvGraphicFramePr>
        <p:xfrm>
          <a:off x="381000" y="1241625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054E8D6-3096-5F70-9B88-07F916FB074D}"/>
              </a:ext>
            </a:extLst>
          </p:cNvPr>
          <p:cNvSpPr txBox="1">
            <a:spLocks/>
          </p:cNvSpPr>
          <p:nvPr/>
        </p:nvSpPr>
        <p:spPr>
          <a:xfrm>
            <a:off x="2407401" y="4727330"/>
            <a:ext cx="3676767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Päivitys: 13.10.2023	Lähde: Tilastokeskus, erillistilastot</a:t>
            </a:r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21FB07E3-6534-4ACA-2EF3-F8BB0CA891E5}"/>
              </a:ext>
            </a:extLst>
          </p:cNvPr>
          <p:cNvSpPr txBox="1"/>
          <p:nvPr/>
        </p:nvSpPr>
        <p:spPr>
          <a:xfrm>
            <a:off x="447610" y="1032923"/>
            <a:ext cx="358523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% henkilöstöstä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085BCDF-EC09-771A-808D-930DEE8AFD9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253043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Etelä-Savossa 2022, </a:t>
            </a:r>
          </a:p>
          <a:p>
            <a:r>
              <a:rPr lang="fi-FI" dirty="0"/>
              <a:t>Yhteensä 4 400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2784189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EE5542CF-412B-82A5-7949-562E19D25B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281160B-0F74-2849-969A-A954D3762024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014075556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3194DFA-9B3E-FBC9-C3EA-1714A725C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koulutusala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/>
              <a:t>Osio päivitetään kerran vuodessa.</a:t>
            </a:r>
            <a:endParaRPr lang="fi-FI" sz="1050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B836239-9024-0F17-E60D-549CC870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F686-13F2-185C-2249-103B4331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5F96-8735-44CC-A79D-9FF4592D6200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FAD816-3D79-1E30-FFF6-CF1356F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A345579-AE09-6E99-524B-559E2CBAC4B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33891103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111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853093623"/>
              </p:ext>
            </p:extLst>
          </p:nvPr>
        </p:nvGraphicFramePr>
        <p:xfrm>
          <a:off x="307869" y="640765"/>
          <a:ext cx="5861136" cy="40803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2971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8307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955794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  <a:gridCol w="955794">
                  <a:extLst>
                    <a:ext uri="{9D8B030D-6E8A-4147-A177-3AD203B41FA5}">
                      <a16:colId xmlns:a16="http://schemas.microsoft.com/office/drawing/2014/main" val="588175540"/>
                    </a:ext>
                  </a:extLst>
                </a:gridCol>
                <a:gridCol w="955794">
                  <a:extLst>
                    <a:ext uri="{9D8B030D-6E8A-4147-A177-3AD203B41FA5}">
                      <a16:colId xmlns:a16="http://schemas.microsoft.com/office/drawing/2014/main" val="1940955365"/>
                    </a:ext>
                  </a:extLst>
                </a:gridCol>
              </a:tblGrid>
              <a:tr h="250064"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bg2"/>
                          </a:solidFill>
                        </a:rPr>
                        <a:t>2016</a:t>
                      </a:r>
                      <a:endParaRPr lang="fi-FI" sz="900" b="1" kern="120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latinLnBrk="0" hangingPunct="1"/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bg2"/>
                          </a:solidFill>
                        </a:rPr>
                        <a:t>2021</a:t>
                      </a:r>
                      <a:endParaRPr lang="fi-FI" sz="900" b="1" kern="120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latinLnBrk="0" hangingPunct="1"/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861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Teolliset toimialat</a:t>
                      </a:r>
                      <a:endParaRPr lang="fi-FI" sz="8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alat</a:t>
                      </a:r>
                      <a:endParaRPr lang="fi-FI" sz="8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06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kern="12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806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Teolliset toimialat</a:t>
                      </a:r>
                    </a:p>
                    <a:p>
                      <a:pPr marL="0" algn="ctr" defTabSz="806052" rtl="0" eaLnBrk="1" latinLnBrk="0" hangingPunct="1"/>
                      <a:endParaRPr lang="fi-FI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endParaRPr lang="fi-FI" sz="800" b="1" kern="1200">
                        <a:solidFill>
                          <a:schemeClr val="dk1"/>
                        </a:solidFill>
                      </a:endParaRPr>
                    </a:p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alat</a:t>
                      </a:r>
                    </a:p>
                    <a:p>
                      <a:pPr marL="0" algn="ctr" defTabSz="806052" rtl="0" eaLnBrk="1" latinLnBrk="0" hangingPunct="1"/>
                      <a:endParaRPr lang="fi-FI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  oikeustieteet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lvl="0"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27 %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65 %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39 %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900" b="1"/>
                        <a:t>Yleissivistävä</a:t>
                      </a:r>
                      <a:endParaRPr lang="fi-FI" sz="9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>
                          <a:latin typeface="+mj-lt"/>
                        </a:rPr>
                        <a:t>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>
                          <a:latin typeface="+mj-lt"/>
                        </a:rPr>
                        <a:t>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/>
                        <a:t>5 %</a:t>
                      </a:r>
                      <a:endParaRPr lang="fi-FI" sz="9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/>
                        <a:t>8 %</a:t>
                      </a:r>
                      <a:endParaRPr lang="fi-FI" sz="9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51470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2016 ja 2021, koko maa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13D7366-0A2D-DFBD-48CA-99DAD3DC254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45815120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112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56557315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9 %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9 %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Uusimaa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2E2ECFE-648F-1107-B0AF-2780918E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23CAAE-63DB-E5E9-CCFD-B460829691D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73913438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113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403100365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6 %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8 %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Varsinais-Suomi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AA7EF7F-3287-ADB6-011E-5DD3F1FB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1C5367E-CEB8-C869-F3F0-27A8415EB18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42288304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114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499771105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Satakunta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767136D3-B5DB-FC87-298A-4E8D74E1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3D5C361-7457-3728-D61D-3BE0F2B5890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92086418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115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562042485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6 %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Kanta-Häme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D0A3FD7-93C5-4726-2897-0009F75D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6CB350A-AAFC-F65D-95CC-DFFD8DD9221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42505421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116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864439355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7 %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Pirkanmaa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884D1DF3-48EC-B7AD-97A5-21288166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2A5AEE4-0BE2-B7EB-EE40-49681DDE383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1332979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117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723703284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6 %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Päijät-Häme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255CBFB-AE81-088C-889E-751325F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9371C1-620C-F8F7-E91E-F7C3E7083CF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0729957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118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835861084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Kymenlaakso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7993C70D-3655-5176-51D6-110FDAA3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AAFEA3-E524-BE82-4DC6-6480F67C03A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27542652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119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955659577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8 %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Etelä-Karjala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28D763E0-6BC3-3561-F583-CA936996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D4AA94F-F20E-BF7E-CA7D-8A318A5E892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14795814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Hämeessä 2022, </a:t>
            </a:r>
          </a:p>
          <a:p>
            <a:r>
              <a:rPr lang="fi-FI" dirty="0"/>
              <a:t>yhteensä 17 100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3623746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D7F3CF67-2BD2-87BC-7B63-91D0B5C537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Häme sisältää Kanta-Hämeen ja Päijät-Hämeen maakunnat. 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36144AC-2712-42C5-8FC6-D3FC2D61D011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22728952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120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113501959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Etelä-Savo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FD4F969E-C2BB-F3B9-C353-08A30AFD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6F7DAC8-A4F8-C704-ED0E-F2BF44C7018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169695003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121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834355090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Pohjois-Savo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F39D379-86CA-041F-7CB6-C48913C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684A9E7-2CAD-C1AE-7A2B-65CD6C1977E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98494716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122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395925480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6 %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Pohjois-Karjala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062A2561-D44E-A11E-974E-CE6CDFC7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6AE33CF-6F22-C8D2-F120-F8ECE30603E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01400232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123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242987147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7 %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Keski-Suomi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354A261B-84A4-A6D9-4413-D735F33B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93B11E6-23D5-EE2F-24DA-020D8BE2197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340922139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124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51705915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Etelä-Pohjanmaa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FEB04FF-224F-BE86-C978-D66E85B7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980B15D-CB02-80AA-35AD-3D71F949717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34289992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125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637968858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6 %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5385B44-3D5C-D8B8-E4AA-E24639A6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F806B2-586E-2643-9BAD-0F802747B33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44356265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126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835921524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Keski-Pohjanmaa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C55984CB-30BA-7D68-7D3D-56EA7590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C812510-362C-7822-A054-B06EBEDA11D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026396347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127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813576486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7 %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Pohjois-Pohjanmaa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F568CB57-453F-6FA9-E355-7804DA2D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055045-A70F-3B03-0C41-770BAC6EF34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064795770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128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445155750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2 %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Kainuu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5C6BE378-FF5B-EC6B-9330-D3E9BB23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74E8179-0AFC-73C0-841A-A8B6FCD3E2F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240127876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129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392756103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2 %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Lappi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6EBF3BD-8E5F-7FB8-4F4F-ECF3CCD5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8D3AF9-ACAD-8201-CDBA-5E7BBEC384B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0384020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Kaakkois-Suomessa 2022, </a:t>
            </a:r>
          </a:p>
          <a:p>
            <a:r>
              <a:rPr lang="fi-FI" dirty="0"/>
              <a:t>yhteensä 10 000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9645942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33EBCB5-9EAA-CDB6-E115-DD49891C15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Kaakkois-Suomi sisältää Etelä-Karjalan ja Kymenlaakson maakunnat.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BD3FBC8-9CDD-4C35-C823-7BD9040CDE60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88252660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130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8.11.2024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641736201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11 %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Teknologiateollisuuden henkilöstön jakauma koulutusalan mukaan 2021, Ahvenanmaa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38C5788-F307-5AE2-7E92-6BF46024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/>
              <a:t>Teknologiateollisuus	Päivitetty: 23.11.2023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2E769C-6E81-8A6E-D802-335A1545F9E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67499060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2172C39-135C-3500-1157-81D46BA171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työssäkäyvät sukupuolen mukaan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tammi</a:t>
            </a:r>
            <a:r>
              <a:rPr lang="fi-FI" sz="1050" dirty="0"/>
              <a:t>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A4EDFD-15BA-B9B5-F522-371BEC23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3CC00A-7A82-01FA-DA65-ECFD0F61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BEF-2865-4434-A020-1FAA7DCEF42D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61C923-60FC-B359-3CCD-5199B485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D923703-D8DF-08F9-6E19-07BE259B743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17867485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2D1091-36B5-36B1-8E3D-36D8501B82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 teknologiateollisuuden toimialat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102584-8392-1CF2-AC7C-401DECB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4098AB-C44E-D4B2-461F-BCAC24DE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C50B29-83D2-46F3-9CE6-1BC42F23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974988C-571D-77F8-B7F2-C5F134869F7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89650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743C9E2-4CEC-D267-4860-B06FEC60C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89426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31E00BB-EA0B-B004-BD3C-AC5F0364901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179286860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koko 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2612856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7A00659-CDFF-6AA5-8D57-A0FFD36082F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19992350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Uusimaa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3391877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AB520BF-89CE-A9B7-9A3F-91DCBE8CFA4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57835453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Varsinais-Suomi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4195110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AA97378-2DE0-5316-709E-A26A3BDA7B4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63786649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Satakunta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0512952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802469F-323B-D691-31B3-19937833338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720175043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Kanta-Häme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90647278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9453571-6EBE-0469-8D3F-04D83CBDB58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65355196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Pirkanmaa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48040156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25C1448-44E3-71C9-9664-F5FA30B93A0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705232705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Päijät-Häme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22989674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2088931-45AD-C351-A4AF-2D5C3AB88B8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7096748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Kainuussa 2022, </a:t>
            </a:r>
          </a:p>
          <a:p>
            <a:r>
              <a:rPr lang="fi-FI" dirty="0"/>
              <a:t>yhteensä 3 300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930180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74EFFFC-95FC-AE98-302A-50A4B4B37D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52C083D-7EFD-902F-D05B-82091AD31FFB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69253892"/>
      </p:ext>
    </p:extLst>
  </p:cSld>
  <p:clrMapOvr>
    <a:masterClrMapping/>
  </p:clrMapOvr>
  <p:transition spd="med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Kymenlaakso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822406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F0678A7-C29F-666D-9025-F3C4E14E44C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152812006"/>
      </p:ext>
    </p:extLst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Etelä-Karjala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28339721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767B7F3-6ACE-13E9-4058-3CC7AA57CB4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93512006"/>
      </p:ext>
    </p:extLst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Etelä-Savo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93224921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B78A374-D0EB-F210-39AD-8EA04EA96D0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484989426"/>
      </p:ext>
    </p:extLst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Pohjois-Savo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30073128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966C0ED0-B33B-E696-3A26-DAA2C1F829A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07081766"/>
      </p:ext>
    </p:extLst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Pohjois-Karjala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990064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9EED7E3-0EFC-6D75-B39A-8E052358BE9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535620781"/>
      </p:ext>
    </p:extLst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Keski-Suomi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5326697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EE0E71B-E779-F042-73AD-6F33BBA2D7B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803934491"/>
      </p:ext>
    </p:extLst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Etelä</a:t>
            </a:r>
            <a:r>
              <a:rPr lang="fi-FI" dirty="0"/>
              <a:t>-P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542521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F775216-2404-1F5E-2E9F-3BC8D70BF7F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93298736"/>
      </p:ext>
    </p:extLst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</a:t>
            </a:r>
            <a:r>
              <a:rPr lang="fi-FI" dirty="0"/>
              <a:t>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6196343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82A118C-430F-13F6-D50E-4CD8D9224EF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35248681"/>
      </p:ext>
    </p:extLst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Keski</a:t>
            </a:r>
            <a:r>
              <a:rPr lang="fi-FI" dirty="0"/>
              <a:t>-P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7882810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734C157-F73C-1122-93A2-FF9EB234AA7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BD3B2934-95A3-8F52-0574-D10422D3235D}"/>
              </a:ext>
            </a:extLst>
          </p:cNvPr>
          <p:cNvSpPr txBox="1"/>
          <p:nvPr/>
        </p:nvSpPr>
        <p:spPr>
          <a:xfrm>
            <a:off x="2780993" y="2161315"/>
            <a:ext cx="2934013" cy="24197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Liian pieni henkilömäärä raportoitavaksi</a:t>
            </a:r>
          </a:p>
        </p:txBody>
      </p:sp>
    </p:spTree>
    <p:extLst>
      <p:ext uri="{BB962C8B-B14F-4D97-AF65-F5344CB8AC3E}">
        <p14:creationId xmlns:p14="http://schemas.microsoft.com/office/powerpoint/2010/main" val="1868203759"/>
      </p:ext>
    </p:extLst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Pohjois</a:t>
            </a:r>
            <a:r>
              <a:rPr lang="fi-FI" dirty="0"/>
              <a:t>-P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7938901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2184F5E-1B04-CCE0-7722-684F20A3700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8412067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Keski-Suomessa 2022, </a:t>
            </a:r>
          </a:p>
          <a:p>
            <a:r>
              <a:rPr lang="fi-FI" dirty="0"/>
              <a:t>yhteensä 16 500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304135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842436AE-9268-46E2-308B-A619123776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7B4EB5B-D7EF-1A7C-9934-B244460093EE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26835684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Kainuu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1949846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F0B69F2B-0D2B-8973-3B9E-404BF5B4C70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0523099"/>
      </p:ext>
    </p:extLst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2022,</a:t>
            </a:r>
            <a:r>
              <a:rPr lang="fi-FI" baseline="0" dirty="0"/>
              <a:t> teknologiateollisuuden toimialat, Lappi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725024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2F535D6-E9FC-3E58-716F-DBA20B62ABF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48016195"/>
      </p:ext>
    </p:extLst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0848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Lapissa 2022, </a:t>
            </a:r>
          </a:p>
          <a:p>
            <a:r>
              <a:rPr lang="fi-FI" dirty="0"/>
              <a:t>yhteensä 7 900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4973469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36EA51F6-E332-2E24-B3C2-4D3CB09BD2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EA7B788-C129-2B88-51A9-8FA00DD2DCC1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66873227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Pirkanmaalla 2022, </a:t>
            </a:r>
          </a:p>
          <a:p>
            <a:r>
              <a:rPr lang="fi-FI" dirty="0"/>
              <a:t>yhteensä 38 800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506999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37972361-1A48-58C7-69BE-789A1787CA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0341306-B801-808B-6A14-8BF001879030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9811512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Pohjanmaalla 2022,</a:t>
            </a:r>
          </a:p>
          <a:p>
            <a:r>
              <a:rPr lang="fi-FI" dirty="0"/>
              <a:t>yhteensä 19 400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7837284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41B81755-2E32-0DBC-C689-C63F905FBD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Pohjanmaa sisältää Keski-Pohjanmaan ja Pohjanmaan maakunnat.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06D5F4D-AD51-3A6D-871F-F12676AE3312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2728043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Pohjois-Karjalassa 2022, yhteensä 7 000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788007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87815629-BC8B-4B9B-4643-15D3CFB728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B60AE4F-3121-C663-7ADC-02E3298475A5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873546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5B86D9A-A939-9F31-D5CA-6827745474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ABCE9AF-5D59-B695-ECC5-EB8BE68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05D10B-312E-557E-0385-CC4C207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B9CE6-FD32-BC7B-D1C5-C64B39A5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A22E984-1A11-4024-34C5-B3F688E4A21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 numCol="2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2" action="ppaction://hlinksldjump"/>
              </a:rPr>
              <a:t>Investoinnit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3" action="ppaction://hlinksldjump"/>
              </a:rPr>
              <a:t>Henkilöstön rakenne (työntekijät &amp; toimihenkilöt)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4" action="ppaction://hlinksldjump"/>
              </a:rPr>
              <a:t>Henkilöstön ikäjakauma, työntekijät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5" action="ppaction://hlinksldjump"/>
              </a:rPr>
              <a:t>Henkilöstön ikäjakauma, toimihenkilöt</a:t>
            </a:r>
            <a:r>
              <a:rPr lang="fi-FI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6" action="ppaction://hlinksldjump"/>
              </a:rPr>
              <a:t>Työntekijöiden ammattinimikkeet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7" action="ppaction://hlinksldjump"/>
              </a:rPr>
              <a:t>Tekniikan alan koulutuksen vetovoima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8" action="ppaction://hlinksldjump"/>
              </a:rPr>
              <a:t>Henkilöstön koulutusaste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9" action="ppaction://hlinksldjump"/>
              </a:rPr>
              <a:t>Henkilöstön koulutusala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10" action="ppaction://hlinksldjump"/>
              </a:rPr>
              <a:t>Henkilöstö sukupuolen mukaan</a:t>
            </a: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650C37A-C20C-2F17-3534-AB27A4659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40682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Pohjois-Pohjanmaalla 2022, </a:t>
            </a:r>
          </a:p>
          <a:p>
            <a:r>
              <a:rPr lang="fi-FI" dirty="0"/>
              <a:t>yhteensä 26 200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01414156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2ABABB8-B0BC-6002-FE3D-7E1E8736A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AB39C01-DCA4-287C-4A22-F9C9C94408BC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56131448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Pohjois-Savossa 2022, yhteensä 11 200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1910800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1B53E334-60FB-967B-66C1-2094BD483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8B195A-DB9E-485E-26A0-520E58E68913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8805764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Satakunnassa 2022, yhteensä 13 100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8627331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05A027B7-07BF-53CF-50D3-CE77EEED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07F0A08-95EC-7311-BD7C-917EBAA33C0B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1986071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Uudellamaalla 2022, yhteensä 113 200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2296414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23467BD8-1057-8E16-04FB-012E3A3C7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40E4872-C7D5-49AB-58C0-45CB2CA82E2F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42110633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Varsinais-Suomessa 2022, yhteensä 31 500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34373142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120AB9E3-6280-6745-3359-1AABC3887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80C43FB-7787-F34F-3ED6-B4C97D840584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3299785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BD1763-8BA1-C75E-C213-55CB35CC6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ikäjakauma</a:t>
            </a:r>
          </a:p>
          <a:p>
            <a:r>
              <a:rPr lang="fi-FI" dirty="0"/>
              <a:t>Työntekijät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kesä</a:t>
            </a:r>
            <a:r>
              <a:rPr lang="fi-FI" sz="1050" dirty="0"/>
              <a:t>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C471F2-DAA4-5530-3ABA-565E96AB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C8FCA-8A0C-1AB6-4F9A-B62CC32A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33DC8E-521B-205C-9190-C819A7BD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FC28262-83B4-CA04-F479-99E5E9D35A17}"/>
              </a:ext>
            </a:extLst>
          </p:cNvPr>
          <p:cNvSpPr txBox="1"/>
          <p:nvPr/>
        </p:nvSpPr>
        <p:spPr>
          <a:xfrm>
            <a:off x="7600325" y="473702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5016640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Etelä-Karjalassa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812790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A75F1F-83C2-4863-5C3A-D88BD3DB6BB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15092338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Etelä-Pohjanmaalla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709069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9C40BA7-E450-F6B4-5CC0-F64B5C89024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5633620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Etelä-Savossa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96758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0E265D8-2B6A-90EE-7A98-03EDD7B3CCC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18328158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Kainuussa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5606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E47AF15-E14F-D6AD-3F7F-F961CBD79FC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290498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632BC43-D250-D284-8ACB-0BB73CBE9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Investoinnit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joulu</a:t>
            </a:r>
            <a:r>
              <a:rPr lang="fi-FI" sz="1050" dirty="0"/>
              <a:t>kuussa 2024.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F0DACC-CE1E-271E-592D-7120E7A7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17219F-B5C3-F8A5-05E3-785F9641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886F86-F480-6465-AC11-5A86A9F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4DA69BA-BEAF-F74D-744B-BD521934550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solidFill>
                  <a:schemeClr val="accent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Palaa sisällysluetteloon</a:t>
            </a:r>
            <a:endParaRPr lang="fi-FI" sz="700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773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Kanta-Hämeessä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98259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83FF30-0E23-014B-B2F2-EDF830613D8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8245795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Keski-Pohjanmaalla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3918223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54F72FE-51D3-8B03-02C2-315409D44F5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7055956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Keski-Suomessa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80394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D4177D6-AD9F-4CC4-5645-64870E948BA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50371671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Kymenlaaksossa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2075364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12E95BD-858B-1E07-34FA-F2CD0BB8A2A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57801899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Lapissa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69378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ADCDC7D-894B-C76D-BE4B-5A82CE4CDA8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9668758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Pirkanmaalla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63593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F5D6417-A8A7-C679-5BCB-D8CB93904D7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8046031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276124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6EE05E-D9BF-BC44-CD4D-F3DCC99413D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5953895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Pohjois-Karjalassa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081507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2BD90A-AEB6-CE0C-44DD-FBA0F776F15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1085783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Pohjois-Pohjanmaalla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2905771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8A684B3-162D-6E80-991D-46F62CDAF58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0074156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Pohjois-Savossa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92816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919036F-FE84-5A33-E703-9FFE19815A6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934314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13DD222-142C-546F-24A5-A3FEE5A73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investoinnit* alueittain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0B7726C-A9FA-ED30-837A-C1A11831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3C194E-D175-B593-204E-B14CB26B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416955-4348-5D9A-A8F2-28A21E9B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0D43D29-49F4-9CE8-88B7-6EDDF700993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535570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DE8089-8783-F836-6482-AFC03609E7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8713" cy="191733"/>
          </a:xfrm>
        </p:spPr>
        <p:txBody>
          <a:bodyPr/>
          <a:lstStyle/>
          <a:p>
            <a:r>
              <a:rPr lang="fi-FI" dirty="0"/>
              <a:t>*) Investoinnit yhteensä (sis. kiinteät ja T&amp;K). Lähde: Tilastokeskus: </a:t>
            </a:r>
            <a:r>
              <a:rPr lang="fi-FI" dirty="0" err="1"/>
              <a:t>aluetilinpito</a:t>
            </a:r>
            <a:r>
              <a:rPr lang="fi-FI" dirty="0"/>
              <a:t>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32D3C57-EF55-ABBA-1AAC-EDA1370F684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9643410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Päijät-Hämeessä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109778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E12626F-11CF-9062-E2FC-B8C497C7CF0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63418713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Satakunnassa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534381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F354D86-68F7-F58C-341E-82F92E14E59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6586114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Uudellamaalla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11992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57333CB-0A06-D4A8-EF73-7BCBC31DD4F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62447730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Varsinais-Suomessa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096606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D9ED0CB-D44C-2A05-6483-E9AF611ED5B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35288509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BD1763-8BA1-C75E-C213-55CB35CC6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ikäjakauma</a:t>
            </a:r>
          </a:p>
          <a:p>
            <a:r>
              <a:rPr lang="fi-FI" dirty="0"/>
              <a:t>Toimihenkilöt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</a:t>
            </a:r>
            <a:r>
              <a:rPr lang="fi-FI" sz="1050" dirty="0"/>
              <a:t>huhtikuussa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C471F2-DAA4-5530-3ABA-565E96AB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C8FCA-8A0C-1AB6-4F9A-B62CC32A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33DC8E-521B-205C-9190-C819A7BD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2E191F0-910A-F43F-DA7D-0ADCA6506F8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0443499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Etelä-Karjalassa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858284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1AC074-BE65-E3B8-FF4F-AFA9ED22A51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00286515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Etelä-Pohjanmaalla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521992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CCDB512-3E28-127B-F302-763E70003F4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689708204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Etelä-Savossa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5395652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B6BA19A-1498-85B3-E07F-04CE6F5FF54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0141738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Kainuussa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746822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984853-CE4A-6F0B-12F8-7F05B0F26E3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7740321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Kanta-Hämeessä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646838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83AB20E-D0CA-1EDA-C02C-3CD05A8D242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61152116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95B549-B3E9-B93B-9282-856F50389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investoinnit* alueittain 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7819045-9A8D-AB49-47ED-C6DA7192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A47953-4AE1-A3BB-8161-F2394296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F7228A-C5B9-4B32-AB46-18B8471F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14CE6F8-407E-D9A3-D2B7-90722186957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358641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iruutu 1">
            <a:extLst>
              <a:ext uri="{FF2B5EF4-FFF2-40B4-BE49-F238E27FC236}">
                <a16:creationId xmlns:a16="http://schemas.microsoft.com/office/drawing/2014/main" id="{50AE5528-3024-0492-ED9B-3BACD318AF48}"/>
              </a:ext>
            </a:extLst>
          </p:cNvPr>
          <p:cNvSpPr txBox="1"/>
          <p:nvPr/>
        </p:nvSpPr>
        <p:spPr>
          <a:xfrm>
            <a:off x="900000" y="1068644"/>
            <a:ext cx="167917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pc="-40"/>
              <a:t>m</a:t>
            </a:r>
            <a:r>
              <a:rPr lang="fi-FI" sz="1100" spc="-40"/>
              <a:t>iljoonaa euroa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F978966-264C-9A32-FF5E-22AF7D019B0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F6B5A1DB-7BBC-7196-3DC6-94DABF9BEFBE}"/>
              </a:ext>
            </a:extLst>
          </p:cNvPr>
          <p:cNvSpPr txBox="1">
            <a:spLocks/>
          </p:cNvSpPr>
          <p:nvPr/>
        </p:nvSpPr>
        <p:spPr>
          <a:xfrm>
            <a:off x="2184474" y="4674471"/>
            <a:ext cx="5268713" cy="19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*) Investoinnit yhteensä (sis. kiinteät ja T&amp;K). Lähde: Tilastokeskus: </a:t>
            </a:r>
            <a:r>
              <a:rPr lang="fi-FI" dirty="0" err="1"/>
              <a:t>aluetilinpito</a:t>
            </a:r>
            <a:r>
              <a:rPr lang="fi-FI" dirty="0"/>
              <a:t>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681897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Keski-Pohjanmaalla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045593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73E79EF-24E7-B08A-AE2D-AF2E745172D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96020378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Keski-Suomessa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9988296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3D9801C-825C-B24C-9067-2BBAE023494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11983145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Kymenlaaksossa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673168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A3E26EA-32E0-E4ED-A92A-0664AFCE765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84421109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Lapissa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1569434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E80F920-6269-1F15-E029-DFDD548D9CE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8801132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Pirkanmaalla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401628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03172D6-C5E7-2941-3D2B-96BD4E5CFF2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8334379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942809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9A2E272-B71D-B0B0-4693-8C5AAA70ACF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4186315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Pohjois-Karjalassa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8033616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9C13066-B7B7-A27A-CA76-D94C43D18AD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441726391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Pohjois-Pohjanmaalla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869209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2186B3-EB21-F56A-4424-69DF1BE2AFF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791844303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Pohjois-Savossa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3703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54A0371-EB09-E6AD-6CD0-85832FC97E0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6131953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Päijät-Hämeessä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6204078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2BD3A72-D3CC-0E8C-085E-707D755E0A3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211507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FC92B85-5A38-192F-478E-3C771EA8C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T&amp;K investoinnit 2022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B04EDA6-4101-5D19-75AF-48325495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28A3C7-4651-B6B2-9F03-8F10688E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228C9F-BBD0-C93C-B864-02CF3125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2563751-0DBF-8731-6ED2-AE4366EF2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780" cy="293313"/>
          </a:xfrm>
        </p:spPr>
        <p:txBody>
          <a:bodyPr/>
          <a:lstStyle/>
          <a:p>
            <a:r>
              <a:rPr lang="fi-FI" dirty="0"/>
              <a:t>Lähde: Tilastokeskus: Tutkimus- ja kehittämistoiminta tilasto.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0A2DB091-AF54-140D-6700-D0D863F093F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4209630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E88DD68-0082-5145-B27A-FDE86BE07B9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69673922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Satakunnassa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596420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4FF407C-794E-09E6-6EDA-AE0AFC3B632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35688547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Uudellamaalla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87325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0433947-BD78-9306-D70E-8069A03A153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042085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Varsinais-Suomessa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1993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8FDD1B8-16E7-EB32-0142-B670F32A996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84981179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C44FBD-4AE8-4006-9A08-CEF22BEF6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Työntekijöiden ammattinimikkeet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kesä</a:t>
            </a:r>
            <a:r>
              <a:rPr lang="fi-FI" sz="1050" dirty="0"/>
              <a:t>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FFD1007-CF89-3CD5-2960-DA07AC16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A43E6-83B9-BC50-CDF1-84848532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DC2F90-5085-5059-52C5-B817CC26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B640615-8C49-3D10-0A47-CEED51028BE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40251167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CD3843E-36B3-9071-CC81-7C569CDE5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spc="-40" dirty="0"/>
              <a:t>Etelä-Karjalan työntekijäasemassa olevien henkilöiden jakautuminen ammattinimikkeittäin 2023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AE8F5E-8F14-5A6C-7A58-FD86DCF0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35CD2D-90C0-ED78-610E-5B1905F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0A0CE7-A7D4-48D7-0B6A-0E0DD9EC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03E911-A20B-0753-092C-C203DBA2E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A358CA-7F91-C8E5-3964-C4A008029F1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D9B9E6D8-07BD-27C4-C72A-3DEA29AD91E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40381" y="1275639"/>
            <a:ext cx="7622376" cy="34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9623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Etelä-Pohjanmaan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28FDE84-9664-110A-F1FF-5F42B564BB8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C156612-9FA4-07A2-4C97-5362BB27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3" y="1426606"/>
            <a:ext cx="8499624" cy="31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1515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Etelä-Savon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3578581-C810-1BFB-56B0-916099D546E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4" name="Sisällön paikkamerkki 10">
            <a:extLst>
              <a:ext uri="{FF2B5EF4-FFF2-40B4-BE49-F238E27FC236}">
                <a16:creationId xmlns:a16="http://schemas.microsoft.com/office/drawing/2014/main" id="{9D0336E6-F387-A91D-DD11-D2B3492544D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79120" y="1255420"/>
            <a:ext cx="8185759" cy="34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32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Kainuun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37F7967-9783-AD9E-CE51-26542752BB0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8425A5C-FDB9-5FEA-2439-140442CF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0" y="1412098"/>
            <a:ext cx="8781922" cy="26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78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Kanta-Hämeen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9F034D-035A-BBDE-86F2-B0625A91D98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B42B111-C9C5-E5E1-DF13-C4E61277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37" y="1435639"/>
            <a:ext cx="8567130" cy="31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5939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Keski-Pohjanmaan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0C12BA-78DD-4AD2-47D7-5B346B50747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222D0F0-26E9-79EC-66FE-F35D9595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3" y="1620446"/>
            <a:ext cx="8861973" cy="24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1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95B549-B3E9-B93B-9282-856F50389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T&amp;K investoinnit* alueittain 2022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7819045-9A8D-AB49-47ED-C6DA7192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A47953-4AE1-A3BB-8161-F2394296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F7228A-C5B9-4B32-AB46-18B8471F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F3C41BD-D0AD-A03A-46AF-FAB2DFFBE9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8713" cy="251750"/>
          </a:xfrm>
        </p:spPr>
        <p:txBody>
          <a:bodyPr/>
          <a:lstStyle/>
          <a:p>
            <a:r>
              <a:rPr lang="fi-FI" dirty="0"/>
              <a:t>Lähde: Tilastokeskus: Tutkimus- ja kehittämistoiminta tilasto.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14CE6F8-407E-D9A3-D2B7-90722186957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6488114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iruutu 1">
            <a:extLst>
              <a:ext uri="{FF2B5EF4-FFF2-40B4-BE49-F238E27FC236}">
                <a16:creationId xmlns:a16="http://schemas.microsoft.com/office/drawing/2014/main" id="{50AE5528-3024-0492-ED9B-3BACD318AF48}"/>
              </a:ext>
            </a:extLst>
          </p:cNvPr>
          <p:cNvSpPr txBox="1"/>
          <p:nvPr/>
        </p:nvSpPr>
        <p:spPr>
          <a:xfrm>
            <a:off x="919870" y="1018931"/>
            <a:ext cx="167917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pc="-40"/>
              <a:t>m</a:t>
            </a:r>
            <a:r>
              <a:rPr lang="fi-FI" sz="1100" spc="-40"/>
              <a:t>iljoonaa euroa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734107-5916-6F3C-2A10-7FC1D5C559F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64779776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Keski-Suomen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026BB9-2A57-CAD1-20C9-F871C96FF47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8C16AA2-5B26-9A37-6D50-F86D8317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1355646"/>
            <a:ext cx="8726690" cy="31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87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Kymenlaakson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1BE4E20-02DB-E3EB-5448-CF0D0157C02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84BB1E8-1509-3003-7498-9682012C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1" y="1614724"/>
            <a:ext cx="8806470" cy="23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648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Lapin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9D8F20-B30E-A52E-7346-FBA1552AE38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5C5B487-118B-B686-8B96-AA4558EF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5" y="1112787"/>
            <a:ext cx="7695689" cy="35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2198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127" y="81204"/>
            <a:ext cx="8287908" cy="821163"/>
          </a:xfrm>
        </p:spPr>
        <p:txBody>
          <a:bodyPr/>
          <a:lstStyle/>
          <a:p>
            <a:r>
              <a:rPr lang="fi-FI" spc="-40" dirty="0"/>
              <a:t>Pirkanmaan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1232798-382B-51EE-6A8C-DD9B5A25397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BEF6FF4-E4CC-3C9E-31F4-79A9AF4E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7" y="858159"/>
            <a:ext cx="8459844" cy="38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666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Pohjanmaan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F6CA330-8ADD-C2A3-F42E-AF51C298A03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046304-E79F-50F2-D29B-C91312286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45" y="1430014"/>
            <a:ext cx="8646910" cy="30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9448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Pohjois-Karjalan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9A49C0C-D5EF-CFE9-8902-CEDE4DC9455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C346D59-D074-DB84-FF4B-7B1DD7F2B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55" y="1548858"/>
            <a:ext cx="8726690" cy="30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186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Pohjois-Pohjanmaalla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6971861-5A3D-E1CC-8482-08DD2A5D5EE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E426F63-79F4-B295-5E49-93B19802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4" y="1386260"/>
            <a:ext cx="7868795" cy="33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7908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Pohjois-Savon työntekijäasemassa olevien henkilöiden jakautuminen </a:t>
            </a:r>
            <a:r>
              <a:rPr lang="fi-FI" spc="-40"/>
              <a:t>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7DB203-B194-E9DB-C485-83215099B6F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7E3AA73-6181-4A02-E548-DC988674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1607231"/>
            <a:ext cx="8757374" cy="26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8542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Päijät-Hämeen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C4E622F-AC9E-A854-625A-814DBFC01FA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F440C6B-F8A5-B9C0-7482-F19BCFE94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7" y="1246043"/>
            <a:ext cx="8537171" cy="3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1995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Satakunnan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F53BD5B-A7CD-2487-8A7B-258EB3C9AE4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D233CE-E890-A226-A4CB-23DE645B1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59" y="1062929"/>
            <a:ext cx="8032490" cy="36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36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A6A56E-CCC5-E6DD-6963-06DA5FEC67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1"/>
            <a:ext cx="6977283" cy="1518033"/>
          </a:xfrm>
        </p:spPr>
        <p:txBody>
          <a:bodyPr/>
          <a:lstStyle/>
          <a:p>
            <a:r>
              <a:rPr lang="fi-FI" dirty="0"/>
              <a:t>Henkilöstön rakenne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</a:t>
            </a:r>
            <a:r>
              <a:rPr lang="fi-FI" sz="1050" dirty="0"/>
              <a:t>tammikuussa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CA0FC6E-4B34-A82B-8C2E-D77E85BD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F600A3-63C1-6FA1-4FEE-D58F3CF6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4066-C849-43D6-AD11-EC5B4E0FCE81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7880AD-FB9B-6A07-7AC7-EF7FDE63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7545D2-49A5-3B0E-7CD8-9A8159DE874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029722208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Uusimaan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039B245-2012-CDEC-FF86-4B2CBFEB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95" y="1103312"/>
            <a:ext cx="7739149" cy="35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708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Varsinais-Suomen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30F2DE5-39AF-22FA-AE89-CC49694FCC4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221DFB9-4255-5427-3CC3-ADFA9AE5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84" y="1368974"/>
            <a:ext cx="7413903" cy="33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6830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282A2-23D6-5DEB-89C8-8D504A419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Tekniikan alan koulutuksen vetovoima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</a:t>
            </a:r>
            <a:r>
              <a:rPr lang="fi-FI" sz="1050" dirty="0"/>
              <a:t>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76CF0-5BE3-0409-5690-ADB78705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82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28000-A14A-F985-2370-A79BDBBC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6BF9-04EF-C159-7AB0-A91E11F2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C6BDE1-AA4C-BEAE-7997-0392C918F0D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solidFill>
                  <a:schemeClr val="accent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Palaa sisällysluetteloon</a:t>
            </a:r>
            <a:endParaRPr lang="fi-FI" sz="700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9401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96E423-F7B1-1407-2695-FFEFBE558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800" kern="0" dirty="0">
                <a:ea typeface="Arial Unicode MS"/>
                <a:cs typeface="Arial Unicode MS"/>
              </a:rPr>
              <a:t>Kone- ja tuotantotekniikan vetovoima vaihtelee maakunnissa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100" b="0" kern="0" dirty="0">
                <a:ea typeface="Arial Unicode MS"/>
                <a:cs typeface="Arial Unicode MS"/>
              </a:rPr>
              <a:t>Peruskoulupohjaisen toisen asteen kone- ja tuotantotekniikan perustutkinnon ensisijaishakijat ja aloituspaikat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2400" b="0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74644-DAEC-8876-D1B6-8A420159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83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85F88-695B-B274-4BB4-34887E46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6D62-F747-3A5B-1F6C-FDCE9F69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D17ED6-5E62-7E18-FE26-BC27F1BAF04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0889640"/>
              </p:ext>
            </p:extLst>
          </p:nvPr>
        </p:nvGraphicFramePr>
        <p:xfrm>
          <a:off x="28833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59824-3AD3-2211-D9A2-A7186B6AE5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altLang="fi-FI" sz="700" kern="0" dirty="0">
                <a:solidFill>
                  <a:srgbClr val="000000"/>
                </a:solidFill>
                <a:latin typeface="Verdana"/>
                <a:ea typeface="Verdana"/>
              </a:rPr>
              <a:t>Päivitys 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9.9.2024 Lähde: OPH, Vipunen</a:t>
            </a:r>
          </a:p>
          <a:p>
            <a:r>
              <a:rPr lang="fi-FI" altLang="fi-FI" sz="700" kern="0" dirty="0">
                <a:solidFill>
                  <a:srgbClr val="000000"/>
                </a:solidFill>
              </a:rPr>
              <a:t>	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85A27CF-3D57-5873-AB0A-C97BE6EC73C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43556177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A02B2-F7DE-2331-AAC4-D80B45A2A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800" kern="0" dirty="0">
                <a:ea typeface="Arial Unicode MS"/>
                <a:cs typeface="Arial Unicode MS"/>
              </a:rPr>
              <a:t>Kone- ja tuotantotekniikan vetovoima vaihtelee maakunnissa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100" b="0" kern="0" dirty="0">
                <a:ea typeface="Arial Unicode MS"/>
                <a:cs typeface="Arial Unicode MS"/>
              </a:rPr>
              <a:t>Peruskoulupohjaisen toisen asteen kone- ja tuotantotekniikan perustutkinnon ensisijaishakijat (%) / aloituspaikat 2024, 2023 ja 2022</a:t>
            </a:r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B62CF-AD2D-AD1F-B0D8-90BA787B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84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A649-64DA-B0F0-7FD4-D5A77459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5B891-5553-715C-58F4-2A0EBC3B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81290A4-4DB5-AC5C-965C-4082200887A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5560378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D244C3-B1B9-317F-3B44-C791864B80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altLang="fi-FI" sz="700" kern="0" dirty="0">
                <a:solidFill>
                  <a:srgbClr val="000000"/>
                </a:solidFill>
                <a:latin typeface="Verdana"/>
                <a:ea typeface="Verdana"/>
              </a:rPr>
              <a:t>Päivitys 23.4.2024	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  Lähde: OPH, Vipunen</a:t>
            </a:r>
          </a:p>
          <a:p>
            <a:endParaRPr lang="fi-FI" altLang="fi-FI" sz="700" kern="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11" name="Tekstiruutu 5">
            <a:extLst>
              <a:ext uri="{FF2B5EF4-FFF2-40B4-BE49-F238E27FC236}">
                <a16:creationId xmlns:a16="http://schemas.microsoft.com/office/drawing/2014/main" id="{AF83CC21-486E-0830-352B-411A8E464C89}"/>
              </a:ext>
            </a:extLst>
          </p:cNvPr>
          <p:cNvSpPr txBox="1"/>
          <p:nvPr/>
        </p:nvSpPr>
        <p:spPr>
          <a:xfrm>
            <a:off x="7404373" y="4002347"/>
            <a:ext cx="1368152" cy="765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 dirty="0"/>
              <a:t>Ensisijaisten hakijoiden määrä yhteensä:</a:t>
            </a:r>
          </a:p>
          <a:p>
            <a:r>
              <a:rPr lang="fi-FI" sz="900" spc="-40" dirty="0"/>
              <a:t>2022 = 1 377</a:t>
            </a:r>
          </a:p>
          <a:p>
            <a:r>
              <a:rPr lang="fi-FI" sz="900" spc="-40" dirty="0"/>
              <a:t>2023 = 1 362</a:t>
            </a:r>
          </a:p>
          <a:p>
            <a:r>
              <a:rPr lang="fi-FI" sz="900" spc="-40" dirty="0"/>
              <a:t>2024 = 1 548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61197B6-E141-E12B-8222-D25B0FE9551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>
                <a:hlinkClick r:id="rId4" action="ppaction://hlinksldjump"/>
              </a:rPr>
              <a:t>Palaa sisällysluetteloon</a:t>
            </a:r>
            <a:endParaRPr lang="fi-FI" sz="700" spc="-40"/>
          </a:p>
        </p:txBody>
      </p:sp>
    </p:spTree>
    <p:extLst>
      <p:ext uri="{BB962C8B-B14F-4D97-AF65-F5344CB8AC3E}">
        <p14:creationId xmlns:p14="http://schemas.microsoft.com/office/powerpoint/2010/main" val="3915477903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 dirty="0">
                <a:ea typeface="Arial Unicode MS"/>
                <a:cs typeface="Arial Unicode MS"/>
              </a:rPr>
              <a:t>Peruskoulupohjaisen toisen asteen kone- ja tuotantotekniikan perustutkinnon </a:t>
            </a:r>
            <a:r>
              <a:rPr lang="fi-FI" altLang="fi-FI" sz="1800" kern="0" dirty="0">
                <a:solidFill>
                  <a:schemeClr val="tx1"/>
                </a:solidFill>
                <a:ea typeface="Arial Unicode MS"/>
                <a:cs typeface="Arial Unicode MS"/>
              </a:rPr>
              <a:t>vetovoima</a:t>
            </a:r>
            <a:r>
              <a:rPr lang="fi-FI" altLang="fi-FI" sz="1800" kern="0" dirty="0">
                <a:ea typeface="Arial Unicode MS"/>
                <a:cs typeface="Arial Unicode MS"/>
              </a:rPr>
              <a:t> ja aloituspaikkojen lukumäärä, Uusimaa</a:t>
            </a:r>
            <a:endParaRPr lang="fi-FI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2848481"/>
              </p:ext>
            </p:extLst>
          </p:nvPr>
        </p:nvGraphicFramePr>
        <p:xfrm>
          <a:off x="1046375" y="1334294"/>
          <a:ext cx="7721387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56EBB-FCF9-CD67-64FE-A3A5864B4169}"/>
              </a:ext>
            </a:extLst>
          </p:cNvPr>
          <p:cNvSpPr txBox="1"/>
          <p:nvPr/>
        </p:nvSpPr>
        <p:spPr>
          <a:xfrm>
            <a:off x="142605" y="1421088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B2677-7A80-04C2-A98B-57E2A3B07313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B9A1655-9192-D6E3-EBE1-8CD8737F17A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24346870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Varsinais-Suomi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86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2870983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A85C2E-1412-4DF1-D661-413CEDC8059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7329329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Satakunta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87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082755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339B04-A9D7-E95C-673D-9F22580F393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0374955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Kanta-Häme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88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4685089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B2656CC-D7EE-CBDC-F4FF-5AB35F36CB2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444530617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Pirkanmaa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89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6899735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782D8C-883F-490B-0A9F-CB54602D522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91003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5C8D37-91AA-09FB-695D-0D337298D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koko maassa 2022, </a:t>
            </a:r>
          </a:p>
          <a:p>
            <a:r>
              <a:rPr lang="fi-FI" dirty="0"/>
              <a:t>Yhteensä 330 100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813451-558D-5A59-2094-973960A0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C222B-5857-F0ED-5948-1C695E71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C90A96-1263-4296-8FAB-86384AEF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C26783-2107-1314-1C6D-5FF7AE0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83153" cy="16516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</a:t>
            </a:r>
          </a:p>
          <a:p>
            <a:endParaRPr lang="fi-FI" dirty="0"/>
          </a:p>
        </p:txBody>
      </p:sp>
      <p:graphicFrame>
        <p:nvGraphicFramePr>
          <p:cNvPr id="13" name="Sisällön paikkamerkki 9">
            <a:extLst>
              <a:ext uri="{FF2B5EF4-FFF2-40B4-BE49-F238E27FC236}">
                <a16:creationId xmlns:a16="http://schemas.microsoft.com/office/drawing/2014/main" id="{3B50D4B2-68FA-3E55-444E-EACE3E03089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1978549"/>
              </p:ext>
            </p:extLst>
          </p:nvPr>
        </p:nvGraphicFramePr>
        <p:xfrm>
          <a:off x="381000" y="1103313"/>
          <a:ext cx="446071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isällön paikkamerkki 9">
            <a:extLst>
              <a:ext uri="{FF2B5EF4-FFF2-40B4-BE49-F238E27FC236}">
                <a16:creationId xmlns:a16="http://schemas.microsoft.com/office/drawing/2014/main" id="{6C694EDC-B3A5-4DB1-7A75-EFDCEB04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184003"/>
              </p:ext>
            </p:extLst>
          </p:nvPr>
        </p:nvGraphicFramePr>
        <p:xfrm>
          <a:off x="4572000" y="1440673"/>
          <a:ext cx="4200525" cy="320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82E6457-73C4-330E-212C-3252FB2257BA}"/>
              </a:ext>
            </a:extLst>
          </p:cNvPr>
          <p:cNvSpPr txBox="1"/>
          <p:nvPr/>
        </p:nvSpPr>
        <p:spPr>
          <a:xfrm>
            <a:off x="7603395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5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73194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Päijät-Häme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90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6402857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C73379-C438-3619-017E-1972163C7F1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08595535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Kymenlaakso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91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1177607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A3CC0AF-D618-D804-CC9B-F7BA7B0C3A3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24403045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Etelä-Karjala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92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804603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D52A09-1B31-BDF1-5E16-6C47651E98C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09429337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Etelä-Savo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93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693915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8EB8B6-C750-B9F7-5FC5-FCEC5882467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5442501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Pohjois-Savo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94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340152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AC60CE-7579-285D-875C-F2D243100DB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198434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Pohjois-Karjala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1228287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24.4.2024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1C9BFE-7DD7-82B0-358B-336C13FE31F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606090433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Keski-Suomi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96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164816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99B680-5FEE-DF21-6B0C-0A1E9EE79B4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207463172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Etelä-Pohjanmaa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97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54556199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9C88D0-13E1-9D68-56DE-08FDB61C8EB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78659522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98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9175547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9.1.2024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E9EA1A-CC31-4E02-B944-690F330EC92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31991719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Keski-Pohjanmaa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99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8.11.2024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7622199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DD67A3-830A-752D-E898-25420FCB6D2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250720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70F3495-B9FE-4469-9B95-F30D047F6E89}" vid="{8B3A0012-1AD5-48D7-B4E6-AC87EB80E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F16D7-5804-4BC8-9DB4-A410AD97F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648F8-8603-46FD-9633-EC9BD6A3693B}">
  <ds:schemaRefs>
    <ds:schemaRef ds:uri="http://purl.org/dc/terms/"/>
    <ds:schemaRef ds:uri="b057f711-7d93-472c-a8f6-94be0080575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296724d-1a81-4a23-b6dd-dca7fd62c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773E6B-5ED7-4D98-9314-6567BA713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1101</TotalTime>
  <Words>6550</Words>
  <Application>Microsoft Office PowerPoint</Application>
  <PresentationFormat>Näytössä katseltava esitys (16:9)</PresentationFormat>
  <Paragraphs>1907</Paragraphs>
  <Slides>152</Slides>
  <Notes>57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152</vt:i4>
      </vt:variant>
    </vt:vector>
  </HeadingPairs>
  <TitlesOfParts>
    <vt:vector size="156" baseType="lpstr">
      <vt:lpstr>Arial</vt:lpstr>
      <vt:lpstr>Arial Unicode MS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32</cp:revision>
  <cp:lastPrinted>2016-06-09T07:47:11Z</cp:lastPrinted>
  <dcterms:created xsi:type="dcterms:W3CDTF">2023-05-22T05:38:28Z</dcterms:created>
  <dcterms:modified xsi:type="dcterms:W3CDTF">2024-11-08T07:23:46Z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