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147373916" r:id="rId5"/>
    <p:sldId id="2147373917" r:id="rId6"/>
    <p:sldId id="2147373695" r:id="rId7"/>
    <p:sldId id="2147373696" r:id="rId8"/>
    <p:sldId id="2147373914" r:id="rId9"/>
    <p:sldId id="2147373694" r:id="rId10"/>
    <p:sldId id="2147373912" r:id="rId11"/>
    <p:sldId id="2147373697" r:id="rId12"/>
    <p:sldId id="272" r:id="rId13"/>
    <p:sldId id="266" r:id="rId14"/>
    <p:sldId id="1051" r:id="rId15"/>
    <p:sldId id="262" r:id="rId16"/>
    <p:sldId id="2076137443" r:id="rId17"/>
    <p:sldId id="2147373915" r:id="rId18"/>
    <p:sldId id="256" r:id="rId19"/>
    <p:sldId id="2147373700" r:id="rId20"/>
    <p:sldId id="259" r:id="rId21"/>
    <p:sldId id="2147373701" r:id="rId22"/>
    <p:sldId id="2147373682" r:id="rId23"/>
    <p:sldId id="2147373681" r:id="rId24"/>
    <p:sldId id="260" r:id="rId25"/>
    <p:sldId id="2147373702" r:id="rId26"/>
    <p:sldId id="261" r:id="rId27"/>
    <p:sldId id="2076137444" r:id="rId28"/>
    <p:sldId id="2147373919" r:id="rId29"/>
    <p:sldId id="2147373918" r:id="rId30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B8"/>
    <a:srgbClr val="333333"/>
    <a:srgbClr val="FFFF00"/>
    <a:srgbClr val="85E869"/>
    <a:srgbClr val="FF805C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7AA0A-6C4D-48B6-83E6-BEE0D1BB2BA3}" v="6" dt="2024-11-07T17:43:20.376"/>
    <p1510:client id="{045C1BDD-8E93-4115-92E4-8EDC14056B49}" v="2" dt="2024-11-07T17:51:10.45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3222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045C1BDD-8E93-4115-92E4-8EDC14056B49}"/>
    <pc:docChg chg="modSld">
      <pc:chgData name="Mikkonen Hanne" userId="5a557d90-2fc0-4583-be01-62766ce855fb" providerId="ADAL" clId="{045C1BDD-8E93-4115-92E4-8EDC14056B49}" dt="2024-11-07T17:51:28.733" v="106" actId="113"/>
      <pc:docMkLst>
        <pc:docMk/>
      </pc:docMkLst>
      <pc:sldChg chg="modSp mod">
        <pc:chgData name="Mikkonen Hanne" userId="5a557d90-2fc0-4583-be01-62766ce855fb" providerId="ADAL" clId="{045C1BDD-8E93-4115-92E4-8EDC14056B49}" dt="2024-11-07T17:51:28.733" v="106" actId="113"/>
        <pc:sldMkLst>
          <pc:docMk/>
          <pc:sldMk cId="683633112" sldId="2147373919"/>
        </pc:sldMkLst>
        <pc:spChg chg="mod">
          <ac:chgData name="Mikkonen Hanne" userId="5a557d90-2fc0-4583-be01-62766ce855fb" providerId="ADAL" clId="{045C1BDD-8E93-4115-92E4-8EDC14056B49}" dt="2024-11-07T17:51:28.733" v="106" actId="113"/>
          <ac:spMkLst>
            <pc:docMk/>
            <pc:sldMk cId="683633112" sldId="2147373919"/>
            <ac:spMk id="6" creationId="{2127424C-9B9A-D65F-2D57-84C83A016B6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8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</c:strCache>
            </c:strRef>
          </c:cat>
          <c:val>
            <c:numRef>
              <c:f>Taul1!$B$14:$B$81</c:f>
              <c:numCache>
                <c:formatCode>General</c:formatCode>
                <c:ptCount val="68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-65.5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-31.3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-25.5</c:v>
                </c:pt>
                <c:pt idx="33">
                  <c:v>-20.2</c:v>
                </c:pt>
                <c:pt idx="34">
                  <c:v>-22.4</c:v>
                </c:pt>
                <c:pt idx="35">
                  <c:v>-15.7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26.7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36.4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-4.5</c:v>
                </c:pt>
                <c:pt idx="48">
                  <c:v>-16.3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-39.299999999999997</c:v>
                </c:pt>
                <c:pt idx="52">
                  <c:v>-13</c:v>
                </c:pt>
                <c:pt idx="53">
                  <c:v>10.9</c:v>
                </c:pt>
                <c:pt idx="54">
                  <c:v>34.299999999999997</c:v>
                </c:pt>
                <c:pt idx="55">
                  <c:v>38.6</c:v>
                </c:pt>
                <c:pt idx="56">
                  <c:v>43.8</c:v>
                </c:pt>
                <c:pt idx="57">
                  <c:v>26.7</c:v>
                </c:pt>
                <c:pt idx="58">
                  <c:v>12.6</c:v>
                </c:pt>
                <c:pt idx="59">
                  <c:v>1.9</c:v>
                </c:pt>
                <c:pt idx="60">
                  <c:v>-11.3</c:v>
                </c:pt>
                <c:pt idx="61">
                  <c:v>-17.600000000000001</c:v>
                </c:pt>
                <c:pt idx="62">
                  <c:v>-28.9</c:v>
                </c:pt>
                <c:pt idx="63">
                  <c:v>-42.3</c:v>
                </c:pt>
                <c:pt idx="64">
                  <c:v>-46.4</c:v>
                </c:pt>
                <c:pt idx="65">
                  <c:v>-46.8</c:v>
                </c:pt>
                <c:pt idx="66">
                  <c:v>-38.700000000000003</c:v>
                </c:pt>
                <c:pt idx="67">
                  <c:v>-42.7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8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</c:strCache>
            </c:strRef>
          </c:cat>
          <c:val>
            <c:numRef>
              <c:f>Taul1!$C$14:$C$81</c:f>
              <c:numCache>
                <c:formatCode>General</c:formatCode>
                <c:ptCount val="68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-34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-19.399999999999999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-7.8</c:v>
                </c:pt>
                <c:pt idx="26">
                  <c:v>-1.3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-5</c:v>
                </c:pt>
                <c:pt idx="35">
                  <c:v>4.5</c:v>
                </c:pt>
                <c:pt idx="36">
                  <c:v>7.7</c:v>
                </c:pt>
                <c:pt idx="37">
                  <c:v>7.9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17.5</c:v>
                </c:pt>
                <c:pt idx="41">
                  <c:v>12.4</c:v>
                </c:pt>
                <c:pt idx="42">
                  <c:v>11</c:v>
                </c:pt>
                <c:pt idx="43">
                  <c:v>3</c:v>
                </c:pt>
                <c:pt idx="44">
                  <c:v>-10.5</c:v>
                </c:pt>
                <c:pt idx="45">
                  <c:v>-12.3</c:v>
                </c:pt>
                <c:pt idx="46">
                  <c:v>-12.9</c:v>
                </c:pt>
                <c:pt idx="47">
                  <c:v>-20.7</c:v>
                </c:pt>
                <c:pt idx="48">
                  <c:v>-16.3</c:v>
                </c:pt>
                <c:pt idx="49">
                  <c:v>-53.8</c:v>
                </c:pt>
                <c:pt idx="50">
                  <c:v>-20.6</c:v>
                </c:pt>
                <c:pt idx="51">
                  <c:v>-7.5</c:v>
                </c:pt>
                <c:pt idx="52">
                  <c:v>7.7</c:v>
                </c:pt>
                <c:pt idx="53">
                  <c:v>14.2</c:v>
                </c:pt>
                <c:pt idx="54">
                  <c:v>14.7</c:v>
                </c:pt>
                <c:pt idx="55">
                  <c:v>12.6</c:v>
                </c:pt>
                <c:pt idx="56">
                  <c:v>1.3</c:v>
                </c:pt>
                <c:pt idx="57">
                  <c:v>-22.3</c:v>
                </c:pt>
                <c:pt idx="58">
                  <c:v>-24.8</c:v>
                </c:pt>
                <c:pt idx="59">
                  <c:v>-27.7</c:v>
                </c:pt>
                <c:pt idx="60">
                  <c:v>-27.4</c:v>
                </c:pt>
                <c:pt idx="61">
                  <c:v>-26.8</c:v>
                </c:pt>
                <c:pt idx="62">
                  <c:v>-30.1</c:v>
                </c:pt>
                <c:pt idx="63">
                  <c:v>-25.5</c:v>
                </c:pt>
                <c:pt idx="64">
                  <c:v>-16.3</c:v>
                </c:pt>
                <c:pt idx="65">
                  <c:v>-7.1</c:v>
                </c:pt>
                <c:pt idx="66">
                  <c:v>2.7</c:v>
                </c:pt>
                <c:pt idx="67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Taul1!$A$2:$A$71</c:f>
              <c:strCache>
                <c:ptCount val="69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24(2)</c:v>
                </c:pt>
                <c:pt idx="67">
                  <c:v>24(7)</c:v>
                </c:pt>
                <c:pt idx="68">
                  <c:v>24(10)</c:v>
                </c:pt>
              </c:strCache>
            </c:strRef>
          </c:cat>
          <c:val>
            <c:numRef>
              <c:f>Taul1!$B$2:$B$71</c:f>
              <c:numCache>
                <c:formatCode>General</c:formatCode>
                <c:ptCount val="70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Taul1!$A$4:$A$42</c:f>
              <c:strCache>
                <c:ptCount val="3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</c:strCache>
            </c:strRef>
          </c:cat>
          <c:val>
            <c:numRef>
              <c:f>Taul1!$B$4:$B$42</c:f>
              <c:numCache>
                <c:formatCode>General</c:formatCode>
                <c:ptCount val="39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  <c:pt idx="37">
                  <c:v>-990</c:v>
                </c:pt>
                <c:pt idx="38">
                  <c:v>-1230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Taul1!$A$4:$A$42</c:f>
              <c:strCache>
                <c:ptCount val="3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</c:strCache>
            </c:strRef>
          </c:cat>
          <c:val>
            <c:numRef>
              <c:f>Taul1!$C$4:$C$42</c:f>
              <c:numCache>
                <c:formatCode>#,##0</c:formatCode>
                <c:ptCount val="39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80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7.11.2024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7.11.2024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7.11.2024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7.11.2024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7.11.2024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7.11.2024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talous-ja-tilastot/teknologiateollisuuden-talousnakymat-4-2024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mikkonen@teknologiateollisuus.fi" TargetMode="External"/><Relationship Id="rId2" Type="http://schemas.openxmlformats.org/officeDocument/2006/relationships/hyperlink" Target="mailto:petteri.rautaporras@teknologiateollisuus.fi" TargetMode="Externa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 dirty="0"/>
              <a:t>Teknologiateollisuuden Talousnäkymät 4/2024</a:t>
            </a:r>
          </a:p>
          <a:p>
            <a:endParaRPr lang="fi-FI" dirty="0"/>
          </a:p>
          <a:p>
            <a:r>
              <a:rPr lang="fi-FI" sz="1600" dirty="0"/>
              <a:t>Raportin graafit esityskäyttöä varten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15408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59613" cy="229437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2023: kone- ja metallituoteteollisuus 54 %, elektroniikka- ja sähköteollisuus 27 %, metallien jalostus 19 %.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2C5AA7A-9049-0AAA-4D1D-79CC7C80B2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1447560"/>
              </p:ext>
            </p:extLst>
          </p:nvPr>
        </p:nvGraphicFramePr>
        <p:xfrm>
          <a:off x="415925" y="1116013"/>
          <a:ext cx="832008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2C5AA7A-9049-0AAA-4D1D-79CC7C80B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925" y="1116013"/>
                        <a:ext cx="8320088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37109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7.11.2024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/>
              <a:t>Lähde: Teknologiateollisuus ry:n tilauskantatiedustelu, </a:t>
            </a:r>
          </a:p>
          <a:p>
            <a:r>
              <a:rPr lang="fi-FI"/>
              <a:t>viimeisin kyselyajankohta: lokakuu 2024. </a:t>
            </a:r>
          </a:p>
          <a:p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82995566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tilanteeseen.”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54954"/>
              </p:ext>
            </p:extLst>
          </p:nvPr>
        </p:nvGraphicFramePr>
        <p:xfrm>
          <a:off x="740381" y="2406303"/>
          <a:ext cx="7730583" cy="33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358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8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heinä–syyskuu 2024.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19091020"/>
              </p:ext>
            </p:extLst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3439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30.9.2024.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6343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91157442"/>
              </p:ext>
            </p:extLst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/>
              <a:t>Teknologiateollisuuden henkilöstömäärä heikentynyt nyt vuoden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398DB2C2-2DC1-3C03-A5F6-1F2A026EDCE1}"/>
              </a:ext>
            </a:extLst>
          </p:cNvPr>
          <p:cNvSpPr/>
          <p:nvPr/>
        </p:nvSpPr>
        <p:spPr bwMode="auto">
          <a:xfrm>
            <a:off x="6726016" y="794480"/>
            <a:ext cx="2232248" cy="603503"/>
          </a:xfrm>
          <a:prstGeom prst="wedgeRoundRectCallout">
            <a:avLst>
              <a:gd name="adj1" fmla="val 34395"/>
              <a:gd name="adj2" fmla="val 206469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/>
              <a:t>Henkilöstöstä yli 20 500 lomautusjärjestelyiden piirissä 30.9.2024</a:t>
            </a:r>
          </a:p>
        </p:txBody>
      </p:sp>
    </p:spTree>
    <p:extLst>
      <p:ext uri="{BB962C8B-B14F-4D97-AF65-F5344CB8AC3E}">
        <p14:creationId xmlns:p14="http://schemas.microsoft.com/office/powerpoint/2010/main" val="10285709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heinä–syyskuu 2024.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C990E01-B568-E1B6-5085-A5D60A13BC2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9481996"/>
              </p:ext>
            </p:extLst>
          </p:nvPr>
        </p:nvGraphicFramePr>
        <p:xfrm>
          <a:off x="423863" y="1117600"/>
          <a:ext cx="8304212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C990E01-B568-E1B6-5085-A5D60A13B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3863" y="1117600"/>
                        <a:ext cx="8304212" cy="287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4A6561FE-59E6-397B-CD2C-D5BB3B2CC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0337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461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30.9.2024.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3735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2A295E8-CFC3-E6F3-7E3C-578A80D0343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50072621"/>
              </p:ext>
            </p:extLst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2A295E8-CFC3-E6F3-7E3C-578A80D03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5557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heinä–syyskuu 2024.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24679018"/>
              </p:ext>
            </p:extLst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38811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30.9.2024.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23929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7798540"/>
              </p:ext>
            </p:extLst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2023: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7169BF2-492E-3E68-4C5F-2D0CC18537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93947749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7169BF2-492E-3E68-4C5F-2D0CC1853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6649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Talousnäkymät 4/2024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Varsinaisen raportin löydät osoitteesta </a:t>
            </a:r>
            <a:r>
              <a:rPr lang="fi-FI" dirty="0">
                <a:hlinkClick r:id="rId2"/>
              </a:rPr>
              <a:t>https://teknologiateollisuus.fi/talous-ja-tilastot/teknologiateollisuuden-talousnakymat-4-2024/</a:t>
            </a:r>
            <a:endParaRPr lang="fi-FI" dirty="0"/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Tiedot perustuvat tilanteeseen 8.11.2024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9942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2023: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2218317-5C35-EC26-9C8C-45DCA3B1E5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02118104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2218317-5C35-EC26-9C8C-45DCA3B1E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308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heinä–syyskuu 2024.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E67A020-2D54-306C-ED79-B3DCF45E61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8806913"/>
              </p:ext>
            </p:extLst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E67A020-2D54-306C-ED79-B3DCF45E6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270A795-A3FD-0170-E1D8-C289DBC96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81661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3408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30.9.2024.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58505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C6FD491-CFF9-6E7E-B47B-6458DC3865A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1359706"/>
              </p:ext>
            </p:extLst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C6FD491-CFF9-6E7E-B47B-6458DC386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26307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Tietotekniikka-alan*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heinä–syyskuu 2024.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8FB1EB7-3652-AB83-F7DD-ABF6C11CEA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24367605"/>
              </p:ext>
            </p:extLst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28FB1EB7-3652-AB83-F7DD-ABF6C11CE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08BCB-4EA3-CA5B-586F-C1545B7AB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67770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85938D87-285E-DC47-7717-DE4B5C55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5226742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30.9.2024.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85224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C786D18-4A9E-D1C3-133B-8FBB4420B8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20865350"/>
              </p:ext>
            </p:extLst>
          </p:nvPr>
        </p:nvGraphicFramePr>
        <p:xfrm>
          <a:off x="414338" y="1116013"/>
          <a:ext cx="8321675" cy="288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C786D18-4A9E-D1C3-133B-8FBB4420B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6013"/>
                        <a:ext cx="8321675" cy="288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>
            <a:extLst>
              <a:ext uri="{FF2B5EF4-FFF2-40B4-BE49-F238E27FC236}">
                <a16:creationId xmlns:a16="http://schemas.microsoft.com/office/drawing/2014/main" id="{D324D99F-91EA-7061-4EC5-A1FEB5E7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8134391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Kysyttävää? Ota yhteyttä!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 dirty="0"/>
          </a:p>
          <a:p>
            <a:r>
              <a:rPr lang="fi-FI" b="1" dirty="0"/>
              <a:t>Pääekonomisti Petteri Rautaporras</a:t>
            </a:r>
          </a:p>
          <a:p>
            <a:r>
              <a:rPr lang="fi-FI" dirty="0"/>
              <a:t>puh. 050 304 2220</a:t>
            </a:r>
          </a:p>
          <a:p>
            <a:r>
              <a:rPr lang="fi-FI" dirty="0">
                <a:hlinkClick r:id="rId2"/>
              </a:rPr>
              <a:t>petteri.rautaporras@teknologiateollisuus.fi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Ekonomisti Hanne Mikkonen</a:t>
            </a:r>
          </a:p>
          <a:p>
            <a:r>
              <a:rPr lang="fi-FI" dirty="0"/>
              <a:t>puh. 044 0296 152</a:t>
            </a:r>
          </a:p>
          <a:p>
            <a:r>
              <a:rPr lang="fi-FI" dirty="0">
                <a:hlinkClick r:id="rId3"/>
              </a:rPr>
              <a:t>hanne.mikkonen@teknologiateollisuus.fi</a:t>
            </a:r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63311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162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/>
              <a:t>Kevään piristyminen kääntymässä jälleen nollakasvuun euroalueella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IMF,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61666939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A59B8AC8-8978-0464-76F3-75829CFB4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55320"/>
              </p:ext>
            </p:extLst>
          </p:nvPr>
        </p:nvGraphicFramePr>
        <p:xfrm>
          <a:off x="6373330" y="972098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33D269E-950E-FAFA-01C4-D919CECF4AEF}"/>
              </a:ext>
            </a:extLst>
          </p:cNvPr>
          <p:cNvSpPr txBox="1"/>
          <p:nvPr/>
        </p:nvSpPr>
        <p:spPr>
          <a:xfrm>
            <a:off x="6833113" y="733982"/>
            <a:ext cx="1356686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BKT kasvuennusteet</a:t>
            </a:r>
          </a:p>
        </p:txBody>
      </p:sp>
    </p:spTree>
    <p:extLst>
      <p:ext uri="{BB962C8B-B14F-4D97-AF65-F5344CB8AC3E}">
        <p14:creationId xmlns:p14="http://schemas.microsoft.com/office/powerpoint/2010/main" val="40292346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Euroalueen teollisuudessa ei mitään merkkejä tilanteen piristymisestä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16264115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DA270F-D1D4-D575-B126-3B21DD503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09E921-B20D-1D32-55DB-B4CF8641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1D3199-69E5-A05C-AEF1-409DC5A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237557-88A4-797A-1210-A88C6603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2578A33-2784-B39E-CD1F-121E30EE5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F27C39F-AA27-F1A5-BCE7-B7C993A0D53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91192096"/>
              </p:ext>
            </p:extLst>
          </p:nvPr>
        </p:nvGraphicFramePr>
        <p:xfrm>
          <a:off x="384727" y="1103313"/>
          <a:ext cx="838407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F27C39F-AA27-F1A5-BCE7-B7C993A0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727" y="1103313"/>
                        <a:ext cx="838407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00236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Inflaatio ja ohjauskorot USA:ssa, euromaissa ja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FED, EKP.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0A2AEC-7FDD-4E0B-27E7-50597715D4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82017726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0A2AEC-7FDD-4E0B-27E7-50597715D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28133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3964AD-6343-5666-45D9-108976175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Koko teollisuuden suhdanneodotukset parantuneet hieman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59" y="1012699"/>
            <a:ext cx="415063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kausitasoitettu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4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662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08106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Eurostat,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2569" cy="648000"/>
          </a:xfrm>
        </p:spPr>
        <p:txBody>
          <a:bodyPr>
            <a:noAutofit/>
          </a:bodyPr>
          <a:lstStyle/>
          <a:p>
            <a:r>
              <a:rPr lang="fi-FI" sz="2000"/>
              <a:t>Euroopassa teollisuustuotanto jatkanut alavireisenä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804F0C28-9E52-F0AD-33D3-4BD182D37AA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88131622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804F0C28-9E52-F0AD-33D3-4BD182D37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85314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2023: kone- ja metallituoteteollisuus 39 %, elektroniikka- ja sähköteollisuus 20 %, tietotekniikka-ala 19 %, metallien jalostus 14 %, suunnittelu ja konsultointi 7 %.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7278034"/>
              </p:ext>
            </p:extLst>
          </p:nvPr>
        </p:nvGraphicFramePr>
        <p:xfrm>
          <a:off x="425450" y="1119188"/>
          <a:ext cx="8301038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9188"/>
                        <a:ext cx="8301038" cy="350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3AC004-C085-4D53-BC3A-BFB6D15CF169}">
  <ds:schemaRefs>
    <ds:schemaRef ds:uri="http://schemas.openxmlformats.org/package/2006/metadata/core-properties"/>
    <ds:schemaRef ds:uri="b057f711-7d93-472c-a8f6-94be00805750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c296724d-1a81-4a23-b6dd-dca7fd62c6f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005BE4-494E-41CD-AE00-77C2B25A84A7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1044</Words>
  <Application>Microsoft Office PowerPoint</Application>
  <PresentationFormat>Näytössä katseltava esitys (16:9)</PresentationFormat>
  <Paragraphs>322</Paragraphs>
  <Slides>26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1</cp:revision>
  <cp:lastPrinted>2016-06-09T07:47:11Z</cp:lastPrinted>
  <dcterms:created xsi:type="dcterms:W3CDTF">2019-10-17T09:08:24Z</dcterms:created>
  <dcterms:modified xsi:type="dcterms:W3CDTF">2024-11-07T17:51:37Z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