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1063" r:id="rId5"/>
    <p:sldId id="2147373695" r:id="rId6"/>
    <p:sldId id="2147373696" r:id="rId7"/>
    <p:sldId id="2147373914" r:id="rId8"/>
    <p:sldId id="2147373915" r:id="rId9"/>
    <p:sldId id="1104" r:id="rId10"/>
    <p:sldId id="272" r:id="rId11"/>
    <p:sldId id="2147373912" r:id="rId12"/>
    <p:sldId id="260" r:id="rId13"/>
    <p:sldId id="2147373916" r:id="rId14"/>
    <p:sldId id="262" r:id="rId15"/>
    <p:sldId id="2076137443" r:id="rId16"/>
    <p:sldId id="259" r:id="rId17"/>
    <p:sldId id="2147373701" r:id="rId18"/>
    <p:sldId id="2147373917" r:id="rId19"/>
    <p:sldId id="2147373694" r:id="rId20"/>
    <p:sldId id="264" r:id="rId21"/>
    <p:sldId id="2147373684" r:id="rId22"/>
    <p:sldId id="2147373918" r:id="rId23"/>
  </p:sldIdLst>
  <p:sldSz cx="9144000" cy="5143500" type="screen16x9"/>
  <p:notesSz cx="7102475" cy="10233025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7E9CD8-0DD0-C070-85C1-EDA6250BF07B}" name="Ollikainen Marjo" initials="OM" userId="S::marjo.ollikainen@teknologiateollisuus.fi::a7ec0376-660e-4191-b0cd-ef9c24ea692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99" d="100"/>
          <a:sy n="199" d="100"/>
        </p:scale>
        <p:origin x="3222" y="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konen Hanne" userId="5a557d90-2fc0-4583-be01-62766ce855fb" providerId="ADAL" clId="{91521E36-1C1A-403C-8FBD-4B56B9A7D55B}"/>
    <pc:docChg chg="addSld delSld">
      <pc:chgData name="Mikkonen Hanne" userId="5a557d90-2fc0-4583-be01-62766ce855fb" providerId="ADAL" clId="{91521E36-1C1A-403C-8FBD-4B56B9A7D55B}" dt="2024-11-07T17:54:58.312" v="1" actId="680"/>
      <pc:docMkLst>
        <pc:docMk/>
      </pc:docMkLst>
      <pc:sldChg chg="del">
        <pc:chgData name="Mikkonen Hanne" userId="5a557d90-2fc0-4583-be01-62766ce855fb" providerId="ADAL" clId="{91521E36-1C1A-403C-8FBD-4B56B9A7D55B}" dt="2024-11-07T17:54:55.022" v="0" actId="47"/>
        <pc:sldMkLst>
          <pc:docMk/>
          <pc:sldMk cId="2932157628" sldId="2076137464"/>
        </pc:sldMkLst>
      </pc:sldChg>
      <pc:sldChg chg="new">
        <pc:chgData name="Mikkonen Hanne" userId="5a557d90-2fc0-4583-be01-62766ce855fb" providerId="ADAL" clId="{91521E36-1C1A-403C-8FBD-4B56B9A7D55B}" dt="2024-11-07T17:54:58.312" v="1" actId="680"/>
        <pc:sldMkLst>
          <pc:docMk/>
          <pc:sldMk cId="3670067248" sldId="214737391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Suhdannetilanne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Taul1!$A$14:$A$81</c:f>
              <c:strCache>
                <c:ptCount val="68"/>
                <c:pt idx="0">
                  <c:v>2008.1</c:v>
                </c:pt>
                <c:pt idx="1">
                  <c:v>2008.4</c:v>
                </c:pt>
                <c:pt idx="2">
                  <c:v>2008.7</c:v>
                </c:pt>
                <c:pt idx="3">
                  <c:v>2008.10</c:v>
                </c:pt>
                <c:pt idx="4">
                  <c:v>2009.1</c:v>
                </c:pt>
                <c:pt idx="5">
                  <c:v>2009.4</c:v>
                </c:pt>
                <c:pt idx="6">
                  <c:v>2009.7</c:v>
                </c:pt>
                <c:pt idx="7">
                  <c:v>2009.10</c:v>
                </c:pt>
                <c:pt idx="8">
                  <c:v>2010.1</c:v>
                </c:pt>
                <c:pt idx="9">
                  <c:v>2010.4</c:v>
                </c:pt>
                <c:pt idx="10">
                  <c:v>2010.7</c:v>
                </c:pt>
                <c:pt idx="11">
                  <c:v>2010.10</c:v>
                </c:pt>
                <c:pt idx="12">
                  <c:v>2011.1</c:v>
                </c:pt>
                <c:pt idx="13">
                  <c:v>2011.4</c:v>
                </c:pt>
                <c:pt idx="14">
                  <c:v>2011.7</c:v>
                </c:pt>
                <c:pt idx="15">
                  <c:v>2011.10</c:v>
                </c:pt>
                <c:pt idx="16">
                  <c:v>2012.1</c:v>
                </c:pt>
                <c:pt idx="17">
                  <c:v>2012.4</c:v>
                </c:pt>
                <c:pt idx="18">
                  <c:v>2012.7</c:v>
                </c:pt>
                <c:pt idx="19">
                  <c:v>2012.10</c:v>
                </c:pt>
                <c:pt idx="20">
                  <c:v>2013.1</c:v>
                </c:pt>
                <c:pt idx="21">
                  <c:v>2013.4</c:v>
                </c:pt>
                <c:pt idx="22">
                  <c:v>2013.7</c:v>
                </c:pt>
                <c:pt idx="23">
                  <c:v>2013.10</c:v>
                </c:pt>
                <c:pt idx="24">
                  <c:v>2014.1</c:v>
                </c:pt>
                <c:pt idx="25">
                  <c:v>2014.4</c:v>
                </c:pt>
                <c:pt idx="26">
                  <c:v>2014.7</c:v>
                </c:pt>
                <c:pt idx="27">
                  <c:v>2014.10</c:v>
                </c:pt>
                <c:pt idx="28">
                  <c:v>2015.1</c:v>
                </c:pt>
                <c:pt idx="29">
                  <c:v>2015.4</c:v>
                </c:pt>
                <c:pt idx="30">
                  <c:v>2015.7</c:v>
                </c:pt>
                <c:pt idx="31">
                  <c:v>2015.10</c:v>
                </c:pt>
                <c:pt idx="32">
                  <c:v>2016.1</c:v>
                </c:pt>
                <c:pt idx="33">
                  <c:v>2016.4</c:v>
                </c:pt>
                <c:pt idx="34">
                  <c:v>2016.7</c:v>
                </c:pt>
                <c:pt idx="35">
                  <c:v>2016.10</c:v>
                </c:pt>
                <c:pt idx="36">
                  <c:v>2017.1</c:v>
                </c:pt>
                <c:pt idx="37">
                  <c:v>2017.4</c:v>
                </c:pt>
                <c:pt idx="38">
                  <c:v>2017.7</c:v>
                </c:pt>
                <c:pt idx="39">
                  <c:v>2017.10</c:v>
                </c:pt>
                <c:pt idx="40">
                  <c:v>2018.1</c:v>
                </c:pt>
                <c:pt idx="41">
                  <c:v>2018.4</c:v>
                </c:pt>
                <c:pt idx="42">
                  <c:v>2018.7</c:v>
                </c:pt>
                <c:pt idx="43">
                  <c:v>2018.10</c:v>
                </c:pt>
                <c:pt idx="44">
                  <c:v>2019.1</c:v>
                </c:pt>
                <c:pt idx="45">
                  <c:v>2019.4</c:v>
                </c:pt>
                <c:pt idx="46">
                  <c:v>2019.7</c:v>
                </c:pt>
                <c:pt idx="47">
                  <c:v>2019.10</c:v>
                </c:pt>
                <c:pt idx="48">
                  <c:v>2020.1</c:v>
                </c:pt>
                <c:pt idx="49">
                  <c:v>2020.4</c:v>
                </c:pt>
                <c:pt idx="50">
                  <c:v>2020.7</c:v>
                </c:pt>
                <c:pt idx="51">
                  <c:v>2020.10</c:v>
                </c:pt>
                <c:pt idx="52">
                  <c:v>2021.1</c:v>
                </c:pt>
                <c:pt idx="53">
                  <c:v>2021.4</c:v>
                </c:pt>
                <c:pt idx="54">
                  <c:v>2021.7</c:v>
                </c:pt>
                <c:pt idx="55">
                  <c:v>2021.10</c:v>
                </c:pt>
                <c:pt idx="56">
                  <c:v>2022.1</c:v>
                </c:pt>
                <c:pt idx="57">
                  <c:v>2022.4</c:v>
                </c:pt>
                <c:pt idx="58">
                  <c:v>2022.7</c:v>
                </c:pt>
                <c:pt idx="59">
                  <c:v>2022.10</c:v>
                </c:pt>
                <c:pt idx="60">
                  <c:v>2023.1</c:v>
                </c:pt>
                <c:pt idx="61">
                  <c:v>2023.4</c:v>
                </c:pt>
                <c:pt idx="62">
                  <c:v>2023.7</c:v>
                </c:pt>
                <c:pt idx="63">
                  <c:v>2023.10</c:v>
                </c:pt>
                <c:pt idx="64">
                  <c:v>2024.1</c:v>
                </c:pt>
                <c:pt idx="65">
                  <c:v>2024.4</c:v>
                </c:pt>
                <c:pt idx="66">
                  <c:v>2024.7</c:v>
                </c:pt>
                <c:pt idx="67">
                  <c:v>2024.10</c:v>
                </c:pt>
              </c:strCache>
            </c:strRef>
          </c:cat>
          <c:val>
            <c:numRef>
              <c:f>Taul1!$B$14:$B$81</c:f>
              <c:numCache>
                <c:formatCode>General</c:formatCode>
                <c:ptCount val="68"/>
                <c:pt idx="0">
                  <c:v>35.799999999999997</c:v>
                </c:pt>
                <c:pt idx="1">
                  <c:v>18.899999999999999</c:v>
                </c:pt>
                <c:pt idx="2">
                  <c:v>4.9000000000000004</c:v>
                </c:pt>
                <c:pt idx="3">
                  <c:v>-13.3</c:v>
                </c:pt>
                <c:pt idx="4">
                  <c:v>-43.8</c:v>
                </c:pt>
                <c:pt idx="5">
                  <c:v>-68.3</c:v>
                </c:pt>
                <c:pt idx="6">
                  <c:v>-72.3</c:v>
                </c:pt>
                <c:pt idx="7">
                  <c:v>-65.5</c:v>
                </c:pt>
                <c:pt idx="8">
                  <c:v>-50.7</c:v>
                </c:pt>
                <c:pt idx="9">
                  <c:v>-32.799999999999997</c:v>
                </c:pt>
                <c:pt idx="10">
                  <c:v>-13.2</c:v>
                </c:pt>
                <c:pt idx="11">
                  <c:v>-5.7</c:v>
                </c:pt>
                <c:pt idx="12">
                  <c:v>-1.3</c:v>
                </c:pt>
                <c:pt idx="13">
                  <c:v>5.7</c:v>
                </c:pt>
                <c:pt idx="14">
                  <c:v>-4.4000000000000004</c:v>
                </c:pt>
                <c:pt idx="15">
                  <c:v>-13.1</c:v>
                </c:pt>
                <c:pt idx="16">
                  <c:v>-17.100000000000001</c:v>
                </c:pt>
                <c:pt idx="17">
                  <c:v>-20.3</c:v>
                </c:pt>
                <c:pt idx="18">
                  <c:v>-16.7</c:v>
                </c:pt>
                <c:pt idx="19">
                  <c:v>-26.5</c:v>
                </c:pt>
                <c:pt idx="20">
                  <c:v>-31.3</c:v>
                </c:pt>
                <c:pt idx="21">
                  <c:v>-38.6</c:v>
                </c:pt>
                <c:pt idx="22">
                  <c:v>-36</c:v>
                </c:pt>
                <c:pt idx="23">
                  <c:v>-39.299999999999997</c:v>
                </c:pt>
                <c:pt idx="24">
                  <c:v>-27.1</c:v>
                </c:pt>
                <c:pt idx="25">
                  <c:v>-24.7</c:v>
                </c:pt>
                <c:pt idx="26">
                  <c:v>-23.1</c:v>
                </c:pt>
                <c:pt idx="27">
                  <c:v>-24.9</c:v>
                </c:pt>
                <c:pt idx="28">
                  <c:v>-28.6</c:v>
                </c:pt>
                <c:pt idx="29">
                  <c:v>-30.5</c:v>
                </c:pt>
                <c:pt idx="30">
                  <c:v>-34.799999999999997</c:v>
                </c:pt>
                <c:pt idx="31">
                  <c:v>-27.9</c:v>
                </c:pt>
                <c:pt idx="32">
                  <c:v>-25.5</c:v>
                </c:pt>
                <c:pt idx="33">
                  <c:v>-20.2</c:v>
                </c:pt>
                <c:pt idx="34">
                  <c:v>-22.4</c:v>
                </c:pt>
                <c:pt idx="35">
                  <c:v>-15.7</c:v>
                </c:pt>
                <c:pt idx="36">
                  <c:v>-2.7</c:v>
                </c:pt>
                <c:pt idx="37">
                  <c:v>10.199999999999999</c:v>
                </c:pt>
                <c:pt idx="38">
                  <c:v>16.3</c:v>
                </c:pt>
                <c:pt idx="39">
                  <c:v>26.7</c:v>
                </c:pt>
                <c:pt idx="40">
                  <c:v>27.5</c:v>
                </c:pt>
                <c:pt idx="41">
                  <c:v>30.8</c:v>
                </c:pt>
                <c:pt idx="42">
                  <c:v>37.200000000000003</c:v>
                </c:pt>
                <c:pt idx="43">
                  <c:v>36.4</c:v>
                </c:pt>
                <c:pt idx="44">
                  <c:v>19.2</c:v>
                </c:pt>
                <c:pt idx="45">
                  <c:v>10.4</c:v>
                </c:pt>
                <c:pt idx="46">
                  <c:v>4.4000000000000004</c:v>
                </c:pt>
                <c:pt idx="47">
                  <c:v>-4.5</c:v>
                </c:pt>
                <c:pt idx="48">
                  <c:v>-16.3</c:v>
                </c:pt>
                <c:pt idx="49">
                  <c:v>-33.700000000000003</c:v>
                </c:pt>
                <c:pt idx="50">
                  <c:v>-46.5</c:v>
                </c:pt>
                <c:pt idx="51">
                  <c:v>-39.299999999999997</c:v>
                </c:pt>
                <c:pt idx="52">
                  <c:v>-13</c:v>
                </c:pt>
                <c:pt idx="53">
                  <c:v>10.9</c:v>
                </c:pt>
                <c:pt idx="54">
                  <c:v>34.299999999999997</c:v>
                </c:pt>
                <c:pt idx="55">
                  <c:v>38.6</c:v>
                </c:pt>
                <c:pt idx="56">
                  <c:v>43.8</c:v>
                </c:pt>
                <c:pt idx="57">
                  <c:v>26.7</c:v>
                </c:pt>
                <c:pt idx="58">
                  <c:v>12.6</c:v>
                </c:pt>
                <c:pt idx="59">
                  <c:v>1.9</c:v>
                </c:pt>
                <c:pt idx="60">
                  <c:v>-11.3</c:v>
                </c:pt>
                <c:pt idx="61">
                  <c:v>-17.600000000000001</c:v>
                </c:pt>
                <c:pt idx="62">
                  <c:v>-28.9</c:v>
                </c:pt>
                <c:pt idx="63">
                  <c:v>-42.3</c:v>
                </c:pt>
                <c:pt idx="64">
                  <c:v>-46.4</c:v>
                </c:pt>
                <c:pt idx="65">
                  <c:v>-46.8</c:v>
                </c:pt>
                <c:pt idx="66">
                  <c:v>-38.700000000000003</c:v>
                </c:pt>
                <c:pt idx="67">
                  <c:v>-42.7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F4-4C4C-9304-ADEBAEA908C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Suhdannenäkymät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Taul1!$A$14:$A$81</c:f>
              <c:strCache>
                <c:ptCount val="68"/>
                <c:pt idx="0">
                  <c:v>2008.1</c:v>
                </c:pt>
                <c:pt idx="1">
                  <c:v>2008.4</c:v>
                </c:pt>
                <c:pt idx="2">
                  <c:v>2008.7</c:v>
                </c:pt>
                <c:pt idx="3">
                  <c:v>2008.10</c:v>
                </c:pt>
                <c:pt idx="4">
                  <c:v>2009.1</c:v>
                </c:pt>
                <c:pt idx="5">
                  <c:v>2009.4</c:v>
                </c:pt>
                <c:pt idx="6">
                  <c:v>2009.7</c:v>
                </c:pt>
                <c:pt idx="7">
                  <c:v>2009.10</c:v>
                </c:pt>
                <c:pt idx="8">
                  <c:v>2010.1</c:v>
                </c:pt>
                <c:pt idx="9">
                  <c:v>2010.4</c:v>
                </c:pt>
                <c:pt idx="10">
                  <c:v>2010.7</c:v>
                </c:pt>
                <c:pt idx="11">
                  <c:v>2010.10</c:v>
                </c:pt>
                <c:pt idx="12">
                  <c:v>2011.1</c:v>
                </c:pt>
                <c:pt idx="13">
                  <c:v>2011.4</c:v>
                </c:pt>
                <c:pt idx="14">
                  <c:v>2011.7</c:v>
                </c:pt>
                <c:pt idx="15">
                  <c:v>2011.10</c:v>
                </c:pt>
                <c:pt idx="16">
                  <c:v>2012.1</c:v>
                </c:pt>
                <c:pt idx="17">
                  <c:v>2012.4</c:v>
                </c:pt>
                <c:pt idx="18">
                  <c:v>2012.7</c:v>
                </c:pt>
                <c:pt idx="19">
                  <c:v>2012.10</c:v>
                </c:pt>
                <c:pt idx="20">
                  <c:v>2013.1</c:v>
                </c:pt>
                <c:pt idx="21">
                  <c:v>2013.4</c:v>
                </c:pt>
                <c:pt idx="22">
                  <c:v>2013.7</c:v>
                </c:pt>
                <c:pt idx="23">
                  <c:v>2013.10</c:v>
                </c:pt>
                <c:pt idx="24">
                  <c:v>2014.1</c:v>
                </c:pt>
                <c:pt idx="25">
                  <c:v>2014.4</c:v>
                </c:pt>
                <c:pt idx="26">
                  <c:v>2014.7</c:v>
                </c:pt>
                <c:pt idx="27">
                  <c:v>2014.10</c:v>
                </c:pt>
                <c:pt idx="28">
                  <c:v>2015.1</c:v>
                </c:pt>
                <c:pt idx="29">
                  <c:v>2015.4</c:v>
                </c:pt>
                <c:pt idx="30">
                  <c:v>2015.7</c:v>
                </c:pt>
                <c:pt idx="31">
                  <c:v>2015.10</c:v>
                </c:pt>
                <c:pt idx="32">
                  <c:v>2016.1</c:v>
                </c:pt>
                <c:pt idx="33">
                  <c:v>2016.4</c:v>
                </c:pt>
                <c:pt idx="34">
                  <c:v>2016.7</c:v>
                </c:pt>
                <c:pt idx="35">
                  <c:v>2016.10</c:v>
                </c:pt>
                <c:pt idx="36">
                  <c:v>2017.1</c:v>
                </c:pt>
                <c:pt idx="37">
                  <c:v>2017.4</c:v>
                </c:pt>
                <c:pt idx="38">
                  <c:v>2017.7</c:v>
                </c:pt>
                <c:pt idx="39">
                  <c:v>2017.10</c:v>
                </c:pt>
                <c:pt idx="40">
                  <c:v>2018.1</c:v>
                </c:pt>
                <c:pt idx="41">
                  <c:v>2018.4</c:v>
                </c:pt>
                <c:pt idx="42">
                  <c:v>2018.7</c:v>
                </c:pt>
                <c:pt idx="43">
                  <c:v>2018.10</c:v>
                </c:pt>
                <c:pt idx="44">
                  <c:v>2019.1</c:v>
                </c:pt>
                <c:pt idx="45">
                  <c:v>2019.4</c:v>
                </c:pt>
                <c:pt idx="46">
                  <c:v>2019.7</c:v>
                </c:pt>
                <c:pt idx="47">
                  <c:v>2019.10</c:v>
                </c:pt>
                <c:pt idx="48">
                  <c:v>2020.1</c:v>
                </c:pt>
                <c:pt idx="49">
                  <c:v>2020.4</c:v>
                </c:pt>
                <c:pt idx="50">
                  <c:v>2020.7</c:v>
                </c:pt>
                <c:pt idx="51">
                  <c:v>2020.10</c:v>
                </c:pt>
                <c:pt idx="52">
                  <c:v>2021.1</c:v>
                </c:pt>
                <c:pt idx="53">
                  <c:v>2021.4</c:v>
                </c:pt>
                <c:pt idx="54">
                  <c:v>2021.7</c:v>
                </c:pt>
                <c:pt idx="55">
                  <c:v>2021.10</c:v>
                </c:pt>
                <c:pt idx="56">
                  <c:v>2022.1</c:v>
                </c:pt>
                <c:pt idx="57">
                  <c:v>2022.4</c:v>
                </c:pt>
                <c:pt idx="58">
                  <c:v>2022.7</c:v>
                </c:pt>
                <c:pt idx="59">
                  <c:v>2022.10</c:v>
                </c:pt>
                <c:pt idx="60">
                  <c:v>2023.1</c:v>
                </c:pt>
                <c:pt idx="61">
                  <c:v>2023.4</c:v>
                </c:pt>
                <c:pt idx="62">
                  <c:v>2023.7</c:v>
                </c:pt>
                <c:pt idx="63">
                  <c:v>2023.10</c:v>
                </c:pt>
                <c:pt idx="64">
                  <c:v>2024.1</c:v>
                </c:pt>
                <c:pt idx="65">
                  <c:v>2024.4</c:v>
                </c:pt>
                <c:pt idx="66">
                  <c:v>2024.7</c:v>
                </c:pt>
                <c:pt idx="67">
                  <c:v>2024.10</c:v>
                </c:pt>
              </c:strCache>
            </c:strRef>
          </c:cat>
          <c:val>
            <c:numRef>
              <c:f>Taul1!$C$14:$C$81</c:f>
              <c:numCache>
                <c:formatCode>General</c:formatCode>
                <c:ptCount val="68"/>
                <c:pt idx="0">
                  <c:v>-2.2000000000000002</c:v>
                </c:pt>
                <c:pt idx="1">
                  <c:v>-16.399999999999999</c:v>
                </c:pt>
                <c:pt idx="2">
                  <c:v>-25.9</c:v>
                </c:pt>
                <c:pt idx="3">
                  <c:v>-34</c:v>
                </c:pt>
                <c:pt idx="4">
                  <c:v>-40.700000000000003</c:v>
                </c:pt>
                <c:pt idx="5">
                  <c:v>-36.200000000000003</c:v>
                </c:pt>
                <c:pt idx="6">
                  <c:v>-19.399999999999999</c:v>
                </c:pt>
                <c:pt idx="7">
                  <c:v>0.9</c:v>
                </c:pt>
                <c:pt idx="8">
                  <c:v>15.3</c:v>
                </c:pt>
                <c:pt idx="9">
                  <c:v>20.9</c:v>
                </c:pt>
                <c:pt idx="10">
                  <c:v>13.8</c:v>
                </c:pt>
                <c:pt idx="11">
                  <c:v>19.5</c:v>
                </c:pt>
                <c:pt idx="12">
                  <c:v>22.3</c:v>
                </c:pt>
                <c:pt idx="13">
                  <c:v>15.1</c:v>
                </c:pt>
                <c:pt idx="14">
                  <c:v>10.199999999999999</c:v>
                </c:pt>
                <c:pt idx="15">
                  <c:v>-21.3</c:v>
                </c:pt>
                <c:pt idx="16">
                  <c:v>-13.3</c:v>
                </c:pt>
                <c:pt idx="17">
                  <c:v>-2.9</c:v>
                </c:pt>
                <c:pt idx="18">
                  <c:v>-4.5</c:v>
                </c:pt>
                <c:pt idx="19">
                  <c:v>-24.4</c:v>
                </c:pt>
                <c:pt idx="20">
                  <c:v>-10.3</c:v>
                </c:pt>
                <c:pt idx="21">
                  <c:v>-8.1</c:v>
                </c:pt>
                <c:pt idx="22">
                  <c:v>-8.8000000000000007</c:v>
                </c:pt>
                <c:pt idx="23">
                  <c:v>-0.9</c:v>
                </c:pt>
                <c:pt idx="24">
                  <c:v>-6.5</c:v>
                </c:pt>
                <c:pt idx="25">
                  <c:v>-7.8</c:v>
                </c:pt>
                <c:pt idx="26">
                  <c:v>-1.3</c:v>
                </c:pt>
                <c:pt idx="27">
                  <c:v>-6.3</c:v>
                </c:pt>
                <c:pt idx="28">
                  <c:v>-5</c:v>
                </c:pt>
                <c:pt idx="29">
                  <c:v>-4.3</c:v>
                </c:pt>
                <c:pt idx="30">
                  <c:v>-2.2000000000000002</c:v>
                </c:pt>
                <c:pt idx="31">
                  <c:v>1.9</c:v>
                </c:pt>
                <c:pt idx="32">
                  <c:v>2.4</c:v>
                </c:pt>
                <c:pt idx="33">
                  <c:v>-1</c:v>
                </c:pt>
                <c:pt idx="34">
                  <c:v>-5</c:v>
                </c:pt>
                <c:pt idx="35">
                  <c:v>4.5</c:v>
                </c:pt>
                <c:pt idx="36">
                  <c:v>7.7</c:v>
                </c:pt>
                <c:pt idx="37">
                  <c:v>7.9</c:v>
                </c:pt>
                <c:pt idx="38">
                  <c:v>9.6999999999999993</c:v>
                </c:pt>
                <c:pt idx="39">
                  <c:v>23.8</c:v>
                </c:pt>
                <c:pt idx="40">
                  <c:v>17.5</c:v>
                </c:pt>
                <c:pt idx="41">
                  <c:v>12.4</c:v>
                </c:pt>
                <c:pt idx="42">
                  <c:v>11</c:v>
                </c:pt>
                <c:pt idx="43">
                  <c:v>3</c:v>
                </c:pt>
                <c:pt idx="44">
                  <c:v>-10.5</c:v>
                </c:pt>
                <c:pt idx="45">
                  <c:v>-12.3</c:v>
                </c:pt>
                <c:pt idx="46">
                  <c:v>-12.9</c:v>
                </c:pt>
                <c:pt idx="47">
                  <c:v>-20.7</c:v>
                </c:pt>
                <c:pt idx="48">
                  <c:v>-16.3</c:v>
                </c:pt>
                <c:pt idx="49">
                  <c:v>-53.8</c:v>
                </c:pt>
                <c:pt idx="50">
                  <c:v>-20.6</c:v>
                </c:pt>
                <c:pt idx="51">
                  <c:v>-7.5</c:v>
                </c:pt>
                <c:pt idx="52">
                  <c:v>7.7</c:v>
                </c:pt>
                <c:pt idx="53">
                  <c:v>14.2</c:v>
                </c:pt>
                <c:pt idx="54">
                  <c:v>14.7</c:v>
                </c:pt>
                <c:pt idx="55">
                  <c:v>12.6</c:v>
                </c:pt>
                <c:pt idx="56">
                  <c:v>1.3</c:v>
                </c:pt>
                <c:pt idx="57">
                  <c:v>-22.3</c:v>
                </c:pt>
                <c:pt idx="58">
                  <c:v>-24.8</c:v>
                </c:pt>
                <c:pt idx="59">
                  <c:v>-27.7</c:v>
                </c:pt>
                <c:pt idx="60">
                  <c:v>-27.4</c:v>
                </c:pt>
                <c:pt idx="61">
                  <c:v>-26.8</c:v>
                </c:pt>
                <c:pt idx="62">
                  <c:v>-30.1</c:v>
                </c:pt>
                <c:pt idx="63">
                  <c:v>-25.5</c:v>
                </c:pt>
                <c:pt idx="64">
                  <c:v>-16.3</c:v>
                </c:pt>
                <c:pt idx="65">
                  <c:v>-7.1</c:v>
                </c:pt>
                <c:pt idx="66">
                  <c:v>2.7</c:v>
                </c:pt>
                <c:pt idx="67">
                  <c:v>4.0999999999999996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F4-4C4C-9304-ADEBAEA90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3954368"/>
        <c:axId val="323968928"/>
      </c:lineChart>
      <c:catAx>
        <c:axId val="3239543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3968928"/>
        <c:crosses val="autoZero"/>
        <c:auto val="1"/>
        <c:lblAlgn val="ctr"/>
        <c:lblOffset val="100"/>
        <c:tickMarkSkip val="4"/>
        <c:noMultiLvlLbl val="0"/>
      </c:catAx>
      <c:valAx>
        <c:axId val="32396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2395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Heikentynyt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Tilauskanta</c:v>
                </c:pt>
                <c:pt idx="1">
                  <c:v>Uudet tilaukset</c:v>
                </c:pt>
                <c:pt idx="2">
                  <c:v>Työllisyys</c:v>
                </c:pt>
                <c:pt idx="3">
                  <c:v>Tuotanto</c:v>
                </c:pt>
              </c:strCache>
            </c:strRef>
          </c:cat>
          <c:val>
            <c:numRef>
              <c:f>Taul1!$B$2:$B$5</c:f>
              <c:numCache>
                <c:formatCode>0%</c:formatCode>
                <c:ptCount val="4"/>
                <c:pt idx="0">
                  <c:v>0.37566100000000002</c:v>
                </c:pt>
                <c:pt idx="1">
                  <c:v>0.36507899999999999</c:v>
                </c:pt>
                <c:pt idx="2">
                  <c:v>0.25132300000000002</c:v>
                </c:pt>
                <c:pt idx="3">
                  <c:v>0.25396800000000003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69-4153-A1C6-E7858E37622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Ennallaan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Tilauskanta</c:v>
                </c:pt>
                <c:pt idx="1">
                  <c:v>Uudet tilaukset</c:v>
                </c:pt>
                <c:pt idx="2">
                  <c:v>Työllisyys</c:v>
                </c:pt>
                <c:pt idx="3">
                  <c:v>Tuotanto</c:v>
                </c:pt>
              </c:strCache>
            </c:strRef>
          </c:cat>
          <c:val>
            <c:numRef>
              <c:f>Taul1!$C$2:$C$5</c:f>
              <c:numCache>
                <c:formatCode>0%</c:formatCode>
                <c:ptCount val="4"/>
                <c:pt idx="0">
                  <c:v>0.42063499999999998</c:v>
                </c:pt>
                <c:pt idx="1">
                  <c:v>0.43386200000000003</c:v>
                </c:pt>
                <c:pt idx="2">
                  <c:v>0.62169300000000005</c:v>
                </c:pt>
                <c:pt idx="3">
                  <c:v>0.56878300000000004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69-4153-A1C6-E7858E37622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Kasvanut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Tilauskanta</c:v>
                </c:pt>
                <c:pt idx="1">
                  <c:v>Uudet tilaukset</c:v>
                </c:pt>
                <c:pt idx="2">
                  <c:v>Työllisyys</c:v>
                </c:pt>
                <c:pt idx="3">
                  <c:v>Tuotanto</c:v>
                </c:pt>
              </c:strCache>
            </c:strRef>
          </c:cat>
          <c:val>
            <c:numRef>
              <c:f>Taul1!$D$2:$D$5</c:f>
              <c:numCache>
                <c:formatCode>0%</c:formatCode>
                <c:ptCount val="4"/>
                <c:pt idx="0">
                  <c:v>0.203704</c:v>
                </c:pt>
                <c:pt idx="1">
                  <c:v>0.20105799999999999</c:v>
                </c:pt>
                <c:pt idx="2">
                  <c:v>0.12698400000000001</c:v>
                </c:pt>
                <c:pt idx="3">
                  <c:v>0.17724899999999999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69-4153-A1C6-E7858E3762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579776"/>
        <c:axId val="213896352"/>
      </c:barChart>
      <c:catAx>
        <c:axId val="212579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3896352"/>
        <c:crosses val="autoZero"/>
        <c:auto val="1"/>
        <c:lblAlgn val="ctr"/>
        <c:lblOffset val="100"/>
        <c:noMultiLvlLbl val="0"/>
      </c:catAx>
      <c:valAx>
        <c:axId val="213896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257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>
                <a:solidFill>
                  <a:srgbClr val="000000"/>
                </a:solidFill>
              </a:defRPr>
            </a:pPr>
            <a:r>
              <a:rPr lang="en-US" sz="1050" b="0" err="1">
                <a:solidFill>
                  <a:srgbClr val="000000"/>
                </a:solidFill>
              </a:rPr>
              <a:t>Saldoluku</a:t>
            </a:r>
            <a:r>
              <a:rPr lang="en-US" sz="1050" b="0">
                <a:solidFill>
                  <a:srgbClr val="000000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83393685891420211"/>
          <c:y val="6.094709290890660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674120615740283E-2"/>
          <c:y val="3.5687247530145093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Taul1!$A$2:$A$71</c:f>
              <c:strCache>
                <c:ptCount val="69"/>
                <c:pt idx="1">
                  <c:v>08(1)</c:v>
                </c:pt>
                <c:pt idx="2">
                  <c:v>08(4)</c:v>
                </c:pt>
                <c:pt idx="3">
                  <c:v>08(7)</c:v>
                </c:pt>
                <c:pt idx="4">
                  <c:v>08(10)</c:v>
                </c:pt>
                <c:pt idx="5">
                  <c:v>09(1)</c:v>
                </c:pt>
                <c:pt idx="6">
                  <c:v>09(4)</c:v>
                </c:pt>
                <c:pt idx="7">
                  <c:v>09(7)</c:v>
                </c:pt>
                <c:pt idx="8">
                  <c:v>09(10)</c:v>
                </c:pt>
                <c:pt idx="9">
                  <c:v>10(1)</c:v>
                </c:pt>
                <c:pt idx="10">
                  <c:v>10(4)</c:v>
                </c:pt>
                <c:pt idx="11">
                  <c:v>10(7)</c:v>
                </c:pt>
                <c:pt idx="12">
                  <c:v>10(10)</c:v>
                </c:pt>
                <c:pt idx="13">
                  <c:v>11(1)</c:v>
                </c:pt>
                <c:pt idx="14">
                  <c:v>11(4)</c:v>
                </c:pt>
                <c:pt idx="15">
                  <c:v>11(7)</c:v>
                </c:pt>
                <c:pt idx="16">
                  <c:v>11(10)</c:v>
                </c:pt>
                <c:pt idx="17">
                  <c:v>12(1)</c:v>
                </c:pt>
                <c:pt idx="18">
                  <c:v>12(4)</c:v>
                </c:pt>
                <c:pt idx="19">
                  <c:v>12(7)</c:v>
                </c:pt>
                <c:pt idx="20">
                  <c:v>12(10)</c:v>
                </c:pt>
                <c:pt idx="21">
                  <c:v>13(1)</c:v>
                </c:pt>
                <c:pt idx="22">
                  <c:v>13(4)</c:v>
                </c:pt>
                <c:pt idx="23">
                  <c:v>13(7)</c:v>
                </c:pt>
                <c:pt idx="24">
                  <c:v>13(10)</c:v>
                </c:pt>
                <c:pt idx="25">
                  <c:v>14(1)</c:v>
                </c:pt>
                <c:pt idx="26">
                  <c:v>14(4)</c:v>
                </c:pt>
                <c:pt idx="27">
                  <c:v>14(7)</c:v>
                </c:pt>
                <c:pt idx="28">
                  <c:v>14(10)</c:v>
                </c:pt>
                <c:pt idx="29">
                  <c:v>15(1)</c:v>
                </c:pt>
                <c:pt idx="30">
                  <c:v>15(4)</c:v>
                </c:pt>
                <c:pt idx="31">
                  <c:v>15(7)</c:v>
                </c:pt>
                <c:pt idx="32">
                  <c:v>15(10)</c:v>
                </c:pt>
                <c:pt idx="33">
                  <c:v>16(1)</c:v>
                </c:pt>
                <c:pt idx="34">
                  <c:v>16(4)</c:v>
                </c:pt>
                <c:pt idx="35">
                  <c:v>16(7)</c:v>
                </c:pt>
                <c:pt idx="36">
                  <c:v>16(10)</c:v>
                </c:pt>
                <c:pt idx="37">
                  <c:v>17(1)</c:v>
                </c:pt>
                <c:pt idx="38">
                  <c:v>17(4)</c:v>
                </c:pt>
                <c:pt idx="39">
                  <c:v>17(7)</c:v>
                </c:pt>
                <c:pt idx="40">
                  <c:v>17(10)</c:v>
                </c:pt>
                <c:pt idx="41">
                  <c:v>18(1)</c:v>
                </c:pt>
                <c:pt idx="42">
                  <c:v>18(4)</c:v>
                </c:pt>
                <c:pt idx="43">
                  <c:v>18(7)</c:v>
                </c:pt>
                <c:pt idx="44">
                  <c:v>18(10)</c:v>
                </c:pt>
                <c:pt idx="45">
                  <c:v>19(1)</c:v>
                </c:pt>
                <c:pt idx="46">
                  <c:v>19(4)</c:v>
                </c:pt>
                <c:pt idx="47">
                  <c:v>19(7)</c:v>
                </c:pt>
                <c:pt idx="48">
                  <c:v>19(10)</c:v>
                </c:pt>
                <c:pt idx="49">
                  <c:v>20(1)</c:v>
                </c:pt>
                <c:pt idx="50">
                  <c:v>20(4)</c:v>
                </c:pt>
                <c:pt idx="51">
                  <c:v>20(07)</c:v>
                </c:pt>
                <c:pt idx="52">
                  <c:v>20(10)</c:v>
                </c:pt>
                <c:pt idx="53">
                  <c:v>21(1)</c:v>
                </c:pt>
                <c:pt idx="54">
                  <c:v>21(4)</c:v>
                </c:pt>
                <c:pt idx="55">
                  <c:v>21(7)</c:v>
                </c:pt>
                <c:pt idx="56">
                  <c:v>21(10)</c:v>
                </c:pt>
                <c:pt idx="57">
                  <c:v>22(1)</c:v>
                </c:pt>
                <c:pt idx="58">
                  <c:v>22(4)</c:v>
                </c:pt>
                <c:pt idx="59">
                  <c:v>22(7)</c:v>
                </c:pt>
                <c:pt idx="60">
                  <c:v>22(10)</c:v>
                </c:pt>
                <c:pt idx="61">
                  <c:v>23(1)</c:v>
                </c:pt>
                <c:pt idx="62">
                  <c:v>23(4)</c:v>
                </c:pt>
                <c:pt idx="63">
                  <c:v>23(7)</c:v>
                </c:pt>
                <c:pt idx="64">
                  <c:v>23(10)</c:v>
                </c:pt>
                <c:pt idx="65">
                  <c:v>24(1)</c:v>
                </c:pt>
                <c:pt idx="66">
                  <c:v>24(2)</c:v>
                </c:pt>
                <c:pt idx="67">
                  <c:v>24(7)</c:v>
                </c:pt>
                <c:pt idx="68">
                  <c:v>24(10)</c:v>
                </c:pt>
              </c:strCache>
            </c:strRef>
          </c:cat>
          <c:val>
            <c:numRef>
              <c:f>Taul1!$B$2:$B$71</c:f>
              <c:numCache>
                <c:formatCode>General</c:formatCode>
                <c:ptCount val="70"/>
                <c:pt idx="1">
                  <c:v>-2</c:v>
                </c:pt>
                <c:pt idx="2">
                  <c:v>1</c:v>
                </c:pt>
                <c:pt idx="3">
                  <c:v>-14</c:v>
                </c:pt>
                <c:pt idx="4">
                  <c:v>-28</c:v>
                </c:pt>
                <c:pt idx="5">
                  <c:v>-56</c:v>
                </c:pt>
                <c:pt idx="6">
                  <c:v>-36</c:v>
                </c:pt>
                <c:pt idx="7">
                  <c:v>-21</c:v>
                </c:pt>
                <c:pt idx="8">
                  <c:v>2</c:v>
                </c:pt>
                <c:pt idx="9">
                  <c:v>10</c:v>
                </c:pt>
                <c:pt idx="10">
                  <c:v>33</c:v>
                </c:pt>
                <c:pt idx="11">
                  <c:v>27</c:v>
                </c:pt>
                <c:pt idx="12">
                  <c:v>19</c:v>
                </c:pt>
                <c:pt idx="13">
                  <c:v>26</c:v>
                </c:pt>
                <c:pt idx="14">
                  <c:v>30</c:v>
                </c:pt>
                <c:pt idx="15">
                  <c:v>18</c:v>
                </c:pt>
                <c:pt idx="16">
                  <c:v>-5</c:v>
                </c:pt>
                <c:pt idx="17">
                  <c:v>-5</c:v>
                </c:pt>
                <c:pt idx="18">
                  <c:v>8</c:v>
                </c:pt>
                <c:pt idx="19">
                  <c:v>-4</c:v>
                </c:pt>
                <c:pt idx="20">
                  <c:v>-24</c:v>
                </c:pt>
                <c:pt idx="21">
                  <c:v>-11</c:v>
                </c:pt>
                <c:pt idx="22">
                  <c:v>-2</c:v>
                </c:pt>
                <c:pt idx="23">
                  <c:v>-11</c:v>
                </c:pt>
                <c:pt idx="24">
                  <c:v>-13</c:v>
                </c:pt>
                <c:pt idx="25">
                  <c:v>5</c:v>
                </c:pt>
                <c:pt idx="26">
                  <c:v>15</c:v>
                </c:pt>
                <c:pt idx="27">
                  <c:v>3</c:v>
                </c:pt>
                <c:pt idx="28">
                  <c:v>-12</c:v>
                </c:pt>
                <c:pt idx="29">
                  <c:v>-4</c:v>
                </c:pt>
                <c:pt idx="30">
                  <c:v>10</c:v>
                </c:pt>
                <c:pt idx="31">
                  <c:v>1</c:v>
                </c:pt>
                <c:pt idx="32">
                  <c:v>-3</c:v>
                </c:pt>
                <c:pt idx="33">
                  <c:v>1</c:v>
                </c:pt>
                <c:pt idx="34">
                  <c:v>18</c:v>
                </c:pt>
                <c:pt idx="35">
                  <c:v>4</c:v>
                </c:pt>
                <c:pt idx="36">
                  <c:v>9</c:v>
                </c:pt>
                <c:pt idx="37">
                  <c:v>14</c:v>
                </c:pt>
                <c:pt idx="38">
                  <c:v>24</c:v>
                </c:pt>
                <c:pt idx="39">
                  <c:v>24</c:v>
                </c:pt>
                <c:pt idx="40">
                  <c:v>21.45</c:v>
                </c:pt>
                <c:pt idx="41">
                  <c:v>26.4</c:v>
                </c:pt>
                <c:pt idx="42">
                  <c:v>24.3</c:v>
                </c:pt>
                <c:pt idx="43">
                  <c:v>11.46</c:v>
                </c:pt>
                <c:pt idx="44">
                  <c:v>0.45</c:v>
                </c:pt>
                <c:pt idx="45">
                  <c:v>4.71</c:v>
                </c:pt>
                <c:pt idx="46">
                  <c:v>12.19</c:v>
                </c:pt>
                <c:pt idx="47">
                  <c:v>-2.73</c:v>
                </c:pt>
                <c:pt idx="48">
                  <c:v>-16.66</c:v>
                </c:pt>
                <c:pt idx="49">
                  <c:v>-6.75</c:v>
                </c:pt>
                <c:pt idx="50">
                  <c:v>-41.7</c:v>
                </c:pt>
                <c:pt idx="51">
                  <c:v>-43.86</c:v>
                </c:pt>
                <c:pt idx="52">
                  <c:v>-15.28</c:v>
                </c:pt>
                <c:pt idx="53">
                  <c:v>7.89</c:v>
                </c:pt>
                <c:pt idx="54">
                  <c:v>26.61</c:v>
                </c:pt>
                <c:pt idx="55">
                  <c:v>29.11</c:v>
                </c:pt>
                <c:pt idx="56">
                  <c:v>21.43</c:v>
                </c:pt>
                <c:pt idx="57">
                  <c:v>17.13</c:v>
                </c:pt>
                <c:pt idx="58">
                  <c:v>6.57</c:v>
                </c:pt>
                <c:pt idx="59">
                  <c:v>3.12</c:v>
                </c:pt>
                <c:pt idx="60">
                  <c:v>-7.26</c:v>
                </c:pt>
                <c:pt idx="61">
                  <c:v>-11.7</c:v>
                </c:pt>
                <c:pt idx="62">
                  <c:v>-13.5</c:v>
                </c:pt>
                <c:pt idx="63">
                  <c:v>-21</c:v>
                </c:pt>
                <c:pt idx="64">
                  <c:v>-30.6</c:v>
                </c:pt>
                <c:pt idx="65">
                  <c:v>-23.2</c:v>
                </c:pt>
                <c:pt idx="66">
                  <c:v>-10.4</c:v>
                </c:pt>
                <c:pt idx="67">
                  <c:v>-14.7</c:v>
                </c:pt>
                <c:pt idx="68">
                  <c:v>-13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D0-4FF0-85C3-A9C09AA00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76860397454752E-2"/>
          <c:y val="6.3860381253934756E-2"/>
          <c:w val="0.89915957979696026"/>
          <c:h val="0.66259883161130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neljännekseen verrattuna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Taul1!$A$4:$A$42</c:f>
              <c:strCache>
                <c:ptCount val="39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  <c:pt idx="31">
                  <c:v>2022Q4</c:v>
                </c:pt>
                <c:pt idx="32">
                  <c:v>2023Q1</c:v>
                </c:pt>
                <c:pt idx="33">
                  <c:v>2023Q2</c:v>
                </c:pt>
                <c:pt idx="34">
                  <c:v>2023Q3</c:v>
                </c:pt>
                <c:pt idx="35">
                  <c:v>2023Q4</c:v>
                </c:pt>
                <c:pt idx="36">
                  <c:v>2024Q1</c:v>
                </c:pt>
                <c:pt idx="37">
                  <c:v>2024Q2</c:v>
                </c:pt>
                <c:pt idx="38">
                  <c:v>2024Q3</c:v>
                </c:pt>
              </c:strCache>
            </c:strRef>
          </c:cat>
          <c:val>
            <c:numRef>
              <c:f>Taul1!$B$4:$B$42</c:f>
              <c:numCache>
                <c:formatCode>General</c:formatCode>
                <c:ptCount val="39"/>
                <c:pt idx="0">
                  <c:v>500</c:v>
                </c:pt>
                <c:pt idx="1">
                  <c:v>1464.6108658704907</c:v>
                </c:pt>
                <c:pt idx="2">
                  <c:v>-1043.8445894536562</c:v>
                </c:pt>
                <c:pt idx="3">
                  <c:v>-2242.6661510239355</c:v>
                </c:pt>
                <c:pt idx="4">
                  <c:v>-423.86039099266054</c:v>
                </c:pt>
                <c:pt idx="5">
                  <c:v>783.61812865873799</c:v>
                </c:pt>
                <c:pt idx="6">
                  <c:v>-1880.5028571592993</c:v>
                </c:pt>
                <c:pt idx="7">
                  <c:v>577.85174448625185</c:v>
                </c:pt>
                <c:pt idx="8">
                  <c:v>2477</c:v>
                </c:pt>
                <c:pt idx="9">
                  <c:v>3855</c:v>
                </c:pt>
                <c:pt idx="10">
                  <c:v>1906</c:v>
                </c:pt>
                <c:pt idx="11">
                  <c:v>1556</c:v>
                </c:pt>
                <c:pt idx="12">
                  <c:v>2395</c:v>
                </c:pt>
                <c:pt idx="13">
                  <c:v>4631</c:v>
                </c:pt>
                <c:pt idx="14" formatCode="#,##0">
                  <c:v>4578</c:v>
                </c:pt>
                <c:pt idx="15">
                  <c:v>756</c:v>
                </c:pt>
                <c:pt idx="16">
                  <c:v>3414</c:v>
                </c:pt>
                <c:pt idx="17">
                  <c:v>2632</c:v>
                </c:pt>
                <c:pt idx="18">
                  <c:v>1555</c:v>
                </c:pt>
                <c:pt idx="19">
                  <c:v>-757</c:v>
                </c:pt>
                <c:pt idx="20">
                  <c:v>-379</c:v>
                </c:pt>
                <c:pt idx="21">
                  <c:v>-2512</c:v>
                </c:pt>
                <c:pt idx="22">
                  <c:v>-1443</c:v>
                </c:pt>
                <c:pt idx="23" formatCode="#,##0">
                  <c:v>-1674.7485992709408</c:v>
                </c:pt>
                <c:pt idx="24">
                  <c:v>1159</c:v>
                </c:pt>
                <c:pt idx="25">
                  <c:v>3050</c:v>
                </c:pt>
                <c:pt idx="26">
                  <c:v>2200</c:v>
                </c:pt>
                <c:pt idx="27">
                  <c:v>1060</c:v>
                </c:pt>
                <c:pt idx="28">
                  <c:v>5742</c:v>
                </c:pt>
                <c:pt idx="29">
                  <c:v>5139</c:v>
                </c:pt>
                <c:pt idx="30">
                  <c:v>1156</c:v>
                </c:pt>
                <c:pt idx="31">
                  <c:v>825</c:v>
                </c:pt>
                <c:pt idx="32" formatCode="#,##0">
                  <c:v>3138</c:v>
                </c:pt>
                <c:pt idx="33">
                  <c:v>-784</c:v>
                </c:pt>
                <c:pt idx="34">
                  <c:v>365</c:v>
                </c:pt>
                <c:pt idx="35">
                  <c:v>-1200</c:v>
                </c:pt>
                <c:pt idx="36">
                  <c:v>-798</c:v>
                </c:pt>
                <c:pt idx="37">
                  <c:v>-990</c:v>
                </c:pt>
                <c:pt idx="38">
                  <c:v>-1230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D-4616-AB7B-BA4A9C22802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Neljänneksen aikana rekrytoitujen määrä</c:v>
                </c:pt>
              </c:strCache>
            </c:strRef>
          </c:tx>
          <c:spPr>
            <a:solidFill>
              <a:srgbClr val="FF805C"/>
            </a:solidFill>
            <a:ln>
              <a:noFill/>
            </a:ln>
            <a:effectLst/>
          </c:spPr>
          <c:invertIfNegative val="0"/>
          <c:cat>
            <c:strRef>
              <c:f>Taul1!$A$4:$A$42</c:f>
              <c:strCache>
                <c:ptCount val="39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  <c:pt idx="31">
                  <c:v>2022Q4</c:v>
                </c:pt>
                <c:pt idx="32">
                  <c:v>2023Q1</c:v>
                </c:pt>
                <c:pt idx="33">
                  <c:v>2023Q2</c:v>
                </c:pt>
                <c:pt idx="34">
                  <c:v>2023Q3</c:v>
                </c:pt>
                <c:pt idx="35">
                  <c:v>2023Q4</c:v>
                </c:pt>
                <c:pt idx="36">
                  <c:v>2024Q1</c:v>
                </c:pt>
                <c:pt idx="37">
                  <c:v>2024Q2</c:v>
                </c:pt>
                <c:pt idx="38">
                  <c:v>2024Q3</c:v>
                </c:pt>
              </c:strCache>
            </c:strRef>
          </c:cat>
          <c:val>
            <c:numRef>
              <c:f>Taul1!$C$4:$C$42</c:f>
              <c:numCache>
                <c:formatCode>#,##0</c:formatCode>
                <c:ptCount val="39"/>
                <c:pt idx="0">
                  <c:v>7851.4313289360571</c:v>
                </c:pt>
                <c:pt idx="1">
                  <c:v>6685.9122554600544</c:v>
                </c:pt>
                <c:pt idx="2" formatCode="General">
                  <c:v>7700</c:v>
                </c:pt>
                <c:pt idx="3">
                  <c:v>6176.3555772662821</c:v>
                </c:pt>
                <c:pt idx="4">
                  <c:v>7537.782188740196</c:v>
                </c:pt>
                <c:pt idx="5">
                  <c:v>6857.0390325418875</c:v>
                </c:pt>
                <c:pt idx="6" formatCode="General">
                  <c:v>6818</c:v>
                </c:pt>
                <c:pt idx="7" formatCode="General">
                  <c:v>7300</c:v>
                </c:pt>
                <c:pt idx="8" formatCode="General">
                  <c:v>11000</c:v>
                </c:pt>
                <c:pt idx="9" formatCode="General">
                  <c:v>11600</c:v>
                </c:pt>
                <c:pt idx="10" formatCode="General">
                  <c:v>10900</c:v>
                </c:pt>
                <c:pt idx="11" formatCode="General">
                  <c:v>9000</c:v>
                </c:pt>
                <c:pt idx="12">
                  <c:v>11000</c:v>
                </c:pt>
                <c:pt idx="13" formatCode="General">
                  <c:v>14600</c:v>
                </c:pt>
                <c:pt idx="14" formatCode="General">
                  <c:v>14700</c:v>
                </c:pt>
                <c:pt idx="15" formatCode="General">
                  <c:v>9600</c:v>
                </c:pt>
                <c:pt idx="16">
                  <c:v>12400</c:v>
                </c:pt>
                <c:pt idx="17" formatCode="General">
                  <c:v>11400</c:v>
                </c:pt>
                <c:pt idx="18" formatCode="General">
                  <c:v>9400</c:v>
                </c:pt>
                <c:pt idx="19" formatCode="General">
                  <c:v>7300</c:v>
                </c:pt>
                <c:pt idx="20">
                  <c:v>10400</c:v>
                </c:pt>
                <c:pt idx="21" formatCode="General">
                  <c:v>5900</c:v>
                </c:pt>
                <c:pt idx="22" formatCode="General">
                  <c:v>5500</c:v>
                </c:pt>
                <c:pt idx="23" formatCode="General">
                  <c:v>6500</c:v>
                </c:pt>
                <c:pt idx="24" formatCode="General">
                  <c:v>9500</c:v>
                </c:pt>
                <c:pt idx="25" formatCode="General">
                  <c:v>11500</c:v>
                </c:pt>
                <c:pt idx="26" formatCode="General">
                  <c:v>14000</c:v>
                </c:pt>
                <c:pt idx="27" formatCode="General">
                  <c:v>11500</c:v>
                </c:pt>
                <c:pt idx="28" formatCode="General">
                  <c:v>14800</c:v>
                </c:pt>
                <c:pt idx="29" formatCode="General">
                  <c:v>15300</c:v>
                </c:pt>
                <c:pt idx="30" formatCode="General">
                  <c:v>11700</c:v>
                </c:pt>
                <c:pt idx="31" formatCode="General">
                  <c:v>11000</c:v>
                </c:pt>
                <c:pt idx="32">
                  <c:v>13400</c:v>
                </c:pt>
                <c:pt idx="33" formatCode="General">
                  <c:v>11700</c:v>
                </c:pt>
                <c:pt idx="34" formatCode="General">
                  <c:v>8700</c:v>
                </c:pt>
                <c:pt idx="35" formatCode="General">
                  <c:v>7500</c:v>
                </c:pt>
                <c:pt idx="36" formatCode="General">
                  <c:v>9600</c:v>
                </c:pt>
                <c:pt idx="37" formatCode="General">
                  <c:v>9500</c:v>
                </c:pt>
                <c:pt idx="38" formatCode="General">
                  <c:v>7600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6D-4616-AB7B-BA4A9C228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noMultiLvlLbl val="0"/>
      </c:catAx>
      <c:valAx>
        <c:axId val="368211704"/>
        <c:scaling>
          <c:orientation val="minMax"/>
          <c:max val="16000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Heikentyy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Tuotanto</c:v>
                </c:pt>
                <c:pt idx="1">
                  <c:v>Työllisyys</c:v>
                </c:pt>
              </c:strCache>
            </c:strRef>
          </c:cat>
          <c:val>
            <c:numRef>
              <c:f>Taul1!$B$2:$B$3</c:f>
              <c:numCache>
                <c:formatCode>0%</c:formatCode>
                <c:ptCount val="2"/>
                <c:pt idx="0">
                  <c:v>0.21</c:v>
                </c:pt>
                <c:pt idx="1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83-4747-A77E-7D994260CE5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Pysyy ennallaan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Tuotanto</c:v>
                </c:pt>
                <c:pt idx="1">
                  <c:v>Työllisyys</c:v>
                </c:pt>
              </c:strCache>
            </c:strRef>
          </c:cat>
          <c:val>
            <c:numRef>
              <c:f>Taul1!$C$2:$C$3</c:f>
              <c:numCache>
                <c:formatCode>0%</c:formatCode>
                <c:ptCount val="2"/>
                <c:pt idx="0">
                  <c:v>0.54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83-4747-A77E-7D994260CE5A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Kasvaa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Tuotanto</c:v>
                </c:pt>
                <c:pt idx="1">
                  <c:v>Työllisyys</c:v>
                </c:pt>
              </c:strCache>
            </c:strRef>
          </c:cat>
          <c:val>
            <c:numRef>
              <c:f>Taul1!$D$2:$D$3</c:f>
              <c:numCache>
                <c:formatCode>0%</c:formatCode>
                <c:ptCount val="2"/>
                <c:pt idx="0">
                  <c:v>0.25</c:v>
                </c:pt>
                <c:pt idx="1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83-4747-A77E-7D994260C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0492864"/>
        <c:axId val="525251296"/>
      </c:barChart>
      <c:catAx>
        <c:axId val="540492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25251296"/>
        <c:crosses val="autoZero"/>
        <c:auto val="1"/>
        <c:lblAlgn val="ctr"/>
        <c:lblOffset val="100"/>
        <c:noMultiLvlLbl val="0"/>
      </c:catAx>
      <c:valAx>
        <c:axId val="525251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40492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r>
              <a:rPr lang="en-US" sz="11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9" rIns="94778" bIns="47389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4778" tIns="47389" rIns="94778" bIns="473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5887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412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4554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sz="140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8136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7.11.2024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7.11.2024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7.11.2024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7.11.2024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7.11.2024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7.11.2024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7.11.2024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7.11.2024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7.11.2024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7.11.2024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7.11.2024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7.11.2024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7.11.2024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7.11.2024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7.11.2024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7.11.2024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7.11.2024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7.11.2024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7.11.2024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7.11.2024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7.11.2024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7.11.2024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7.11.2024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7.11.2024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7.11.2024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7.11.2024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7.11.2024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7.11.2024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0FC3B40-AC30-46E2-BCAD-E388935D70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fi-FI" dirty="0"/>
              <a:t>Teknologiateollisuuden Talousnäkymät</a:t>
            </a:r>
          </a:p>
          <a:p>
            <a:r>
              <a:rPr lang="fi-FI" dirty="0"/>
              <a:t>8.11.2024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Johtaja, pääekonomisti</a:t>
            </a:r>
          </a:p>
          <a:p>
            <a:r>
              <a:rPr lang="fi-FI" dirty="0"/>
              <a:t>Petteri Rautaporras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E6AE94-550F-4A51-A044-3C71A83A3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AB86DA5-6B79-4508-BE0A-50E52FDDE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29F-D373-4791-88C9-86C29F06AD83}" type="datetime1">
              <a:rPr lang="fi-FI" smtClean="0"/>
              <a:t>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BE36005-B164-4A53-BF16-046D6853F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60737137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63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/>
              <a:t>Teknologiateollisuuden yritysten saamat tarjouspyynnöt Suomessa* </a:t>
            </a:r>
            <a:endParaRPr lang="fi-FI" sz="1600" b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10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7.11.2024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029406" cy="292448"/>
          </a:xfrm>
        </p:spPr>
        <p:txBody>
          <a:bodyPr/>
          <a:lstStyle/>
          <a:p>
            <a:r>
              <a:rPr lang="fi-FI" dirty="0"/>
              <a:t>Lähde: Teknologiateollisuus ry:n tilauskantatiedustelu, </a:t>
            </a:r>
          </a:p>
          <a:p>
            <a:r>
              <a:rPr lang="fi-FI" dirty="0"/>
              <a:t>viimeisin kyselyajankohta: lokakuu 2024. </a:t>
            </a:r>
          </a:p>
          <a:p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uorakulmio 5"/>
          <p:cNvSpPr/>
          <p:nvPr/>
        </p:nvSpPr>
        <p:spPr>
          <a:xfrm>
            <a:off x="609192" y="4288357"/>
            <a:ext cx="8224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/>
              <a:t>*) ”Onko tarjouspyyntöjen määrässä viime viikkoina näkyvissä oleellista vähenemistä tai lisääntymistä, kun verrataan tilannetta noin kolme kuukautta sitten vallinneeseen tilanteeseen.” Saldoluku = niiden yritysten osuus, joissa tarjouspyyntöjen määrä on lisääntynyt – niiden yritysten osuus, joissa tarjouspyyntöjen määrä on vähentynyt. Negatiivinen saldoluku viittaa kysynnän heikentymiseen kolme kuukautta sitten vallinneeseen tilanteeseen nähden.</a:t>
            </a:r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CD03F6E4-A1DB-4839-B471-E329EB65AB8B}"/>
              </a:ext>
            </a:extLst>
          </p:cNvPr>
          <p:cNvGraphicFramePr>
            <a:graphicFrameLocks noGrp="1"/>
          </p:cNvGraphicFramePr>
          <p:nvPr/>
        </p:nvGraphicFramePr>
        <p:xfrm>
          <a:off x="740381" y="2406303"/>
          <a:ext cx="7730583" cy="336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5358">
                  <a:extLst>
                    <a:ext uri="{9D8B030D-6E8A-4147-A177-3AD203B41FA5}">
                      <a16:colId xmlns:a16="http://schemas.microsoft.com/office/drawing/2014/main" val="3605997972"/>
                    </a:ext>
                  </a:extLst>
                </a:gridCol>
                <a:gridCol w="455358">
                  <a:extLst>
                    <a:ext uri="{9D8B030D-6E8A-4147-A177-3AD203B41FA5}">
                      <a16:colId xmlns:a16="http://schemas.microsoft.com/office/drawing/2014/main" val="2010360175"/>
                    </a:ext>
                  </a:extLst>
                </a:gridCol>
                <a:gridCol w="455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53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53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53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53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53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419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4191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54191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54191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54191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54191">
                  <a:extLst>
                    <a:ext uri="{9D8B030D-6E8A-4147-A177-3AD203B41FA5}">
                      <a16:colId xmlns:a16="http://schemas.microsoft.com/office/drawing/2014/main" val="2330874930"/>
                    </a:ext>
                  </a:extLst>
                </a:gridCol>
                <a:gridCol w="454191">
                  <a:extLst>
                    <a:ext uri="{9D8B030D-6E8A-4147-A177-3AD203B41FA5}">
                      <a16:colId xmlns:a16="http://schemas.microsoft.com/office/drawing/2014/main" val="2999849335"/>
                    </a:ext>
                  </a:extLst>
                </a:gridCol>
                <a:gridCol w="454191">
                  <a:extLst>
                    <a:ext uri="{9D8B030D-6E8A-4147-A177-3AD203B41FA5}">
                      <a16:colId xmlns:a16="http://schemas.microsoft.com/office/drawing/2014/main" val="2956671445"/>
                    </a:ext>
                  </a:extLst>
                </a:gridCol>
                <a:gridCol w="454191">
                  <a:extLst>
                    <a:ext uri="{9D8B030D-6E8A-4147-A177-3AD203B41FA5}">
                      <a16:colId xmlns:a16="http://schemas.microsoft.com/office/drawing/2014/main" val="3470309592"/>
                    </a:ext>
                  </a:extLst>
                </a:gridCol>
              </a:tblGrid>
              <a:tr h="266351"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  <a:p>
                      <a:pPr algn="ctr"/>
                      <a:endParaRPr lang="fi-FI" sz="80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79526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Teknologiateollisuuden* uudet tilaukset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heinä–syyskuu 2024.</a:t>
            </a:r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592199E9-55FF-03A1-76C0-89F921F166F7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414338" y="1114425"/>
          <a:ext cx="8321675" cy="288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4571513" progId="Mbnd.mbnd">
                  <p:embed/>
                </p:oleObj>
              </mc:Choice>
              <mc:Fallback>
                <p:oleObj name="Macrobond document" r:id="rId2" imgW="13190525" imgH="4571513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592199E9-55FF-03A1-76C0-89F921F166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4338" y="1114425"/>
                        <a:ext cx="8321675" cy="288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C3FE1028-D4C4-1F60-9AAD-4207C360DDDF}"/>
              </a:ext>
            </a:extLst>
          </p:cNvPr>
          <p:cNvGraphicFramePr>
            <a:graphicFrameLocks noGrp="1"/>
          </p:cNvGraphicFramePr>
          <p:nvPr/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III,2024 / III,2023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III,2024 / II,2024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-17 %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 Box 10">
            <a:extLst>
              <a:ext uri="{FF2B5EF4-FFF2-40B4-BE49-F238E27FC236}">
                <a16:creationId xmlns:a16="http://schemas.microsoft.com/office/drawing/2014/main" id="{FB8724BE-4221-4D41-3225-F149D32D6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metallien jalostus, pelialan ohjelmistoyritykset ja datakeskukset </a:t>
            </a:r>
          </a:p>
        </p:txBody>
      </p:sp>
    </p:spTree>
    <p:extLst>
      <p:ext uri="{BB962C8B-B14F-4D97-AF65-F5344CB8AC3E}">
        <p14:creationId xmlns:p14="http://schemas.microsoft.com/office/powerpoint/2010/main" val="61993697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Teknologiateollisuuden* tilauskanta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30.9.2024.</a:t>
            </a:r>
          </a:p>
          <a:p>
            <a:endParaRPr lang="fi-FI" dirty="0"/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DDAA66D6-906F-8DD3-6737-1CC93CA62A06}"/>
              </a:ext>
            </a:extLst>
          </p:cNvPr>
          <p:cNvGraphicFramePr>
            <a:graphicFrameLocks noGrp="1"/>
          </p:cNvGraphicFramePr>
          <p:nvPr/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30.9.2024 / 30.9.202</a:t>
                      </a:r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lang="fi-FI" sz="90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30.9.2024 / 30.6.2024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-9 %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928BFCA9-5107-5A83-C610-8A49CA402A9B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414338" y="1114425"/>
          <a:ext cx="8321675" cy="288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4571513" progId="Mbnd.mbnd">
                  <p:embed/>
                </p:oleObj>
              </mc:Choice>
              <mc:Fallback>
                <p:oleObj name="Macrobond document" r:id="rId2" imgW="13190525" imgH="4571513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928BFCA9-5107-5A83-C610-8A49CA402A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4338" y="1114425"/>
                        <a:ext cx="8321675" cy="288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0">
            <a:extLst>
              <a:ext uri="{FF2B5EF4-FFF2-40B4-BE49-F238E27FC236}">
                <a16:creationId xmlns:a16="http://schemas.microsoft.com/office/drawing/2014/main" id="{5C4570F5-3A95-3527-E942-8B45BCEBE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metallien jalostus, pelialan ohjelmistoyritykset ja datakeskukset  </a:t>
            </a:r>
          </a:p>
        </p:txBody>
      </p:sp>
    </p:spTree>
    <p:extLst>
      <p:ext uri="{BB962C8B-B14F-4D97-AF65-F5344CB8AC3E}">
        <p14:creationId xmlns:p14="http://schemas.microsoft.com/office/powerpoint/2010/main" val="375539559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D6C8EB3-4469-F274-84F2-8F923A8F0D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 uudet tilaukset Suomessa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64B17C5-7B32-7916-E8C9-46D9F110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203CCE4-BC36-DA38-5151-7BA787E0E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88895F-E3DB-779E-E79F-6AC4E5311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361D9C9-7E69-E677-0C47-7995B8F6A0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677478" cy="364456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heinä–syyskuu 2024.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0EF23CF9-7677-7FE0-293D-8FC19F2DEE0A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414338" y="1114425"/>
          <a:ext cx="8321675" cy="288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4571513" progId="Mbnd.mbnd">
                  <p:embed/>
                </p:oleObj>
              </mc:Choice>
              <mc:Fallback>
                <p:oleObj name="Macrobond document" r:id="rId2" imgW="13190525" imgH="4571513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0EF23CF9-7677-7FE0-293D-8FC19F2DEE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4338" y="1114425"/>
                        <a:ext cx="8321675" cy="288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FB7BF16E-BAB3-7388-399C-51281BF8C8C4}"/>
              </a:ext>
            </a:extLst>
          </p:cNvPr>
          <p:cNvGraphicFramePr>
            <a:graphicFrameLocks noGrp="1"/>
          </p:cNvGraphicFramePr>
          <p:nvPr/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III,2024 / III,2023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III,2024 / II,2024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-11 %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-17 %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-6 %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927076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 tilauskanta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30.9.2024.</a:t>
            </a:r>
          </a:p>
          <a:p>
            <a:endParaRPr lang="fi-FI" dirty="0"/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DDAA66D6-906F-8DD3-6737-1CC93CA62A06}"/>
              </a:ext>
            </a:extLst>
          </p:cNvPr>
          <p:cNvGraphicFramePr>
            <a:graphicFrameLocks noGrp="1"/>
          </p:cNvGraphicFramePr>
          <p:nvPr/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30.9.2024 / 30.9.202</a:t>
                      </a:r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lang="fi-FI" sz="90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30.9.2024 / 30.6.2024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-19 %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-8 %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-17 %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5713692B-A1C8-24F2-CE06-F437D6B6CCD5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414338" y="1114425"/>
          <a:ext cx="8321675" cy="288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4571513" progId="Mbnd.mbnd">
                  <p:embed/>
                </p:oleObj>
              </mc:Choice>
              <mc:Fallback>
                <p:oleObj name="Macrobond document" r:id="rId2" imgW="13190525" imgH="4571513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5713692B-A1C8-24F2-CE06-F437D6B6CC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4338" y="1114425"/>
                        <a:ext cx="8321675" cy="288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886085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408" cy="648000"/>
          </a:xfrm>
        </p:spPr>
        <p:txBody>
          <a:bodyPr>
            <a:noAutofit/>
          </a:bodyPr>
          <a:lstStyle/>
          <a:p>
            <a:r>
              <a:rPr lang="fi-FI" dirty="0"/>
              <a:t>Teknologiateollisuuden henkilöstömäärä heikentynyt nyt vuoden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Teknologiateollisuus ry:n henkilöstötiedustelu</a:t>
            </a:r>
          </a:p>
        </p:txBody>
      </p:sp>
      <p:graphicFrame>
        <p:nvGraphicFramePr>
          <p:cNvPr id="9" name="Sisällön paikkamerkki 7">
            <a:extLst>
              <a:ext uri="{FF2B5EF4-FFF2-40B4-BE49-F238E27FC236}">
                <a16:creationId xmlns:a16="http://schemas.microsoft.com/office/drawing/2014/main" id="{E0EB4AEC-EC50-4F67-BEB1-A8415E3A7B3A}"/>
              </a:ext>
            </a:extLst>
          </p:cNvPr>
          <p:cNvGraphicFramePr>
            <a:graphicFrameLocks/>
          </p:cNvGraphicFramePr>
          <p:nvPr/>
        </p:nvGraphicFramePr>
        <p:xfrm>
          <a:off x="252000" y="1131590"/>
          <a:ext cx="84964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uhekupla: Suorakulmio, kulmat pyöristettu 5">
            <a:extLst>
              <a:ext uri="{FF2B5EF4-FFF2-40B4-BE49-F238E27FC236}">
                <a16:creationId xmlns:a16="http://schemas.microsoft.com/office/drawing/2014/main" id="{398DB2C2-2DC1-3C03-A5F6-1F2A026EDCE1}"/>
              </a:ext>
            </a:extLst>
          </p:cNvPr>
          <p:cNvSpPr/>
          <p:nvPr/>
        </p:nvSpPr>
        <p:spPr bwMode="auto">
          <a:xfrm>
            <a:off x="6726016" y="794480"/>
            <a:ext cx="2232248" cy="603503"/>
          </a:xfrm>
          <a:prstGeom prst="wedgeRoundRectCallout">
            <a:avLst>
              <a:gd name="adj1" fmla="val 34395"/>
              <a:gd name="adj2" fmla="val 206469"/>
              <a:gd name="adj3" fmla="val 16667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i-FI" sz="1050" dirty="0"/>
              <a:t>Henkilöstöstä yli 20 500 lomautusjärjestelyiden piirissä 30.9.2024</a:t>
            </a:r>
          </a:p>
        </p:txBody>
      </p:sp>
    </p:spTree>
    <p:extLst>
      <p:ext uri="{BB962C8B-B14F-4D97-AF65-F5344CB8AC3E}">
        <p14:creationId xmlns:p14="http://schemas.microsoft.com/office/powerpoint/2010/main" val="102857097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12C9292-9197-DB92-CB4D-3F33941B66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Inflaatio ja ohjauskorot USA:ssa, euromaissa ja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922461B-1047-6A5A-B871-DCFE1B616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07D0A31-48D8-3B49-95DF-2E52E3299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56E5B8F-B3B2-16F0-D1D4-EF51BED2A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EB608F3-72DB-D554-AFC1-480F6E30E8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FED, EKP. 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CA0A2AEC-7FDD-4E0B-27E7-50597715D41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75825821"/>
              </p:ext>
            </p:extLst>
          </p:nvPr>
        </p:nvGraphicFramePr>
        <p:xfrm>
          <a:off x="384175" y="1103313"/>
          <a:ext cx="83835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5571846" progId="Mbnd.mbnd">
                  <p:embed/>
                </p:oleObj>
              </mc:Choice>
              <mc:Fallback>
                <p:oleObj name="Macrobond document" r:id="rId2" imgW="13190525" imgH="5571846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CA0A2AEC-7FDD-4E0B-27E7-50597715D4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4175" y="1103313"/>
                        <a:ext cx="83835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30240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7B13EAE-A825-45C9-CC7E-268CE73DDE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Miten arvioit tilanteenne kehittyvän seuraavan kolmen kuukauden aikana?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2EBEBC2-8A22-8B5E-6108-1EA883985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6A70B3-3D9C-95E1-984D-95DEFFF49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339B58A-EDB6-B5EC-C516-220193CAC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CAF1C994-FB2C-0278-B34E-86BA5C1F5DA4}"/>
              </a:ext>
            </a:extLst>
          </p:cNvPr>
          <p:cNvGraphicFramePr>
            <a:graphicFrameLocks noGrp="1"/>
          </p:cNvGraphicFramePr>
          <p:nvPr>
            <p:ph sz="quarter" idx="17"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D39C7348-18CF-910E-05CF-2686331174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41574" cy="165163"/>
          </a:xfrm>
        </p:spPr>
        <p:txBody>
          <a:bodyPr/>
          <a:lstStyle/>
          <a:p>
            <a:r>
              <a:rPr lang="fi-FI"/>
              <a:t>Lähde: Teknologiateollisuus ry:n </a:t>
            </a:r>
            <a:r>
              <a:rPr lang="fi-FI" err="1"/>
              <a:t>TeknoBaro</a:t>
            </a:r>
            <a:r>
              <a:rPr lang="fi-FI"/>
              <a:t> syyskuu 2024, vastaajamäärä 378.</a:t>
            </a:r>
          </a:p>
          <a:p>
            <a:endParaRPr lang="fi-FI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7CC90E5-7D39-3FE1-BDFB-B05A87DD7B5D}"/>
              </a:ext>
            </a:extLst>
          </p:cNvPr>
          <p:cNvSpPr txBox="1"/>
          <p:nvPr/>
        </p:nvSpPr>
        <p:spPr>
          <a:xfrm>
            <a:off x="7518415" y="1374486"/>
            <a:ext cx="1451169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/>
              <a:t>% vastaajista</a:t>
            </a:r>
          </a:p>
        </p:txBody>
      </p:sp>
    </p:spTree>
    <p:extLst>
      <p:ext uri="{BB962C8B-B14F-4D97-AF65-F5344CB8AC3E}">
        <p14:creationId xmlns:p14="http://schemas.microsoft.com/office/powerpoint/2010/main" val="4160440007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1EEA068-123C-4013-B1BB-62E35EE52D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Yhteenveto teknologiateollisuuden tilanteesta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D8F70A0-36D3-4221-BBF8-ACBFA7903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E1D219-EF19-43BE-A264-915D60C23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DFD2AD-AFC5-4975-8D04-12C391F42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38E4283-469C-4E61-9967-BB1E108BD8A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23528" y="1011376"/>
            <a:ext cx="8391525" cy="37400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Euroopan teollisuuden tilanteessa ei vieläkään selkeää merkkiä paremmasta.</a:t>
            </a:r>
          </a:p>
          <a:p>
            <a:pPr marL="757082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 dirty="0"/>
              <a:t>Myös Yhdysvalloissa jäähtymistä presidentinvaalien alla.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Korkojen lasku ei näytä edelleenkään realisoituneen piristyneenä kysyntänä teollisuudessa.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Teknologiateollisuuden tilauskertymä laski edelliseen neljännekseen verrattuna.</a:t>
            </a:r>
          </a:p>
          <a:p>
            <a:pPr marL="757082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 dirty="0"/>
              <a:t>Suurimman toimialan, kone- ja metallituoteteollisuuden, tilauskertymä laskutrendillä jo yli vuoden.</a:t>
            </a:r>
          </a:p>
          <a:p>
            <a:pPr marL="757082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 dirty="0"/>
              <a:t>Tilauskannat ohenivat edelleen.</a:t>
            </a:r>
          </a:p>
          <a:p>
            <a:pPr marL="757082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 dirty="0"/>
              <a:t>Henkilöstömäärän pieneneminen jatkui ja lomautettujen määrä nousi selvästi.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Tarjouspyyntöjen saldoluku pysyi negatiivisena.</a:t>
            </a:r>
          </a:p>
          <a:p>
            <a:pPr lvl="1">
              <a:lnSpc>
                <a:spcPct val="100000"/>
              </a:lnSpc>
            </a:pPr>
            <a:r>
              <a:rPr lang="fi-FI" sz="1200" dirty="0">
                <a:sym typeface="Wingdings" panose="05000000000000000000" pitchFamily="2" charset="2"/>
              </a:rPr>
              <a:t> Kysyntä ei näytä piristyneen kesän aikana</a:t>
            </a:r>
            <a:r>
              <a:rPr lang="fi-FI" sz="1200" dirty="0"/>
              <a:t>.</a:t>
            </a:r>
          </a:p>
          <a:p>
            <a:pPr marL="2965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Nykyinen heikon kysynnän ajanjakso kestänyt poikkeuksellisen pitkään.</a:t>
            </a:r>
          </a:p>
          <a:p>
            <a:pPr marL="2965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/>
              <a:t>Tilanteen toivottiin vähitellen helpottuvan vuoden loppua kohden. Käänne siirtynee vähintään ensi vuoden alkuun.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1DC11B62-82CC-4782-8C0B-21C0007614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1051204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006724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FD0014-CD75-481A-A3A6-860DE62B9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2540"/>
          </a:xfrm>
        </p:spPr>
        <p:txBody>
          <a:bodyPr>
            <a:noAutofit/>
          </a:bodyPr>
          <a:lstStyle/>
          <a:p>
            <a:r>
              <a:rPr lang="fi-FI"/>
              <a:t>Kevään piristyminen kääntymässä jälleen nollakasvuun euroalueella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181966-A4FD-459E-9691-D2CACC21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76D70A-5CCE-47AB-A1F9-7E45D8A0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S&amp;P Global, IMF, </a:t>
            </a:r>
            <a:r>
              <a:rPr lang="fi-FI" err="1"/>
              <a:t>Macrobond</a:t>
            </a:r>
            <a:r>
              <a:rPr lang="fi-FI"/>
              <a:t>.</a:t>
            </a:r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D2ADC2E9-9F0A-8D26-A951-B6738EF3388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58627648"/>
              </p:ext>
            </p:extLst>
          </p:nvPr>
        </p:nvGraphicFramePr>
        <p:xfrm>
          <a:off x="384175" y="1103313"/>
          <a:ext cx="83835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90525" imgH="5571846" progId="Mbnd.mbnd">
                  <p:embed/>
                </p:oleObj>
              </mc:Choice>
              <mc:Fallback>
                <p:oleObj name="Macrobond document" r:id="rId3" imgW="13190525" imgH="5571846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D2ADC2E9-9F0A-8D26-A951-B6738EF338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175" y="1103313"/>
                        <a:ext cx="83835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ulukko 8">
            <a:extLst>
              <a:ext uri="{FF2B5EF4-FFF2-40B4-BE49-F238E27FC236}">
                <a16:creationId xmlns:a16="http://schemas.microsoft.com/office/drawing/2014/main" id="{A59B8AC8-8978-0464-76F3-75829CFB4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142679"/>
              </p:ext>
            </p:extLst>
          </p:nvPr>
        </p:nvGraphicFramePr>
        <p:xfrm>
          <a:off x="6373330" y="972098"/>
          <a:ext cx="234224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733">
                  <a:extLst>
                    <a:ext uri="{9D8B030D-6E8A-4147-A177-3AD203B41FA5}">
                      <a16:colId xmlns:a16="http://schemas.microsoft.com/office/drawing/2014/main" val="1022784209"/>
                    </a:ext>
                  </a:extLst>
                </a:gridCol>
                <a:gridCol w="503419">
                  <a:extLst>
                    <a:ext uri="{9D8B030D-6E8A-4147-A177-3AD203B41FA5}">
                      <a16:colId xmlns:a16="http://schemas.microsoft.com/office/drawing/2014/main" val="4223840006"/>
                    </a:ext>
                  </a:extLst>
                </a:gridCol>
                <a:gridCol w="477819">
                  <a:extLst>
                    <a:ext uri="{9D8B030D-6E8A-4147-A177-3AD203B41FA5}">
                      <a16:colId xmlns:a16="http://schemas.microsoft.com/office/drawing/2014/main" val="4028296868"/>
                    </a:ext>
                  </a:extLst>
                </a:gridCol>
                <a:gridCol w="496269">
                  <a:extLst>
                    <a:ext uri="{9D8B030D-6E8A-4147-A177-3AD203B41FA5}">
                      <a16:colId xmlns:a16="http://schemas.microsoft.com/office/drawing/2014/main" val="1372304703"/>
                    </a:ext>
                  </a:extLst>
                </a:gridCol>
              </a:tblGrid>
              <a:tr h="168018"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880641"/>
                  </a:ext>
                </a:extLst>
              </a:tr>
              <a:tr h="168018"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dirty="0"/>
                        <a:t>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dirty="0"/>
                        <a:t>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dirty="0"/>
                        <a:t>2,2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428878"/>
                  </a:ext>
                </a:extLst>
              </a:tr>
              <a:tr h="168018"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Euroalue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dirty="0"/>
                        <a:t>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dirty="0"/>
                        <a:t>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dirty="0"/>
                        <a:t>1,2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686549"/>
                  </a:ext>
                </a:extLst>
              </a:tr>
            </a:tbl>
          </a:graphicData>
        </a:graphic>
      </p:graphicFrame>
      <p:sp>
        <p:nvSpPr>
          <p:cNvPr id="9" name="Tekstiruutu 8">
            <a:extLst>
              <a:ext uri="{FF2B5EF4-FFF2-40B4-BE49-F238E27FC236}">
                <a16:creationId xmlns:a16="http://schemas.microsoft.com/office/drawing/2014/main" id="{C33D269E-950E-FAFA-01C4-D919CECF4AEF}"/>
              </a:ext>
            </a:extLst>
          </p:cNvPr>
          <p:cNvSpPr txBox="1"/>
          <p:nvPr/>
        </p:nvSpPr>
        <p:spPr>
          <a:xfrm>
            <a:off x="6833113" y="733982"/>
            <a:ext cx="1356686" cy="24198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/>
              <a:t>BKT kasvuennusteet</a:t>
            </a:r>
          </a:p>
        </p:txBody>
      </p:sp>
    </p:spTree>
    <p:extLst>
      <p:ext uri="{BB962C8B-B14F-4D97-AF65-F5344CB8AC3E}">
        <p14:creationId xmlns:p14="http://schemas.microsoft.com/office/powerpoint/2010/main" val="402923467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A8D8436-3A0B-FB1F-ED09-125E85B5A5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fi-FI"/>
              <a:t>Euroalueen teollisuudessa ei mitään merkkejä tilanteen piristymisestä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9FD24E5-0610-D01F-CAE4-12368D01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3F8121B-8615-ECF4-3EA0-B43B3E3FE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BD30B1-C7F8-42CA-3778-10E7E462D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02BF695-B58C-2178-8358-B8717A0229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S&amp;P Global, </a:t>
            </a:r>
            <a:r>
              <a:rPr lang="fi-FI" err="1"/>
              <a:t>Macrobond</a:t>
            </a:r>
            <a:r>
              <a:rPr lang="fi-FI"/>
              <a:t>.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87A34B9D-823B-28B4-964F-0D66466C6043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09759804"/>
              </p:ext>
            </p:extLst>
          </p:nvPr>
        </p:nvGraphicFramePr>
        <p:xfrm>
          <a:off x="384175" y="1103313"/>
          <a:ext cx="83835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5571846" progId="Mbnd.mbnd">
                  <p:embed/>
                </p:oleObj>
              </mc:Choice>
              <mc:Fallback>
                <p:oleObj name="Macrobond document" r:id="rId2" imgW="13190525" imgH="5571846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87A34B9D-823B-28B4-964F-0D66466C60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4175" y="1103313"/>
                        <a:ext cx="83835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282274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6DA270F-D1D4-D575-B126-3B21DD5037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Teollisuuden ostopäällikköindeksejä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709E921-B20D-1D32-55DB-B4CF8641C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1D3199-69E5-A05C-AEF1-409DC5AF9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7.11.2024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5237557-88A4-797A-1210-A88C6603F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82578A33-2784-B39E-CD1F-121E30EE51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S&amp;P Global, </a:t>
            </a:r>
            <a:r>
              <a:rPr lang="fi-FI" dirty="0" err="1"/>
              <a:t>Macrobond</a:t>
            </a:r>
            <a:r>
              <a:rPr lang="fi-FI" dirty="0"/>
              <a:t>.</a:t>
            </a:r>
          </a:p>
          <a:p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7F27C39F-AA27-F1A5-BCE7-B7C993A0D537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84727" y="1103313"/>
          <a:ext cx="838407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5571846" progId="Mbnd.mbnd">
                  <p:embed/>
                </p:oleObj>
              </mc:Choice>
              <mc:Fallback>
                <p:oleObj name="Macrobond document" r:id="rId2" imgW="13190525" imgH="5571846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7F27C39F-AA27-F1A5-BCE7-B7C993A0D5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4727" y="1103313"/>
                        <a:ext cx="838407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100236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E7A4655-71E4-F228-1A64-F73AFEC028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sz="2400" dirty="0"/>
              <a:t>Euroopassa teollisuustuotanto jatkanut alavireisenä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55E7300-9B27-C81E-DE18-675832B31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EC02126-BD78-9168-33F9-DE3A51A1B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7CF7048-E0A3-DB25-7267-FB3CBE9AD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B10A9EB5-51A7-CA7A-045B-CEC55FF779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S&amp;P Global, </a:t>
            </a:r>
            <a:r>
              <a:rPr lang="fi-FI" dirty="0" err="1"/>
              <a:t>Macrobond</a:t>
            </a:r>
            <a:r>
              <a:rPr lang="fi-FI"/>
              <a:t>.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957BC0FE-84A3-3A36-D08F-DE4EF8DAB909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71390243"/>
              </p:ext>
            </p:extLst>
          </p:nvPr>
        </p:nvGraphicFramePr>
        <p:xfrm>
          <a:off x="384727" y="1103313"/>
          <a:ext cx="838407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5571846" progId="Mbnd.mbnd">
                  <p:embed/>
                </p:oleObj>
              </mc:Choice>
              <mc:Fallback>
                <p:oleObj name="Macrobond document" r:id="rId2" imgW="13190525" imgH="5571846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957BC0FE-84A3-3A36-D08F-DE4EF8DAB9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4727" y="1103313"/>
                        <a:ext cx="838407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815834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BB0440D-C81A-46A2-A992-15D38EB509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103" y="1995686"/>
            <a:ext cx="7935794" cy="28824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/>
              <a:t>Teollisuus ja </a:t>
            </a:r>
            <a:r>
              <a:rPr lang="fi-FI" err="1"/>
              <a:t>teknologiateollisuus</a:t>
            </a:r>
            <a:r>
              <a:rPr lang="fi-FI"/>
              <a:t> Suomessa</a:t>
            </a:r>
            <a:endParaRPr lang="fi-FI" sz="1600">
              <a:solidFill>
                <a:schemeClr val="bg1"/>
              </a:solidFill>
            </a:endParaRPr>
          </a:p>
          <a:p>
            <a:pPr lvl="1">
              <a:lnSpc>
                <a:spcPct val="100000"/>
              </a:lnSpc>
            </a:pPr>
            <a:endParaRPr lang="fi-FI" sz="120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FB9D53A-29BA-4917-A69D-C33A4A7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2D1770-AB6E-4312-B195-7F88B9AFA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8AADB30-7758-4072-A27D-92205D01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57316750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645382"/>
            <a:ext cx="6060577" cy="1651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dirty="0"/>
              <a:t>Kausipuhdistetut teollisuuden ja palveluiden liikevaihtokuvaajat</a:t>
            </a:r>
          </a:p>
          <a:p>
            <a:r>
              <a:rPr lang="fi-FI" dirty="0">
                <a:latin typeface="Verdana"/>
                <a:ea typeface="Verdana"/>
              </a:rPr>
              <a:t>Osuudet liikevaihdosta 2023: kone- ja metallituoteteollisuus 39 %, elektroniikka- ja sähköteollisuus 20 %, tietotekniikka-ala </a:t>
            </a:r>
          </a:p>
          <a:p>
            <a:r>
              <a:rPr lang="fi-FI" dirty="0">
                <a:latin typeface="Verdana"/>
                <a:ea typeface="Verdana"/>
              </a:rPr>
              <a:t>19 %, metallien jalostus 14 %, suunnittelu ja konsultointi 7 %.</a:t>
            </a:r>
            <a:endParaRPr lang="fi-FI">
              <a:latin typeface="Verdana"/>
              <a:ea typeface="Verdana"/>
            </a:endParaRP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  <a:p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845D7184-B1D9-5878-BD9A-C08DA012AA3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233477936"/>
              </p:ext>
            </p:extLst>
          </p:nvPr>
        </p:nvGraphicFramePr>
        <p:xfrm>
          <a:off x="407988" y="1112838"/>
          <a:ext cx="8335962" cy="352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5571846" progId="Mbnd.mbnd">
                  <p:embed/>
                </p:oleObj>
              </mc:Choice>
              <mc:Fallback>
                <p:oleObj name="Macrobond document" r:id="rId2" imgW="13190525" imgH="5571846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845D7184-B1D9-5878-BD9A-C08DA012AA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7988" y="1112838"/>
                        <a:ext cx="8335962" cy="352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57490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43964AD-6343-5666-45D9-1089761759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Teollisuuden suhdanneodotukset parantuneet hieman – Takapakkia nykytilanteen arviossa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5CA83B2-2CB4-1EAA-8FC5-84725F5C5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9C64B58-1B10-F2C6-AE47-88F569253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CEB2BA-F252-51B5-AFFC-598BB986C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03CF85C-5E46-F220-FBF1-3CC6CBEDCC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EK:n</a:t>
            </a:r>
            <a:r>
              <a:rPr lang="fi-FI"/>
              <a:t> suhdannebarometri.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3CACFC8C-3CC6-BC97-0962-9D9FF2E84134}"/>
              </a:ext>
            </a:extLst>
          </p:cNvPr>
          <p:cNvGraphicFramePr>
            <a:graphicFrameLocks noGrp="1"/>
          </p:cNvGraphicFramePr>
          <p:nvPr>
            <p:ph sz="quarter" idx="17"/>
          </p:nvPr>
        </p:nvGraphicFramePr>
        <p:xfrm>
          <a:off x="179512" y="1103313"/>
          <a:ext cx="878497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ruutu 10">
            <a:extLst>
              <a:ext uri="{FF2B5EF4-FFF2-40B4-BE49-F238E27FC236}">
                <a16:creationId xmlns:a16="http://schemas.microsoft.com/office/drawing/2014/main" id="{0E6823B1-234B-11E7-77C1-AD1CB062866B}"/>
              </a:ext>
            </a:extLst>
          </p:cNvPr>
          <p:cNvSpPr txBox="1"/>
          <p:nvPr/>
        </p:nvSpPr>
        <p:spPr>
          <a:xfrm>
            <a:off x="611559" y="1012699"/>
            <a:ext cx="4150635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Teollisuuden suhdannetilanne, kausitasoitettu saldoluku</a:t>
            </a:r>
          </a:p>
        </p:txBody>
      </p:sp>
      <p:graphicFrame>
        <p:nvGraphicFramePr>
          <p:cNvPr id="12" name="Taulukko 11">
            <a:extLst>
              <a:ext uri="{FF2B5EF4-FFF2-40B4-BE49-F238E27FC236}">
                <a16:creationId xmlns:a16="http://schemas.microsoft.com/office/drawing/2014/main" id="{F377BED2-AB96-ECA5-8209-81C55A635D11}"/>
              </a:ext>
            </a:extLst>
          </p:cNvPr>
          <p:cNvGraphicFramePr>
            <a:graphicFrameLocks noGrp="1"/>
          </p:cNvGraphicFramePr>
          <p:nvPr/>
        </p:nvGraphicFramePr>
        <p:xfrm>
          <a:off x="641872" y="2499742"/>
          <a:ext cx="8228094" cy="5040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4662">
                  <a:extLst>
                    <a:ext uri="{9D8B030D-6E8A-4147-A177-3AD203B41FA5}">
                      <a16:colId xmlns:a16="http://schemas.microsoft.com/office/drawing/2014/main" val="2737041714"/>
                    </a:ext>
                  </a:extLst>
                </a:gridCol>
                <a:gridCol w="484662">
                  <a:extLst>
                    <a:ext uri="{9D8B030D-6E8A-4147-A177-3AD203B41FA5}">
                      <a16:colId xmlns:a16="http://schemas.microsoft.com/office/drawing/2014/main" val="1636646643"/>
                    </a:ext>
                  </a:extLst>
                </a:gridCol>
                <a:gridCol w="484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4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46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46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46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2330874930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2999849335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2411195040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1770753558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08106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D3B5F08-96D3-63AA-0F3F-A5477C05B6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Miten kuvaisit yrityksesi tilannetta nyt seuraavilla osa-alueilla verrattuna noin kolmen kuukauden takaiseen tilanteeseen?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3118BF2-9702-C608-9C75-41DA485A5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5B84C31-3594-93ED-864D-862945401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8DCEEED-C9DC-5E84-8CCF-C433B82A3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EE8F91CD-0F7B-099E-F357-AEF5EB5CF84D}"/>
              </a:ext>
            </a:extLst>
          </p:cNvPr>
          <p:cNvGraphicFramePr>
            <a:graphicFrameLocks noGrp="1"/>
          </p:cNvGraphicFramePr>
          <p:nvPr>
            <p:ph sz="quarter" idx="17"/>
          </p:nvPr>
        </p:nvGraphicFramePr>
        <p:xfrm>
          <a:off x="381000" y="1491629"/>
          <a:ext cx="8391525" cy="3153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0ACF8DF-57A1-FBEE-E9E7-0B46BE271E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85590" cy="165163"/>
          </a:xfrm>
        </p:spPr>
        <p:txBody>
          <a:bodyPr/>
          <a:lstStyle/>
          <a:p>
            <a:r>
              <a:rPr lang="fi-FI" dirty="0"/>
              <a:t>Lähde: Teknologiateollisuus ry:n </a:t>
            </a:r>
            <a:r>
              <a:rPr lang="fi-FI" dirty="0" err="1"/>
              <a:t>TeknoBaro</a:t>
            </a:r>
            <a:r>
              <a:rPr lang="fi-FI" dirty="0"/>
              <a:t> </a:t>
            </a:r>
            <a:r>
              <a:rPr lang="fi-FI"/>
              <a:t>syyskuu</a:t>
            </a:r>
            <a:r>
              <a:rPr lang="fi-FI" dirty="0"/>
              <a:t> 2024, vastaajamäärä </a:t>
            </a:r>
            <a:r>
              <a:rPr lang="fi-FI"/>
              <a:t>378</a:t>
            </a:r>
            <a:r>
              <a:rPr lang="fi-FI" dirty="0"/>
              <a:t>.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B6F03FC8-EE3C-439A-EB07-269370F615AF}"/>
              </a:ext>
            </a:extLst>
          </p:cNvPr>
          <p:cNvSpPr txBox="1"/>
          <p:nvPr/>
        </p:nvSpPr>
        <p:spPr>
          <a:xfrm>
            <a:off x="7518415" y="1374486"/>
            <a:ext cx="1451169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/>
              <a:t>% vastaajista</a:t>
            </a:r>
          </a:p>
        </p:txBody>
      </p:sp>
    </p:spTree>
    <p:extLst>
      <p:ext uri="{BB962C8B-B14F-4D97-AF65-F5344CB8AC3E}">
        <p14:creationId xmlns:p14="http://schemas.microsoft.com/office/powerpoint/2010/main" val="132426040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886EDC3C35ED44386E38662B6DACCDA" ma:contentTypeVersion="19" ma:contentTypeDescription="Luo uusi asiakirja." ma:contentTypeScope="" ma:versionID="a68fe2f5853ba668c329fe8ff571cba1">
  <xsd:schema xmlns:xsd="http://www.w3.org/2001/XMLSchema" xmlns:xs="http://www.w3.org/2001/XMLSchema" xmlns:p="http://schemas.microsoft.com/office/2006/metadata/properties" xmlns:ns2="b057f711-7d93-472c-a8f6-94be00805750" xmlns:ns3="c296724d-1a81-4a23-b6dd-dca7fd62c6ff" targetNamespace="http://schemas.microsoft.com/office/2006/metadata/properties" ma:root="true" ma:fieldsID="f671b576c74b9f2f7a5e561b4d3b9835" ns2:_="" ns3:_="">
    <xsd:import namespace="b057f711-7d93-472c-a8f6-94be00805750"/>
    <xsd:import namespace="c296724d-1a81-4a23-b6dd-dca7fd62c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Henkil_x00f6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7f711-7d93-472c-a8f6-94be00805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f83a129e-02f3-4c10-aeed-b048f014ef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Henkil_x00f6_" ma:index="26" nillable="true" ma:displayName="Henkilö" ma:list="UserInfo" ma:SharePointGroup="0" ma:internalName="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6724d-1a81-4a23-b6dd-dca7fd62c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dbccb1-85c5-4102-b8cd-d9aa5a21b0d6}" ma:internalName="TaxCatchAll" ma:showField="CatchAllData" ma:web="c296724d-1a81-4a23-b6dd-dca7fd62c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96724d-1a81-4a23-b6dd-dca7fd62c6ff">
      <UserInfo>
        <DisplayName>Forsman Daniel</DisplayName>
        <AccountId>38</AccountId>
        <AccountType/>
      </UserInfo>
    </SharedWithUsers>
    <lcf76f155ced4ddcb4097134ff3c332f xmlns="b057f711-7d93-472c-a8f6-94be00805750">
      <Terms xmlns="http://schemas.microsoft.com/office/infopath/2007/PartnerControls"/>
    </lcf76f155ced4ddcb4097134ff3c332f>
    <TaxCatchAll xmlns="c296724d-1a81-4a23-b6dd-dca7fd62c6ff" xsi:nil="true"/>
    <Henkil_x00f6_ xmlns="b057f711-7d93-472c-a8f6-94be00805750">
      <UserInfo>
        <DisplayName/>
        <AccountId xsi:nil="true"/>
        <AccountType/>
      </UserInfo>
    </Henkil_x00f6_>
  </documentManagement>
</p:properties>
</file>

<file path=customXml/itemProps1.xml><?xml version="1.0" encoding="utf-8"?>
<ds:datastoreItem xmlns:ds="http://schemas.openxmlformats.org/officeDocument/2006/customXml" ds:itemID="{94CDA164-F995-444A-A1EE-134AE3ED8BA7}">
  <ds:schemaRefs>
    <ds:schemaRef ds:uri="b057f711-7d93-472c-a8f6-94be00805750"/>
    <ds:schemaRef ds:uri="c296724d-1a81-4a23-b6dd-dca7fd62c6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159B844-F195-4D26-97DD-6E2B728D2A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3AC004-C085-4D53-BC3A-BFB6D15CF169}">
  <ds:schemaRefs>
    <ds:schemaRef ds:uri="c296724d-1a81-4a23-b6dd-dca7fd62c6ff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b057f711-7d93-472c-a8f6-94be00805750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53</TotalTime>
  <Words>734</Words>
  <Application>Microsoft Office PowerPoint</Application>
  <PresentationFormat>Näytössä katseltava esitys (16:9)</PresentationFormat>
  <Paragraphs>220</Paragraphs>
  <Slides>19</Slides>
  <Notes>4</Notes>
  <HiddenSlides>0</HiddenSlides>
  <MMClips>0</MMClips>
  <ScaleCrop>false</ScaleCrop>
  <HeadingPairs>
    <vt:vector size="8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4" baseType="lpstr">
      <vt:lpstr>Arial</vt:lpstr>
      <vt:lpstr>Verdana</vt:lpstr>
      <vt:lpstr>Wingdings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Mikkonen Hanne</cp:lastModifiedBy>
  <cp:revision>2</cp:revision>
  <cp:lastPrinted>2016-06-09T07:47:11Z</cp:lastPrinted>
  <dcterms:created xsi:type="dcterms:W3CDTF">2019-10-17T09:08:24Z</dcterms:created>
  <dcterms:modified xsi:type="dcterms:W3CDTF">2024-11-07T17:55:02Z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0x010100F886EDC3C35ED44386E38662B6DACCDA</vt:lpwstr>
  </property>
  <property fmtid="{D5CDD505-2E9C-101B-9397-08002B2CF9AE}" pid="28" name="TyoryhmanNimi">
    <vt:lpwstr>Talous ja tilastot</vt:lpwstr>
  </property>
  <property fmtid="{D5CDD505-2E9C-101B-9397-08002B2CF9AE}" pid="29" name="MediaServiceImageTags">
    <vt:lpwstr/>
  </property>
</Properties>
</file>