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147373916" r:id="rId5"/>
    <p:sldId id="2147373917" r:id="rId6"/>
    <p:sldId id="1095" r:id="rId7"/>
    <p:sldId id="1085" r:id="rId8"/>
    <p:sldId id="1112" r:id="rId9"/>
    <p:sldId id="1101" r:id="rId10"/>
    <p:sldId id="2147373924" r:id="rId11"/>
    <p:sldId id="970" r:id="rId12"/>
    <p:sldId id="1098" r:id="rId13"/>
    <p:sldId id="267" r:id="rId14"/>
    <p:sldId id="365" r:id="rId15"/>
    <p:sldId id="1102" r:id="rId16"/>
    <p:sldId id="1107" r:id="rId17"/>
    <p:sldId id="1093" r:id="rId18"/>
    <p:sldId id="1103" r:id="rId19"/>
    <p:sldId id="1108" r:id="rId20"/>
    <p:sldId id="1104" r:id="rId21"/>
    <p:sldId id="1109" r:id="rId22"/>
    <p:sldId id="953" r:id="rId23"/>
    <p:sldId id="954" r:id="rId24"/>
    <p:sldId id="1105" r:id="rId25"/>
    <p:sldId id="1110" r:id="rId26"/>
    <p:sldId id="1106" r:id="rId27"/>
    <p:sldId id="1111" r:id="rId28"/>
    <p:sldId id="2147373919" r:id="rId29"/>
    <p:sldId id="1113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  <p:cmAuthor id="2" name="Rautaporras Petteri" initials="RP" lastIdx="1" clrIdx="1">
    <p:extLst>
      <p:ext uri="{19B8F6BF-5375-455C-9EA6-DF929625EA0E}">
        <p15:presenceInfo xmlns:p15="http://schemas.microsoft.com/office/powerpoint/2012/main" userId="S::petteri.rautaporras@teknologiateollisuus.fi::81ae4bc9-51ec-4b09-af2d-f08f9486593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B8"/>
    <a:srgbClr val="000000"/>
    <a:srgbClr val="333333"/>
    <a:srgbClr val="FFFF00"/>
    <a:srgbClr val="85E869"/>
    <a:srgbClr val="FF805C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7AD41-438A-4AFD-BB3A-7D544D08D52B}" v="102" dt="2025-02-20T10:55:00.338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74" autoAdjust="0"/>
  </p:normalViewPr>
  <p:slideViewPr>
    <p:cSldViewPr snapToGrid="0">
      <p:cViewPr varScale="1">
        <p:scale>
          <a:sx n="139" d="100"/>
          <a:sy n="139" d="100"/>
        </p:scale>
        <p:origin x="144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baseline="0"/>
              <a:t>Share of different market areas in technology industry exports</a:t>
            </a:r>
            <a:endParaRPr lang="fi-FI"/>
          </a:p>
        </c:rich>
      </c:tx>
      <c:layout>
        <c:manualLayout>
          <c:xMode val="edge"/>
          <c:yMode val="edge"/>
          <c:x val="0.28526379767441962"/>
          <c:y val="2.5100855179641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Electronics and electrotechnical industry</c:v>
                </c:pt>
                <c:pt idx="1">
                  <c:v>Mechanical engineering</c:v>
                </c:pt>
                <c:pt idx="2">
                  <c:v>Metals industry</c:v>
                </c:pt>
                <c:pt idx="3">
                  <c:v>Technology industry average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0.16</c:v>
                </c:pt>
                <c:pt idx="1">
                  <c:v>0.09</c:v>
                </c:pt>
                <c:pt idx="2">
                  <c:v>0.03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E-4A56-8580-0CBE2DC7937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Electronics and electrotechnical industry</c:v>
                </c:pt>
                <c:pt idx="1">
                  <c:v>Mechanical engineering</c:v>
                </c:pt>
                <c:pt idx="2">
                  <c:v>Metals industry</c:v>
                </c:pt>
                <c:pt idx="3">
                  <c:v>Technology industry average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0.46</c:v>
                </c:pt>
                <c:pt idx="1">
                  <c:v>0.53</c:v>
                </c:pt>
                <c:pt idx="2">
                  <c:v>0.68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6-4482-ACED-DCD9061F2AA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Electronics and electrotechnical industry</c:v>
                </c:pt>
                <c:pt idx="1">
                  <c:v>Mechanical engineering</c:v>
                </c:pt>
                <c:pt idx="2">
                  <c:v>Metals industry</c:v>
                </c:pt>
                <c:pt idx="3">
                  <c:v>Technology industry average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0.37999999999999995</c:v>
                </c:pt>
                <c:pt idx="1">
                  <c:v>0.38</c:v>
                </c:pt>
                <c:pt idx="2">
                  <c:v>0.28999999999999992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6-4482-ACED-DCD9061F2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19129231"/>
        <c:axId val="1419131151"/>
      </c:barChart>
      <c:catAx>
        <c:axId val="1419129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9131151"/>
        <c:crosses val="autoZero"/>
        <c:auto val="1"/>
        <c:lblAlgn val="ctr"/>
        <c:lblOffset val="100"/>
        <c:noMultiLvlLbl val="0"/>
      </c:catAx>
      <c:valAx>
        <c:axId val="141913115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19129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61415108105971"/>
          <c:y val="0.91381992663435085"/>
          <c:w val="0.32582333996607615"/>
          <c:h val="6.4665054640241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rgbClr val="29282E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baseline="0"/>
              <a:t>Sector's share of total technology industry goods exports</a:t>
            </a:r>
            <a:endParaRPr lang="en-US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680340715628297"/>
          <c:y val="7.888840199316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rgbClr val="29282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141F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ECF-4788-9C4E-BE301459AE4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F-4788-9C4E-BE301459AE4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ECF-4788-9C4E-BE301459AE47}"/>
              </c:ext>
            </c:extLst>
          </c:dPt>
          <c:dLbls>
            <c:dLbl>
              <c:idx val="0"/>
              <c:layout>
                <c:manualLayout>
                  <c:x val="-0.21677038876816618"/>
                  <c:y val="0.23729682142421518"/>
                </c:manualLayout>
              </c:layout>
              <c:tx>
                <c:rich>
                  <a:bodyPr/>
                  <a:lstStyle/>
                  <a:p>
                    <a:fld id="{4C9D2DCD-9CA1-48BD-990B-B08F51FEEB48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[LUOKAN NIMI]</a:t>
                    </a:fld>
                    <a:r>
                      <a:rPr lang="en-US" baseline="0"/>
                      <a:t>
</a:t>
                    </a:r>
                    <a:fld id="{E482AC5E-66EC-4692-84B9-C8DB6B34BD00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[PROSENTTI]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80663103340981"/>
                      <c:h val="0.23128645129812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CF-4788-9C4E-BE301459AE47}"/>
                </c:ext>
              </c:extLst>
            </c:dLbl>
            <c:dLbl>
              <c:idx val="1"/>
              <c:layout>
                <c:manualLayout>
                  <c:x val="-1.4646647889741011E-2"/>
                  <c:y val="-0.16181072882267106"/>
                </c:manualLayout>
              </c:layout>
              <c:tx>
                <c:rich>
                  <a:bodyPr/>
                  <a:lstStyle/>
                  <a:p>
                    <a:fld id="{9ACAFE4E-AA53-4048-BB45-3F52E1FB33F0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[LUOKAN NIMI]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41EAE433-474B-46A4-A01F-ED49D9293C4B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[PROSENTTI]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16179725210434"/>
                      <c:h val="0.182877659165962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CF-4788-9C4E-BE301459A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Electronics and electrotechnical industry</c:v>
                </c:pt>
                <c:pt idx="1">
                  <c:v>Mechanical engineering</c:v>
                </c:pt>
                <c:pt idx="2">
                  <c:v>Metals industry</c:v>
                </c:pt>
              </c:strCache>
            </c:strRef>
          </c:cat>
          <c:val>
            <c:numRef>
              <c:f>Taul1!$B$2:$B$4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0.43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4-4DA6-A20F-F74B5063F11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Business situation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69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</c:strCache>
            </c:strRef>
          </c:cat>
          <c:val>
            <c:numRef>
              <c:f>Taul1!$B$14:$B$85</c:f>
              <c:numCache>
                <c:formatCode>General</c:formatCode>
                <c:ptCount val="72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-65.5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-31.3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-25.5</c:v>
                </c:pt>
                <c:pt idx="33">
                  <c:v>-20.2</c:v>
                </c:pt>
                <c:pt idx="34">
                  <c:v>-22.4</c:v>
                </c:pt>
                <c:pt idx="35">
                  <c:v>-15.7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26.7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-16.399999999999999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-13.1</c:v>
                </c:pt>
                <c:pt idx="53">
                  <c:v>10.8</c:v>
                </c:pt>
                <c:pt idx="54">
                  <c:v>34.200000000000003</c:v>
                </c:pt>
                <c:pt idx="55">
                  <c:v>39</c:v>
                </c:pt>
                <c:pt idx="56">
                  <c:v>43.6</c:v>
                </c:pt>
                <c:pt idx="57">
                  <c:v>26.5</c:v>
                </c:pt>
                <c:pt idx="58">
                  <c:v>12.4</c:v>
                </c:pt>
                <c:pt idx="59">
                  <c:v>2.5</c:v>
                </c:pt>
                <c:pt idx="60">
                  <c:v>-11.6</c:v>
                </c:pt>
                <c:pt idx="61">
                  <c:v>-17.8</c:v>
                </c:pt>
                <c:pt idx="62">
                  <c:v>-29.2</c:v>
                </c:pt>
                <c:pt idx="63">
                  <c:v>-41.4</c:v>
                </c:pt>
                <c:pt idx="64">
                  <c:v>-46.7</c:v>
                </c:pt>
                <c:pt idx="65">
                  <c:v>-47.1</c:v>
                </c:pt>
                <c:pt idx="66">
                  <c:v>-39.1</c:v>
                </c:pt>
                <c:pt idx="67">
                  <c:v>-41.7</c:v>
                </c:pt>
                <c:pt idx="68">
                  <c:v>-38.6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CC-4BC8-B6AE-68198173347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Business outlook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69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</c:strCache>
            </c:strRef>
          </c:cat>
          <c:val>
            <c:numRef>
              <c:f>Taul1!$C$14:$C$85</c:f>
              <c:numCache>
                <c:formatCode>General</c:formatCode>
                <c:ptCount val="72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-34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-19.399999999999999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-7.7</c:v>
                </c:pt>
                <c:pt idx="26">
                  <c:v>-1.3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-5</c:v>
                </c:pt>
                <c:pt idx="35">
                  <c:v>4.5</c:v>
                </c:pt>
                <c:pt idx="36">
                  <c:v>7.7</c:v>
                </c:pt>
                <c:pt idx="37">
                  <c:v>8</c:v>
                </c:pt>
                <c:pt idx="38">
                  <c:v>9.6</c:v>
                </c:pt>
                <c:pt idx="39">
                  <c:v>23.8</c:v>
                </c:pt>
                <c:pt idx="40">
                  <c:v>17.5</c:v>
                </c:pt>
                <c:pt idx="41">
                  <c:v>12.4</c:v>
                </c:pt>
                <c:pt idx="42">
                  <c:v>10.9</c:v>
                </c:pt>
                <c:pt idx="43">
                  <c:v>3</c:v>
                </c:pt>
                <c:pt idx="44">
                  <c:v>-10.5</c:v>
                </c:pt>
                <c:pt idx="45">
                  <c:v>-12.3</c:v>
                </c:pt>
                <c:pt idx="46">
                  <c:v>-13</c:v>
                </c:pt>
                <c:pt idx="47">
                  <c:v>-20.7</c:v>
                </c:pt>
                <c:pt idx="48">
                  <c:v>-16.2</c:v>
                </c:pt>
                <c:pt idx="49">
                  <c:v>-53.9</c:v>
                </c:pt>
                <c:pt idx="50">
                  <c:v>-20.6</c:v>
                </c:pt>
                <c:pt idx="51">
                  <c:v>-7.5</c:v>
                </c:pt>
                <c:pt idx="52">
                  <c:v>7.8</c:v>
                </c:pt>
                <c:pt idx="53">
                  <c:v>14.1</c:v>
                </c:pt>
                <c:pt idx="54">
                  <c:v>14.7</c:v>
                </c:pt>
                <c:pt idx="55">
                  <c:v>12.6</c:v>
                </c:pt>
                <c:pt idx="56">
                  <c:v>1.5</c:v>
                </c:pt>
                <c:pt idx="57">
                  <c:v>-22.3</c:v>
                </c:pt>
                <c:pt idx="58">
                  <c:v>-24.9</c:v>
                </c:pt>
                <c:pt idx="59">
                  <c:v>-27.7</c:v>
                </c:pt>
                <c:pt idx="60">
                  <c:v>-27.2</c:v>
                </c:pt>
                <c:pt idx="61">
                  <c:v>-27</c:v>
                </c:pt>
                <c:pt idx="62">
                  <c:v>-30.2</c:v>
                </c:pt>
                <c:pt idx="63">
                  <c:v>-25.5</c:v>
                </c:pt>
                <c:pt idx="64">
                  <c:v>-16</c:v>
                </c:pt>
                <c:pt idx="65">
                  <c:v>-7.2</c:v>
                </c:pt>
                <c:pt idx="66">
                  <c:v>2.6</c:v>
                </c:pt>
                <c:pt idx="67">
                  <c:v>4.0999999999999996</c:v>
                </c:pt>
                <c:pt idx="68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CC-4BC8-B6AE-681981733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>
                <a:solidFill>
                  <a:srgbClr val="000000"/>
                </a:solidFill>
              </a:rPr>
              <a:t>Balance figure </a:t>
            </a:r>
          </a:p>
        </c:rich>
      </c:tx>
      <c:layout>
        <c:manualLayout>
          <c:xMode val="edge"/>
          <c:yMode val="edge"/>
          <c:x val="0.81274881502468277"/>
          <c:y val="6.0947092908906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Taul1!$A$2:$A$75</c:f>
              <c:strCache>
                <c:ptCount val="70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24(2)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  <c:pt idx="69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6-40DA-B150-7561A49A7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Change in number of personnel comparede to previous quarter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Taul1!$A$4:$A$43</c:f>
              <c:strCache>
                <c:ptCount val="40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</c:strCache>
            </c:strRef>
          </c:cat>
          <c:val>
            <c:numRef>
              <c:f>Taul1!$B$4:$B$43</c:f>
              <c:numCache>
                <c:formatCode>General</c:formatCode>
                <c:ptCount val="40"/>
                <c:pt idx="0">
                  <c:v>500</c:v>
                </c:pt>
                <c:pt idx="1">
                  <c:v>1464.610866</c:v>
                </c:pt>
                <c:pt idx="2">
                  <c:v>-1043.844589</c:v>
                </c:pt>
                <c:pt idx="3">
                  <c:v>-2242.6661509999999</c:v>
                </c:pt>
                <c:pt idx="4">
                  <c:v>-423.86039099999999</c:v>
                </c:pt>
                <c:pt idx="5">
                  <c:v>783.61812870000006</c:v>
                </c:pt>
                <c:pt idx="6">
                  <c:v>-1880.5028569999999</c:v>
                </c:pt>
                <c:pt idx="7">
                  <c:v>577.8517445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-1675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  <c:pt idx="27">
                  <c:v>1060</c:v>
                </c:pt>
                <c:pt idx="28">
                  <c:v>5742</c:v>
                </c:pt>
                <c:pt idx="29">
                  <c:v>5139</c:v>
                </c:pt>
                <c:pt idx="30">
                  <c:v>1156</c:v>
                </c:pt>
                <c:pt idx="31">
                  <c:v>825</c:v>
                </c:pt>
                <c:pt idx="32" formatCode="#,##0">
                  <c:v>3138</c:v>
                </c:pt>
                <c:pt idx="33">
                  <c:v>-784</c:v>
                </c:pt>
                <c:pt idx="34">
                  <c:v>365</c:v>
                </c:pt>
                <c:pt idx="35">
                  <c:v>-1200</c:v>
                </c:pt>
                <c:pt idx="36">
                  <c:v>-798</c:v>
                </c:pt>
                <c:pt idx="37">
                  <c:v>-990</c:v>
                </c:pt>
                <c:pt idx="38">
                  <c:v>-1230</c:v>
                </c:pt>
                <c:pt idx="39">
                  <c:v>-2540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3-46A3-8055-4EC0C6381862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Number of recruitments during the quarter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Taul1!$A$4:$A$43</c:f>
              <c:strCache>
                <c:ptCount val="40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</c:strCache>
            </c:strRef>
          </c:cat>
          <c:val>
            <c:numRef>
              <c:f>Taul1!$C$4:$C$43</c:f>
              <c:numCache>
                <c:formatCode>#,##0</c:formatCode>
                <c:ptCount val="40"/>
                <c:pt idx="0">
                  <c:v>7851</c:v>
                </c:pt>
                <c:pt idx="1">
                  <c:v>6686</c:v>
                </c:pt>
                <c:pt idx="2" formatCode="General">
                  <c:v>7700</c:v>
                </c:pt>
                <c:pt idx="3">
                  <c:v>6176</c:v>
                </c:pt>
                <c:pt idx="4">
                  <c:v>7538</c:v>
                </c:pt>
                <c:pt idx="5">
                  <c:v>6857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3-46A3-8055-4EC0C63818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1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66727281582397E-2"/>
          <c:y val="0.90557673802951788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DIN Pro"/>
              </a:rPr>
              <a:t>Private sector (services &amp; manufacturing) Purchasing Managers’ Index (PMI), United States and Euro Area (Economic Outlook February 2025)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59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DIN Pro"/>
              </a:rPr>
              <a:t>Purchasing Managers’ Index (PMI), Euro area, manufacturing and services (Economic Outlook February 2025)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DIN Pro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Technology industry </a:t>
            </a:r>
            <a:r>
              <a:rPr lang="en-US" b="1"/>
              <a:t>goods export 2024 </a:t>
            </a:r>
            <a:r>
              <a:rPr lang="en-US" b="1" i="0" dirty="0">
                <a:solidFill>
                  <a:srgbClr val="000000"/>
                </a:solidFill>
                <a:effectLst/>
                <a:latin typeface="DIN Pro"/>
              </a:rPr>
              <a:t>(Economic Outlook February 2025)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73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DIN Pro"/>
              </a:rPr>
              <a:t>Industrial Production Volumes (Economic Outlook February 2025)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DIN Pro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63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00000"/>
                </a:solidFill>
                <a:effectLst/>
                <a:latin typeface="DIN Pro"/>
              </a:rPr>
              <a:t>Manufacturing business situation and outlook (Economic Outlook February 2025)</a:t>
            </a:r>
          </a:p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0" dirty="0">
              <a:solidFill>
                <a:srgbClr val="000000"/>
              </a:solidFill>
              <a:effectLst/>
              <a:latin typeface="DIN Pro"/>
            </a:endParaRP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988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622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01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2/20/2025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2/20/2025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2/20/2025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2/20/2025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2/20/2025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2/20/2025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2/20/2025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2/20/2025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2/20/2025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2/20/2025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2/20/2025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2/20/2025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2/20/2025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2/20/2025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2/20/2025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2/20/2025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2/20/2025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2/20/2025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2/20/2025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2/20/2025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2/20/2025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2/20/2025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2/20/2025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2/20/2025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2/20/2025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2/20/2025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en/economic-outlook-1-2025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mikkonen@teknologiateollisuus.fi" TargetMode="External"/><Relationship Id="rId2" Type="http://schemas.openxmlformats.org/officeDocument/2006/relationships/hyperlink" Target="mailto:petteri.rautaporras@teknologiateollisuus.fi" TargetMode="Externa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 err="1"/>
              <a:t>Economic</a:t>
            </a:r>
            <a:r>
              <a:rPr lang="fi-FI"/>
              <a:t> Outlook 1/2025</a:t>
            </a:r>
          </a:p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  <a:p>
            <a:endParaRPr lang="fi-FI" sz="1600"/>
          </a:p>
          <a:p>
            <a:r>
              <a:rPr lang="fi-FI" sz="1400" err="1"/>
              <a:t>Graphs</a:t>
            </a:r>
            <a:r>
              <a:rPr lang="fi-FI" sz="1400"/>
              <a:t> </a:t>
            </a:r>
            <a:r>
              <a:rPr lang="fi-FI" sz="1400" err="1"/>
              <a:t>from</a:t>
            </a:r>
            <a:r>
              <a:rPr lang="fi-FI" sz="1400"/>
              <a:t> </a:t>
            </a:r>
            <a:r>
              <a:rPr lang="fi-FI" sz="1400" err="1"/>
              <a:t>the</a:t>
            </a:r>
            <a:r>
              <a:rPr lang="fi-FI" sz="1400"/>
              <a:t> </a:t>
            </a:r>
            <a:r>
              <a:rPr lang="fi-FI" sz="1400" err="1"/>
              <a:t>report</a:t>
            </a:r>
            <a:endParaRPr lang="fi-FI" sz="140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20.2.2025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15408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Technology Industry in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3047977" y="4638835"/>
            <a:ext cx="5551417" cy="450877"/>
          </a:xfrm>
        </p:spPr>
        <p:txBody>
          <a:bodyPr/>
          <a:lstStyle/>
          <a:p>
            <a:r>
              <a:rPr lang="en-US"/>
              <a:t>Seasonally adjusted turnover index</a:t>
            </a:r>
          </a:p>
          <a:p>
            <a:r>
              <a:rPr lang="en-US"/>
              <a:t>Shares of turnover in 2023: mechanical engineering 39 %, electronics and electrotechnical industry 20 %,</a:t>
            </a:r>
          </a:p>
          <a:p>
            <a:r>
              <a:rPr lang="en-US"/>
              <a:t>information technology 19 %, metals industry 14 %, consulting engineering 7 %.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Statistics Finland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FC4227AA-DA5F-CE31-00FA-CFBB96793B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63704678"/>
              </p:ext>
            </p:extLst>
          </p:nvPr>
        </p:nvGraphicFramePr>
        <p:xfrm>
          <a:off x="420688" y="1117600"/>
          <a:ext cx="8308975" cy="350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FC4227AA-DA5F-CE31-00FA-CFBB96793B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688" y="1117600"/>
                        <a:ext cx="8308975" cy="350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55636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Tender requests* received by the technology industry companies in Finland </a:t>
            </a:r>
            <a:endParaRPr lang="en-US" sz="1600" b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25378" cy="165163"/>
          </a:xfrm>
        </p:spPr>
        <p:txBody>
          <a:bodyPr/>
          <a:lstStyle/>
          <a:p>
            <a:r>
              <a:rPr lang="en-US"/>
              <a:t>Source</a:t>
            </a:r>
            <a:r>
              <a:rPr lang="fi-FI"/>
              <a:t>: </a:t>
            </a:r>
            <a:r>
              <a:rPr lang="en-ZW"/>
              <a:t>The</a:t>
            </a:r>
            <a:r>
              <a:rPr lang="fi-FI"/>
              <a:t> Federation of </a:t>
            </a:r>
            <a:r>
              <a:rPr lang="en-US"/>
              <a:t>Finnish</a:t>
            </a:r>
            <a:r>
              <a:rPr lang="fi-FI"/>
              <a:t> Technology </a:t>
            </a:r>
            <a:r>
              <a:rPr lang="en-US"/>
              <a:t>Industries</a:t>
            </a:r>
            <a:r>
              <a:rPr lang="fi-FI"/>
              <a:t>’ </a:t>
            </a:r>
            <a:r>
              <a:rPr lang="en-US"/>
              <a:t>order</a:t>
            </a:r>
            <a:r>
              <a:rPr lang="fi-FI"/>
              <a:t> </a:t>
            </a:r>
            <a:r>
              <a:rPr lang="en-US"/>
              <a:t>book</a:t>
            </a:r>
            <a:r>
              <a:rPr lang="fi-FI"/>
              <a:t> </a:t>
            </a:r>
            <a:r>
              <a:rPr lang="en-US"/>
              <a:t>survey’s</a:t>
            </a:r>
            <a:r>
              <a:rPr lang="fi-FI"/>
              <a:t> </a:t>
            </a:r>
            <a:r>
              <a:rPr lang="en-US"/>
              <a:t>respondent</a:t>
            </a:r>
            <a:r>
              <a:rPr lang="fi-FI"/>
              <a:t> </a:t>
            </a:r>
            <a:r>
              <a:rPr lang="en-US"/>
              <a:t>companies</a:t>
            </a:r>
          </a:p>
          <a:p>
            <a:r>
              <a:rPr lang="en-US"/>
              <a:t>The latest questionnaire in January 2025</a:t>
            </a:r>
            <a:r>
              <a:rPr lang="fi-FI"/>
              <a:t>.</a:t>
            </a:r>
            <a:endParaRPr lang="en-US"/>
          </a:p>
        </p:txBody>
      </p:sp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/>
              <a:t>*) ”</a:t>
            </a:r>
            <a:r>
              <a:rPr lang="en-US" sz="800" kern="0">
                <a:solidFill>
                  <a:schemeClr val="tx2"/>
                </a:solidFill>
                <a:ea typeface="ＭＳ Ｐゴシック"/>
                <a:cs typeface="Arial" charset="0"/>
              </a:rPr>
              <a:t>Have you experienced a notable increase or decrease in the number of requests for tenders in recent weeks in comparison to the situation three months ago.” Balance figure = the share of companies receiving more requests - the share of companies receiving less requests.</a:t>
            </a:r>
            <a:r>
              <a:rPr lang="en-US" sz="800"/>
              <a:t> Negative balance figure indicates that demand has weakened when compared to a situation three months ago.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419EEE68-0A65-4E21-88C1-2B07E380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D3E7781-0A1B-4818-AF9D-A222A69FC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E1AB6EC-C231-4C29-B760-2D88EE19E005}" type="datetime1">
              <a:rPr lang="en-US" smtClean="0">
                <a:solidFill>
                  <a:srgbClr val="29282E"/>
                </a:solidFill>
              </a:rPr>
              <a:t>2/20/2025</a:t>
            </a:fld>
            <a:endParaRPr lang="fi-FI">
              <a:solidFill>
                <a:srgbClr val="29282E"/>
              </a:solidFill>
            </a:endParaRPr>
          </a:p>
        </p:txBody>
      </p:sp>
      <p:graphicFrame>
        <p:nvGraphicFramePr>
          <p:cNvPr id="15" name="Sisällön paikkamerkki 7">
            <a:extLst>
              <a:ext uri="{FF2B5EF4-FFF2-40B4-BE49-F238E27FC236}">
                <a16:creationId xmlns:a16="http://schemas.microsoft.com/office/drawing/2014/main" id="{01C2C87B-E9EF-4392-9BEF-6121CC33ABC1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63154963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7C360115-0B3B-4B65-ACF2-C2CD46467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67429"/>
              </p:ext>
            </p:extLst>
          </p:nvPr>
        </p:nvGraphicFramePr>
        <p:xfrm>
          <a:off x="783985" y="2417015"/>
          <a:ext cx="7676068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7056">
                  <a:extLst>
                    <a:ext uri="{9D8B030D-6E8A-4147-A177-3AD203B41FA5}">
                      <a16:colId xmlns:a16="http://schemas.microsoft.com/office/drawing/2014/main" val="1438535484"/>
                    </a:ext>
                  </a:extLst>
                </a:gridCol>
                <a:gridCol w="427056">
                  <a:extLst>
                    <a:ext uri="{9D8B030D-6E8A-4147-A177-3AD203B41FA5}">
                      <a16:colId xmlns:a16="http://schemas.microsoft.com/office/drawing/2014/main" val="4114235682"/>
                    </a:ext>
                  </a:extLst>
                </a:gridCol>
                <a:gridCol w="42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7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2399588257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1207436963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1192170203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499468265"/>
                    </a:ext>
                  </a:extLst>
                </a:gridCol>
                <a:gridCol w="425962">
                  <a:extLst>
                    <a:ext uri="{9D8B030D-6E8A-4147-A177-3AD203B41FA5}">
                      <a16:colId xmlns:a16="http://schemas.microsoft.com/office/drawing/2014/main" val="372667024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technology industry*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October–December 2024.</a:t>
            </a:r>
          </a:p>
          <a:p>
            <a:endParaRPr lang="en-US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D6935E8D-146D-88AC-F0A7-C096FB45596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38289302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D6935E8D-146D-88AC-F0A7-C096FB455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07949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IV,2023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B73A15DD-DEDF-0B6A-43B4-A29C313D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417044358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technology industry*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2024.</a:t>
            </a:r>
          </a:p>
          <a:p>
            <a:endParaRPr lang="en-US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B9B9B55F-46C6-DB74-0F17-6766355A2BB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86671711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B9B9B55F-46C6-DB74-0F17-6766355A2B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78284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31.12.202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30.9.2024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91273A34-5C7F-C915-A321-F0066004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metals industry, game industry and data center companies</a:t>
            </a:r>
          </a:p>
        </p:txBody>
      </p:sp>
    </p:spTree>
    <p:extLst>
      <p:ext uri="{BB962C8B-B14F-4D97-AF65-F5344CB8AC3E}">
        <p14:creationId xmlns:p14="http://schemas.microsoft.com/office/powerpoint/2010/main" val="303993193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67DD57-20AF-47AB-B3B3-FA56A871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F520BF2-BAE5-4950-8DB9-3A28B306F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638C75-80F6-4F78-870A-93CDEBFE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BC1CBC1-26A9-489E-ABF3-F26DF3E6A8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3756271" cy="165163"/>
          </a:xfrm>
        </p:spPr>
        <p:txBody>
          <a:bodyPr/>
          <a:lstStyle/>
          <a:p>
            <a:r>
              <a:rPr lang="en-US"/>
              <a:t>Source</a:t>
            </a:r>
            <a:r>
              <a:rPr lang="fi-FI"/>
              <a:t>: </a:t>
            </a:r>
            <a:r>
              <a:rPr lang="en-US"/>
              <a:t>The Federation of Finnish Technology Industries’ </a:t>
            </a:r>
            <a:r>
              <a:rPr lang="en-US" err="1"/>
              <a:t>labour</a:t>
            </a:r>
            <a:r>
              <a:rPr lang="en-US"/>
              <a:t> force survey.</a:t>
            </a:r>
            <a:endParaRPr lang="fi-FI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020B971-AEF1-401C-AF98-4F76428027CF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497377"/>
              </p:ext>
            </p:extLst>
          </p:nvPr>
        </p:nvGraphicFramePr>
        <p:xfrm>
          <a:off x="251520" y="1103313"/>
          <a:ext cx="852100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271EEE4-C7A2-4628-9028-B408A93E8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Development of personnel numbers and recruitments in the technology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2" name="Puhekupla: Suorakulmio, kulmat pyöristettu 1">
            <a:extLst>
              <a:ext uri="{FF2B5EF4-FFF2-40B4-BE49-F238E27FC236}">
                <a16:creationId xmlns:a16="http://schemas.microsoft.com/office/drawing/2014/main" id="{86219070-7175-983B-318C-812413885856}"/>
              </a:ext>
            </a:extLst>
          </p:cNvPr>
          <p:cNvSpPr/>
          <p:nvPr/>
        </p:nvSpPr>
        <p:spPr bwMode="auto">
          <a:xfrm>
            <a:off x="7092280" y="1014532"/>
            <a:ext cx="1907704" cy="519121"/>
          </a:xfrm>
          <a:prstGeom prst="wedgeRoundRectCallout">
            <a:avLst>
              <a:gd name="adj1" fmla="val 25603"/>
              <a:gd name="adj2" fmla="val 1803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/>
              <a:t>22 900 employees affected by temporary lay-offs 31st December 2024</a:t>
            </a:r>
          </a:p>
        </p:txBody>
      </p:sp>
    </p:spTree>
    <p:extLst>
      <p:ext uri="{BB962C8B-B14F-4D97-AF65-F5344CB8AC3E}">
        <p14:creationId xmlns:p14="http://schemas.microsoft.com/office/powerpoint/2010/main" val="1507876297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October–December 2024.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80847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IV,2023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587039F8-9E73-7EA6-5606-5C09C0CCCBA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38926886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587039F8-9E73-7EA6-5606-5C09C0CCC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23524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electronics and electrotechnical industry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2024.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0752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31.12.202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30.9.2024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ADA6ACE9-4F64-D1CA-5731-69BB71BF921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2544303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ADA6ACE9-4F64-D1CA-5731-69BB71BF9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84914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October–December 2024.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46114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IV,2023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41495C9-F57B-AB57-2426-36E4E415EE2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58751715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41495C9-F57B-AB57-2426-36E4E415E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72728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mechanical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2024.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5876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31.12.202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30.9.2024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FAE4A89-0756-511F-FF2C-1584A6EB73E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7815546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FAE4A89-0756-511F-FF2C-1584A6EB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02807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Turnover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19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turnover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2023: iron and steel products, non-ferrous metals and castings 91 %, mining of metal ores 9 %</a:t>
            </a:r>
            <a:endParaRPr lang="fi-FI"/>
          </a:p>
          <a:p>
            <a:r>
              <a:rPr lang="fi-FI"/>
              <a:t>Source: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5E06C8B6-9E72-4361-9594-D578FDD5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2/20/2025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95B98D25-C831-41D1-91A4-2DE718A69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7A864BE1-DE3F-45F4-BB78-C1EAB6A2F7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19230619"/>
              </p:ext>
            </p:extLst>
          </p:nvPr>
        </p:nvGraphicFramePr>
        <p:xfrm>
          <a:off x="390525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7A864BE1-DE3F-45F4-BB78-C1EAB6A2F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0525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24440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Economic</a:t>
            </a:r>
            <a:r>
              <a:rPr lang="fi-FI"/>
              <a:t> Outlook 1/2025</a:t>
            </a:r>
          </a:p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20.2.2025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whole</a:t>
            </a:r>
            <a:r>
              <a:rPr lang="fi-FI" dirty="0"/>
              <a:t> </a:t>
            </a:r>
            <a:r>
              <a:rPr lang="fi-FI" dirty="0" err="1"/>
              <a:t>report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https://teknologiateollisuus.fi/en/economic-outlook-1-2025/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based on the situation on 12 February 2025</a:t>
            </a:r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9942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Production volume of the metals industry in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err="1"/>
              <a:t>Seasonal</a:t>
            </a:r>
            <a:r>
              <a:rPr lang="fi-FI"/>
              <a:t> </a:t>
            </a:r>
            <a:r>
              <a:rPr lang="fi-FI" err="1"/>
              <a:t>adjusted</a:t>
            </a:r>
            <a:r>
              <a:rPr lang="fi-FI"/>
              <a:t> </a:t>
            </a:r>
            <a:r>
              <a:rPr lang="fi-FI" err="1"/>
              <a:t>volume</a:t>
            </a:r>
            <a:r>
              <a:rPr lang="fi-FI"/>
              <a:t> </a:t>
            </a:r>
            <a:r>
              <a:rPr lang="fi-FI" err="1"/>
              <a:t>index</a:t>
            </a:r>
            <a:endParaRPr lang="fi-FI"/>
          </a:p>
          <a:p>
            <a:r>
              <a:rPr lang="en-US"/>
              <a:t>Shares of turnover 2023: iron and steel products, non-ferrous metals and castings 91 %, mining of metal ores 9 %</a:t>
            </a:r>
            <a:endParaRPr lang="fi-FI"/>
          </a:p>
          <a:p>
            <a:r>
              <a:rPr lang="fi-FI"/>
              <a:t>Source: </a:t>
            </a:r>
            <a:r>
              <a:rPr lang="fi-FI" err="1"/>
              <a:t>Statistics</a:t>
            </a:r>
            <a:r>
              <a:rPr lang="fi-FI"/>
              <a:t> Finland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14B792B5-A582-4E1B-B4D7-9DD4B620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39896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>
                <a:solidFill>
                  <a:srgbClr val="29282E"/>
                </a:solidFill>
              </a:rPr>
              <a:pPr/>
              <a:t>2/20/2025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1FC13A-19C8-406E-B6A4-2F35E83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39896"/>
            <a:ext cx="1646062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Technology Industries </a:t>
            </a:r>
          </a:p>
          <a:p>
            <a:r>
              <a:rPr lang="fi-FI">
                <a:solidFill>
                  <a:srgbClr val="29282E"/>
                </a:solidFill>
              </a:rPr>
              <a:t>of Finland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C0294D50-25F0-4810-B95E-FC41331307D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81463576"/>
              </p:ext>
            </p:extLst>
          </p:nvPr>
        </p:nvGraphicFramePr>
        <p:xfrm>
          <a:off x="390525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C0294D50-25F0-4810-B95E-FC4133130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0525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93935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October–December 2024.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8250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IV,2023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-51 %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9C6CF019-6FA8-8CCC-4853-29E2E4BD318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41478803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9C6CF019-6FA8-8CCC-4853-29E2E4BD3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81861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consulting engineering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2024.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3043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31.12.202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30.9.2024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Export: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Domestic: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18E582CE-9565-4BEE-7B72-3944767E8C4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5530503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18E582CE-9565-4BEE-7B72-3944767E8C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4376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C4AE42E-CBA6-E6C0-3D4A-3253A9E0E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new orders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5FE44E0-7DCB-05E6-3C75-EF2BE01D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3564F54-961F-3192-F1C2-CA384E58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A381-85A5-1972-C6F6-209C1087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21AFDA-EA35-706B-D9DA-FC4060891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958000" cy="292448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October–December 2024.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0A4C15DA-BFBC-1BA9-F8FF-1AD8E69B8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384916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IV,2023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IV,2024 / III,2024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605B3991-D6B5-C374-76AA-EAE28304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9BFD074D-28E6-5FA4-B9E9-62FADE2C4DF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96349471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9BFD074D-28E6-5FA4-B9E9-62FADE2C4D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273859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DAA8510-77EF-46C1-976C-4FECE1DE7F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Value of Order Books in the Information Technology* in Finland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8E816E9-3BA9-8054-55E6-43632764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896992-77C8-D76F-16BF-E9E67F8C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813D996-CDCA-2DB8-A68E-47998AAC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7DE5258-9194-969E-1F26-439AC64BF9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7977" y="4727574"/>
            <a:ext cx="4764383" cy="364456"/>
          </a:xfrm>
        </p:spPr>
        <p:txBody>
          <a:bodyPr/>
          <a:lstStyle/>
          <a:p>
            <a:r>
              <a:rPr lang="en-US"/>
              <a:t>Source: The Federation of Finnish Technology Industries’ order book survey’s respondent companies, latest observation 31st December 2024.</a:t>
            </a:r>
          </a:p>
          <a:p>
            <a:endParaRPr lang="en-US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4D100BA2-2471-C68B-3ED1-0EDB819F7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914461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Change: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31.12.202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31.12.2024 / 30.9.2024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Combined:</a:t>
                      </a:r>
                      <a:endParaRPr lang="en-US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0E15AAE7-E0A8-6898-25B1-D3C44EB1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en-US" sz="900">
                <a:solidFill>
                  <a:schemeClr val="tx2"/>
                </a:solidFill>
                <a:ea typeface="Arial Unicode MS"/>
              </a:rPr>
              <a:t>*) Excl. game industry and data center companies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B6F1E665-1E7E-FD72-383E-F5967B45A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40986184"/>
              </p:ext>
            </p:extLst>
          </p:nvPr>
        </p:nvGraphicFramePr>
        <p:xfrm>
          <a:off x="387350" y="1104900"/>
          <a:ext cx="8375650" cy="29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B6F1E665-1E7E-FD72-383E-F5967B45A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5650" cy="290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149058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err="1"/>
              <a:t>Questions</a:t>
            </a:r>
            <a:r>
              <a:rPr lang="fi-FI"/>
              <a:t>? 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20.2.2025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/>
          </a:p>
          <a:p>
            <a:r>
              <a:rPr lang="fi-FI" b="1" err="1"/>
              <a:t>Director</a:t>
            </a:r>
            <a:r>
              <a:rPr lang="fi-FI" b="1"/>
              <a:t>, </a:t>
            </a:r>
            <a:r>
              <a:rPr lang="fi-FI" b="1" err="1"/>
              <a:t>Chief</a:t>
            </a:r>
            <a:r>
              <a:rPr lang="fi-FI" b="1"/>
              <a:t> Economist Petteri Rautaporras</a:t>
            </a:r>
          </a:p>
          <a:p>
            <a:r>
              <a:rPr lang="fi-FI"/>
              <a:t>+358 50 304 2220</a:t>
            </a:r>
          </a:p>
          <a:p>
            <a:r>
              <a:rPr lang="fi-FI">
                <a:hlinkClick r:id="rId2"/>
              </a:rPr>
              <a:t>petteri.rautaporras@teknologiateollisuus.fi</a:t>
            </a:r>
            <a:endParaRPr lang="fi-FI"/>
          </a:p>
          <a:p>
            <a:endParaRPr lang="fi-FI"/>
          </a:p>
          <a:p>
            <a:r>
              <a:rPr lang="fi-FI" b="1"/>
              <a:t>Economist Hanne Mikkonen</a:t>
            </a:r>
          </a:p>
          <a:p>
            <a:r>
              <a:rPr lang="fi-FI"/>
              <a:t>+358 44 0296 152</a:t>
            </a:r>
          </a:p>
          <a:p>
            <a:r>
              <a:rPr lang="fi-FI">
                <a:hlinkClick r:id="rId3"/>
              </a:rPr>
              <a:t>hanne.mikkonen@teknologiateollisuus.fi</a:t>
            </a:r>
            <a:endParaRPr lang="fi-FI"/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63311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8106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A48C1AA-3AC3-4704-BEA1-3E7A2D035B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The euro area economy remains in poor shape – Nervous atmosphere in the United States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E80275-BAE8-4E33-8D2C-7C842201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13EAB9-4B93-4C9A-9C5E-22483ED3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6A2C1A-E9B1-469B-9407-932E28E9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75805AD-2FCE-4AC4-9BFE-F79894D3B0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IMF,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9EEAA19-87B4-4BF8-8AED-913AFA95C9F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80871664"/>
              </p:ext>
            </p:extLst>
          </p:nvPr>
        </p:nvGraphicFramePr>
        <p:xfrm>
          <a:off x="390525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9EEAA19-87B4-4BF8-8AED-913AFA95C9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25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59EA8DC5-9164-F0C3-62EF-4C63D171310D}"/>
              </a:ext>
            </a:extLst>
          </p:cNvPr>
          <p:cNvSpPr txBox="1"/>
          <p:nvPr/>
        </p:nvSpPr>
        <p:spPr>
          <a:xfrm>
            <a:off x="6889677" y="2905834"/>
            <a:ext cx="1250239" cy="24198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GDP </a:t>
            </a:r>
            <a:r>
              <a:rPr lang="fi-FI" sz="1050" spc="-40" err="1"/>
              <a:t>Forecasts</a:t>
            </a:r>
            <a:endParaRPr lang="fi-FI" sz="1050" spc="-40"/>
          </a:p>
        </p:txBody>
      </p:sp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76562B0A-5853-9BFC-4B14-0C3FBEA4D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805589"/>
              </p:ext>
            </p:extLst>
          </p:nvPr>
        </p:nvGraphicFramePr>
        <p:xfrm>
          <a:off x="6300192" y="3147712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 err="1"/>
                        <a:t>Eurozone</a:t>
                      </a:r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05056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20.2.2025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8">
            <a:extLst>
              <a:ext uri="{FF2B5EF4-FFF2-40B4-BE49-F238E27FC236}">
                <a16:creationId xmlns:a16="http://schemas.microsoft.com/office/drawing/2014/main" id="{9FCA79FB-ACFD-72BA-871F-D6C06656B3B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11606126"/>
              </p:ext>
            </p:extLst>
          </p:nvPr>
        </p:nvGraphicFramePr>
        <p:xfrm>
          <a:off x="390525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0" name="Sisällön paikkamerkki 8">
                        <a:extLst>
                          <a:ext uri="{FF2B5EF4-FFF2-40B4-BE49-F238E27FC236}">
                            <a16:creationId xmlns:a16="http://schemas.microsoft.com/office/drawing/2014/main" id="{9FCA79FB-ACFD-72BA-871F-D6C06656B3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25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2B6CF44-E57F-8CC5-C2CF-E447F95F03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The difficulties in the euro area's manufacturing sector continue</a:t>
            </a: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8340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BF4F6C1-B3EE-73F2-2000-A5CF72789C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Purchasing Managers' Index (PMI) for the manufacturing sector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F930752-A2AE-3F22-74BE-A6C98F07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553339-8DEE-13CC-5085-5328101E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97965D-2BA9-3157-1B52-E4C351D3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D2A95D4-7DE4-0C4B-2657-97D448F532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S&amp;P Global,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6D035F09-E947-13CF-30E9-B17B2BF9A6E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42664703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6D035F09-E947-13CF-30E9-B17B2BF9A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5247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D3A4A31-2312-BDBD-11C0-14DE51551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Inflation and key central bank interest rates in the USA, eurozone and Finland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AC1D908-15C1-5F3D-A9B4-283585D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FA01D6-CB6B-0FD7-D35C-601B616D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464473-04F2-C6D6-2251-64436028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CB927C69-C0A8-535B-B9A4-F024B09B90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Macrobond</a:t>
            </a:r>
            <a:r>
              <a:rPr lang="fi-FI"/>
              <a:t>, FED, EKP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1F8DBC6-503B-A577-CFF9-E147829104D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4767731"/>
              </p:ext>
            </p:extLst>
          </p:nvPr>
        </p:nvGraphicFramePr>
        <p:xfrm>
          <a:off x="400050" y="1109663"/>
          <a:ext cx="8353425" cy="352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21F8DBC6-503B-A577-CFF9-E147829104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050" y="1109663"/>
                        <a:ext cx="8353425" cy="352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21688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A06AF-A400-A27C-004D-6599173E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0F930B2-4E1F-216F-4AD4-140DA631F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Technology industry goods exports to the United States and EU countries in 2024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203A15-B9D6-013A-D879-6FD8AB29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6F6013-9321-910B-B4BB-3D5412C7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20.2.2025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1438D-B13A-7E4B-DB49-E40998DC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F12EE-C625-7C9C-6F15-2DCBB2E9F9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332"/>
            <a:ext cx="4829606" cy="165406"/>
          </a:xfrm>
        </p:spPr>
        <p:txBody>
          <a:bodyPr/>
          <a:lstStyle/>
          <a:p>
            <a:r>
              <a:rPr lang="fi-FI" err="1"/>
              <a:t>Source</a:t>
            </a:r>
            <a:r>
              <a:rPr lang="fi-FI"/>
              <a:t>: </a:t>
            </a:r>
            <a:r>
              <a:rPr lang="fi-FI" err="1"/>
              <a:t>Customs</a:t>
            </a:r>
            <a:r>
              <a:rPr lang="fi-FI"/>
              <a:t> Finland. </a:t>
            </a:r>
            <a:r>
              <a:rPr lang="en-US"/>
              <a:t>Shares calculated from the export statistics for January-November 2024.</a:t>
            </a:r>
            <a:endParaRPr lang="fi-FI"/>
          </a:p>
        </p:txBody>
      </p:sp>
      <p:graphicFrame>
        <p:nvGraphicFramePr>
          <p:cNvPr id="11" name="Sisällön paikkamerkki 9">
            <a:extLst>
              <a:ext uri="{FF2B5EF4-FFF2-40B4-BE49-F238E27FC236}">
                <a16:creationId xmlns:a16="http://schemas.microsoft.com/office/drawing/2014/main" id="{02DC12CF-9712-7847-653F-79A28CC7C2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438426"/>
              </p:ext>
            </p:extLst>
          </p:nvPr>
        </p:nvGraphicFramePr>
        <p:xfrm>
          <a:off x="4248000" y="1108229"/>
          <a:ext cx="44818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20AE4D47-7512-524E-1988-7A5FB50585A2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89253634"/>
              </p:ext>
            </p:extLst>
          </p:nvPr>
        </p:nvGraphicFramePr>
        <p:xfrm>
          <a:off x="282027" y="1041725"/>
          <a:ext cx="4335463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308020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099F952-25FF-44AA-AF2C-D6C7DEBDC1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432" cy="648000"/>
          </a:xfrm>
        </p:spPr>
        <p:txBody>
          <a:bodyPr>
            <a:no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In Europe, industrial production continues to be sluggish</a:t>
            </a:r>
            <a:endParaRPr lang="fi-FI" sz="200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0A8DBD-D56C-441C-B199-9722AC67A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94BB8-EA6F-4668-958D-46C9C0EC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8AC09C-1DDB-4A6A-AF41-F475BBDD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D936457-B6A8-4AD2-8F1B-06D93FB1E3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err="1"/>
              <a:t>Source</a:t>
            </a:r>
            <a:r>
              <a:rPr lang="fi-FI"/>
              <a:t>: Eurostat, </a:t>
            </a:r>
            <a:r>
              <a:rPr lang="fi-FI" err="1"/>
              <a:t>Macrobond</a:t>
            </a:r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1DA3832-516B-4585-9037-52F7C8722895}"/>
              </a:ext>
            </a:extLst>
          </p:cNvPr>
          <p:cNvSpPr txBox="1"/>
          <p:nvPr/>
        </p:nvSpPr>
        <p:spPr>
          <a:xfrm>
            <a:off x="772108" y="940812"/>
            <a:ext cx="33843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Volume of </a:t>
            </a:r>
            <a:r>
              <a:rPr lang="fi-FI" sz="1050" spc="-40" err="1"/>
              <a:t>industrial</a:t>
            </a:r>
            <a:r>
              <a:rPr lang="fi-FI" sz="1050" spc="-40"/>
              <a:t> </a:t>
            </a:r>
            <a:r>
              <a:rPr lang="fi-FI" sz="1050" spc="-40" err="1"/>
              <a:t>production</a:t>
            </a:r>
            <a:r>
              <a:rPr lang="fi-FI" sz="1050" spc="-40"/>
              <a:t> </a:t>
            </a:r>
          </a:p>
        </p:txBody>
      </p:sp>
      <p:graphicFrame>
        <p:nvGraphicFramePr>
          <p:cNvPr id="11" name="Sisällön paikkamerkki 8">
            <a:extLst>
              <a:ext uri="{FF2B5EF4-FFF2-40B4-BE49-F238E27FC236}">
                <a16:creationId xmlns:a16="http://schemas.microsoft.com/office/drawing/2014/main" id="{17252743-229F-4AF0-9390-0F0572B201E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80310444"/>
              </p:ext>
            </p:extLst>
          </p:nvPr>
        </p:nvGraphicFramePr>
        <p:xfrm>
          <a:off x="390525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1" name="Sisällön paikkamerkki 8">
                        <a:extLst>
                          <a:ext uri="{FF2B5EF4-FFF2-40B4-BE49-F238E27FC236}">
                            <a16:creationId xmlns:a16="http://schemas.microsoft.com/office/drawing/2014/main" id="{17252743-229F-4AF0-9390-0F0572B20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525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76832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3261637-D4F6-45D9-A300-FC7FFDF66B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577" y="174475"/>
            <a:ext cx="7992408" cy="648000"/>
          </a:xfrm>
        </p:spPr>
        <p:txBody>
          <a:bodyPr>
            <a:noAutofit/>
          </a:bodyPr>
          <a:lstStyle/>
          <a:p>
            <a:r>
              <a:rPr lang="en-US">
                <a:solidFill>
                  <a:schemeClr val="tx1"/>
                </a:solidFill>
              </a:rPr>
              <a:t>Industrial sentiment expectations remained at a modest level – Assessment of the current situation still weak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42BC7EB-B070-4ABE-A221-BE17626F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569A17-FA7A-4F84-9850-1ADF191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2/20/2025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6FB875-0341-48E7-B5C6-3CAFCF16B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CF37E4E-D4FA-4F7E-AAE5-D51EFE270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Source: EK Business Tendency Survey</a:t>
            </a:r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F320F44C-E725-45E9-AD65-B862FC6B2200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68039376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kstiruutu 13">
            <a:extLst>
              <a:ext uri="{FF2B5EF4-FFF2-40B4-BE49-F238E27FC236}">
                <a16:creationId xmlns:a16="http://schemas.microsoft.com/office/drawing/2014/main" id="{B06619A7-7EB1-4CFB-8271-F7B15C517D22}"/>
              </a:ext>
            </a:extLst>
          </p:cNvPr>
          <p:cNvSpPr txBox="1"/>
          <p:nvPr/>
        </p:nvSpPr>
        <p:spPr>
          <a:xfrm>
            <a:off x="604874" y="1275606"/>
            <a:ext cx="544229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GB" sz="1050" spc="-40"/>
              <a:t>Manufacturing business situation and outlook, seasonally adjusted balance figure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533E754-4571-A289-9CE1-21538344A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30732"/>
              </p:ext>
            </p:extLst>
          </p:nvPr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11214122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065948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535297867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56DAF690-300E-49B8-42A1-C0A1680A3B69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1314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Props1.xml><?xml version="1.0" encoding="utf-8"?>
<ds:datastoreItem xmlns:ds="http://schemas.openxmlformats.org/officeDocument/2006/customXml" ds:itemID="{A8E65AE3-A228-4B4A-B33F-8B5AB318AC8C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69252E0-5D8D-41F2-9F21-D83F52B47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14BE71-858F-4A93-AF89-F68ABCC61D36}">
  <ds:schemaRefs>
    <ds:schemaRef ds:uri="b057f711-7d93-472c-a8f6-94be00805750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c296724d-1a81-4a23-b6dd-dca7fd62c6f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4</TotalTime>
  <Words>1444</Words>
  <Application>Microsoft Office PowerPoint</Application>
  <PresentationFormat>Näytössä katseltava esitys (16:9)</PresentationFormat>
  <Paragraphs>334</Paragraphs>
  <Slides>26</Slides>
  <Notes>7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Arial Unicode MS</vt:lpstr>
      <vt:lpstr>DIN Pro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Mikkonen Hanne</cp:lastModifiedBy>
  <cp:revision>2</cp:revision>
  <cp:lastPrinted>2016-06-09T07:47:11Z</cp:lastPrinted>
  <dcterms:created xsi:type="dcterms:W3CDTF">2019-10-17T09:11:35Z</dcterms:created>
  <dcterms:modified xsi:type="dcterms:W3CDTF">2025-02-20T10:56:31Z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MediaServiceImageTags">
    <vt:lpwstr/>
  </property>
</Properties>
</file>