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theme/themeOverride1.xml" ContentType="application/vnd.openxmlformats-officedocument.themeOverrid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7"/>
  </p:notesMasterIdLst>
  <p:handoutMasterIdLst>
    <p:handoutMasterId r:id="rId38"/>
  </p:handoutMasterIdLst>
  <p:sldIdLst>
    <p:sldId id="2147373916" r:id="rId5"/>
    <p:sldId id="2147373917" r:id="rId6"/>
    <p:sldId id="2147373925" r:id="rId7"/>
    <p:sldId id="2147373928" r:id="rId8"/>
    <p:sldId id="2147373696" r:id="rId9"/>
    <p:sldId id="2147373914" r:id="rId10"/>
    <p:sldId id="2147373694" r:id="rId11"/>
    <p:sldId id="2147373697" r:id="rId12"/>
    <p:sldId id="2147373921" r:id="rId13"/>
    <p:sldId id="272" r:id="rId14"/>
    <p:sldId id="1174" r:id="rId15"/>
    <p:sldId id="1137" r:id="rId16"/>
    <p:sldId id="262" r:id="rId17"/>
    <p:sldId id="2076137443" r:id="rId18"/>
    <p:sldId id="1051" r:id="rId19"/>
    <p:sldId id="2147373924" r:id="rId20"/>
    <p:sldId id="256" r:id="rId21"/>
    <p:sldId id="2147373700" r:id="rId22"/>
    <p:sldId id="259" r:id="rId23"/>
    <p:sldId id="2147373701" r:id="rId24"/>
    <p:sldId id="2147373682" r:id="rId25"/>
    <p:sldId id="2147373681" r:id="rId26"/>
    <p:sldId id="260" r:id="rId27"/>
    <p:sldId id="2147373702" r:id="rId28"/>
    <p:sldId id="261" r:id="rId29"/>
    <p:sldId id="2076137444" r:id="rId30"/>
    <p:sldId id="2076137454" r:id="rId31"/>
    <p:sldId id="2147373929" r:id="rId32"/>
    <p:sldId id="2147373930" r:id="rId33"/>
    <p:sldId id="2147373895" r:id="rId34"/>
    <p:sldId id="2147373919" r:id="rId35"/>
    <p:sldId id="2147373918" r:id="rId36"/>
  </p:sldIdLst>
  <p:sldSz cx="9144000" cy="5143500" type="screen16x9"/>
  <p:notesSz cx="7102475" cy="10233025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17E9CD8-0DD0-C070-85C1-EDA6250BF07B}" name="Ollikainen Marjo" initials="OM" userId="S::marjo.ollikainen@teknologiateollisuus.fi::a7ec0376-660e-4191-b0cd-ef9c24ea692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1F94"/>
    <a:srgbClr val="000000"/>
    <a:srgbClr val="FF00B8"/>
    <a:srgbClr val="333333"/>
    <a:srgbClr val="FFFF00"/>
    <a:srgbClr val="85E869"/>
    <a:srgbClr val="FF805C"/>
    <a:srgbClr val="8A0FA6"/>
    <a:srgbClr val="0F78B2"/>
    <a:srgbClr val="0A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999CCF-A99F-49D9-93AB-0450913CC762}" v="1" dt="2025-05-07T05:40:08.801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20" y="2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46" Type="http://schemas.microsoft.com/office/2018/10/relationships/authors" Target="authors.xml"/><Relationship Id="rId20" Type="http://schemas.openxmlformats.org/officeDocument/2006/relationships/slide" Target="slides/slide16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konen Hanne" userId="5a557d90-2fc0-4583-be01-62766ce855fb" providerId="ADAL" clId="{1E999CCF-A99F-49D9-93AB-0450913CC762}"/>
    <pc:docChg chg="modSld">
      <pc:chgData name="Mikkonen Hanne" userId="5a557d90-2fc0-4583-be01-62766ce855fb" providerId="ADAL" clId="{1E999CCF-A99F-49D9-93AB-0450913CC762}" dt="2025-05-07T05:41:12.943" v="23" actId="113"/>
      <pc:docMkLst>
        <pc:docMk/>
      </pc:docMkLst>
      <pc:sldChg chg="modSp mod">
        <pc:chgData name="Mikkonen Hanne" userId="5a557d90-2fc0-4583-be01-62766ce855fb" providerId="ADAL" clId="{1E999CCF-A99F-49D9-93AB-0450913CC762}" dt="2025-05-07T05:40:09.587" v="2" actId="6549"/>
        <pc:sldMkLst>
          <pc:docMk/>
          <pc:sldMk cId="2564994267" sldId="2147373917"/>
        </pc:sldMkLst>
        <pc:spChg chg="mod">
          <ac:chgData name="Mikkonen Hanne" userId="5a557d90-2fc0-4583-be01-62766ce855fb" providerId="ADAL" clId="{1E999CCF-A99F-49D9-93AB-0450913CC762}" dt="2025-05-07T05:40:09.587" v="2" actId="6549"/>
          <ac:spMkLst>
            <pc:docMk/>
            <pc:sldMk cId="2564994267" sldId="2147373917"/>
            <ac:spMk id="6" creationId="{7BEEAC4F-7468-C46A-556D-B21CB21A2FDD}"/>
          </ac:spMkLst>
        </pc:spChg>
      </pc:sldChg>
      <pc:sldChg chg="modSp mod">
        <pc:chgData name="Mikkonen Hanne" userId="5a557d90-2fc0-4583-be01-62766ce855fb" providerId="ADAL" clId="{1E999CCF-A99F-49D9-93AB-0450913CC762}" dt="2025-05-07T05:41:12.943" v="23" actId="113"/>
        <pc:sldMkLst>
          <pc:docMk/>
          <pc:sldMk cId="683633112" sldId="2147373919"/>
        </pc:sldMkLst>
        <pc:spChg chg="mod">
          <ac:chgData name="Mikkonen Hanne" userId="5a557d90-2fc0-4583-be01-62766ce855fb" providerId="ADAL" clId="{1E999CCF-A99F-49D9-93AB-0450913CC762}" dt="2025-05-07T05:41:12.943" v="23" actId="113"/>
          <ac:spMkLst>
            <pc:docMk/>
            <pc:sldMk cId="683633112" sldId="2147373919"/>
            <ac:spMk id="6" creationId="{2127424C-9B9A-D65F-2D57-84C83A016B67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1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Suhdannetilanne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Taul1!$A$14:$A$85</c:f>
              <c:strCache>
                <c:ptCount val="70"/>
                <c:pt idx="0">
                  <c:v>2008.1</c:v>
                </c:pt>
                <c:pt idx="1">
                  <c:v>2008.4</c:v>
                </c:pt>
                <c:pt idx="2">
                  <c:v>2008.7</c:v>
                </c:pt>
                <c:pt idx="3">
                  <c:v>2008.10</c:v>
                </c:pt>
                <c:pt idx="4">
                  <c:v>2009.1</c:v>
                </c:pt>
                <c:pt idx="5">
                  <c:v>2009.4</c:v>
                </c:pt>
                <c:pt idx="6">
                  <c:v>2009.7</c:v>
                </c:pt>
                <c:pt idx="7">
                  <c:v>2009.10</c:v>
                </c:pt>
                <c:pt idx="8">
                  <c:v>2010.1</c:v>
                </c:pt>
                <c:pt idx="9">
                  <c:v>2010.4</c:v>
                </c:pt>
                <c:pt idx="10">
                  <c:v>2010.7</c:v>
                </c:pt>
                <c:pt idx="11">
                  <c:v>2010.10</c:v>
                </c:pt>
                <c:pt idx="12">
                  <c:v>2011.1</c:v>
                </c:pt>
                <c:pt idx="13">
                  <c:v>2011.4</c:v>
                </c:pt>
                <c:pt idx="14">
                  <c:v>2011.7</c:v>
                </c:pt>
                <c:pt idx="15">
                  <c:v>2011.10</c:v>
                </c:pt>
                <c:pt idx="16">
                  <c:v>2012.1</c:v>
                </c:pt>
                <c:pt idx="17">
                  <c:v>2012.4</c:v>
                </c:pt>
                <c:pt idx="18">
                  <c:v>2012.7</c:v>
                </c:pt>
                <c:pt idx="19">
                  <c:v>2012.10</c:v>
                </c:pt>
                <c:pt idx="20">
                  <c:v>2013.1</c:v>
                </c:pt>
                <c:pt idx="21">
                  <c:v>2013.4</c:v>
                </c:pt>
                <c:pt idx="22">
                  <c:v>2013.7</c:v>
                </c:pt>
                <c:pt idx="23">
                  <c:v>2013.10</c:v>
                </c:pt>
                <c:pt idx="24">
                  <c:v>2014.1</c:v>
                </c:pt>
                <c:pt idx="25">
                  <c:v>2014.4</c:v>
                </c:pt>
                <c:pt idx="26">
                  <c:v>2014.7</c:v>
                </c:pt>
                <c:pt idx="27">
                  <c:v>2014.10</c:v>
                </c:pt>
                <c:pt idx="28">
                  <c:v>2015.1</c:v>
                </c:pt>
                <c:pt idx="29">
                  <c:v>2015.4</c:v>
                </c:pt>
                <c:pt idx="30">
                  <c:v>2015.7</c:v>
                </c:pt>
                <c:pt idx="31">
                  <c:v>2015.10</c:v>
                </c:pt>
                <c:pt idx="32">
                  <c:v>2016.1</c:v>
                </c:pt>
                <c:pt idx="33">
                  <c:v>2016.4</c:v>
                </c:pt>
                <c:pt idx="34">
                  <c:v>2016.7</c:v>
                </c:pt>
                <c:pt idx="35">
                  <c:v>2016.10</c:v>
                </c:pt>
                <c:pt idx="36">
                  <c:v>2017.1</c:v>
                </c:pt>
                <c:pt idx="37">
                  <c:v>2017.4</c:v>
                </c:pt>
                <c:pt idx="38">
                  <c:v>2017.7</c:v>
                </c:pt>
                <c:pt idx="39">
                  <c:v>2017.10</c:v>
                </c:pt>
                <c:pt idx="40">
                  <c:v>2018.1</c:v>
                </c:pt>
                <c:pt idx="41">
                  <c:v>2018.4</c:v>
                </c:pt>
                <c:pt idx="42">
                  <c:v>2018.7</c:v>
                </c:pt>
                <c:pt idx="43">
                  <c:v>2018.10</c:v>
                </c:pt>
                <c:pt idx="44">
                  <c:v>2019.1</c:v>
                </c:pt>
                <c:pt idx="45">
                  <c:v>2019.4</c:v>
                </c:pt>
                <c:pt idx="46">
                  <c:v>2019.7</c:v>
                </c:pt>
                <c:pt idx="47">
                  <c:v>2019.10</c:v>
                </c:pt>
                <c:pt idx="48">
                  <c:v>2020.1</c:v>
                </c:pt>
                <c:pt idx="49">
                  <c:v>2020.4</c:v>
                </c:pt>
                <c:pt idx="50">
                  <c:v>2020.7</c:v>
                </c:pt>
                <c:pt idx="51">
                  <c:v>2020.10</c:v>
                </c:pt>
                <c:pt idx="52">
                  <c:v>2021.1</c:v>
                </c:pt>
                <c:pt idx="53">
                  <c:v>2021.4</c:v>
                </c:pt>
                <c:pt idx="54">
                  <c:v>2021.7</c:v>
                </c:pt>
                <c:pt idx="55">
                  <c:v>2021.10</c:v>
                </c:pt>
                <c:pt idx="56">
                  <c:v>2022.1</c:v>
                </c:pt>
                <c:pt idx="57">
                  <c:v>2022.4</c:v>
                </c:pt>
                <c:pt idx="58">
                  <c:v>2022.7</c:v>
                </c:pt>
                <c:pt idx="59">
                  <c:v>2022.10</c:v>
                </c:pt>
                <c:pt idx="60">
                  <c:v>2023.1</c:v>
                </c:pt>
                <c:pt idx="61">
                  <c:v>2023.4</c:v>
                </c:pt>
                <c:pt idx="62">
                  <c:v>2023.7</c:v>
                </c:pt>
                <c:pt idx="63">
                  <c:v>2023.10</c:v>
                </c:pt>
                <c:pt idx="64">
                  <c:v>2024.1</c:v>
                </c:pt>
                <c:pt idx="65">
                  <c:v>2024.4</c:v>
                </c:pt>
                <c:pt idx="66">
                  <c:v>2024.7</c:v>
                </c:pt>
                <c:pt idx="67">
                  <c:v>2024.10</c:v>
                </c:pt>
                <c:pt idx="68">
                  <c:v>2025.1</c:v>
                </c:pt>
                <c:pt idx="69">
                  <c:v>2025.4</c:v>
                </c:pt>
              </c:strCache>
            </c:strRef>
          </c:cat>
          <c:val>
            <c:numRef>
              <c:f>Taul1!$B$14:$B$85</c:f>
              <c:numCache>
                <c:formatCode>General</c:formatCode>
                <c:ptCount val="72"/>
                <c:pt idx="0">
                  <c:v>35.799999999999997</c:v>
                </c:pt>
                <c:pt idx="1">
                  <c:v>18.899999999999999</c:v>
                </c:pt>
                <c:pt idx="2">
                  <c:v>4.9000000000000004</c:v>
                </c:pt>
                <c:pt idx="3">
                  <c:v>-13.3</c:v>
                </c:pt>
                <c:pt idx="4">
                  <c:v>-43.8</c:v>
                </c:pt>
                <c:pt idx="5">
                  <c:v>-68.3</c:v>
                </c:pt>
                <c:pt idx="6">
                  <c:v>-72.3</c:v>
                </c:pt>
                <c:pt idx="7">
                  <c:v>-65.5</c:v>
                </c:pt>
                <c:pt idx="8">
                  <c:v>-50.7</c:v>
                </c:pt>
                <c:pt idx="9">
                  <c:v>-32.799999999999997</c:v>
                </c:pt>
                <c:pt idx="10">
                  <c:v>-13.2</c:v>
                </c:pt>
                <c:pt idx="11">
                  <c:v>-5.7</c:v>
                </c:pt>
                <c:pt idx="12">
                  <c:v>-1.3</c:v>
                </c:pt>
                <c:pt idx="13">
                  <c:v>5.7</c:v>
                </c:pt>
                <c:pt idx="14">
                  <c:v>-4.4000000000000004</c:v>
                </c:pt>
                <c:pt idx="15">
                  <c:v>-13.1</c:v>
                </c:pt>
                <c:pt idx="16">
                  <c:v>-17.100000000000001</c:v>
                </c:pt>
                <c:pt idx="17">
                  <c:v>-20.3</c:v>
                </c:pt>
                <c:pt idx="18">
                  <c:v>-16.7</c:v>
                </c:pt>
                <c:pt idx="19">
                  <c:v>-26.5</c:v>
                </c:pt>
                <c:pt idx="20">
                  <c:v>-31.3</c:v>
                </c:pt>
                <c:pt idx="21">
                  <c:v>-38.6</c:v>
                </c:pt>
                <c:pt idx="22">
                  <c:v>-36</c:v>
                </c:pt>
                <c:pt idx="23">
                  <c:v>-39.299999999999997</c:v>
                </c:pt>
                <c:pt idx="24">
                  <c:v>-27.1</c:v>
                </c:pt>
                <c:pt idx="25">
                  <c:v>-24.7</c:v>
                </c:pt>
                <c:pt idx="26">
                  <c:v>-23.1</c:v>
                </c:pt>
                <c:pt idx="27">
                  <c:v>-24.9</c:v>
                </c:pt>
                <c:pt idx="28">
                  <c:v>-28.6</c:v>
                </c:pt>
                <c:pt idx="29">
                  <c:v>-30.5</c:v>
                </c:pt>
                <c:pt idx="30">
                  <c:v>-34.799999999999997</c:v>
                </c:pt>
                <c:pt idx="31">
                  <c:v>-27.9</c:v>
                </c:pt>
                <c:pt idx="32">
                  <c:v>-25.5</c:v>
                </c:pt>
                <c:pt idx="33">
                  <c:v>-20.2</c:v>
                </c:pt>
                <c:pt idx="34">
                  <c:v>-22.4</c:v>
                </c:pt>
                <c:pt idx="35">
                  <c:v>-15.7</c:v>
                </c:pt>
                <c:pt idx="36">
                  <c:v>-2.7</c:v>
                </c:pt>
                <c:pt idx="37">
                  <c:v>10.199999999999999</c:v>
                </c:pt>
                <c:pt idx="38">
                  <c:v>16.3</c:v>
                </c:pt>
                <c:pt idx="39">
                  <c:v>26.7</c:v>
                </c:pt>
                <c:pt idx="40">
                  <c:v>27.5</c:v>
                </c:pt>
                <c:pt idx="41">
                  <c:v>30.8</c:v>
                </c:pt>
                <c:pt idx="42">
                  <c:v>37.200000000000003</c:v>
                </c:pt>
                <c:pt idx="43">
                  <c:v>36.5</c:v>
                </c:pt>
                <c:pt idx="44">
                  <c:v>19.2</c:v>
                </c:pt>
                <c:pt idx="45">
                  <c:v>10.4</c:v>
                </c:pt>
                <c:pt idx="46">
                  <c:v>4.4000000000000004</c:v>
                </c:pt>
                <c:pt idx="47">
                  <c:v>-4.3</c:v>
                </c:pt>
                <c:pt idx="48">
                  <c:v>-16.3</c:v>
                </c:pt>
                <c:pt idx="49">
                  <c:v>-33.700000000000003</c:v>
                </c:pt>
                <c:pt idx="50">
                  <c:v>-46.5</c:v>
                </c:pt>
                <c:pt idx="51">
                  <c:v>-39.1</c:v>
                </c:pt>
                <c:pt idx="52">
                  <c:v>-13.1</c:v>
                </c:pt>
                <c:pt idx="53">
                  <c:v>10.8</c:v>
                </c:pt>
                <c:pt idx="54">
                  <c:v>34.299999999999997</c:v>
                </c:pt>
                <c:pt idx="55">
                  <c:v>38.9</c:v>
                </c:pt>
                <c:pt idx="56">
                  <c:v>43.6</c:v>
                </c:pt>
                <c:pt idx="57">
                  <c:v>26.5</c:v>
                </c:pt>
                <c:pt idx="58">
                  <c:v>12.5</c:v>
                </c:pt>
                <c:pt idx="59">
                  <c:v>2.2999999999999998</c:v>
                </c:pt>
                <c:pt idx="60">
                  <c:v>-11.6</c:v>
                </c:pt>
                <c:pt idx="61">
                  <c:v>-17.7</c:v>
                </c:pt>
                <c:pt idx="62">
                  <c:v>-29</c:v>
                </c:pt>
                <c:pt idx="63">
                  <c:v>-41.6</c:v>
                </c:pt>
                <c:pt idx="64">
                  <c:v>-46.7</c:v>
                </c:pt>
                <c:pt idx="65">
                  <c:v>-47</c:v>
                </c:pt>
                <c:pt idx="66">
                  <c:v>-38.9</c:v>
                </c:pt>
                <c:pt idx="67">
                  <c:v>-41.9</c:v>
                </c:pt>
                <c:pt idx="68">
                  <c:v>-38.799999999999997</c:v>
                </c:pt>
                <c:pt idx="69">
                  <c:v>-36.799999999999997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3F4-4C4C-9304-ADEBAEA908CB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Suhdannenäkymät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Taul1!$A$14:$A$85</c:f>
              <c:strCache>
                <c:ptCount val="70"/>
                <c:pt idx="0">
                  <c:v>2008.1</c:v>
                </c:pt>
                <c:pt idx="1">
                  <c:v>2008.4</c:v>
                </c:pt>
                <c:pt idx="2">
                  <c:v>2008.7</c:v>
                </c:pt>
                <c:pt idx="3">
                  <c:v>2008.10</c:v>
                </c:pt>
                <c:pt idx="4">
                  <c:v>2009.1</c:v>
                </c:pt>
                <c:pt idx="5">
                  <c:v>2009.4</c:v>
                </c:pt>
                <c:pt idx="6">
                  <c:v>2009.7</c:v>
                </c:pt>
                <c:pt idx="7">
                  <c:v>2009.10</c:v>
                </c:pt>
                <c:pt idx="8">
                  <c:v>2010.1</c:v>
                </c:pt>
                <c:pt idx="9">
                  <c:v>2010.4</c:v>
                </c:pt>
                <c:pt idx="10">
                  <c:v>2010.7</c:v>
                </c:pt>
                <c:pt idx="11">
                  <c:v>2010.10</c:v>
                </c:pt>
                <c:pt idx="12">
                  <c:v>2011.1</c:v>
                </c:pt>
                <c:pt idx="13">
                  <c:v>2011.4</c:v>
                </c:pt>
                <c:pt idx="14">
                  <c:v>2011.7</c:v>
                </c:pt>
                <c:pt idx="15">
                  <c:v>2011.10</c:v>
                </c:pt>
                <c:pt idx="16">
                  <c:v>2012.1</c:v>
                </c:pt>
                <c:pt idx="17">
                  <c:v>2012.4</c:v>
                </c:pt>
                <c:pt idx="18">
                  <c:v>2012.7</c:v>
                </c:pt>
                <c:pt idx="19">
                  <c:v>2012.10</c:v>
                </c:pt>
                <c:pt idx="20">
                  <c:v>2013.1</c:v>
                </c:pt>
                <c:pt idx="21">
                  <c:v>2013.4</c:v>
                </c:pt>
                <c:pt idx="22">
                  <c:v>2013.7</c:v>
                </c:pt>
                <c:pt idx="23">
                  <c:v>2013.10</c:v>
                </c:pt>
                <c:pt idx="24">
                  <c:v>2014.1</c:v>
                </c:pt>
                <c:pt idx="25">
                  <c:v>2014.4</c:v>
                </c:pt>
                <c:pt idx="26">
                  <c:v>2014.7</c:v>
                </c:pt>
                <c:pt idx="27">
                  <c:v>2014.10</c:v>
                </c:pt>
                <c:pt idx="28">
                  <c:v>2015.1</c:v>
                </c:pt>
                <c:pt idx="29">
                  <c:v>2015.4</c:v>
                </c:pt>
                <c:pt idx="30">
                  <c:v>2015.7</c:v>
                </c:pt>
                <c:pt idx="31">
                  <c:v>2015.10</c:v>
                </c:pt>
                <c:pt idx="32">
                  <c:v>2016.1</c:v>
                </c:pt>
                <c:pt idx="33">
                  <c:v>2016.4</c:v>
                </c:pt>
                <c:pt idx="34">
                  <c:v>2016.7</c:v>
                </c:pt>
                <c:pt idx="35">
                  <c:v>2016.10</c:v>
                </c:pt>
                <c:pt idx="36">
                  <c:v>2017.1</c:v>
                </c:pt>
                <c:pt idx="37">
                  <c:v>2017.4</c:v>
                </c:pt>
                <c:pt idx="38">
                  <c:v>2017.7</c:v>
                </c:pt>
                <c:pt idx="39">
                  <c:v>2017.10</c:v>
                </c:pt>
                <c:pt idx="40">
                  <c:v>2018.1</c:v>
                </c:pt>
                <c:pt idx="41">
                  <c:v>2018.4</c:v>
                </c:pt>
                <c:pt idx="42">
                  <c:v>2018.7</c:v>
                </c:pt>
                <c:pt idx="43">
                  <c:v>2018.10</c:v>
                </c:pt>
                <c:pt idx="44">
                  <c:v>2019.1</c:v>
                </c:pt>
                <c:pt idx="45">
                  <c:v>2019.4</c:v>
                </c:pt>
                <c:pt idx="46">
                  <c:v>2019.7</c:v>
                </c:pt>
                <c:pt idx="47">
                  <c:v>2019.10</c:v>
                </c:pt>
                <c:pt idx="48">
                  <c:v>2020.1</c:v>
                </c:pt>
                <c:pt idx="49">
                  <c:v>2020.4</c:v>
                </c:pt>
                <c:pt idx="50">
                  <c:v>2020.7</c:v>
                </c:pt>
                <c:pt idx="51">
                  <c:v>2020.10</c:v>
                </c:pt>
                <c:pt idx="52">
                  <c:v>2021.1</c:v>
                </c:pt>
                <c:pt idx="53">
                  <c:v>2021.4</c:v>
                </c:pt>
                <c:pt idx="54">
                  <c:v>2021.7</c:v>
                </c:pt>
                <c:pt idx="55">
                  <c:v>2021.10</c:v>
                </c:pt>
                <c:pt idx="56">
                  <c:v>2022.1</c:v>
                </c:pt>
                <c:pt idx="57">
                  <c:v>2022.4</c:v>
                </c:pt>
                <c:pt idx="58">
                  <c:v>2022.7</c:v>
                </c:pt>
                <c:pt idx="59">
                  <c:v>2022.10</c:v>
                </c:pt>
                <c:pt idx="60">
                  <c:v>2023.1</c:v>
                </c:pt>
                <c:pt idx="61">
                  <c:v>2023.4</c:v>
                </c:pt>
                <c:pt idx="62">
                  <c:v>2023.7</c:v>
                </c:pt>
                <c:pt idx="63">
                  <c:v>2023.10</c:v>
                </c:pt>
                <c:pt idx="64">
                  <c:v>2024.1</c:v>
                </c:pt>
                <c:pt idx="65">
                  <c:v>2024.4</c:v>
                </c:pt>
                <c:pt idx="66">
                  <c:v>2024.7</c:v>
                </c:pt>
                <c:pt idx="67">
                  <c:v>2024.10</c:v>
                </c:pt>
                <c:pt idx="68">
                  <c:v>2025.1</c:v>
                </c:pt>
                <c:pt idx="69">
                  <c:v>2025.4</c:v>
                </c:pt>
              </c:strCache>
            </c:strRef>
          </c:cat>
          <c:val>
            <c:numRef>
              <c:f>Taul1!$C$14:$C$85</c:f>
              <c:numCache>
                <c:formatCode>General</c:formatCode>
                <c:ptCount val="72"/>
                <c:pt idx="0">
                  <c:v>-2.2000000000000002</c:v>
                </c:pt>
                <c:pt idx="1">
                  <c:v>-16.399999999999999</c:v>
                </c:pt>
                <c:pt idx="2">
                  <c:v>-25.9</c:v>
                </c:pt>
                <c:pt idx="3">
                  <c:v>-34</c:v>
                </c:pt>
                <c:pt idx="4">
                  <c:v>-40.700000000000003</c:v>
                </c:pt>
                <c:pt idx="5">
                  <c:v>-36.200000000000003</c:v>
                </c:pt>
                <c:pt idx="6">
                  <c:v>-19.399999999999999</c:v>
                </c:pt>
                <c:pt idx="7">
                  <c:v>0.9</c:v>
                </c:pt>
                <c:pt idx="8">
                  <c:v>15.3</c:v>
                </c:pt>
                <c:pt idx="9">
                  <c:v>20.9</c:v>
                </c:pt>
                <c:pt idx="10">
                  <c:v>13.8</c:v>
                </c:pt>
                <c:pt idx="11">
                  <c:v>19.5</c:v>
                </c:pt>
                <c:pt idx="12">
                  <c:v>22.3</c:v>
                </c:pt>
                <c:pt idx="13">
                  <c:v>15.1</c:v>
                </c:pt>
                <c:pt idx="14">
                  <c:v>10.199999999999999</c:v>
                </c:pt>
                <c:pt idx="15">
                  <c:v>-21.3</c:v>
                </c:pt>
                <c:pt idx="16">
                  <c:v>-13.3</c:v>
                </c:pt>
                <c:pt idx="17">
                  <c:v>-2.9</c:v>
                </c:pt>
                <c:pt idx="18">
                  <c:v>-4.5</c:v>
                </c:pt>
                <c:pt idx="19">
                  <c:v>-24.4</c:v>
                </c:pt>
                <c:pt idx="20">
                  <c:v>-10.3</c:v>
                </c:pt>
                <c:pt idx="21">
                  <c:v>-8.1</c:v>
                </c:pt>
                <c:pt idx="22">
                  <c:v>-8.8000000000000007</c:v>
                </c:pt>
                <c:pt idx="23">
                  <c:v>-0.9</c:v>
                </c:pt>
                <c:pt idx="24">
                  <c:v>-6.5</c:v>
                </c:pt>
                <c:pt idx="25">
                  <c:v>-7.8</c:v>
                </c:pt>
                <c:pt idx="26">
                  <c:v>-1.3</c:v>
                </c:pt>
                <c:pt idx="27">
                  <c:v>-6.3</c:v>
                </c:pt>
                <c:pt idx="28">
                  <c:v>-5</c:v>
                </c:pt>
                <c:pt idx="29">
                  <c:v>-4.3</c:v>
                </c:pt>
                <c:pt idx="30">
                  <c:v>-2.2000000000000002</c:v>
                </c:pt>
                <c:pt idx="31">
                  <c:v>1.9</c:v>
                </c:pt>
                <c:pt idx="32">
                  <c:v>2.4</c:v>
                </c:pt>
                <c:pt idx="33">
                  <c:v>-1</c:v>
                </c:pt>
                <c:pt idx="34">
                  <c:v>-4.9000000000000004</c:v>
                </c:pt>
                <c:pt idx="35">
                  <c:v>4.4000000000000004</c:v>
                </c:pt>
                <c:pt idx="36">
                  <c:v>7.6</c:v>
                </c:pt>
                <c:pt idx="37">
                  <c:v>8</c:v>
                </c:pt>
                <c:pt idx="38">
                  <c:v>9.6999999999999993</c:v>
                </c:pt>
                <c:pt idx="39">
                  <c:v>23.8</c:v>
                </c:pt>
                <c:pt idx="40">
                  <c:v>17.5</c:v>
                </c:pt>
                <c:pt idx="41">
                  <c:v>12.5</c:v>
                </c:pt>
                <c:pt idx="42">
                  <c:v>11</c:v>
                </c:pt>
                <c:pt idx="43">
                  <c:v>3</c:v>
                </c:pt>
                <c:pt idx="44">
                  <c:v>-10.7</c:v>
                </c:pt>
                <c:pt idx="45">
                  <c:v>-12.1</c:v>
                </c:pt>
                <c:pt idx="46">
                  <c:v>-12.8</c:v>
                </c:pt>
                <c:pt idx="47">
                  <c:v>-20.7</c:v>
                </c:pt>
                <c:pt idx="48">
                  <c:v>-16.600000000000001</c:v>
                </c:pt>
                <c:pt idx="49">
                  <c:v>-53.6</c:v>
                </c:pt>
                <c:pt idx="50">
                  <c:v>-20.5</c:v>
                </c:pt>
                <c:pt idx="51">
                  <c:v>-7.5</c:v>
                </c:pt>
                <c:pt idx="52">
                  <c:v>7.3</c:v>
                </c:pt>
                <c:pt idx="53">
                  <c:v>14.5</c:v>
                </c:pt>
                <c:pt idx="54">
                  <c:v>14.9</c:v>
                </c:pt>
                <c:pt idx="55">
                  <c:v>12.5</c:v>
                </c:pt>
                <c:pt idx="56">
                  <c:v>0.7</c:v>
                </c:pt>
                <c:pt idx="57">
                  <c:v>-21.7</c:v>
                </c:pt>
                <c:pt idx="58">
                  <c:v>-24.6</c:v>
                </c:pt>
                <c:pt idx="59">
                  <c:v>-27.8</c:v>
                </c:pt>
                <c:pt idx="60">
                  <c:v>-28.3</c:v>
                </c:pt>
                <c:pt idx="61">
                  <c:v>-26</c:v>
                </c:pt>
                <c:pt idx="62">
                  <c:v>-29.8</c:v>
                </c:pt>
                <c:pt idx="63">
                  <c:v>-25.8</c:v>
                </c:pt>
                <c:pt idx="64">
                  <c:v>-17.3</c:v>
                </c:pt>
                <c:pt idx="65">
                  <c:v>-6</c:v>
                </c:pt>
                <c:pt idx="66">
                  <c:v>3.1</c:v>
                </c:pt>
                <c:pt idx="67">
                  <c:v>3.7</c:v>
                </c:pt>
                <c:pt idx="68">
                  <c:v>1.4</c:v>
                </c:pt>
                <c:pt idx="69">
                  <c:v>-7.1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3F4-4C4C-9304-ADEBAEA908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3954368"/>
        <c:axId val="323968928"/>
      </c:lineChart>
      <c:catAx>
        <c:axId val="3239543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23968928"/>
        <c:crosses val="autoZero"/>
        <c:auto val="1"/>
        <c:lblAlgn val="ctr"/>
        <c:lblOffset val="100"/>
        <c:tickMarkSkip val="4"/>
        <c:noMultiLvlLbl val="0"/>
      </c:catAx>
      <c:valAx>
        <c:axId val="323968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23954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Henkilöstön määrä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Taul1!$A$2:$A$12</c:f>
              <c:strCache>
                <c:ptCount val="11"/>
                <c:pt idx="0">
                  <c:v>Muut yhteensä</c:v>
                </c:pt>
                <c:pt idx="1">
                  <c:v>Italia</c:v>
                </c:pt>
                <c:pt idx="2">
                  <c:v>Norja</c:v>
                </c:pt>
                <c:pt idx="3">
                  <c:v>Iso-Britannia</c:v>
                </c:pt>
                <c:pt idx="4">
                  <c:v>Ranska</c:v>
                </c:pt>
                <c:pt idx="5">
                  <c:v>Ruotsi</c:v>
                </c:pt>
                <c:pt idx="6">
                  <c:v>Puola</c:v>
                </c:pt>
                <c:pt idx="7">
                  <c:v>Saksa</c:v>
                </c:pt>
                <c:pt idx="8">
                  <c:v>Yhdysvallat</c:v>
                </c:pt>
                <c:pt idx="9">
                  <c:v>Intia</c:v>
                </c:pt>
                <c:pt idx="10">
                  <c:v>Kiina</c:v>
                </c:pt>
              </c:strCache>
            </c:strRef>
          </c:cat>
          <c:val>
            <c:numRef>
              <c:f>Taul1!$B$2:$B$12</c:f>
              <c:numCache>
                <c:formatCode>#,##0</c:formatCode>
                <c:ptCount val="11"/>
                <c:pt idx="0">
                  <c:v>88800</c:v>
                </c:pt>
                <c:pt idx="1">
                  <c:v>6300</c:v>
                </c:pt>
                <c:pt idx="2">
                  <c:v>6400</c:v>
                </c:pt>
                <c:pt idx="3">
                  <c:v>7500</c:v>
                </c:pt>
                <c:pt idx="4">
                  <c:v>9800</c:v>
                </c:pt>
                <c:pt idx="5">
                  <c:v>13700</c:v>
                </c:pt>
                <c:pt idx="6">
                  <c:v>15200</c:v>
                </c:pt>
                <c:pt idx="7">
                  <c:v>18400</c:v>
                </c:pt>
                <c:pt idx="8">
                  <c:v>26100</c:v>
                </c:pt>
                <c:pt idx="9">
                  <c:v>34000</c:v>
                </c:pt>
                <c:pt idx="10">
                  <c:v>40400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67-4451-B3C3-030C87B8A1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00589295"/>
        <c:axId val="701561711"/>
      </c:barChart>
      <c:catAx>
        <c:axId val="7005892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01561711"/>
        <c:crosses val="autoZero"/>
        <c:auto val="1"/>
        <c:lblAlgn val="ctr"/>
        <c:lblOffset val="100"/>
        <c:noMultiLvlLbl val="0"/>
      </c:catAx>
      <c:valAx>
        <c:axId val="70156171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Henkilöstön määrä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" sourceLinked="1"/>
        <c:majorTickMark val="none"/>
        <c:minorTickMark val="none"/>
        <c:tickLblPos val="nextTo"/>
        <c:crossAx val="7005892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2"/>
          </a:solidFill>
        </a:defRPr>
      </a:pPr>
      <a:endParaRPr lang="fi-FI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Henkilöstön määrä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Taul1!$A$2:$A$12</c:f>
              <c:strCache>
                <c:ptCount val="11"/>
                <c:pt idx="0">
                  <c:v>Muut yhteensä</c:v>
                </c:pt>
                <c:pt idx="1">
                  <c:v>Italia</c:v>
                </c:pt>
                <c:pt idx="2">
                  <c:v>Norja</c:v>
                </c:pt>
                <c:pt idx="3">
                  <c:v>Iso-Britannia</c:v>
                </c:pt>
                <c:pt idx="4">
                  <c:v>Ranska</c:v>
                </c:pt>
                <c:pt idx="5">
                  <c:v>Ruotsi</c:v>
                </c:pt>
                <c:pt idx="6">
                  <c:v>Puola</c:v>
                </c:pt>
                <c:pt idx="7">
                  <c:v>Saksa</c:v>
                </c:pt>
                <c:pt idx="8">
                  <c:v>Yhdysvallat</c:v>
                </c:pt>
                <c:pt idx="9">
                  <c:v>Intia</c:v>
                </c:pt>
                <c:pt idx="10">
                  <c:v>Kiina</c:v>
                </c:pt>
              </c:strCache>
            </c:strRef>
          </c:cat>
          <c:val>
            <c:numRef>
              <c:f>Taul1!$B$2:$B$12</c:f>
              <c:numCache>
                <c:formatCode>0%</c:formatCode>
                <c:ptCount val="11"/>
                <c:pt idx="0">
                  <c:v>0.33</c:v>
                </c:pt>
                <c:pt idx="1">
                  <c:v>0.02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0.1</c:v>
                </c:pt>
                <c:pt idx="9">
                  <c:v>0.13</c:v>
                </c:pt>
                <c:pt idx="10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BF-450C-877C-1A4DB3CC68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00589295"/>
        <c:axId val="701561711"/>
      </c:barChart>
      <c:catAx>
        <c:axId val="7005892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01561711"/>
        <c:crosses val="autoZero"/>
        <c:auto val="1"/>
        <c:lblAlgn val="ctr"/>
        <c:lblOffset val="100"/>
        <c:noMultiLvlLbl val="0"/>
      </c:catAx>
      <c:valAx>
        <c:axId val="70156171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/>
                  <a:t>maan %-osuus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%" sourceLinked="1"/>
        <c:majorTickMark val="none"/>
        <c:minorTickMark val="none"/>
        <c:tickLblPos val="nextTo"/>
        <c:crossAx val="7005892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2"/>
          </a:solidFill>
        </a:defRPr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585366771343986"/>
          <c:y val="4.4301459220934897E-2"/>
          <c:w val="0.48749860052968802"/>
          <c:h val="0.812192573401048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% vastaajista, palvelut</c:v>
                </c:pt>
              </c:strCache>
            </c:strRef>
          </c:tx>
          <c:spPr>
            <a:solidFill>
              <a:srgbClr val="141F94"/>
            </a:solidFill>
            <a:ln>
              <a:solidFill>
                <a:srgbClr val="141F94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Taul1!$A$2:$A$13</c:f>
              <c:strCache>
                <c:ptCount val="12"/>
                <c:pt idx="0">
                  <c:v>(Kriittisten) komponenttien saatavuus on heikentynyt</c:v>
                </c:pt>
                <c:pt idx="1">
                  <c:v>Jo tehtyjä kauppoja on peruttu</c:v>
                </c:pt>
                <c:pt idx="2">
                  <c:v>Tuontikustannukset ovat nousseet</c:v>
                </c:pt>
                <c:pt idx="3">
                  <c:v>Kannattavuus on heikentynyt</c:v>
                </c:pt>
                <c:pt idx="4">
                  <c:v>Olemme itse lykänneet investointipäätöksiä.</c:v>
                </c:pt>
                <c:pt idx="5">
                  <c:v>Yhdysvaltalaiset asiakkaat haluavat alempia hintoja</c:v>
                </c:pt>
                <c:pt idx="6">
                  <c:v>Muu, mikä?</c:v>
                </c:pt>
                <c:pt idx="7">
                  <c:v>Toimitusketjut ovat häiriintyneet</c:v>
                </c:pt>
                <c:pt idx="8">
                  <c:v>Olemme alentaneet liikevaihtoennustetta tälle vuodelle</c:v>
                </c:pt>
                <c:pt idx="9">
                  <c:v>Kysyntä on heikentynyt / tarjouspyyntöjen määrä vähentynyt</c:v>
                </c:pt>
                <c:pt idx="10">
                  <c:v>Asiakkaamme ovat lykänneet investointipäätöksiä</c:v>
                </c:pt>
                <c:pt idx="11">
                  <c:v>Ei vaikutuksia tähän mennessä</c:v>
                </c:pt>
              </c:strCache>
            </c:strRef>
          </c:cat>
          <c:val>
            <c:numRef>
              <c:f>Taul1!$B$2:$B$13</c:f>
              <c:numCache>
                <c:formatCode>0%</c:formatCode>
                <c:ptCount val="12"/>
                <c:pt idx="0">
                  <c:v>0.02</c:v>
                </c:pt>
                <c:pt idx="1">
                  <c:v>0</c:v>
                </c:pt>
                <c:pt idx="2">
                  <c:v>0.02</c:v>
                </c:pt>
                <c:pt idx="3">
                  <c:v>0.09</c:v>
                </c:pt>
                <c:pt idx="4">
                  <c:v>0.04</c:v>
                </c:pt>
                <c:pt idx="5">
                  <c:v>0</c:v>
                </c:pt>
                <c:pt idx="6">
                  <c:v>0.06</c:v>
                </c:pt>
                <c:pt idx="7">
                  <c:v>0.04</c:v>
                </c:pt>
                <c:pt idx="8">
                  <c:v>0.13</c:v>
                </c:pt>
                <c:pt idx="9">
                  <c:v>0.11</c:v>
                </c:pt>
                <c:pt idx="10">
                  <c:v>0.3</c:v>
                </c:pt>
                <c:pt idx="11">
                  <c:v>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69-4153-A1C6-E7858E37622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% vastaajista, teollisuus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Taul1!$A$2:$A$13</c:f>
              <c:strCache>
                <c:ptCount val="12"/>
                <c:pt idx="0">
                  <c:v>(Kriittisten) komponenttien saatavuus on heikentynyt</c:v>
                </c:pt>
                <c:pt idx="1">
                  <c:v>Jo tehtyjä kauppoja on peruttu</c:v>
                </c:pt>
                <c:pt idx="2">
                  <c:v>Tuontikustannukset ovat nousseet</c:v>
                </c:pt>
                <c:pt idx="3">
                  <c:v>Kannattavuus on heikentynyt</c:v>
                </c:pt>
                <c:pt idx="4">
                  <c:v>Olemme itse lykänneet investointipäätöksiä.</c:v>
                </c:pt>
                <c:pt idx="5">
                  <c:v>Yhdysvaltalaiset asiakkaat haluavat alempia hintoja</c:v>
                </c:pt>
                <c:pt idx="6">
                  <c:v>Muu, mikä?</c:v>
                </c:pt>
                <c:pt idx="7">
                  <c:v>Toimitusketjut ovat häiriintyneet</c:v>
                </c:pt>
                <c:pt idx="8">
                  <c:v>Olemme alentaneet liikevaihtoennustetta tälle vuodelle</c:v>
                </c:pt>
                <c:pt idx="9">
                  <c:v>Kysyntä on heikentynyt / tarjouspyyntöjen määrä vähentynyt</c:v>
                </c:pt>
                <c:pt idx="10">
                  <c:v>Asiakkaamme ovat lykänneet investointipäätöksiä</c:v>
                </c:pt>
                <c:pt idx="11">
                  <c:v>Ei vaikutuksia tähän mennessä</c:v>
                </c:pt>
              </c:strCache>
            </c:strRef>
          </c:cat>
          <c:val>
            <c:numRef>
              <c:f>Taul1!$C$2:$C$13</c:f>
              <c:numCache>
                <c:formatCode>0%</c:formatCode>
                <c:ptCount val="12"/>
                <c:pt idx="0">
                  <c:v>0.04</c:v>
                </c:pt>
                <c:pt idx="1">
                  <c:v>0.04</c:v>
                </c:pt>
                <c:pt idx="2">
                  <c:v>7.0000000000000007E-2</c:v>
                </c:pt>
                <c:pt idx="3">
                  <c:v>0.09</c:v>
                </c:pt>
                <c:pt idx="4">
                  <c:v>0.09</c:v>
                </c:pt>
                <c:pt idx="5">
                  <c:v>0.12</c:v>
                </c:pt>
                <c:pt idx="6">
                  <c:v>0.12</c:v>
                </c:pt>
                <c:pt idx="7">
                  <c:v>0.15</c:v>
                </c:pt>
                <c:pt idx="8">
                  <c:v>0.17</c:v>
                </c:pt>
                <c:pt idx="9">
                  <c:v>0.24</c:v>
                </c:pt>
                <c:pt idx="10">
                  <c:v>0.31</c:v>
                </c:pt>
                <c:pt idx="11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48-47E9-82E7-1845E7F743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579776"/>
        <c:axId val="213896352"/>
      </c:barChart>
      <c:catAx>
        <c:axId val="212579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13896352"/>
        <c:crosses val="autoZero"/>
        <c:auto val="1"/>
        <c:lblAlgn val="ctr"/>
        <c:lblOffset val="100"/>
        <c:noMultiLvlLbl val="0"/>
      </c:catAx>
      <c:valAx>
        <c:axId val="21389635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12579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89171603238274"/>
          <c:y val="0.22129410861188037"/>
          <c:w val="0.78477494268073078"/>
          <c:h val="0.734626926187109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Sarja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Taul1!$A$2:$A$3</c:f>
              <c:strCache>
                <c:ptCount val="2"/>
                <c:pt idx="0">
                  <c:v>10 % tullien vaikutus liikevaihtoon 2025</c:v>
                </c:pt>
                <c:pt idx="1">
                  <c:v>25 % tullien vaikutus liikevaihtoon 2025</c:v>
                </c:pt>
              </c:strCache>
            </c:strRef>
          </c:cat>
          <c:val>
            <c:numRef>
              <c:f>Taul1!$B$2:$B$3</c:f>
              <c:numCache>
                <c:formatCode>0.0\ %</c:formatCode>
                <c:ptCount val="2"/>
                <c:pt idx="0">
                  <c:v>-0.02</c:v>
                </c:pt>
                <c:pt idx="1">
                  <c:v>-6.6000000000000003E-2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F6-4CC3-9C11-931F9C311A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6835167"/>
        <c:axId val="296819327"/>
      </c:barChart>
      <c:catAx>
        <c:axId val="2968351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0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96819327"/>
        <c:crosses val="autoZero"/>
        <c:auto val="1"/>
        <c:lblAlgn val="ctr"/>
        <c:lblOffset val="100"/>
        <c:noMultiLvlLbl val="0"/>
      </c:catAx>
      <c:valAx>
        <c:axId val="296819327"/>
        <c:scaling>
          <c:orientation val="minMax"/>
          <c:min val="-9.0000000000000024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\ 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968351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658183044615922"/>
          <c:y val="0.20336492634070755"/>
          <c:w val="0.79105791397036473"/>
          <c:h val="0.752556108458282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Sarja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Taul1!$A$2:$A$3</c:f>
              <c:strCache>
                <c:ptCount val="2"/>
                <c:pt idx="0">
                  <c:v>10 % tullien vaikutus liikevaihtoon 2025</c:v>
                </c:pt>
                <c:pt idx="1">
                  <c:v>25 % tullien vaikutus liikevaihtoon 2025</c:v>
                </c:pt>
              </c:strCache>
            </c:strRef>
          </c:cat>
          <c:val>
            <c:numRef>
              <c:f>Taul1!$B$2:$B$3</c:f>
              <c:numCache>
                <c:formatCode>0.0\ %</c:formatCode>
                <c:ptCount val="2"/>
                <c:pt idx="0">
                  <c:v>-3.1E-2</c:v>
                </c:pt>
                <c:pt idx="1">
                  <c:v>-7.8E-2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10-4DDB-94A7-D8729B5F1F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6835167"/>
        <c:axId val="296819327"/>
      </c:barChart>
      <c:catAx>
        <c:axId val="2968351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0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96819327"/>
        <c:crosses val="autoZero"/>
        <c:auto val="1"/>
        <c:lblAlgn val="ctr"/>
        <c:lblOffset val="100"/>
        <c:noMultiLvlLbl val="0"/>
      </c:catAx>
      <c:valAx>
        <c:axId val="2968193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\ 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968351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600" b="1">
                <a:solidFill>
                  <a:srgbClr val="000000"/>
                </a:solidFill>
              </a:defRPr>
            </a:pPr>
            <a:r>
              <a:rPr lang="en-US" sz="1050" b="0" err="1">
                <a:solidFill>
                  <a:srgbClr val="000000"/>
                </a:solidFill>
              </a:rPr>
              <a:t>Saldoluku</a:t>
            </a:r>
            <a:r>
              <a:rPr lang="en-US" sz="1050" b="0">
                <a:solidFill>
                  <a:srgbClr val="000000"/>
                </a:solidFill>
              </a:rPr>
              <a:t> </a:t>
            </a:r>
          </a:p>
        </c:rich>
      </c:tx>
      <c:layout>
        <c:manualLayout>
          <c:xMode val="edge"/>
          <c:yMode val="edge"/>
          <c:x val="0.83393685891420211"/>
          <c:y val="6.094709290890660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4674120615740283E-2"/>
          <c:y val="3.5687247530145093E-2"/>
          <c:w val="0.93307819253678703"/>
          <c:h val="0.93088245034184414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Saldoluku</c:v>
                </c:pt>
              </c:strCache>
            </c:strRef>
          </c:tx>
          <c:spPr>
            <a:ln w="41275"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Taul1!$A$2:$A$75</c:f>
              <c:strCache>
                <c:ptCount val="71"/>
                <c:pt idx="1">
                  <c:v>08(1)</c:v>
                </c:pt>
                <c:pt idx="2">
                  <c:v>08(4)</c:v>
                </c:pt>
                <c:pt idx="3">
                  <c:v>08(7)</c:v>
                </c:pt>
                <c:pt idx="4">
                  <c:v>08(10)</c:v>
                </c:pt>
                <c:pt idx="5">
                  <c:v>09(1)</c:v>
                </c:pt>
                <c:pt idx="6">
                  <c:v>09(4)</c:v>
                </c:pt>
                <c:pt idx="7">
                  <c:v>09(7)</c:v>
                </c:pt>
                <c:pt idx="8">
                  <c:v>09(10)</c:v>
                </c:pt>
                <c:pt idx="9">
                  <c:v>10(1)</c:v>
                </c:pt>
                <c:pt idx="10">
                  <c:v>10(4)</c:v>
                </c:pt>
                <c:pt idx="11">
                  <c:v>10(7)</c:v>
                </c:pt>
                <c:pt idx="12">
                  <c:v>10(10)</c:v>
                </c:pt>
                <c:pt idx="13">
                  <c:v>11(1)</c:v>
                </c:pt>
                <c:pt idx="14">
                  <c:v>11(4)</c:v>
                </c:pt>
                <c:pt idx="15">
                  <c:v>11(7)</c:v>
                </c:pt>
                <c:pt idx="16">
                  <c:v>11(10)</c:v>
                </c:pt>
                <c:pt idx="17">
                  <c:v>12(1)</c:v>
                </c:pt>
                <c:pt idx="18">
                  <c:v>12(4)</c:v>
                </c:pt>
                <c:pt idx="19">
                  <c:v>12(7)</c:v>
                </c:pt>
                <c:pt idx="20">
                  <c:v>12(10)</c:v>
                </c:pt>
                <c:pt idx="21">
                  <c:v>13(1)</c:v>
                </c:pt>
                <c:pt idx="22">
                  <c:v>13(4)</c:v>
                </c:pt>
                <c:pt idx="23">
                  <c:v>13(7)</c:v>
                </c:pt>
                <c:pt idx="24">
                  <c:v>13(10)</c:v>
                </c:pt>
                <c:pt idx="25">
                  <c:v>14(1)</c:v>
                </c:pt>
                <c:pt idx="26">
                  <c:v>14(4)</c:v>
                </c:pt>
                <c:pt idx="27">
                  <c:v>14(7)</c:v>
                </c:pt>
                <c:pt idx="28">
                  <c:v>14(10)</c:v>
                </c:pt>
                <c:pt idx="29">
                  <c:v>15(1)</c:v>
                </c:pt>
                <c:pt idx="30">
                  <c:v>15(4)</c:v>
                </c:pt>
                <c:pt idx="31">
                  <c:v>15(7)</c:v>
                </c:pt>
                <c:pt idx="32">
                  <c:v>15(10)</c:v>
                </c:pt>
                <c:pt idx="33">
                  <c:v>16(1)</c:v>
                </c:pt>
                <c:pt idx="34">
                  <c:v>16(4)</c:v>
                </c:pt>
                <c:pt idx="35">
                  <c:v>16(7)</c:v>
                </c:pt>
                <c:pt idx="36">
                  <c:v>16(10)</c:v>
                </c:pt>
                <c:pt idx="37">
                  <c:v>17(1)</c:v>
                </c:pt>
                <c:pt idx="38">
                  <c:v>17(4)</c:v>
                </c:pt>
                <c:pt idx="39">
                  <c:v>17(7)</c:v>
                </c:pt>
                <c:pt idx="40">
                  <c:v>17(10)</c:v>
                </c:pt>
                <c:pt idx="41">
                  <c:v>18(1)</c:v>
                </c:pt>
                <c:pt idx="42">
                  <c:v>18(4)</c:v>
                </c:pt>
                <c:pt idx="43">
                  <c:v>18(7)</c:v>
                </c:pt>
                <c:pt idx="44">
                  <c:v>18(10)</c:v>
                </c:pt>
                <c:pt idx="45">
                  <c:v>19(1)</c:v>
                </c:pt>
                <c:pt idx="46">
                  <c:v>19(4)</c:v>
                </c:pt>
                <c:pt idx="47">
                  <c:v>19(7)</c:v>
                </c:pt>
                <c:pt idx="48">
                  <c:v>19(10)</c:v>
                </c:pt>
                <c:pt idx="49">
                  <c:v>20(1)</c:v>
                </c:pt>
                <c:pt idx="50">
                  <c:v>20(4)</c:v>
                </c:pt>
                <c:pt idx="51">
                  <c:v>20(07)</c:v>
                </c:pt>
                <c:pt idx="52">
                  <c:v>20(10)</c:v>
                </c:pt>
                <c:pt idx="53">
                  <c:v>21(1)</c:v>
                </c:pt>
                <c:pt idx="54">
                  <c:v>21(4)</c:v>
                </c:pt>
                <c:pt idx="55">
                  <c:v>21(7)</c:v>
                </c:pt>
                <c:pt idx="56">
                  <c:v>21(10)</c:v>
                </c:pt>
                <c:pt idx="57">
                  <c:v>22(1)</c:v>
                </c:pt>
                <c:pt idx="58">
                  <c:v>22(4)</c:v>
                </c:pt>
                <c:pt idx="59">
                  <c:v>22(7)</c:v>
                </c:pt>
                <c:pt idx="60">
                  <c:v>22(10)</c:v>
                </c:pt>
                <c:pt idx="61">
                  <c:v>23(1)</c:v>
                </c:pt>
                <c:pt idx="62">
                  <c:v>23(4)</c:v>
                </c:pt>
                <c:pt idx="63">
                  <c:v>23(7)</c:v>
                </c:pt>
                <c:pt idx="64">
                  <c:v>23(10)</c:v>
                </c:pt>
                <c:pt idx="65">
                  <c:v>24(1)</c:v>
                </c:pt>
                <c:pt idx="66">
                  <c:v>24(4)</c:v>
                </c:pt>
                <c:pt idx="67">
                  <c:v>24(7)</c:v>
                </c:pt>
                <c:pt idx="68">
                  <c:v>24(10)</c:v>
                </c:pt>
                <c:pt idx="69">
                  <c:v>25(1)</c:v>
                </c:pt>
                <c:pt idx="70">
                  <c:v>25(4)</c:v>
                </c:pt>
              </c:strCache>
            </c:strRef>
          </c:cat>
          <c:val>
            <c:numRef>
              <c:f>Taul1!$B$2:$B$75</c:f>
              <c:numCache>
                <c:formatCode>General</c:formatCode>
                <c:ptCount val="74"/>
                <c:pt idx="1">
                  <c:v>-2</c:v>
                </c:pt>
                <c:pt idx="2">
                  <c:v>1</c:v>
                </c:pt>
                <c:pt idx="3">
                  <c:v>-14</c:v>
                </c:pt>
                <c:pt idx="4">
                  <c:v>-28</c:v>
                </c:pt>
                <c:pt idx="5">
                  <c:v>-56</c:v>
                </c:pt>
                <c:pt idx="6">
                  <c:v>-36</c:v>
                </c:pt>
                <c:pt idx="7">
                  <c:v>-21</c:v>
                </c:pt>
                <c:pt idx="8">
                  <c:v>2</c:v>
                </c:pt>
                <c:pt idx="9">
                  <c:v>10</c:v>
                </c:pt>
                <c:pt idx="10">
                  <c:v>33</c:v>
                </c:pt>
                <c:pt idx="11">
                  <c:v>27</c:v>
                </c:pt>
                <c:pt idx="12">
                  <c:v>19</c:v>
                </c:pt>
                <c:pt idx="13">
                  <c:v>26</c:v>
                </c:pt>
                <c:pt idx="14">
                  <c:v>30</c:v>
                </c:pt>
                <c:pt idx="15">
                  <c:v>18</c:v>
                </c:pt>
                <c:pt idx="16">
                  <c:v>-5</c:v>
                </c:pt>
                <c:pt idx="17">
                  <c:v>-5</c:v>
                </c:pt>
                <c:pt idx="18">
                  <c:v>8</c:v>
                </c:pt>
                <c:pt idx="19">
                  <c:v>-4</c:v>
                </c:pt>
                <c:pt idx="20">
                  <c:v>-24</c:v>
                </c:pt>
                <c:pt idx="21">
                  <c:v>-11</c:v>
                </c:pt>
                <c:pt idx="22">
                  <c:v>-2</c:v>
                </c:pt>
                <c:pt idx="23">
                  <c:v>-11</c:v>
                </c:pt>
                <c:pt idx="24">
                  <c:v>-13</c:v>
                </c:pt>
                <c:pt idx="25">
                  <c:v>5</c:v>
                </c:pt>
                <c:pt idx="26">
                  <c:v>15</c:v>
                </c:pt>
                <c:pt idx="27">
                  <c:v>3</c:v>
                </c:pt>
                <c:pt idx="28">
                  <c:v>-12</c:v>
                </c:pt>
                <c:pt idx="29">
                  <c:v>-4</c:v>
                </c:pt>
                <c:pt idx="30">
                  <c:v>10</c:v>
                </c:pt>
                <c:pt idx="31">
                  <c:v>1</c:v>
                </c:pt>
                <c:pt idx="32">
                  <c:v>-3</c:v>
                </c:pt>
                <c:pt idx="33">
                  <c:v>1</c:v>
                </c:pt>
                <c:pt idx="34">
                  <c:v>18</c:v>
                </c:pt>
                <c:pt idx="35">
                  <c:v>4</c:v>
                </c:pt>
                <c:pt idx="36">
                  <c:v>9</c:v>
                </c:pt>
                <c:pt idx="37">
                  <c:v>14</c:v>
                </c:pt>
                <c:pt idx="38">
                  <c:v>24</c:v>
                </c:pt>
                <c:pt idx="39">
                  <c:v>24</c:v>
                </c:pt>
                <c:pt idx="40">
                  <c:v>21.45</c:v>
                </c:pt>
                <c:pt idx="41">
                  <c:v>26.4</c:v>
                </c:pt>
                <c:pt idx="42">
                  <c:v>24.3</c:v>
                </c:pt>
                <c:pt idx="43">
                  <c:v>11.46</c:v>
                </c:pt>
                <c:pt idx="44">
                  <c:v>0.45</c:v>
                </c:pt>
                <c:pt idx="45">
                  <c:v>4.71</c:v>
                </c:pt>
                <c:pt idx="46">
                  <c:v>12.19</c:v>
                </c:pt>
                <c:pt idx="47">
                  <c:v>-2.73</c:v>
                </c:pt>
                <c:pt idx="48">
                  <c:v>-16.66</c:v>
                </c:pt>
                <c:pt idx="49">
                  <c:v>-6.75</c:v>
                </c:pt>
                <c:pt idx="50">
                  <c:v>-41.7</c:v>
                </c:pt>
                <c:pt idx="51">
                  <c:v>-43.86</c:v>
                </c:pt>
                <c:pt idx="52">
                  <c:v>-15.28</c:v>
                </c:pt>
                <c:pt idx="53">
                  <c:v>7.89</c:v>
                </c:pt>
                <c:pt idx="54">
                  <c:v>26.61</c:v>
                </c:pt>
                <c:pt idx="55">
                  <c:v>29.11</c:v>
                </c:pt>
                <c:pt idx="56">
                  <c:v>21.43</c:v>
                </c:pt>
                <c:pt idx="57">
                  <c:v>17.13</c:v>
                </c:pt>
                <c:pt idx="58">
                  <c:v>6.57</c:v>
                </c:pt>
                <c:pt idx="59">
                  <c:v>3.12</c:v>
                </c:pt>
                <c:pt idx="60">
                  <c:v>-7.26</c:v>
                </c:pt>
                <c:pt idx="61">
                  <c:v>-11.7</c:v>
                </c:pt>
                <c:pt idx="62">
                  <c:v>-13.5</c:v>
                </c:pt>
                <c:pt idx="63">
                  <c:v>-21</c:v>
                </c:pt>
                <c:pt idx="64">
                  <c:v>-30.6</c:v>
                </c:pt>
                <c:pt idx="65">
                  <c:v>-23.2</c:v>
                </c:pt>
                <c:pt idx="66">
                  <c:v>-10.4</c:v>
                </c:pt>
                <c:pt idx="67">
                  <c:v>-14.7</c:v>
                </c:pt>
                <c:pt idx="68">
                  <c:v>-13</c:v>
                </c:pt>
                <c:pt idx="69">
                  <c:v>-7</c:v>
                </c:pt>
                <c:pt idx="70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D0-4FF0-85C3-A9C09AA007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7343216"/>
        <c:axId val="407343608"/>
      </c:lineChart>
      <c:catAx>
        <c:axId val="407343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txPr>
          <a:bodyPr/>
          <a:lstStyle/>
          <a:p>
            <a:pPr>
              <a:defRPr sz="1400" b="1" i="0" baseline="0">
                <a:latin typeface="Arial" panose="020B0604020202020204" pitchFamily="34" charset="0"/>
              </a:defRPr>
            </a:pPr>
            <a:endParaRPr lang="fi-FI"/>
          </a:p>
        </c:txPr>
        <c:crossAx val="4073436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407343608"/>
        <c:scaling>
          <c:orientation val="minMax"/>
          <c:max val="40"/>
          <c:min val="-6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07343216"/>
        <c:crosses val="autoZero"/>
        <c:crossBetween val="midCat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Eri</a:t>
            </a:r>
            <a:r>
              <a:rPr lang="fi-FI" baseline="0"/>
              <a:t> markkina-alueiden osuus teknologiateollisuuden viennistä</a:t>
            </a:r>
            <a:endParaRPr lang="fi-FI"/>
          </a:p>
        </c:rich>
      </c:tx>
      <c:layout>
        <c:manualLayout>
          <c:xMode val="edge"/>
          <c:yMode val="edge"/>
          <c:x val="0.28526379767441962"/>
          <c:y val="2.51008551796419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Yhdysvallat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Elektroniikka- ja sähköteollisuus</c:v>
                </c:pt>
                <c:pt idx="1">
                  <c:v>Kone- ja metallituoteteollisuus</c:v>
                </c:pt>
                <c:pt idx="2">
                  <c:v>Metallien jalostus</c:v>
                </c:pt>
                <c:pt idx="3">
                  <c:v>Teknologiateollisuus keskimäärin</c:v>
                </c:pt>
              </c:strCache>
            </c:strRef>
          </c:cat>
          <c:val>
            <c:numRef>
              <c:f>Taul1!$B$2:$B$5</c:f>
              <c:numCache>
                <c:formatCode>0%</c:formatCode>
                <c:ptCount val="4"/>
                <c:pt idx="0">
                  <c:v>0.16</c:v>
                </c:pt>
                <c:pt idx="1">
                  <c:v>0.09</c:v>
                </c:pt>
                <c:pt idx="2">
                  <c:v>0.03</c:v>
                </c:pt>
                <c:pt idx="3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9E-4A56-8580-0CBE2DC7937B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EU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Elektroniikka- ja sähköteollisuus</c:v>
                </c:pt>
                <c:pt idx="1">
                  <c:v>Kone- ja metallituoteteollisuus</c:v>
                </c:pt>
                <c:pt idx="2">
                  <c:v>Metallien jalostus</c:v>
                </c:pt>
                <c:pt idx="3">
                  <c:v>Teknologiateollisuus keskimäärin</c:v>
                </c:pt>
              </c:strCache>
            </c:strRef>
          </c:cat>
          <c:val>
            <c:numRef>
              <c:f>Taul1!$C$2:$C$5</c:f>
              <c:numCache>
                <c:formatCode>0%</c:formatCode>
                <c:ptCount val="4"/>
                <c:pt idx="0">
                  <c:v>0.46</c:v>
                </c:pt>
                <c:pt idx="1">
                  <c:v>0.53</c:v>
                </c:pt>
                <c:pt idx="2">
                  <c:v>0.68</c:v>
                </c:pt>
                <c:pt idx="3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16-4482-ACED-DCD9061F2AAB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Muut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Taul1!$A$2:$A$5</c:f>
              <c:strCache>
                <c:ptCount val="4"/>
                <c:pt idx="0">
                  <c:v>Elektroniikka- ja sähköteollisuus</c:v>
                </c:pt>
                <c:pt idx="1">
                  <c:v>Kone- ja metallituoteteollisuus</c:v>
                </c:pt>
                <c:pt idx="2">
                  <c:v>Metallien jalostus</c:v>
                </c:pt>
                <c:pt idx="3">
                  <c:v>Teknologiateollisuus keskimäärin</c:v>
                </c:pt>
              </c:strCache>
            </c:strRef>
          </c:cat>
          <c:val>
            <c:numRef>
              <c:f>Taul1!$D$2:$D$5</c:f>
              <c:numCache>
                <c:formatCode>0%</c:formatCode>
                <c:ptCount val="4"/>
                <c:pt idx="0">
                  <c:v>0.37999999999999995</c:v>
                </c:pt>
                <c:pt idx="1">
                  <c:v>0.38</c:v>
                </c:pt>
                <c:pt idx="2">
                  <c:v>0.28999999999999992</c:v>
                </c:pt>
                <c:pt idx="3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16-4482-ACED-DCD9061F2A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1419129231"/>
        <c:axId val="1419131151"/>
      </c:barChart>
      <c:catAx>
        <c:axId val="14191292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419131151"/>
        <c:crosses val="autoZero"/>
        <c:auto val="1"/>
        <c:lblAlgn val="ctr"/>
        <c:lblOffset val="100"/>
        <c:noMultiLvlLbl val="0"/>
      </c:catAx>
      <c:valAx>
        <c:axId val="141913115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4191292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kern="1200" spc="0" baseline="0">
                <a:solidFill>
                  <a:srgbClr val="29282E"/>
                </a:solidFill>
                <a:latin typeface="+mn-lt"/>
                <a:ea typeface="+mn-ea"/>
                <a:cs typeface="+mn-cs"/>
              </a:defRPr>
            </a:pPr>
            <a:r>
              <a:rPr lang="fi-FI" sz="12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Toimialan osuus koko</a:t>
            </a:r>
            <a:br>
              <a:rPr lang="fi-FI" sz="12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fi-FI" sz="12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teknologiateollisuuden tavaraviennistä</a:t>
            </a:r>
            <a:endParaRPr lang="en-US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6680340715628297"/>
          <c:y val="7.8888401993160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200" b="0" i="0" u="none" strike="noStrike" kern="1200" spc="0" baseline="0">
              <a:solidFill>
                <a:srgbClr val="29282E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rgbClr val="141F9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ECF-4788-9C4E-BE301459AE47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ECF-4788-9C4E-BE301459AE47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6ECF-4788-9C4E-BE301459AE47}"/>
              </c:ext>
            </c:extLst>
          </c:dPt>
          <c:dLbls>
            <c:dLbl>
              <c:idx val="0"/>
              <c:layout>
                <c:manualLayout>
                  <c:x val="-0.21677038876816618"/>
                  <c:y val="0.23729682142421518"/>
                </c:manualLayout>
              </c:layout>
              <c:tx>
                <c:rich>
                  <a:bodyPr/>
                  <a:lstStyle/>
                  <a:p>
                    <a:fld id="{4C9D2DCD-9CA1-48BD-990B-B08F51FEEB48}" type="CATEGORYNAME">
                      <a:rPr lang="en-US">
                        <a:solidFill>
                          <a:schemeClr val="bg1"/>
                        </a:solidFill>
                      </a:rPr>
                      <a:pPr/>
                      <a:t>[LUOKAN NIMI]</a:t>
                    </a:fld>
                    <a:r>
                      <a:rPr lang="en-US" baseline="0"/>
                      <a:t>
</a:t>
                    </a:r>
                    <a:fld id="{E482AC5E-66EC-4692-84B9-C8DB6B34BD00}" type="PERCENTAGE">
                      <a:rPr lang="en-US" baseline="0">
                        <a:solidFill>
                          <a:schemeClr val="bg1"/>
                        </a:solidFill>
                      </a:rPr>
                      <a:pPr/>
                      <a:t>[PROSENTTI]</a:t>
                    </a:fld>
                    <a:endParaRPr lang="en-US" baseline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780663103340981"/>
                      <c:h val="0.2312864512981292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6ECF-4788-9C4E-BE301459AE47}"/>
                </c:ext>
              </c:extLst>
            </c:dLbl>
            <c:dLbl>
              <c:idx val="1"/>
              <c:layout>
                <c:manualLayout>
                  <c:x val="-1.4646647889741011E-2"/>
                  <c:y val="-0.16181072882267106"/>
                </c:manualLayout>
              </c:layout>
              <c:tx>
                <c:rich>
                  <a:bodyPr/>
                  <a:lstStyle/>
                  <a:p>
                    <a:fld id="{9ACAFE4E-AA53-4048-BB45-3F52E1FB33F0}" type="CATEGORYNAME">
                      <a:rPr lang="en-US">
                        <a:solidFill>
                          <a:schemeClr val="bg1"/>
                        </a:solidFill>
                      </a:rPr>
                      <a:pPr/>
                      <a:t>[LUOKAN NIMI]</a:t>
                    </a:fld>
                    <a:r>
                      <a:rPr lang="en-US" baseline="0">
                        <a:solidFill>
                          <a:schemeClr val="bg1"/>
                        </a:solidFill>
                      </a:rPr>
                      <a:t>
</a:t>
                    </a:r>
                    <a:fld id="{41EAE433-474B-46A4-A01F-ED49D9293C4B}" type="PERCENTAGE">
                      <a:rPr lang="en-US" baseline="0">
                        <a:solidFill>
                          <a:schemeClr val="bg1"/>
                        </a:solidFill>
                      </a:rPr>
                      <a:pPr/>
                      <a:t>[PROSENTTI]</a:t>
                    </a:fld>
                    <a:endParaRPr lang="en-US" baseline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1816179725210434"/>
                      <c:h val="0.1828776591659626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ECF-4788-9C4E-BE301459AE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Taul1!$A$2:$A$4</c:f>
              <c:strCache>
                <c:ptCount val="3"/>
                <c:pt idx="0">
                  <c:v>Elektroniikka- ja sähköteollisuus</c:v>
                </c:pt>
                <c:pt idx="1">
                  <c:v>Kone- ja metallituoteteollisuus</c:v>
                </c:pt>
                <c:pt idx="2">
                  <c:v>Metallien jalostus</c:v>
                </c:pt>
              </c:strCache>
            </c:strRef>
          </c:cat>
          <c:val>
            <c:numRef>
              <c:f>Taul1!$B$2:$B$4</c:f>
              <c:numCache>
                <c:formatCode>0%</c:formatCode>
                <c:ptCount val="3"/>
                <c:pt idx="0">
                  <c:v>0.28000000000000003</c:v>
                </c:pt>
                <c:pt idx="1">
                  <c:v>0.43</c:v>
                </c:pt>
                <c:pt idx="2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B4-4DA6-A20F-F74B5063F11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fi-FI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8616709084461717E-2"/>
          <c:y val="6.1726891542255774E-2"/>
          <c:w val="0.87725631768953072"/>
          <c:h val="0.787945639785475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Henkilöstö Suomessa </c:v>
                </c:pt>
              </c:strCache>
            </c:strRef>
          </c:tx>
          <c:spPr>
            <a:solidFill>
              <a:srgbClr val="141F94"/>
            </a:solidFill>
            <a:ln w="3195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Sheet1!$A$2:$A$17</c:f>
              <c:numCache>
                <c:formatCode>General</c:formatCod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numCache>
            </c:numRef>
          </c:cat>
          <c:val>
            <c:numRef>
              <c:f>Sheet1!$B$2:$B$17</c:f>
              <c:numCache>
                <c:formatCode>#,##0</c:formatCode>
                <c:ptCount val="16"/>
                <c:pt idx="0">
                  <c:v>284200</c:v>
                </c:pt>
                <c:pt idx="1">
                  <c:v>290200</c:v>
                </c:pt>
                <c:pt idx="2">
                  <c:v>296700</c:v>
                </c:pt>
                <c:pt idx="3">
                  <c:v>290700</c:v>
                </c:pt>
                <c:pt idx="4">
                  <c:v>287000</c:v>
                </c:pt>
                <c:pt idx="5">
                  <c:v>288000</c:v>
                </c:pt>
                <c:pt idx="6">
                  <c:v>289600</c:v>
                </c:pt>
                <c:pt idx="7">
                  <c:v>295400</c:v>
                </c:pt>
                <c:pt idx="8">
                  <c:v>305500</c:v>
                </c:pt>
                <c:pt idx="9">
                  <c:v>311900</c:v>
                </c:pt>
                <c:pt idx="10">
                  <c:v>311500</c:v>
                </c:pt>
                <c:pt idx="11">
                  <c:v>318600</c:v>
                </c:pt>
                <c:pt idx="12">
                  <c:v>330900</c:v>
                </c:pt>
                <c:pt idx="13">
                  <c:v>334800</c:v>
                </c:pt>
                <c:pt idx="14">
                  <c:v>331100</c:v>
                </c:pt>
                <c:pt idx="15">
                  <c:v>328300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EA-4536-86D0-AE95E4D4FA5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Henkilöstö tytäryrityksissä ulkomailla </c:v>
                </c:pt>
              </c:strCache>
            </c:strRef>
          </c:tx>
          <c:spPr>
            <a:solidFill>
              <a:srgbClr val="FF805C"/>
            </a:solidFill>
            <a:ln w="3195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Sheet1!$A$2:$A$17</c:f>
              <c:numCache>
                <c:formatCode>General</c:formatCod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numCache>
            </c:numRef>
          </c:cat>
          <c:val>
            <c:numRef>
              <c:f>Sheet1!$C$2:$C$17</c:f>
              <c:numCache>
                <c:formatCode>#,##0</c:formatCode>
                <c:ptCount val="16"/>
                <c:pt idx="0">
                  <c:v>304473</c:v>
                </c:pt>
                <c:pt idx="1">
                  <c:v>327105</c:v>
                </c:pt>
                <c:pt idx="2">
                  <c:v>302967</c:v>
                </c:pt>
                <c:pt idx="3">
                  <c:v>287327</c:v>
                </c:pt>
                <c:pt idx="4">
                  <c:v>273143</c:v>
                </c:pt>
                <c:pt idx="5">
                  <c:v>255440.5</c:v>
                </c:pt>
                <c:pt idx="6">
                  <c:v>284942.7</c:v>
                </c:pt>
                <c:pt idx="7">
                  <c:v>283597</c:v>
                </c:pt>
                <c:pt idx="8">
                  <c:v>287471</c:v>
                </c:pt>
                <c:pt idx="9">
                  <c:v>272832</c:v>
                </c:pt>
                <c:pt idx="10">
                  <c:v>264110</c:v>
                </c:pt>
                <c:pt idx="11">
                  <c:v>270219</c:v>
                </c:pt>
                <c:pt idx="12">
                  <c:v>277556</c:v>
                </c:pt>
                <c:pt idx="13">
                  <c:v>279060</c:v>
                </c:pt>
                <c:pt idx="14">
                  <c:v>266500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EA-4536-86D0-AE95E4D4FA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70638952"/>
        <c:axId val="319901952"/>
      </c:barChart>
      <c:catAx>
        <c:axId val="370638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fi-FI"/>
          </a:p>
        </c:txPr>
        <c:crossAx val="3199019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19901952"/>
        <c:scaling>
          <c:orientation val="minMax"/>
          <c:max val="350000"/>
          <c:min val="150000"/>
        </c:scaling>
        <c:delete val="0"/>
        <c:axPos val="l"/>
        <c:majorGridlines>
          <c:spPr>
            <a:ln w="3195">
              <a:solidFill>
                <a:schemeClr val="tx2"/>
              </a:solidFill>
              <a:prstDash val="dash"/>
            </a:ln>
          </c:spPr>
        </c:majorGridlines>
        <c:numFmt formatCode="#,##0" sourceLinked="1"/>
        <c:majorTickMark val="out"/>
        <c:minorTickMark val="none"/>
        <c:tickLblPos val="nextTo"/>
        <c:spPr>
          <a:ln w="3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fi-FI"/>
          </a:p>
        </c:txPr>
        <c:crossAx val="370638952"/>
        <c:crosses val="autoZero"/>
        <c:crossBetween val="between"/>
        <c:majorUnit val="20000"/>
      </c:valAx>
      <c:spPr>
        <a:noFill/>
        <a:ln w="12778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7.4608904933814682E-2"/>
          <c:y val="0.93476126285096073"/>
          <c:w val="0.89169675090252709"/>
          <c:h val="6.3344576417293907E-2"/>
        </c:manualLayout>
      </c:layout>
      <c:overlay val="0"/>
      <c:spPr>
        <a:noFill/>
        <a:ln w="25556">
          <a:noFill/>
        </a:ln>
      </c:spPr>
      <c:txPr>
        <a:bodyPr/>
        <a:lstStyle/>
        <a:p>
          <a:pPr algn="ctr">
            <a:defRPr lang="fi-FI" sz="1050" b="0" i="0" u="none" strike="noStrike" kern="1200" baseline="0">
              <a:solidFill>
                <a:srgbClr val="000000"/>
              </a:solidFill>
              <a:latin typeface="+mn-lt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676860397454752E-2"/>
          <c:y val="6.3860381253934756E-2"/>
          <c:w val="0.89915957979696026"/>
          <c:h val="0.662598831611302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Henkilöstömäärän muutos edelliseen neljännekseen verrattuna</c:v>
                </c:pt>
              </c:strCache>
            </c:strRef>
          </c:tx>
          <c:spPr>
            <a:solidFill>
              <a:srgbClr val="141F94"/>
            </a:solidFill>
            <a:ln>
              <a:noFill/>
            </a:ln>
            <a:effectLst/>
          </c:spPr>
          <c:invertIfNegative val="0"/>
          <c:cat>
            <c:strRef>
              <c:f>Taul1!$A$4:$A$44</c:f>
              <c:strCache>
                <c:ptCount val="41"/>
                <c:pt idx="0">
                  <c:v>2015Q1</c:v>
                </c:pt>
                <c:pt idx="1">
                  <c:v>2015Q2</c:v>
                </c:pt>
                <c:pt idx="2">
                  <c:v>2015Q3</c:v>
                </c:pt>
                <c:pt idx="3">
                  <c:v>2015Q4</c:v>
                </c:pt>
                <c:pt idx="4">
                  <c:v>2016Q1</c:v>
                </c:pt>
                <c:pt idx="5">
                  <c:v>2016Q2</c:v>
                </c:pt>
                <c:pt idx="6">
                  <c:v>2016Q3</c:v>
                </c:pt>
                <c:pt idx="7">
                  <c:v>2016Q4</c:v>
                </c:pt>
                <c:pt idx="8">
                  <c:v>2017Q1</c:v>
                </c:pt>
                <c:pt idx="9">
                  <c:v>2017Q2</c:v>
                </c:pt>
                <c:pt idx="10">
                  <c:v>2017Q3</c:v>
                </c:pt>
                <c:pt idx="11">
                  <c:v>2017Q4</c:v>
                </c:pt>
                <c:pt idx="12">
                  <c:v>2018Q1</c:v>
                </c:pt>
                <c:pt idx="13">
                  <c:v>2018Q2</c:v>
                </c:pt>
                <c:pt idx="14">
                  <c:v>2018Q3</c:v>
                </c:pt>
                <c:pt idx="15">
                  <c:v>2018Q4</c:v>
                </c:pt>
                <c:pt idx="16">
                  <c:v>2019Q1</c:v>
                </c:pt>
                <c:pt idx="17">
                  <c:v>2019Q2</c:v>
                </c:pt>
                <c:pt idx="18">
                  <c:v>2019Q3</c:v>
                </c:pt>
                <c:pt idx="19">
                  <c:v>2019Q4</c:v>
                </c:pt>
                <c:pt idx="20">
                  <c:v>2020Q1</c:v>
                </c:pt>
                <c:pt idx="21">
                  <c:v>2020Q2</c:v>
                </c:pt>
                <c:pt idx="22">
                  <c:v>2020Q3</c:v>
                </c:pt>
                <c:pt idx="23">
                  <c:v>2020Q4</c:v>
                </c:pt>
                <c:pt idx="24">
                  <c:v>2021Q1</c:v>
                </c:pt>
                <c:pt idx="25">
                  <c:v>2021Q2</c:v>
                </c:pt>
                <c:pt idx="26">
                  <c:v>2021Q3</c:v>
                </c:pt>
                <c:pt idx="27">
                  <c:v>2021Q4</c:v>
                </c:pt>
                <c:pt idx="28">
                  <c:v>2022Q1</c:v>
                </c:pt>
                <c:pt idx="29">
                  <c:v>2022Q2</c:v>
                </c:pt>
                <c:pt idx="30">
                  <c:v>2022Q3</c:v>
                </c:pt>
                <c:pt idx="31">
                  <c:v>2022Q4</c:v>
                </c:pt>
                <c:pt idx="32">
                  <c:v>2023Q1</c:v>
                </c:pt>
                <c:pt idx="33">
                  <c:v>2023Q2</c:v>
                </c:pt>
                <c:pt idx="34">
                  <c:v>2023Q3</c:v>
                </c:pt>
                <c:pt idx="35">
                  <c:v>2023Q4</c:v>
                </c:pt>
                <c:pt idx="36">
                  <c:v>2024Q1</c:v>
                </c:pt>
                <c:pt idx="37">
                  <c:v>2024Q2</c:v>
                </c:pt>
                <c:pt idx="38">
                  <c:v>2024Q3</c:v>
                </c:pt>
                <c:pt idx="39">
                  <c:v>2024Q4</c:v>
                </c:pt>
                <c:pt idx="40">
                  <c:v>2025Q1</c:v>
                </c:pt>
              </c:strCache>
            </c:strRef>
          </c:cat>
          <c:val>
            <c:numRef>
              <c:f>Taul1!$B$4:$B$44</c:f>
              <c:numCache>
                <c:formatCode>0</c:formatCode>
                <c:ptCount val="41"/>
                <c:pt idx="0">
                  <c:v>500</c:v>
                </c:pt>
                <c:pt idx="1">
                  <c:v>1464.6108658704907</c:v>
                </c:pt>
                <c:pt idx="2">
                  <c:v>-1043.8445894536562</c:v>
                </c:pt>
                <c:pt idx="3">
                  <c:v>-2242.6661510239355</c:v>
                </c:pt>
                <c:pt idx="4">
                  <c:v>-423.86039099266054</c:v>
                </c:pt>
                <c:pt idx="5">
                  <c:v>783.61812865873799</c:v>
                </c:pt>
                <c:pt idx="6">
                  <c:v>-1880.5028571592993</c:v>
                </c:pt>
                <c:pt idx="7" formatCode="_-* #\ ##0_-;\-* #\ ##0_-;_-* &quot;-&quot;??_-;_-@_-">
                  <c:v>577.85174448625185</c:v>
                </c:pt>
                <c:pt idx="8" formatCode="General">
                  <c:v>2477</c:v>
                </c:pt>
                <c:pt idx="9" formatCode="General">
                  <c:v>3855</c:v>
                </c:pt>
                <c:pt idx="10" formatCode="General">
                  <c:v>1906</c:v>
                </c:pt>
                <c:pt idx="11" formatCode="General">
                  <c:v>1556</c:v>
                </c:pt>
                <c:pt idx="12" formatCode="General">
                  <c:v>2395</c:v>
                </c:pt>
                <c:pt idx="13" formatCode="General">
                  <c:v>4631</c:v>
                </c:pt>
                <c:pt idx="14" formatCode="#,##0">
                  <c:v>4578</c:v>
                </c:pt>
                <c:pt idx="15" formatCode="General">
                  <c:v>756</c:v>
                </c:pt>
                <c:pt idx="16" formatCode="General">
                  <c:v>3414</c:v>
                </c:pt>
                <c:pt idx="17" formatCode="General">
                  <c:v>2632</c:v>
                </c:pt>
                <c:pt idx="18" formatCode="General">
                  <c:v>1555</c:v>
                </c:pt>
                <c:pt idx="19" formatCode="General">
                  <c:v>-757</c:v>
                </c:pt>
                <c:pt idx="20" formatCode="General">
                  <c:v>-379</c:v>
                </c:pt>
                <c:pt idx="21" formatCode="General">
                  <c:v>-2512</c:v>
                </c:pt>
                <c:pt idx="22" formatCode="General">
                  <c:v>-1443</c:v>
                </c:pt>
                <c:pt idx="23" formatCode="#,##0">
                  <c:v>-1674.7485992709408</c:v>
                </c:pt>
                <c:pt idx="24" formatCode="General">
                  <c:v>1159</c:v>
                </c:pt>
                <c:pt idx="25" formatCode="General">
                  <c:v>3050</c:v>
                </c:pt>
                <c:pt idx="26" formatCode="General">
                  <c:v>2200</c:v>
                </c:pt>
                <c:pt idx="27" formatCode="General">
                  <c:v>1060</c:v>
                </c:pt>
                <c:pt idx="28" formatCode="General">
                  <c:v>5742</c:v>
                </c:pt>
                <c:pt idx="29" formatCode="General">
                  <c:v>5139</c:v>
                </c:pt>
                <c:pt idx="30" formatCode="General">
                  <c:v>1156</c:v>
                </c:pt>
                <c:pt idx="31" formatCode="General">
                  <c:v>825</c:v>
                </c:pt>
                <c:pt idx="32" formatCode="#,##0">
                  <c:v>3138</c:v>
                </c:pt>
                <c:pt idx="33" formatCode="General">
                  <c:v>-784</c:v>
                </c:pt>
                <c:pt idx="34" formatCode="General">
                  <c:v>365</c:v>
                </c:pt>
                <c:pt idx="35" formatCode="General">
                  <c:v>-1200</c:v>
                </c:pt>
                <c:pt idx="36" formatCode="General">
                  <c:v>-798</c:v>
                </c:pt>
                <c:pt idx="37" formatCode="General">
                  <c:v>-990</c:v>
                </c:pt>
                <c:pt idx="38" formatCode="General">
                  <c:v>-1230</c:v>
                </c:pt>
                <c:pt idx="39" formatCode="General">
                  <c:v>-2540</c:v>
                </c:pt>
                <c:pt idx="40" formatCode="General">
                  <c:v>-28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6D-4616-AB7B-BA4A9C22802B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Neljänneksen aikana rekrytoitujen määrä</c:v>
                </c:pt>
              </c:strCache>
            </c:strRef>
          </c:tx>
          <c:spPr>
            <a:solidFill>
              <a:srgbClr val="FF805C"/>
            </a:solidFill>
            <a:ln>
              <a:noFill/>
            </a:ln>
            <a:effectLst/>
          </c:spPr>
          <c:invertIfNegative val="0"/>
          <c:cat>
            <c:strRef>
              <c:f>Taul1!$A$4:$A$44</c:f>
              <c:strCache>
                <c:ptCount val="41"/>
                <c:pt idx="0">
                  <c:v>2015Q1</c:v>
                </c:pt>
                <c:pt idx="1">
                  <c:v>2015Q2</c:v>
                </c:pt>
                <c:pt idx="2">
                  <c:v>2015Q3</c:v>
                </c:pt>
                <c:pt idx="3">
                  <c:v>2015Q4</c:v>
                </c:pt>
                <c:pt idx="4">
                  <c:v>2016Q1</c:v>
                </c:pt>
                <c:pt idx="5">
                  <c:v>2016Q2</c:v>
                </c:pt>
                <c:pt idx="6">
                  <c:v>2016Q3</c:v>
                </c:pt>
                <c:pt idx="7">
                  <c:v>2016Q4</c:v>
                </c:pt>
                <c:pt idx="8">
                  <c:v>2017Q1</c:v>
                </c:pt>
                <c:pt idx="9">
                  <c:v>2017Q2</c:v>
                </c:pt>
                <c:pt idx="10">
                  <c:v>2017Q3</c:v>
                </c:pt>
                <c:pt idx="11">
                  <c:v>2017Q4</c:v>
                </c:pt>
                <c:pt idx="12">
                  <c:v>2018Q1</c:v>
                </c:pt>
                <c:pt idx="13">
                  <c:v>2018Q2</c:v>
                </c:pt>
                <c:pt idx="14">
                  <c:v>2018Q3</c:v>
                </c:pt>
                <c:pt idx="15">
                  <c:v>2018Q4</c:v>
                </c:pt>
                <c:pt idx="16">
                  <c:v>2019Q1</c:v>
                </c:pt>
                <c:pt idx="17">
                  <c:v>2019Q2</c:v>
                </c:pt>
                <c:pt idx="18">
                  <c:v>2019Q3</c:v>
                </c:pt>
                <c:pt idx="19">
                  <c:v>2019Q4</c:v>
                </c:pt>
                <c:pt idx="20">
                  <c:v>2020Q1</c:v>
                </c:pt>
                <c:pt idx="21">
                  <c:v>2020Q2</c:v>
                </c:pt>
                <c:pt idx="22">
                  <c:v>2020Q3</c:v>
                </c:pt>
                <c:pt idx="23">
                  <c:v>2020Q4</c:v>
                </c:pt>
                <c:pt idx="24">
                  <c:v>2021Q1</c:v>
                </c:pt>
                <c:pt idx="25">
                  <c:v>2021Q2</c:v>
                </c:pt>
                <c:pt idx="26">
                  <c:v>2021Q3</c:v>
                </c:pt>
                <c:pt idx="27">
                  <c:v>2021Q4</c:v>
                </c:pt>
                <c:pt idx="28">
                  <c:v>2022Q1</c:v>
                </c:pt>
                <c:pt idx="29">
                  <c:v>2022Q2</c:v>
                </c:pt>
                <c:pt idx="30">
                  <c:v>2022Q3</c:v>
                </c:pt>
                <c:pt idx="31">
                  <c:v>2022Q4</c:v>
                </c:pt>
                <c:pt idx="32">
                  <c:v>2023Q1</c:v>
                </c:pt>
                <c:pt idx="33">
                  <c:v>2023Q2</c:v>
                </c:pt>
                <c:pt idx="34">
                  <c:v>2023Q3</c:v>
                </c:pt>
                <c:pt idx="35">
                  <c:v>2023Q4</c:v>
                </c:pt>
                <c:pt idx="36">
                  <c:v>2024Q1</c:v>
                </c:pt>
                <c:pt idx="37">
                  <c:v>2024Q2</c:v>
                </c:pt>
                <c:pt idx="38">
                  <c:v>2024Q3</c:v>
                </c:pt>
                <c:pt idx="39">
                  <c:v>2024Q4</c:v>
                </c:pt>
                <c:pt idx="40">
                  <c:v>2025Q1</c:v>
                </c:pt>
              </c:strCache>
            </c:strRef>
          </c:cat>
          <c:val>
            <c:numRef>
              <c:f>Taul1!$C$4:$C$44</c:f>
              <c:numCache>
                <c:formatCode>#,##0</c:formatCode>
                <c:ptCount val="41"/>
                <c:pt idx="0">
                  <c:v>7851.4313289360571</c:v>
                </c:pt>
                <c:pt idx="1">
                  <c:v>6685.9122554600544</c:v>
                </c:pt>
                <c:pt idx="2" formatCode="General">
                  <c:v>7700</c:v>
                </c:pt>
                <c:pt idx="3">
                  <c:v>6176.3555772662821</c:v>
                </c:pt>
                <c:pt idx="4">
                  <c:v>7537.782188740196</c:v>
                </c:pt>
                <c:pt idx="5">
                  <c:v>6857.0390325418875</c:v>
                </c:pt>
                <c:pt idx="6" formatCode="General">
                  <c:v>6818</c:v>
                </c:pt>
                <c:pt idx="7" formatCode="General">
                  <c:v>7300</c:v>
                </c:pt>
                <c:pt idx="8" formatCode="General">
                  <c:v>11000</c:v>
                </c:pt>
                <c:pt idx="9" formatCode="General">
                  <c:v>11600</c:v>
                </c:pt>
                <c:pt idx="10" formatCode="General">
                  <c:v>10900</c:v>
                </c:pt>
                <c:pt idx="11" formatCode="General">
                  <c:v>9000</c:v>
                </c:pt>
                <c:pt idx="12">
                  <c:v>11000</c:v>
                </c:pt>
                <c:pt idx="13" formatCode="General">
                  <c:v>14600</c:v>
                </c:pt>
                <c:pt idx="14" formatCode="General">
                  <c:v>14700</c:v>
                </c:pt>
                <c:pt idx="15" formatCode="General">
                  <c:v>9600</c:v>
                </c:pt>
                <c:pt idx="16">
                  <c:v>12400</c:v>
                </c:pt>
                <c:pt idx="17" formatCode="General">
                  <c:v>11400</c:v>
                </c:pt>
                <c:pt idx="18" formatCode="General">
                  <c:v>9400</c:v>
                </c:pt>
                <c:pt idx="19" formatCode="General">
                  <c:v>7300</c:v>
                </c:pt>
                <c:pt idx="20">
                  <c:v>10400</c:v>
                </c:pt>
                <c:pt idx="21" formatCode="General">
                  <c:v>5900</c:v>
                </c:pt>
                <c:pt idx="22" formatCode="General">
                  <c:v>5500</c:v>
                </c:pt>
                <c:pt idx="23" formatCode="General">
                  <c:v>6500</c:v>
                </c:pt>
                <c:pt idx="24" formatCode="General">
                  <c:v>9500</c:v>
                </c:pt>
                <c:pt idx="25" formatCode="General">
                  <c:v>11500</c:v>
                </c:pt>
                <c:pt idx="26" formatCode="General">
                  <c:v>14000</c:v>
                </c:pt>
                <c:pt idx="27" formatCode="General">
                  <c:v>11500</c:v>
                </c:pt>
                <c:pt idx="28" formatCode="General">
                  <c:v>14800</c:v>
                </c:pt>
                <c:pt idx="29" formatCode="General">
                  <c:v>15300</c:v>
                </c:pt>
                <c:pt idx="30" formatCode="General">
                  <c:v>11700</c:v>
                </c:pt>
                <c:pt idx="31" formatCode="General">
                  <c:v>11000</c:v>
                </c:pt>
                <c:pt idx="32">
                  <c:v>13400</c:v>
                </c:pt>
                <c:pt idx="33" formatCode="General">
                  <c:v>11700</c:v>
                </c:pt>
                <c:pt idx="34" formatCode="General">
                  <c:v>8700</c:v>
                </c:pt>
                <c:pt idx="35" formatCode="General">
                  <c:v>7500</c:v>
                </c:pt>
                <c:pt idx="36" formatCode="General">
                  <c:v>9600</c:v>
                </c:pt>
                <c:pt idx="37" formatCode="General">
                  <c:v>9500</c:v>
                </c:pt>
                <c:pt idx="38" formatCode="General">
                  <c:v>7600</c:v>
                </c:pt>
                <c:pt idx="39" formatCode="General">
                  <c:v>5500</c:v>
                </c:pt>
                <c:pt idx="40" formatCode="General">
                  <c:v>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6D-4616-AB7B-BA4A9C2280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1"/>
        <c:axId val="368210920"/>
        <c:axId val="368211704"/>
      </c:barChart>
      <c:catAx>
        <c:axId val="36821092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1704"/>
        <c:crosses val="autoZero"/>
        <c:auto val="1"/>
        <c:lblAlgn val="ctr"/>
        <c:lblOffset val="0"/>
        <c:noMultiLvlLbl val="0"/>
      </c:catAx>
      <c:valAx>
        <c:axId val="368211704"/>
        <c:scaling>
          <c:orientation val="minMax"/>
          <c:max val="16000"/>
          <c:min val="-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0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876346646111267E-2"/>
          <c:y val="0.91633433036153356"/>
          <c:w val="0.95491074975467694"/>
          <c:h val="6.60315770594803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l">
              <a:defRPr sz="1200"/>
            </a:lvl1pPr>
          </a:lstStyle>
          <a:p>
            <a:r>
              <a:rPr lang="en-US" sz="110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1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1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3075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78" tIns="47389" rIns="94778" bIns="47389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0687"/>
            <a:ext cx="5681980" cy="4604861"/>
          </a:xfrm>
          <a:prstGeom prst="rect">
            <a:avLst/>
          </a:prstGeom>
        </p:spPr>
        <p:txBody>
          <a:bodyPr vert="horz" lIns="94778" tIns="47389" rIns="94778" bIns="473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l"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r"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5887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i-FI" sz="140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9801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CA2B05-DB30-BA5A-3781-F9C3D69DDF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9FD2DD88-59B5-8FB1-A0D1-DF7C338F81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0D55CB9D-9C37-02DE-50E5-4CA02804AD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4A40D4E-9094-0913-74EB-CE8C663602D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864227C-6D32-BC63-2203-80254A6460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9675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0741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4554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/>
              <a:t>7.5.2025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/>
              <a:t>7.5.2025</a:t>
            </a:fld>
            <a:endParaRPr lang="fi-FI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/>
              <a:t>7.5.2025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/>
              <a:t>7.5.2025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/>
              <a:t>7.5.2025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/>
              <a:t>7.5.2025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/>
              <a:t>7.5.2025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t>7.5.2025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7.5.2025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/>
              <a:t>7.5.2025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pääotsikkoa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/>
              <a:t>7.5.2025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/>
              <a:t>7.5.2025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/>
              <a:t>7.5.2025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/>
              <a:t>7.5.2025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/>
              <a:t>7.5.2025</a:t>
            </a:fld>
            <a:endParaRPr lang="fi-FI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/>
              <a:t>7.5.2025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7.5.2025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7.5.2025</a:t>
            </a:fld>
            <a:endParaRPr lang="fi-FI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/>
              <a:t>7.5.2025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7.5.2025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/>
              <a:t>7.5.2025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/>
              <a:t>7.5.2025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/>
              <a:t>7.5.2025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/>
              <a:t>7.5.2025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/>
              <a:t>7.5.2025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/>
              <a:t>7.5.2025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/>
              <a:t>7.5.2025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t>7.5.2025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64" r:id="rId3"/>
    <p:sldLayoutId id="2147483679" r:id="rId4"/>
    <p:sldLayoutId id="2147483665" r:id="rId5"/>
    <p:sldLayoutId id="2147483681" r:id="rId6"/>
    <p:sldLayoutId id="2147483666" r:id="rId7"/>
    <p:sldLayoutId id="2147483682" r:id="rId8"/>
    <p:sldLayoutId id="2147483667" r:id="rId9"/>
    <p:sldLayoutId id="2147483683" r:id="rId10"/>
    <p:sldLayoutId id="2147483668" r:id="rId11"/>
    <p:sldLayoutId id="2147483684" r:id="rId12"/>
    <p:sldLayoutId id="2147483669" r:id="rId13"/>
    <p:sldLayoutId id="2147483685" r:id="rId14"/>
    <p:sldLayoutId id="2147483670" r:id="rId15"/>
    <p:sldLayoutId id="2147483686" r:id="rId16"/>
    <p:sldLayoutId id="2147483671" r:id="rId17"/>
    <p:sldLayoutId id="2147483687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teknologiateollisuus.fi/talousnakymat/" TargetMode="External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hanne.mikkonen@teknologiateollisuus.fi" TargetMode="External"/><Relationship Id="rId2" Type="http://schemas.openxmlformats.org/officeDocument/2006/relationships/hyperlink" Target="mailto:petteri.rautaporras@teknologiateollisuus.fi" TargetMode="External"/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F0337807-D4B4-9CE6-94C2-EC5A511BD3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2800" y="1881898"/>
            <a:ext cx="6977283" cy="1890600"/>
          </a:xfrm>
        </p:spPr>
        <p:txBody>
          <a:bodyPr/>
          <a:lstStyle/>
          <a:p>
            <a:r>
              <a:rPr lang="fi-FI"/>
              <a:t>Teknologiateollisuuden Talousnäkymät 2/2025</a:t>
            </a:r>
          </a:p>
          <a:p>
            <a:endParaRPr lang="fi-FI"/>
          </a:p>
          <a:p>
            <a:r>
              <a:rPr lang="fi-FI" sz="1600"/>
              <a:t>Raportin graafit esityskäyttöä varten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455AAA09-B074-9D92-3198-928EB9DCC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6D7129A-AF9D-0E9A-E1C7-E5E228174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3C366-6A2C-43B9-A437-B827E0484441}" type="datetime1">
              <a:rPr lang="fi-FI" smtClean="0"/>
              <a:t>7.5.2025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21B2D93-70EA-9EF4-C9E8-9E3B8FDAA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7154082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Teknologiateollisuuden liikevaihto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7.5.2025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645382"/>
            <a:ext cx="6060577" cy="165163"/>
          </a:xfrm>
        </p:spPr>
        <p:txBody>
          <a:bodyPr/>
          <a:lstStyle/>
          <a:p>
            <a:r>
              <a:rPr lang="fi-FI"/>
              <a:t>Kausipuhdistetut teollisuuden ja palveluiden liikevaihtokuvaajat</a:t>
            </a:r>
          </a:p>
          <a:p>
            <a:r>
              <a:rPr lang="fi-FI"/>
              <a:t>Osuudet liikevaihdosta 2023: kone- ja metallituoteteollisuus 39 %, elektroniikka- ja sähköteollisuus 20 %, tietotekniikka-ala 19 %, metallien jalostus 14 %, suunnittelu ja konsultointi 7 %.</a:t>
            </a:r>
          </a:p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Tilastokeskus</a:t>
            </a:r>
          </a:p>
          <a:p>
            <a:endParaRPr lang="fi-FI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845D7184-B1D9-5878-BD9A-C08DA012AA3D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566250780"/>
              </p:ext>
            </p:extLst>
          </p:nvPr>
        </p:nvGraphicFramePr>
        <p:xfrm>
          <a:off x="433388" y="1122363"/>
          <a:ext cx="8281987" cy="349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0525" imgH="5571846" progId="Mbnd.mbnd">
                  <p:embed/>
                </p:oleObj>
              </mc:Choice>
              <mc:Fallback>
                <p:oleObj name="Macrobond document" r:id="rId2" imgW="13190525" imgH="5571846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845D7184-B1D9-5878-BD9A-C08DA012AA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33388" y="1122363"/>
                        <a:ext cx="8281987" cy="3498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574909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18C291-2770-5C15-0F05-3204F555BE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FBBCE1E6-8AE5-6949-6E24-D2307C9B49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Millaisia vaikutuksia tullit ja tullipuheet ovat tähän mennessä aiheuttaneet yrityksellenne? Voit valita monta.</a:t>
            </a:r>
            <a:endParaRPr lang="fi-FI" dirty="0">
              <a:solidFill>
                <a:schemeClr val="accent2"/>
              </a:solidFill>
              <a:highlight>
                <a:srgbClr val="FFFF00"/>
              </a:highlight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C129785A-856D-E5AC-E5BA-A31EB5DE6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75EAEC-BAA8-69DB-8497-0EB2A46FE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59152CC-C976-2ABF-1206-45F0AD217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B66D2360-509F-5F34-6B4A-625F243E15C9}"/>
              </a:ext>
            </a:extLst>
          </p:cNvPr>
          <p:cNvGraphicFramePr>
            <a:graphicFrameLocks noGrp="1"/>
          </p:cNvGraphicFramePr>
          <p:nvPr>
            <p:ph sz="quarter" idx="17"/>
          </p:nvPr>
        </p:nvGraphicFramePr>
        <p:xfrm>
          <a:off x="252000" y="1491629"/>
          <a:ext cx="8717584" cy="3153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A19EC2BB-B248-2ABC-E33C-7C7F41F15FF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1" y="4727574"/>
            <a:ext cx="6256253" cy="235258"/>
          </a:xfrm>
        </p:spPr>
        <p:txBody>
          <a:bodyPr/>
          <a:lstStyle/>
          <a:p>
            <a:r>
              <a:rPr lang="fi-FI" dirty="0"/>
              <a:t>Lähde: Teknologiateollisuus ry:n </a:t>
            </a:r>
            <a:r>
              <a:rPr lang="fi-FI" dirty="0" err="1"/>
              <a:t>TeknoBaron</a:t>
            </a:r>
            <a:r>
              <a:rPr lang="fi-FI" dirty="0"/>
              <a:t> tullikysely toukokuu 2025, vastaajamäärä 304. Vastaukset jaettu erikseen teollisuuteen (elektroniikka- ja sähköteollisuus, kone- ja metallituoteteollisuus sekä metallien jalostus) ja palveluihin (suunnittelu &amp; konsultointi ja tietotekniikka-ala).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6934174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F9FDAE2B-D544-8567-E639-0EBFF99B3D8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2027" y="279868"/>
            <a:ext cx="7992000" cy="821163"/>
          </a:xfrm>
        </p:spPr>
        <p:txBody>
          <a:bodyPr/>
          <a:lstStyle/>
          <a:p>
            <a:r>
              <a:rPr lang="fi-FI"/>
              <a:t>Vastaajien arviot tullien vaikutuksesta yrityksensä liikevaihtoon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863A368-A152-8E50-92AB-1A6135E2A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12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243228A-2E09-0572-F338-26E63587B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44A0A1-E96C-D918-36D3-BEFCB63D3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955884EB-530B-2746-9D8A-25103FAD41A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509024" cy="238709"/>
          </a:xfrm>
        </p:spPr>
        <p:txBody>
          <a:bodyPr/>
          <a:lstStyle/>
          <a:p>
            <a:r>
              <a:rPr lang="fi-FI"/>
              <a:t>Lähde: Teknologiateollisuus ry:n </a:t>
            </a:r>
            <a:r>
              <a:rPr lang="fi-FI" err="1"/>
              <a:t>TeknoBaro</a:t>
            </a:r>
            <a:r>
              <a:rPr lang="fi-FI"/>
              <a:t> tullikysely toukokuu 2025, vastaajamäärä 304.</a:t>
            </a:r>
          </a:p>
          <a:p>
            <a:endParaRPr lang="fi-FI"/>
          </a:p>
        </p:txBody>
      </p:sp>
      <p:graphicFrame>
        <p:nvGraphicFramePr>
          <p:cNvPr id="12" name="Sisällön paikkamerkki 9">
            <a:extLst>
              <a:ext uri="{FF2B5EF4-FFF2-40B4-BE49-F238E27FC236}">
                <a16:creationId xmlns:a16="http://schemas.microsoft.com/office/drawing/2014/main" id="{6C533C65-6675-A51D-FEAA-3FB1330AB7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1764302"/>
              </p:ext>
            </p:extLst>
          </p:nvPr>
        </p:nvGraphicFramePr>
        <p:xfrm>
          <a:off x="79829" y="1112316"/>
          <a:ext cx="4390571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Sisällön paikkamerkki 9">
            <a:extLst>
              <a:ext uri="{FF2B5EF4-FFF2-40B4-BE49-F238E27FC236}">
                <a16:creationId xmlns:a16="http://schemas.microsoft.com/office/drawing/2014/main" id="{F2E8A9F8-E5D6-6532-2AF2-29F59FDA8B55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382329895"/>
              </p:ext>
            </p:extLst>
          </p:nvPr>
        </p:nvGraphicFramePr>
        <p:xfrm>
          <a:off x="4673601" y="1169293"/>
          <a:ext cx="4317024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kstiruutu 10">
            <a:extLst>
              <a:ext uri="{FF2B5EF4-FFF2-40B4-BE49-F238E27FC236}">
                <a16:creationId xmlns:a16="http://schemas.microsoft.com/office/drawing/2014/main" id="{4883DCCE-3A85-5B7E-0B0A-F51B88A03DBE}"/>
              </a:ext>
            </a:extLst>
          </p:cNvPr>
          <p:cNvSpPr txBox="1"/>
          <p:nvPr/>
        </p:nvSpPr>
        <p:spPr>
          <a:xfrm>
            <a:off x="146060" y="1104941"/>
            <a:ext cx="4522681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i-FI" sz="1200" spc="-40"/>
              <a:t>Yhteenlaskettu liikevaihtosumman muutos eri skenaarioissa 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4359CB31-1FAC-36E9-2158-4A76234E9589}"/>
              </a:ext>
            </a:extLst>
          </p:cNvPr>
          <p:cNvSpPr txBox="1"/>
          <p:nvPr/>
        </p:nvSpPr>
        <p:spPr>
          <a:xfrm>
            <a:off x="4985658" y="1093914"/>
            <a:ext cx="4004968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i-FI" sz="1200" spc="-40"/>
              <a:t>Keskimääräinen yritysten arvioima liikevaihtomuutos</a:t>
            </a:r>
          </a:p>
        </p:txBody>
      </p:sp>
    </p:spTree>
    <p:extLst>
      <p:ext uri="{BB962C8B-B14F-4D97-AF65-F5344CB8AC3E}">
        <p14:creationId xmlns:p14="http://schemas.microsoft.com/office/powerpoint/2010/main" val="218663480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8DE90FD-B242-D61D-A784-0824455855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Teknologiateollisuuden* uudet tilaukset Suomessa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4EA2EE1-9E44-8EAA-1BA3-22AB5B9ED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13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A390E12-84E2-9054-A4B8-5552EBD08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4D9670F-99EB-26C7-65F5-4A284F87C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87C1F8F-8A5D-A68C-00E7-59FD3F3A99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767898" cy="364456"/>
          </a:xfrm>
        </p:spPr>
        <p:txBody>
          <a:bodyPr/>
          <a:lstStyle/>
          <a:p>
            <a:r>
              <a:rPr lang="fi-FI"/>
              <a:t>Lähde: Teknologiateollisuus ry:n tilauskantatiedustelun vastaajayritykset, </a:t>
            </a:r>
          </a:p>
          <a:p>
            <a:r>
              <a:rPr lang="fi-FI"/>
              <a:t>viimeisin tieto tammi–maaliskuu 2025.</a:t>
            </a:r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592199E9-55FF-03A1-76C0-89F921F166F7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449694855"/>
              </p:ext>
            </p:extLst>
          </p:nvPr>
        </p:nvGraphicFramePr>
        <p:xfrm>
          <a:off x="425450" y="1117600"/>
          <a:ext cx="8299450" cy="287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0525" imgH="4571513" progId="Mbnd.mbnd">
                  <p:embed/>
                </p:oleObj>
              </mc:Choice>
              <mc:Fallback>
                <p:oleObj name="Macrobond document" r:id="rId2" imgW="13190525" imgH="4571513" progId="Mbnd.mbnd">
                  <p:embed/>
                  <p:pic>
                    <p:nvPicPr>
                      <p:cNvPr id="12" name="Sisällön paikkamerkki 11">
                        <a:extLst>
                          <a:ext uri="{FF2B5EF4-FFF2-40B4-BE49-F238E27FC236}">
                            <a16:creationId xmlns:a16="http://schemas.microsoft.com/office/drawing/2014/main" id="{592199E9-55FF-03A1-76C0-89F921F166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5450" y="1117600"/>
                        <a:ext cx="8299450" cy="2876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C3FE1028-D4C4-1F60-9AAD-4207C360DD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030358"/>
              </p:ext>
            </p:extLst>
          </p:nvPr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I,2025 / I,2024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I,2025 / IV,2024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-32 %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-4 %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-25 %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 Box 10">
            <a:extLst>
              <a:ext uri="{FF2B5EF4-FFF2-40B4-BE49-F238E27FC236}">
                <a16:creationId xmlns:a16="http://schemas.microsoft.com/office/drawing/2014/main" id="{FB8724BE-4221-4D41-3225-F149D32D6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5083" y="3953871"/>
            <a:ext cx="15216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Arial Unicode MS"/>
                <a:cs typeface="+mn-cs"/>
              </a:rPr>
              <a:t>*) Pl. metallien jalostus, pelialan ohjelmistoyritykset ja datakeskukset </a:t>
            </a:r>
          </a:p>
        </p:txBody>
      </p:sp>
    </p:spTree>
    <p:extLst>
      <p:ext uri="{BB962C8B-B14F-4D97-AF65-F5344CB8AC3E}">
        <p14:creationId xmlns:p14="http://schemas.microsoft.com/office/powerpoint/2010/main" val="619936970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8DE90FD-B242-D61D-A784-0824455855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Teknologiateollisuuden* tilauskanta Suomessa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4EA2EE1-9E44-8EAA-1BA3-22AB5B9ED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A390E12-84E2-9054-A4B8-5552EBD08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4D9670F-99EB-26C7-65F5-4A284F87C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87C1F8F-8A5D-A68C-00E7-59FD3F3A99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767898" cy="364456"/>
          </a:xfrm>
        </p:spPr>
        <p:txBody>
          <a:bodyPr/>
          <a:lstStyle/>
          <a:p>
            <a:r>
              <a:rPr lang="fi-FI"/>
              <a:t>Lähde: Teknologiateollisuus ry:n tilauskantatiedustelun vastaajayritykset, </a:t>
            </a:r>
          </a:p>
          <a:p>
            <a:r>
              <a:rPr lang="fi-FI"/>
              <a:t>viimeisin tieto 31.3.2025.</a:t>
            </a:r>
          </a:p>
          <a:p>
            <a:endParaRPr lang="fi-FI"/>
          </a:p>
        </p:txBody>
      </p:sp>
      <p:graphicFrame>
        <p:nvGraphicFramePr>
          <p:cNvPr id="8" name="Taulukko 7">
            <a:extLst>
              <a:ext uri="{FF2B5EF4-FFF2-40B4-BE49-F238E27FC236}">
                <a16:creationId xmlns:a16="http://schemas.microsoft.com/office/drawing/2014/main" id="{DDAA66D6-906F-8DD3-6737-1CC93CA62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479138"/>
              </p:ext>
            </p:extLst>
          </p:nvPr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31.3.2025 / 31.3.202</a:t>
                      </a:r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  <a:endParaRPr lang="fi-FI" sz="90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31.3.2025 / 31.12.2024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-2 %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-7 %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928BFCA9-5107-5A83-C610-8A49CA402A9B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802210950"/>
              </p:ext>
            </p:extLst>
          </p:nvPr>
        </p:nvGraphicFramePr>
        <p:xfrm>
          <a:off x="425450" y="1117600"/>
          <a:ext cx="8299450" cy="287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0525" imgH="4571513" progId="Mbnd.mbnd">
                  <p:embed/>
                </p:oleObj>
              </mc:Choice>
              <mc:Fallback>
                <p:oleObj name="Macrobond document" r:id="rId2" imgW="13190525" imgH="4571513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928BFCA9-5107-5A83-C610-8A49CA402A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5450" y="1117600"/>
                        <a:ext cx="8299450" cy="2876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0">
            <a:extLst>
              <a:ext uri="{FF2B5EF4-FFF2-40B4-BE49-F238E27FC236}">
                <a16:creationId xmlns:a16="http://schemas.microsoft.com/office/drawing/2014/main" id="{5C4570F5-3A95-3527-E942-8B45BCEBE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5083" y="3953871"/>
            <a:ext cx="15216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Arial Unicode MS"/>
                <a:cs typeface="+mn-cs"/>
              </a:rPr>
              <a:t>*) Pl. metallien jalostus, pelialan ohjelmistoyritykset ja datakeskukset  </a:t>
            </a:r>
          </a:p>
        </p:txBody>
      </p:sp>
    </p:spTree>
    <p:extLst>
      <p:ext uri="{BB962C8B-B14F-4D97-AF65-F5344CB8AC3E}">
        <p14:creationId xmlns:p14="http://schemas.microsoft.com/office/powerpoint/2010/main" val="3755395592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86397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/>
              <a:t>Teknologiateollisuuden yritysten saamat tarjouspyynnöt Suomessa* </a:t>
            </a:r>
            <a:endParaRPr lang="fi-FI" sz="1600" b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15</a:t>
            </a:fld>
            <a:endParaRPr lang="fi-FI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7.5.2025</a:t>
            </a:fld>
            <a:endParaRPr lang="fi-FI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029406" cy="292448"/>
          </a:xfrm>
        </p:spPr>
        <p:txBody>
          <a:bodyPr/>
          <a:lstStyle/>
          <a:p>
            <a:r>
              <a:rPr lang="fi-FI"/>
              <a:t>Lähde: Teknologiateollisuus ry:n tilauskantatiedustelu, </a:t>
            </a:r>
          </a:p>
          <a:p>
            <a:r>
              <a:rPr lang="fi-FI"/>
              <a:t>viimeisin kyselyajankohta: huhtikuu 2025. </a:t>
            </a:r>
          </a:p>
          <a:p>
            <a:endParaRPr lang="fi-FI"/>
          </a:p>
        </p:txBody>
      </p:sp>
      <p:graphicFrame>
        <p:nvGraphicFramePr>
          <p:cNvPr id="8" name="Sisällön paikkamerkki 7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600877726"/>
              </p:ext>
            </p:extLst>
          </p:nvPr>
        </p:nvGraphicFramePr>
        <p:xfrm>
          <a:off x="381000" y="1081328"/>
          <a:ext cx="8391525" cy="330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uorakulmio 5"/>
          <p:cNvSpPr/>
          <p:nvPr/>
        </p:nvSpPr>
        <p:spPr>
          <a:xfrm>
            <a:off x="609192" y="4288357"/>
            <a:ext cx="82241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/>
              <a:t>*) ”Onko tarjouspyyntöjen määrässä viime viikkoina näkyvissä oleellista vähenemistä tai lisääntymistä, kun verrataan tilannetta noin kolme kuukautta sitten vallinneeseen tilanteeseen.” Saldoluku = niiden yritysten osuus, joissa tarjouspyyntöjen määrä on lisääntynyt – niiden yritysten osuus, joissa tarjouspyyntöjen määrä on vähentynyt. Negatiivinen saldoluku viittaa kysynnän heikentymiseen kolme kuukautta sitten vallinneeseen tilanteeseen nähden.</a:t>
            </a:r>
          </a:p>
        </p:txBody>
      </p:sp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CD03F6E4-A1DB-4839-B471-E329EB65AB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484378"/>
              </p:ext>
            </p:extLst>
          </p:nvPr>
        </p:nvGraphicFramePr>
        <p:xfrm>
          <a:off x="740381" y="2406303"/>
          <a:ext cx="7730582" cy="305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30089">
                  <a:extLst>
                    <a:ext uri="{9D8B030D-6E8A-4147-A177-3AD203B41FA5}">
                      <a16:colId xmlns:a16="http://schemas.microsoft.com/office/drawing/2014/main" val="3605997972"/>
                    </a:ext>
                  </a:extLst>
                </a:gridCol>
                <a:gridCol w="430089">
                  <a:extLst>
                    <a:ext uri="{9D8B030D-6E8A-4147-A177-3AD203B41FA5}">
                      <a16:colId xmlns:a16="http://schemas.microsoft.com/office/drawing/2014/main" val="2010360175"/>
                    </a:ext>
                  </a:extLst>
                </a:gridCol>
                <a:gridCol w="430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00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00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00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00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00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89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8987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428987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428987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428987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428987">
                  <a:extLst>
                    <a:ext uri="{9D8B030D-6E8A-4147-A177-3AD203B41FA5}">
                      <a16:colId xmlns:a16="http://schemas.microsoft.com/office/drawing/2014/main" val="2330874930"/>
                    </a:ext>
                  </a:extLst>
                </a:gridCol>
                <a:gridCol w="428987">
                  <a:extLst>
                    <a:ext uri="{9D8B030D-6E8A-4147-A177-3AD203B41FA5}">
                      <a16:colId xmlns:a16="http://schemas.microsoft.com/office/drawing/2014/main" val="2999849335"/>
                    </a:ext>
                  </a:extLst>
                </a:gridCol>
                <a:gridCol w="428987">
                  <a:extLst>
                    <a:ext uri="{9D8B030D-6E8A-4147-A177-3AD203B41FA5}">
                      <a16:colId xmlns:a16="http://schemas.microsoft.com/office/drawing/2014/main" val="2956671445"/>
                    </a:ext>
                  </a:extLst>
                </a:gridCol>
                <a:gridCol w="428987">
                  <a:extLst>
                    <a:ext uri="{9D8B030D-6E8A-4147-A177-3AD203B41FA5}">
                      <a16:colId xmlns:a16="http://schemas.microsoft.com/office/drawing/2014/main" val="3470309592"/>
                    </a:ext>
                  </a:extLst>
                </a:gridCol>
                <a:gridCol w="428987">
                  <a:extLst>
                    <a:ext uri="{9D8B030D-6E8A-4147-A177-3AD203B41FA5}">
                      <a16:colId xmlns:a16="http://schemas.microsoft.com/office/drawing/2014/main" val="2308343889"/>
                    </a:ext>
                  </a:extLst>
                </a:gridCol>
              </a:tblGrid>
              <a:tr h="266351"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  <a:p>
                      <a:pPr algn="ctr"/>
                      <a:endParaRPr lang="fi-FI" sz="700" b="0" baseline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2025</a:t>
                      </a:r>
                    </a:p>
                    <a:p>
                      <a:pPr algn="ctr"/>
                      <a:endParaRPr lang="fi-FI" sz="700" b="0" baseline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5078131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9A06AF-A400-A27C-004D-6599173E1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60F930B2-4E1F-216F-4AD4-140DA631FE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Teknologiateollisuuden tavaravienti Yhdysvaltoihin ja EU-maihin 2024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6203A15-B9D6-013A-D879-6FD8AB294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16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76F6013-9321-910B-B4BB-3D5412C70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431438D-B13A-7E4B-DB49-E40998DC5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77AF12EE-C625-7C9C-6F15-2DCBB2E9F91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332"/>
            <a:ext cx="4829606" cy="165406"/>
          </a:xfrm>
        </p:spPr>
        <p:txBody>
          <a:bodyPr/>
          <a:lstStyle/>
          <a:p>
            <a:r>
              <a:rPr lang="fi-FI"/>
              <a:t>Lähde: Tulli. </a:t>
            </a:r>
          </a:p>
        </p:txBody>
      </p:sp>
      <p:graphicFrame>
        <p:nvGraphicFramePr>
          <p:cNvPr id="11" name="Sisällön paikkamerkki 9">
            <a:extLst>
              <a:ext uri="{FF2B5EF4-FFF2-40B4-BE49-F238E27FC236}">
                <a16:creationId xmlns:a16="http://schemas.microsoft.com/office/drawing/2014/main" id="{02DC12CF-9712-7847-653F-79A28CC7C2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6032205"/>
              </p:ext>
            </p:extLst>
          </p:nvPr>
        </p:nvGraphicFramePr>
        <p:xfrm>
          <a:off x="4248000" y="1108229"/>
          <a:ext cx="4481806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Sisällön paikkamerkki 9">
            <a:extLst>
              <a:ext uri="{FF2B5EF4-FFF2-40B4-BE49-F238E27FC236}">
                <a16:creationId xmlns:a16="http://schemas.microsoft.com/office/drawing/2014/main" id="{20AE4D47-7512-524E-1988-7A5FB50585A2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651301324"/>
              </p:ext>
            </p:extLst>
          </p:nvPr>
        </p:nvGraphicFramePr>
        <p:xfrm>
          <a:off x="282027" y="1041725"/>
          <a:ext cx="4335463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33080208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8DE90FD-B242-D61D-A784-0824455855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Elektroniikka- ja sähköteollisuuden uudet tilaukset Suomessa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4EA2EE1-9E44-8EAA-1BA3-22AB5B9ED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17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A390E12-84E2-9054-A4B8-5552EBD08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4D9670F-99EB-26C7-65F5-4A284F87C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87C1F8F-8A5D-A68C-00E7-59FD3F3A99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767898" cy="364456"/>
          </a:xfrm>
        </p:spPr>
        <p:txBody>
          <a:bodyPr/>
          <a:lstStyle/>
          <a:p>
            <a:r>
              <a:rPr lang="fi-FI"/>
              <a:t>Lähde: Teknologiateollisuus ry:n tilauskantatiedustelun vastaajayritykset, </a:t>
            </a:r>
          </a:p>
          <a:p>
            <a:r>
              <a:rPr lang="fi-FI"/>
              <a:t>viimeisin tieto tammi–maaliskuu 2025.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CC990E01-B568-E1B6-5085-A5D60A13BC24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10086359"/>
              </p:ext>
            </p:extLst>
          </p:nvPr>
        </p:nvGraphicFramePr>
        <p:xfrm>
          <a:off x="434975" y="1120775"/>
          <a:ext cx="8280400" cy="287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0525" imgH="4571513" progId="Mbnd.mbnd">
                  <p:embed/>
                </p:oleObj>
              </mc:Choice>
              <mc:Fallback>
                <p:oleObj name="Macrobond document" r:id="rId2" imgW="13190525" imgH="4571513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CC990E01-B568-E1B6-5085-A5D60A13BC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34975" y="1120775"/>
                        <a:ext cx="8280400" cy="287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4A6561FE-59E6-397B-CD2C-D5BB3B2CCA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091496"/>
              </p:ext>
            </p:extLst>
          </p:nvPr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I,2025 / I,2024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I,2025 / IV,2024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-24 %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-33 %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-10 %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-22 %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7154612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8DE90FD-B242-D61D-A784-0824455855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Elektroniikka- ja sähköteollisuuden tilauskanta Suomessa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4EA2EE1-9E44-8EAA-1BA3-22AB5B9ED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18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A390E12-84E2-9054-A4B8-5552EBD08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4D9670F-99EB-26C7-65F5-4A284F87C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87C1F8F-8A5D-A68C-00E7-59FD3F3A99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767898" cy="364456"/>
          </a:xfrm>
        </p:spPr>
        <p:txBody>
          <a:bodyPr/>
          <a:lstStyle/>
          <a:p>
            <a:r>
              <a:rPr lang="fi-FI"/>
              <a:t>Lähde: Teknologiateollisuus ry:n tilauskantatiedustelun vastaajayritykset, </a:t>
            </a:r>
          </a:p>
          <a:p>
            <a:r>
              <a:rPr lang="fi-FI"/>
              <a:t>viimeisin tieto 31.3.2025.</a:t>
            </a:r>
          </a:p>
          <a:p>
            <a:endParaRPr lang="fi-FI"/>
          </a:p>
        </p:txBody>
      </p:sp>
      <p:graphicFrame>
        <p:nvGraphicFramePr>
          <p:cNvPr id="8" name="Taulukko 7">
            <a:extLst>
              <a:ext uri="{FF2B5EF4-FFF2-40B4-BE49-F238E27FC236}">
                <a16:creationId xmlns:a16="http://schemas.microsoft.com/office/drawing/2014/main" id="{DDAA66D6-906F-8DD3-6737-1CC93CA62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239576"/>
              </p:ext>
            </p:extLst>
          </p:nvPr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31.3.2025 / 31.3.202</a:t>
                      </a:r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  <a:endParaRPr lang="fi-FI" sz="90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31.3.2025 / 31.12.2024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-17 %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-18 %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-7 %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-15 %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F2A295E8-CFC3-E6F3-7E3C-578A80D03434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15539110"/>
              </p:ext>
            </p:extLst>
          </p:nvPr>
        </p:nvGraphicFramePr>
        <p:xfrm>
          <a:off x="425450" y="1117600"/>
          <a:ext cx="8299450" cy="287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0525" imgH="4571513" progId="Mbnd.mbnd">
                  <p:embed/>
                </p:oleObj>
              </mc:Choice>
              <mc:Fallback>
                <p:oleObj name="Macrobond document" r:id="rId2" imgW="13190525" imgH="4571513" progId="Mbnd.mbnd">
                  <p:embed/>
                  <p:pic>
                    <p:nvPicPr>
                      <p:cNvPr id="12" name="Sisällön paikkamerkki 11">
                        <a:extLst>
                          <a:ext uri="{FF2B5EF4-FFF2-40B4-BE49-F238E27FC236}">
                            <a16:creationId xmlns:a16="http://schemas.microsoft.com/office/drawing/2014/main" id="{F2A295E8-CFC3-E6F3-7E3C-578A80D034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5450" y="1117600"/>
                        <a:ext cx="8299450" cy="2876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155572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D6C8EB3-4469-F274-84F2-8F923A8F0D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Kone- ja metallituoteteollisuuden uudet tilaukset Suomessa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64B17C5-7B32-7916-E8C9-46D9F1104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19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203CCE4-BC36-DA38-5151-7BA787E0E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F88895F-E3DB-779E-E79F-6AC4E5311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0361D9C9-7E69-E677-0C47-7995B8F6A05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677478" cy="364456"/>
          </a:xfrm>
        </p:spPr>
        <p:txBody>
          <a:bodyPr/>
          <a:lstStyle/>
          <a:p>
            <a:r>
              <a:rPr lang="fi-FI"/>
              <a:t>Lähde: Teknologiateollisuus ry:n tilauskantatiedustelun vastaajayritykset, </a:t>
            </a:r>
          </a:p>
          <a:p>
            <a:r>
              <a:rPr lang="fi-FI"/>
              <a:t>viimeisin tieto tammi–maaliskuu 2025.</a:t>
            </a:r>
          </a:p>
        </p:txBody>
      </p:sp>
      <p:graphicFrame>
        <p:nvGraphicFramePr>
          <p:cNvPr id="13" name="Sisällön paikkamerkki 12">
            <a:extLst>
              <a:ext uri="{FF2B5EF4-FFF2-40B4-BE49-F238E27FC236}">
                <a16:creationId xmlns:a16="http://schemas.microsoft.com/office/drawing/2014/main" id="{0EF23CF9-7677-7FE0-293D-8FC19F2DEE0A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700235642"/>
              </p:ext>
            </p:extLst>
          </p:nvPr>
        </p:nvGraphicFramePr>
        <p:xfrm>
          <a:off x="425450" y="1117600"/>
          <a:ext cx="8299450" cy="287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0525" imgH="4571513" progId="Mbnd.mbnd">
                  <p:embed/>
                </p:oleObj>
              </mc:Choice>
              <mc:Fallback>
                <p:oleObj name="Macrobond document" r:id="rId2" imgW="13190525" imgH="4571513" progId="Mbnd.mbnd">
                  <p:embed/>
                  <p:pic>
                    <p:nvPicPr>
                      <p:cNvPr id="13" name="Sisällön paikkamerkki 12">
                        <a:extLst>
                          <a:ext uri="{FF2B5EF4-FFF2-40B4-BE49-F238E27FC236}">
                            <a16:creationId xmlns:a16="http://schemas.microsoft.com/office/drawing/2014/main" id="{0EF23CF9-7677-7FE0-293D-8FC19F2DEE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5450" y="1117600"/>
                        <a:ext cx="8299450" cy="2876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FB7BF16E-BAB3-7388-399C-51281BF8C8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993966"/>
              </p:ext>
            </p:extLst>
          </p:nvPr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I,2025 / I,2024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I,2025 / IV,2024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-40 %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-32 %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9927076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293B5A16-6053-6B1C-6E69-A657D138FC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 Talousnäkymät 2/2025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80E36B1-23BA-97B1-1EAE-A9DAC3881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6AE13BD-8A5B-CB4A-A08C-6151FA4A5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376C29-9DB0-FD42-321A-4124C69F8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BEEAC4F-7468-C46A-556D-B21CB21A2FDD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Varsinaisen raportin löydät osoitteesta: </a:t>
            </a:r>
            <a:r>
              <a:rPr lang="fi-FI" dirty="0">
                <a:hlinkClick r:id="rId2"/>
              </a:rPr>
              <a:t>https://teknologiateollisuus.fi/talousnakymat/</a:t>
            </a: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Tiedot perustuvat tilanteeseen 7.5.2025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DA52CBC-33EE-1BD5-2878-8E45D74AC77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4994267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8DE90FD-B242-D61D-A784-0824455855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Kone- ja metallituoteteollisuuden tilauskanta Suomessa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4EA2EE1-9E44-8EAA-1BA3-22AB5B9ED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20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A390E12-84E2-9054-A4B8-5552EBD08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4D9670F-99EB-26C7-65F5-4A284F87C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87C1F8F-8A5D-A68C-00E7-59FD3F3A99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835874" cy="364456"/>
          </a:xfrm>
        </p:spPr>
        <p:txBody>
          <a:bodyPr/>
          <a:lstStyle/>
          <a:p>
            <a:r>
              <a:rPr lang="fi-FI"/>
              <a:t>Lähde: Teknologiateollisuus ry:n tilauskantatiedustelun vastaajayritykset, viimeisin tieto 31.3.2025.</a:t>
            </a:r>
          </a:p>
          <a:p>
            <a:endParaRPr lang="fi-FI"/>
          </a:p>
        </p:txBody>
      </p:sp>
      <p:graphicFrame>
        <p:nvGraphicFramePr>
          <p:cNvPr id="8" name="Taulukko 7">
            <a:extLst>
              <a:ext uri="{FF2B5EF4-FFF2-40B4-BE49-F238E27FC236}">
                <a16:creationId xmlns:a16="http://schemas.microsoft.com/office/drawing/2014/main" id="{DDAA66D6-906F-8DD3-6737-1CC93CA62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072899"/>
              </p:ext>
            </p:extLst>
          </p:nvPr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31.3.2025 / 31.3.202</a:t>
                      </a:r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  <a:endParaRPr lang="fi-FI" sz="90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31.3.2025 / 31.12.2024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-4 %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5713692B-A1C8-24F2-CE06-F437D6B6CCD5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465819514"/>
              </p:ext>
            </p:extLst>
          </p:nvPr>
        </p:nvGraphicFramePr>
        <p:xfrm>
          <a:off x="425450" y="1117600"/>
          <a:ext cx="8299450" cy="287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0525" imgH="4571513" progId="Mbnd.mbnd">
                  <p:embed/>
                </p:oleObj>
              </mc:Choice>
              <mc:Fallback>
                <p:oleObj name="Macrobond document" r:id="rId2" imgW="13190525" imgH="4571513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5713692B-A1C8-24F2-CE06-F437D6B6CC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5450" y="1117600"/>
                        <a:ext cx="8299450" cy="2876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8860859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Metallien jalostuksen liikevaihto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21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7.5.2025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671295" cy="165163"/>
          </a:xfrm>
        </p:spPr>
        <p:txBody>
          <a:bodyPr/>
          <a:lstStyle/>
          <a:p>
            <a:r>
              <a:rPr lang="fi-FI"/>
              <a:t>Kausipuhdistetut teollisuuden liikevaihtokuvaajat</a:t>
            </a:r>
          </a:p>
          <a:p>
            <a:r>
              <a:rPr lang="fi-FI"/>
              <a:t>Osuudet liikevaihdosta 2023: rauta- ja terästuotteet sekä värimetallit ja valut 91 %, metallimalmien louhinta 9 %.</a:t>
            </a:r>
          </a:p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Tilastokeskus.</a:t>
            </a:r>
          </a:p>
          <a:p>
            <a:endParaRPr lang="fi-FI"/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77169BF2-492E-3E68-4C5F-2D0CC1853780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061166566"/>
              </p:ext>
            </p:extLst>
          </p:nvPr>
        </p:nvGraphicFramePr>
        <p:xfrm>
          <a:off x="392113" y="1106488"/>
          <a:ext cx="8364537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0525" imgH="5571846" progId="Mbnd.mbnd">
                  <p:embed/>
                </p:oleObj>
              </mc:Choice>
              <mc:Fallback>
                <p:oleObj name="Macrobond document" r:id="rId2" imgW="13190525" imgH="5571846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77169BF2-492E-3E68-4C5F-2D0CC18537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113" y="1106488"/>
                        <a:ext cx="8364537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0866490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Metallien jalostuksen tuotannon määrä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22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7.5.2025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671295" cy="165163"/>
          </a:xfrm>
        </p:spPr>
        <p:txBody>
          <a:bodyPr/>
          <a:lstStyle/>
          <a:p>
            <a:r>
              <a:rPr lang="fi-FI"/>
              <a:t>Kausipuhdistetut teollisuustuotannon volyymi-indeksit</a:t>
            </a:r>
          </a:p>
          <a:p>
            <a:r>
              <a:rPr lang="fi-FI"/>
              <a:t>Osuudet liikevaihdosta 2023: rauta- ja terästuotteet sekä värimetallit ja valut 91 %, metallimalmien louhinta 9 %.</a:t>
            </a:r>
          </a:p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Tilastokeskus.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32218317-5C35-EC26-9C8C-45DCA3B1E521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681886046"/>
              </p:ext>
            </p:extLst>
          </p:nvPr>
        </p:nvGraphicFramePr>
        <p:xfrm>
          <a:off x="577850" y="803275"/>
          <a:ext cx="8364538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0525" imgH="5571846" progId="Mbnd.mbnd">
                  <p:embed/>
                </p:oleObj>
              </mc:Choice>
              <mc:Fallback>
                <p:oleObj name="Macrobond document" r:id="rId2" imgW="13190525" imgH="5571846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32218317-5C35-EC26-9C8C-45DCA3B1E5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77850" y="803275"/>
                        <a:ext cx="8364538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6533080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D6C8EB3-4469-F274-84F2-8F923A8F0D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Suunnittelu- ja konsultointialan uudet tilaukset Suomessa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64B17C5-7B32-7916-E8C9-46D9F1104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23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203CCE4-BC36-DA38-5151-7BA787E0E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F88895F-E3DB-779E-E79F-6AC4E5311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0361D9C9-7E69-E677-0C47-7995B8F6A05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677478" cy="364456"/>
          </a:xfrm>
        </p:spPr>
        <p:txBody>
          <a:bodyPr/>
          <a:lstStyle/>
          <a:p>
            <a:r>
              <a:rPr lang="fi-FI"/>
              <a:t>Lähde: Teknologiateollisuus ry:n tilauskantatiedustelun vastaajayritykset, </a:t>
            </a:r>
          </a:p>
          <a:p>
            <a:r>
              <a:rPr lang="fi-FI"/>
              <a:t>viimeisin tieto tammi–maaliskuu 2025.</a:t>
            </a:r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1E67A020-2D54-306C-ED79-B3DCF45E6171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106876263"/>
              </p:ext>
            </p:extLst>
          </p:nvPr>
        </p:nvGraphicFramePr>
        <p:xfrm>
          <a:off x="425450" y="1117600"/>
          <a:ext cx="8299450" cy="287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0525" imgH="4571513" progId="Mbnd.mbnd">
                  <p:embed/>
                </p:oleObj>
              </mc:Choice>
              <mc:Fallback>
                <p:oleObj name="Macrobond document" r:id="rId2" imgW="13190525" imgH="4571513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1E67A020-2D54-306C-ED79-B3DCF45E61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5450" y="1117600"/>
                        <a:ext cx="8299450" cy="2876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E270A795-A3FD-0170-E1D8-C289DBC962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111111"/>
              </p:ext>
            </p:extLst>
          </p:nvPr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I,2025 / I,2024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I,2025 / IV,2024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199 %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315 %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8534083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8DE90FD-B242-D61D-A784-0824455855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Suunnittelu- ja konsultointialan tilauskanta Suomessa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4EA2EE1-9E44-8EAA-1BA3-22AB5B9ED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24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A390E12-84E2-9054-A4B8-5552EBD08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4D9670F-99EB-26C7-65F5-4A284F87C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87C1F8F-8A5D-A68C-00E7-59FD3F3A99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767898" cy="364456"/>
          </a:xfrm>
        </p:spPr>
        <p:txBody>
          <a:bodyPr/>
          <a:lstStyle/>
          <a:p>
            <a:r>
              <a:rPr lang="fi-FI"/>
              <a:t>Lähde: Teknologiateollisuus ry:n tilauskantatiedustelun vastaajayritykset, </a:t>
            </a:r>
          </a:p>
          <a:p>
            <a:r>
              <a:rPr lang="fi-FI"/>
              <a:t>viimeisin tieto 31.3.2025.</a:t>
            </a:r>
          </a:p>
          <a:p>
            <a:endParaRPr lang="fi-FI"/>
          </a:p>
        </p:txBody>
      </p:sp>
      <p:graphicFrame>
        <p:nvGraphicFramePr>
          <p:cNvPr id="8" name="Taulukko 7">
            <a:extLst>
              <a:ext uri="{FF2B5EF4-FFF2-40B4-BE49-F238E27FC236}">
                <a16:creationId xmlns:a16="http://schemas.microsoft.com/office/drawing/2014/main" id="{DDAA66D6-906F-8DD3-6737-1CC93CA62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400950"/>
              </p:ext>
            </p:extLst>
          </p:nvPr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31.3.2025 / 31.3.202</a:t>
                      </a:r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  <a:endParaRPr lang="fi-FI" sz="90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31.3.2025 / 31.12.2024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38 %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7C6FD491-CFF9-6E7E-B47B-6458DC3865A7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798342124"/>
              </p:ext>
            </p:extLst>
          </p:nvPr>
        </p:nvGraphicFramePr>
        <p:xfrm>
          <a:off x="425450" y="1117600"/>
          <a:ext cx="8299450" cy="287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0525" imgH="4571513" progId="Mbnd.mbnd">
                  <p:embed/>
                </p:oleObj>
              </mc:Choice>
              <mc:Fallback>
                <p:oleObj name="Macrobond document" r:id="rId2" imgW="13190525" imgH="4571513" progId="Mbnd.mbnd">
                  <p:embed/>
                  <p:pic>
                    <p:nvPicPr>
                      <p:cNvPr id="12" name="Sisällön paikkamerkki 11">
                        <a:extLst>
                          <a:ext uri="{FF2B5EF4-FFF2-40B4-BE49-F238E27FC236}">
                            <a16:creationId xmlns:a16="http://schemas.microsoft.com/office/drawing/2014/main" id="{7C6FD491-CFF9-6E7E-B47B-6458DC3865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5450" y="1117600"/>
                        <a:ext cx="8299450" cy="2876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0263073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D6C8EB3-4469-F274-84F2-8F923A8F0D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Tietotekniikka-alan* uudet tilaukset Suomessa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64B17C5-7B32-7916-E8C9-46D9F1104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25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203CCE4-BC36-DA38-5151-7BA787E0E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F88895F-E3DB-779E-E79F-6AC4E5311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0361D9C9-7E69-E677-0C47-7995B8F6A05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677478" cy="364456"/>
          </a:xfrm>
        </p:spPr>
        <p:txBody>
          <a:bodyPr/>
          <a:lstStyle/>
          <a:p>
            <a:r>
              <a:rPr lang="fi-FI"/>
              <a:t>Lähde: Teknologiateollisuus ry:n tilauskantatiedustelun vastaajayritykset, </a:t>
            </a:r>
          </a:p>
          <a:p>
            <a:r>
              <a:rPr lang="fi-FI"/>
              <a:t>viimeisin tieto tammi–maaliskuu 2025.</a:t>
            </a:r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28FB1EB7-3652-AB83-F7DD-ABF6C11CEA76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126474761"/>
              </p:ext>
            </p:extLst>
          </p:nvPr>
        </p:nvGraphicFramePr>
        <p:xfrm>
          <a:off x="425450" y="1117600"/>
          <a:ext cx="8299450" cy="287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0525" imgH="4571513" progId="Mbnd.mbnd">
                  <p:embed/>
                </p:oleObj>
              </mc:Choice>
              <mc:Fallback>
                <p:oleObj name="Macrobond document" r:id="rId2" imgW="13190525" imgH="4571513" progId="Mbnd.mbnd">
                  <p:embed/>
                  <p:pic>
                    <p:nvPicPr>
                      <p:cNvPr id="12" name="Sisällön paikkamerkki 11">
                        <a:extLst>
                          <a:ext uri="{FF2B5EF4-FFF2-40B4-BE49-F238E27FC236}">
                            <a16:creationId xmlns:a16="http://schemas.microsoft.com/office/drawing/2014/main" id="{28FB1EB7-3652-AB83-F7DD-ABF6C11CEA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5450" y="1117600"/>
                        <a:ext cx="8299450" cy="2876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C3F08BCB-4EA3-CA5B-586F-C1545B7AB0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797066"/>
              </p:ext>
            </p:extLst>
          </p:nvPr>
        </p:nvGraphicFramePr>
        <p:xfrm>
          <a:off x="3438452" y="3934949"/>
          <a:ext cx="3887300" cy="40191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I,2025 / I,2024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I,2025 / IV,2024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 Box 10">
            <a:extLst>
              <a:ext uri="{FF2B5EF4-FFF2-40B4-BE49-F238E27FC236}">
                <a16:creationId xmlns:a16="http://schemas.microsoft.com/office/drawing/2014/main" id="{85938D87-285E-DC47-7717-DE4B5C556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9876" y="3980336"/>
            <a:ext cx="152164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Arial Unicode MS"/>
                <a:cs typeface="+mn-cs"/>
              </a:rPr>
              <a:t>*) Pl. pelialan ohjelmistoyritykset ja datakeskukset </a:t>
            </a:r>
          </a:p>
        </p:txBody>
      </p:sp>
    </p:spTree>
    <p:extLst>
      <p:ext uri="{BB962C8B-B14F-4D97-AF65-F5344CB8AC3E}">
        <p14:creationId xmlns:p14="http://schemas.microsoft.com/office/powerpoint/2010/main" val="152267423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8DE90FD-B242-D61D-A784-0824455855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Tietotekniikka-alan* tilauskanta Suomessa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4EA2EE1-9E44-8EAA-1BA3-22AB5B9ED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26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A390E12-84E2-9054-A4B8-5552EBD08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4D9670F-99EB-26C7-65F5-4A284F87C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87C1F8F-8A5D-A68C-00E7-59FD3F3A99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513532" cy="364456"/>
          </a:xfrm>
        </p:spPr>
        <p:txBody>
          <a:bodyPr/>
          <a:lstStyle/>
          <a:p>
            <a:r>
              <a:rPr lang="fi-FI"/>
              <a:t>Lähde: Teknologiateollisuus ry:n tilauskantatiedustelun vastaajayritykset, viimeisin tieto 31.3.2025.</a:t>
            </a:r>
          </a:p>
          <a:p>
            <a:endParaRPr lang="fi-FI"/>
          </a:p>
        </p:txBody>
      </p:sp>
      <p:graphicFrame>
        <p:nvGraphicFramePr>
          <p:cNvPr id="8" name="Taulukko 7">
            <a:extLst>
              <a:ext uri="{FF2B5EF4-FFF2-40B4-BE49-F238E27FC236}">
                <a16:creationId xmlns:a16="http://schemas.microsoft.com/office/drawing/2014/main" id="{DDAA66D6-906F-8DD3-6737-1CC93CA62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429032"/>
              </p:ext>
            </p:extLst>
          </p:nvPr>
        </p:nvGraphicFramePr>
        <p:xfrm>
          <a:off x="3438452" y="3934949"/>
          <a:ext cx="3887300" cy="40191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31.3.2025 / 31.3.202</a:t>
                      </a:r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  <a:endParaRPr lang="fi-FI" sz="90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31.3.2025 / 31.12.2024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-2 %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AC786D18-4A9E-D1C3-133B-8FBB4420B867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908304931"/>
              </p:ext>
            </p:extLst>
          </p:nvPr>
        </p:nvGraphicFramePr>
        <p:xfrm>
          <a:off x="425450" y="1119188"/>
          <a:ext cx="8299450" cy="287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0525" imgH="4571513" progId="Mbnd.mbnd">
                  <p:embed/>
                </p:oleObj>
              </mc:Choice>
              <mc:Fallback>
                <p:oleObj name="Macrobond document" r:id="rId2" imgW="13190525" imgH="4571513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AC786D18-4A9E-D1C3-133B-8FBB4420B8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5450" y="1119188"/>
                        <a:ext cx="8299450" cy="2876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10">
            <a:extLst>
              <a:ext uri="{FF2B5EF4-FFF2-40B4-BE49-F238E27FC236}">
                <a16:creationId xmlns:a16="http://schemas.microsoft.com/office/drawing/2014/main" id="{D324D99F-91EA-7061-4EC5-A1FEB5E78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9876" y="3980336"/>
            <a:ext cx="152164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Arial Unicode MS"/>
                <a:cs typeface="+mn-cs"/>
              </a:rPr>
              <a:t>*) Pl. pelialan ohjelmistoyritykset ja datakeskukset </a:t>
            </a:r>
          </a:p>
        </p:txBody>
      </p:sp>
    </p:spTree>
    <p:extLst>
      <p:ext uri="{BB962C8B-B14F-4D97-AF65-F5344CB8AC3E}">
        <p14:creationId xmlns:p14="http://schemas.microsoft.com/office/powerpoint/2010/main" val="1481343919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96885" y="171617"/>
            <a:ext cx="7992000" cy="648000"/>
          </a:xfrm>
        </p:spPr>
        <p:txBody>
          <a:bodyPr>
            <a:noAutofit/>
          </a:bodyPr>
          <a:lstStyle/>
          <a:p>
            <a:r>
              <a:rPr lang="fi-FI"/>
              <a:t>Teknologiateollisuuden henkilöstö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27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7.5.2025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533462" cy="165163"/>
          </a:xfrm>
        </p:spPr>
        <p:txBody>
          <a:bodyPr/>
          <a:lstStyle/>
          <a:p>
            <a:r>
              <a:rPr lang="fi-FI"/>
              <a:t>Lähde: Tilastokeskus, Teknologiateollisuus ry:n henkilöstötiedustelu</a:t>
            </a: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395536" y="943123"/>
          <a:ext cx="8015459" cy="3644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6148A878-ADCB-5EDA-96AF-E68817B0FC8D}"/>
              </a:ext>
            </a:extLst>
          </p:cNvPr>
          <p:cNvSpPr txBox="1"/>
          <p:nvPr/>
        </p:nvSpPr>
        <p:spPr>
          <a:xfrm>
            <a:off x="7717536" y="4272876"/>
            <a:ext cx="395021" cy="2265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00" spc="-40"/>
              <a:t>31.3.</a:t>
            </a:r>
          </a:p>
        </p:txBody>
      </p:sp>
    </p:spTree>
    <p:extLst>
      <p:ext uri="{BB962C8B-B14F-4D97-AF65-F5344CB8AC3E}">
        <p14:creationId xmlns:p14="http://schemas.microsoft.com/office/powerpoint/2010/main" val="2667477272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408" cy="648000"/>
          </a:xfrm>
        </p:spPr>
        <p:txBody>
          <a:bodyPr>
            <a:noAutofit/>
          </a:bodyPr>
          <a:lstStyle/>
          <a:p>
            <a:r>
              <a:rPr lang="fi-FI"/>
              <a:t>Teknologiateollisuuden henkilöstömäärän kehitys Suomessa ja rekrytointien määrät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28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7.5.2025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Teknologiateollisuus ry:n henkilöstötiedustelu</a:t>
            </a:r>
          </a:p>
        </p:txBody>
      </p:sp>
      <p:graphicFrame>
        <p:nvGraphicFramePr>
          <p:cNvPr id="9" name="Sisällön paikkamerkki 7">
            <a:extLst>
              <a:ext uri="{FF2B5EF4-FFF2-40B4-BE49-F238E27FC236}">
                <a16:creationId xmlns:a16="http://schemas.microsoft.com/office/drawing/2014/main" id="{E0EB4AEC-EC50-4F67-BEB1-A8415E3A7B3A}"/>
              </a:ext>
            </a:extLst>
          </p:cNvPr>
          <p:cNvGraphicFramePr>
            <a:graphicFrameLocks/>
          </p:cNvGraphicFramePr>
          <p:nvPr/>
        </p:nvGraphicFramePr>
        <p:xfrm>
          <a:off x="252000" y="1131590"/>
          <a:ext cx="849646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Puhekupla: Suorakulmio, kulmat pyöristettu 7">
            <a:extLst>
              <a:ext uri="{FF2B5EF4-FFF2-40B4-BE49-F238E27FC236}">
                <a16:creationId xmlns:a16="http://schemas.microsoft.com/office/drawing/2014/main" id="{4D4750ED-5A03-75EC-3EE4-C9013E1DD039}"/>
              </a:ext>
            </a:extLst>
          </p:cNvPr>
          <p:cNvSpPr/>
          <p:nvPr/>
        </p:nvSpPr>
        <p:spPr bwMode="auto">
          <a:xfrm>
            <a:off x="7213600" y="930150"/>
            <a:ext cx="1810635" cy="648000"/>
          </a:xfrm>
          <a:prstGeom prst="wedgeRoundRectCallout">
            <a:avLst>
              <a:gd name="adj1" fmla="val 28141"/>
              <a:gd name="adj2" fmla="val 159061"/>
              <a:gd name="adj3" fmla="val 16667"/>
            </a:avLst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i-FI" sz="1050"/>
              <a:t>Henkilöstöstä 16 300 lomautusjärjestelyiden piirissä 31.3.2025</a:t>
            </a:r>
          </a:p>
        </p:txBody>
      </p:sp>
    </p:spTree>
    <p:extLst>
      <p:ext uri="{BB962C8B-B14F-4D97-AF65-F5344CB8AC3E}">
        <p14:creationId xmlns:p14="http://schemas.microsoft.com/office/powerpoint/2010/main" val="3282854928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34971A6-8C6D-B7D3-A6BE-2CA8BF0D95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>
                <a:solidFill>
                  <a:schemeClr val="tx1"/>
                </a:solidFill>
              </a:rPr>
              <a:t>Teknologiateollisuuden henkilöstö tytäryrityksissä ulkomailla päätoimialoittain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C57B90EC-6AF9-1BAF-181D-2B1E0BFCB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29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ED06AB2-63AD-04D2-12C9-B9D2C5ADC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EA29997-EFFF-0AC1-0424-6C4EADD6E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BB25E33D-1DF6-F53B-1B6C-146789DFF63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608918" cy="164691"/>
          </a:xfrm>
        </p:spPr>
        <p:txBody>
          <a:bodyPr/>
          <a:lstStyle/>
          <a:p>
            <a:r>
              <a:rPr lang="fi-FI"/>
              <a:t>Lähde: Teknologiateollisuus ry:n henkilöstötiedustelu, </a:t>
            </a:r>
            <a:r>
              <a:rPr lang="fi-FI" err="1"/>
              <a:t>Macrobond</a:t>
            </a:r>
            <a:r>
              <a:rPr lang="fi-FI"/>
              <a:t>.</a:t>
            </a:r>
          </a:p>
          <a:p>
            <a:endParaRPr lang="fi-FI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85ED661-658F-06B3-A3CF-FA2325B4050A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12384502"/>
              </p:ext>
            </p:extLst>
          </p:nvPr>
        </p:nvGraphicFramePr>
        <p:xfrm>
          <a:off x="384727" y="1103313"/>
          <a:ext cx="838407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0525" imgH="5571846" progId="Mbnd.mbnd">
                  <p:embed/>
                </p:oleObj>
              </mc:Choice>
              <mc:Fallback>
                <p:oleObj name="Macrobond document" r:id="rId2" imgW="13190525" imgH="5571846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185ED661-658F-06B3-A3CF-FA2325B405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4727" y="1103313"/>
                        <a:ext cx="838407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9111561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1FD0014-CD75-481A-A3A6-860DE62B96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732540"/>
          </a:xfrm>
        </p:spPr>
        <p:txBody>
          <a:bodyPr>
            <a:noAutofit/>
          </a:bodyPr>
          <a:lstStyle/>
          <a:p>
            <a:r>
              <a:rPr lang="fi-FI"/>
              <a:t>Yhdysvaltojen talouskasvu hyytyy – Euroopassa nihkeä meno jatkuu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59947D8-4933-4C79-B13B-2B0DD9B3A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2181966-A4FD-459E-9691-D2CACC217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76D70A-5CCE-47AB-A1F9-7E45D8A0B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A550D66C-AA58-4B32-9253-8DB410D443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S&amp;P Global, IMF, </a:t>
            </a:r>
            <a:r>
              <a:rPr lang="fi-FI" err="1"/>
              <a:t>Macrobond</a:t>
            </a:r>
            <a:r>
              <a:rPr lang="fi-FI"/>
              <a:t>.</a:t>
            </a:r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D2ADC2E9-9F0A-8D26-A951-B6738EF33880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522507103"/>
              </p:ext>
            </p:extLst>
          </p:nvPr>
        </p:nvGraphicFramePr>
        <p:xfrm>
          <a:off x="387350" y="1104900"/>
          <a:ext cx="8377238" cy="353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90525" imgH="5571846" progId="Mbnd.mbnd">
                  <p:embed/>
                </p:oleObj>
              </mc:Choice>
              <mc:Fallback>
                <p:oleObj name="Macrobond document" r:id="rId3" imgW="13190525" imgH="5571846" progId="Mbnd.mbnd">
                  <p:embed/>
                  <p:pic>
                    <p:nvPicPr>
                      <p:cNvPr id="12" name="Sisällön paikkamerkki 11">
                        <a:extLst>
                          <a:ext uri="{FF2B5EF4-FFF2-40B4-BE49-F238E27FC236}">
                            <a16:creationId xmlns:a16="http://schemas.microsoft.com/office/drawing/2014/main" id="{D2ADC2E9-9F0A-8D26-A951-B6738EF338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7350" y="1104900"/>
                        <a:ext cx="8377238" cy="3538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ulukko 8">
            <a:extLst>
              <a:ext uri="{FF2B5EF4-FFF2-40B4-BE49-F238E27FC236}">
                <a16:creationId xmlns:a16="http://schemas.microsoft.com/office/drawing/2014/main" id="{A59B8AC8-8978-0464-76F3-75829CFB4077}"/>
              </a:ext>
            </a:extLst>
          </p:cNvPr>
          <p:cNvGraphicFramePr>
            <a:graphicFrameLocks noGrp="1"/>
          </p:cNvGraphicFramePr>
          <p:nvPr/>
        </p:nvGraphicFramePr>
        <p:xfrm>
          <a:off x="705959" y="3248512"/>
          <a:ext cx="234224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733">
                  <a:extLst>
                    <a:ext uri="{9D8B030D-6E8A-4147-A177-3AD203B41FA5}">
                      <a16:colId xmlns:a16="http://schemas.microsoft.com/office/drawing/2014/main" val="1022784209"/>
                    </a:ext>
                  </a:extLst>
                </a:gridCol>
                <a:gridCol w="503419">
                  <a:extLst>
                    <a:ext uri="{9D8B030D-6E8A-4147-A177-3AD203B41FA5}">
                      <a16:colId xmlns:a16="http://schemas.microsoft.com/office/drawing/2014/main" val="4223840006"/>
                    </a:ext>
                  </a:extLst>
                </a:gridCol>
                <a:gridCol w="477819">
                  <a:extLst>
                    <a:ext uri="{9D8B030D-6E8A-4147-A177-3AD203B41FA5}">
                      <a16:colId xmlns:a16="http://schemas.microsoft.com/office/drawing/2014/main" val="4028296868"/>
                    </a:ext>
                  </a:extLst>
                </a:gridCol>
                <a:gridCol w="496269">
                  <a:extLst>
                    <a:ext uri="{9D8B030D-6E8A-4147-A177-3AD203B41FA5}">
                      <a16:colId xmlns:a16="http://schemas.microsoft.com/office/drawing/2014/main" val="1372304703"/>
                    </a:ext>
                  </a:extLst>
                </a:gridCol>
              </a:tblGrid>
              <a:tr h="168018">
                <a:tc>
                  <a:txBody>
                    <a:bodyPr/>
                    <a:lstStyle/>
                    <a:p>
                      <a:pPr algn="ctr"/>
                      <a:endParaRPr lang="fi-FI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880641"/>
                  </a:ext>
                </a:extLst>
              </a:tr>
              <a:tr h="168018"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USA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2,8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2,7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2,1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428878"/>
                  </a:ext>
                </a:extLst>
              </a:tr>
              <a:tr h="168018"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Euroalue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0,8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1,0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1,4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686549"/>
                  </a:ext>
                </a:extLst>
              </a:tr>
            </a:tbl>
          </a:graphicData>
        </a:graphic>
      </p:graphicFrame>
      <p:sp>
        <p:nvSpPr>
          <p:cNvPr id="9" name="Tekstiruutu 8">
            <a:extLst>
              <a:ext uri="{FF2B5EF4-FFF2-40B4-BE49-F238E27FC236}">
                <a16:creationId xmlns:a16="http://schemas.microsoft.com/office/drawing/2014/main" id="{C33D269E-950E-FAFA-01C4-D919CECF4AEF}"/>
              </a:ext>
            </a:extLst>
          </p:cNvPr>
          <p:cNvSpPr txBox="1"/>
          <p:nvPr/>
        </p:nvSpPr>
        <p:spPr>
          <a:xfrm>
            <a:off x="775665" y="3014226"/>
            <a:ext cx="2342240" cy="234286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/>
              <a:t>BKT kasvuennusteet, tammikuu</a:t>
            </a:r>
          </a:p>
        </p:txBody>
      </p:sp>
      <p:graphicFrame>
        <p:nvGraphicFramePr>
          <p:cNvPr id="8" name="Taulukko 8">
            <a:extLst>
              <a:ext uri="{FF2B5EF4-FFF2-40B4-BE49-F238E27FC236}">
                <a16:creationId xmlns:a16="http://schemas.microsoft.com/office/drawing/2014/main" id="{58F316FB-C86C-8BD9-23FE-0C4A914FEE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839269"/>
              </p:ext>
            </p:extLst>
          </p:nvPr>
        </p:nvGraphicFramePr>
        <p:xfrm>
          <a:off x="6186876" y="3248512"/>
          <a:ext cx="234224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733">
                  <a:extLst>
                    <a:ext uri="{9D8B030D-6E8A-4147-A177-3AD203B41FA5}">
                      <a16:colId xmlns:a16="http://schemas.microsoft.com/office/drawing/2014/main" val="1022784209"/>
                    </a:ext>
                  </a:extLst>
                </a:gridCol>
                <a:gridCol w="503419">
                  <a:extLst>
                    <a:ext uri="{9D8B030D-6E8A-4147-A177-3AD203B41FA5}">
                      <a16:colId xmlns:a16="http://schemas.microsoft.com/office/drawing/2014/main" val="4223840006"/>
                    </a:ext>
                  </a:extLst>
                </a:gridCol>
                <a:gridCol w="477819">
                  <a:extLst>
                    <a:ext uri="{9D8B030D-6E8A-4147-A177-3AD203B41FA5}">
                      <a16:colId xmlns:a16="http://schemas.microsoft.com/office/drawing/2014/main" val="4028296868"/>
                    </a:ext>
                  </a:extLst>
                </a:gridCol>
                <a:gridCol w="496269">
                  <a:extLst>
                    <a:ext uri="{9D8B030D-6E8A-4147-A177-3AD203B41FA5}">
                      <a16:colId xmlns:a16="http://schemas.microsoft.com/office/drawing/2014/main" val="1372304703"/>
                    </a:ext>
                  </a:extLst>
                </a:gridCol>
              </a:tblGrid>
              <a:tr h="168018">
                <a:tc>
                  <a:txBody>
                    <a:bodyPr/>
                    <a:lstStyle/>
                    <a:p>
                      <a:pPr algn="ctr"/>
                      <a:endParaRPr lang="fi-FI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880641"/>
                  </a:ext>
                </a:extLst>
              </a:tr>
              <a:tr h="168018"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USA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2,8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1,8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1,7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428878"/>
                  </a:ext>
                </a:extLst>
              </a:tr>
              <a:tr h="168018"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Euroalue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0,9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0,8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1,2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686549"/>
                  </a:ext>
                </a:extLst>
              </a:tr>
            </a:tbl>
          </a:graphicData>
        </a:graphic>
      </p:graphicFrame>
      <p:sp>
        <p:nvSpPr>
          <p:cNvPr id="10" name="Tekstiruutu 9">
            <a:extLst>
              <a:ext uri="{FF2B5EF4-FFF2-40B4-BE49-F238E27FC236}">
                <a16:creationId xmlns:a16="http://schemas.microsoft.com/office/drawing/2014/main" id="{0B30D290-4B4D-3652-498E-F3EF09204BC0}"/>
              </a:ext>
            </a:extLst>
          </p:cNvPr>
          <p:cNvSpPr txBox="1"/>
          <p:nvPr/>
        </p:nvSpPr>
        <p:spPr>
          <a:xfrm>
            <a:off x="6256582" y="3014226"/>
            <a:ext cx="2342240" cy="234286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/>
              <a:t>BKT kasvuennusteet, huhtikuu</a:t>
            </a:r>
          </a:p>
        </p:txBody>
      </p:sp>
    </p:spTree>
    <p:extLst>
      <p:ext uri="{BB962C8B-B14F-4D97-AF65-F5344CB8AC3E}">
        <p14:creationId xmlns:p14="http://schemas.microsoft.com/office/powerpoint/2010/main" val="2044697355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Teknologiateollisuuden henkilöstö tytäryrityksissä ulkomailla maittain</a:t>
            </a:r>
            <a:endParaRPr lang="fi-FI">
              <a:solidFill>
                <a:srgbClr val="FF0000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30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7.5.2025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Teknologiateollisuus ry:n henkilöstötiedustelu.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361838" y="1173969"/>
            <a:ext cx="4393041" cy="27891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pc="-40"/>
              <a:t>Tiedot vuodelta 2024,  yhteensä 267 000 henkilöä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D9D281A2-626B-21A5-C1F6-50E5987A2966}"/>
              </a:ext>
            </a:extLst>
          </p:cNvPr>
          <p:cNvGraphicFramePr>
            <a:graphicFrameLocks noGrp="1"/>
          </p:cNvGraphicFramePr>
          <p:nvPr>
            <p:ph sz="quarter" idx="17"/>
          </p:nvPr>
        </p:nvGraphicFramePr>
        <p:xfrm>
          <a:off x="381001" y="1523539"/>
          <a:ext cx="4335016" cy="3121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Sisällön paikkamerkki 9">
            <a:extLst>
              <a:ext uri="{FF2B5EF4-FFF2-40B4-BE49-F238E27FC236}">
                <a16:creationId xmlns:a16="http://schemas.microsoft.com/office/drawing/2014/main" id="{0925C510-345F-30E1-367A-AF9B262DD048}"/>
              </a:ext>
            </a:extLst>
          </p:cNvPr>
          <p:cNvGraphicFramePr>
            <a:graphicFrameLocks/>
          </p:cNvGraphicFramePr>
          <p:nvPr/>
        </p:nvGraphicFramePr>
        <p:xfrm>
          <a:off x="4644008" y="1471436"/>
          <a:ext cx="4335016" cy="3121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80856229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4DC54060-F59A-5EC7-16BE-C821A4D4FA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Kysyttävää? Ota yhteyttä!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537F6372-A1BE-20B0-5A1C-B99BB33AB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31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5F2B92F-FFAB-DA30-DA49-5BC0F2542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2DD9D28-92F3-9BF5-4CEA-40DA6C505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2127424C-9B9A-D65F-2D57-84C83A016B67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fi-FI" dirty="0"/>
          </a:p>
          <a:p>
            <a:r>
              <a:rPr lang="fi-FI" b="1" dirty="0"/>
              <a:t>Johtaja, pääekonomisti Petteri Rautaporras</a:t>
            </a:r>
          </a:p>
          <a:p>
            <a:r>
              <a:rPr lang="fi-FI" dirty="0"/>
              <a:t>puh. 050 304 2220</a:t>
            </a:r>
          </a:p>
          <a:p>
            <a:r>
              <a:rPr lang="fi-FI" dirty="0">
                <a:hlinkClick r:id="rId2"/>
              </a:rPr>
              <a:t>petteri.rautaporras@teknologiateollisuus.fi</a:t>
            </a:r>
            <a:endParaRPr lang="fi-FI" dirty="0"/>
          </a:p>
          <a:p>
            <a:endParaRPr lang="fi-FI" dirty="0"/>
          </a:p>
          <a:p>
            <a:r>
              <a:rPr lang="fi-FI" b="1" dirty="0"/>
              <a:t>Ekonomisti Hanne Mikkonen</a:t>
            </a:r>
          </a:p>
          <a:p>
            <a:r>
              <a:rPr lang="fi-FI" dirty="0"/>
              <a:t>puh. 044 0296 152</a:t>
            </a:r>
          </a:p>
          <a:p>
            <a:r>
              <a:rPr lang="fi-FI" dirty="0">
                <a:hlinkClick r:id="rId3"/>
              </a:rPr>
              <a:t>hanne.mikkonen@teknologiateollisuus.fi</a:t>
            </a:r>
            <a:endParaRPr lang="fi-FI" dirty="0"/>
          </a:p>
          <a:p>
            <a:endParaRPr lang="fi-FI" dirty="0"/>
          </a:p>
          <a:p>
            <a:r>
              <a:rPr lang="fi-FI" dirty="0"/>
              <a:t>Teknologiateollisuus ry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98868EF-06CD-7FF0-8006-E1C64D44B5F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3633112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7916265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0ED0FEDF-739C-0A77-5980-DF2BB34822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Yhdysvalloissa toimialojen näkymissä suurta vaihtelua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48F5834-A162-B4DA-3991-11780ECB8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006830C-DD9E-32F7-B60C-13764E103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65C3DBF-AF79-B4FA-051B-12E00C8BD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FBB1F2FF-C3BC-7A85-145F-B38B9ED4434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S&amp;P Global, </a:t>
            </a:r>
            <a:r>
              <a:rPr lang="fi-FI" err="1"/>
              <a:t>Macrobond</a:t>
            </a:r>
            <a:r>
              <a:rPr lang="fi-FI"/>
              <a:t>.</a:t>
            </a:r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5EF2451B-F1CF-6D5D-6127-1204B74C605E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262782608"/>
              </p:ext>
            </p:extLst>
          </p:nvPr>
        </p:nvGraphicFramePr>
        <p:xfrm>
          <a:off x="385763" y="1103313"/>
          <a:ext cx="8380412" cy="354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0525" imgH="5571846" progId="Mbnd.mbnd">
                  <p:embed/>
                </p:oleObj>
              </mc:Choice>
              <mc:Fallback>
                <p:oleObj name="Macrobond document" r:id="rId2" imgW="13190525" imgH="5571846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5EF2451B-F1CF-6D5D-6127-1204B74C60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5763" y="1103313"/>
                        <a:ext cx="8380412" cy="3540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3237204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7A8D8436-3A0B-FB1F-ED09-125E85B5A5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fi-FI"/>
              <a:t>Euroalueen näkymät edelleen vaisut – teollisuuden tunnelmat parantuneet vähitellen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9FD24E5-0610-D01F-CAE4-12368D016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3F8121B-8615-ECF4-3EA0-B43B3E3FE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4BD30B1-C7F8-42CA-3778-10E7E462D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902BF695-B58C-2178-8358-B8717A0229E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S&amp;P Global, </a:t>
            </a:r>
            <a:r>
              <a:rPr lang="fi-FI" err="1"/>
              <a:t>Macrobond</a:t>
            </a:r>
            <a:r>
              <a:rPr lang="fi-FI"/>
              <a:t>.</a:t>
            </a:r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87A34B9D-823B-28B4-964F-0D66466C6043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118079723"/>
              </p:ext>
            </p:extLst>
          </p:nvPr>
        </p:nvGraphicFramePr>
        <p:xfrm>
          <a:off x="392113" y="1106488"/>
          <a:ext cx="8364537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0525" imgH="5571846" progId="Mbnd.mbnd">
                  <p:embed/>
                </p:oleObj>
              </mc:Choice>
              <mc:Fallback>
                <p:oleObj name="Macrobond document" r:id="rId2" imgW="13190525" imgH="5571846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87A34B9D-823B-28B4-964F-0D66466C60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113" y="1106488"/>
                        <a:ext cx="8364537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2822742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76DA270F-D1D4-D575-B126-3B21DD5037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Teollisuuden ostopäällikköindeksejä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709E921-B20D-1D32-55DB-B4CF8641C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1D3199-69E5-A05C-AEF1-409DC5AF9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5237557-88A4-797A-1210-A88C6603F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82578A33-2784-B39E-CD1F-121E30EE514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S&amp;P Global, </a:t>
            </a:r>
            <a:r>
              <a:rPr lang="fi-FI" err="1"/>
              <a:t>Macrobond</a:t>
            </a:r>
            <a:r>
              <a:rPr lang="fi-FI"/>
              <a:t>.</a:t>
            </a:r>
          </a:p>
          <a:p>
            <a:endParaRPr lang="fi-FI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7F27C39F-AA27-F1A5-BCE7-B7C993A0D537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734886894"/>
              </p:ext>
            </p:extLst>
          </p:nvPr>
        </p:nvGraphicFramePr>
        <p:xfrm>
          <a:off x="393700" y="1106488"/>
          <a:ext cx="8364538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0525" imgH="5571846" progId="Mbnd.mbnd">
                  <p:embed/>
                </p:oleObj>
              </mc:Choice>
              <mc:Fallback>
                <p:oleObj name="Macrobond document" r:id="rId2" imgW="13190525" imgH="5571846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7F27C39F-AA27-F1A5-BCE7-B7C993A0D5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3700" y="1106488"/>
                        <a:ext cx="8364538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1002367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12C9292-9197-DB92-CB4D-3F33941B66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Inflaatio ja ohjauskorot USA:ssa, euromaissa ja Suomessa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3922461B-1047-6A5A-B871-DCFE1B616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07D0A31-48D8-3B49-95DF-2E52E3299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56E5B8F-B3B2-16F0-D1D4-EF51BED2A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5EB608F3-72DB-D554-AFC1-480F6E30E85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FED, EKP. </a:t>
            </a:r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CA0A2AEC-7FDD-4E0B-27E7-50597715D412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472483758"/>
              </p:ext>
            </p:extLst>
          </p:nvPr>
        </p:nvGraphicFramePr>
        <p:xfrm>
          <a:off x="403225" y="1111250"/>
          <a:ext cx="8347075" cy="352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0525" imgH="5571846" progId="Mbnd.mbnd">
                  <p:embed/>
                </p:oleObj>
              </mc:Choice>
              <mc:Fallback>
                <p:oleObj name="Macrobond document" r:id="rId2" imgW="13190525" imgH="5571846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CA0A2AEC-7FDD-4E0B-27E7-50597715D4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3225" y="1111250"/>
                        <a:ext cx="8347075" cy="3525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9281336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3BBF1FD-9DE0-41D6-BE9F-50764DBB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173C5A0-0E27-4167-9C0B-B2000126C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B74EA60-A953-4FE4-853C-7A9957BAC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733E520-6A08-4E9C-973B-B665E50E185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Eurostat, </a:t>
            </a:r>
            <a:r>
              <a:rPr lang="fi-FI" err="1"/>
              <a:t>Macrobond</a:t>
            </a:r>
            <a:r>
              <a:rPr lang="fi-FI"/>
              <a:t>.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ACB64D57-2C65-4115-B822-B4E241BFDD56}"/>
              </a:ext>
            </a:extLst>
          </p:cNvPr>
          <p:cNvSpPr txBox="1"/>
          <p:nvPr/>
        </p:nvSpPr>
        <p:spPr>
          <a:xfrm>
            <a:off x="781007" y="940812"/>
            <a:ext cx="4525392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/>
              <a:t>Teollisuustuotannon volyymi-indeksi </a:t>
            </a:r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7E75BD30-45EA-416E-8741-70B2B99111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8142569" cy="648000"/>
          </a:xfrm>
        </p:spPr>
        <p:txBody>
          <a:bodyPr>
            <a:noAutofit/>
          </a:bodyPr>
          <a:lstStyle/>
          <a:p>
            <a:r>
              <a:rPr lang="fi-FI"/>
              <a:t>Teollisuustuotannon kehitys maailmalla</a:t>
            </a:r>
            <a:endParaRPr lang="fi-FI" sz="2000"/>
          </a:p>
        </p:txBody>
      </p:sp>
      <p:graphicFrame>
        <p:nvGraphicFramePr>
          <p:cNvPr id="15" name="Sisällön paikkamerkki 14">
            <a:extLst>
              <a:ext uri="{FF2B5EF4-FFF2-40B4-BE49-F238E27FC236}">
                <a16:creationId xmlns:a16="http://schemas.microsoft.com/office/drawing/2014/main" id="{804F0C28-9E52-F0AD-33D3-4BD182D37AA4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572524966"/>
              </p:ext>
            </p:extLst>
          </p:nvPr>
        </p:nvGraphicFramePr>
        <p:xfrm>
          <a:off x="392113" y="1106488"/>
          <a:ext cx="8364537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90525" imgH="5571846" progId="Mbnd.mbnd">
                  <p:embed/>
                </p:oleObj>
              </mc:Choice>
              <mc:Fallback>
                <p:oleObj name="Macrobond document" r:id="rId3" imgW="13190525" imgH="5571846" progId="Mbnd.mbnd">
                  <p:embed/>
                  <p:pic>
                    <p:nvPicPr>
                      <p:cNvPr id="15" name="Sisällön paikkamerkki 14">
                        <a:extLst>
                          <a:ext uri="{FF2B5EF4-FFF2-40B4-BE49-F238E27FC236}">
                            <a16:creationId xmlns:a16="http://schemas.microsoft.com/office/drawing/2014/main" id="{804F0C28-9E52-F0AD-33D3-4BD182D37A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2113" y="1106488"/>
                        <a:ext cx="8364537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6853148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43964AD-6343-5666-45D9-1089761759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233" y="131077"/>
            <a:ext cx="8251424" cy="648000"/>
          </a:xfrm>
        </p:spPr>
        <p:txBody>
          <a:bodyPr/>
          <a:lstStyle/>
          <a:p>
            <a:r>
              <a:rPr lang="fi-FI"/>
              <a:t>Teollisuuden suhdanneodotukset kääntyivät tulliuutisten myötä jälleen kohti heikompaa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B5CA83B2-2CB4-1EAA-8FC5-84725F5C5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9C64B58-1B10-F2C6-AE47-88F569253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7.5.2025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1CEB2BA-F252-51B5-AFFC-598BB986C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03CF85C-5E46-F220-FBF1-3CC6CBEDCC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</a:t>
            </a:r>
            <a:r>
              <a:rPr lang="fi-FI" err="1"/>
              <a:t>EK:n</a:t>
            </a:r>
            <a:r>
              <a:rPr lang="fi-FI"/>
              <a:t> suhdannebarometri.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3CACFC8C-3CC6-BC97-0962-9D9FF2E84134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649898232"/>
              </p:ext>
            </p:extLst>
          </p:nvPr>
        </p:nvGraphicFramePr>
        <p:xfrm>
          <a:off x="179512" y="1103313"/>
          <a:ext cx="8784976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kstiruutu 10">
            <a:extLst>
              <a:ext uri="{FF2B5EF4-FFF2-40B4-BE49-F238E27FC236}">
                <a16:creationId xmlns:a16="http://schemas.microsoft.com/office/drawing/2014/main" id="{0E6823B1-234B-11E7-77C1-AD1CB062866B}"/>
              </a:ext>
            </a:extLst>
          </p:cNvPr>
          <p:cNvSpPr txBox="1"/>
          <p:nvPr/>
        </p:nvSpPr>
        <p:spPr>
          <a:xfrm>
            <a:off x="611559" y="1012699"/>
            <a:ext cx="4150635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>
                <a:solidFill>
                  <a:srgbClr val="000000"/>
                </a:solidFill>
              </a:rPr>
              <a:t>Teollisuuden suhdannetilanne, kausitasoitettu saldoluku</a:t>
            </a:r>
          </a:p>
        </p:txBody>
      </p:sp>
      <p:graphicFrame>
        <p:nvGraphicFramePr>
          <p:cNvPr id="12" name="Taulukko 11">
            <a:extLst>
              <a:ext uri="{FF2B5EF4-FFF2-40B4-BE49-F238E27FC236}">
                <a16:creationId xmlns:a16="http://schemas.microsoft.com/office/drawing/2014/main" id="{F377BED2-AB96-ECA5-8209-81C55A635D11}"/>
              </a:ext>
            </a:extLst>
          </p:cNvPr>
          <p:cNvGraphicFramePr>
            <a:graphicFrameLocks noGrp="1"/>
          </p:cNvGraphicFramePr>
          <p:nvPr/>
        </p:nvGraphicFramePr>
        <p:xfrm>
          <a:off x="641872" y="2499742"/>
          <a:ext cx="8228096" cy="50405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57767">
                  <a:extLst>
                    <a:ext uri="{9D8B030D-6E8A-4147-A177-3AD203B41FA5}">
                      <a16:colId xmlns:a16="http://schemas.microsoft.com/office/drawing/2014/main" val="2737041714"/>
                    </a:ext>
                  </a:extLst>
                </a:gridCol>
                <a:gridCol w="457767">
                  <a:extLst>
                    <a:ext uri="{9D8B030D-6E8A-4147-A177-3AD203B41FA5}">
                      <a16:colId xmlns:a16="http://schemas.microsoft.com/office/drawing/2014/main" val="1636646643"/>
                    </a:ext>
                  </a:extLst>
                </a:gridCol>
                <a:gridCol w="4577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7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7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7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7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7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2330874930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2999849335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2411195040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1770753558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1912708102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2025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FD9B740E-6A9F-F361-45E2-CFC70DF38991}"/>
              </a:ext>
            </a:extLst>
          </p:cNvPr>
          <p:cNvCxnSpPr/>
          <p:nvPr/>
        </p:nvCxnSpPr>
        <p:spPr>
          <a:xfrm>
            <a:off x="611559" y="2499742"/>
            <a:ext cx="825840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612713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886EDC3C35ED44386E38662B6DACCDA" ma:contentTypeVersion="20" ma:contentTypeDescription="Luo uusi asiakirja." ma:contentTypeScope="" ma:versionID="3d2f3c7a04c06e40322948c1f04f9963">
  <xsd:schema xmlns:xsd="http://www.w3.org/2001/XMLSchema" xmlns:xs="http://www.w3.org/2001/XMLSchema" xmlns:p="http://schemas.microsoft.com/office/2006/metadata/properties" xmlns:ns2="b057f711-7d93-472c-a8f6-94be00805750" xmlns:ns3="c296724d-1a81-4a23-b6dd-dca7fd62c6ff" targetNamespace="http://schemas.microsoft.com/office/2006/metadata/properties" ma:root="true" ma:fieldsID="8695c2f683cff4da5c630ade00722a92" ns2:_="" ns3:_="">
    <xsd:import namespace="b057f711-7d93-472c-a8f6-94be00805750"/>
    <xsd:import namespace="c296724d-1a81-4a23-b6dd-dca7fd62c6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Henkil_x00f6_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57f711-7d93-472c-a8f6-94be008057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f83a129e-02f3-4c10-aeed-b048f014ef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Henkil_x00f6_" ma:index="26" nillable="true" ma:displayName="Henkilö" ma:list="UserInfo" ma:SharePointGroup="0" ma:internalName="Henkil_x00f6_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96724d-1a81-4a23-b6dd-dca7fd62c6f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ddbccb1-85c5-4102-b8cd-d9aa5a21b0d6}" ma:internalName="TaxCatchAll" ma:showField="CatchAllData" ma:web="c296724d-1a81-4a23-b6dd-dca7fd62c6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296724d-1a81-4a23-b6dd-dca7fd62c6ff">
      <UserInfo>
        <DisplayName>Forsman Daniel</DisplayName>
        <AccountId>38</AccountId>
        <AccountType/>
      </UserInfo>
    </SharedWithUsers>
    <lcf76f155ced4ddcb4097134ff3c332f xmlns="b057f711-7d93-472c-a8f6-94be00805750">
      <Terms xmlns="http://schemas.microsoft.com/office/infopath/2007/PartnerControls"/>
    </lcf76f155ced4ddcb4097134ff3c332f>
    <TaxCatchAll xmlns="c296724d-1a81-4a23-b6dd-dca7fd62c6ff" xsi:nil="true"/>
    <Henkil_x00f6_ xmlns="b057f711-7d93-472c-a8f6-94be00805750">
      <UserInfo>
        <DisplayName/>
        <AccountId xsi:nil="true"/>
        <AccountType/>
      </UserInfo>
    </Henkil_x00f6_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18CCC4E-F76D-4D9F-9C6A-2AD995EA7BFB}">
  <ds:schemaRefs>
    <ds:schemaRef ds:uri="b057f711-7d93-472c-a8f6-94be00805750"/>
    <ds:schemaRef ds:uri="c296724d-1a81-4a23-b6dd-dca7fd62c6f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43AC004-C085-4D53-BC3A-BFB6D15CF169}">
  <ds:schemaRefs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2006/metadata/properties"/>
    <ds:schemaRef ds:uri="b057f711-7d93-472c-a8f6-94be00805750"/>
    <ds:schemaRef ds:uri="http://www.w3.org/XML/1998/namespace"/>
    <ds:schemaRef ds:uri="c296724d-1a81-4a23-b6dd-dca7fd62c6ff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159B844-F195-4D26-97DD-6E2B728D2A0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</TotalTime>
  <Words>1232</Words>
  <Application>Microsoft Office PowerPoint</Application>
  <PresentationFormat>Näytössä katseltava esitys (16:9)</PresentationFormat>
  <Paragraphs>378</Paragraphs>
  <Slides>32</Slides>
  <Notes>5</Notes>
  <HiddenSlides>0</HiddenSlides>
  <MMClips>0</MMClips>
  <ScaleCrop>false</ScaleCrop>
  <HeadingPairs>
    <vt:vector size="8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32</vt:i4>
      </vt:variant>
    </vt:vector>
  </HeadingPairs>
  <TitlesOfParts>
    <vt:vector size="36" baseType="lpstr">
      <vt:lpstr>Arial</vt:lpstr>
      <vt:lpstr>Verdana</vt:lpstr>
      <vt:lpstr>Teknologiateollisuus_masterdia</vt:lpstr>
      <vt:lpstr>Macrobond document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Rautaporras Petteri</dc:creator>
  <cp:keywords>Teknologiateollisuus_FI</cp:keywords>
  <cp:lastModifiedBy>Mikkonen Hanne</cp:lastModifiedBy>
  <cp:revision>2</cp:revision>
  <cp:lastPrinted>2016-06-09T07:47:11Z</cp:lastPrinted>
  <dcterms:created xsi:type="dcterms:W3CDTF">2019-10-17T09:08:24Z</dcterms:created>
  <dcterms:modified xsi:type="dcterms:W3CDTF">2025-05-07T05:41:15Z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  <property fmtid="{D5CDD505-2E9C-101B-9397-08002B2CF9AE}" pid="27" name="ContentTypeId">
    <vt:lpwstr>0x010100F886EDC3C35ED44386E38662B6DACCDA</vt:lpwstr>
  </property>
  <property fmtid="{D5CDD505-2E9C-101B-9397-08002B2CF9AE}" pid="28" name="TyoryhmanNimi">
    <vt:lpwstr>Talous ja tilastot</vt:lpwstr>
  </property>
  <property fmtid="{D5CDD505-2E9C-101B-9397-08002B2CF9AE}" pid="29" name="MediaServiceImageTags">
    <vt:lpwstr/>
  </property>
</Properties>
</file>