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9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12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13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14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15.xml" ContentType="application/vnd.openxmlformats-officedocument.presentationml.notesSl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16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17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18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19.xml" ContentType="application/vnd.openxmlformats-officedocument.presentationml.notesSl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20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notesSlides/notesSlide21.xml" ContentType="application/vnd.openxmlformats-officedocument.presentationml.notesSl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22.xml" ContentType="application/vnd.openxmlformats-officedocument.presentationml.notesSl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23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24.xml" ContentType="application/vnd.openxmlformats-officedocument.presentationml.notesSl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25.xml" ContentType="application/vnd.openxmlformats-officedocument.presentationml.notesSl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26.xml" ContentType="application/vnd.openxmlformats-officedocument.presentationml.notesSl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notesSlides/notesSlide27.xml" ContentType="application/vnd.openxmlformats-officedocument.presentationml.notesSlid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28.xml" ContentType="application/vnd.openxmlformats-officedocument.presentationml.notesSl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notesSlides/notesSlide29.xml" ContentType="application/vnd.openxmlformats-officedocument.presentationml.notesSl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30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31.xml" ContentType="application/vnd.openxmlformats-officedocument.presentationml.notesSl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notesSlides/notesSlide32.xml" ContentType="application/vnd.openxmlformats-officedocument.presentationml.notesSl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notesSlides/notesSlide33.xml" ContentType="application/vnd.openxmlformats-officedocument.presentationml.notesSl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34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35.xml" ContentType="application/vnd.openxmlformats-officedocument.presentationml.notesSl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36.xml" ContentType="application/vnd.openxmlformats-officedocument.presentationml.notesSl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drawings/drawing1.xml" ContentType="application/vnd.openxmlformats-officedocument.drawingml.chartshapes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7"/>
  </p:notesMasterIdLst>
  <p:handoutMasterIdLst>
    <p:handoutMasterId r:id="rId158"/>
  </p:handoutMasterIdLst>
  <p:sldIdLst>
    <p:sldId id="359" r:id="rId5"/>
    <p:sldId id="521" r:id="rId6"/>
    <p:sldId id="522" r:id="rId7"/>
    <p:sldId id="798" r:id="rId8"/>
    <p:sldId id="799" r:id="rId9"/>
    <p:sldId id="607" r:id="rId10"/>
    <p:sldId id="762" r:id="rId11"/>
    <p:sldId id="523" r:id="rId12"/>
    <p:sldId id="790" r:id="rId13"/>
    <p:sldId id="725" r:id="rId14"/>
    <p:sldId id="726" r:id="rId15"/>
    <p:sldId id="788" r:id="rId16"/>
    <p:sldId id="789" r:id="rId17"/>
    <p:sldId id="727" r:id="rId18"/>
    <p:sldId id="731" r:id="rId19"/>
    <p:sldId id="733" r:id="rId20"/>
    <p:sldId id="734" r:id="rId21"/>
    <p:sldId id="735" r:id="rId22"/>
    <p:sldId id="736" r:id="rId23"/>
    <p:sldId id="737" r:id="rId24"/>
    <p:sldId id="738" r:id="rId25"/>
    <p:sldId id="740" r:id="rId26"/>
    <p:sldId id="741" r:id="rId27"/>
    <p:sldId id="742" r:id="rId28"/>
    <p:sldId id="544" r:id="rId29"/>
    <p:sldId id="704" r:id="rId30"/>
    <p:sldId id="705" r:id="rId31"/>
    <p:sldId id="706" r:id="rId32"/>
    <p:sldId id="707" r:id="rId33"/>
    <p:sldId id="708" r:id="rId34"/>
    <p:sldId id="709" r:id="rId35"/>
    <p:sldId id="710" r:id="rId36"/>
    <p:sldId id="711" r:id="rId37"/>
    <p:sldId id="713" r:id="rId38"/>
    <p:sldId id="714" r:id="rId39"/>
    <p:sldId id="715" r:id="rId40"/>
    <p:sldId id="716" r:id="rId41"/>
    <p:sldId id="717" r:id="rId42"/>
    <p:sldId id="718" r:id="rId43"/>
    <p:sldId id="719" r:id="rId44"/>
    <p:sldId id="720" r:id="rId45"/>
    <p:sldId id="721" r:id="rId46"/>
    <p:sldId id="722" r:id="rId47"/>
    <p:sldId id="541" r:id="rId48"/>
    <p:sldId id="686" r:id="rId49"/>
    <p:sldId id="687" r:id="rId50"/>
    <p:sldId id="688" r:id="rId51"/>
    <p:sldId id="689" r:id="rId52"/>
    <p:sldId id="690" r:id="rId53"/>
    <p:sldId id="691" r:id="rId54"/>
    <p:sldId id="692" r:id="rId55"/>
    <p:sldId id="693" r:id="rId56"/>
    <p:sldId id="694" r:id="rId57"/>
    <p:sldId id="695" r:id="rId58"/>
    <p:sldId id="696" r:id="rId59"/>
    <p:sldId id="697" r:id="rId60"/>
    <p:sldId id="698" r:id="rId61"/>
    <p:sldId id="699" r:id="rId62"/>
    <p:sldId id="700" r:id="rId63"/>
    <p:sldId id="701" r:id="rId64"/>
    <p:sldId id="702" r:id="rId65"/>
    <p:sldId id="703" r:id="rId66"/>
    <p:sldId id="537" r:id="rId67"/>
    <p:sldId id="488" r:id="rId68"/>
    <p:sldId id="744" r:id="rId69"/>
    <p:sldId id="745" r:id="rId70"/>
    <p:sldId id="746" r:id="rId71"/>
    <p:sldId id="747" r:id="rId72"/>
    <p:sldId id="748" r:id="rId73"/>
    <p:sldId id="749" r:id="rId74"/>
    <p:sldId id="750" r:id="rId75"/>
    <p:sldId id="751" r:id="rId76"/>
    <p:sldId id="752" r:id="rId77"/>
    <p:sldId id="753" r:id="rId78"/>
    <p:sldId id="754" r:id="rId79"/>
    <p:sldId id="757" r:id="rId80"/>
    <p:sldId id="755" r:id="rId81"/>
    <p:sldId id="756" r:id="rId82"/>
    <p:sldId id="758" r:id="rId83"/>
    <p:sldId id="759" r:id="rId84"/>
    <p:sldId id="760" r:id="rId85"/>
    <p:sldId id="338" r:id="rId86"/>
    <p:sldId id="795" r:id="rId87"/>
    <p:sldId id="796" r:id="rId88"/>
    <p:sldId id="668" r:id="rId89"/>
    <p:sldId id="669" r:id="rId90"/>
    <p:sldId id="670" r:id="rId91"/>
    <p:sldId id="671" r:id="rId92"/>
    <p:sldId id="672" r:id="rId93"/>
    <p:sldId id="673" r:id="rId94"/>
    <p:sldId id="674" r:id="rId95"/>
    <p:sldId id="675" r:id="rId96"/>
    <p:sldId id="676" r:id="rId97"/>
    <p:sldId id="677" r:id="rId98"/>
    <p:sldId id="678" r:id="rId99"/>
    <p:sldId id="679" r:id="rId100"/>
    <p:sldId id="680" r:id="rId101"/>
    <p:sldId id="681" r:id="rId102"/>
    <p:sldId id="682" r:id="rId103"/>
    <p:sldId id="683" r:id="rId104"/>
    <p:sldId id="684" r:id="rId105"/>
    <p:sldId id="685" r:id="rId106"/>
    <p:sldId id="538" r:id="rId107"/>
    <p:sldId id="797" r:id="rId108"/>
    <p:sldId id="350" r:id="rId109"/>
    <p:sldId id="351" r:id="rId110"/>
    <p:sldId id="609" r:id="rId111"/>
    <p:sldId id="568" r:id="rId112"/>
    <p:sldId id="361" r:id="rId113"/>
    <p:sldId id="539" r:id="rId114"/>
    <p:sldId id="588" r:id="rId115"/>
    <p:sldId id="358" r:id="rId116"/>
    <p:sldId id="612" r:id="rId117"/>
    <p:sldId id="650" r:id="rId118"/>
    <p:sldId id="651" r:id="rId119"/>
    <p:sldId id="652" r:id="rId120"/>
    <p:sldId id="653" r:id="rId121"/>
    <p:sldId id="654" r:id="rId122"/>
    <p:sldId id="655" r:id="rId123"/>
    <p:sldId id="656" r:id="rId124"/>
    <p:sldId id="657" r:id="rId125"/>
    <p:sldId id="658" r:id="rId126"/>
    <p:sldId id="659" r:id="rId127"/>
    <p:sldId id="660" r:id="rId128"/>
    <p:sldId id="661" r:id="rId129"/>
    <p:sldId id="662" r:id="rId130"/>
    <p:sldId id="663" r:id="rId131"/>
    <p:sldId id="664" r:id="rId132"/>
    <p:sldId id="665" r:id="rId133"/>
    <p:sldId id="666" r:id="rId134"/>
    <p:sldId id="345" r:id="rId135"/>
    <p:sldId id="545" r:id="rId136"/>
    <p:sldId id="780" r:id="rId137"/>
    <p:sldId id="362" r:id="rId138"/>
    <p:sldId id="763" r:id="rId139"/>
    <p:sldId id="764" r:id="rId140"/>
    <p:sldId id="765" r:id="rId141"/>
    <p:sldId id="766" r:id="rId142"/>
    <p:sldId id="767" r:id="rId143"/>
    <p:sldId id="768" r:id="rId144"/>
    <p:sldId id="769" r:id="rId145"/>
    <p:sldId id="770" r:id="rId146"/>
    <p:sldId id="771" r:id="rId147"/>
    <p:sldId id="772" r:id="rId148"/>
    <p:sldId id="773" r:id="rId149"/>
    <p:sldId id="774" r:id="rId150"/>
    <p:sldId id="775" r:id="rId151"/>
    <p:sldId id="776" r:id="rId152"/>
    <p:sldId id="777" r:id="rId153"/>
    <p:sldId id="778" r:id="rId154"/>
    <p:sldId id="779" r:id="rId155"/>
    <p:sldId id="791" r:id="rId156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75" autoAdjust="0"/>
  </p:normalViewPr>
  <p:slideViewPr>
    <p:cSldViewPr snapToGrid="0">
      <p:cViewPr varScale="1">
        <p:scale>
          <a:sx n="122" d="100"/>
          <a:sy n="122" d="100"/>
        </p:scale>
        <p:origin x="606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2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commentAuthors" Target="commentAuthors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presProps" Target="presProps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Relationship Id="rId4" Type="http://schemas.openxmlformats.org/officeDocument/2006/relationships/chartUserShapes" Target="../drawings/drawing1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Uusimaa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Taul1!$B$2:$X$2</c:f>
              <c:numCache>
                <c:formatCode>#,##0</c:formatCode>
                <c:ptCount val="23"/>
                <c:pt idx="0">
                  <c:v>1700</c:v>
                </c:pt>
                <c:pt idx="1">
                  <c:v>1624</c:v>
                </c:pt>
                <c:pt idx="2">
                  <c:v>1648</c:v>
                </c:pt>
                <c:pt idx="3">
                  <c:v>1679</c:v>
                </c:pt>
                <c:pt idx="4">
                  <c:v>1733</c:v>
                </c:pt>
                <c:pt idx="5">
                  <c:v>2038</c:v>
                </c:pt>
                <c:pt idx="6">
                  <c:v>1960</c:v>
                </c:pt>
                <c:pt idx="7">
                  <c:v>2227</c:v>
                </c:pt>
                <c:pt idx="8">
                  <c:v>2584</c:v>
                </c:pt>
                <c:pt idx="9">
                  <c:v>2227</c:v>
                </c:pt>
                <c:pt idx="10">
                  <c:v>2367</c:v>
                </c:pt>
                <c:pt idx="11">
                  <c:v>2130</c:v>
                </c:pt>
                <c:pt idx="12">
                  <c:v>1851</c:v>
                </c:pt>
                <c:pt idx="13">
                  <c:v>1916</c:v>
                </c:pt>
                <c:pt idx="14">
                  <c:v>2117</c:v>
                </c:pt>
                <c:pt idx="15">
                  <c:v>2115</c:v>
                </c:pt>
                <c:pt idx="16">
                  <c:v>1927</c:v>
                </c:pt>
                <c:pt idx="17">
                  <c:v>1811</c:v>
                </c:pt>
                <c:pt idx="18">
                  <c:v>2098</c:v>
                </c:pt>
                <c:pt idx="19">
                  <c:v>2522</c:v>
                </c:pt>
                <c:pt idx="20">
                  <c:v>2446</c:v>
                </c:pt>
                <c:pt idx="21">
                  <c:v>2651</c:v>
                </c:pt>
                <c:pt idx="22">
                  <c:v>2894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E3-4BB6-BF11-9756E809F7F7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Pohjois-Pohjanmaa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Taul1!$B$3:$X$3</c:f>
              <c:numCache>
                <c:formatCode>General</c:formatCode>
                <c:ptCount val="23"/>
                <c:pt idx="0">
                  <c:v>786</c:v>
                </c:pt>
                <c:pt idx="1">
                  <c:v>883</c:v>
                </c:pt>
                <c:pt idx="2">
                  <c:v>616</c:v>
                </c:pt>
                <c:pt idx="3">
                  <c:v>693</c:v>
                </c:pt>
                <c:pt idx="4">
                  <c:v>762</c:v>
                </c:pt>
                <c:pt idx="5">
                  <c:v>828</c:v>
                </c:pt>
                <c:pt idx="6">
                  <c:v>906</c:v>
                </c:pt>
                <c:pt idx="7" formatCode="#,##0">
                  <c:v>1041</c:v>
                </c:pt>
                <c:pt idx="8" formatCode="#,##0">
                  <c:v>1225</c:v>
                </c:pt>
                <c:pt idx="9" formatCode="#,##0">
                  <c:v>1091</c:v>
                </c:pt>
                <c:pt idx="10" formatCode="#,##0">
                  <c:v>1053</c:v>
                </c:pt>
                <c:pt idx="11" formatCode="#,##0">
                  <c:v>1088</c:v>
                </c:pt>
                <c:pt idx="12">
                  <c:v>847</c:v>
                </c:pt>
                <c:pt idx="13">
                  <c:v>716</c:v>
                </c:pt>
                <c:pt idx="14">
                  <c:v>682</c:v>
                </c:pt>
                <c:pt idx="15">
                  <c:v>629</c:v>
                </c:pt>
                <c:pt idx="16">
                  <c:v>650</c:v>
                </c:pt>
                <c:pt idx="17">
                  <c:v>670</c:v>
                </c:pt>
                <c:pt idx="18">
                  <c:v>779</c:v>
                </c:pt>
                <c:pt idx="19" formatCode="#,##0">
                  <c:v>1018</c:v>
                </c:pt>
                <c:pt idx="20">
                  <c:v>987</c:v>
                </c:pt>
                <c:pt idx="21" formatCode="#,##0">
                  <c:v>1122</c:v>
                </c:pt>
                <c:pt idx="22" formatCode="#,##0">
                  <c:v>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E3-4BB6-BF11-9756E809F7F7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Pirkanmaa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Taul1!$B$4:$X$4</c:f>
              <c:numCache>
                <c:formatCode>General</c:formatCode>
                <c:ptCount val="23"/>
                <c:pt idx="0">
                  <c:v>666</c:v>
                </c:pt>
                <c:pt idx="1">
                  <c:v>651</c:v>
                </c:pt>
                <c:pt idx="2">
                  <c:v>666</c:v>
                </c:pt>
                <c:pt idx="3">
                  <c:v>764</c:v>
                </c:pt>
                <c:pt idx="4">
                  <c:v>803</c:v>
                </c:pt>
                <c:pt idx="5">
                  <c:v>928</c:v>
                </c:pt>
                <c:pt idx="6">
                  <c:v>986</c:v>
                </c:pt>
                <c:pt idx="7" formatCode="#,##0">
                  <c:v>1048</c:v>
                </c:pt>
                <c:pt idx="8" formatCode="#,##0">
                  <c:v>1226</c:v>
                </c:pt>
                <c:pt idx="9" formatCode="#,##0">
                  <c:v>1117</c:v>
                </c:pt>
                <c:pt idx="10" formatCode="#,##0">
                  <c:v>1107</c:v>
                </c:pt>
                <c:pt idx="11" formatCode="#,##0">
                  <c:v>1055</c:v>
                </c:pt>
                <c:pt idx="12">
                  <c:v>816</c:v>
                </c:pt>
                <c:pt idx="13">
                  <c:v>726</c:v>
                </c:pt>
                <c:pt idx="14">
                  <c:v>658</c:v>
                </c:pt>
                <c:pt idx="15">
                  <c:v>617</c:v>
                </c:pt>
                <c:pt idx="16">
                  <c:v>443</c:v>
                </c:pt>
                <c:pt idx="17">
                  <c:v>372</c:v>
                </c:pt>
                <c:pt idx="18">
                  <c:v>555</c:v>
                </c:pt>
                <c:pt idx="19">
                  <c:v>786</c:v>
                </c:pt>
                <c:pt idx="20">
                  <c:v>694</c:v>
                </c:pt>
                <c:pt idx="21">
                  <c:v>817</c:v>
                </c:pt>
                <c:pt idx="22">
                  <c:v>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E3-4BB6-BF11-9756E809F7F7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Pohjanmaa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Taul1!$B$5:$X$5</c:f>
              <c:numCache>
                <c:formatCode>General</c:formatCode>
                <c:ptCount val="23"/>
                <c:pt idx="0">
                  <c:v>141</c:v>
                </c:pt>
                <c:pt idx="1">
                  <c:v>180</c:v>
                </c:pt>
                <c:pt idx="2">
                  <c:v>129</c:v>
                </c:pt>
                <c:pt idx="3">
                  <c:v>123</c:v>
                </c:pt>
                <c:pt idx="4">
                  <c:v>149</c:v>
                </c:pt>
                <c:pt idx="5">
                  <c:v>124</c:v>
                </c:pt>
                <c:pt idx="6">
                  <c:v>156</c:v>
                </c:pt>
                <c:pt idx="7" formatCode="#,##0">
                  <c:v>202</c:v>
                </c:pt>
                <c:pt idx="8" formatCode="#,##0">
                  <c:v>266</c:v>
                </c:pt>
                <c:pt idx="9" formatCode="#,##0">
                  <c:v>269</c:v>
                </c:pt>
                <c:pt idx="10" formatCode="#,##0">
                  <c:v>275</c:v>
                </c:pt>
                <c:pt idx="11" formatCode="#,##0">
                  <c:v>269</c:v>
                </c:pt>
                <c:pt idx="12">
                  <c:v>307</c:v>
                </c:pt>
                <c:pt idx="13">
                  <c:v>225</c:v>
                </c:pt>
                <c:pt idx="14">
                  <c:v>364</c:v>
                </c:pt>
                <c:pt idx="15">
                  <c:v>291</c:v>
                </c:pt>
                <c:pt idx="16">
                  <c:v>276</c:v>
                </c:pt>
                <c:pt idx="17">
                  <c:v>245</c:v>
                </c:pt>
                <c:pt idx="18">
                  <c:v>372</c:v>
                </c:pt>
                <c:pt idx="19">
                  <c:v>462</c:v>
                </c:pt>
                <c:pt idx="20">
                  <c:v>390</c:v>
                </c:pt>
                <c:pt idx="21">
                  <c:v>239</c:v>
                </c:pt>
                <c:pt idx="22">
                  <c:v>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E3-4BB6-BF11-9756E809F7F7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Varsinais-Suomi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Taul1!$B$6:$X$6</c:f>
              <c:numCache>
                <c:formatCode>General</c:formatCode>
                <c:ptCount val="23"/>
                <c:pt idx="0">
                  <c:v>461</c:v>
                </c:pt>
                <c:pt idx="1">
                  <c:v>582</c:v>
                </c:pt>
                <c:pt idx="2">
                  <c:v>479</c:v>
                </c:pt>
                <c:pt idx="3">
                  <c:v>675</c:v>
                </c:pt>
                <c:pt idx="4">
                  <c:v>609</c:v>
                </c:pt>
                <c:pt idx="5">
                  <c:v>555</c:v>
                </c:pt>
                <c:pt idx="6">
                  <c:v>604</c:v>
                </c:pt>
                <c:pt idx="7">
                  <c:v>562</c:v>
                </c:pt>
                <c:pt idx="8">
                  <c:v>683</c:v>
                </c:pt>
                <c:pt idx="9">
                  <c:v>590</c:v>
                </c:pt>
                <c:pt idx="10">
                  <c:v>594</c:v>
                </c:pt>
                <c:pt idx="11">
                  <c:v>651</c:v>
                </c:pt>
                <c:pt idx="12">
                  <c:v>477</c:v>
                </c:pt>
                <c:pt idx="13">
                  <c:v>482</c:v>
                </c:pt>
                <c:pt idx="14">
                  <c:v>395</c:v>
                </c:pt>
                <c:pt idx="15">
                  <c:v>320</c:v>
                </c:pt>
                <c:pt idx="16">
                  <c:v>269</c:v>
                </c:pt>
                <c:pt idx="17">
                  <c:v>325</c:v>
                </c:pt>
                <c:pt idx="18">
                  <c:v>433</c:v>
                </c:pt>
                <c:pt idx="19">
                  <c:v>309</c:v>
                </c:pt>
                <c:pt idx="20">
                  <c:v>277</c:v>
                </c:pt>
                <c:pt idx="21">
                  <c:v>354</c:v>
                </c:pt>
                <c:pt idx="22">
                  <c:v>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E3-4BB6-BF11-9756E809F7F7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Keski-Suomi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Taul1!$B$7:$X$7</c:f>
              <c:numCache>
                <c:formatCode>General</c:formatCode>
                <c:ptCount val="23"/>
                <c:pt idx="0">
                  <c:v>168</c:v>
                </c:pt>
                <c:pt idx="1">
                  <c:v>163</c:v>
                </c:pt>
                <c:pt idx="2">
                  <c:v>146</c:v>
                </c:pt>
                <c:pt idx="3">
                  <c:v>160</c:v>
                </c:pt>
                <c:pt idx="4">
                  <c:v>139</c:v>
                </c:pt>
                <c:pt idx="5">
                  <c:v>151</c:v>
                </c:pt>
                <c:pt idx="6">
                  <c:v>182</c:v>
                </c:pt>
                <c:pt idx="7" formatCode="#,##0">
                  <c:v>227</c:v>
                </c:pt>
                <c:pt idx="8" formatCode="#,##0">
                  <c:v>288</c:v>
                </c:pt>
                <c:pt idx="9" formatCode="#,##0">
                  <c:v>218</c:v>
                </c:pt>
                <c:pt idx="10" formatCode="#,##0">
                  <c:v>153</c:v>
                </c:pt>
                <c:pt idx="11" formatCode="#,##0">
                  <c:v>119</c:v>
                </c:pt>
                <c:pt idx="12">
                  <c:v>140</c:v>
                </c:pt>
                <c:pt idx="13">
                  <c:v>186</c:v>
                </c:pt>
                <c:pt idx="14">
                  <c:v>138</c:v>
                </c:pt>
                <c:pt idx="15">
                  <c:v>191</c:v>
                </c:pt>
                <c:pt idx="16">
                  <c:v>194</c:v>
                </c:pt>
                <c:pt idx="17">
                  <c:v>155</c:v>
                </c:pt>
                <c:pt idx="18">
                  <c:v>237</c:v>
                </c:pt>
                <c:pt idx="19">
                  <c:v>211</c:v>
                </c:pt>
                <c:pt idx="20">
                  <c:v>227</c:v>
                </c:pt>
                <c:pt idx="21">
                  <c:v>239</c:v>
                </c:pt>
                <c:pt idx="22">
                  <c:v>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E3-4BB6-BF11-9756E809F7F7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Lappi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Taul1!$B$8:$X$8</c:f>
              <c:numCache>
                <c:formatCode>General</c:formatCode>
                <c:ptCount val="23"/>
                <c:pt idx="0">
                  <c:v>63</c:v>
                </c:pt>
                <c:pt idx="1">
                  <c:v>86</c:v>
                </c:pt>
                <c:pt idx="2">
                  <c:v>468</c:v>
                </c:pt>
                <c:pt idx="3">
                  <c:v>229</c:v>
                </c:pt>
                <c:pt idx="4">
                  <c:v>478</c:v>
                </c:pt>
                <c:pt idx="5">
                  <c:v>125</c:v>
                </c:pt>
                <c:pt idx="6">
                  <c:v>124</c:v>
                </c:pt>
                <c:pt idx="7">
                  <c:v>199</c:v>
                </c:pt>
                <c:pt idx="8">
                  <c:v>189</c:v>
                </c:pt>
                <c:pt idx="9">
                  <c:v>175</c:v>
                </c:pt>
                <c:pt idx="10">
                  <c:v>203</c:v>
                </c:pt>
                <c:pt idx="11">
                  <c:v>189</c:v>
                </c:pt>
                <c:pt idx="12">
                  <c:v>470</c:v>
                </c:pt>
                <c:pt idx="13">
                  <c:v>223</c:v>
                </c:pt>
                <c:pt idx="14">
                  <c:v>189</c:v>
                </c:pt>
                <c:pt idx="15">
                  <c:v>212</c:v>
                </c:pt>
                <c:pt idx="16">
                  <c:v>92</c:v>
                </c:pt>
                <c:pt idx="17">
                  <c:v>174</c:v>
                </c:pt>
                <c:pt idx="18">
                  <c:v>296</c:v>
                </c:pt>
                <c:pt idx="19">
                  <c:v>231</c:v>
                </c:pt>
                <c:pt idx="20">
                  <c:v>368</c:v>
                </c:pt>
                <c:pt idx="21">
                  <c:v>163</c:v>
                </c:pt>
                <c:pt idx="22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BE3-4BB6-BF11-9756E809F7F7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Satakunta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Taul1!$B$9:$X$9</c:f>
              <c:numCache>
                <c:formatCode>General</c:formatCode>
                <c:ptCount val="23"/>
                <c:pt idx="0">
                  <c:v>86</c:v>
                </c:pt>
                <c:pt idx="1">
                  <c:v>105</c:v>
                </c:pt>
                <c:pt idx="2">
                  <c:v>133</c:v>
                </c:pt>
                <c:pt idx="3">
                  <c:v>91</c:v>
                </c:pt>
                <c:pt idx="4">
                  <c:v>37</c:v>
                </c:pt>
                <c:pt idx="5">
                  <c:v>77</c:v>
                </c:pt>
                <c:pt idx="6">
                  <c:v>68</c:v>
                </c:pt>
                <c:pt idx="7">
                  <c:v>120</c:v>
                </c:pt>
                <c:pt idx="8">
                  <c:v>89</c:v>
                </c:pt>
                <c:pt idx="9">
                  <c:v>161</c:v>
                </c:pt>
                <c:pt idx="10">
                  <c:v>83</c:v>
                </c:pt>
                <c:pt idx="11">
                  <c:v>107</c:v>
                </c:pt>
                <c:pt idx="12">
                  <c:v>151</c:v>
                </c:pt>
                <c:pt idx="13">
                  <c:v>137</c:v>
                </c:pt>
                <c:pt idx="14">
                  <c:v>159</c:v>
                </c:pt>
                <c:pt idx="15">
                  <c:v>169</c:v>
                </c:pt>
                <c:pt idx="16">
                  <c:v>176</c:v>
                </c:pt>
                <c:pt idx="17">
                  <c:v>180</c:v>
                </c:pt>
                <c:pt idx="18">
                  <c:v>237</c:v>
                </c:pt>
                <c:pt idx="19">
                  <c:v>241</c:v>
                </c:pt>
                <c:pt idx="20">
                  <c:v>200</c:v>
                </c:pt>
                <c:pt idx="21">
                  <c:v>210</c:v>
                </c:pt>
                <c:pt idx="22">
                  <c:v>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BE3-4BB6-BF11-9756E809F7F7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Kaakkois-Suomi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Taul1!$B$10:$X$10</c:f>
              <c:numCache>
                <c:formatCode>General</c:formatCode>
                <c:ptCount val="23"/>
                <c:pt idx="0">
                  <c:v>51</c:v>
                </c:pt>
                <c:pt idx="1">
                  <c:v>63</c:v>
                </c:pt>
                <c:pt idx="2">
                  <c:v>72</c:v>
                </c:pt>
                <c:pt idx="3">
                  <c:v>52</c:v>
                </c:pt>
                <c:pt idx="4">
                  <c:v>71</c:v>
                </c:pt>
                <c:pt idx="5">
                  <c:v>82</c:v>
                </c:pt>
                <c:pt idx="6">
                  <c:v>86</c:v>
                </c:pt>
                <c:pt idx="7">
                  <c:v>95</c:v>
                </c:pt>
                <c:pt idx="8">
                  <c:v>87</c:v>
                </c:pt>
                <c:pt idx="9">
                  <c:v>106</c:v>
                </c:pt>
                <c:pt idx="10">
                  <c:v>60</c:v>
                </c:pt>
                <c:pt idx="11">
                  <c:v>238</c:v>
                </c:pt>
                <c:pt idx="12">
                  <c:v>136</c:v>
                </c:pt>
                <c:pt idx="13">
                  <c:v>159</c:v>
                </c:pt>
                <c:pt idx="14">
                  <c:v>602</c:v>
                </c:pt>
                <c:pt idx="15">
                  <c:v>456</c:v>
                </c:pt>
                <c:pt idx="16">
                  <c:v>294</c:v>
                </c:pt>
                <c:pt idx="17">
                  <c:v>390</c:v>
                </c:pt>
                <c:pt idx="18">
                  <c:v>764</c:v>
                </c:pt>
                <c:pt idx="19">
                  <c:v>387</c:v>
                </c:pt>
                <c:pt idx="20">
                  <c:v>583</c:v>
                </c:pt>
                <c:pt idx="21">
                  <c:v>294</c:v>
                </c:pt>
                <c:pt idx="22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BE3-4BB6-BF11-9756E809F7F7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Häme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Taul1!$B$11:$X$11</c:f>
              <c:numCache>
                <c:formatCode>General</c:formatCode>
                <c:ptCount val="23"/>
                <c:pt idx="0">
                  <c:v>223</c:v>
                </c:pt>
                <c:pt idx="1">
                  <c:v>205</c:v>
                </c:pt>
                <c:pt idx="2">
                  <c:v>153</c:v>
                </c:pt>
                <c:pt idx="3">
                  <c:v>145</c:v>
                </c:pt>
                <c:pt idx="4">
                  <c:v>95</c:v>
                </c:pt>
                <c:pt idx="5">
                  <c:v>118</c:v>
                </c:pt>
                <c:pt idx="6">
                  <c:v>128</c:v>
                </c:pt>
                <c:pt idx="7">
                  <c:v>117</c:v>
                </c:pt>
                <c:pt idx="8">
                  <c:v>149</c:v>
                </c:pt>
                <c:pt idx="9">
                  <c:v>147</c:v>
                </c:pt>
                <c:pt idx="10">
                  <c:v>132</c:v>
                </c:pt>
                <c:pt idx="11">
                  <c:v>108</c:v>
                </c:pt>
                <c:pt idx="12">
                  <c:v>166</c:v>
                </c:pt>
                <c:pt idx="13">
                  <c:v>136</c:v>
                </c:pt>
                <c:pt idx="14">
                  <c:v>144</c:v>
                </c:pt>
                <c:pt idx="15">
                  <c:v>160</c:v>
                </c:pt>
                <c:pt idx="16">
                  <c:v>125</c:v>
                </c:pt>
                <c:pt idx="17">
                  <c:v>148</c:v>
                </c:pt>
                <c:pt idx="18">
                  <c:v>180</c:v>
                </c:pt>
                <c:pt idx="19">
                  <c:v>187</c:v>
                </c:pt>
                <c:pt idx="20">
                  <c:v>150</c:v>
                </c:pt>
                <c:pt idx="21">
                  <c:v>180</c:v>
                </c:pt>
                <c:pt idx="22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BE3-4BB6-BF11-9756E809F7F7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Kainuu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Taul1!$B$12:$X$12</c:f>
              <c:numCache>
                <c:formatCode>General</c:formatCode>
                <c:ptCount val="2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  <c:pt idx="4">
                  <c:v>12</c:v>
                </c:pt>
                <c:pt idx="5">
                  <c:v>15</c:v>
                </c:pt>
                <c:pt idx="6">
                  <c:v>14</c:v>
                </c:pt>
                <c:pt idx="7">
                  <c:v>145</c:v>
                </c:pt>
                <c:pt idx="8">
                  <c:v>418</c:v>
                </c:pt>
                <c:pt idx="9">
                  <c:v>181</c:v>
                </c:pt>
                <c:pt idx="10">
                  <c:v>157</c:v>
                </c:pt>
                <c:pt idx="11">
                  <c:v>277</c:v>
                </c:pt>
                <c:pt idx="12">
                  <c:v>148</c:v>
                </c:pt>
                <c:pt idx="13">
                  <c:v>87</c:v>
                </c:pt>
                <c:pt idx="14">
                  <c:v>40</c:v>
                </c:pt>
                <c:pt idx="15">
                  <c:v>114</c:v>
                </c:pt>
                <c:pt idx="16">
                  <c:v>83</c:v>
                </c:pt>
                <c:pt idx="17">
                  <c:v>194</c:v>
                </c:pt>
                <c:pt idx="18">
                  <c:v>72</c:v>
                </c:pt>
                <c:pt idx="19">
                  <c:v>99</c:v>
                </c:pt>
                <c:pt idx="20">
                  <c:v>98</c:v>
                </c:pt>
                <c:pt idx="21">
                  <c:v>321</c:v>
                </c:pt>
                <c:pt idx="22">
                  <c:v>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BE3-4BB6-BF11-9756E809F7F7}"/>
            </c:ext>
          </c:extLst>
        </c:ser>
        <c:ser>
          <c:idx val="11"/>
          <c:order val="11"/>
          <c:tx>
            <c:strRef>
              <c:f>Taul1!$A$13</c:f>
              <c:strCache>
                <c:ptCount val="1"/>
                <c:pt idx="0">
                  <c:v>Pohjois-Karjala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Taul1!$B$13:$X$13</c:f>
              <c:numCache>
                <c:formatCode>General</c:formatCode>
                <c:ptCount val="23"/>
                <c:pt idx="0">
                  <c:v>33</c:v>
                </c:pt>
                <c:pt idx="1">
                  <c:v>40</c:v>
                </c:pt>
                <c:pt idx="2">
                  <c:v>41</c:v>
                </c:pt>
                <c:pt idx="3">
                  <c:v>55</c:v>
                </c:pt>
                <c:pt idx="4">
                  <c:v>42</c:v>
                </c:pt>
                <c:pt idx="5">
                  <c:v>44</c:v>
                </c:pt>
                <c:pt idx="6">
                  <c:v>47</c:v>
                </c:pt>
                <c:pt idx="7">
                  <c:v>41</c:v>
                </c:pt>
                <c:pt idx="8">
                  <c:v>54</c:v>
                </c:pt>
                <c:pt idx="9">
                  <c:v>44</c:v>
                </c:pt>
                <c:pt idx="10">
                  <c:v>56</c:v>
                </c:pt>
                <c:pt idx="11">
                  <c:v>65</c:v>
                </c:pt>
                <c:pt idx="12">
                  <c:v>75</c:v>
                </c:pt>
                <c:pt idx="13">
                  <c:v>54</c:v>
                </c:pt>
                <c:pt idx="14">
                  <c:v>97</c:v>
                </c:pt>
                <c:pt idx="15">
                  <c:v>59</c:v>
                </c:pt>
                <c:pt idx="16">
                  <c:v>80</c:v>
                </c:pt>
                <c:pt idx="17">
                  <c:v>45</c:v>
                </c:pt>
                <c:pt idx="18">
                  <c:v>74</c:v>
                </c:pt>
                <c:pt idx="19">
                  <c:v>75</c:v>
                </c:pt>
                <c:pt idx="20">
                  <c:v>85</c:v>
                </c:pt>
                <c:pt idx="21">
                  <c:v>84</c:v>
                </c:pt>
                <c:pt idx="22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BE3-4BB6-BF11-9756E809F7F7}"/>
            </c:ext>
          </c:extLst>
        </c:ser>
        <c:ser>
          <c:idx val="12"/>
          <c:order val="12"/>
          <c:tx>
            <c:strRef>
              <c:f>Taul1!$A$14</c:f>
              <c:strCache>
                <c:ptCount val="1"/>
                <c:pt idx="0">
                  <c:v>Etelä-Pohjanmaa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Taul1!$B$14:$X$14</c:f>
              <c:numCache>
                <c:formatCode>General</c:formatCode>
                <c:ptCount val="23"/>
                <c:pt idx="0">
                  <c:v>54</c:v>
                </c:pt>
                <c:pt idx="1">
                  <c:v>30</c:v>
                </c:pt>
                <c:pt idx="2">
                  <c:v>49</c:v>
                </c:pt>
                <c:pt idx="3">
                  <c:v>48</c:v>
                </c:pt>
                <c:pt idx="4">
                  <c:v>57</c:v>
                </c:pt>
                <c:pt idx="5">
                  <c:v>66</c:v>
                </c:pt>
                <c:pt idx="6">
                  <c:v>67</c:v>
                </c:pt>
                <c:pt idx="7">
                  <c:v>92</c:v>
                </c:pt>
                <c:pt idx="8">
                  <c:v>83</c:v>
                </c:pt>
                <c:pt idx="9">
                  <c:v>82</c:v>
                </c:pt>
                <c:pt idx="10">
                  <c:v>49</c:v>
                </c:pt>
                <c:pt idx="11">
                  <c:v>60</c:v>
                </c:pt>
                <c:pt idx="12">
                  <c:v>74</c:v>
                </c:pt>
                <c:pt idx="13">
                  <c:v>55</c:v>
                </c:pt>
                <c:pt idx="14">
                  <c:v>47</c:v>
                </c:pt>
                <c:pt idx="15">
                  <c:v>77</c:v>
                </c:pt>
                <c:pt idx="16">
                  <c:v>100</c:v>
                </c:pt>
                <c:pt idx="17">
                  <c:v>70</c:v>
                </c:pt>
                <c:pt idx="18">
                  <c:v>78</c:v>
                </c:pt>
                <c:pt idx="19">
                  <c:v>79</c:v>
                </c:pt>
                <c:pt idx="20">
                  <c:v>77</c:v>
                </c:pt>
                <c:pt idx="21">
                  <c:v>90</c:v>
                </c:pt>
                <c:pt idx="22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BE3-4BB6-BF11-9756E809F7F7}"/>
            </c:ext>
          </c:extLst>
        </c:ser>
        <c:ser>
          <c:idx val="13"/>
          <c:order val="13"/>
          <c:tx>
            <c:strRef>
              <c:f>Taul1!$A$15</c:f>
              <c:strCache>
                <c:ptCount val="1"/>
                <c:pt idx="0">
                  <c:v>Pohjois-Savo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Taul1!$B$15:$X$15</c:f>
              <c:numCache>
                <c:formatCode>General</c:formatCode>
                <c:ptCount val="23"/>
                <c:pt idx="0">
                  <c:v>54</c:v>
                </c:pt>
                <c:pt idx="1">
                  <c:v>51</c:v>
                </c:pt>
                <c:pt idx="2">
                  <c:v>62</c:v>
                </c:pt>
                <c:pt idx="3">
                  <c:v>64</c:v>
                </c:pt>
                <c:pt idx="4">
                  <c:v>51</c:v>
                </c:pt>
                <c:pt idx="5">
                  <c:v>60</c:v>
                </c:pt>
                <c:pt idx="6">
                  <c:v>78</c:v>
                </c:pt>
                <c:pt idx="7">
                  <c:v>96</c:v>
                </c:pt>
                <c:pt idx="8">
                  <c:v>114</c:v>
                </c:pt>
                <c:pt idx="9">
                  <c:v>74</c:v>
                </c:pt>
                <c:pt idx="10">
                  <c:v>75</c:v>
                </c:pt>
                <c:pt idx="11">
                  <c:v>80</c:v>
                </c:pt>
                <c:pt idx="12">
                  <c:v>83</c:v>
                </c:pt>
                <c:pt idx="13">
                  <c:v>69</c:v>
                </c:pt>
                <c:pt idx="14">
                  <c:v>99</c:v>
                </c:pt>
                <c:pt idx="15">
                  <c:v>99</c:v>
                </c:pt>
                <c:pt idx="16">
                  <c:v>96</c:v>
                </c:pt>
                <c:pt idx="17">
                  <c:v>94</c:v>
                </c:pt>
                <c:pt idx="18">
                  <c:v>98</c:v>
                </c:pt>
                <c:pt idx="19">
                  <c:v>108</c:v>
                </c:pt>
                <c:pt idx="20">
                  <c:v>85</c:v>
                </c:pt>
                <c:pt idx="21">
                  <c:v>82</c:v>
                </c:pt>
                <c:pt idx="22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BE3-4BB6-BF11-9756E809F7F7}"/>
            </c:ext>
          </c:extLst>
        </c:ser>
        <c:ser>
          <c:idx val="14"/>
          <c:order val="14"/>
          <c:tx>
            <c:strRef>
              <c:f>Taul1!$A$16</c:f>
              <c:strCache>
                <c:ptCount val="1"/>
                <c:pt idx="0">
                  <c:v>Etelä-Savo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Taul1!$B$1:$X$1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Taul1!$B$16:$X$16</c:f>
              <c:numCache>
                <c:formatCode>General</c:formatCode>
                <c:ptCount val="23"/>
                <c:pt idx="0">
                  <c:v>17</c:v>
                </c:pt>
                <c:pt idx="1">
                  <c:v>19</c:v>
                </c:pt>
                <c:pt idx="2">
                  <c:v>14</c:v>
                </c:pt>
                <c:pt idx="3">
                  <c:v>22</c:v>
                </c:pt>
                <c:pt idx="4">
                  <c:v>18</c:v>
                </c:pt>
                <c:pt idx="5">
                  <c:v>23</c:v>
                </c:pt>
                <c:pt idx="6">
                  <c:v>25</c:v>
                </c:pt>
                <c:pt idx="7">
                  <c:v>28</c:v>
                </c:pt>
                <c:pt idx="8">
                  <c:v>26</c:v>
                </c:pt>
                <c:pt idx="9">
                  <c:v>27</c:v>
                </c:pt>
                <c:pt idx="10">
                  <c:v>27</c:v>
                </c:pt>
                <c:pt idx="11">
                  <c:v>19</c:v>
                </c:pt>
                <c:pt idx="12">
                  <c:v>28</c:v>
                </c:pt>
                <c:pt idx="13">
                  <c:v>24</c:v>
                </c:pt>
                <c:pt idx="14">
                  <c:v>26</c:v>
                </c:pt>
                <c:pt idx="15">
                  <c:v>27</c:v>
                </c:pt>
                <c:pt idx="16">
                  <c:v>32</c:v>
                </c:pt>
                <c:pt idx="17">
                  <c:v>26</c:v>
                </c:pt>
                <c:pt idx="18">
                  <c:v>28</c:v>
                </c:pt>
                <c:pt idx="19">
                  <c:v>37</c:v>
                </c:pt>
                <c:pt idx="20">
                  <c:v>34</c:v>
                </c:pt>
                <c:pt idx="21">
                  <c:v>39</c:v>
                </c:pt>
                <c:pt idx="22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BE3-4BB6-BF11-9756E809F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255"/>
        <c:axId val="2540415"/>
      </c:lineChart>
      <c:catAx>
        <c:axId val="3824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40415"/>
        <c:crosses val="autoZero"/>
        <c:auto val="1"/>
        <c:lblAlgn val="ctr"/>
        <c:lblOffset val="100"/>
        <c:noMultiLvlLbl val="0"/>
      </c:catAx>
      <c:valAx>
        <c:axId val="254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242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86988658199786"/>
          <c:y val="1.1930388467498203E-2"/>
          <c:w val="0.19856295488603085"/>
          <c:h val="0.92235139390215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3 590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4.6517272559228945E-3"/>
                  <c:y val="-5.737338326775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CD-4B4D-A5F1-862893120B41}"/>
                </c:ext>
              </c:extLst>
            </c:dLbl>
            <c:dLbl>
              <c:idx val="4"/>
              <c:layout>
                <c:manualLayout>
                  <c:x val="6.2023030078970781E-3"/>
                  <c:y val="-3.2272528088111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CD-4B4D-A5F1-862893120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480</c:v>
                </c:pt>
                <c:pt idx="3">
                  <c:v>2960</c:v>
                </c:pt>
                <c:pt idx="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6 840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4-42EE-8EE6-B3FD2986E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4-42EE-8EE6-B3FD2986E5E7}"/>
                </c:ext>
              </c:extLst>
            </c:dLbl>
            <c:dLbl>
              <c:idx val="4"/>
              <c:layout>
                <c:manualLayout>
                  <c:x val="4.6517272559228372E-3"/>
                  <c:y val="3.9444200996580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CD-4B4D-A5F1-862893120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1270</c:v>
                </c:pt>
                <c:pt idx="1">
                  <c:v>2240</c:v>
                </c:pt>
                <c:pt idx="2" formatCode="General">
                  <c:v>240</c:v>
                </c:pt>
                <c:pt idx="3">
                  <c:v>2730</c:v>
                </c:pt>
                <c:pt idx="4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1270</c:v>
                </c:pt>
                <c:pt idx="1">
                  <c:v>2240</c:v>
                </c:pt>
                <c:pt idx="2">
                  <c:v>710</c:v>
                </c:pt>
                <c:pt idx="3">
                  <c:v>5690</c:v>
                </c:pt>
                <c:pt idx="4">
                  <c:v>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Keski-Pohjanmaa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0.83</c:v>
                </c:pt>
                <c:pt idx="2">
                  <c:v>0.75</c:v>
                </c:pt>
                <c:pt idx="3">
                  <c:v>0.79</c:v>
                </c:pt>
                <c:pt idx="5">
                  <c:v>0.91</c:v>
                </c:pt>
                <c:pt idx="6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Keski-Pohjanmaa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0.17</c:v>
                </c:pt>
                <c:pt idx="2">
                  <c:v>0.25</c:v>
                </c:pt>
                <c:pt idx="3">
                  <c:v>0.21</c:v>
                </c:pt>
                <c:pt idx="5">
                  <c:v>0.09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0.72</c:v>
                </c:pt>
                <c:pt idx="3">
                  <c:v>0.79</c:v>
                </c:pt>
                <c:pt idx="4">
                  <c:v>0.78</c:v>
                </c:pt>
                <c:pt idx="5">
                  <c:v>0.88</c:v>
                </c:pt>
                <c:pt idx="6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0.22</c:v>
                </c:pt>
                <c:pt idx="5">
                  <c:v>0.12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Kainuu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0.81</c:v>
                </c:pt>
                <c:pt idx="2">
                  <c:v>0.77</c:v>
                </c:pt>
                <c:pt idx="3">
                  <c:v>0.63</c:v>
                </c:pt>
                <c:pt idx="4">
                  <c:v>0.66</c:v>
                </c:pt>
                <c:pt idx="5">
                  <c:v>0.91</c:v>
                </c:pt>
                <c:pt idx="6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Kainuu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0.19</c:v>
                </c:pt>
                <c:pt idx="2">
                  <c:v>0.23</c:v>
                </c:pt>
                <c:pt idx="3">
                  <c:v>0.37</c:v>
                </c:pt>
                <c:pt idx="4">
                  <c:v>0.34</c:v>
                </c:pt>
                <c:pt idx="5">
                  <c:v>0.09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Lappi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0.82</c:v>
                </c:pt>
                <c:pt idx="2">
                  <c:v>0.73</c:v>
                </c:pt>
                <c:pt idx="3">
                  <c:v>0.76</c:v>
                </c:pt>
                <c:pt idx="4">
                  <c:v>0.96</c:v>
                </c:pt>
                <c:pt idx="5">
                  <c:v>0.86</c:v>
                </c:pt>
                <c:pt idx="6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Lappi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0.18</c:v>
                </c:pt>
                <c:pt idx="2">
                  <c:v>0.27</c:v>
                </c:pt>
                <c:pt idx="3">
                  <c:v>0.24</c:v>
                </c:pt>
                <c:pt idx="4">
                  <c:v>0.04</c:v>
                </c:pt>
                <c:pt idx="5">
                  <c:v>0.14000000000000001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1 260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550</c:v>
                </c:pt>
                <c:pt idx="3">
                  <c:v>530</c:v>
                </c:pt>
                <c:pt idx="4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1 870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4-42EE-8EE6-B3FD2986E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4-42EE-8EE6-B3FD2986E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390</c:v>
                </c:pt>
                <c:pt idx="1">
                  <c:v>270</c:v>
                </c:pt>
                <c:pt idx="2" formatCode="General">
                  <c:v>270</c:v>
                </c:pt>
                <c:pt idx="3">
                  <c:v>490</c:v>
                </c:pt>
                <c:pt idx="4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390</c:v>
                </c:pt>
                <c:pt idx="1">
                  <c:v>270</c:v>
                </c:pt>
                <c:pt idx="2">
                  <c:v>820</c:v>
                </c:pt>
                <c:pt idx="3">
                  <c:v>1030</c:v>
                </c:pt>
                <c:pt idx="4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4 910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6.2023030078971926E-3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1.550575751974355E-3"/>
                  <c:y val="-5.0201710359283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>
                  <c:v>4570</c:v>
                </c:pt>
                <c:pt idx="4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10 990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056333271717277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3510</c:v>
                </c:pt>
                <c:pt idx="1">
                  <c:v>2520</c:v>
                </c:pt>
                <c:pt idx="2" formatCode="General">
                  <c:v>20</c:v>
                </c:pt>
                <c:pt idx="3">
                  <c:v>4220</c:v>
                </c:pt>
                <c:pt idx="4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0F-498C-9CF8-F7D628BA83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0F-498C-9CF8-F7D628BA8379}"/>
                </c:ext>
              </c:extLst>
            </c:dLbl>
            <c:dLbl>
              <c:idx val="2"/>
              <c:layout>
                <c:manualLayout>
                  <c:x val="4.8083231976144031E-2"/>
                  <c:y val="-7.17167290846912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3510</c:v>
                </c:pt>
                <c:pt idx="1">
                  <c:v>2520</c:v>
                </c:pt>
                <c:pt idx="2">
                  <c:v>70</c:v>
                </c:pt>
                <c:pt idx="3">
                  <c:v>8790</c:v>
                </c:pt>
                <c:pt idx="4">
                  <c:v>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3 890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4"/>
              <c:layout>
                <c:manualLayout>
                  <c:x val="1.0854030263820086E-2"/>
                  <c:y val="-3.944420099658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13-4BA7-8917-749E00628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2640</c:v>
                </c:pt>
                <c:pt idx="3">
                  <c:v>1250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4  190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13-4BA7-8917-749E006289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13-4BA7-8917-749E0062896D}"/>
                </c:ext>
              </c:extLst>
            </c:dLbl>
            <c:dLbl>
              <c:idx val="4"/>
              <c:layout>
                <c:manualLayout>
                  <c:x val="9.3034545118458444E-3"/>
                  <c:y val="5.7373383267752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460</c:v>
                </c:pt>
                <c:pt idx="1">
                  <c:v>1250</c:v>
                </c:pt>
                <c:pt idx="2">
                  <c:v>1300</c:v>
                </c:pt>
                <c:pt idx="3">
                  <c:v>1150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6268333116415405E-2"/>
                  <c:y val="-3.58583645423456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0F-498C-9CF8-F7D628BA8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460</c:v>
                </c:pt>
                <c:pt idx="1">
                  <c:v>1250</c:v>
                </c:pt>
                <c:pt idx="2">
                  <c:v>3930</c:v>
                </c:pt>
                <c:pt idx="3">
                  <c:v>2400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4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11 030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0"/>
                  <c:y val="3.94442009965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1.137075749185067E-16"/>
                  <c:y val="-5.0201710359283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440</c:v>
                </c:pt>
                <c:pt idx="3">
                  <c:v>9650</c:v>
                </c:pt>
                <c:pt idx="4">
                  <c:v>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28 450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7528787598714899E-3"/>
                  <c:y val="-7.888840199316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9830</c:v>
                </c:pt>
                <c:pt idx="1">
                  <c:v>7160</c:v>
                </c:pt>
                <c:pt idx="2">
                  <c:v>220</c:v>
                </c:pt>
                <c:pt idx="3">
                  <c:v>8910</c:v>
                </c:pt>
                <c:pt idx="4">
                  <c:v>2330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9830</c:v>
                </c:pt>
                <c:pt idx="1">
                  <c:v>7160</c:v>
                </c:pt>
                <c:pt idx="2">
                  <c:v>650</c:v>
                </c:pt>
                <c:pt idx="3">
                  <c:v>18560</c:v>
                </c:pt>
                <c:pt idx="4">
                  <c:v>3270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22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7 750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0"/>
                  <c:y val="3.94442009965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5.6853787459253348E-17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1020</c:v>
                </c:pt>
                <c:pt idx="3">
                  <c:v>5610</c:v>
                </c:pt>
                <c:pt idx="4">
                  <c:v>1130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12 080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6517272559228372E-3"/>
                  <c:y val="-5.737338326775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20-439D-A474-746C65DA10A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20-439D-A474-746C65DA1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1720</c:v>
                </c:pt>
                <c:pt idx="1">
                  <c:v>1890</c:v>
                </c:pt>
                <c:pt idx="2">
                  <c:v>500</c:v>
                </c:pt>
                <c:pt idx="3">
                  <c:v>5180</c:v>
                </c:pt>
                <c:pt idx="4">
                  <c:v>2780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1720</c:v>
                </c:pt>
                <c:pt idx="1">
                  <c:v>1890</c:v>
                </c:pt>
                <c:pt idx="2">
                  <c:v>1530</c:v>
                </c:pt>
                <c:pt idx="3">
                  <c:v>10780</c:v>
                </c:pt>
                <c:pt idx="4">
                  <c:v>3910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2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98513107737183"/>
          <c:y val="0.12304811910172256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2 460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7.7528787598714335E-3"/>
                  <c:y val="5.378754681351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5.6853787459253348E-17"/>
                  <c:y val="-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130</c:v>
                </c:pt>
                <c:pt idx="3">
                  <c:v>2020</c:v>
                </c:pt>
                <c:pt idx="4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4 460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BD-4C2F-AD97-F14C103F0C9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BD-4C2F-AD97-F14C103F0C9F}"/>
                </c:ext>
              </c:extLst>
            </c:dLbl>
            <c:dLbl>
              <c:idx val="2"/>
              <c:layout>
                <c:manualLayout>
                  <c:x val="1.3955181767768682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970</c:v>
                </c:pt>
                <c:pt idx="1">
                  <c:v>770</c:v>
                </c:pt>
                <c:pt idx="2">
                  <c:v>60</c:v>
                </c:pt>
                <c:pt idx="3">
                  <c:v>1860</c:v>
                </c:pt>
                <c:pt idx="4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970</c:v>
                </c:pt>
                <c:pt idx="1">
                  <c:v>770</c:v>
                </c:pt>
                <c:pt idx="2">
                  <c:v>190</c:v>
                </c:pt>
                <c:pt idx="3">
                  <c:v>3880</c:v>
                </c:pt>
                <c:pt idx="4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4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7 710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2340</c:v>
                </c:pt>
                <c:pt idx="3">
                  <c:v>3310</c:v>
                </c:pt>
                <c:pt idx="4">
                  <c:v>2070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18 550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51-4977-BD14-94E6DBA5D2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1-4977-BD14-94E6DBA5D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5260</c:v>
                </c:pt>
                <c:pt idx="1">
                  <c:v>3980</c:v>
                </c:pt>
                <c:pt idx="2">
                  <c:v>1150</c:v>
                </c:pt>
                <c:pt idx="3">
                  <c:v>3050</c:v>
                </c:pt>
                <c:pt idx="4">
                  <c:v>5110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5260</c:v>
                </c:pt>
                <c:pt idx="1">
                  <c:v>3980</c:v>
                </c:pt>
                <c:pt idx="2">
                  <c:v>3490</c:v>
                </c:pt>
                <c:pt idx="3">
                  <c:v>6360</c:v>
                </c:pt>
                <c:pt idx="4">
                  <c:v>7180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8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3 930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3.1011515039485963E-3"/>
                  <c:y val="-5.737338326775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130</c:v>
                </c:pt>
                <c:pt idx="3">
                  <c:v>3490</c:v>
                </c:pt>
                <c:pt idx="4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7 280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8606909023691463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1430</c:v>
                </c:pt>
                <c:pt idx="1">
                  <c:v>1780</c:v>
                </c:pt>
                <c:pt idx="2">
                  <c:v>60</c:v>
                </c:pt>
                <c:pt idx="3">
                  <c:v>3220</c:v>
                </c:pt>
                <c:pt idx="4">
                  <c:v>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1430</c:v>
                </c:pt>
                <c:pt idx="1">
                  <c:v>1780</c:v>
                </c:pt>
                <c:pt idx="2">
                  <c:v>190</c:v>
                </c:pt>
                <c:pt idx="3">
                  <c:v>6710</c:v>
                </c:pt>
                <c:pt idx="4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7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5 890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1610</c:v>
                </c:pt>
                <c:pt idx="3">
                  <c:v>4060</c:v>
                </c:pt>
                <c:pt idx="4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7 240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02-4123-A3F6-F880B2A2A5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02-4123-A3F6-F880B2A2A52A}"/>
                </c:ext>
              </c:extLst>
            </c:dLbl>
            <c:dLbl>
              <c:idx val="4"/>
              <c:layout>
                <c:manualLayout>
                  <c:x val="0"/>
                  <c:y val="-2.151501872540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690</c:v>
                </c:pt>
                <c:pt idx="1">
                  <c:v>1470</c:v>
                </c:pt>
                <c:pt idx="2">
                  <c:v>790</c:v>
                </c:pt>
                <c:pt idx="3">
                  <c:v>3750</c:v>
                </c:pt>
                <c:pt idx="4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690</c:v>
                </c:pt>
                <c:pt idx="1">
                  <c:v>1470</c:v>
                </c:pt>
                <c:pt idx="2">
                  <c:v>2400</c:v>
                </c:pt>
                <c:pt idx="3">
                  <c:v>7820</c:v>
                </c:pt>
                <c:pt idx="4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8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Taul1!$A$2:$A$16</c:f>
              <c:strCache>
                <c:ptCount val="15"/>
                <c:pt idx="0">
                  <c:v>Uusimaa</c:v>
                </c:pt>
                <c:pt idx="1">
                  <c:v>Pohjois-Pohjanmaa</c:v>
                </c:pt>
                <c:pt idx="2">
                  <c:v>Pirkanmaa</c:v>
                </c:pt>
                <c:pt idx="3">
                  <c:v>Pohjanmaa</c:v>
                </c:pt>
                <c:pt idx="4">
                  <c:v>Varsinais-Suomi</c:v>
                </c:pt>
                <c:pt idx="5">
                  <c:v>Keski-Suomi</c:v>
                </c:pt>
                <c:pt idx="6">
                  <c:v>Lappi</c:v>
                </c:pt>
                <c:pt idx="7">
                  <c:v>Satakunta</c:v>
                </c:pt>
                <c:pt idx="8">
                  <c:v>Kaakkois-Suomi</c:v>
                </c:pt>
                <c:pt idx="9">
                  <c:v>Häme</c:v>
                </c:pt>
                <c:pt idx="10">
                  <c:v>Kainuu</c:v>
                </c:pt>
                <c:pt idx="11">
                  <c:v>Pohjois-Karjala</c:v>
                </c:pt>
                <c:pt idx="12">
                  <c:v>Etelä-Pohjanmaa</c:v>
                </c:pt>
                <c:pt idx="13">
                  <c:v>Pohjois-Savo</c:v>
                </c:pt>
                <c:pt idx="14">
                  <c:v>Etelä-Savo</c:v>
                </c:pt>
              </c:strCache>
            </c:strRef>
          </c:cat>
          <c:val>
            <c:numRef>
              <c:f>Taul1!$B$2:$B$16</c:f>
              <c:numCache>
                <c:formatCode>0</c:formatCode>
                <c:ptCount val="15"/>
                <c:pt idx="0">
                  <c:v>2894</c:v>
                </c:pt>
                <c:pt idx="1">
                  <c:v>1300</c:v>
                </c:pt>
                <c:pt idx="2">
                  <c:v>985</c:v>
                </c:pt>
                <c:pt idx="3">
                  <c:v>447</c:v>
                </c:pt>
                <c:pt idx="4">
                  <c:v>298</c:v>
                </c:pt>
                <c:pt idx="5">
                  <c:v>287</c:v>
                </c:pt>
                <c:pt idx="6">
                  <c:v>215</c:v>
                </c:pt>
                <c:pt idx="7">
                  <c:v>214</c:v>
                </c:pt>
                <c:pt idx="8">
                  <c:v>195</c:v>
                </c:pt>
                <c:pt idx="9">
                  <c:v>182</c:v>
                </c:pt>
                <c:pt idx="10">
                  <c:v>149</c:v>
                </c:pt>
                <c:pt idx="11">
                  <c:v>126</c:v>
                </c:pt>
                <c:pt idx="12">
                  <c:v>105</c:v>
                </c:pt>
                <c:pt idx="13">
                  <c:v>98</c:v>
                </c:pt>
                <c:pt idx="1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9-4EB0-9B69-D6B0E49EF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154544"/>
        <c:axId val="1180305615"/>
      </c:barChart>
      <c:catAx>
        <c:axId val="207215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0305615"/>
        <c:crosses val="autoZero"/>
        <c:auto val="1"/>
        <c:lblAlgn val="ctr"/>
        <c:lblOffset val="100"/>
        <c:noMultiLvlLbl val="0"/>
      </c:catAx>
      <c:valAx>
        <c:axId val="11803056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07215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18 630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2.325863627961447E-2"/>
                  <c:y val="-6.095921972198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400</c:v>
                </c:pt>
                <c:pt idx="3">
                  <c:v>12420</c:v>
                </c:pt>
                <c:pt idx="4">
                  <c:v>5810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98 370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0F-46AC-A2D7-07EF5B8A3F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0F-46AC-A2D7-07EF5B8A3F68}"/>
                </c:ext>
              </c:extLst>
            </c:dLbl>
            <c:dLbl>
              <c:idx val="2"/>
              <c:layout>
                <c:manualLayout>
                  <c:x val="7.7528787598714335E-3"/>
                  <c:y val="5.378754681351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50620</c:v>
                </c:pt>
                <c:pt idx="1">
                  <c:v>21740</c:v>
                </c:pt>
                <c:pt idx="2">
                  <c:v>200</c:v>
                </c:pt>
                <c:pt idx="3">
                  <c:v>11460</c:v>
                </c:pt>
                <c:pt idx="4">
                  <c:v>14350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50620</c:v>
                </c:pt>
                <c:pt idx="1">
                  <c:v>21740</c:v>
                </c:pt>
                <c:pt idx="2">
                  <c:v>600</c:v>
                </c:pt>
                <c:pt idx="3">
                  <c:v>23880</c:v>
                </c:pt>
                <c:pt idx="4">
                  <c:v>20160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55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11 070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1.5505757519743037E-2"/>
                  <c:y val="-3.585836454234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-1.2404606015794385E-2"/>
                  <c:y val="-4.303003745081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7-41C2-A15C-4B5EB11BE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220</c:v>
                </c:pt>
                <c:pt idx="3">
                  <c:v>9750</c:v>
                </c:pt>
                <c:pt idx="4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20 660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83-4E44-BA7B-DA992C42FC6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83-4E44-BA7B-DA992C42FC6E}"/>
                </c:ext>
              </c:extLst>
            </c:dLbl>
            <c:dLbl>
              <c:idx val="2"/>
              <c:layout>
                <c:manualLayout>
                  <c:x val="4.6517272559228372E-3"/>
                  <c:y val="3.94442009965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4320</c:v>
                </c:pt>
                <c:pt idx="1">
                  <c:v>4510</c:v>
                </c:pt>
                <c:pt idx="2">
                  <c:v>110</c:v>
                </c:pt>
                <c:pt idx="3">
                  <c:v>9000</c:v>
                </c:pt>
                <c:pt idx="4">
                  <c:v>2720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4320</c:v>
                </c:pt>
                <c:pt idx="1">
                  <c:v>4510</c:v>
                </c:pt>
                <c:pt idx="2">
                  <c:v>330</c:v>
                </c:pt>
                <c:pt idx="3">
                  <c:v>18740</c:v>
                </c:pt>
                <c:pt idx="4">
                  <c:v>3820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2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Etelä-Karjala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0.05</c:v>
                </c:pt>
                <c:pt idx="1">
                  <c:v>0.11</c:v>
                </c:pt>
                <c:pt idx="2">
                  <c:v>0.12</c:v>
                </c:pt>
                <c:pt idx="3">
                  <c:v>0.11</c:v>
                </c:pt>
                <c:pt idx="4">
                  <c:v>0.12</c:v>
                </c:pt>
                <c:pt idx="5">
                  <c:v>0.15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0.08</c:v>
                </c:pt>
                <c:pt idx="1">
                  <c:v>0.09</c:v>
                </c:pt>
                <c:pt idx="2">
                  <c:v>0.1</c:v>
                </c:pt>
                <c:pt idx="3">
                  <c:v>0.12</c:v>
                </c:pt>
                <c:pt idx="4">
                  <c:v>0.13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0269229967138911E-3"/>
                  <c:y val="1.97222416729536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2.87552024214906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C4-4A44-8C98-9339D61414FB}"/>
                </c:ext>
              </c:extLst>
            </c:dLbl>
            <c:dLbl>
              <c:idx val="8"/>
              <c:layout>
                <c:manualLayout>
                  <c:x val="1.2107453651153992E-2"/>
                  <c:y val="-2.151501872540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C4-4A44-8C98-9339D6141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Etelä-Savo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0.08</c:v>
                </c:pt>
                <c:pt idx="1">
                  <c:v>0.1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0.09</c:v>
                </c:pt>
                <c:pt idx="6">
                  <c:v>0.11</c:v>
                </c:pt>
                <c:pt idx="7">
                  <c:v>0.16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Kainuu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0.06</c:v>
                </c:pt>
                <c:pt idx="2">
                  <c:v>0.11</c:v>
                </c:pt>
                <c:pt idx="3">
                  <c:v>0.12</c:v>
                </c:pt>
                <c:pt idx="4">
                  <c:v>0.1</c:v>
                </c:pt>
                <c:pt idx="5">
                  <c:v>0.1</c:v>
                </c:pt>
                <c:pt idx="6">
                  <c:v>0.12</c:v>
                </c:pt>
                <c:pt idx="7">
                  <c:v>0.16</c:v>
                </c:pt>
                <c:pt idx="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1188043889519486E-2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3D-419E-BE77-C4ABD36D2A26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Kanta-Häme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0.1</c:v>
                </c:pt>
                <c:pt idx="1">
                  <c:v>0.11</c:v>
                </c:pt>
                <c:pt idx="2">
                  <c:v>0.11</c:v>
                </c:pt>
                <c:pt idx="3">
                  <c:v>0.12</c:v>
                </c:pt>
                <c:pt idx="4">
                  <c:v>0.11</c:v>
                </c:pt>
                <c:pt idx="5">
                  <c:v>0.12</c:v>
                </c:pt>
                <c:pt idx="6">
                  <c:v>0.11</c:v>
                </c:pt>
                <c:pt idx="7">
                  <c:v>0.12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2701475595913734E-2"/>
                  <c:y val="3.5858364542345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96-49DD-8C3B-299103A9E799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6"/>
              <c:layout>
                <c:manualLayout>
                  <c:x val="3.026863412788498E-2"/>
                  <c:y val="-1.643489389127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96-49DD-8C3B-299103A9E799}"/>
                </c:ext>
              </c:extLst>
            </c:dLbl>
            <c:dLbl>
              <c:idx val="7"/>
              <c:layout>
                <c:manualLayout>
                  <c:x val="1.8161180476730876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96-49DD-8C3B-299103A9E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Keski-Pohjanmaa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</c:v>
                </c:pt>
                <c:pt idx="3">
                  <c:v>0.13</c:v>
                </c:pt>
                <c:pt idx="4">
                  <c:v>0.13</c:v>
                </c:pt>
                <c:pt idx="5">
                  <c:v>0.2</c:v>
                </c:pt>
                <c:pt idx="6">
                  <c:v>0.14000000000000001</c:v>
                </c:pt>
                <c:pt idx="7">
                  <c:v>0.09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0.11</c:v>
                </c:pt>
                <c:pt idx="3">
                  <c:v>0.12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0.12</c:v>
                </c:pt>
                <c:pt idx="7">
                  <c:v>0.12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594021944759743E-2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33-4CF7-8CDE-1537E620B613}"/>
                </c:ext>
              </c:extLst>
            </c:dLbl>
            <c:dLbl>
              <c:idx val="3"/>
              <c:layout>
                <c:manualLayout>
                  <c:x val="1.2107513235079385E-2"/>
                  <c:y val="1.2550568764484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1.6647748770336739E-2"/>
                  <c:y val="3.585836454234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3-4CF7-8CDE-1537E620B613}"/>
                </c:ext>
              </c:extLst>
            </c:dLbl>
            <c:dLbl>
              <c:idx val="5"/>
              <c:layout>
                <c:manualLayout>
                  <c:x val="1.513431706394249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3-4CF7-8CDE-1537E620B613}"/>
                </c:ext>
              </c:extLst>
            </c:dLbl>
            <c:dLbl>
              <c:idx val="6"/>
              <c:layout>
                <c:manualLayout>
                  <c:x val="1.6647808354262186E-2"/>
                  <c:y val="7.1716729084691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5.65127825187367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633-4CF7-8CDE-1537E620B613}"/>
                </c:ext>
              </c:extLst>
            </c:dLbl>
            <c:dLbl>
              <c:idx val="7"/>
              <c:layout>
                <c:manualLayout>
                  <c:x val="1.8161180476730876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3-4CF7-8CDE-1537E620B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Kymenlaakso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0.11</c:v>
                </c:pt>
                <c:pt idx="3">
                  <c:v>0.11</c:v>
                </c:pt>
                <c:pt idx="4">
                  <c:v>0.12</c:v>
                </c:pt>
                <c:pt idx="5">
                  <c:v>0.1</c:v>
                </c:pt>
                <c:pt idx="6">
                  <c:v>0.14000000000000001</c:v>
                </c:pt>
                <c:pt idx="7">
                  <c:v>0.15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7"/>
              <c:layout>
                <c:manualLayout>
                  <c:x val="1.0594021944759632E-2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09-43BF-9F52-388AD4077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Uusimaa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Taul1!$E$2:$M$2</c:f>
              <c:numCache>
                <c:formatCode>#\ ##0.0</c:formatCode>
                <c:ptCount val="9"/>
                <c:pt idx="0">
                  <c:v>1153.9000000000001</c:v>
                </c:pt>
                <c:pt idx="1">
                  <c:v>1129.9000000000001</c:v>
                </c:pt>
                <c:pt idx="2">
                  <c:v>1178</c:v>
                </c:pt>
                <c:pt idx="3">
                  <c:v>1174</c:v>
                </c:pt>
                <c:pt idx="4">
                  <c:v>1180.2</c:v>
                </c:pt>
                <c:pt idx="5" formatCode="General">
                  <c:v>1232.5999999999999</c:v>
                </c:pt>
                <c:pt idx="6" formatCode="0.0">
                  <c:v>1290.2</c:v>
                </c:pt>
                <c:pt idx="7" formatCode="0.0">
                  <c:v>1406.9</c:v>
                </c:pt>
                <c:pt idx="8" formatCode="General">
                  <c:v>1506.2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07-46E0-B88A-9FF88B939B8F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Pohjois-Pohjanmaa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Taul1!$E$3:$M$3</c:f>
              <c:numCache>
                <c:formatCode>#\ ##0.0</c:formatCode>
                <c:ptCount val="9"/>
                <c:pt idx="0">
                  <c:v>410.9</c:v>
                </c:pt>
                <c:pt idx="1">
                  <c:v>444.9</c:v>
                </c:pt>
                <c:pt idx="2">
                  <c:v>487.6</c:v>
                </c:pt>
                <c:pt idx="3">
                  <c:v>490.1</c:v>
                </c:pt>
                <c:pt idx="4">
                  <c:v>464.5</c:v>
                </c:pt>
                <c:pt idx="5" formatCode="General">
                  <c:v>505.2</c:v>
                </c:pt>
                <c:pt idx="6" formatCode="0.0">
                  <c:v>589.20000000000005</c:v>
                </c:pt>
                <c:pt idx="7" formatCode="0.0">
                  <c:v>635.4</c:v>
                </c:pt>
                <c:pt idx="8" formatCode="General">
                  <c:v>631.1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07-46E0-B88A-9FF88B939B8F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Pirkanmaa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Taul1!$E$4:$M$4</c:f>
              <c:numCache>
                <c:formatCode>#\ ##0.0</c:formatCode>
                <c:ptCount val="9"/>
                <c:pt idx="0">
                  <c:v>472.6</c:v>
                </c:pt>
                <c:pt idx="1">
                  <c:v>359.6</c:v>
                </c:pt>
                <c:pt idx="2">
                  <c:v>337.7</c:v>
                </c:pt>
                <c:pt idx="3">
                  <c:v>361.1</c:v>
                </c:pt>
                <c:pt idx="4">
                  <c:v>378.2</c:v>
                </c:pt>
                <c:pt idx="5" formatCode="General">
                  <c:v>430.8</c:v>
                </c:pt>
                <c:pt idx="6" formatCode="0.0">
                  <c:v>523.6</c:v>
                </c:pt>
                <c:pt idx="7" formatCode="0.0">
                  <c:v>552.79999999999995</c:v>
                </c:pt>
                <c:pt idx="8" formatCode="General">
                  <c:v>596.6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07-46E0-B88A-9FF88B939B8F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Pohjanmaa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Taul1!$E$5:$M$5</c:f>
              <c:numCache>
                <c:formatCode>#\ ##0.0</c:formatCode>
                <c:ptCount val="9"/>
                <c:pt idx="0">
                  <c:v>183.8</c:v>
                </c:pt>
                <c:pt idx="1">
                  <c:v>168.5</c:v>
                </c:pt>
                <c:pt idx="2">
                  <c:v>170.5</c:v>
                </c:pt>
                <c:pt idx="3">
                  <c:v>190.9</c:v>
                </c:pt>
                <c:pt idx="4">
                  <c:v>214.7</c:v>
                </c:pt>
                <c:pt idx="5" formatCode="General">
                  <c:v>190.8</c:v>
                </c:pt>
                <c:pt idx="6" formatCode="0.0">
                  <c:v>201.5</c:v>
                </c:pt>
                <c:pt idx="7" formatCode="0.0">
                  <c:v>274.89999999999998</c:v>
                </c:pt>
                <c:pt idx="8" formatCode="General">
                  <c:v>279.39999999999998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07-46E0-B88A-9FF88B939B8F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Varsinais-Suomi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Taul1!$E$6:$M$6</c:f>
              <c:numCache>
                <c:formatCode>#\ ##0.0</c:formatCode>
                <c:ptCount val="9"/>
                <c:pt idx="0">
                  <c:v>190.1</c:v>
                </c:pt>
                <c:pt idx="1">
                  <c:v>142.80000000000001</c:v>
                </c:pt>
                <c:pt idx="2">
                  <c:v>123.6</c:v>
                </c:pt>
                <c:pt idx="3">
                  <c:v>137.9</c:v>
                </c:pt>
                <c:pt idx="4">
                  <c:v>131.30000000000001</c:v>
                </c:pt>
                <c:pt idx="5" formatCode="General">
                  <c:v>136.6</c:v>
                </c:pt>
                <c:pt idx="6" formatCode="0.0">
                  <c:v>149.5</c:v>
                </c:pt>
                <c:pt idx="7" formatCode="0.0">
                  <c:v>136.9</c:v>
                </c:pt>
                <c:pt idx="8" formatCode="General">
                  <c:v>144.5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07-46E0-B88A-9FF88B939B8F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Keski-Suomi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Taul1!$E$7:$M$7</c:f>
              <c:numCache>
                <c:formatCode>#\ ##0.0</c:formatCode>
                <c:ptCount val="9"/>
                <c:pt idx="0">
                  <c:v>73.7</c:v>
                </c:pt>
                <c:pt idx="1">
                  <c:v>71.099999999999994</c:v>
                </c:pt>
                <c:pt idx="2">
                  <c:v>81.2</c:v>
                </c:pt>
                <c:pt idx="3">
                  <c:v>86.6</c:v>
                </c:pt>
                <c:pt idx="4">
                  <c:v>93.4</c:v>
                </c:pt>
                <c:pt idx="5" formatCode="General">
                  <c:v>98.7</c:v>
                </c:pt>
                <c:pt idx="6" formatCode="0.0">
                  <c:v>95.3</c:v>
                </c:pt>
                <c:pt idx="7" formatCode="0.0">
                  <c:v>100.1</c:v>
                </c:pt>
                <c:pt idx="8" formatCode="General">
                  <c:v>118.6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07-46E0-B88A-9FF88B939B8F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Pohjois-Savo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Taul1!$E$8:$M$8</c:f>
              <c:numCache>
                <c:formatCode>#\ ##0.0</c:formatCode>
                <c:ptCount val="9"/>
                <c:pt idx="0">
                  <c:v>39.799999999999997</c:v>
                </c:pt>
                <c:pt idx="1">
                  <c:v>38.1</c:v>
                </c:pt>
                <c:pt idx="2">
                  <c:v>42.8</c:v>
                </c:pt>
                <c:pt idx="3">
                  <c:v>55.1</c:v>
                </c:pt>
                <c:pt idx="4">
                  <c:v>50.5</c:v>
                </c:pt>
                <c:pt idx="5" formatCode="General">
                  <c:v>54</c:v>
                </c:pt>
                <c:pt idx="6" formatCode="0.0">
                  <c:v>59.7</c:v>
                </c:pt>
                <c:pt idx="7" formatCode="0.0">
                  <c:v>59.7</c:v>
                </c:pt>
                <c:pt idx="8" formatCode="General">
                  <c:v>65.900000000000006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07-46E0-B88A-9FF88B939B8F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Häme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Taul1!$E$9:$M$9</c:f>
              <c:numCache>
                <c:formatCode>#\ ##0.0</c:formatCode>
                <c:ptCount val="9"/>
                <c:pt idx="0">
                  <c:v>50.2</c:v>
                </c:pt>
                <c:pt idx="1">
                  <c:v>60.7</c:v>
                </c:pt>
                <c:pt idx="2">
                  <c:v>53.3</c:v>
                </c:pt>
                <c:pt idx="3">
                  <c:v>57.1</c:v>
                </c:pt>
                <c:pt idx="4">
                  <c:v>57.7</c:v>
                </c:pt>
                <c:pt idx="5" formatCode="General">
                  <c:v>55.7</c:v>
                </c:pt>
                <c:pt idx="6" formatCode="0.0">
                  <c:v>67</c:v>
                </c:pt>
                <c:pt idx="7" formatCode="0.0">
                  <c:v>65.3</c:v>
                </c:pt>
                <c:pt idx="8" formatCode="General">
                  <c:v>65.400000000000006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A07-46E0-B88A-9FF88B939B8F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Satakunta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Taul1!$E$10:$M$10</c:f>
              <c:numCache>
                <c:formatCode>#\ ##0.0</c:formatCode>
                <c:ptCount val="9"/>
                <c:pt idx="0">
                  <c:v>44.1</c:v>
                </c:pt>
                <c:pt idx="1">
                  <c:v>36.9</c:v>
                </c:pt>
                <c:pt idx="2">
                  <c:v>45</c:v>
                </c:pt>
                <c:pt idx="3">
                  <c:v>53.2</c:v>
                </c:pt>
                <c:pt idx="4">
                  <c:v>51.1</c:v>
                </c:pt>
                <c:pt idx="5" formatCode="General">
                  <c:v>48.9</c:v>
                </c:pt>
                <c:pt idx="6" formatCode="0.0">
                  <c:v>41.3</c:v>
                </c:pt>
                <c:pt idx="7" formatCode="0.0">
                  <c:v>24.5</c:v>
                </c:pt>
                <c:pt idx="8" formatCode="General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A07-46E0-B88A-9FF88B939B8F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Kaakkois-Suomi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Taul1!$E$11:$M$11</c:f>
              <c:numCache>
                <c:formatCode>#\ ##0.0</c:formatCode>
                <c:ptCount val="9"/>
                <c:pt idx="0">
                  <c:v>34</c:v>
                </c:pt>
                <c:pt idx="1">
                  <c:v>31.3</c:v>
                </c:pt>
                <c:pt idx="2">
                  <c:v>33.1</c:v>
                </c:pt>
                <c:pt idx="3">
                  <c:v>24.7</c:v>
                </c:pt>
                <c:pt idx="4">
                  <c:v>26.6</c:v>
                </c:pt>
                <c:pt idx="5" formatCode="General">
                  <c:v>37</c:v>
                </c:pt>
                <c:pt idx="6" formatCode="0.0">
                  <c:v>38.5</c:v>
                </c:pt>
                <c:pt idx="7" formatCode="0.0">
                  <c:v>45.8</c:v>
                </c:pt>
                <c:pt idx="8" formatCode="General">
                  <c:v>34.700000000000003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A07-46E0-B88A-9FF88B939B8F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Pohjois-Karjala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Taul1!$E$12:$M$12</c:f>
              <c:numCache>
                <c:formatCode>#\ ##0.0</c:formatCode>
                <c:ptCount val="9"/>
                <c:pt idx="0">
                  <c:v>11.2</c:v>
                </c:pt>
                <c:pt idx="1">
                  <c:v>12.5</c:v>
                </c:pt>
                <c:pt idx="2">
                  <c:v>16.2</c:v>
                </c:pt>
                <c:pt idx="3">
                  <c:v>18.100000000000001</c:v>
                </c:pt>
                <c:pt idx="4">
                  <c:v>22.6</c:v>
                </c:pt>
                <c:pt idx="5" formatCode="General">
                  <c:v>26.5</c:v>
                </c:pt>
                <c:pt idx="6" formatCode="0.0">
                  <c:v>29.4</c:v>
                </c:pt>
                <c:pt idx="7" formatCode="0.0">
                  <c:v>40.299999999999997</c:v>
                </c:pt>
                <c:pt idx="8" formatCode="General">
                  <c:v>31.8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A07-46E0-B88A-9FF88B939B8F}"/>
            </c:ext>
          </c:extLst>
        </c:ser>
        <c:ser>
          <c:idx val="11"/>
          <c:order val="11"/>
          <c:tx>
            <c:strRef>
              <c:f>Taul1!$A$13</c:f>
              <c:strCache>
                <c:ptCount val="1"/>
                <c:pt idx="0">
                  <c:v>Etelä-Pohjanmaa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Taul1!$E$13:$M$13</c:f>
              <c:numCache>
                <c:formatCode>#\ ##0.0</c:formatCode>
                <c:ptCount val="9"/>
                <c:pt idx="0">
                  <c:v>20</c:v>
                </c:pt>
                <c:pt idx="1">
                  <c:v>19.3</c:v>
                </c:pt>
                <c:pt idx="2">
                  <c:v>17.899999999999999</c:v>
                </c:pt>
                <c:pt idx="3">
                  <c:v>18.100000000000001</c:v>
                </c:pt>
                <c:pt idx="4">
                  <c:v>13</c:v>
                </c:pt>
                <c:pt idx="5" formatCode="General">
                  <c:v>14.7</c:v>
                </c:pt>
                <c:pt idx="6" formatCode="0.0">
                  <c:v>17</c:v>
                </c:pt>
                <c:pt idx="7" formatCode="0.0">
                  <c:v>16</c:v>
                </c:pt>
                <c:pt idx="8" formatCode="General">
                  <c:v>20.8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A07-46E0-B88A-9FF88B939B8F}"/>
            </c:ext>
          </c:extLst>
        </c:ser>
        <c:ser>
          <c:idx val="12"/>
          <c:order val="12"/>
          <c:tx>
            <c:strRef>
              <c:f>Taul1!$A$14</c:f>
              <c:strCache>
                <c:ptCount val="1"/>
                <c:pt idx="0">
                  <c:v>Kainuu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Taul1!$E$14:$M$14</c:f>
              <c:numCache>
                <c:formatCode>#\ ##0.0</c:formatCode>
                <c:ptCount val="9"/>
                <c:pt idx="0">
                  <c:v>11.5</c:v>
                </c:pt>
                <c:pt idx="1">
                  <c:v>10.6</c:v>
                </c:pt>
                <c:pt idx="2">
                  <c:v>10.5</c:v>
                </c:pt>
                <c:pt idx="3">
                  <c:v>18.100000000000001</c:v>
                </c:pt>
                <c:pt idx="4">
                  <c:v>12.1</c:v>
                </c:pt>
                <c:pt idx="5" formatCode="General">
                  <c:v>13.8</c:v>
                </c:pt>
                <c:pt idx="6" formatCode="0.0">
                  <c:v>12.2</c:v>
                </c:pt>
                <c:pt idx="7" formatCode="0.0">
                  <c:v>12.2</c:v>
                </c:pt>
                <c:pt idx="8" formatCode="General">
                  <c:v>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A07-46E0-B88A-9FF88B939B8F}"/>
            </c:ext>
          </c:extLst>
        </c:ser>
        <c:ser>
          <c:idx val="13"/>
          <c:order val="13"/>
          <c:tx>
            <c:strRef>
              <c:f>Taul1!$A$15</c:f>
              <c:strCache>
                <c:ptCount val="1"/>
                <c:pt idx="0">
                  <c:v>Lappi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Taul1!$E$15:$M$15</c:f>
              <c:numCache>
                <c:formatCode>#\ ##0.0</c:formatCode>
                <c:ptCount val="9"/>
                <c:pt idx="0">
                  <c:v>16.399999999999999</c:v>
                </c:pt>
                <c:pt idx="1">
                  <c:v>14.9</c:v>
                </c:pt>
                <c:pt idx="2">
                  <c:v>11.9</c:v>
                </c:pt>
                <c:pt idx="3">
                  <c:v>11.1</c:v>
                </c:pt>
                <c:pt idx="4">
                  <c:v>12.3</c:v>
                </c:pt>
                <c:pt idx="5" formatCode="General">
                  <c:v>12.3</c:v>
                </c:pt>
                <c:pt idx="6" formatCode="0.0">
                  <c:v>13.3</c:v>
                </c:pt>
                <c:pt idx="7" formatCode="0.0">
                  <c:v>15.6</c:v>
                </c:pt>
                <c:pt idx="8" formatCode="General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A07-46E0-B88A-9FF88B939B8F}"/>
            </c:ext>
          </c:extLst>
        </c:ser>
        <c:ser>
          <c:idx val="14"/>
          <c:order val="14"/>
          <c:tx>
            <c:strRef>
              <c:f>Taul1!$A$16</c:f>
              <c:strCache>
                <c:ptCount val="1"/>
                <c:pt idx="0">
                  <c:v>Etelä-Savo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Taul1!$E$1:$M$1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Taul1!$E$16:$M$16</c:f>
              <c:numCache>
                <c:formatCode>#\ ##0.0</c:formatCode>
                <c:ptCount val="9"/>
                <c:pt idx="0">
                  <c:v>13.6</c:v>
                </c:pt>
                <c:pt idx="1">
                  <c:v>11</c:v>
                </c:pt>
                <c:pt idx="2">
                  <c:v>10.7</c:v>
                </c:pt>
                <c:pt idx="3">
                  <c:v>11.5</c:v>
                </c:pt>
                <c:pt idx="4">
                  <c:v>11.7</c:v>
                </c:pt>
                <c:pt idx="5" formatCode="General">
                  <c:v>15.4</c:v>
                </c:pt>
                <c:pt idx="6" formatCode="0.0">
                  <c:v>10.199999999999999</c:v>
                </c:pt>
                <c:pt idx="7" formatCode="0.0">
                  <c:v>8.3000000000000007</c:v>
                </c:pt>
                <c:pt idx="8" formatCode="General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A07-46E0-B88A-9FF88B939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255"/>
        <c:axId val="2540415"/>
      </c:lineChart>
      <c:catAx>
        <c:axId val="3824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40415"/>
        <c:crosses val="autoZero"/>
        <c:auto val="1"/>
        <c:lblAlgn val="ctr"/>
        <c:lblOffset val="100"/>
        <c:noMultiLvlLbl val="0"/>
      </c:catAx>
      <c:valAx>
        <c:axId val="254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242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35645487560369"/>
          <c:y val="1.910206137596733E-2"/>
          <c:w val="0.19856295488603085"/>
          <c:h val="0.93310890326486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Lappi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0.05</c:v>
                </c:pt>
                <c:pt idx="1">
                  <c:v>0.09</c:v>
                </c:pt>
                <c:pt idx="2">
                  <c:v>0.12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0.15</c:v>
                </c:pt>
                <c:pt idx="6">
                  <c:v>0.13</c:v>
                </c:pt>
                <c:pt idx="7">
                  <c:v>0.13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7"/>
              <c:layout>
                <c:manualLayout>
                  <c:x val="2.1188043889519375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AF-42A7-842A-175125AEC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Pirkanmaa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0.08</c:v>
                </c:pt>
                <c:pt idx="2">
                  <c:v>0.11</c:v>
                </c:pt>
                <c:pt idx="3">
                  <c:v>0.12</c:v>
                </c:pt>
                <c:pt idx="4">
                  <c:v>0.13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241770715096481E-2"/>
                  <c:y val="3.5858364542345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05-4A82-9BF9-CC6165587CC9}"/>
                </c:ext>
              </c:extLst>
            </c:dLbl>
            <c:dLbl>
              <c:idx val="3"/>
              <c:layout>
                <c:manualLayout>
                  <c:x val="1.2107513235079385E-2"/>
                  <c:y val="2.33080781271882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6"/>
              <c:layout>
                <c:manualLayout>
                  <c:x val="2.8755202421490732E-2"/>
                  <c:y val="3.585836454234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05-4A82-9BF9-CC6165587CC9}"/>
                </c:ext>
              </c:extLst>
            </c:dLbl>
            <c:dLbl>
              <c:idx val="7"/>
              <c:layout>
                <c:manualLayout>
                  <c:x val="1.8161180476730876E-2"/>
                  <c:y val="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05-4A82-9BF9-CC6165587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0.05</c:v>
                </c:pt>
                <c:pt idx="1">
                  <c:v>0.08</c:v>
                </c:pt>
                <c:pt idx="2">
                  <c:v>0.1</c:v>
                </c:pt>
                <c:pt idx="3">
                  <c:v>0.1</c:v>
                </c:pt>
                <c:pt idx="4">
                  <c:v>0.12</c:v>
                </c:pt>
                <c:pt idx="5">
                  <c:v>0.15</c:v>
                </c:pt>
                <c:pt idx="6">
                  <c:v>0.16</c:v>
                </c:pt>
                <c:pt idx="7">
                  <c:v>0.14000000000000001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1.2107453651153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81-43B7-8097-16A52ED09E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Pohjois-Karjala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0.09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0.11</c:v>
                </c:pt>
                <c:pt idx="7">
                  <c:v>0.1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107513235079385E-2"/>
                  <c:y val="1.79305940178083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1.362088535754824E-2"/>
                  <c:y val="-7.1716729084691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2D-41D3-BD5B-79695520C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0.11</c:v>
                </c:pt>
                <c:pt idx="3">
                  <c:v>0.11</c:v>
                </c:pt>
                <c:pt idx="4">
                  <c:v>0.12</c:v>
                </c:pt>
                <c:pt idx="5">
                  <c:v>0.15</c:v>
                </c:pt>
                <c:pt idx="6">
                  <c:v>0.13</c:v>
                </c:pt>
                <c:pt idx="7">
                  <c:v>0.13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1.5134317063942379E-2"/>
                  <c:y val="-7.1716729084691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57-492D-8E85-CB36477CB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Pohjois-Savo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0.12</c:v>
                </c:pt>
                <c:pt idx="6">
                  <c:v>0.12</c:v>
                </c:pt>
                <c:pt idx="7">
                  <c:v>0.13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594021944759743E-2"/>
                  <c:y val="-2.510085517964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02-4A2E-8553-9FAE2328660F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2.7241770715096481E-2"/>
                  <c:y val="-1.434334581693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02-4A2E-8553-9FAE23286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Päijät-Häme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0.09</c:v>
                </c:pt>
                <c:pt idx="1">
                  <c:v>0.11</c:v>
                </c:pt>
                <c:pt idx="2">
                  <c:v>0.11</c:v>
                </c:pt>
                <c:pt idx="3">
                  <c:v>0.1</c:v>
                </c:pt>
                <c:pt idx="4">
                  <c:v>0.12</c:v>
                </c:pt>
                <c:pt idx="5">
                  <c:v>0.12</c:v>
                </c:pt>
                <c:pt idx="6">
                  <c:v>0.11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647748770336739E-2"/>
                  <c:y val="-3.585836454234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EC-4C2C-8A08-D7FA80377DC0}"/>
                </c:ext>
              </c:extLst>
            </c:dLbl>
            <c:dLbl>
              <c:idx val="2"/>
              <c:layout>
                <c:manualLayout>
                  <c:x val="1.0594021944759743E-2"/>
                  <c:y val="-1.792918227117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EC-4C2C-8A08-D7FA80377DC0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Satakunta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0.06</c:v>
                </c:pt>
                <c:pt idx="1">
                  <c:v>0.09</c:v>
                </c:pt>
                <c:pt idx="2">
                  <c:v>0.11</c:v>
                </c:pt>
                <c:pt idx="3">
                  <c:v>0.11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0.15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4"/>
              <c:layout>
                <c:manualLayout>
                  <c:x val="7.5671585319711339E-3"/>
                  <c:y val="-2.151501872540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AB-46FD-B3BA-64E8FFA84EE2}"/>
                </c:ext>
              </c:extLst>
            </c:dLbl>
            <c:dLbl>
              <c:idx val="5"/>
              <c:layout>
                <c:manualLayout>
                  <c:x val="1.513431706394249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B-46FD-B3BA-64E8FFA84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Uusimaa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0.06</c:v>
                </c:pt>
                <c:pt idx="1">
                  <c:v>0.1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6"/>
              <c:layout>
                <c:manualLayout>
                  <c:x val="1.0594021944759743E-2"/>
                  <c:y val="-1.075750936270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C6-40C7-9233-70ECD53F17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Varsinais-Suomi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0.11</c:v>
                </c:pt>
                <c:pt idx="2">
                  <c:v>0.13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0.11</c:v>
                </c:pt>
                <c:pt idx="7">
                  <c:v>0.12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  <c:pt idx="5">
                  <c:v>0.13</c:v>
                </c:pt>
                <c:pt idx="6">
                  <c:v>0.12</c:v>
                </c:pt>
                <c:pt idx="7">
                  <c:v>0.13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Menot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Taul1!$A$2:$A$16</c:f>
              <c:strCache>
                <c:ptCount val="15"/>
                <c:pt idx="0">
                  <c:v>Uusimaa</c:v>
                </c:pt>
                <c:pt idx="1">
                  <c:v>Pohjois-Pohjanmaa</c:v>
                </c:pt>
                <c:pt idx="2">
                  <c:v>Pirkanmaa</c:v>
                </c:pt>
                <c:pt idx="3">
                  <c:v>Pohjanmaa</c:v>
                </c:pt>
                <c:pt idx="4">
                  <c:v>Varsinais-Suomi</c:v>
                </c:pt>
                <c:pt idx="5">
                  <c:v>Keski-Suomi</c:v>
                </c:pt>
                <c:pt idx="6">
                  <c:v>Pohjois-Savo</c:v>
                </c:pt>
                <c:pt idx="7">
                  <c:v>Häme</c:v>
                </c:pt>
                <c:pt idx="8">
                  <c:v>Satakunta</c:v>
                </c:pt>
                <c:pt idx="9">
                  <c:v>Kaakkois-Suomi</c:v>
                </c:pt>
                <c:pt idx="10">
                  <c:v>Pohjois-Karjala</c:v>
                </c:pt>
                <c:pt idx="11">
                  <c:v>Etelä-Pohjanmaa</c:v>
                </c:pt>
                <c:pt idx="12">
                  <c:v>Kainuu</c:v>
                </c:pt>
                <c:pt idx="13">
                  <c:v>Lappi</c:v>
                </c:pt>
                <c:pt idx="14">
                  <c:v>Etelä-Savo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 formatCode="#,##0">
                  <c:v>1506.2</c:v>
                </c:pt>
                <c:pt idx="1">
                  <c:v>631.1</c:v>
                </c:pt>
                <c:pt idx="2">
                  <c:v>596.6</c:v>
                </c:pt>
                <c:pt idx="3">
                  <c:v>279.39999999999998</c:v>
                </c:pt>
                <c:pt idx="4">
                  <c:v>144.5</c:v>
                </c:pt>
                <c:pt idx="5">
                  <c:v>118.6</c:v>
                </c:pt>
                <c:pt idx="6">
                  <c:v>65.900000000000006</c:v>
                </c:pt>
                <c:pt idx="7">
                  <c:v>65.400000000000006</c:v>
                </c:pt>
                <c:pt idx="8">
                  <c:v>43.2</c:v>
                </c:pt>
                <c:pt idx="9">
                  <c:v>34.700000000000003</c:v>
                </c:pt>
                <c:pt idx="10">
                  <c:v>31.8</c:v>
                </c:pt>
                <c:pt idx="11">
                  <c:v>20.8</c:v>
                </c:pt>
                <c:pt idx="12">
                  <c:v>12.4</c:v>
                </c:pt>
                <c:pt idx="13">
                  <c:v>11.8</c:v>
                </c:pt>
                <c:pt idx="1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9-4EB0-9B69-D6B0E49EF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154544"/>
        <c:axId val="1180305615"/>
      </c:barChart>
      <c:catAx>
        <c:axId val="207215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0305615"/>
        <c:crosses val="autoZero"/>
        <c:auto val="1"/>
        <c:lblAlgn val="ctr"/>
        <c:lblOffset val="100"/>
        <c:noMultiLvlLbl val="0"/>
      </c:catAx>
      <c:valAx>
        <c:axId val="118030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215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Etelä-Karjala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</c:v>
                </c:pt>
                <c:pt idx="1">
                  <c:v>0.06</c:v>
                </c:pt>
                <c:pt idx="2">
                  <c:v>0.1</c:v>
                </c:pt>
                <c:pt idx="3">
                  <c:v>0.12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0.16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0.06</c:v>
                </c:pt>
                <c:pt idx="2">
                  <c:v>0.12</c:v>
                </c:pt>
                <c:pt idx="3">
                  <c:v>0.11</c:v>
                </c:pt>
                <c:pt idx="4">
                  <c:v>0.17</c:v>
                </c:pt>
                <c:pt idx="5">
                  <c:v>0.19</c:v>
                </c:pt>
                <c:pt idx="6">
                  <c:v>0.15</c:v>
                </c:pt>
                <c:pt idx="7">
                  <c:v>0.12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Etelä-Savo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</c:v>
                </c:pt>
                <c:pt idx="1">
                  <c:v>0.08</c:v>
                </c:pt>
                <c:pt idx="2">
                  <c:v>0.12</c:v>
                </c:pt>
                <c:pt idx="3">
                  <c:v>0.12</c:v>
                </c:pt>
                <c:pt idx="4">
                  <c:v>0.18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0.12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Kainuu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0.1</c:v>
                </c:pt>
                <c:pt idx="2">
                  <c:v>0.17</c:v>
                </c:pt>
                <c:pt idx="3">
                  <c:v>0.11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Kanta-Häme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0.12</c:v>
                </c:pt>
                <c:pt idx="3">
                  <c:v>0.13</c:v>
                </c:pt>
                <c:pt idx="4">
                  <c:v>0.15</c:v>
                </c:pt>
                <c:pt idx="5">
                  <c:v>0.16</c:v>
                </c:pt>
                <c:pt idx="6">
                  <c:v>0.14000000000000001</c:v>
                </c:pt>
                <c:pt idx="7">
                  <c:v>0.11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Keski-Pohjanmaa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0.03</c:v>
                </c:pt>
                <c:pt idx="1">
                  <c:v>0.1</c:v>
                </c:pt>
                <c:pt idx="2">
                  <c:v>0.1</c:v>
                </c:pt>
                <c:pt idx="3">
                  <c:v>0.12</c:v>
                </c:pt>
                <c:pt idx="4">
                  <c:v>0.21</c:v>
                </c:pt>
                <c:pt idx="5">
                  <c:v>0.18</c:v>
                </c:pt>
                <c:pt idx="6">
                  <c:v>0.12</c:v>
                </c:pt>
                <c:pt idx="7">
                  <c:v>0.11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0269229967139467E-3"/>
                  <c:y val="1.7930594017807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Keski-Suomi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0.12</c:v>
                </c:pt>
                <c:pt idx="3">
                  <c:v>0.13</c:v>
                </c:pt>
                <c:pt idx="4">
                  <c:v>0.16</c:v>
                </c:pt>
                <c:pt idx="5">
                  <c:v>0.16</c:v>
                </c:pt>
                <c:pt idx="6">
                  <c:v>0.14000000000000001</c:v>
                </c:pt>
                <c:pt idx="7">
                  <c:v>0.11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Kymenlaakso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</c:v>
                </c:pt>
                <c:pt idx="1">
                  <c:v>0.06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0.11</c:v>
                </c:pt>
                <c:pt idx="7">
                  <c:v>0.11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Lappi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0.1</c:v>
                </c:pt>
                <c:pt idx="2">
                  <c:v>0.13</c:v>
                </c:pt>
                <c:pt idx="3">
                  <c:v>0.16</c:v>
                </c:pt>
                <c:pt idx="4">
                  <c:v>0.16</c:v>
                </c:pt>
                <c:pt idx="5">
                  <c:v>0.17</c:v>
                </c:pt>
                <c:pt idx="6">
                  <c:v>0.11</c:v>
                </c:pt>
                <c:pt idx="7">
                  <c:v>0.09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Pirkanmaa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0.16</c:v>
                </c:pt>
                <c:pt idx="5">
                  <c:v>0.16</c:v>
                </c:pt>
                <c:pt idx="6">
                  <c:v>0.12</c:v>
                </c:pt>
                <c:pt idx="7">
                  <c:v>0.1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77755560022949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94 500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E4-4C59-8560-4EC868B0F2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E4-4C59-8560-4EC868B0F294}"/>
                </c:ext>
              </c:extLst>
            </c:dLbl>
            <c:dLbl>
              <c:idx val="2"/>
              <c:layout>
                <c:manualLayout>
                  <c:x val="3.4164926474791545E-2"/>
                  <c:y val="-3.227252808811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1F-4924-AADB-BC93C1DC8E48}"/>
                </c:ext>
              </c:extLst>
            </c:dLbl>
            <c:dLbl>
              <c:idx val="4"/>
              <c:layout>
                <c:manualLayout>
                  <c:x val="1.4235386031163165E-2"/>
                  <c:y val="4.303003745081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1F-4924-AADB-BC93C1DC8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11070</c:v>
                </c:pt>
                <c:pt idx="3">
                  <c:v>70100</c:v>
                </c:pt>
                <c:pt idx="4">
                  <c:v>13330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E4-4C59-8560-4EC868B0F29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240 300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E4-4C59-8560-4EC868B0F2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E4-4C59-8560-4EC868B0F294}"/>
                </c:ext>
              </c:extLst>
            </c:dLbl>
            <c:dLbl>
              <c:idx val="2"/>
              <c:layout>
                <c:manualLayout>
                  <c:x val="3.41649264747916E-2"/>
                  <c:y val="3.944420099658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1F-4924-AADB-BC93C1DC8E48}"/>
                </c:ext>
              </c:extLst>
            </c:dLbl>
            <c:dLbl>
              <c:idx val="4"/>
              <c:layout>
                <c:manualLayout>
                  <c:x val="1.70824632373958E-2"/>
                  <c:y val="-2.151501872540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E4-4C59-8560-4EC868B0F2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84070</c:v>
                </c:pt>
                <c:pt idx="1">
                  <c:v>53100</c:v>
                </c:pt>
                <c:pt idx="2">
                  <c:v>5450</c:v>
                </c:pt>
                <c:pt idx="3">
                  <c:v>64710</c:v>
                </c:pt>
                <c:pt idx="4">
                  <c:v>32970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E4-4C59-8560-4EC868B0F29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84070</c:v>
                </c:pt>
                <c:pt idx="1">
                  <c:v>53100</c:v>
                </c:pt>
                <c:pt idx="2">
                  <c:v>16520</c:v>
                </c:pt>
                <c:pt idx="3">
                  <c:v>134810</c:v>
                </c:pt>
                <c:pt idx="4">
                  <c:v>46300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E4-4C59-8560-4EC868B0F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50000"/>
          <c:min val="0"/>
        </c:scaling>
        <c:delete val="1"/>
        <c:axPos val="b"/>
        <c:numFmt formatCode="#,##0" sourceLinked="1"/>
        <c:majorTickMark val="out"/>
        <c:minorTickMark val="none"/>
        <c:tickLblPos val="nextTo"/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13786803236698"/>
          <c:y val="0.83004179899438468"/>
          <c:w val="0.69402108513773275"/>
          <c:h val="0.16278652809714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0.1</c:v>
                </c:pt>
                <c:pt idx="2">
                  <c:v>0.13</c:v>
                </c:pt>
                <c:pt idx="3">
                  <c:v>0.15</c:v>
                </c:pt>
                <c:pt idx="4">
                  <c:v>0.18</c:v>
                </c:pt>
                <c:pt idx="5">
                  <c:v>0.15</c:v>
                </c:pt>
                <c:pt idx="6">
                  <c:v>0.12</c:v>
                </c:pt>
                <c:pt idx="7">
                  <c:v>0.09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Pohjois-Karjala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0.18</c:v>
                </c:pt>
                <c:pt idx="5">
                  <c:v>0.16</c:v>
                </c:pt>
                <c:pt idx="6">
                  <c:v>0.12</c:v>
                </c:pt>
                <c:pt idx="7">
                  <c:v>0.1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7.0000000000000007E-2</c:v>
                </c:pt>
                <c:pt idx="2">
                  <c:v>0.11</c:v>
                </c:pt>
                <c:pt idx="3">
                  <c:v>0.11</c:v>
                </c:pt>
                <c:pt idx="4">
                  <c:v>0.15</c:v>
                </c:pt>
                <c:pt idx="5">
                  <c:v>0.19</c:v>
                </c:pt>
                <c:pt idx="6">
                  <c:v>0.17</c:v>
                </c:pt>
                <c:pt idx="7">
                  <c:v>0.12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Pohjois-Savo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0.11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0.16</c:v>
                </c:pt>
                <c:pt idx="6">
                  <c:v>0.15</c:v>
                </c:pt>
                <c:pt idx="7">
                  <c:v>0.12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Päijät-Häme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0.16</c:v>
                </c:pt>
                <c:pt idx="6">
                  <c:v>0.12</c:v>
                </c:pt>
                <c:pt idx="7">
                  <c:v>0.11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Satakunta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0.14000000000000001</c:v>
                </c:pt>
                <c:pt idx="6">
                  <c:v>0.12</c:v>
                </c:pt>
                <c:pt idx="7">
                  <c:v>0.11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Uusimaa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0.12</c:v>
                </c:pt>
                <c:pt idx="7">
                  <c:v>0.1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671585319712449E-3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BA-4AA0-A25C-CE67794BA461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5"/>
              <c:layout>
                <c:manualLayout>
                  <c:x val="2.4214907302307985E-2"/>
                  <c:y val="-1.075750936270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BA-4AA0-A25C-CE67794BA461}"/>
                </c:ext>
              </c:extLst>
            </c:dLbl>
            <c:dLbl>
              <c:idx val="7"/>
              <c:layout>
                <c:manualLayout>
                  <c:x val="2.2701475595913734E-2"/>
                  <c:y val="-3.286978778255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BA-4AA0-A25C-CE67794BA461}"/>
                </c:ext>
              </c:extLst>
            </c:dLbl>
            <c:dLbl>
              <c:idx val="8"/>
              <c:layout>
                <c:manualLayout>
                  <c:x val="1.2107513235079441E-2"/>
                  <c:y val="-3.58569527957100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69147741322339E-2"/>
                      <c:h val="6.36844554272058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0BA-4AA0-A25C-CE67794BA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Varsinais-Suomi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Taul1!$B$2:$J$2</c:f>
              <c:numCache>
                <c:formatCode>0%</c:formatCode>
                <c:ptCount val="9"/>
                <c:pt idx="0">
                  <c:v>0.01</c:v>
                </c:pt>
                <c:pt idx="1">
                  <c:v>0.1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0.12</c:v>
                </c:pt>
                <c:pt idx="7">
                  <c:v>0.11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3-45F7-AB2E-A46C8A5E657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Koko maa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671585319712449E-3"/>
                  <c:y val="3.585836454234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BA-4AA0-A25C-CE67794BA461}"/>
                </c:ext>
              </c:extLst>
            </c:dLbl>
            <c:dLbl>
              <c:idx val="3"/>
              <c:layout>
                <c:manualLayout>
                  <c:x val="5.9583925393100624E-8"/>
                  <c:y val="-4.1236978049033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71244797578503E-2"/>
                      <c:h val="8.1613637698378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71-430D-B924-4CC490733B8A}"/>
                </c:ext>
              </c:extLst>
            </c:dLbl>
            <c:dLbl>
              <c:idx val="5"/>
              <c:layout>
                <c:manualLayout>
                  <c:x val="2.4214907302307985E-2"/>
                  <c:y val="-1.075750936270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BA-4AA0-A25C-CE67794BA461}"/>
                </c:ext>
              </c:extLst>
            </c:dLbl>
            <c:dLbl>
              <c:idx val="7"/>
              <c:layout>
                <c:manualLayout>
                  <c:x val="2.2701475595913734E-2"/>
                  <c:y val="-3.286978778255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BA-4AA0-A25C-CE67794BA461}"/>
                </c:ext>
              </c:extLst>
            </c:dLbl>
            <c:dLbl>
              <c:idx val="8"/>
              <c:layout>
                <c:manualLayout>
                  <c:x val="1.2107513235079441E-2"/>
                  <c:y val="-3.58569527957100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69147741322339E-2"/>
                      <c:h val="6.36844554272058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0BA-4AA0-A25C-CE67794BA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Taul1!$B$1:$J$1</c:f>
              <c:strCache>
                <c:ptCount val="9"/>
                <c:pt idx="0">
                  <c:v>alle 25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60+</c:v>
                </c:pt>
              </c:strCache>
            </c:strRef>
          </c:cat>
          <c:val>
            <c:numRef>
              <c:f>Taul1!$B$3:$J$3</c:f>
              <c:numCache>
                <c:formatCode>0%</c:formatCode>
                <c:ptCount val="9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0.16</c:v>
                </c:pt>
                <c:pt idx="6">
                  <c:v>0.13</c:v>
                </c:pt>
                <c:pt idx="7">
                  <c:v>0.11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1-430D-B924-4CC490733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674032"/>
        <c:axId val="428673704"/>
      </c:barChart>
      <c:catAx>
        <c:axId val="4286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8673704"/>
        <c:crosses val="autoZero"/>
        <c:auto val="1"/>
        <c:lblAlgn val="ctr"/>
        <c:lblOffset val="100"/>
        <c:noMultiLvlLbl val="0"/>
      </c:catAx>
      <c:valAx>
        <c:axId val="428673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867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Sheet1!$B$1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171</c:v>
                </c:pt>
                <c:pt idx="1">
                  <c:v>153</c:v>
                </c:pt>
                <c:pt idx="2">
                  <c:v>109</c:v>
                </c:pt>
                <c:pt idx="3">
                  <c:v>88</c:v>
                </c:pt>
                <c:pt idx="4">
                  <c:v>265</c:v>
                </c:pt>
                <c:pt idx="5">
                  <c:v>60</c:v>
                </c:pt>
                <c:pt idx="6">
                  <c:v>49</c:v>
                </c:pt>
                <c:pt idx="7">
                  <c:v>66</c:v>
                </c:pt>
                <c:pt idx="8">
                  <c:v>53</c:v>
                </c:pt>
                <c:pt idx="9">
                  <c:v>120</c:v>
                </c:pt>
                <c:pt idx="10">
                  <c:v>96</c:v>
                </c:pt>
                <c:pt idx="11">
                  <c:v>106</c:v>
                </c:pt>
                <c:pt idx="12">
                  <c:v>138</c:v>
                </c:pt>
                <c:pt idx="13">
                  <c:v>46</c:v>
                </c:pt>
                <c:pt idx="14">
                  <c:v>48</c:v>
                </c:pt>
                <c:pt idx="15">
                  <c:v>186</c:v>
                </c:pt>
                <c:pt idx="16">
                  <c:v>32</c:v>
                </c:pt>
                <c:pt idx="1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96-4295-9161-1CDA7A376DE1}"/>
            </c:ext>
          </c:extLst>
        </c:ser>
        <c:ser>
          <c:idx val="9"/>
          <c:order val="9"/>
          <c:tx>
            <c:strRef>
              <c:f>Sheet1!$C$1</c:f>
              <c:strCache>
                <c:ptCount val="1"/>
                <c:pt idx="0">
                  <c:v>Ensisijaiset hakijat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6E-405C-A283-E30DEF6E9F93}"/>
                </c:ext>
              </c:extLst>
            </c:dLbl>
            <c:dLbl>
              <c:idx val="1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6E-405C-A283-E30DEF6E9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150</c:v>
                </c:pt>
                <c:pt idx="1">
                  <c:v>84</c:v>
                </c:pt>
                <c:pt idx="2">
                  <c:v>78</c:v>
                </c:pt>
                <c:pt idx="3">
                  <c:v>75</c:v>
                </c:pt>
                <c:pt idx="4">
                  <c:v>207</c:v>
                </c:pt>
                <c:pt idx="5">
                  <c:v>60</c:v>
                </c:pt>
                <c:pt idx="6">
                  <c:v>39</c:v>
                </c:pt>
                <c:pt idx="7">
                  <c:v>75</c:v>
                </c:pt>
                <c:pt idx="8">
                  <c:v>33</c:v>
                </c:pt>
                <c:pt idx="9">
                  <c:v>81</c:v>
                </c:pt>
                <c:pt idx="10">
                  <c:v>51</c:v>
                </c:pt>
                <c:pt idx="11">
                  <c:v>105</c:v>
                </c:pt>
                <c:pt idx="12">
                  <c:v>120</c:v>
                </c:pt>
                <c:pt idx="13">
                  <c:v>30</c:v>
                </c:pt>
                <c:pt idx="14">
                  <c:v>75</c:v>
                </c:pt>
                <c:pt idx="15">
                  <c:v>192</c:v>
                </c:pt>
                <c:pt idx="16">
                  <c:v>30</c:v>
                </c:pt>
                <c:pt idx="17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96-4295-9161-1CDA7A376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-36"/>
        <c:axId val="1675773440"/>
        <c:axId val="1290341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3196-4295-9161-1CDA7A376DE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3196-4295-9161-1CDA7A376DE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196-4295-9161-1CDA7A376DE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196-4295-9161-1CDA7A376DE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196-4295-9161-1CDA7A376DE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196-4295-9161-1CDA7A376DE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196-4295-9161-1CDA7A376DE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196-4295-9161-1CDA7A376DE1}"/>
                  </c:ext>
                </c:extLst>
              </c15:ser>
            </c15:filteredBarSeries>
          </c:ext>
        </c:extLst>
      </c:barChart>
      <c:catAx>
        <c:axId val="167577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9034175"/>
        <c:crosses val="autoZero"/>
        <c:auto val="1"/>
        <c:lblAlgn val="ctr"/>
        <c:lblOffset val="100"/>
        <c:noMultiLvlLbl val="0"/>
      </c:catAx>
      <c:valAx>
        <c:axId val="1290341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577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0.48</c:v>
                </c:pt>
                <c:pt idx="1">
                  <c:v>0.48</c:v>
                </c:pt>
                <c:pt idx="2">
                  <c:v>0.95</c:v>
                </c:pt>
                <c:pt idx="3">
                  <c:v>0.71</c:v>
                </c:pt>
                <c:pt idx="4">
                  <c:v>0.67</c:v>
                </c:pt>
                <c:pt idx="5">
                  <c:v>0.9</c:v>
                </c:pt>
                <c:pt idx="6">
                  <c:v>1.02</c:v>
                </c:pt>
                <c:pt idx="7">
                  <c:v>0.68</c:v>
                </c:pt>
                <c:pt idx="8">
                  <c:v>0.63</c:v>
                </c:pt>
                <c:pt idx="9">
                  <c:v>0.81</c:v>
                </c:pt>
                <c:pt idx="10">
                  <c:v>0.6</c:v>
                </c:pt>
                <c:pt idx="11">
                  <c:v>0.78</c:v>
                </c:pt>
                <c:pt idx="12">
                  <c:v>0.86</c:v>
                </c:pt>
                <c:pt idx="13">
                  <c:v>0.9</c:v>
                </c:pt>
                <c:pt idx="14">
                  <c:v>1.1299999999999999</c:v>
                </c:pt>
                <c:pt idx="15">
                  <c:v>1.0900000000000001</c:v>
                </c:pt>
                <c:pt idx="16">
                  <c:v>0.45</c:v>
                </c:pt>
                <c:pt idx="1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C-49B2-84A0-CBAE4CB0D4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0.64</c:v>
                </c:pt>
                <c:pt idx="1">
                  <c:v>0.47</c:v>
                </c:pt>
                <c:pt idx="2">
                  <c:v>1</c:v>
                </c:pt>
                <c:pt idx="3">
                  <c:v>0.6</c:v>
                </c:pt>
                <c:pt idx="4">
                  <c:v>0.64</c:v>
                </c:pt>
                <c:pt idx="5">
                  <c:v>0.8</c:v>
                </c:pt>
                <c:pt idx="6">
                  <c:v>1.0900000000000001</c:v>
                </c:pt>
                <c:pt idx="7">
                  <c:v>0.91</c:v>
                </c:pt>
                <c:pt idx="8">
                  <c:v>0.77</c:v>
                </c:pt>
                <c:pt idx="9">
                  <c:v>0.76</c:v>
                </c:pt>
                <c:pt idx="10">
                  <c:v>0.25</c:v>
                </c:pt>
                <c:pt idx="11">
                  <c:v>0.85</c:v>
                </c:pt>
                <c:pt idx="12">
                  <c:v>0.68</c:v>
                </c:pt>
                <c:pt idx="13">
                  <c:v>0.65</c:v>
                </c:pt>
                <c:pt idx="14">
                  <c:v>1.06</c:v>
                </c:pt>
                <c:pt idx="15">
                  <c:v>1.19</c:v>
                </c:pt>
                <c:pt idx="16">
                  <c:v>0.84</c:v>
                </c:pt>
                <c:pt idx="1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C-49B2-84A0-CBAE4CB0D4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</c:strCache>
            </c:strRef>
          </c:cat>
          <c:val>
            <c:numRef>
              <c:f>Sheet1!$E$2:$E$19</c:f>
              <c:numCache>
                <c:formatCode>0.00</c:formatCode>
                <c:ptCount val="18"/>
                <c:pt idx="0">
                  <c:v>0.8771929824561403</c:v>
                </c:pt>
                <c:pt idx="1">
                  <c:v>0.5490196078431373</c:v>
                </c:pt>
                <c:pt idx="2">
                  <c:v>0.7155963302752294</c:v>
                </c:pt>
                <c:pt idx="3">
                  <c:v>0.85227272727272729</c:v>
                </c:pt>
                <c:pt idx="4">
                  <c:v>0.78113207547169816</c:v>
                </c:pt>
                <c:pt idx="5">
                  <c:v>1</c:v>
                </c:pt>
                <c:pt idx="6">
                  <c:v>0.79591836734693877</c:v>
                </c:pt>
                <c:pt idx="7">
                  <c:v>1.1363636363636365</c:v>
                </c:pt>
                <c:pt idx="8">
                  <c:v>0.62264150943396224</c:v>
                </c:pt>
                <c:pt idx="9">
                  <c:v>0.67500000000000004</c:v>
                </c:pt>
                <c:pt idx="10">
                  <c:v>0.53125</c:v>
                </c:pt>
                <c:pt idx="11">
                  <c:v>0.99056603773584906</c:v>
                </c:pt>
                <c:pt idx="12">
                  <c:v>0.86956521739130432</c:v>
                </c:pt>
                <c:pt idx="13">
                  <c:v>0.65217391304347827</c:v>
                </c:pt>
                <c:pt idx="14">
                  <c:v>1.5625</c:v>
                </c:pt>
                <c:pt idx="15">
                  <c:v>1.032258064516129</c:v>
                </c:pt>
                <c:pt idx="16">
                  <c:v>0.9375</c:v>
                </c:pt>
                <c:pt idx="17">
                  <c:v>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B-4904-892A-1CA391A40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327343"/>
        <c:axId val="12157275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Sheet1!$A$2:$A$19</c15:sqref>
                        </c15:formulaRef>
                      </c:ext>
                    </c:extLst>
                    <c:strCache>
                      <c:ptCount val="18"/>
                      <c:pt idx="0">
                        <c:v>Uusimaa</c:v>
                      </c:pt>
                      <c:pt idx="1">
                        <c:v>Varsinais-Suomi</c:v>
                      </c:pt>
                      <c:pt idx="2">
                        <c:v>Satakunta</c:v>
                      </c:pt>
                      <c:pt idx="3">
                        <c:v>Kanta-Häme</c:v>
                      </c:pt>
                      <c:pt idx="4">
                        <c:v>Pirkanmaa</c:v>
                      </c:pt>
                      <c:pt idx="5">
                        <c:v>Päijät-Häme</c:v>
                      </c:pt>
                      <c:pt idx="6">
                        <c:v>Kymenlaakso</c:v>
                      </c:pt>
                      <c:pt idx="7">
                        <c:v>Etelä-Karjala</c:v>
                      </c:pt>
                      <c:pt idx="8">
                        <c:v>Etelä-Savo</c:v>
                      </c:pt>
                      <c:pt idx="9">
                        <c:v>Pohjois-Savo</c:v>
                      </c:pt>
                      <c:pt idx="10">
                        <c:v>Pohjois-Karjala</c:v>
                      </c:pt>
                      <c:pt idx="11">
                        <c:v>Keski-Suomi</c:v>
                      </c:pt>
                      <c:pt idx="12">
                        <c:v>Etelä-Pohjanmaa</c:v>
                      </c:pt>
                      <c:pt idx="13">
                        <c:v>Pohjanmaa</c:v>
                      </c:pt>
                      <c:pt idx="14">
                        <c:v>Keski-Pohjanmaa</c:v>
                      </c:pt>
                      <c:pt idx="15">
                        <c:v>Pohjois-Pohjanmaa</c:v>
                      </c:pt>
                      <c:pt idx="16">
                        <c:v>Kainuu</c:v>
                      </c:pt>
                      <c:pt idx="17">
                        <c:v>Lappi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0.4</c:v>
                      </c:pt>
                      <c:pt idx="1">
                        <c:v>0.45</c:v>
                      </c:pt>
                      <c:pt idx="2">
                        <c:v>0.48</c:v>
                      </c:pt>
                      <c:pt idx="3">
                        <c:v>0.53</c:v>
                      </c:pt>
                      <c:pt idx="4">
                        <c:v>0.53</c:v>
                      </c:pt>
                      <c:pt idx="5">
                        <c:v>0.7</c:v>
                      </c:pt>
                      <c:pt idx="6">
                        <c:v>0.64</c:v>
                      </c:pt>
                      <c:pt idx="7">
                        <c:v>0.5</c:v>
                      </c:pt>
                      <c:pt idx="8">
                        <c:v>0.6</c:v>
                      </c:pt>
                      <c:pt idx="9">
                        <c:v>0.65</c:v>
                      </c:pt>
                      <c:pt idx="10">
                        <c:v>0.55000000000000004</c:v>
                      </c:pt>
                      <c:pt idx="11">
                        <c:v>0.89</c:v>
                      </c:pt>
                      <c:pt idx="12">
                        <c:v>0.51</c:v>
                      </c:pt>
                      <c:pt idx="13">
                        <c:v>0.56999999999999995</c:v>
                      </c:pt>
                      <c:pt idx="14">
                        <c:v>0.87</c:v>
                      </c:pt>
                      <c:pt idx="15">
                        <c:v>0.68</c:v>
                      </c:pt>
                      <c:pt idx="16">
                        <c:v>0.67</c:v>
                      </c:pt>
                      <c:pt idx="17">
                        <c:v>0.65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F96C-49B2-84A0-CBAE4CB0D463}"/>
                  </c:ext>
                </c:extLst>
              </c15:ser>
            </c15:filteredBarSeries>
          </c:ext>
        </c:extLst>
      </c:barChart>
      <c:catAx>
        <c:axId val="2732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572751"/>
        <c:crosses val="autoZero"/>
        <c:auto val="1"/>
        <c:lblAlgn val="ctr"/>
        <c:lblOffset val="100"/>
        <c:noMultiLvlLbl val="0"/>
      </c:catAx>
      <c:valAx>
        <c:axId val="121572751"/>
        <c:scaling>
          <c:orientation val="minMax"/>
          <c:max val="1.7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32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Työntekijöitä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BA-428D-8688-B85BAC527F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BA-428D-8688-B85BAC527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0.67</c:v>
                </c:pt>
                <c:pt idx="3">
                  <c:v>0.52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A-428D-8688-B85BAC527F6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Toimihenkilöitä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0.33</c:v>
                </c:pt>
                <c:pt idx="3">
                  <c:v>0.48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A-428D-8688-B85BAC527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299823"/>
        <c:axId val="1698494944"/>
      </c:barChart>
      <c:catAx>
        <c:axId val="409299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98494944"/>
        <c:crosses val="autoZero"/>
        <c:auto val="1"/>
        <c:lblAlgn val="ctr"/>
        <c:lblOffset val="100"/>
        <c:noMultiLvlLbl val="0"/>
      </c:catAx>
      <c:valAx>
        <c:axId val="1698494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09299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5433844578951"/>
          <c:y val="0.89840972527362783"/>
          <c:w val="0.73100671939817041"/>
          <c:h val="7.384675591195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276</c:v>
                </c:pt>
                <c:pt idx="1">
                  <c:v>258</c:v>
                </c:pt>
                <c:pt idx="2">
                  <c:v>232</c:v>
                </c:pt>
                <c:pt idx="3">
                  <c:v>196</c:v>
                </c:pt>
                <c:pt idx="4" formatCode="General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401423"/>
        <c:axId val="1963872735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0.56499999999999995</c:v>
                </c:pt>
                <c:pt idx="1">
                  <c:v>0.41899999999999998</c:v>
                </c:pt>
                <c:pt idx="2">
                  <c:v>0.47799999999999998</c:v>
                </c:pt>
                <c:pt idx="3">
                  <c:v>0.64300000000000002</c:v>
                </c:pt>
                <c:pt idx="4">
                  <c:v>0.877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1963872735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48401423"/>
        <c:crosses val="max"/>
        <c:crossBetween val="between"/>
      </c:valAx>
      <c:catAx>
        <c:axId val="3484014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3872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526857933684708E-2"/>
          <c:y val="0.88657152247274762"/>
          <c:w val="0.79636715527922641"/>
          <c:h val="6.681260362220305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152</c:v>
                </c:pt>
                <c:pt idx="1">
                  <c:v>151</c:v>
                </c:pt>
                <c:pt idx="2">
                  <c:v>144</c:v>
                </c:pt>
                <c:pt idx="3">
                  <c:v>161</c:v>
                </c:pt>
                <c:pt idx="4" formatCode="General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06176"/>
        <c:axId val="1602875327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0.434</c:v>
                </c:pt>
                <c:pt idx="1">
                  <c:v>0.45700000000000002</c:v>
                </c:pt>
                <c:pt idx="2">
                  <c:v>0.47899999999999998</c:v>
                </c:pt>
                <c:pt idx="3">
                  <c:v>0.46600000000000003</c:v>
                </c:pt>
                <c:pt idx="4" formatCode="General">
                  <c:v>0.54900000000000004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1602875327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006176"/>
        <c:crosses val="max"/>
        <c:crossBetween val="between"/>
      </c:valAx>
      <c:catAx>
        <c:axId val="26006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2875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100</c:v>
                </c:pt>
                <c:pt idx="1">
                  <c:v>102</c:v>
                </c:pt>
                <c:pt idx="2">
                  <c:v>76</c:v>
                </c:pt>
                <c:pt idx="3">
                  <c:v>81</c:v>
                </c:pt>
                <c:pt idx="4" formatCode="General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110848"/>
        <c:axId val="524799824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 formatCode="General">
                  <c:v>0.39</c:v>
                </c:pt>
                <c:pt idx="1">
                  <c:v>0.47099999999999997</c:v>
                </c:pt>
                <c:pt idx="2">
                  <c:v>0.94699999999999995</c:v>
                </c:pt>
                <c:pt idx="3">
                  <c:v>1</c:v>
                </c:pt>
                <c:pt idx="4" formatCode="General">
                  <c:v>0.71599999999999997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799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1110848"/>
        <c:crosses val="max"/>
        <c:crossBetween val="between"/>
      </c:valAx>
      <c:catAx>
        <c:axId val="531110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799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78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 formatCode="General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489679"/>
        <c:axId val="1609311359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 formatCode="General">
                  <c:v>0.65400000000000003</c:v>
                </c:pt>
                <c:pt idx="1">
                  <c:v>0.52500000000000002</c:v>
                </c:pt>
                <c:pt idx="2">
                  <c:v>0.71299999999999997</c:v>
                </c:pt>
                <c:pt idx="3">
                  <c:v>0.6</c:v>
                </c:pt>
                <c:pt idx="4" formatCode="General">
                  <c:v>0.85199999999999998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1609311359"/>
        <c:scaling>
          <c:orientation val="minMax"/>
          <c:max val="1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18489679"/>
        <c:crosses val="max"/>
        <c:crossBetween val="between"/>
      </c:valAx>
      <c:catAx>
        <c:axId val="15184896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9311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239</c:v>
                </c:pt>
                <c:pt idx="1">
                  <c:v>241</c:v>
                </c:pt>
                <c:pt idx="2">
                  <c:v>243</c:v>
                </c:pt>
                <c:pt idx="3">
                  <c:v>263</c:v>
                </c:pt>
                <c:pt idx="4" formatCode="General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 formatCode="General">
                  <c:v>0.55200000000000005</c:v>
                </c:pt>
                <c:pt idx="1">
                  <c:v>0.53500000000000003</c:v>
                </c:pt>
                <c:pt idx="2">
                  <c:v>0.66700000000000004</c:v>
                </c:pt>
                <c:pt idx="3">
                  <c:v>0.63900000000000001</c:v>
                </c:pt>
                <c:pt idx="4" formatCode="0.000">
                  <c:v>0.78113207547169816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55</c:v>
                </c:pt>
                <c:pt idx="1">
                  <c:v>56</c:v>
                </c:pt>
                <c:pt idx="2">
                  <c:v>60</c:v>
                </c:pt>
                <c:pt idx="3">
                  <c:v>64</c:v>
                </c:pt>
                <c:pt idx="4" formatCode="General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0.70899999999999996</c:v>
                </c:pt>
                <c:pt idx="1">
                  <c:v>0.69599999999999995</c:v>
                </c:pt>
                <c:pt idx="2">
                  <c:v>0.9</c:v>
                </c:pt>
                <c:pt idx="3">
                  <c:v>0.79700000000000004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 formatCode="General">
                  <c:v>42</c:v>
                </c:pt>
                <c:pt idx="1">
                  <c:v>42</c:v>
                </c:pt>
                <c:pt idx="2">
                  <c:v>44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0.00</c:formatCode>
                <c:ptCount val="4"/>
                <c:pt idx="0">
                  <c:v>0.78600000000000003</c:v>
                </c:pt>
                <c:pt idx="1">
                  <c:v>0.64300000000000002</c:v>
                </c:pt>
                <c:pt idx="2">
                  <c:v>1.0229999999999999</c:v>
                </c:pt>
                <c:pt idx="3">
                  <c:v>1.091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66</c:v>
                </c:pt>
                <c:pt idx="1">
                  <c:v>66</c:v>
                </c:pt>
                <c:pt idx="2">
                  <c:v>66</c:v>
                </c:pt>
                <c:pt idx="3">
                  <c:v>66</c:v>
                </c:pt>
                <c:pt idx="4" formatCode="General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0.68200000000000005</c:v>
                </c:pt>
                <c:pt idx="1">
                  <c:v>0.5</c:v>
                </c:pt>
                <c:pt idx="2">
                  <c:v>0.68200000000000005</c:v>
                </c:pt>
                <c:pt idx="3">
                  <c:v>0.90900000000000003</c:v>
                </c:pt>
                <c:pt idx="4" formatCode="General">
                  <c:v>1.1399999999999999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40</c:v>
                </c:pt>
                <c:pt idx="1">
                  <c:v>40</c:v>
                </c:pt>
                <c:pt idx="2">
                  <c:v>57</c:v>
                </c:pt>
                <c:pt idx="3">
                  <c:v>47</c:v>
                </c:pt>
                <c:pt idx="4" formatCode="General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0.75</c:v>
                </c:pt>
                <c:pt idx="1">
                  <c:v>0.6</c:v>
                </c:pt>
                <c:pt idx="2">
                  <c:v>0.63200000000000001</c:v>
                </c:pt>
                <c:pt idx="3">
                  <c:v>0.76600000000000001</c:v>
                </c:pt>
                <c:pt idx="4" formatCode="General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120</c:v>
                </c:pt>
                <c:pt idx="1">
                  <c:v>126</c:v>
                </c:pt>
                <c:pt idx="2">
                  <c:v>118</c:v>
                </c:pt>
                <c:pt idx="3">
                  <c:v>118</c:v>
                </c:pt>
                <c:pt idx="4" formatCode="General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0.5</c:v>
                </c:pt>
                <c:pt idx="1">
                  <c:v>0.66700000000000004</c:v>
                </c:pt>
                <c:pt idx="2">
                  <c:v>0.81399999999999995</c:v>
                </c:pt>
                <c:pt idx="3">
                  <c:v>0.76300000000000001</c:v>
                </c:pt>
                <c:pt idx="4" formatCode="General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4 310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layout>
                <c:manualLayout>
                  <c:x val="-6.2023030078971926E-3"/>
                  <c:y val="6.8130751455793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214788927570533E-2"/>
                      <c:h val="6.43299059889680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dLbl>
              <c:idx val="4"/>
              <c:layout>
                <c:manualLayout>
                  <c:x val="7.7528787598714899E-3"/>
                  <c:y val="5.378754681351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1-48F1-9E72-A1FBBCEE6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 formatCode="General">
                  <c:v>200</c:v>
                </c:pt>
                <c:pt idx="3">
                  <c:v>3970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5 480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71-48F1-9E72-A1FBBCEE6B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71-48F1-9E72-A1FBBCEE6B45}"/>
                </c:ext>
              </c:extLst>
            </c:dLbl>
            <c:dLbl>
              <c:idx val="2"/>
              <c:layout>
                <c:manualLayout>
                  <c:x val="-3.1011515039485391E-3"/>
                  <c:y val="-5.737338326775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dLbl>
              <c:idx val="4"/>
              <c:layout>
                <c:manualLayout>
                  <c:x val="1.3955181767768625E-2"/>
                  <c:y val="-5.378754681351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560</c:v>
                </c:pt>
                <c:pt idx="1">
                  <c:v>820</c:v>
                </c:pt>
                <c:pt idx="2" formatCode="General">
                  <c:v>100</c:v>
                </c:pt>
                <c:pt idx="3">
                  <c:v>3670</c:v>
                </c:pt>
                <c:pt idx="4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560</c:v>
                </c:pt>
                <c:pt idx="1">
                  <c:v>820</c:v>
                </c:pt>
                <c:pt idx="2" formatCode="General">
                  <c:v>300</c:v>
                </c:pt>
                <c:pt idx="3">
                  <c:v>7640</c:v>
                </c:pt>
                <c:pt idx="4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8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101</c:v>
                </c:pt>
                <c:pt idx="1">
                  <c:v>93</c:v>
                </c:pt>
                <c:pt idx="2">
                  <c:v>90</c:v>
                </c:pt>
                <c:pt idx="3">
                  <c:v>170</c:v>
                </c:pt>
                <c:pt idx="4" formatCode="General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0.624</c:v>
                </c:pt>
                <c:pt idx="1">
                  <c:v>0.61299999999999999</c:v>
                </c:pt>
                <c:pt idx="2">
                  <c:v>0.6</c:v>
                </c:pt>
                <c:pt idx="3">
                  <c:v>0.247</c:v>
                </c:pt>
                <c:pt idx="4" formatCode="General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78</c:v>
                </c:pt>
                <c:pt idx="1">
                  <c:v>102</c:v>
                </c:pt>
                <c:pt idx="2">
                  <c:v>120</c:v>
                </c:pt>
                <c:pt idx="3">
                  <c:v>106</c:v>
                </c:pt>
                <c:pt idx="4" formatCode="General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0.80800000000000005</c:v>
                </c:pt>
                <c:pt idx="1">
                  <c:v>0.91200000000000003</c:v>
                </c:pt>
                <c:pt idx="2">
                  <c:v>0.77500000000000002</c:v>
                </c:pt>
                <c:pt idx="3">
                  <c:v>0.84899999999999998</c:v>
                </c:pt>
                <c:pt idx="4" formatCode="General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154</c:v>
                </c:pt>
                <c:pt idx="1">
                  <c:v>114</c:v>
                </c:pt>
                <c:pt idx="2">
                  <c:v>118</c:v>
                </c:pt>
                <c:pt idx="3">
                  <c:v>136</c:v>
                </c:pt>
                <c:pt idx="4" formatCode="General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0.46800000000000003</c:v>
                </c:pt>
                <c:pt idx="1">
                  <c:v>0.52600000000000002</c:v>
                </c:pt>
                <c:pt idx="2">
                  <c:v>0.86399999999999999</c:v>
                </c:pt>
                <c:pt idx="3">
                  <c:v>0.68400000000000005</c:v>
                </c:pt>
                <c:pt idx="4" formatCode="General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124</c:v>
                </c:pt>
                <c:pt idx="1">
                  <c:v>109</c:v>
                </c:pt>
                <c:pt idx="2">
                  <c:v>40</c:v>
                </c:pt>
                <c:pt idx="3">
                  <c:v>46</c:v>
                </c:pt>
                <c:pt idx="4" formatCode="General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0.72599999999999998</c:v>
                </c:pt>
                <c:pt idx="1">
                  <c:v>0.57799999999999996</c:v>
                </c:pt>
                <c:pt idx="2">
                  <c:v>0.9</c:v>
                </c:pt>
                <c:pt idx="3">
                  <c:v>0.65200000000000002</c:v>
                </c:pt>
                <c:pt idx="4" formatCode="General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1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44</c:v>
                </c:pt>
                <c:pt idx="1">
                  <c:v>44</c:v>
                </c:pt>
                <c:pt idx="2">
                  <c:v>45</c:v>
                </c:pt>
                <c:pt idx="3">
                  <c:v>48</c:v>
                </c:pt>
                <c:pt idx="4" formatCode="General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48-4E1B-9322-DC7B1BC90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0.68200000000000005</c:v>
                </c:pt>
                <c:pt idx="1">
                  <c:v>0.81799999999999995</c:v>
                </c:pt>
                <c:pt idx="2">
                  <c:v>1.133</c:v>
                </c:pt>
                <c:pt idx="3">
                  <c:v>1.0629999999999999</c:v>
                </c:pt>
                <c:pt idx="4" formatCode="General">
                  <c:v>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178</c:v>
                </c:pt>
                <c:pt idx="1">
                  <c:v>169</c:v>
                </c:pt>
                <c:pt idx="2">
                  <c:v>160</c:v>
                </c:pt>
                <c:pt idx="3">
                  <c:v>169</c:v>
                </c:pt>
                <c:pt idx="4" formatCode="General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0.53900000000000003</c:v>
                </c:pt>
                <c:pt idx="1">
                  <c:v>0.69200000000000006</c:v>
                </c:pt>
                <c:pt idx="2">
                  <c:v>1.0880000000000001</c:v>
                </c:pt>
                <c:pt idx="3">
                  <c:v>1.1890000000000001</c:v>
                </c:pt>
                <c:pt idx="4" formatCode="General">
                  <c:v>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2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25</c:v>
                </c:pt>
                <c:pt idx="1">
                  <c:v>25</c:v>
                </c:pt>
                <c:pt idx="2">
                  <c:v>33</c:v>
                </c:pt>
                <c:pt idx="3">
                  <c:v>32</c:v>
                </c:pt>
                <c:pt idx="4" formatCode="General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0.84</c:v>
                </c:pt>
                <c:pt idx="1">
                  <c:v>0.72</c:v>
                </c:pt>
                <c:pt idx="2">
                  <c:v>0.45500000000000002</c:v>
                </c:pt>
                <c:pt idx="3">
                  <c:v>0.84399999999999997</c:v>
                </c:pt>
                <c:pt idx="4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5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aloituspaikat</c:v>
                </c:pt>
              </c:strCache>
            </c:strRef>
          </c:tx>
          <c:spPr>
            <a:solidFill>
              <a:schemeClr val="accent3"/>
            </a:solidFill>
            <a:ln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3-4A40-8E2D-7F7DEA82C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 formatCode="General">
                  <c:v>73</c:v>
                </c:pt>
                <c:pt idx="1">
                  <c:v>58</c:v>
                </c:pt>
                <c:pt idx="2">
                  <c:v>63</c:v>
                </c:pt>
                <c:pt idx="3">
                  <c:v>60</c:v>
                </c:pt>
                <c:pt idx="4" formatCode="General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84736"/>
        <c:axId val="524451056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Ensisijaishakijoiden määrä yhtä aloituspaikkaa kohti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0.61599999999999999</c:v>
                </c:pt>
                <c:pt idx="1">
                  <c:v>0.67200000000000004</c:v>
                </c:pt>
                <c:pt idx="2">
                  <c:v>0.90500000000000003</c:v>
                </c:pt>
                <c:pt idx="3">
                  <c:v>0.75</c:v>
                </c:pt>
                <c:pt idx="4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14-43AD-ADC2-A4EDBDA32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049776"/>
        <c:axId val="310497648"/>
      </c:lineChart>
      <c:catAx>
        <c:axId val="5730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0497648"/>
        <c:crosses val="autoZero"/>
        <c:auto val="1"/>
        <c:lblAlgn val="ctr"/>
        <c:lblOffset val="100"/>
        <c:noMultiLvlLbl val="0"/>
      </c:catAx>
      <c:valAx>
        <c:axId val="31049764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3049776"/>
        <c:crosses val="autoZero"/>
        <c:crossBetween val="between"/>
      </c:valAx>
      <c:valAx>
        <c:axId val="524451056"/>
        <c:scaling>
          <c:orientation val="minMax"/>
          <c:max val="8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184736"/>
        <c:crosses val="max"/>
        <c:crossBetween val="between"/>
      </c:valAx>
      <c:catAx>
        <c:axId val="8218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45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Sheet1!$A$7</c:f>
              <c:strCache>
                <c:ptCount val="1"/>
                <c:pt idx="0">
                  <c:v>Ei ammatillista tutkintoa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Sheet1!$B$7:$T$7</c:f>
              <c:numCache>
                <c:formatCode>General</c:formatCode>
                <c:ptCount val="19"/>
                <c:pt idx="0" formatCode="0.0">
                  <c:v>16.531680331131099</c:v>
                </c:pt>
                <c:pt idx="1">
                  <c:v>18.116050119331742</c:v>
                </c:pt>
                <c:pt idx="2">
                  <c:v>13.689752936411503</c:v>
                </c:pt>
                <c:pt idx="3">
                  <c:v>13.843952899746892</c:v>
                </c:pt>
                <c:pt idx="4">
                  <c:v>11.080790323003857</c:v>
                </c:pt>
                <c:pt idx="5">
                  <c:v>12.934996717005909</c:v>
                </c:pt>
                <c:pt idx="6">
                  <c:v>10.30640668523677</c:v>
                </c:pt>
                <c:pt idx="7">
                  <c:v>12.139093782929399</c:v>
                </c:pt>
                <c:pt idx="8">
                  <c:v>10.294458613494088</c:v>
                </c:pt>
                <c:pt idx="9">
                  <c:v>9.149130832570906</c:v>
                </c:pt>
                <c:pt idx="10">
                  <c:v>11.808227286179344</c:v>
                </c:pt>
                <c:pt idx="11">
                  <c:v>9.332803812549642</c:v>
                </c:pt>
                <c:pt idx="12">
                  <c:v>11.031427968782957</c:v>
                </c:pt>
                <c:pt idx="13">
                  <c:v>13.699186991869919</c:v>
                </c:pt>
                <c:pt idx="14">
                  <c:v>9.027169149868536</c:v>
                </c:pt>
                <c:pt idx="15">
                  <c:v>11.275734344043414</c:v>
                </c:pt>
                <c:pt idx="16">
                  <c:v>7.0773263433813893</c:v>
                </c:pt>
                <c:pt idx="17">
                  <c:v>7.9291044776119399</c:v>
                </c:pt>
                <c:pt idx="18">
                  <c:v>19.757575757575758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EF0-4A63-BA90-59A0127B9005}"/>
            </c:ext>
          </c:extLst>
        </c:ser>
        <c:ser>
          <c:idx val="5"/>
          <c:order val="1"/>
          <c:tx>
            <c:strRef>
              <c:f>Sheet1!$A$2</c:f>
              <c:strCache>
                <c:ptCount val="1"/>
                <c:pt idx="0">
                  <c:v>Ammatillinen toinen aste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 formatCode="0.0">
                  <c:v>18.314693942529651</c:v>
                </c:pt>
                <c:pt idx="1">
                  <c:v>31.089647971360382</c:v>
                </c:pt>
                <c:pt idx="2">
                  <c:v>47.598217901984611</c:v>
                </c:pt>
                <c:pt idx="3">
                  <c:v>44.877297237812257</c:v>
                </c:pt>
                <c:pt idx="4">
                  <c:v>28.356642439190786</c:v>
                </c:pt>
                <c:pt idx="5">
                  <c:v>38.85970671919457</c:v>
                </c:pt>
                <c:pt idx="6">
                  <c:v>41.819870009285054</c:v>
                </c:pt>
                <c:pt idx="7">
                  <c:v>38.335089567966278</c:v>
                </c:pt>
                <c:pt idx="8">
                  <c:v>49.037792719684674</c:v>
                </c:pt>
                <c:pt idx="9">
                  <c:v>43.522415370539797</c:v>
                </c:pt>
                <c:pt idx="10">
                  <c:v>48.268718555785732</c:v>
                </c:pt>
                <c:pt idx="11">
                  <c:v>37.245168122848824</c:v>
                </c:pt>
                <c:pt idx="12">
                  <c:v>52.86859312381354</c:v>
                </c:pt>
                <c:pt idx="13">
                  <c:v>36.050135501355015</c:v>
                </c:pt>
                <c:pt idx="14">
                  <c:v>52.877592754893371</c:v>
                </c:pt>
                <c:pt idx="15">
                  <c:v>35.752433456800759</c:v>
                </c:pt>
                <c:pt idx="16">
                  <c:v>54.32503276539974</c:v>
                </c:pt>
                <c:pt idx="17">
                  <c:v>53.291577825159912</c:v>
                </c:pt>
                <c:pt idx="18">
                  <c:v>29.818181818181817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F0-4A63-BA90-59A0127B9005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Alin korkea-aste (esim. Teknikko)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 formatCode="0.0">
                  <c:v>5.9370771312584578</c:v>
                </c:pt>
                <c:pt idx="1">
                  <c:v>7.2531324582338899</c:v>
                </c:pt>
                <c:pt idx="2">
                  <c:v>6.6180639935196437</c:v>
                </c:pt>
                <c:pt idx="3">
                  <c:v>8.0774733135248162</c:v>
                </c:pt>
                <c:pt idx="4">
                  <c:v>5.0038046758153811</c:v>
                </c:pt>
                <c:pt idx="5">
                  <c:v>7.8244692492886845</c:v>
                </c:pt>
                <c:pt idx="6">
                  <c:v>8.393686165273909</c:v>
                </c:pt>
                <c:pt idx="7">
                  <c:v>7.2075869336143308</c:v>
                </c:pt>
                <c:pt idx="8">
                  <c:v>6.8861581265940179</c:v>
                </c:pt>
                <c:pt idx="9">
                  <c:v>6.7429094236047575</c:v>
                </c:pt>
                <c:pt idx="10">
                  <c:v>5.4601953240603729</c:v>
                </c:pt>
                <c:pt idx="11">
                  <c:v>6.513105639396346</c:v>
                </c:pt>
                <c:pt idx="12">
                  <c:v>7.1398439147859101</c:v>
                </c:pt>
                <c:pt idx="13">
                  <c:v>5.6707317073170733</c:v>
                </c:pt>
                <c:pt idx="14">
                  <c:v>5.7843996494303243</c:v>
                </c:pt>
                <c:pt idx="15">
                  <c:v>5.5904901369627016</c:v>
                </c:pt>
                <c:pt idx="16">
                  <c:v>6.0943643512450851</c:v>
                </c:pt>
                <c:pt idx="17">
                  <c:v>6.5431769722814499</c:v>
                </c:pt>
                <c:pt idx="18">
                  <c:v>10.545454545454545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0-4A63-BA90-59A0127B9005}"/>
            </c:ext>
          </c:extLst>
        </c:ser>
        <c:ser>
          <c:idx val="1"/>
          <c:order val="3"/>
          <c:tx>
            <c:strRef>
              <c:f>Sheet1!$A$4</c:f>
              <c:strCache>
                <c:ptCount val="1"/>
                <c:pt idx="0">
                  <c:v>Alempi korkeakouluaste (AMK)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0" formatCode="0.0">
                  <c:v>26.471583220568334</c:v>
                </c:pt>
                <c:pt idx="1">
                  <c:v>26.957786396181383</c:v>
                </c:pt>
                <c:pt idx="2">
                  <c:v>23.05386796273795</c:v>
                </c:pt>
                <c:pt idx="3">
                  <c:v>22.878837900297128</c:v>
                </c:pt>
                <c:pt idx="4">
                  <c:v>27.524861588517751</c:v>
                </c:pt>
                <c:pt idx="5">
                  <c:v>27.599036988400087</c:v>
                </c:pt>
                <c:pt idx="6">
                  <c:v>27.743732590529248</c:v>
                </c:pt>
                <c:pt idx="7">
                  <c:v>24.257112750263435</c:v>
                </c:pt>
                <c:pt idx="8">
                  <c:v>24.159517737073962</c:v>
                </c:pt>
                <c:pt idx="9">
                  <c:v>27.96889295516926</c:v>
                </c:pt>
                <c:pt idx="10">
                  <c:v>23.764427345368453</c:v>
                </c:pt>
                <c:pt idx="11">
                  <c:v>29.911305268731798</c:v>
                </c:pt>
                <c:pt idx="12">
                  <c:v>22.052309639316601</c:v>
                </c:pt>
                <c:pt idx="13">
                  <c:v>29.193766937669377</c:v>
                </c:pt>
                <c:pt idx="14">
                  <c:v>22.933099620216186</c:v>
                </c:pt>
                <c:pt idx="15">
                  <c:v>30.756309759669222</c:v>
                </c:pt>
                <c:pt idx="16">
                  <c:v>24.967234600262124</c:v>
                </c:pt>
                <c:pt idx="17">
                  <c:v>23.240938166311302</c:v>
                </c:pt>
                <c:pt idx="18">
                  <c:v>27.757575757575758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0-4A63-BA90-59A0127B9005}"/>
            </c:ext>
          </c:extLst>
        </c:ser>
        <c:ser>
          <c:idx val="2"/>
          <c:order val="4"/>
          <c:tx>
            <c:strRef>
              <c:f>Sheet1!$A$5</c:f>
              <c:strCache>
                <c:ptCount val="1"/>
                <c:pt idx="0">
                  <c:v>Ylempi korkeakouluaste, esim. DI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9"/>
                <c:pt idx="0" formatCode="0.0">
                  <c:v>30.762954708270318</c:v>
                </c:pt>
                <c:pt idx="1">
                  <c:v>15.818914081145584</c:v>
                </c:pt>
                <c:pt idx="2">
                  <c:v>8.7241798298906446</c:v>
                </c:pt>
                <c:pt idx="3">
                  <c:v>9.9262682953670076</c:v>
                </c:pt>
                <c:pt idx="4">
                  <c:v>26.530398047807719</c:v>
                </c:pt>
                <c:pt idx="5">
                  <c:v>12.431604289778946</c:v>
                </c:pt>
                <c:pt idx="6">
                  <c:v>11.402042711234913</c:v>
                </c:pt>
                <c:pt idx="7">
                  <c:v>16.564805057955741</c:v>
                </c:pt>
                <c:pt idx="8">
                  <c:v>9.2742870391838625</c:v>
                </c:pt>
                <c:pt idx="9">
                  <c:v>11.91216834400732</c:v>
                </c:pt>
                <c:pt idx="10">
                  <c:v>9.884581237052382</c:v>
                </c:pt>
                <c:pt idx="11">
                  <c:v>16.130526873179772</c:v>
                </c:pt>
                <c:pt idx="12">
                  <c:v>6.7496308795612743</c:v>
                </c:pt>
                <c:pt idx="13">
                  <c:v>15.128726287262873</c:v>
                </c:pt>
                <c:pt idx="14">
                  <c:v>8.9103125912941863</c:v>
                </c:pt>
                <c:pt idx="15">
                  <c:v>15.272633301748643</c:v>
                </c:pt>
                <c:pt idx="16">
                  <c:v>7.2411533420707732</c:v>
                </c:pt>
                <c:pt idx="17">
                  <c:v>8.6620469083155651</c:v>
                </c:pt>
                <c:pt idx="18">
                  <c:v>11.515151515151516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0-4A63-BA90-59A0127B9005}"/>
            </c:ext>
          </c:extLst>
        </c:ser>
        <c:ser>
          <c:idx val="3"/>
          <c:order val="5"/>
          <c:tx>
            <c:strRef>
              <c:f>Sheet1!$A$6</c:f>
              <c:strCache>
                <c:ptCount val="1"/>
                <c:pt idx="0">
                  <c:v>Jatkotutkinto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9"/>
                <c:pt idx="0" formatCode="0.0">
                  <c:v>1.9820106662421395</c:v>
                </c:pt>
                <c:pt idx="1">
                  <c:v>0.76446897374701672</c:v>
                </c:pt>
                <c:pt idx="2">
                  <c:v>0.31591737545565007</c:v>
                </c:pt>
                <c:pt idx="3">
                  <c:v>0.39617035325189831</c:v>
                </c:pt>
                <c:pt idx="4">
                  <c:v>1.5035029256645063</c:v>
                </c:pt>
                <c:pt idx="5">
                  <c:v>0.35018603633180129</c:v>
                </c:pt>
                <c:pt idx="6">
                  <c:v>0.33426183844011143</c:v>
                </c:pt>
                <c:pt idx="7">
                  <c:v>1.4963119072708113</c:v>
                </c:pt>
                <c:pt idx="8">
                  <c:v>0.34778576396939487</c:v>
                </c:pt>
                <c:pt idx="9">
                  <c:v>0.70448307410795974</c:v>
                </c:pt>
                <c:pt idx="10">
                  <c:v>0.81385025155371415</c:v>
                </c:pt>
                <c:pt idx="11">
                  <c:v>0.86709028329361926</c:v>
                </c:pt>
                <c:pt idx="12">
                  <c:v>0.15819447373971737</c:v>
                </c:pt>
                <c:pt idx="13">
                  <c:v>0.25745257452574527</c:v>
                </c:pt>
                <c:pt idx="14">
                  <c:v>0.46742623429739993</c:v>
                </c:pt>
                <c:pt idx="15">
                  <c:v>1.3523990007752607</c:v>
                </c:pt>
                <c:pt idx="16">
                  <c:v>0.2948885976408912</c:v>
                </c:pt>
                <c:pt idx="17">
                  <c:v>0.33315565031982941</c:v>
                </c:pt>
                <c:pt idx="18">
                  <c:v>0.60606060606060608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EF0-4A63-BA90-59A0127B9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0429087"/>
        <c:axId val="425252623"/>
      </c:barChart>
      <c:catAx>
        <c:axId val="40042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5252623"/>
        <c:crosses val="autoZero"/>
        <c:auto val="1"/>
        <c:lblAlgn val="ctr"/>
        <c:lblOffset val="100"/>
        <c:noMultiLvlLbl val="0"/>
      </c:catAx>
      <c:valAx>
        <c:axId val="425252623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04290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Sheet1!$A$7</c:f>
              <c:strCache>
                <c:ptCount val="1"/>
                <c:pt idx="0">
                  <c:v>Ei ammatillista tutkintoa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Sheet1!$B$7:$T$7</c:f>
              <c:numCache>
                <c:formatCode>General</c:formatCode>
                <c:ptCount val="19"/>
                <c:pt idx="0">
                  <c:v>16.760224538893343</c:v>
                </c:pt>
                <c:pt idx="1">
                  <c:v>21.810818628868962</c:v>
                </c:pt>
                <c:pt idx="2">
                  <c:v>14.24530208122853</c:v>
                </c:pt>
                <c:pt idx="3">
                  <c:v>15.75842260518553</c:v>
                </c:pt>
                <c:pt idx="4">
                  <c:v>11.265040026844352</c:v>
                </c:pt>
                <c:pt idx="5">
                  <c:v>14.489795918367347</c:v>
                </c:pt>
                <c:pt idx="6">
                  <c:v>11.766458147155198</c:v>
                </c:pt>
                <c:pt idx="7">
                  <c:v>12.97208538587849</c:v>
                </c:pt>
                <c:pt idx="8">
                  <c:v>12.102772143340095</c:v>
                </c:pt>
                <c:pt idx="9">
                  <c:v>10.471871900240895</c:v>
                </c:pt>
                <c:pt idx="10">
                  <c:v>15.41831838097225</c:v>
                </c:pt>
                <c:pt idx="11">
                  <c:v>9.5140781108083559</c:v>
                </c:pt>
                <c:pt idx="12">
                  <c:v>11.967338606787445</c:v>
                </c:pt>
                <c:pt idx="13">
                  <c:v>14.436828298214436</c:v>
                </c:pt>
                <c:pt idx="14">
                  <c:v>9.0977162111568699</c:v>
                </c:pt>
                <c:pt idx="15">
                  <c:v>12.559791274097694</c:v>
                </c:pt>
                <c:pt idx="16">
                  <c:v>7.2347980470483799</c:v>
                </c:pt>
                <c:pt idx="17">
                  <c:v>6.478925087428677</c:v>
                </c:pt>
                <c:pt idx="18">
                  <c:v>20.155038759689923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EF0-4A63-BA90-59A0127B9005}"/>
            </c:ext>
          </c:extLst>
        </c:ser>
        <c:ser>
          <c:idx val="5"/>
          <c:order val="1"/>
          <c:tx>
            <c:strRef>
              <c:f>Sheet1!$A$2</c:f>
              <c:strCache>
                <c:ptCount val="1"/>
                <c:pt idx="0">
                  <c:v>Ammatillinen toinen aste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31.186848436246994</c:v>
                </c:pt>
                <c:pt idx="1">
                  <c:v>39.739658663581139</c:v>
                </c:pt>
                <c:pt idx="2">
                  <c:v>54.970701151747825</c:v>
                </c:pt>
                <c:pt idx="3">
                  <c:v>54.432541530818199</c:v>
                </c:pt>
                <c:pt idx="4">
                  <c:v>42.624994007957433</c:v>
                </c:pt>
                <c:pt idx="5">
                  <c:v>47.723704866562009</c:v>
                </c:pt>
                <c:pt idx="6">
                  <c:v>56.38963360142985</c:v>
                </c:pt>
                <c:pt idx="7">
                  <c:v>53.267651888341547</c:v>
                </c:pt>
                <c:pt idx="8">
                  <c:v>62.542258282623393</c:v>
                </c:pt>
                <c:pt idx="9">
                  <c:v>58.367578291058521</c:v>
                </c:pt>
                <c:pt idx="10">
                  <c:v>58.418527018568746</c:v>
                </c:pt>
                <c:pt idx="11">
                  <c:v>54.143960036330611</c:v>
                </c:pt>
                <c:pt idx="12">
                  <c:v>60.130135238581268</c:v>
                </c:pt>
                <c:pt idx="13">
                  <c:v>41.1018024879411</c:v>
                </c:pt>
                <c:pt idx="14">
                  <c:v>62.186447023586673</c:v>
                </c:pt>
                <c:pt idx="15">
                  <c:v>51.311784316567618</c:v>
                </c:pt>
                <c:pt idx="16">
                  <c:v>65.601420328450956</c:v>
                </c:pt>
                <c:pt idx="17">
                  <c:v>66.519418369225107</c:v>
                </c:pt>
                <c:pt idx="18">
                  <c:v>47.674418604651166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F0-4A63-BA90-59A0127B9005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Alin korkea-aste (esim. Teknikko)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5.7471264367816088</c:v>
                </c:pt>
                <c:pt idx="1">
                  <c:v>6.8151576511426093</c:v>
                </c:pt>
                <c:pt idx="2">
                  <c:v>5.8799757526773089</c:v>
                </c:pt>
                <c:pt idx="3">
                  <c:v>6.3809967396367027</c:v>
                </c:pt>
                <c:pt idx="4">
                  <c:v>5.0045539523512774</c:v>
                </c:pt>
                <c:pt idx="5">
                  <c:v>6.7346938775510203</c:v>
                </c:pt>
                <c:pt idx="6">
                  <c:v>6.6726243669943406</c:v>
                </c:pt>
                <c:pt idx="7">
                  <c:v>6.0426929392446631</c:v>
                </c:pt>
                <c:pt idx="8">
                  <c:v>5.1048005409060178</c:v>
                </c:pt>
                <c:pt idx="9">
                  <c:v>5.3422134051296588</c:v>
                </c:pt>
                <c:pt idx="10">
                  <c:v>4.2979344877947003</c:v>
                </c:pt>
                <c:pt idx="11">
                  <c:v>6.1534968210717533</c:v>
                </c:pt>
                <c:pt idx="12">
                  <c:v>6.5195202857871903</c:v>
                </c:pt>
                <c:pt idx="13">
                  <c:v>4.925107895404925</c:v>
                </c:pt>
                <c:pt idx="14">
                  <c:v>5.2414825907899667</c:v>
                </c:pt>
                <c:pt idx="15">
                  <c:v>6.0516016814031017</c:v>
                </c:pt>
                <c:pt idx="16">
                  <c:v>5.104305370616955</c:v>
                </c:pt>
                <c:pt idx="17">
                  <c:v>5.558623228418921</c:v>
                </c:pt>
                <c:pt idx="18">
                  <c:v>10.077519379844961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0-4A63-BA90-59A0127B9005}"/>
            </c:ext>
          </c:extLst>
        </c:ser>
        <c:ser>
          <c:idx val="1"/>
          <c:order val="3"/>
          <c:tx>
            <c:strRef>
              <c:f>Sheet1!$A$4</c:f>
              <c:strCache>
                <c:ptCount val="1"/>
                <c:pt idx="0">
                  <c:v>Alempi korkeakouluaste (AMK)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0">
                  <c:v>19.521518310612137</c:v>
                </c:pt>
                <c:pt idx="1">
                  <c:v>20.856233728666474</c:v>
                </c:pt>
                <c:pt idx="2">
                  <c:v>17.619721155789048</c:v>
                </c:pt>
                <c:pt idx="3">
                  <c:v>15.773948144698029</c:v>
                </c:pt>
                <c:pt idx="4">
                  <c:v>20.483198312640813</c:v>
                </c:pt>
                <c:pt idx="5">
                  <c:v>20.863422291993722</c:v>
                </c:pt>
                <c:pt idx="6">
                  <c:v>16.383675901102176</c:v>
                </c:pt>
                <c:pt idx="7">
                  <c:v>15.205254515599343</c:v>
                </c:pt>
                <c:pt idx="8">
                  <c:v>14.131169709263016</c:v>
                </c:pt>
                <c:pt idx="9">
                  <c:v>17.642057531528977</c:v>
                </c:pt>
                <c:pt idx="10">
                  <c:v>15.480909659920718</c:v>
                </c:pt>
                <c:pt idx="11">
                  <c:v>19.470935513169845</c:v>
                </c:pt>
                <c:pt idx="12">
                  <c:v>16.407246746619034</c:v>
                </c:pt>
                <c:pt idx="13">
                  <c:v>25.234831175425235</c:v>
                </c:pt>
                <c:pt idx="14">
                  <c:v>16.435791838262823</c:v>
                </c:pt>
                <c:pt idx="15">
                  <c:v>23.865777648934628</c:v>
                </c:pt>
                <c:pt idx="16">
                  <c:v>16.466932978251222</c:v>
                </c:pt>
                <c:pt idx="17">
                  <c:v>14.780047855696669</c:v>
                </c:pt>
                <c:pt idx="18">
                  <c:v>17.829457364341085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0-4A63-BA90-59A0127B9005}"/>
            </c:ext>
          </c:extLst>
        </c:ser>
        <c:ser>
          <c:idx val="2"/>
          <c:order val="4"/>
          <c:tx>
            <c:strRef>
              <c:f>Sheet1!$A$5</c:f>
              <c:strCache>
                <c:ptCount val="1"/>
                <c:pt idx="0">
                  <c:v>Ylempi korkeakouluaste, esim. DI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9"/>
                <c:pt idx="0">
                  <c:v>24.627105052125099</c:v>
                </c:pt>
                <c:pt idx="1">
                  <c:v>10.332658374312988</c:v>
                </c:pt>
                <c:pt idx="2">
                  <c:v>6.9508991715498079</c:v>
                </c:pt>
                <c:pt idx="3">
                  <c:v>7.3591057289240798</c:v>
                </c:pt>
                <c:pt idx="4">
                  <c:v>19.198504386175159</c:v>
                </c:pt>
                <c:pt idx="5">
                  <c:v>9.9058084772370485</c:v>
                </c:pt>
                <c:pt idx="6">
                  <c:v>8.4599344652963957</c:v>
                </c:pt>
                <c:pt idx="7">
                  <c:v>10.935960591133005</c:v>
                </c:pt>
                <c:pt idx="8">
                  <c:v>5.9499661933739016</c:v>
                </c:pt>
                <c:pt idx="9">
                  <c:v>7.7228283973359781</c:v>
                </c:pt>
                <c:pt idx="10">
                  <c:v>5.6749426246609636</c:v>
                </c:pt>
                <c:pt idx="11">
                  <c:v>10.149863760217984</c:v>
                </c:pt>
                <c:pt idx="12">
                  <c:v>4.8481755549885177</c:v>
                </c:pt>
                <c:pt idx="13">
                  <c:v>14.030633832614031</c:v>
                </c:pt>
                <c:pt idx="14">
                  <c:v>6.6641707225758147</c:v>
                </c:pt>
                <c:pt idx="15">
                  <c:v>4.9427453254094793</c:v>
                </c:pt>
                <c:pt idx="16">
                  <c:v>5.3262316910785623</c:v>
                </c:pt>
                <c:pt idx="17">
                  <c:v>6.3868949015277012</c:v>
                </c:pt>
                <c:pt idx="18">
                  <c:v>3.4883720930232558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0-4A63-BA90-59A0127B9005}"/>
            </c:ext>
          </c:extLst>
        </c:ser>
        <c:ser>
          <c:idx val="3"/>
          <c:order val="5"/>
          <c:tx>
            <c:strRef>
              <c:f>Sheet1!$A$6</c:f>
              <c:strCache>
                <c:ptCount val="1"/>
                <c:pt idx="0">
                  <c:v>Jatkotutkinto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9"/>
                <c:pt idx="0">
                  <c:v>2.1571772253408179</c:v>
                </c:pt>
                <c:pt idx="1">
                  <c:v>0.44547295342782761</c:v>
                </c:pt>
                <c:pt idx="2">
                  <c:v>0.33340068700747627</c:v>
                </c:pt>
                <c:pt idx="3">
                  <c:v>0.29498525073746312</c:v>
                </c:pt>
                <c:pt idx="4">
                  <c:v>1.4237093140309669</c:v>
                </c:pt>
                <c:pt idx="5">
                  <c:v>0.28257456828885402</c:v>
                </c:pt>
                <c:pt idx="6">
                  <c:v>0.32767351802204348</c:v>
                </c:pt>
                <c:pt idx="7">
                  <c:v>1.5763546798029557</c:v>
                </c:pt>
                <c:pt idx="8">
                  <c:v>0.16903313049357674</c:v>
                </c:pt>
                <c:pt idx="9">
                  <c:v>0.45345047470596572</c:v>
                </c:pt>
                <c:pt idx="10">
                  <c:v>0.70936782808262044</c:v>
                </c:pt>
                <c:pt idx="11">
                  <c:v>0.56766575840145328</c:v>
                </c:pt>
                <c:pt idx="12">
                  <c:v>0.12758356723653994</c:v>
                </c:pt>
                <c:pt idx="13">
                  <c:v>0.2707963104002708</c:v>
                </c:pt>
                <c:pt idx="14">
                  <c:v>0.37439161362785472</c:v>
                </c:pt>
                <c:pt idx="15">
                  <c:v>1.2682997535874765</c:v>
                </c:pt>
                <c:pt idx="16">
                  <c:v>0.26631158455392812</c:v>
                </c:pt>
                <c:pt idx="17">
                  <c:v>0.27609055770292656</c:v>
                </c:pt>
                <c:pt idx="18">
                  <c:v>0.77519379844961245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EF0-4A63-BA90-59A0127B9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0429087"/>
        <c:axId val="425252623"/>
      </c:barChart>
      <c:catAx>
        <c:axId val="40042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5252623"/>
        <c:crosses val="autoZero"/>
        <c:auto val="1"/>
        <c:lblAlgn val="ctr"/>
        <c:lblOffset val="100"/>
        <c:noMultiLvlLbl val="0"/>
      </c:catAx>
      <c:valAx>
        <c:axId val="425252623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04290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1 570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>
                  <c:v>1435.3834890000001</c:v>
                </c:pt>
                <c:pt idx="4">
                  <c:v>132.0080188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2 790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8-4676-8BCF-3164D52B02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8-4676-8BCF-3164D52B02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C-4765-8AE2-67D3FA8C14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425.54025300000001</c:v>
                </c:pt>
                <c:pt idx="1">
                  <c:v>710.74276299999997</c:v>
                </c:pt>
                <c:pt idx="2" formatCode="General">
                  <c:v>0</c:v>
                </c:pt>
                <c:pt idx="3">
                  <c:v>1324.96937</c:v>
                </c:pt>
                <c:pt idx="4">
                  <c:v>326.35315800000001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425.5402527</c:v>
                </c:pt>
                <c:pt idx="1">
                  <c:v>710.74276250000003</c:v>
                </c:pt>
                <c:pt idx="2" formatCode="General">
                  <c:v>0</c:v>
                </c:pt>
                <c:pt idx="3">
                  <c:v>2760.3528630000001</c:v>
                </c:pt>
                <c:pt idx="4">
                  <c:v>458.3611765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3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Sheet1!$A$7</c:f>
              <c:strCache>
                <c:ptCount val="1"/>
                <c:pt idx="0">
                  <c:v>Ei ammatillista tutkintoa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Sheet1!$B$7:$T$7</c:f>
              <c:numCache>
                <c:formatCode>General</c:formatCode>
                <c:ptCount val="19"/>
                <c:pt idx="0">
                  <c:v>16.396170792785369</c:v>
                </c:pt>
                <c:pt idx="1">
                  <c:v>11.415381387052776</c:v>
                </c:pt>
                <c:pt idx="2">
                  <c:v>11.442582754393134</c:v>
                </c:pt>
                <c:pt idx="3">
                  <c:v>9.183673469387756</c:v>
                </c:pt>
                <c:pt idx="4">
                  <c:v>10.343420208734184</c:v>
                </c:pt>
                <c:pt idx="5">
                  <c:v>9.356936416184972</c:v>
                </c:pt>
                <c:pt idx="6">
                  <c:v>7.8895463510848129</c:v>
                </c:pt>
                <c:pt idx="7">
                  <c:v>10.647058823529411</c:v>
                </c:pt>
                <c:pt idx="8">
                  <c:v>6.3468634686346865</c:v>
                </c:pt>
                <c:pt idx="9">
                  <c:v>6.7389620449264136</c:v>
                </c:pt>
                <c:pt idx="10">
                  <c:v>11.75925925925926</c:v>
                </c:pt>
                <c:pt idx="11">
                  <c:v>9.0793650793650791</c:v>
                </c:pt>
                <c:pt idx="12">
                  <c:v>6.5693430656934311</c:v>
                </c:pt>
                <c:pt idx="13">
                  <c:v>10.73734284743459</c:v>
                </c:pt>
                <c:pt idx="14">
                  <c:v>8.7765957446808507</c:v>
                </c:pt>
                <c:pt idx="15">
                  <c:v>9.3949044585987256</c:v>
                </c:pt>
                <c:pt idx="16">
                  <c:v>6.6332916145181473</c:v>
                </c:pt>
                <c:pt idx="17">
                  <c:v>6.7822539520652727</c:v>
                </c:pt>
                <c:pt idx="18">
                  <c:v>18.71657754010695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EF0-4A63-BA90-59A0127B9005}"/>
            </c:ext>
          </c:extLst>
        </c:ser>
        <c:ser>
          <c:idx val="5"/>
          <c:order val="1"/>
          <c:tx>
            <c:strRef>
              <c:f>Sheet1!$A$2</c:f>
              <c:strCache>
                <c:ptCount val="1"/>
                <c:pt idx="0">
                  <c:v>Ammatillinen toinen aste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10.682473769296605</c:v>
                </c:pt>
                <c:pt idx="1">
                  <c:v>15.402371209736648</c:v>
                </c:pt>
                <c:pt idx="2">
                  <c:v>17.776869636289334</c:v>
                </c:pt>
                <c:pt idx="3">
                  <c:v>21.617535903250189</c:v>
                </c:pt>
                <c:pt idx="4">
                  <c:v>11.165529706722641</c:v>
                </c:pt>
                <c:pt idx="5">
                  <c:v>18.460982658959537</c:v>
                </c:pt>
                <c:pt idx="6">
                  <c:v>17.702169625246547</c:v>
                </c:pt>
                <c:pt idx="7">
                  <c:v>11.588235294117647</c:v>
                </c:pt>
                <c:pt idx="8">
                  <c:v>19.55719557195572</c:v>
                </c:pt>
                <c:pt idx="9">
                  <c:v>16.473018332042344</c:v>
                </c:pt>
                <c:pt idx="10">
                  <c:v>21.388888888888889</c:v>
                </c:pt>
                <c:pt idx="11">
                  <c:v>13.619047619047619</c:v>
                </c:pt>
                <c:pt idx="12">
                  <c:v>18.248175182481752</c:v>
                </c:pt>
                <c:pt idx="13">
                  <c:v>15.766224940536867</c:v>
                </c:pt>
                <c:pt idx="14">
                  <c:v>19.813829787234042</c:v>
                </c:pt>
                <c:pt idx="15">
                  <c:v>12.961783439490446</c:v>
                </c:pt>
                <c:pt idx="16">
                  <c:v>22.528160200250312</c:v>
                </c:pt>
                <c:pt idx="17">
                  <c:v>19.632840387557369</c:v>
                </c:pt>
                <c:pt idx="18">
                  <c:v>21.925133689839573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F0-4A63-BA90-59A0127B9005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Alin korkea-aste (esim. Teknikko)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6.0497036168256884</c:v>
                </c:pt>
                <c:pt idx="1">
                  <c:v>8.0474241947329759</c:v>
                </c:pt>
                <c:pt idx="2">
                  <c:v>9.6035962402942374</c:v>
                </c:pt>
                <c:pt idx="3">
                  <c:v>12.207105064247921</c:v>
                </c:pt>
                <c:pt idx="4">
                  <c:v>5.0317765727945893</c:v>
                </c:pt>
                <c:pt idx="5">
                  <c:v>10.332369942196532</c:v>
                </c:pt>
                <c:pt idx="6">
                  <c:v>11.242603550295858</c:v>
                </c:pt>
                <c:pt idx="7">
                  <c:v>9.2941176470588243</c:v>
                </c:pt>
                <c:pt idx="8">
                  <c:v>10.77490774907749</c:v>
                </c:pt>
                <c:pt idx="9">
                  <c:v>9.2951200619674665</c:v>
                </c:pt>
                <c:pt idx="10">
                  <c:v>7.5462962962962967</c:v>
                </c:pt>
                <c:pt idx="11">
                  <c:v>7.0158730158730158</c:v>
                </c:pt>
                <c:pt idx="12">
                  <c:v>10.097323600973237</c:v>
                </c:pt>
                <c:pt idx="13">
                  <c:v>8.6646279306829772</c:v>
                </c:pt>
                <c:pt idx="14">
                  <c:v>7.7127659574468082</c:v>
                </c:pt>
                <c:pt idx="15">
                  <c:v>4.9150743099787686</c:v>
                </c:pt>
                <c:pt idx="16">
                  <c:v>8.8861076345431798</c:v>
                </c:pt>
                <c:pt idx="17">
                  <c:v>9.6379398266190712</c:v>
                </c:pt>
                <c:pt idx="18">
                  <c:v>10.873440285204991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0-4A63-BA90-59A0127B9005}"/>
            </c:ext>
          </c:extLst>
        </c:ser>
        <c:ser>
          <c:idx val="1"/>
          <c:order val="3"/>
          <c:tx>
            <c:strRef>
              <c:f>Sheet1!$A$4</c:f>
              <c:strCache>
                <c:ptCount val="1"/>
                <c:pt idx="0">
                  <c:v>Alempi korkeakouluaste (AMK)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0">
                  <c:v>30.592449361270486</c:v>
                </c:pt>
                <c:pt idx="1">
                  <c:v>38.023292414227257</c:v>
                </c:pt>
                <c:pt idx="2">
                  <c:v>45.034736411932982</c:v>
                </c:pt>
                <c:pt idx="3">
                  <c:v>40.17384731670446</c:v>
                </c:pt>
                <c:pt idx="4">
                  <c:v>36.248615241093816</c:v>
                </c:pt>
                <c:pt idx="5">
                  <c:v>43.099710982658962</c:v>
                </c:pt>
                <c:pt idx="6">
                  <c:v>46.548323471400394</c:v>
                </c:pt>
                <c:pt idx="7">
                  <c:v>40.470588235294116</c:v>
                </c:pt>
                <c:pt idx="8">
                  <c:v>46.051660516605168</c:v>
                </c:pt>
                <c:pt idx="9">
                  <c:v>46.78543764523625</c:v>
                </c:pt>
                <c:pt idx="10">
                  <c:v>40</c:v>
                </c:pt>
                <c:pt idx="11">
                  <c:v>44.507936507936506</c:v>
                </c:pt>
                <c:pt idx="12">
                  <c:v>48.965936739659369</c:v>
                </c:pt>
                <c:pt idx="13">
                  <c:v>45.090044172612977</c:v>
                </c:pt>
                <c:pt idx="14">
                  <c:v>46.01063829787234</c:v>
                </c:pt>
                <c:pt idx="15">
                  <c:v>40.849256900212318</c:v>
                </c:pt>
                <c:pt idx="16">
                  <c:v>48.936170212765958</c:v>
                </c:pt>
                <c:pt idx="17">
                  <c:v>47.985721570627234</c:v>
                </c:pt>
                <c:pt idx="18">
                  <c:v>32.62032085561497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0-4A63-BA90-59A0127B9005}"/>
            </c:ext>
          </c:extLst>
        </c:ser>
        <c:ser>
          <c:idx val="2"/>
          <c:order val="4"/>
          <c:tx>
            <c:strRef>
              <c:f>Sheet1!$A$5</c:f>
              <c:strCache>
                <c:ptCount val="1"/>
                <c:pt idx="0">
                  <c:v>Ylempi korkeakouluaste, esim. DI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9"/>
                <c:pt idx="0">
                  <c:v>34.40105239800932</c:v>
                </c:pt>
                <c:pt idx="1">
                  <c:v>25.768544748714721</c:v>
                </c:pt>
                <c:pt idx="2">
                  <c:v>15.897016755210462</c:v>
                </c:pt>
                <c:pt idx="3">
                  <c:v>16.175359032501891</c:v>
                </c:pt>
                <c:pt idx="4">
                  <c:v>35.601422657570986</c:v>
                </c:pt>
                <c:pt idx="5">
                  <c:v>18.24421965317919</c:v>
                </c:pt>
                <c:pt idx="6">
                  <c:v>16.272189349112427</c:v>
                </c:pt>
                <c:pt idx="7">
                  <c:v>26.647058823529413</c:v>
                </c:pt>
                <c:pt idx="8">
                  <c:v>16.531365313653136</c:v>
                </c:pt>
                <c:pt idx="9">
                  <c:v>19.545571908081591</c:v>
                </c:pt>
                <c:pt idx="10">
                  <c:v>18.333333333333332</c:v>
                </c:pt>
                <c:pt idx="11">
                  <c:v>24.49206349206349</c:v>
                </c:pt>
                <c:pt idx="12">
                  <c:v>15.815085158150852</c:v>
                </c:pt>
                <c:pt idx="13">
                  <c:v>19.537886510363574</c:v>
                </c:pt>
                <c:pt idx="14">
                  <c:v>16.888297872340427</c:v>
                </c:pt>
                <c:pt idx="15">
                  <c:v>30.40339702760085</c:v>
                </c:pt>
                <c:pt idx="16">
                  <c:v>12.640801001251564</c:v>
                </c:pt>
                <c:pt idx="17">
                  <c:v>15.451300356960735</c:v>
                </c:pt>
                <c:pt idx="18">
                  <c:v>15.329768270944742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F0-4A63-BA90-59A0127B9005}"/>
            </c:ext>
          </c:extLst>
        </c:ser>
        <c:ser>
          <c:idx val="3"/>
          <c:order val="5"/>
          <c:tx>
            <c:strRef>
              <c:f>Sheet1!$A$6</c:f>
              <c:strCache>
                <c:ptCount val="1"/>
                <c:pt idx="0">
                  <c:v>Jatkotutkinto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Sheet1!$B$1:$T$1</c:f>
              <c:strCache>
                <c:ptCount val="19"/>
                <c:pt idx="0">
                  <c:v>Uusimaa</c:v>
                </c:pt>
                <c:pt idx="1">
                  <c:v>Varsinais-Suomi</c:v>
                </c:pt>
                <c:pt idx="2">
                  <c:v>Satakunta</c:v>
                </c:pt>
                <c:pt idx="3">
                  <c:v>Kanta-Häme</c:v>
                </c:pt>
                <c:pt idx="4">
                  <c:v>Pirkanmaa</c:v>
                </c:pt>
                <c:pt idx="5">
                  <c:v>Päijät-Häme</c:v>
                </c:pt>
                <c:pt idx="6">
                  <c:v>Kymenlaakso</c:v>
                </c:pt>
                <c:pt idx="7">
                  <c:v>Etelä-Karjala</c:v>
                </c:pt>
                <c:pt idx="8">
                  <c:v>Etelä-Savo</c:v>
                </c:pt>
                <c:pt idx="9">
                  <c:v>Pohjois-Savo</c:v>
                </c:pt>
                <c:pt idx="10">
                  <c:v>Pohjois-Karjala</c:v>
                </c:pt>
                <c:pt idx="11">
                  <c:v>Keski-Suomi</c:v>
                </c:pt>
                <c:pt idx="12">
                  <c:v>Etelä-Pohjanmaa</c:v>
                </c:pt>
                <c:pt idx="13">
                  <c:v>Pohjanmaa</c:v>
                </c:pt>
                <c:pt idx="14">
                  <c:v>Keski-Pohjanmaa</c:v>
                </c:pt>
                <c:pt idx="15">
                  <c:v>Pohjois-Pohjanmaa</c:v>
                </c:pt>
                <c:pt idx="16">
                  <c:v>Kainuu</c:v>
                </c:pt>
                <c:pt idx="17">
                  <c:v>Lappi</c:v>
                </c:pt>
                <c:pt idx="18">
                  <c:v>Ahvenanmaa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9"/>
                <c:pt idx="0">
                  <c:v>1.8781500618125337</c:v>
                </c:pt>
                <c:pt idx="1">
                  <c:v>1.3429860455356206</c:v>
                </c:pt>
                <c:pt idx="2">
                  <c:v>0.24519820187985289</c:v>
                </c:pt>
                <c:pt idx="3">
                  <c:v>0.64247921390778528</c:v>
                </c:pt>
                <c:pt idx="4">
                  <c:v>1.6092356130837853</c:v>
                </c:pt>
                <c:pt idx="5">
                  <c:v>0.5057803468208093</c:v>
                </c:pt>
                <c:pt idx="6">
                  <c:v>0.34516765285996054</c:v>
                </c:pt>
                <c:pt idx="7">
                  <c:v>1.3529411764705883</c:v>
                </c:pt>
                <c:pt idx="8">
                  <c:v>0.73800738007380073</c:v>
                </c:pt>
                <c:pt idx="9">
                  <c:v>1.1618900077459333</c:v>
                </c:pt>
                <c:pt idx="10">
                  <c:v>0.97222222222222221</c:v>
                </c:pt>
                <c:pt idx="11">
                  <c:v>1.2857142857142858</c:v>
                </c:pt>
                <c:pt idx="12">
                  <c:v>0.30413625304136255</c:v>
                </c:pt>
                <c:pt idx="13">
                  <c:v>0.2038735983690112</c:v>
                </c:pt>
                <c:pt idx="14">
                  <c:v>0.7978723404255319</c:v>
                </c:pt>
                <c:pt idx="15">
                  <c:v>1.4755838641188959</c:v>
                </c:pt>
                <c:pt idx="16">
                  <c:v>0.37546933667083854</c:v>
                </c:pt>
                <c:pt idx="17">
                  <c:v>0.50994390617032126</c:v>
                </c:pt>
                <c:pt idx="18">
                  <c:v>0.53475935828877008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EF0-4A63-BA90-59A0127B9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0429087"/>
        <c:axId val="425252623"/>
      </c:barChart>
      <c:catAx>
        <c:axId val="40042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5252623"/>
        <c:crosses val="autoZero"/>
        <c:auto val="1"/>
        <c:lblAlgn val="ctr"/>
        <c:lblOffset val="100"/>
        <c:noMultiLvlLbl val="0"/>
      </c:catAx>
      <c:valAx>
        <c:axId val="425252623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04290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16.790619884705716</c:v>
                </c:pt>
                <c:pt idx="1">
                  <c:v>35.679311081061847</c:v>
                </c:pt>
                <c:pt idx="2">
                  <c:v>11.079638459896092</c:v>
                </c:pt>
                <c:pt idx="3">
                  <c:v>20.351932246815174</c:v>
                </c:pt>
                <c:pt idx="4">
                  <c:v>15.349797167461391</c:v>
                </c:pt>
                <c:pt idx="5">
                  <c:v>0.74870116005978227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F-4022-9F64-3951A4DFD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13.424513346054624</c:v>
                </c:pt>
                <c:pt idx="1">
                  <c:v>32.221027583245352</c:v>
                </c:pt>
                <c:pt idx="2">
                  <c:v>6.1475475999057201</c:v>
                </c:pt>
                <c:pt idx="3">
                  <c:v>26.379242986339143</c:v>
                </c:pt>
                <c:pt idx="4">
                  <c:v>20.644007271153988</c:v>
                </c:pt>
                <c:pt idx="5">
                  <c:v>1.183661213301175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F-4022-9F64-3951A4DFD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5327568"/>
        <c:axId val="1681890544"/>
      </c:barChart>
      <c:catAx>
        <c:axId val="20653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890544"/>
        <c:crosses val="autoZero"/>
        <c:auto val="1"/>
        <c:lblAlgn val="ctr"/>
        <c:lblOffset val="100"/>
        <c:noMultiLvlLbl val="0"/>
      </c:catAx>
      <c:valAx>
        <c:axId val="16818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653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16.879186197703259</c:v>
                </c:pt>
                <c:pt idx="1">
                  <c:v>46.45928256902787</c:v>
                </c:pt>
                <c:pt idx="2">
                  <c:v>9.5819538685110519</c:v>
                </c:pt>
                <c:pt idx="3">
                  <c:v>15.498628730018247</c:v>
                </c:pt>
                <c:pt idx="4">
                  <c:v>10.950492236754407</c:v>
                </c:pt>
                <c:pt idx="5">
                  <c:v>0.63045639798516184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F-4022-9F64-3951A4DFD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13.822883160422235</c:v>
                </c:pt>
                <c:pt idx="1">
                  <c:v>46.749422371222764</c:v>
                </c:pt>
                <c:pt idx="2">
                  <c:v>5.6567978978842932</c:v>
                </c:pt>
                <c:pt idx="3">
                  <c:v>19.040796448149322</c:v>
                </c:pt>
                <c:pt idx="4">
                  <c:v>13.778145245322339</c:v>
                </c:pt>
                <c:pt idx="5">
                  <c:v>0.95195487699904857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F-4022-9F64-3951A4DFD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5327568"/>
        <c:axId val="1681890544"/>
      </c:barChart>
      <c:catAx>
        <c:axId val="20653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890544"/>
        <c:crosses val="autoZero"/>
        <c:auto val="1"/>
        <c:lblAlgn val="ctr"/>
        <c:lblOffset val="100"/>
        <c:noMultiLvlLbl val="0"/>
      </c:catAx>
      <c:valAx>
        <c:axId val="16818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653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16.625160750372533</c:v>
                </c:pt>
                <c:pt idx="1">
                  <c:v>15.54022331543816</c:v>
                </c:pt>
                <c:pt idx="2">
                  <c:v>13.877605176672315</c:v>
                </c:pt>
                <c:pt idx="3">
                  <c:v>29.418849129396396</c:v>
                </c:pt>
                <c:pt idx="4">
                  <c:v>23.568556206495337</c:v>
                </c:pt>
                <c:pt idx="5">
                  <c:v>0.96960542162526286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F-4022-9F64-3951A4DFD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Ei ammatillista tutkintoa</c:v>
                </c:pt>
                <c:pt idx="1">
                  <c:v>Ammatillinen toinen aste</c:v>
                </c:pt>
                <c:pt idx="2">
                  <c:v>Alin korkea-aste (esim. Teknikko)</c:v>
                </c:pt>
                <c:pt idx="3">
                  <c:v>Alempi korkeakouluaste (AMK)</c:v>
                </c:pt>
                <c:pt idx="4">
                  <c:v>Ylempi korkeakouluaste, esim. DI</c:v>
                </c:pt>
                <c:pt idx="5">
                  <c:v>Jatkotutkinto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12.896126429961017</c:v>
                </c:pt>
                <c:pt idx="1">
                  <c:v>12.950958815620469</c:v>
                </c:pt>
                <c:pt idx="2">
                  <c:v>6.7984646932015353</c:v>
                </c:pt>
                <c:pt idx="3">
                  <c:v>36.112759421030098</c:v>
                </c:pt>
                <c:pt idx="4">
                  <c:v>29.750700427392157</c:v>
                </c:pt>
                <c:pt idx="5">
                  <c:v>1.4909902127947241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F-4022-9F64-3951A4DFD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5327568"/>
        <c:axId val="1681890544"/>
      </c:barChart>
      <c:catAx>
        <c:axId val="20653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890544"/>
        <c:crosses val="autoZero"/>
        <c:auto val="1"/>
        <c:lblAlgn val="ctr"/>
        <c:lblOffset val="100"/>
        <c:noMultiLvlLbl val="0"/>
      </c:catAx>
      <c:valAx>
        <c:axId val="16818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653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Taul1!$A$2:$A$20</c:f>
              <c:strCache>
                <c:ptCount val="19"/>
                <c:pt idx="0">
                  <c:v>Varsinais-Suomi</c:v>
                </c:pt>
                <c:pt idx="1">
                  <c:v>Uusimaa</c:v>
                </c:pt>
                <c:pt idx="2">
                  <c:v>Satakunta</c:v>
                </c:pt>
                <c:pt idx="3">
                  <c:v>Päijät-Häme</c:v>
                </c:pt>
                <c:pt idx="4">
                  <c:v>Pohjois-Savo</c:v>
                </c:pt>
                <c:pt idx="5">
                  <c:v>Pohjois-Pohjanmaa</c:v>
                </c:pt>
                <c:pt idx="6">
                  <c:v>Pohjois-Karjala</c:v>
                </c:pt>
                <c:pt idx="7">
                  <c:v>Pohjanmaa</c:v>
                </c:pt>
                <c:pt idx="8">
                  <c:v>Pirkanmaa</c:v>
                </c:pt>
                <c:pt idx="9">
                  <c:v>Lappi</c:v>
                </c:pt>
                <c:pt idx="10">
                  <c:v>Kymenlaakso</c:v>
                </c:pt>
                <c:pt idx="11">
                  <c:v>Keski-Suomi</c:v>
                </c:pt>
                <c:pt idx="12">
                  <c:v>Keski-Pohjanmaa</c:v>
                </c:pt>
                <c:pt idx="13">
                  <c:v>Kanta-Häme</c:v>
                </c:pt>
                <c:pt idx="14">
                  <c:v>Kainuu</c:v>
                </c:pt>
                <c:pt idx="15">
                  <c:v>Etelä-Savo</c:v>
                </c:pt>
                <c:pt idx="16">
                  <c:v>Etelä-Pohjanmaa</c:v>
                </c:pt>
                <c:pt idx="17">
                  <c:v>Etelä-Karjala</c:v>
                </c:pt>
                <c:pt idx="18">
                  <c:v>Koko maa</c:v>
                </c:pt>
              </c:strCache>
            </c:strRef>
          </c:cat>
          <c:val>
            <c:numRef>
              <c:f>Taul1!$B$2:$B$20</c:f>
              <c:numCache>
                <c:formatCode>0%</c:formatCode>
                <c:ptCount val="19"/>
                <c:pt idx="0">
                  <c:v>0.8</c:v>
                </c:pt>
                <c:pt idx="1">
                  <c:v>0.72</c:v>
                </c:pt>
                <c:pt idx="2">
                  <c:v>0.81</c:v>
                </c:pt>
                <c:pt idx="3">
                  <c:v>0.78</c:v>
                </c:pt>
                <c:pt idx="4">
                  <c:v>0.8</c:v>
                </c:pt>
                <c:pt idx="5">
                  <c:v>0.8</c:v>
                </c:pt>
                <c:pt idx="6">
                  <c:v>0.81</c:v>
                </c:pt>
                <c:pt idx="7">
                  <c:v>0.8</c:v>
                </c:pt>
                <c:pt idx="8">
                  <c:v>0.79</c:v>
                </c:pt>
                <c:pt idx="9">
                  <c:v>0.82</c:v>
                </c:pt>
                <c:pt idx="10">
                  <c:v>0.8</c:v>
                </c:pt>
                <c:pt idx="11">
                  <c:v>0.81</c:v>
                </c:pt>
                <c:pt idx="12">
                  <c:v>0.83</c:v>
                </c:pt>
                <c:pt idx="13">
                  <c:v>0.79</c:v>
                </c:pt>
                <c:pt idx="14">
                  <c:v>0.81</c:v>
                </c:pt>
                <c:pt idx="15">
                  <c:v>0.84</c:v>
                </c:pt>
                <c:pt idx="16">
                  <c:v>0.86</c:v>
                </c:pt>
                <c:pt idx="17">
                  <c:v>0.84</c:v>
                </c:pt>
                <c:pt idx="18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0-4F73-B7A9-D2747A2F35E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Taul1!$A$2:$A$20</c:f>
              <c:strCache>
                <c:ptCount val="19"/>
                <c:pt idx="0">
                  <c:v>Varsinais-Suomi</c:v>
                </c:pt>
                <c:pt idx="1">
                  <c:v>Uusimaa</c:v>
                </c:pt>
                <c:pt idx="2">
                  <c:v>Satakunta</c:v>
                </c:pt>
                <c:pt idx="3">
                  <c:v>Päijät-Häme</c:v>
                </c:pt>
                <c:pt idx="4">
                  <c:v>Pohjois-Savo</c:v>
                </c:pt>
                <c:pt idx="5">
                  <c:v>Pohjois-Pohjanmaa</c:v>
                </c:pt>
                <c:pt idx="6">
                  <c:v>Pohjois-Karjala</c:v>
                </c:pt>
                <c:pt idx="7">
                  <c:v>Pohjanmaa</c:v>
                </c:pt>
                <c:pt idx="8">
                  <c:v>Pirkanmaa</c:v>
                </c:pt>
                <c:pt idx="9">
                  <c:v>Lappi</c:v>
                </c:pt>
                <c:pt idx="10">
                  <c:v>Kymenlaakso</c:v>
                </c:pt>
                <c:pt idx="11">
                  <c:v>Keski-Suomi</c:v>
                </c:pt>
                <c:pt idx="12">
                  <c:v>Keski-Pohjanmaa</c:v>
                </c:pt>
                <c:pt idx="13">
                  <c:v>Kanta-Häme</c:v>
                </c:pt>
                <c:pt idx="14">
                  <c:v>Kainuu</c:v>
                </c:pt>
                <c:pt idx="15">
                  <c:v>Etelä-Savo</c:v>
                </c:pt>
                <c:pt idx="16">
                  <c:v>Etelä-Pohjanmaa</c:v>
                </c:pt>
                <c:pt idx="17">
                  <c:v>Etelä-Karjala</c:v>
                </c:pt>
                <c:pt idx="18">
                  <c:v>Koko maa</c:v>
                </c:pt>
              </c:strCache>
            </c:strRef>
          </c:cat>
          <c:val>
            <c:numRef>
              <c:f>Taul1!$C$2:$C$20</c:f>
              <c:numCache>
                <c:formatCode>0%</c:formatCode>
                <c:ptCount val="19"/>
                <c:pt idx="0">
                  <c:v>0.2</c:v>
                </c:pt>
                <c:pt idx="1">
                  <c:v>0.28000000000000003</c:v>
                </c:pt>
                <c:pt idx="2">
                  <c:v>0.19</c:v>
                </c:pt>
                <c:pt idx="3">
                  <c:v>0.22</c:v>
                </c:pt>
                <c:pt idx="4">
                  <c:v>0.2</c:v>
                </c:pt>
                <c:pt idx="5">
                  <c:v>0.2</c:v>
                </c:pt>
                <c:pt idx="6">
                  <c:v>0.19</c:v>
                </c:pt>
                <c:pt idx="7">
                  <c:v>0.2</c:v>
                </c:pt>
                <c:pt idx="8">
                  <c:v>0.21</c:v>
                </c:pt>
                <c:pt idx="9">
                  <c:v>0.18</c:v>
                </c:pt>
                <c:pt idx="10">
                  <c:v>0.2</c:v>
                </c:pt>
                <c:pt idx="11">
                  <c:v>0.19</c:v>
                </c:pt>
                <c:pt idx="12">
                  <c:v>0.17</c:v>
                </c:pt>
                <c:pt idx="13">
                  <c:v>0.21</c:v>
                </c:pt>
                <c:pt idx="14">
                  <c:v>0.19</c:v>
                </c:pt>
                <c:pt idx="15">
                  <c:v>0.16</c:v>
                </c:pt>
                <c:pt idx="16">
                  <c:v>0.14000000000000001</c:v>
                </c:pt>
                <c:pt idx="17">
                  <c:v>0.16</c:v>
                </c:pt>
                <c:pt idx="18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0-4F73-B7A9-D2747A2F3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3449615"/>
        <c:axId val="1771880159"/>
      </c:barChart>
      <c:catAx>
        <c:axId val="1523449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71880159"/>
        <c:crosses val="autoZero"/>
        <c:auto val="1"/>
        <c:lblAlgn val="ctr"/>
        <c:lblOffset val="100"/>
        <c:noMultiLvlLbl val="0"/>
      </c:catAx>
      <c:valAx>
        <c:axId val="17718801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2344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Kaikki alat yhteensä</c:v>
                </c:pt>
                <c:pt idx="1">
                  <c:v>Suunnittelu ja konsultointi</c:v>
                </c:pt>
                <c:pt idx="2">
                  <c:v>Tietotekniikka-ala</c:v>
                </c:pt>
                <c:pt idx="3">
                  <c:v>Elektroniikka- ja sähköteollisuus</c:v>
                </c:pt>
                <c:pt idx="4">
                  <c:v>Kone- ja metallituoteteollisuus</c:v>
                </c:pt>
                <c:pt idx="5">
                  <c:v>Metallien jalostus</c:v>
                </c:pt>
              </c:strCache>
            </c:strRef>
          </c:cat>
          <c:val>
            <c:numRef>
              <c:f>Taul1!$B$2:$B$7</c:f>
              <c:numCache>
                <c:formatCode>0%</c:formatCode>
                <c:ptCount val="6"/>
                <c:pt idx="0">
                  <c:v>0.78</c:v>
                </c:pt>
                <c:pt idx="1">
                  <c:v>0.7</c:v>
                </c:pt>
                <c:pt idx="2">
                  <c:v>0.73</c:v>
                </c:pt>
                <c:pt idx="3">
                  <c:v>0.75</c:v>
                </c:pt>
                <c:pt idx="4">
                  <c:v>0.84</c:v>
                </c:pt>
                <c:pt idx="5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Kaikki alat yhteensä</c:v>
                </c:pt>
                <c:pt idx="1">
                  <c:v>Suunnittelu ja konsultointi</c:v>
                </c:pt>
                <c:pt idx="2">
                  <c:v>Tietotekniikka-ala</c:v>
                </c:pt>
                <c:pt idx="3">
                  <c:v>Elektroniikka- ja sähköteollisuus</c:v>
                </c:pt>
                <c:pt idx="4">
                  <c:v>Kone- ja metallituoteteollisuus</c:v>
                </c:pt>
                <c:pt idx="5">
                  <c:v>Metallien jalostus</c:v>
                </c:pt>
              </c:strCache>
            </c:strRef>
          </c:cat>
          <c:val>
            <c:numRef>
              <c:f>Taul1!$C$2:$C$7</c:f>
              <c:numCache>
                <c:formatCode>0%</c:formatCode>
                <c:ptCount val="6"/>
                <c:pt idx="0">
                  <c:v>0.22</c:v>
                </c:pt>
                <c:pt idx="1">
                  <c:v>0.3</c:v>
                </c:pt>
                <c:pt idx="2">
                  <c:v>0.27</c:v>
                </c:pt>
                <c:pt idx="3">
                  <c:v>0.25</c:v>
                </c:pt>
                <c:pt idx="4">
                  <c:v>0.16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Uusimaa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0.72</c:v>
                </c:pt>
                <c:pt idx="2">
                  <c:v>0.66</c:v>
                </c:pt>
                <c:pt idx="3">
                  <c:v>0.71</c:v>
                </c:pt>
                <c:pt idx="4">
                  <c:v>0.74</c:v>
                </c:pt>
                <c:pt idx="5">
                  <c:v>0.8</c:v>
                </c:pt>
                <c:pt idx="6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Uusimaa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0.28000000000000003</c:v>
                </c:pt>
                <c:pt idx="2">
                  <c:v>0.34</c:v>
                </c:pt>
                <c:pt idx="3">
                  <c:v>0.28999999999999998</c:v>
                </c:pt>
                <c:pt idx="4">
                  <c:v>0.26</c:v>
                </c:pt>
                <c:pt idx="5">
                  <c:v>0.2</c:v>
                </c:pt>
                <c:pt idx="6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Varsinais-Suomi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0.73</c:v>
                </c:pt>
                <c:pt idx="3">
                  <c:v>0.77</c:v>
                </c:pt>
                <c:pt idx="4">
                  <c:v>0.74</c:v>
                </c:pt>
                <c:pt idx="5">
                  <c:v>0.85</c:v>
                </c:pt>
                <c:pt idx="6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Varsinais-Suomi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0.27</c:v>
                </c:pt>
                <c:pt idx="3">
                  <c:v>0.23</c:v>
                </c:pt>
                <c:pt idx="4">
                  <c:v>0.26</c:v>
                </c:pt>
                <c:pt idx="5">
                  <c:v>0.15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Satakunta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0.81</c:v>
                </c:pt>
                <c:pt idx="2">
                  <c:v>0.75</c:v>
                </c:pt>
                <c:pt idx="3">
                  <c:v>0.73</c:v>
                </c:pt>
                <c:pt idx="4">
                  <c:v>0.75</c:v>
                </c:pt>
                <c:pt idx="5">
                  <c:v>0.84</c:v>
                </c:pt>
                <c:pt idx="6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Satakunta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0.19</c:v>
                </c:pt>
                <c:pt idx="2">
                  <c:v>0.25</c:v>
                </c:pt>
                <c:pt idx="3">
                  <c:v>0.27</c:v>
                </c:pt>
                <c:pt idx="4">
                  <c:v>0.25</c:v>
                </c:pt>
                <c:pt idx="5">
                  <c:v>0.16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Kanta-Häme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0.79</c:v>
                </c:pt>
                <c:pt idx="2">
                  <c:v>0.65</c:v>
                </c:pt>
                <c:pt idx="3">
                  <c:v>0.72</c:v>
                </c:pt>
                <c:pt idx="4">
                  <c:v>0.75</c:v>
                </c:pt>
                <c:pt idx="5">
                  <c:v>0.85</c:v>
                </c:pt>
                <c:pt idx="6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Kanta-Häme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0.21</c:v>
                </c:pt>
                <c:pt idx="2">
                  <c:v>0.35</c:v>
                </c:pt>
                <c:pt idx="3">
                  <c:v>0.28000000000000003</c:v>
                </c:pt>
                <c:pt idx="4">
                  <c:v>0.25</c:v>
                </c:pt>
                <c:pt idx="5">
                  <c:v>0.15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33340382144888"/>
          <c:y val="0.12663395555595711"/>
          <c:w val="0.49487418726022542"/>
          <c:h val="0.69074249967247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Työntekijät, yhteensä 6 420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C-4765-8AE2-67D3FA8C14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C-4765-8AE2-67D3FA8C1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Taul1!$B$2:$B$6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870</c:v>
                </c:pt>
                <c:pt idx="3">
                  <c:v>5030</c:v>
                </c:pt>
                <c:pt idx="4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4765-8AE2-67D3FA8C147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Toimihenkilöt, yhteensä 10 320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4-42EE-8EE6-B3FD2986E5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4-42EE-8EE6-B3FD2986E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2050</c:v>
                </c:pt>
                <c:pt idx="1">
                  <c:v>1880</c:v>
                </c:pt>
                <c:pt idx="2" formatCode="General">
                  <c:v>430</c:v>
                </c:pt>
                <c:pt idx="3">
                  <c:v>4640</c:v>
                </c:pt>
                <c:pt idx="4">
                  <c:v>1320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DC-4765-8AE2-67D3FA8C147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Tietotekniikka-ala</c:v>
                </c:pt>
                <c:pt idx="1">
                  <c:v>Suunnittelu ja konsultointi</c:v>
                </c:pt>
                <c:pt idx="2">
                  <c:v>Metallien jalostus</c:v>
                </c:pt>
                <c:pt idx="3">
                  <c:v>Kone- ja metallituoteteollisuus</c:v>
                </c:pt>
                <c:pt idx="4">
                  <c:v>Elektroniikka- ja sähköteollisuus</c:v>
                </c:pt>
              </c:strCache>
            </c:strRef>
          </c:cat>
          <c:val>
            <c:numRef>
              <c:f>Taul1!$D$2:$D$6</c:f>
              <c:numCache>
                <c:formatCode>#,##0</c:formatCode>
                <c:ptCount val="5"/>
                <c:pt idx="0">
                  <c:v>2050</c:v>
                </c:pt>
                <c:pt idx="1">
                  <c:v>1880</c:v>
                </c:pt>
                <c:pt idx="2">
                  <c:v>1290</c:v>
                </c:pt>
                <c:pt idx="3">
                  <c:v>9660</c:v>
                </c:pt>
                <c:pt idx="4">
                  <c:v>1850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DC-4765-8AE2-67D3FA8C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7428768"/>
        <c:axId val="1576670191"/>
      </c:barChart>
      <c:catAx>
        <c:axId val="165742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76670191"/>
        <c:crosses val="autoZero"/>
        <c:auto val="1"/>
        <c:lblAlgn val="ctr"/>
        <c:lblOffset val="100"/>
        <c:noMultiLvlLbl val="0"/>
      </c:catAx>
      <c:valAx>
        <c:axId val="1576670191"/>
        <c:scaling>
          <c:orientation val="minMax"/>
          <c:max val="1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5742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Pirkanmaa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0.79</c:v>
                </c:pt>
                <c:pt idx="2">
                  <c:v>0.71</c:v>
                </c:pt>
                <c:pt idx="3">
                  <c:v>0.76</c:v>
                </c:pt>
                <c:pt idx="4">
                  <c:v>0.79</c:v>
                </c:pt>
                <c:pt idx="5">
                  <c:v>0.84</c:v>
                </c:pt>
                <c:pt idx="6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Pirkanmaa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0.21</c:v>
                </c:pt>
                <c:pt idx="2">
                  <c:v>0.28999999999999998</c:v>
                </c:pt>
                <c:pt idx="3">
                  <c:v>0.24</c:v>
                </c:pt>
                <c:pt idx="4">
                  <c:v>0.21</c:v>
                </c:pt>
                <c:pt idx="5">
                  <c:v>0.16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Päijät-Häme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0.78</c:v>
                </c:pt>
                <c:pt idx="2">
                  <c:v>0.66</c:v>
                </c:pt>
                <c:pt idx="3">
                  <c:v>0.75</c:v>
                </c:pt>
                <c:pt idx="4">
                  <c:v>0.69</c:v>
                </c:pt>
                <c:pt idx="5">
                  <c:v>0.85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Päijät-Häme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0.22</c:v>
                </c:pt>
                <c:pt idx="2">
                  <c:v>0.34</c:v>
                </c:pt>
                <c:pt idx="3">
                  <c:v>0.25</c:v>
                </c:pt>
                <c:pt idx="4">
                  <c:v>0.31</c:v>
                </c:pt>
                <c:pt idx="5">
                  <c:v>0.15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Kymenlaakso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0.71</c:v>
                </c:pt>
                <c:pt idx="3">
                  <c:v>0.73</c:v>
                </c:pt>
                <c:pt idx="4">
                  <c:v>0.74</c:v>
                </c:pt>
                <c:pt idx="5">
                  <c:v>0.86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Kymenlaakso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0.26</c:v>
                </c:pt>
                <c:pt idx="5">
                  <c:v>0.14000000000000001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Etelä-Karjala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0.84</c:v>
                </c:pt>
                <c:pt idx="2">
                  <c:v>0.75</c:v>
                </c:pt>
                <c:pt idx="3">
                  <c:v>0.76</c:v>
                </c:pt>
                <c:pt idx="4">
                  <c:v>0.86</c:v>
                </c:pt>
                <c:pt idx="5">
                  <c:v>0.91</c:v>
                </c:pt>
                <c:pt idx="6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Etelä-Karjala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0.16</c:v>
                </c:pt>
                <c:pt idx="2">
                  <c:v>0.25</c:v>
                </c:pt>
                <c:pt idx="3">
                  <c:v>0.24</c:v>
                </c:pt>
                <c:pt idx="4">
                  <c:v>0.14000000000000001</c:v>
                </c:pt>
                <c:pt idx="5">
                  <c:v>0.09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Etelä-Savo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0.84</c:v>
                </c:pt>
                <c:pt idx="2">
                  <c:v>0.75</c:v>
                </c:pt>
                <c:pt idx="3">
                  <c:v>0.78</c:v>
                </c:pt>
                <c:pt idx="4">
                  <c:v>0.83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Etelä-Savo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0.16</c:v>
                </c:pt>
                <c:pt idx="2">
                  <c:v>0.25</c:v>
                </c:pt>
                <c:pt idx="3">
                  <c:v>0.22</c:v>
                </c:pt>
                <c:pt idx="4">
                  <c:v>0.17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Pohjois-Savo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0.74</c:v>
                </c:pt>
                <c:pt idx="3">
                  <c:v>0.78</c:v>
                </c:pt>
                <c:pt idx="4">
                  <c:v>0.74</c:v>
                </c:pt>
                <c:pt idx="5">
                  <c:v>0.84</c:v>
                </c:pt>
                <c:pt idx="6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Pohjois-Savo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0.26</c:v>
                </c:pt>
                <c:pt idx="3">
                  <c:v>0.22</c:v>
                </c:pt>
                <c:pt idx="4">
                  <c:v>0.26</c:v>
                </c:pt>
                <c:pt idx="5">
                  <c:v>0.16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Pohjois-Karjala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0.81</c:v>
                </c:pt>
                <c:pt idx="2">
                  <c:v>0.74</c:v>
                </c:pt>
                <c:pt idx="3">
                  <c:v>0.72</c:v>
                </c:pt>
                <c:pt idx="4">
                  <c:v>0.71</c:v>
                </c:pt>
                <c:pt idx="5">
                  <c:v>0.87</c:v>
                </c:pt>
                <c:pt idx="6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Pohjois-Karjala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0.19</c:v>
                </c:pt>
                <c:pt idx="2">
                  <c:v>0.26</c:v>
                </c:pt>
                <c:pt idx="3">
                  <c:v>0.28000000000000003</c:v>
                </c:pt>
                <c:pt idx="4">
                  <c:v>0.28999999999999998</c:v>
                </c:pt>
                <c:pt idx="5">
                  <c:v>0.13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Keski-Suomi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0.81</c:v>
                </c:pt>
                <c:pt idx="2">
                  <c:v>0.75</c:v>
                </c:pt>
                <c:pt idx="3">
                  <c:v>0.78</c:v>
                </c:pt>
                <c:pt idx="4">
                  <c:v>0.78</c:v>
                </c:pt>
                <c:pt idx="5">
                  <c:v>0.84</c:v>
                </c:pt>
                <c:pt idx="6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Keski-Suomi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0.19</c:v>
                </c:pt>
                <c:pt idx="2">
                  <c:v>0.25</c:v>
                </c:pt>
                <c:pt idx="3">
                  <c:v>0.22</c:v>
                </c:pt>
                <c:pt idx="4">
                  <c:v>0.22</c:v>
                </c:pt>
                <c:pt idx="5">
                  <c:v>0.16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0.86</c:v>
                </c:pt>
                <c:pt idx="2">
                  <c:v>0.73</c:v>
                </c:pt>
                <c:pt idx="3">
                  <c:v>0.81</c:v>
                </c:pt>
                <c:pt idx="4">
                  <c:v>0.85</c:v>
                </c:pt>
                <c:pt idx="5">
                  <c:v>0.89</c:v>
                </c:pt>
                <c:pt idx="6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Etelä-Pohjanmaa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0.14000000000000001</c:v>
                </c:pt>
                <c:pt idx="2">
                  <c:v>0.27</c:v>
                </c:pt>
                <c:pt idx="3">
                  <c:v>0.19</c:v>
                </c:pt>
                <c:pt idx="4">
                  <c:v>0.15</c:v>
                </c:pt>
                <c:pt idx="5">
                  <c:v>0.11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Taul1!$B$2:$B$8</c:f>
              <c:numCache>
                <c:formatCode>0%</c:formatCode>
                <c:ptCount val="7"/>
                <c:pt idx="0">
                  <c:v>0.78</c:v>
                </c:pt>
                <c:pt idx="1">
                  <c:v>0.8</c:v>
                </c:pt>
                <c:pt idx="2">
                  <c:v>0.71</c:v>
                </c:pt>
                <c:pt idx="3">
                  <c:v>0.78</c:v>
                </c:pt>
                <c:pt idx="4">
                  <c:v>0.74</c:v>
                </c:pt>
                <c:pt idx="5">
                  <c:v>0.84</c:v>
                </c:pt>
                <c:pt idx="6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61A-A094-566B354EA7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Koko maa yhteensä</c:v>
                </c:pt>
                <c:pt idx="1">
                  <c:v>Pohjanmaa yhteensä</c:v>
                </c:pt>
                <c:pt idx="2">
                  <c:v>Suunnittelu ja konsultointi</c:v>
                </c:pt>
                <c:pt idx="3">
                  <c:v>Tietotekniikka-ala</c:v>
                </c:pt>
                <c:pt idx="4">
                  <c:v>Elektroniikka- ja sähköteollisuus</c:v>
                </c:pt>
                <c:pt idx="5">
                  <c:v>Kone- ja metallituoteteollisuus</c:v>
                </c:pt>
                <c:pt idx="6">
                  <c:v>Metallien jalostus</c:v>
                </c:pt>
              </c:strCache>
            </c:strRef>
          </c:cat>
          <c:val>
            <c:numRef>
              <c:f>Taul1!$C$2:$C$8</c:f>
              <c:numCache>
                <c:formatCode>0%</c:formatCode>
                <c:ptCount val="7"/>
                <c:pt idx="0">
                  <c:v>0.22</c:v>
                </c:pt>
                <c:pt idx="1">
                  <c:v>0.2</c:v>
                </c:pt>
                <c:pt idx="2">
                  <c:v>0.28999999999999998</c:v>
                </c:pt>
                <c:pt idx="3">
                  <c:v>0.22</c:v>
                </c:pt>
                <c:pt idx="4">
                  <c:v>0.26</c:v>
                </c:pt>
                <c:pt idx="5">
                  <c:v>0.16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7-461A-A094-566B354E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1819839"/>
        <c:axId val="1980353631"/>
      </c:barChart>
      <c:catAx>
        <c:axId val="143181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0353631"/>
        <c:crosses val="autoZero"/>
        <c:auto val="1"/>
        <c:lblAlgn val="ctr"/>
        <c:lblOffset val="100"/>
        <c:noMultiLvlLbl val="0"/>
      </c:catAx>
      <c:valAx>
        <c:axId val="19803536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318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0.28657</cdr:x>
      <cdr:y>0.06554</cdr:y>
    </cdr:from>
    <cdr:to>
      <cdr:x>0.63621</cdr:x>
      <cdr:y>0.13386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827A39F0-9702-3997-AC72-D907B28CB020}"/>
            </a:ext>
          </a:extLst>
        </cdr:cNvPr>
        <cdr:cNvSpPr txBox="1"/>
      </cdr:nvSpPr>
      <cdr:spPr>
        <a:xfrm xmlns:a="http://schemas.openxmlformats.org/drawingml/2006/main">
          <a:off x="2404776" y="232107"/>
          <a:ext cx="2933974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Liian pieni henkilömäärä raportoitavaksi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/>
              <a:t>Pohja-aineisto saadaan seuraavan kerran joulukuussa 2025 (</a:t>
            </a:r>
            <a:r>
              <a:rPr lang="fi-FI" b="1" dirty="0" err="1"/>
              <a:t>sis</a:t>
            </a:r>
            <a:r>
              <a:rPr lang="fi-FI" b="1" dirty="0"/>
              <a:t> 2023 data).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0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Pohja-aineisto päivittyy seuraavan kerran syyskuussa 2025 (työntekijöiden palkkatilasto).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84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Kuvio sisältää tietoa niistä, jotka perusopetuksen jälkeisten koulutusten haussa on hakenut ensisijaisesti kone- ja tuotantotekniikan perustutkinnon opintoihin ja kuinka monta aloituspaikkaa kyseiseen tutkintoon 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10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Laajennettu oppivelvollisuus astui voimaan 2021. Perusopetuksen päättävät ovat velvollisia hakeutumaan lukiokoulutukseen, ammatilliseen koulutukseen tai nivelvaiheen koulutukseen.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474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Data päivittyvästä raportista: https://vipunen.fi/fi-fi/_layouts/15/xlviewer.aspx?id=/fi-fi/Raportit/Haku-%20ja%20valintatiedot%20-%20toinen%20aste%20-%20live.xlsb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059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89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901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653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499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313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78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B3A76-C8CD-B156-9563-5ED316D05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DA361CA-721A-B18B-755C-AA3E6ED1E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6C02C25-9F3B-4235-2605-E6EADDC02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Päivitetty 11.3.2025 (P51z kiinteän pääoman bruttomuodostus, </a:t>
            </a:r>
            <a:r>
              <a:rPr lang="fi-FI" dirty="0" err="1"/>
              <a:t>milj.e</a:t>
            </a:r>
            <a:r>
              <a:rPr lang="fi-FI" dirty="0"/>
              <a:t>, uusin data 2022, vuosi 2023 tulee 2025 lopussa)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2EAD1D7-D0DC-D551-3F32-D80463AB20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08D038-31B8-2DDB-E3D2-F67DBC42C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602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587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476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992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61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616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261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920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279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874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88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97310-966B-B9A7-1EDB-7A44C990C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128A6B3-C6E5-61F2-F037-67A38D5B0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A604DF7-28CE-615A-4C88-93D7A892F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Päivitetty 11.3.2025 (P51z kiinteän pääoman bruttomuodostus, </a:t>
            </a:r>
            <a:r>
              <a:rPr lang="fi-FI" dirty="0" err="1"/>
              <a:t>milj.e</a:t>
            </a:r>
            <a:r>
              <a:rPr lang="fi-FI" dirty="0"/>
              <a:t>, uusin data 2022, vuosi 2023 tulee 2025 lopussa)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B2B9E5-E532-4EB8-BCF9-7E29BC3F8B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D6B94F6-9EE1-E893-586E-CA62D3E8D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90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639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CA6B6-1225-2849-34EA-9AE907069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F56C3-63DE-1422-C72A-AB0C6D145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5463B-979D-DE00-852C-07FE71872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Taulu 15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F2C1D-7FAE-B4AB-D439-70D1B76DF1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333D-9F0A-D7F0-D81F-670127CD8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19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Taulu 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751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Taulu 15</a:t>
            </a:r>
            <a:endParaRPr lang="fi-FI" b="1" dirty="0"/>
          </a:p>
          <a:p>
            <a:endParaRPr lang="fi-FI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816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Koko maa, koko tekno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8569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325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080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Luokitus oli eri kymmenen vuotta sitten, tuorein sama luokitus vuodelta 2016</a:t>
            </a:r>
          </a:p>
          <a:p>
            <a:r>
              <a:rPr lang="fi-FI" dirty="0"/>
              <a:t>Ennen:</a:t>
            </a:r>
          </a:p>
          <a:p>
            <a:r>
              <a:rPr lang="fi-FI" dirty="0"/>
              <a:t> 0 Yleissivistävä koulutus</a:t>
            </a:r>
          </a:p>
          <a:p>
            <a:r>
              <a:rPr lang="fi-FI" dirty="0"/>
              <a:t>    1 Kasvatustieteellinen ja opettajankoulutus</a:t>
            </a:r>
          </a:p>
          <a:p>
            <a:r>
              <a:rPr lang="fi-FI" dirty="0"/>
              <a:t>    2 Humanistinen ja taidealan koulutus</a:t>
            </a:r>
          </a:p>
          <a:p>
            <a:r>
              <a:rPr lang="fi-FI" dirty="0"/>
              <a:t>    3 Kaupallinen ja yhteiskuntatieteellinen koulutus</a:t>
            </a:r>
          </a:p>
          <a:p>
            <a:r>
              <a:rPr lang="fi-FI" dirty="0"/>
              <a:t>    4 Luonnontieteellinen koulutus</a:t>
            </a:r>
          </a:p>
          <a:p>
            <a:r>
              <a:rPr lang="fi-FI" dirty="0"/>
              <a:t>    5 Tekniikan koulutus</a:t>
            </a:r>
          </a:p>
          <a:p>
            <a:r>
              <a:rPr lang="fi-FI" dirty="0"/>
              <a:t>    6 Maa- ja metsätalousalan koulutus</a:t>
            </a:r>
          </a:p>
          <a:p>
            <a:r>
              <a:rPr lang="fi-FI" dirty="0"/>
              <a:t>    7 Terveys- ja sosiaalialan koulutus</a:t>
            </a:r>
          </a:p>
          <a:p>
            <a:r>
              <a:rPr lang="fi-FI" dirty="0"/>
              <a:t>    8 Palvelualojen koulutus</a:t>
            </a:r>
          </a:p>
          <a:p>
            <a:r>
              <a:rPr lang="fi-FI" dirty="0"/>
              <a:t>    9 Muu tai tuntematon koulutusala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8890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16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47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Päivitetty 12.2.2025 (uusin data 2023, vuosi 2024 tulee 2025 lopussa)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2614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6639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002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26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4744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0077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5697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8150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2096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9412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42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Päivitetty 12.2.2025 (uusin data 2023, vuosi 2024 tulee 2025 lopussa)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5473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3301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79872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0822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7083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6811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2450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4603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Aineisto päivittyy seuraavan kerran helmikuussa 2023.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53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Alueellinen yritystoimintatilasto tulee joulukuussa 2025.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97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69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Päivittyy seuraavan kerran syyskuussa 2025 (palkkatilasto työntekijöiden osalta).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80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Pohja-aineisto päivittyy seuraavan kerran helmi-maaliskuussa 2026 (palkkatilasto toimihenkilöiden osalta).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06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7.8.2025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7.8.2025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49"/>
            <a:ext cx="7171200" cy="47502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46278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C5B8C1E-D5ED-9149-A001-7EA50076E02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40468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1"/>
            <a:ext cx="5529600" cy="48010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7.8.2025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8125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7.8.2025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7.8.2025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7945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49"/>
            <a:ext cx="7992000" cy="82116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49"/>
            <a:ext cx="7171200" cy="47502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46278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C5B8C1E-D5ED-9149-A001-7EA50076E02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40468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1"/>
            <a:ext cx="5529600" cy="48010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8125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7.8.2025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7.8.2025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7945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49"/>
            <a:ext cx="7992000" cy="82116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1934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1934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7.8.2025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473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709" r:id="rId4"/>
    <p:sldLayoutId id="2147483679" r:id="rId5"/>
    <p:sldLayoutId id="2147483665" r:id="rId6"/>
    <p:sldLayoutId id="2147483710" r:id="rId7"/>
    <p:sldLayoutId id="2147483681" r:id="rId8"/>
    <p:sldLayoutId id="2147483666" r:id="rId9"/>
    <p:sldLayoutId id="2147483711" r:id="rId10"/>
    <p:sldLayoutId id="2147483682" r:id="rId11"/>
    <p:sldLayoutId id="2147483667" r:id="rId12"/>
    <p:sldLayoutId id="2147483712" r:id="rId13"/>
    <p:sldLayoutId id="2147483683" r:id="rId14"/>
    <p:sldLayoutId id="2147483668" r:id="rId15"/>
    <p:sldLayoutId id="2147483713" r:id="rId16"/>
    <p:sldLayoutId id="2147483684" r:id="rId17"/>
    <p:sldLayoutId id="2147483669" r:id="rId18"/>
    <p:sldLayoutId id="2147483714" r:id="rId19"/>
    <p:sldLayoutId id="2147483685" r:id="rId20"/>
    <p:sldLayoutId id="2147483670" r:id="rId21"/>
    <p:sldLayoutId id="2147483715" r:id="rId22"/>
    <p:sldLayoutId id="2147483686" r:id="rId23"/>
    <p:sldLayoutId id="2147483671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687" r:id="rId34"/>
    <p:sldLayoutId id="2147483702" r:id="rId35"/>
    <p:sldLayoutId id="2147483704" r:id="rId36"/>
    <p:sldLayoutId id="2147483680" r:id="rId37"/>
    <p:sldLayoutId id="2147483674" r:id="rId38"/>
    <p:sldLayoutId id="2147483691" r:id="rId39"/>
    <p:sldLayoutId id="2147483700" r:id="rId40"/>
    <p:sldLayoutId id="2147483696" r:id="rId41"/>
    <p:sldLayoutId id="2147483673" r:id="rId42"/>
    <p:sldLayoutId id="2147483703" r:id="rId43"/>
    <p:sldLayoutId id="2147483707" r:id="rId44"/>
    <p:sldLayoutId id="2147483725" r:id="rId45"/>
    <p:sldLayoutId id="2147483708" r:id="rId4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3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3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3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3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3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3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3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3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3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3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3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3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3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3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3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3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openxmlformats.org/officeDocument/2006/relationships/slide" Target="slide8.xml"/><Relationship Id="rId7" Type="http://schemas.openxmlformats.org/officeDocument/2006/relationships/slide" Target="slide8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63.xml"/><Relationship Id="rId5" Type="http://schemas.openxmlformats.org/officeDocument/2006/relationships/slide" Target="slide44.xml"/><Relationship Id="rId10" Type="http://schemas.openxmlformats.org/officeDocument/2006/relationships/slide" Target="slide131.xml"/><Relationship Id="rId4" Type="http://schemas.openxmlformats.org/officeDocument/2006/relationships/slide" Target="slide25.xml"/><Relationship Id="rId9" Type="http://schemas.openxmlformats.org/officeDocument/2006/relationships/slide" Target="slide1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3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5" Type="http://schemas.openxmlformats.org/officeDocument/2006/relationships/slide" Target="slide2.xml"/><Relationship Id="rId4" Type="http://schemas.openxmlformats.org/officeDocument/2006/relationships/chart" Target="../charts/char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9399DD3-F888-6303-B562-9844A91D6F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Rakenne- ja tilastotietoa teknologiateollisuudesta alueittain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44E8334-F83F-EB2D-CD01-6070AB32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EBB70F-C935-1572-4B97-95450860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C50DB8-3453-FC40-AD54-2798490D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88001786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Etelä-Pohjanmaalla 2023,</a:t>
            </a:r>
          </a:p>
          <a:p>
            <a:r>
              <a:rPr lang="fi-FI" dirty="0">
                <a:solidFill>
                  <a:schemeClr val="tx1"/>
                </a:solidFill>
              </a:rPr>
              <a:t>Yhteensä 9 800</a:t>
            </a:r>
            <a:endParaRPr lang="fi-FI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18029436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40BD993-36C1-54DE-8C6B-DE3611AF98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993DBDF-FD6B-07EE-0A4F-0392C033873E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25104506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Pohjois-Pohjanmaa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100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0327920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27D6D31-1519-FF8A-744A-AEB2736C2E4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866820968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Kainuu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101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617276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886C85A-5A8D-0779-BA5F-8EB0FBF45FC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654073169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Lappi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102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5605883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826FDEA-A0A4-D0CE-BC3E-AB06AAA4B63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22671029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FEA1E58-DA12-B5C1-AD4C-4A5C6D8142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koulutusaste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</a:t>
            </a:r>
            <a:r>
              <a:rPr lang="fi-FI" sz="1050" dirty="0"/>
              <a:t>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4AC6BF0-5A6F-2056-C4F3-A881ECBC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F5A159-5D12-6AF4-313A-204252F9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CBEF-2865-4434-A020-1FAA7DCEF42D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95601D-DFAC-7040-44FD-B6CBF4B5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6B3AE73-C651-03FA-14BC-14BF00B3EDD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440963091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9FB93-712B-512A-F186-8DAB75E52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5F5806-60AC-BDAC-8FB8-7F788CD8DC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496464" cy="489401"/>
          </a:xfrm>
        </p:spPr>
        <p:txBody>
          <a:bodyPr>
            <a:noAutofit/>
          </a:bodyPr>
          <a:lstStyle/>
          <a:p>
            <a:r>
              <a:rPr lang="fi-FI" dirty="0"/>
              <a:t>Teknologiateollisuuden henkilöstön koulutusaste maakunnittain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B3449-8C6B-EABA-491C-803104CF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104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69C64-E793-4919-3F97-C731CC31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B211A-4AB4-28E2-7C41-73C7C6DF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E52D677-5992-B7FB-7F60-EF7E720D4798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89093158"/>
              </p:ext>
            </p:extLst>
          </p:nvPr>
        </p:nvGraphicFramePr>
        <p:xfrm>
          <a:off x="376237" y="937907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84EEC7-DE87-7F30-4662-5D6FECBE00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Päivitys 13.1.2025.  Tilastokeskus, erillistilastot.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D5D00BA-F084-4571-D264-A581441DBF2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491524818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C0D24-595E-12D1-027F-DE657C3B2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496464" cy="489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Teknologiateollisuuden henkilöstön koulutusaste maakunnittain 2022, teolliset toimialat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A2FAD-0A91-C285-2338-5C437EEF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105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3A31-9BCC-D4ED-4195-55610DF4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59316-0749-1F60-5F55-7ABED75C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B74477-19F0-7A7A-393A-DABEF03E5A0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03914526"/>
              </p:ext>
            </p:extLst>
          </p:nvPr>
        </p:nvGraphicFramePr>
        <p:xfrm>
          <a:off x="376237" y="937907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78E7BA-A272-EAA1-58EF-8338CB5D7F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Päivitys 13.1.2025.  Tilastokeskus, erillistilastot.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99BE57-F7C3-194A-35F0-40BB805E244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733957404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C0D24-595E-12D1-027F-DE657C3B2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496464" cy="489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Teknologiateollisuuden henkilöstön koulutusaste maakunnittain 2022, palvelualat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A2FAD-0A91-C285-2338-5C437EEF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106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A3A31-9BCC-D4ED-4195-55610DF4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59316-0749-1F60-5F55-7ABED75C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CB74477-19F0-7A7A-393A-DABEF03E5A0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36690086"/>
              </p:ext>
            </p:extLst>
          </p:nvPr>
        </p:nvGraphicFramePr>
        <p:xfrm>
          <a:off x="376237" y="937907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78E7BA-A272-EAA1-58EF-8338CB5D7F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Päivitys 13.1.2025.  Tilastokeskus, erillistilastot. </a:t>
            </a:r>
          </a:p>
        </p:txBody>
      </p:sp>
    </p:spTree>
    <p:extLst>
      <p:ext uri="{BB962C8B-B14F-4D97-AF65-F5344CB8AC3E}">
        <p14:creationId xmlns:p14="http://schemas.microsoft.com/office/powerpoint/2010/main" val="4083923450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0333219-8127-EBF4-14CE-484515159C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Koulutusasteen muutos teknologiateollisuuden toimialoilla koko maa</a:t>
            </a:r>
          </a:p>
          <a:p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107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9C70EC-8F6E-B802-9C99-6C14CB53C39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76884124"/>
              </p:ext>
            </p:extLst>
          </p:nvPr>
        </p:nvGraphicFramePr>
        <p:xfrm>
          <a:off x="376237" y="124930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F054E8D6-3096-5F70-9B88-07F916FB074D}"/>
              </a:ext>
            </a:extLst>
          </p:cNvPr>
          <p:cNvSpPr txBox="1">
            <a:spLocks/>
          </p:cNvSpPr>
          <p:nvPr/>
        </p:nvSpPr>
        <p:spPr>
          <a:xfrm>
            <a:off x="2349458" y="4710971"/>
            <a:ext cx="3676767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Päivitys: 21.1.2025	Lähde: Tilastokeskus, erillistilastot</a:t>
            </a:r>
          </a:p>
        </p:txBody>
      </p:sp>
      <p:sp>
        <p:nvSpPr>
          <p:cNvPr id="5" name="Tekstiruutu 1">
            <a:extLst>
              <a:ext uri="{FF2B5EF4-FFF2-40B4-BE49-F238E27FC236}">
                <a16:creationId xmlns:a16="http://schemas.microsoft.com/office/drawing/2014/main" id="{9F5572A2-BF03-CF50-6AD5-A7C4F9E32A92}"/>
              </a:ext>
            </a:extLst>
          </p:cNvPr>
          <p:cNvSpPr txBox="1"/>
          <p:nvPr/>
        </p:nvSpPr>
        <p:spPr>
          <a:xfrm>
            <a:off x="447610" y="1032923"/>
            <a:ext cx="358523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% henkilöstöstä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0E029EE-211B-0AD7-0AED-83961D5FF08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851964113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Koulutusasteen muutos teknologiateollisuuden teollisilla toimialoilla koko maa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108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9C70EC-8F6E-B802-9C99-6C14CB53C39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86610644"/>
              </p:ext>
            </p:extLst>
          </p:nvPr>
        </p:nvGraphicFramePr>
        <p:xfrm>
          <a:off x="381000" y="1241625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F054E8D6-3096-5F70-9B88-07F916FB074D}"/>
              </a:ext>
            </a:extLst>
          </p:cNvPr>
          <p:cNvSpPr txBox="1">
            <a:spLocks/>
          </p:cNvSpPr>
          <p:nvPr/>
        </p:nvSpPr>
        <p:spPr>
          <a:xfrm>
            <a:off x="2407401" y="4727330"/>
            <a:ext cx="3676767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Päivitys: 21.1.2025	Lähde: Tilastokeskus, erillistilastot</a:t>
            </a:r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5B9D0B1E-3E35-5DA8-9606-373578BA58E0}"/>
              </a:ext>
            </a:extLst>
          </p:cNvPr>
          <p:cNvSpPr txBox="1"/>
          <p:nvPr/>
        </p:nvSpPr>
        <p:spPr>
          <a:xfrm>
            <a:off x="447610" y="1032923"/>
            <a:ext cx="358523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% henkilöstöstä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8E5D61B-3F72-30C3-37AF-AAA036D5230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772441512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Koulutusasteen muutos teknologiateollisuuden palvelualoilla koko maa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109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9C70EC-8F6E-B802-9C99-6C14CB53C39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60242828"/>
              </p:ext>
            </p:extLst>
          </p:nvPr>
        </p:nvGraphicFramePr>
        <p:xfrm>
          <a:off x="381000" y="1241625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F054E8D6-3096-5F70-9B88-07F916FB074D}"/>
              </a:ext>
            </a:extLst>
          </p:cNvPr>
          <p:cNvSpPr txBox="1">
            <a:spLocks/>
          </p:cNvSpPr>
          <p:nvPr/>
        </p:nvSpPr>
        <p:spPr>
          <a:xfrm>
            <a:off x="2407401" y="4727330"/>
            <a:ext cx="3676767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679871" rtl="0" eaLnBrk="1" latinLnBrk="0" hangingPunct="1"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932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987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807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974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9681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9614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9548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9486" algn="l" defTabSz="679871" rtl="0" eaLnBrk="1" latinLnBrk="0" hangingPunct="1">
              <a:defRPr sz="1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Päivitys: 21.1.2025	Lähde: Tilastokeskus, erillistilastot</a:t>
            </a:r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21FB07E3-6534-4ACA-2EF3-F8BB0CA891E5}"/>
              </a:ext>
            </a:extLst>
          </p:cNvPr>
          <p:cNvSpPr txBox="1"/>
          <p:nvPr/>
        </p:nvSpPr>
        <p:spPr>
          <a:xfrm>
            <a:off x="447610" y="1032923"/>
            <a:ext cx="358523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% henkilöstöstä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085BCDF-EC09-771A-808D-930DEE8AFD9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2530438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Etelä-Savossa 2023, </a:t>
            </a:r>
          </a:p>
          <a:p>
            <a:r>
              <a:rPr lang="fi-FI" dirty="0">
                <a:solidFill>
                  <a:schemeClr val="tx1"/>
                </a:solidFill>
              </a:rPr>
              <a:t>Yhteensä 4 400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56668992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EE5542CF-412B-82A5-7949-562E19D25B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281160B-0F74-2849-969A-A954D3762024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014075556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3194DFA-9B3E-FBC9-C3EA-1714A725C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koulutusala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/>
              <a:t>Osio päivitetään kerran vuodessa.</a:t>
            </a:r>
            <a:endParaRPr lang="fi-FI" sz="1050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B836239-9024-0F17-E60D-549CC870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95F686-13F2-185C-2249-103B4331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5F96-8735-44CC-A79D-9FF4592D6200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FAD816-3D79-1E30-FFF6-CF1356F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A345579-AE09-6E99-524B-559E2CBAC4B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33891103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111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CF7F3C-97C1-FC43-9AF6-AA65E089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464256604"/>
              </p:ext>
            </p:extLst>
          </p:nvPr>
        </p:nvGraphicFramePr>
        <p:xfrm>
          <a:off x="307869" y="640765"/>
          <a:ext cx="5861136" cy="40803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2971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8307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955794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  <a:gridCol w="955794">
                  <a:extLst>
                    <a:ext uri="{9D8B030D-6E8A-4147-A177-3AD203B41FA5}">
                      <a16:colId xmlns:a16="http://schemas.microsoft.com/office/drawing/2014/main" val="588175540"/>
                    </a:ext>
                  </a:extLst>
                </a:gridCol>
                <a:gridCol w="955794">
                  <a:extLst>
                    <a:ext uri="{9D8B030D-6E8A-4147-A177-3AD203B41FA5}">
                      <a16:colId xmlns:a16="http://schemas.microsoft.com/office/drawing/2014/main" val="1940955365"/>
                    </a:ext>
                  </a:extLst>
                </a:gridCol>
              </a:tblGrid>
              <a:tr h="250064">
                <a:tc>
                  <a:txBody>
                    <a:bodyPr/>
                    <a:lstStyle/>
                    <a:p>
                      <a:pPr algn="l" fontAlgn="b"/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bg2"/>
                          </a:solidFill>
                        </a:rPr>
                        <a:t>2016</a:t>
                      </a:r>
                      <a:endParaRPr lang="fi-FI" sz="900" b="1" kern="120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latinLnBrk="0" hangingPunct="1"/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bg2"/>
                          </a:solidFill>
                        </a:rPr>
                        <a:t>2021</a:t>
                      </a:r>
                      <a:endParaRPr lang="fi-FI" sz="900" b="1" kern="120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latinLnBrk="0" hangingPunct="1"/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861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Teolliset toimialat</a:t>
                      </a:r>
                      <a:endParaRPr lang="fi-FI" sz="8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alat</a:t>
                      </a:r>
                      <a:endParaRPr lang="fi-FI" sz="8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060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kern="12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8060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Teolliset toimialat</a:t>
                      </a:r>
                    </a:p>
                    <a:p>
                      <a:pPr marL="0" algn="ctr" defTabSz="806052" rtl="0" eaLnBrk="1" latinLnBrk="0" hangingPunct="1"/>
                      <a:endParaRPr lang="fi-FI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endParaRPr lang="fi-FI" sz="800" b="1" kern="1200">
                        <a:solidFill>
                          <a:schemeClr val="dk1"/>
                        </a:solidFill>
                      </a:endParaRPr>
                    </a:p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800" b="1" kern="1200">
                          <a:solidFill>
                            <a:schemeClr val="dk1"/>
                          </a:solidFill>
                        </a:rPr>
                        <a:t>alat</a:t>
                      </a:r>
                    </a:p>
                    <a:p>
                      <a:pPr marL="0" algn="ctr" defTabSz="806052" rtl="0" eaLnBrk="1" latinLnBrk="0" hangingPunct="1"/>
                      <a:endParaRPr lang="fi-FI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9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  oikeustieteet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14 %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lvl="0"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 dirty="0">
                          <a:solidFill>
                            <a:schemeClr val="dk1"/>
                          </a:solidFill>
                        </a:rPr>
                        <a:t>8 %</a:t>
                      </a:r>
                      <a:endParaRPr lang="fi-FI" sz="9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27 %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65 %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39 %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9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900" b="1"/>
                        <a:t>Yleissivistävä</a:t>
                      </a:r>
                      <a:endParaRPr lang="fi-FI" sz="9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1">
                          <a:latin typeface="+mj-lt"/>
                        </a:rPr>
                        <a:t>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1">
                          <a:latin typeface="+mj-lt"/>
                        </a:rPr>
                        <a:t>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1"/>
                        <a:t>5 %</a:t>
                      </a:r>
                      <a:endParaRPr lang="fi-FI" sz="9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/>
                        <a:t>8 %</a:t>
                      </a:r>
                      <a:endParaRPr lang="fi-FI" sz="9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51470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2016 ja 2022, koko maa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13D7366-0A2D-DFBD-48CA-99DAD3DC254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45815120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112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970332279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6 %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9 %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Uusimaa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2E2ECFE-648F-1107-B0AF-2780918E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23CAAE-63DB-E5E9-CCFD-B460829691D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73913438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113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657779448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28 %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38 %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6 %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8 %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Varsinais-Suomi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6AA7EF7F-3287-ADB6-011E-5DD3F1FB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1C5367E-CEB8-C869-F3F0-27A8415EB18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42288304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114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4081269348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72 %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5 %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Satakunta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767136D3-B5DB-FC87-298A-4E8D74E1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3D5C361-7457-3728-D61D-3BE0F2B5890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92086418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115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642218413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68 %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5 %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6 %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Kanta-Häme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D0A3FD7-93C5-4726-2897-0009F75D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6CB350A-AAFC-F65D-95CC-DFFD8DD9221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242505421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116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851608291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69 %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5 %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7 %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Pirkanmaa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884D1DF3-48EC-B7AD-97A5-21288166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2A5AEE4-0BE2-B7EB-EE40-49681DDE383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13329792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117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593602913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65 %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5 %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6 %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Päijät-Häme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6255CBFB-AE81-088C-889E-751325F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29371C1-620C-F8F7-E91E-F7C3E7083CF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0729957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118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412708230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14 %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63 %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4 %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Kymenlaakso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7993C70D-3655-5176-51D6-110FDAA3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6AAFEA3-E524-BE82-4DC6-6480F67C03A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27542652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119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275873801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75 %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4 %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7 %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Etelä-Karjala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28D763E0-6BC3-3561-F583-CA936996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D4AA94F-F20E-BF7E-CA7D-8A318A5E892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14795814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Hämeessä 2023, </a:t>
            </a:r>
          </a:p>
          <a:p>
            <a:r>
              <a:rPr lang="fi-FI" dirty="0">
                <a:solidFill>
                  <a:schemeClr val="tx1"/>
                </a:solidFill>
              </a:rPr>
              <a:t>yhteensä 16 700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5463832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D7F3CF67-2BD2-87BC-7B63-91D0B5C537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Häme sisältää Kanta-Hämeen ja Päijät-Hämeen maakunnat. 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36144AC-2712-42C5-8FC6-D3FC2D61D011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722728952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120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247233483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14 %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70 %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49 %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4 %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Etelä-Savo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FD4F969E-C2BB-F3B9-C353-08A30AFD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6F7DAC8-A4F8-C704-ED0E-F2BF44C7018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169695003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121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704470257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28 %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69 %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5 %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Pohjois-Savo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6F39D379-86CA-041F-7CB6-C48913CF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684A9E7-2CAD-C1AE-7A2B-65CD6C1977E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298494716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122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673745293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4 %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6 %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Pohjois-Karjala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062A2561-D44E-A11E-974E-CE6CDFC7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6AE33CF-6F22-C8D2-F120-F8ECE30603E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801400232"/>
      </p:ext>
    </p:extLst>
  </p:cSld>
  <p:clrMapOvr>
    <a:masterClrMapping/>
  </p:clrMapOvr>
  <p:transition spd="med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123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277879321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36 %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67 %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7 %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Keski-Suomi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354A261B-84A4-A6D9-4413-D735F33B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93B11E6-23D5-EE2F-24DA-020D8BE2197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340922139"/>
      </p:ext>
    </p:extLst>
  </p:cSld>
  <p:clrMapOvr>
    <a:masterClrMapping/>
  </p:clrMapOvr>
  <p:transition spd="med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124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272456010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19 %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71 %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4 %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Etelä-Pohjanmaa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FEB04FF-224F-BE86-C978-D66E85B7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980B15D-CB02-80AA-35AD-3D71F949717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34289992"/>
      </p:ext>
    </p:extLst>
  </p:cSld>
  <p:clrMapOvr>
    <a:masterClrMapping/>
  </p:clrMapOvr>
  <p:transition spd="med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125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151246381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16 %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63 %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48 %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6 %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7 %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Pohjanmaa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D5385B44-3D5C-D8B8-E4AA-E24639A6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6F806B2-586E-2643-9BAD-0F802747B33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44356265"/>
      </p:ext>
    </p:extLst>
  </p:cSld>
  <p:clrMapOvr>
    <a:masterClrMapping/>
  </p:clrMapOvr>
  <p:transition spd="med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126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2793649389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51 %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3 %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4 %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Keski-Pohjanmaa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C55984CB-30BA-7D68-7D3D-56EA7590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C812510-362C-7822-A054-B06EBEDA11D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026396347"/>
      </p:ext>
    </p:extLst>
  </p:cSld>
  <p:clrMapOvr>
    <a:masterClrMapping/>
  </p:clrMapOvr>
  <p:transition spd="med"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127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656704793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58 %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5 %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7 %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Pohjois-Pohjanmaa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F568CB57-453F-6FA9-E355-7804DA2D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B055045-A70F-3B03-0C41-770BAC6EF34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064795770"/>
      </p:ext>
    </p:extLst>
  </p:cSld>
  <p:clrMapOvr>
    <a:masterClrMapping/>
  </p:clrMapOvr>
  <p:transition spd="med"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128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911669187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9 %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17 %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8 %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27 %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66 %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2 %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5 %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Kainuu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5C6BE378-FF5B-EC6B-9330-D3E9BB23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74E8179-0AFC-73C0-841A-A8B6FCD3E2F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240127876"/>
      </p:ext>
    </p:extLst>
  </p:cSld>
  <p:clrMapOvr>
    <a:masterClrMapping/>
  </p:clrMapOvr>
  <p:transition spd="med"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129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1007503379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7 %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10 %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76 %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/>
                        <a:t>2 %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4 %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Lappi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6EBF3BD-8E5F-7FB8-4F4F-ECF3CCD5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98D3AF9-ACAD-8201-CDBA-5E7BBEC384B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0384020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Kaakkois-Suomessa 2023, </a:t>
            </a:r>
          </a:p>
          <a:p>
            <a:r>
              <a:rPr lang="fi-FI" dirty="0">
                <a:solidFill>
                  <a:schemeClr val="tx1"/>
                </a:solidFill>
              </a:rPr>
              <a:t>yhteensä 10 400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38498790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33EBCB5-9EAA-CDB6-E115-DD49891C15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Kaakkois-Suomi sisältää Etelä-Karjalan ja Kymenlaakson maakunnat.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BD3FBC8-9CDD-4C35-C823-7BD9040CDE60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888252660"/>
      </p:ext>
    </p:extLst>
  </p:cSld>
  <p:clrMapOvr>
    <a:masterClrMapping/>
  </p:clrMapOvr>
  <p:transition spd="med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2C0FABF-3B53-4544-9F64-CC036A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130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817E139-547C-874F-A74C-BB9BDDD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/>
              <a:t>7.8.2025</a:t>
            </a:fld>
            <a:endParaRPr lang="fi-FI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D25531-EBD2-D1B5-7C36-A0BAEC7FFCE3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811608017"/>
              </p:ext>
            </p:extLst>
          </p:nvPr>
        </p:nvGraphicFramePr>
        <p:xfrm>
          <a:off x="282027" y="867307"/>
          <a:ext cx="5861136" cy="36778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09853">
                  <a:extLst>
                    <a:ext uri="{9D8B030D-6E8A-4147-A177-3AD203B41FA5}">
                      <a16:colId xmlns:a16="http://schemas.microsoft.com/office/drawing/2014/main" val="282858315"/>
                    </a:ext>
                  </a:extLst>
                </a:gridCol>
                <a:gridCol w="1232883">
                  <a:extLst>
                    <a:ext uri="{9D8B030D-6E8A-4147-A177-3AD203B41FA5}">
                      <a16:colId xmlns:a16="http://schemas.microsoft.com/office/drawing/2014/main" val="3052682410"/>
                    </a:ext>
                  </a:extLst>
                </a:gridCol>
                <a:gridCol w="1418400">
                  <a:extLst>
                    <a:ext uri="{9D8B030D-6E8A-4147-A177-3AD203B41FA5}">
                      <a16:colId xmlns:a16="http://schemas.microsoft.com/office/drawing/2014/main" val="3618497494"/>
                    </a:ext>
                  </a:extLst>
                </a:gridCol>
              </a:tblGrid>
              <a:tr h="302254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Teolliset toimialat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SKOL &amp; Tieto </a:t>
                      </a:r>
                    </a:p>
                    <a:p>
                      <a:pPr marL="0" algn="ctr" defTabSz="806052" rtl="0" eaLnBrk="1" latinLnBrk="0" hangingPunct="1"/>
                      <a:r>
                        <a:rPr lang="fi-FI" sz="1050" b="1" kern="1200">
                          <a:solidFill>
                            <a:schemeClr val="bg1"/>
                          </a:solidFill>
                        </a:rPr>
                        <a:t>alat</a:t>
                      </a:r>
                      <a:endParaRPr lang="fi-FI" sz="1050" b="1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655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01 Kasvatusalat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107822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02 Humanistiset ja taidealat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58618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03 Yhteiskunnalliset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0 %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000025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04 Kauppa, hallinto ja oikeustieteet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15 %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18 %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064881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05 Luonnontieteet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759986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06 Tietojenkäsittely ja tietoliikenne (ICT)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24 %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0595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07 Tekniikan 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57 %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35 %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118130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08 Maa- ja metsätalousalat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116968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09 Terveys- ja hyvinvointialat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2 %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649819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  10 Palvelualat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 dirty="0">
                          <a:solidFill>
                            <a:schemeClr val="dk1"/>
                          </a:solidFill>
                        </a:rPr>
                        <a:t>11 %</a:t>
                      </a:r>
                      <a:endParaRPr lang="fi-FI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06052" rtl="0" eaLnBrk="1" latinLnBrk="0" hangingPunct="1"/>
                      <a:r>
                        <a:rPr lang="fi-FI" sz="1000" b="1" kern="1200">
                          <a:solidFill>
                            <a:schemeClr val="dk1"/>
                          </a:solidFill>
                        </a:rPr>
                        <a:t>4 %</a:t>
                      </a:r>
                      <a:endParaRPr lang="fi-FI" sz="10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63777"/>
                  </a:ext>
                </a:extLst>
              </a:tr>
              <a:tr h="151140">
                <a:tc>
                  <a:txBody>
                    <a:bodyPr/>
                    <a:lstStyle/>
                    <a:p>
                      <a:r>
                        <a:rPr lang="fi-FI" sz="1000" b="1"/>
                        <a:t>Yleissivistävä</a:t>
                      </a:r>
                      <a:endParaRPr lang="fi-FI" sz="10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6 %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dirty="0"/>
                        <a:t>11 %</a:t>
                      </a:r>
                      <a:endParaRPr lang="fi-FI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94819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FBD9D6-C708-2047-9F06-B1A800D28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512" y="195486"/>
            <a:ext cx="8034389" cy="475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Teknologiateollisuuden henkilöstön jakauma koulutusalan mukaan 2022, Ahvenanmaa</a:t>
            </a: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38C5788-F307-5AE2-7E92-6BF46024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09" y="4741963"/>
            <a:ext cx="4782853" cy="164690"/>
          </a:xfrm>
        </p:spPr>
        <p:txBody>
          <a:bodyPr/>
          <a:lstStyle/>
          <a:p>
            <a:r>
              <a:rPr lang="fi-FI" dirty="0"/>
              <a:t>Teknologiateollisuus	Päivitetty: 21.1.2025	Lähde: Tilastokeskus, erillistilastot	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12E769C-6E81-8A6E-D802-335A1545F9E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67499060"/>
      </p:ext>
    </p:extLst>
  </p:cSld>
  <p:clrMapOvr>
    <a:masterClrMapping/>
  </p:clrMapOvr>
  <p:transition spd="med"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2172C39-135C-3500-1157-81D46BA171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työssäkäyvät sukupuolen mukaan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tammi</a:t>
            </a:r>
            <a:r>
              <a:rPr lang="fi-FI" sz="1050" dirty="0"/>
              <a:t>kuussa 2026.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5A4EDFD-15BA-B9B5-F522-371BEC23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3CC00A-7A82-01FA-DA65-ECFD0F61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CBEF-2865-4434-A020-1FAA7DCEF42D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61C923-60FC-B359-3CCD-5199B485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D923703-D8DF-08F9-6E19-07BE259B743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17867485"/>
      </p:ext>
    </p:extLst>
  </p:cSld>
  <p:clrMapOvr>
    <a:masterClrMapping/>
  </p:clrMapOvr>
  <p:transition spd="med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2D1091-36B5-36B1-8E3D-36D8501B82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Alueella työssäkäyvät sukupuolen mukaan vuonna 2023, teknologiateollisuuden toimialat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F102584-8392-1CF2-AC7C-401DECBE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4098AB-C44E-D4B2-461F-BCAC24DE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C50B29-83D2-46F3-9CE6-1BC42F23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974988C-571D-77F8-B7F2-C5F134869F7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3388814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743C9E2-4CEC-D267-4860-B06FEC60C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89426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31E00BB-EA0B-B004-BD3C-AC5F0364901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179286860"/>
      </p:ext>
    </p:extLst>
  </p:cSld>
  <p:clrMapOvr>
    <a:masterClrMapping/>
  </p:clrMapOvr>
  <p:transition spd="med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koko 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6558903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7A00659-CDFF-6AA5-8D57-A0FFD36082F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19992350"/>
      </p:ext>
    </p:extLst>
  </p:cSld>
  <p:clrMapOvr>
    <a:masterClrMapping/>
  </p:clrMapOvr>
  <p:transition spd="med"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Uusimaa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610534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CAB520BF-89CE-A9B7-9A3F-91DCBE8CFA4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57835453"/>
      </p:ext>
    </p:extLst>
  </p:cSld>
  <p:clrMapOvr>
    <a:masterClrMapping/>
  </p:clrMapOvr>
  <p:transition spd="med"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</a:t>
            </a:r>
            <a:r>
              <a:rPr lang="fi-FI" dirty="0"/>
              <a:t>Varsinais-Suomi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1218373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DAA97378-2DE0-5316-709E-A26A3BDA7B4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963786649"/>
      </p:ext>
    </p:extLst>
  </p:cSld>
  <p:clrMapOvr>
    <a:masterClrMapping/>
  </p:clrMapOvr>
  <p:transition spd="med"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</a:t>
            </a:r>
            <a:r>
              <a:rPr lang="fi-FI" dirty="0"/>
              <a:t>Satakunta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87017962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0802469F-323B-D691-31B3-19937833338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720175043"/>
      </p:ext>
    </p:extLst>
  </p:cSld>
  <p:clrMapOvr>
    <a:masterClrMapping/>
  </p:clrMapOvr>
  <p:transition spd="med"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</a:t>
            </a:r>
            <a:r>
              <a:rPr lang="fi-FI" dirty="0"/>
              <a:t>Kanta-Häme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0794509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49453571-6EBE-0469-8D3F-04D83CBDB58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65355196"/>
      </p:ext>
    </p:extLst>
  </p:cSld>
  <p:clrMapOvr>
    <a:masterClrMapping/>
  </p:clrMapOvr>
  <p:transition spd="med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</a:t>
            </a:r>
            <a:r>
              <a:rPr lang="fi-FI" dirty="0"/>
              <a:t>Pirkanmaa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99574003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025C1448-44E3-71C9-9664-F5FA30B93A0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705232705"/>
      </p:ext>
    </p:extLst>
  </p:cSld>
  <p:clrMapOvr>
    <a:masterClrMapping/>
  </p:clrMapOvr>
  <p:transition spd="med"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</a:t>
            </a:r>
            <a:r>
              <a:rPr lang="fi-FI" dirty="0"/>
              <a:t>Päijät-Häme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63428917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C2088931-45AD-C351-A4AF-2D5C3AB88B8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70967481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Kainuussa 2023, </a:t>
            </a:r>
          </a:p>
          <a:p>
            <a:r>
              <a:rPr lang="fi-FI" dirty="0">
                <a:solidFill>
                  <a:schemeClr val="tx1"/>
                </a:solidFill>
              </a:rPr>
              <a:t>yhteensä 3 100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86644493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74EFFFC-95FC-AE98-302A-50A4B4B37D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52C083D-7EFD-902F-D05B-82091AD31FFB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69253892"/>
      </p:ext>
    </p:extLst>
  </p:cSld>
  <p:clrMapOvr>
    <a:masterClrMapping/>
  </p:clrMapOvr>
  <p:transition spd="med"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</a:t>
            </a:r>
            <a:r>
              <a:rPr lang="fi-FI" dirty="0"/>
              <a:t>Kymenlaakso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09831775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F0678A7-C29F-666D-9025-F3C4E14E44C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152812006"/>
      </p:ext>
    </p:extLst>
  </p:cSld>
  <p:clrMapOvr>
    <a:masterClrMapping/>
  </p:clrMapOvr>
  <p:transition spd="med"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Etelä-Karjala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20259505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767B7F3-6ACE-13E9-4058-3CC7AA57CB4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93512006"/>
      </p:ext>
    </p:extLst>
  </p:cSld>
  <p:clrMapOvr>
    <a:masterClrMapping/>
  </p:clrMapOvr>
  <p:transition spd="med"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Etelä-Savo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30014575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B78A374-D0EB-F210-39AD-8EA04EA96D0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484989426"/>
      </p:ext>
    </p:extLst>
  </p:cSld>
  <p:clrMapOvr>
    <a:masterClrMapping/>
  </p:clrMapOvr>
  <p:transition spd="med"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Pohjois-Savo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7780358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966C0ED0-B33B-E696-3A26-DAA2C1F829A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07081766"/>
      </p:ext>
    </p:extLst>
  </p:cSld>
  <p:clrMapOvr>
    <a:masterClrMapping/>
  </p:clrMapOvr>
  <p:transition spd="med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Pohjois-Karjala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715824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49EED7E3-0EFC-6D75-B39A-8E052358BE9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535620781"/>
      </p:ext>
    </p:extLst>
  </p:cSld>
  <p:clrMapOvr>
    <a:masterClrMapping/>
  </p:clrMapOvr>
  <p:transition spd="med"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Keski-Suomi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79110349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4EE0E71B-E779-F042-73AD-6F33BBA2D7B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803934491"/>
      </p:ext>
    </p:extLst>
  </p:cSld>
  <p:clrMapOvr>
    <a:masterClrMapping/>
  </p:clrMapOvr>
  <p:transition spd="med"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Etelä</a:t>
            </a:r>
            <a:r>
              <a:rPr lang="fi-FI" dirty="0"/>
              <a:t>-P</a:t>
            </a:r>
            <a:r>
              <a:rPr lang="fi-FI" baseline="0" dirty="0"/>
              <a:t>ohjanmaa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9053086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DF775216-2404-1F5E-2E9F-3BC8D70BF7F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293298736"/>
      </p:ext>
    </p:extLst>
  </p:cSld>
  <p:clrMapOvr>
    <a:masterClrMapping/>
  </p:clrMapOvr>
  <p:transition spd="med"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</a:t>
            </a:r>
            <a:r>
              <a:rPr lang="fi-FI" dirty="0"/>
              <a:t>P</a:t>
            </a:r>
            <a:r>
              <a:rPr lang="fi-FI" baseline="0" dirty="0"/>
              <a:t>ohjanmaa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75595643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D82A118C-430F-13F6-D50E-4CD8D9224EF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35248681"/>
      </p:ext>
    </p:extLst>
  </p:cSld>
  <p:clrMapOvr>
    <a:masterClrMapping/>
  </p:clrMapOvr>
  <p:transition spd="med"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Keski</a:t>
            </a:r>
            <a:r>
              <a:rPr lang="fi-FI" dirty="0"/>
              <a:t>-P</a:t>
            </a:r>
            <a:r>
              <a:rPr lang="fi-FI" baseline="0" dirty="0"/>
              <a:t>ohjanmaa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20843991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734C157-F73C-1122-93A2-FF9EB234AA7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BD3B2934-95A3-8F52-0574-D10422D3235D}"/>
              </a:ext>
            </a:extLst>
          </p:cNvPr>
          <p:cNvSpPr txBox="1"/>
          <p:nvPr/>
        </p:nvSpPr>
        <p:spPr>
          <a:xfrm>
            <a:off x="2780993" y="2161315"/>
            <a:ext cx="2934013" cy="24197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Liian pieni henkilömäärä raportoitavaksi</a:t>
            </a:r>
          </a:p>
        </p:txBody>
      </p:sp>
    </p:spTree>
    <p:extLst>
      <p:ext uri="{BB962C8B-B14F-4D97-AF65-F5344CB8AC3E}">
        <p14:creationId xmlns:p14="http://schemas.microsoft.com/office/powerpoint/2010/main" val="1868203759"/>
      </p:ext>
    </p:extLst>
  </p:cSld>
  <p:clrMapOvr>
    <a:masterClrMapping/>
  </p:clrMapOvr>
  <p:transition spd="med"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Pohjois</a:t>
            </a:r>
            <a:r>
              <a:rPr lang="fi-FI" dirty="0"/>
              <a:t>-P</a:t>
            </a:r>
            <a:r>
              <a:rPr lang="fi-FI" baseline="0" dirty="0"/>
              <a:t>ohjanmaa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6427926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C2184F5E-1B04-CCE0-7722-684F20A3700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84120670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Keski-Suomessa 2023, </a:t>
            </a:r>
          </a:p>
          <a:p>
            <a:r>
              <a:rPr lang="fi-FI" dirty="0">
                <a:solidFill>
                  <a:schemeClr val="tx1"/>
                </a:solidFill>
              </a:rPr>
              <a:t>yhteensä 15 900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6012990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842436AE-9268-46E2-308B-A619123776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7B4EB5B-D7EF-1A7C-9934-B244460093EE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326835684"/>
      </p:ext>
    </p:extLst>
  </p:cSld>
  <p:clrMapOvr>
    <a:masterClrMapping/>
  </p:clrMapOvr>
  <p:transition spd="med"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Kainuu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66314015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F0B69F2B-0D2B-8973-3B9E-404BF5B4C70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20523099"/>
      </p:ext>
    </p:extLst>
  </p:cSld>
  <p:clrMapOvr>
    <a:masterClrMapping/>
  </p:clrMapOvr>
  <p:transition spd="med"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61F92-A0CF-78CB-3700-BE63089C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Alueella työssäkäyvät sukupuolen mukaan vuonna 2023,</a:t>
            </a:r>
            <a:r>
              <a:rPr lang="fi-FI" baseline="0" dirty="0"/>
              <a:t> teknologiateollisuuden toimialat, Lappi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8BA1D9-3E09-1972-2DDC-071810EF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DFF5ED-A3E9-48E3-B4FA-C7F5E7A8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76387-9B9C-085F-D3B3-B4EF3839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311D2CA-A2FF-7B9B-8ACD-66A83F797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99751" cy="165163"/>
          </a:xfrm>
        </p:spPr>
        <p:txBody>
          <a:bodyPr/>
          <a:lstStyle/>
          <a:p>
            <a:r>
              <a:rPr lang="fi-FI"/>
              <a:t>Lähde: Tilastokeskus, työssäkäyntitilasto, alueella työssäkäyvät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F9C46CF-0951-BFBA-139D-D758E8DEF0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59837982"/>
              </p:ext>
            </p:extLst>
          </p:nvPr>
        </p:nvGraphicFramePr>
        <p:xfrm>
          <a:off x="376237" y="110331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22F535D6-E9FC-3E58-716F-DBA20B62ABF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948016195"/>
      </p:ext>
    </p:extLst>
  </p:cSld>
  <p:clrMapOvr>
    <a:masterClrMapping/>
  </p:clrMapOvr>
  <p:transition spd="med"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0848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Lapissa 2023, </a:t>
            </a:r>
          </a:p>
          <a:p>
            <a:r>
              <a:rPr lang="fi-FI" dirty="0">
                <a:solidFill>
                  <a:schemeClr val="tx1"/>
                </a:solidFill>
              </a:rPr>
              <a:t>yhteensä 8 100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00070895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36EA51F6-E332-2E24-B3C2-4D3CB09BD2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EA7B788-C129-2B88-51A9-8FA00DD2DCC1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66873227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Pirkanmaalla 2023, </a:t>
            </a:r>
          </a:p>
          <a:p>
            <a:r>
              <a:rPr lang="fi-FI" dirty="0">
                <a:solidFill>
                  <a:schemeClr val="tx1"/>
                </a:solidFill>
              </a:rPr>
              <a:t>yhteensä 39 500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31410233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37972361-1A48-58C7-69BE-789A1787CA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0341306-B801-808B-6A14-8BF001879030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9811512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Pohjanmaalla 2023,</a:t>
            </a:r>
          </a:p>
          <a:p>
            <a:r>
              <a:rPr lang="fi-FI" dirty="0">
                <a:solidFill>
                  <a:schemeClr val="tx1"/>
                </a:solidFill>
              </a:rPr>
              <a:t>yhteensä 19 800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1403103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41B81755-2E32-0DBC-C689-C63F905FBD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Pohjanmaa sisältää Keski-Pohjanmaan ja Pohjanmaan maakunnat.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06D5F4D-AD51-3A6D-871F-F12676AE3312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2728043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Pohjois-Karjalassa 2023, yhteensä 6 900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99217628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87815629-BC8B-4B9B-4643-15D3CFB728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B60AE4F-3121-C663-7ADC-02E3298475A5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2873546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5B86D9A-A939-9F31-D5CA-6827745474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ABCE9AF-5D59-B695-ECC5-EB8BE68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05D10B-312E-557E-0385-CC4C2076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B9CE6-FD32-BC7B-D1C5-C64B39A5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A22E984-1A11-4024-34C5-B3F688E4A21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 numCol="2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2" action="ppaction://hlinksldjump"/>
              </a:rPr>
              <a:t>Investoinnit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3" action="ppaction://hlinksldjump"/>
              </a:rPr>
              <a:t>Henkilöstön rakenne (työntekijät &amp; toimihenkilöt)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4" action="ppaction://hlinksldjump"/>
              </a:rPr>
              <a:t>Henkilöstön ikäjakauma, työntekijät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5" action="ppaction://hlinksldjump"/>
              </a:rPr>
              <a:t>Henkilöstön ikäjakauma, toimihenkilöt</a:t>
            </a:r>
            <a:r>
              <a:rPr lang="fi-FI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6" action="ppaction://hlinksldjump"/>
              </a:rPr>
              <a:t>Työntekijöiden ammattinimikkeet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7" action="ppaction://hlinksldjump"/>
              </a:rPr>
              <a:t>Tekniikan alan koulutuksen vetovoima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8" action="ppaction://hlinksldjump"/>
              </a:rPr>
              <a:t>Henkilöstön koulutusaste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9" action="ppaction://hlinksldjump"/>
              </a:rPr>
              <a:t>Henkilöstön koulutusala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hlinkClick r:id="rId10" action="ppaction://hlinksldjump"/>
              </a:rPr>
              <a:t>Henkilöstö sukupuolen mukaan</a:t>
            </a:r>
            <a:endParaRPr lang="fi-FI" dirty="0"/>
          </a:p>
          <a:p>
            <a:pPr>
              <a:lnSpc>
                <a:spcPct val="100000"/>
              </a:lnSpc>
            </a:pP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650C37A-C20C-2F17-3534-AB27A4659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340682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Pohjois-Pohjanmaalla 2023, </a:t>
            </a:r>
          </a:p>
          <a:p>
            <a:r>
              <a:rPr lang="fi-FI" dirty="0">
                <a:solidFill>
                  <a:schemeClr val="tx1"/>
                </a:solidFill>
              </a:rPr>
              <a:t>yhteensä 26 300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68699715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F2ABABB8-B0BC-6002-FE3D-7E1E8736A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AB39C01-DCA4-287C-4A22-F9C9C94408BC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56131448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Pohjois-Savossa 2023, yhteensä 11 200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89933320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1B53E334-60FB-967B-66C1-2094BD483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78B195A-DB9E-485E-26A0-520E58E68913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98805764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Satakunnassa 2023, yhteensä 13 100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1978663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05A027B7-07BF-53CF-50D3-CE77EEED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07F0A08-95EC-7311-BD7C-917EBAA33C0B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1986071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Uudellamaalla 2023, yhteensä 117 000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62088365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23467BD8-1057-8E16-04FB-012E3A3C7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40E4872-C7D5-49AB-58C0-45CB2CA82E2F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42110633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73C703-4484-6B4D-F43A-472F22495C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Henkilöstön rakenne Varsinais-Suomessa 2023, yhteensä 31 700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58F9F84-54FB-CDAF-A3C0-8E23F7BE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9BCB7E-A116-6BF7-00A5-00C484E6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059525-A5CD-C3D6-2D54-B41035D2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6C5019B-AED6-E8CF-77FB-1842EB7A7A3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06694865"/>
              </p:ext>
            </p:extLst>
          </p:nvPr>
        </p:nvGraphicFramePr>
        <p:xfrm>
          <a:off x="381000" y="1103313"/>
          <a:ext cx="81905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120AB9E3-6280-6745-3359-1AABC3887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3755" y="4728047"/>
            <a:ext cx="5697808" cy="39207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Kuvio on siis arvio ko. maakunnan henkilöstömäärän jakautumisesta työntekijöihin ja toimihenkilöihin koko maan keskiarvon perusteella.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80C43FB-7787-F34F-3ED6-B4C97D840584}"/>
              </a:ext>
            </a:extLst>
          </p:cNvPr>
          <p:cNvSpPr txBox="1"/>
          <p:nvPr/>
        </p:nvSpPr>
        <p:spPr>
          <a:xfrm>
            <a:off x="7837148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93299785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BD1763-8BA1-C75E-C213-55CB35CC6A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ikäjakauma</a:t>
            </a:r>
          </a:p>
          <a:p>
            <a:r>
              <a:rPr lang="fi-FI" dirty="0"/>
              <a:t>Työntekijät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kesä</a:t>
            </a:r>
            <a:r>
              <a:rPr lang="fi-FI" sz="1050" dirty="0"/>
              <a:t>kuussa 2025.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C471F2-DAA4-5530-3ABA-565E96AB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EC8FCA-8A0C-1AB6-4F9A-B62CC32A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33DC8E-521B-205C-9190-C819A7BD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FC28262-83B4-CA04-F479-99E5E9D35A17}"/>
              </a:ext>
            </a:extLst>
          </p:cNvPr>
          <p:cNvSpPr txBox="1"/>
          <p:nvPr/>
        </p:nvSpPr>
        <p:spPr>
          <a:xfrm>
            <a:off x="7600325" y="473702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95016640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Etelä-Karjalassa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1812790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A75F1F-83C2-4863-5C3A-D88BD3DB6BB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15092338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Etelä-Pohjanmaalla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709069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9C40BA7-E450-F6B4-5CC0-F64B5C89024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56336204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Etelä-Savossa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96758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0E265D8-2B6A-90EE-7A98-03EDD7B3CCC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18328158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Kainuussa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56064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E47AF15-E14F-D6AD-3F7F-F961CBD79FC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9290498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632BC43-D250-D284-8ACB-0BB73CBE9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Investoinnit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tammikuussa</a:t>
            </a:r>
            <a:r>
              <a:rPr lang="fi-FI" sz="1050" dirty="0"/>
              <a:t> 2026.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F0DACC-CE1E-271E-592D-7120E7A7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17219F-B5C3-F8A5-05E3-785F9641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886F86-F480-6465-AC11-5A86A9F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4DA69BA-BEAF-F74D-744B-BD521934550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solidFill>
                  <a:schemeClr val="accent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Palaa sisällysluetteloon</a:t>
            </a:r>
            <a:endParaRPr lang="fi-FI" sz="700" spc="-4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773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Kanta-Hämeessä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982599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283FF30-0E23-014B-B2F2-EDF830613D8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82457951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Keski-Pohjanmaalla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3918223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54F72FE-51D3-8B03-02C2-315409D44F5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7055956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Keski-Suomessa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803943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D4177D6-AD9F-4CC4-5645-64870E948BA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50371671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Kymenlaaksossa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2075364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12E95BD-858B-1E07-34FA-F2CD0BB8A2A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57801899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Lapissa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693782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ADCDC7D-894B-C76D-BE4B-5A82CE4CDA8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9668758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Pirkanmaalla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8635939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F5D6417-A8A7-C679-5BCB-D8CB93904D7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8046031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9276124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C6EE05E-D9BF-BC44-CD4D-F3DCC99413D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5953895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Pohjois-Karjalassa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0081507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2BD90A-AEB6-CE0C-44DD-FBA0F776F15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1085783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Pohjois-Pohjanmaalla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2905771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8A684B3-162D-6E80-991D-46F62CDAF58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20074156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Pohjois-Savossa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7928164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919036F-FE84-5A33-E703-9FFE19815A6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99343146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D19A1-1F46-C78E-3EB9-40AC57E47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6BC2E50-F211-7AAE-56A7-ED887610EF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investoinnit* alueittain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373826-9831-EBA6-3765-6F7DDF3E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91BD4D-875A-7B2F-3F3B-DDBA0757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0566C5-95E9-6D02-4BA5-2EEF9268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D521F3D-8611-C576-2B44-E75D35C13CA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2308018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671EE5A-645A-4D8F-8889-0514C19614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8713" cy="191733"/>
          </a:xfrm>
        </p:spPr>
        <p:txBody>
          <a:bodyPr/>
          <a:lstStyle/>
          <a:p>
            <a:r>
              <a:rPr lang="fi-FI" dirty="0"/>
              <a:t>*) Investoinnit yhteensä (sis. kiinteät ja T&amp;K). Lähde: Tilastokeskus: </a:t>
            </a:r>
            <a:r>
              <a:rPr lang="fi-FI" dirty="0" err="1"/>
              <a:t>aluetilinpito</a:t>
            </a:r>
            <a:r>
              <a:rPr lang="fi-FI" dirty="0"/>
              <a:t>. </a:t>
            </a:r>
          </a:p>
          <a:p>
            <a:r>
              <a:rPr lang="fi-FI" dirty="0"/>
              <a:t>Kaakkois-Suomi sisältää Etelä-Karjalan ja Kymenlaakson maakunnat, Häme sisältää </a:t>
            </a:r>
            <a:r>
              <a:rPr lang="fi-FI" dirty="0" err="1"/>
              <a:t>Päijät</a:t>
            </a:r>
            <a:r>
              <a:rPr lang="fi-FI" dirty="0"/>
              <a:t>- ja Kanta-Hämeen ja Pohjanmaan ELY-alue sisältää Keski-Pohjanmaan ja Pohjanmaan maakunnat. 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E76558B-77DF-334B-87F7-723EF335B46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97807900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Päijät-Hämeessä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109778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E12626F-11CF-9062-E2FC-B8C497C7CF0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634187130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Satakunnassa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534381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F354D86-68F7-F58C-341E-82F92E14E59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26586114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Uudellamaalla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11992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57333CB-0A06-D4A8-EF73-7BCBC31DD4F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62447730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työntekijöiden ikäjakauma    Varsinais-Suomessa 2023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0966063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D9ED0CB-D44C-2A05-6483-E9AF611ED5B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235288509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BD1763-8BA1-C75E-C213-55CB35CC6A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ikäjakauma</a:t>
            </a:r>
          </a:p>
          <a:p>
            <a:r>
              <a:rPr lang="fi-FI" dirty="0"/>
              <a:t>Toimihenkilöt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</a:t>
            </a:r>
            <a:r>
              <a:rPr lang="fi-FI" sz="1050" dirty="0"/>
              <a:t>huhtikuussa 2025.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C471F2-DAA4-5530-3ABA-565E96AB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EC8FCA-8A0C-1AB6-4F9A-B62CC32A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33DC8E-521B-205C-9190-C819A7BD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2E191F0-910A-F43F-DA7D-0ADCA6506F8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04434994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Etelä-Karjalassa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294989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1AC074-BE65-E3B8-FF4F-AFA9ED22A51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00286515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Etelä-Pohjanmaalla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8389255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CCDB512-3E28-127B-F302-763E70003F4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689708204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Etelä-Savossa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0113882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B6BA19A-1498-85B3-E07F-04CE6F5FF54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01417384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Kainuussa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636544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6984853-CE4A-6F0B-12F8-7F05B0F26E3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7740321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Kanta-Hämeessä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605420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83AB20E-D0CA-1EDA-C02C-3CD05A8D242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61152116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2DE34-B7B7-88EE-9780-70C0E0013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0786539-74D1-76C6-5A23-4BC6FB4B34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investoinnit* alueittain 2022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6B26223-B7FE-87B3-E899-F431C383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6E74C4-354A-28CA-E520-2F6F6C78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179A53-26E3-DC36-D7DC-3B4F1E76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B024C285-C969-E4C4-5EC9-93F21C6EB79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1206320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kstiruutu 1">
            <a:extLst>
              <a:ext uri="{FF2B5EF4-FFF2-40B4-BE49-F238E27FC236}">
                <a16:creationId xmlns:a16="http://schemas.microsoft.com/office/drawing/2014/main" id="{92C7DE25-F986-68C1-ECBA-6342D7B4E14E}"/>
              </a:ext>
            </a:extLst>
          </p:cNvPr>
          <p:cNvSpPr txBox="1"/>
          <p:nvPr/>
        </p:nvSpPr>
        <p:spPr>
          <a:xfrm>
            <a:off x="7548572" y="1294722"/>
            <a:ext cx="139485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pc="-40" dirty="0"/>
              <a:t>m</a:t>
            </a:r>
            <a:r>
              <a:rPr lang="fi-FI" sz="1100" spc="-40" dirty="0"/>
              <a:t>iljoonaa euroa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CB32A11-5C50-95D8-26CE-5035F08A848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0392B8EA-69F5-3FE5-902D-81700139503F}"/>
              </a:ext>
            </a:extLst>
          </p:cNvPr>
          <p:cNvSpPr txBox="1">
            <a:spLocks/>
          </p:cNvSpPr>
          <p:nvPr/>
        </p:nvSpPr>
        <p:spPr>
          <a:xfrm>
            <a:off x="2184474" y="4674471"/>
            <a:ext cx="5268713" cy="191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*) Investoinnit yhteensä (sis. kiinteät ja T&amp;K). Lähde: Tilastokeskus: </a:t>
            </a:r>
            <a:r>
              <a:rPr lang="fi-FI" dirty="0" err="1"/>
              <a:t>aluetilinpito</a:t>
            </a:r>
            <a:r>
              <a:rPr lang="fi-FI" dirty="0"/>
              <a:t>. </a:t>
            </a:r>
          </a:p>
          <a:p>
            <a:r>
              <a:rPr lang="fi-FI" dirty="0"/>
              <a:t>Kaakkois-Suomi sisältää Etelä-Karjalan ja Kymenlaakson maakunnat, Häme sisältää </a:t>
            </a:r>
            <a:r>
              <a:rPr lang="fi-FI" dirty="0" err="1"/>
              <a:t>Päijät</a:t>
            </a:r>
            <a:r>
              <a:rPr lang="fi-FI" dirty="0"/>
              <a:t>- ja Kanta-Hämeen ja Pohjanmaan ELY-alue sisältää Keski-Pohjanmaan ja Pohjanmaan maakunnat.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6440180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Keski-Pohjanmaalla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688193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73E79EF-24E7-B08A-AE2D-AF2E745172D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896020378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Keski-Suomessa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3427559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3D9801C-825C-B24C-9067-2BBAE023494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119831458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Kymenlaaksossa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01513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A3E26EA-32E0-E4ED-A92A-0664AFCE765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84421109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Lapissa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632656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E80F920-6269-1F15-E029-DFDD548D9CE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88011326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Pirkanmaalla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3639680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03172D6-C5E7-2941-3D2B-96BD4E5CFF2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98334379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Pohjanmaalla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1597175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9A2E272-B71D-B0B0-4693-8C5AAA70ACF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41863158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Pohjois-Karjalassa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5079218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9C13066-B7B7-A27A-CA76-D94C43D18AD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441726391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Pohjois-Pohjanmaalla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2577082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92186B3-EB21-F56A-4424-69DF1BE2AFF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791844303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Pohjois-Savossa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8876778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54A0371-EB09-E6AD-6CD0-85832FC97E0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861319530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Päijät-Hämeessä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8692114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2BD3A72-D3CC-0E8C-085E-707D755E0A3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211507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FC92B85-5A38-192F-478E-3C771EA8CF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T&amp;K investoinnit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B04EDA6-4101-5D19-75AF-48325495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28A3C7-4651-B6B2-9F03-8F10688E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228C9F-BBD0-C93C-B864-02CF3125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2563751-0DBF-8731-6ED2-AE4366EF2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780" cy="293313"/>
          </a:xfrm>
        </p:spPr>
        <p:txBody>
          <a:bodyPr/>
          <a:lstStyle/>
          <a:p>
            <a:r>
              <a:rPr lang="fi-FI" dirty="0"/>
              <a:t>Lähde: Tilastokeskus: Tutkimus- ja kehittämistoiminta tilasto. </a:t>
            </a:r>
          </a:p>
          <a:p>
            <a:r>
              <a:rPr lang="fi-FI" dirty="0"/>
              <a:t>Kaakkois-Suomi sisältää Etelä-Karjalan ja Kymenlaakson maakunnat, Häme sisältää </a:t>
            </a:r>
            <a:r>
              <a:rPr lang="fi-FI" dirty="0" err="1"/>
              <a:t>Päijät</a:t>
            </a:r>
            <a:r>
              <a:rPr lang="fi-FI" dirty="0"/>
              <a:t>- ja Kanta-Hämeen ja Pohjanmaan ELY-alue sisältää Keski-Pohjanmaan ja Pohjanmaan maakunnat. 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0A2DB091-AF54-140D-6700-D0D863F093F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6221111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E88DD68-0082-5145-B27A-FDE86BE07B96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69673922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Satakunnassa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358455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4FF407C-794E-09E6-6EDA-AE0AFC3B6321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35688547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Uudellamaalla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6925564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0433947-BD78-9306-D70E-8069A03A153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9042085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520525" cy="970698"/>
          </a:xfrm>
        </p:spPr>
        <p:txBody>
          <a:bodyPr/>
          <a:lstStyle/>
          <a:p>
            <a:r>
              <a:rPr lang="fi-FI" dirty="0"/>
              <a:t>Teknologiateollisuuden toimihenkilöiden* ikä-jakauma ja keski-iät Varsinais-Suomessa 2024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5061926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173422" cy="292448"/>
          </a:xfrm>
        </p:spPr>
        <p:txBody>
          <a:bodyPr/>
          <a:lstStyle/>
          <a:p>
            <a:r>
              <a:rPr lang="fi-FI" dirty="0"/>
              <a:t>*Kaikki toimialat, toimihenkilöt ja ylemmät toimihenkilöt</a:t>
            </a:r>
          </a:p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8FDD1B8-16E7-EB32-0142-B670F32A996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84981179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FC44FBD-4AE8-4006-9A08-CEF22BEF6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Työntekijöiden ammattinimikkeet</a:t>
            </a:r>
          </a:p>
          <a:p>
            <a:endParaRPr lang="fi-FI" dirty="0"/>
          </a:p>
          <a:p>
            <a:endParaRPr lang="fi-FI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kesä</a:t>
            </a:r>
            <a:r>
              <a:rPr lang="fi-FI" sz="1050" dirty="0"/>
              <a:t>kuussa 2025.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FFD1007-CF89-3CD5-2960-DA07AC16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1A43E6-83B9-BC50-CDF1-84848532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DC2F90-5085-5059-52C5-B817CC26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B640615-8C49-3D10-0A47-CEED51028BE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840251167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CD3843E-36B3-9071-CC81-7C569CDE5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spc="-40" dirty="0"/>
              <a:t>Etelä-Karjalan työntekijäasemassa olevien henkilöiden jakautuminen ammattinimikkeittäin 2023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AE8F5E-8F14-5A6C-7A58-FD86DCF0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35CD2D-90C0-ED78-610E-5B1905F4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0A0CE7-A7D4-48D7-0B6A-0E0DD9EC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B03E911-A20B-0753-092C-C203DBA2E2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Teknologiateollisuuden palkkatilastot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9A358CA-7F91-C8E5-3964-C4A008029F1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0B5C4CC7-6481-B03A-003F-43190BEFE518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299029" y="1103313"/>
            <a:ext cx="6555466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39623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40" dirty="0"/>
              <a:t>Etelä-Pohjanmaan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28FDE84-9664-110A-F1FF-5F42B564BB8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9D66D06-B23D-2831-6FFB-AF086A3B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10" y="1220291"/>
            <a:ext cx="7076141" cy="33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1515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40" dirty="0"/>
              <a:t>Etelä-Savon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3578581-C810-1BFB-56B0-916099D546E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0CB550C8-D3E9-0732-33C5-F3714EE676C8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233937" y="1103313"/>
            <a:ext cx="6685650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325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40" dirty="0"/>
              <a:t>Kainuun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37F7967-9783-AD9E-CE51-26542752BB0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D06CDF5-6F1E-461A-953A-B0ED318F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3" y="1386542"/>
            <a:ext cx="7610344" cy="27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578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Kanta-Hämeen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59F034D-035A-BBDE-86F2-B0625A91D98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77E9384-BA82-7BD9-7C9D-0CE586058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10" y="1241992"/>
            <a:ext cx="7153835" cy="33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25939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Keski-Pohjanmaan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0C12BA-78DD-4AD2-47D7-5B346B50747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424D5E7-C95F-C46F-E3BF-EE557085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6" y="1628290"/>
            <a:ext cx="8869967" cy="20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11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95B549-B3E9-B93B-9282-856F503890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T&amp;K investoinnit* alueittain 2023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7819045-9A8D-AB49-47ED-C6DA7192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A47953-4AE1-A3BB-8161-F2394296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F7228A-C5B9-4B32-AB46-18B8471F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F3C41BD-D0AD-A03A-46AF-FAB2DFFBE9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8713" cy="251750"/>
          </a:xfrm>
        </p:spPr>
        <p:txBody>
          <a:bodyPr/>
          <a:lstStyle/>
          <a:p>
            <a:r>
              <a:rPr lang="fi-FI" dirty="0"/>
              <a:t>Lähde: Tilastokeskus: Tutkimus- ja kehittämistoiminta tilasto. </a:t>
            </a:r>
          </a:p>
          <a:p>
            <a:r>
              <a:rPr lang="fi-FI" dirty="0"/>
              <a:t>Kaakkois-Suomi sisältää Etelä-Karjalan ja Kymenlaakson maakunnat, Häme sisältää </a:t>
            </a:r>
            <a:r>
              <a:rPr lang="fi-FI" dirty="0" err="1"/>
              <a:t>Päijät</a:t>
            </a:r>
            <a:r>
              <a:rPr lang="fi-FI" dirty="0"/>
              <a:t>- ja Kanta-Hämeen ja Pohjanmaan ELY-alue sisältää Keski-Pohjanmaan ja Pohjanmaan maakunnat. 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F14CE6F8-407E-D9A3-D2B7-90722186957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3599925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kstiruutu 1">
            <a:extLst>
              <a:ext uri="{FF2B5EF4-FFF2-40B4-BE49-F238E27FC236}">
                <a16:creationId xmlns:a16="http://schemas.microsoft.com/office/drawing/2014/main" id="{50AE5528-3024-0492-ED9B-3BACD318AF48}"/>
              </a:ext>
            </a:extLst>
          </p:cNvPr>
          <p:cNvSpPr txBox="1"/>
          <p:nvPr/>
        </p:nvSpPr>
        <p:spPr>
          <a:xfrm>
            <a:off x="7533415" y="1029251"/>
            <a:ext cx="167917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pc="-40" dirty="0"/>
              <a:t>m</a:t>
            </a:r>
            <a:r>
              <a:rPr lang="fi-FI" sz="1100" spc="-40" dirty="0"/>
              <a:t>iljoonaa euroa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0734107-5916-6F3C-2A10-7FC1D5C559F3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764779776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Keski-Suomen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1026BB9-2A57-CAD1-20C9-F871C96FF47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3BC8ABC-B630-3FFA-B5F4-E271BA82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18" y="1300919"/>
            <a:ext cx="7483246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87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Kymenlaakson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1BE4E20-02DB-E3EB-5448-CF0D0157C02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38491C0-A94B-92A9-77E8-95CF86DE7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1" y="1570829"/>
            <a:ext cx="7429687" cy="24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648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Lapin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59D8F20-B30E-A52E-7346-FBA1552AE38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C46E3E8-D361-2560-A659-F1F897D30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36" y="1103312"/>
            <a:ext cx="5905313" cy="34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2198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127" y="81204"/>
            <a:ext cx="8287908" cy="821163"/>
          </a:xfrm>
        </p:spPr>
        <p:txBody>
          <a:bodyPr/>
          <a:lstStyle/>
          <a:p>
            <a:r>
              <a:rPr lang="fi-FI" spc="-40" dirty="0"/>
              <a:t>Pirkanmaan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1232798-382B-51EE-6A8C-DD9B5A25397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F1DED42-B38A-6F0C-0499-EE37F588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91" y="867021"/>
            <a:ext cx="6894179" cy="38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6661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Pohjanmaan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F6CA330-8ADD-C2A3-F42E-AF51C298A030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0BDEBA9-8C90-8F84-C5E5-EED14C013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10" y="1426542"/>
            <a:ext cx="7273365" cy="31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49448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Pohjois-Karjalan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9A49C0C-D5EF-CFE9-8902-CEDE4DC9455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5EE6002-CC01-7905-4A97-74350D06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9" y="1410445"/>
            <a:ext cx="7260822" cy="30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1861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40" dirty="0"/>
              <a:t>Pohjois-Pohjanmaalla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6971861-5A3D-E1CC-8482-08DD2A5D5EE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2713C38-47C8-F53B-E246-9B9F955FD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88" y="1103312"/>
            <a:ext cx="6855012" cy="36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17908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Pohjois-Savon työntekijäasemassa olevien henkilöiden jakautuminen </a:t>
            </a:r>
            <a:r>
              <a:rPr lang="fi-FI" spc="-40"/>
              <a:t>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47DB203-B194-E9DB-C485-83215099B6F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48C22EA-2CDE-820A-8ABF-2A42F108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4" y="1434243"/>
            <a:ext cx="8429049" cy="30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8542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Päijät-Hämeen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C4E622F-AC9E-A854-625A-814DBFC01FA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AD0C93F-982D-17D1-3A94-945F26B7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36" y="1224264"/>
            <a:ext cx="7052235" cy="32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1995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Satakunnan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F53BD5B-A7CD-2487-8A7B-258EB3C9AE48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D20863D-D40D-BF32-C6E1-313204A14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45" y="1103312"/>
            <a:ext cx="6331425" cy="36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369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CA6A56E-CCC5-E6DD-6963-06DA5FEC67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924881"/>
            <a:ext cx="6977283" cy="1518033"/>
          </a:xfrm>
        </p:spPr>
        <p:txBody>
          <a:bodyPr/>
          <a:lstStyle/>
          <a:p>
            <a:r>
              <a:rPr lang="fi-FI" dirty="0"/>
              <a:t>Henkilöstön rakenne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vuodessa, seuraavan kerran </a:t>
            </a:r>
            <a:r>
              <a:rPr lang="fi-FI" sz="1050" dirty="0"/>
              <a:t>tammikuussa 2026.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CA0FC6E-4B34-A82B-8C2E-D77E85BD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F600A3-63C1-6FA1-4FEE-D58F3CF6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4066-C849-43D6-AD11-EC5B4E0FCE81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7880AD-FB9B-6A07-7AC7-EF7FDE63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97545D2-49A5-3B0E-7CD8-9A8159DE874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029722208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Uusimaan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68FC386-BED3-4197-96B9-1D29AD79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80" y="1058987"/>
            <a:ext cx="6452896" cy="36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2708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21F4656-784B-BD8E-A856-42787FDA4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49"/>
            <a:ext cx="8207845" cy="821163"/>
          </a:xfrm>
        </p:spPr>
        <p:txBody>
          <a:bodyPr/>
          <a:lstStyle/>
          <a:p>
            <a:r>
              <a:rPr lang="fi-FI" spc="-40" dirty="0"/>
              <a:t>Varsinais-Suomen työntekijäasemassa olevien henkilöiden jakautuminen ammattinimikkeittäin 2023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B79E26C-4796-944E-1C8A-8B3BF59B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1FBD1-5085-FB49-782A-34EF02ED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4166D-BF57-7764-0025-12F3831D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E863B33-B14C-82BE-7686-2EE6C442D5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palkkatilastot</a:t>
            </a:r>
          </a:p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30F2DE5-39AF-22FA-AE89-CC49694FCC4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2" action="ppaction://hlinksldjump"/>
              </a:rPr>
              <a:t>Palaa sisällysluetteloon</a:t>
            </a:r>
            <a:endParaRPr lang="fi-FI" sz="700" spc="-4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11F9946-1CEC-DC1E-049A-327412CB6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471" y="1103312"/>
            <a:ext cx="6448611" cy="35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56830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282A2-23D6-5DEB-89C8-8D504A419A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Tekniikan alan koulutuksen vetovoima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050" dirty="0">
                <a:solidFill>
                  <a:schemeClr val="bg1"/>
                </a:solidFill>
              </a:rPr>
              <a:t>Osio päivitetään kerran vuodessa</a:t>
            </a:r>
            <a:r>
              <a:rPr lang="fi-FI" sz="1050" dirty="0"/>
              <a:t>. </a:t>
            </a:r>
            <a:endParaRPr lang="fi-FI" sz="1050" dirty="0">
              <a:solidFill>
                <a:schemeClr val="bg1"/>
              </a:solidFill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76CF0-5BE3-0409-5690-ADB78705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82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28000-A14A-F985-2370-A79BDBBC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16BF9-04EF-C159-7AB0-A91E11F2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9C6BDE1-AA4C-BEAE-7997-0392C918F0D4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solidFill>
                  <a:schemeClr val="accent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Palaa sisällysluetteloon</a:t>
            </a:r>
            <a:endParaRPr lang="fi-FI" sz="700" spc="-4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94012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96E423-F7B1-1407-2695-FFEFBE5583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altLang="fi-FI" sz="1800" kern="0" dirty="0">
                <a:ea typeface="Arial Unicode MS"/>
                <a:cs typeface="Arial Unicode MS"/>
              </a:rPr>
              <a:t>Kone- ja tuotantotekniikan vetovoima vaihtelee maakunnissa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altLang="fi-FI" sz="1100" b="0" kern="0" dirty="0">
                <a:ea typeface="Arial Unicode MS"/>
                <a:cs typeface="Arial Unicode MS"/>
              </a:rPr>
              <a:t>Peruskoulupohjaisen toisen asteen kone- ja tuotantotekniikan perustutkinnon ensisijaishakijat ja aloituspaikat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2400" b="0" dirty="0"/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74644-DAEC-8876-D1B6-8A420159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83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85F88-695B-B274-4BB4-34887E46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6D62-F747-3A5B-1F6C-FDCE9F69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D17ED6-5E62-7E18-FE26-BC27F1BAF04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0889640"/>
              </p:ext>
            </p:extLst>
          </p:nvPr>
        </p:nvGraphicFramePr>
        <p:xfrm>
          <a:off x="28833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59824-3AD3-2211-D9A2-A7186B6AE5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altLang="fi-FI" sz="700" kern="0" dirty="0">
                <a:solidFill>
                  <a:srgbClr val="000000"/>
                </a:solidFill>
                <a:latin typeface="Verdana"/>
                <a:ea typeface="Verdana"/>
              </a:rPr>
              <a:t>Päivitys 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9.9.2024 Lähde: OPH, Vipunen</a:t>
            </a:r>
          </a:p>
          <a:p>
            <a:r>
              <a:rPr lang="fi-FI" altLang="fi-FI" sz="700" kern="0" dirty="0">
                <a:solidFill>
                  <a:srgbClr val="000000"/>
                </a:solidFill>
              </a:rPr>
              <a:t>	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85A27CF-3D57-5873-AB0A-C97BE6EC73C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943556177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A02B2-F7DE-2331-AAC4-D80B45A2A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altLang="fi-FI" sz="1800" kern="0" dirty="0">
                <a:ea typeface="Arial Unicode MS"/>
                <a:cs typeface="Arial Unicode MS"/>
              </a:rPr>
              <a:t>Kone- ja tuotantotekniikan vetovoima vaihtelee maakunnissa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altLang="fi-FI" sz="1100" b="0" kern="0" dirty="0">
                <a:ea typeface="Arial Unicode MS"/>
                <a:cs typeface="Arial Unicode MS"/>
              </a:rPr>
              <a:t>Peruskoulupohjaisen toisen asteen kone- ja tuotantotekniikan perustutkinnon ensisijaishakijat (%) / aloituspaikat 2024, 2023 ja 2022</a:t>
            </a:r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2B62CF-AD2D-AD1F-B0D8-90BA787B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84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8A649-64DA-B0F0-7FD4-D5A77459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5B891-5553-715C-58F4-2A0EBC3B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81290A4-4DB5-AC5C-965C-4082200887AB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5560378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D244C3-B1B9-317F-3B44-C791864B80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altLang="fi-FI" sz="700" kern="0" dirty="0">
                <a:solidFill>
                  <a:srgbClr val="000000"/>
                </a:solidFill>
                <a:latin typeface="Verdana"/>
                <a:ea typeface="Verdana"/>
              </a:rPr>
              <a:t>Päivitys 23.4.2024	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  Lähde: OPH, Vipunen</a:t>
            </a:r>
          </a:p>
          <a:p>
            <a:endParaRPr lang="fi-FI" altLang="fi-FI" sz="700" kern="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11" name="Tekstiruutu 5">
            <a:extLst>
              <a:ext uri="{FF2B5EF4-FFF2-40B4-BE49-F238E27FC236}">
                <a16:creationId xmlns:a16="http://schemas.microsoft.com/office/drawing/2014/main" id="{AF83CC21-486E-0830-352B-411A8E464C89}"/>
              </a:ext>
            </a:extLst>
          </p:cNvPr>
          <p:cNvSpPr txBox="1"/>
          <p:nvPr/>
        </p:nvSpPr>
        <p:spPr>
          <a:xfrm>
            <a:off x="7404373" y="4002347"/>
            <a:ext cx="1368152" cy="765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 dirty="0"/>
              <a:t>Ensisijaisten hakijoiden määrä yhteensä:</a:t>
            </a:r>
          </a:p>
          <a:p>
            <a:r>
              <a:rPr lang="fi-FI" sz="900" spc="-40" dirty="0"/>
              <a:t>2022 = 1 377</a:t>
            </a:r>
          </a:p>
          <a:p>
            <a:r>
              <a:rPr lang="fi-FI" sz="900" spc="-40" dirty="0"/>
              <a:t>2023 = 1 362</a:t>
            </a:r>
          </a:p>
          <a:p>
            <a:r>
              <a:rPr lang="fi-FI" sz="900" spc="-40" dirty="0"/>
              <a:t>2024 = 1 548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61197B6-E141-E12B-8222-D25B0FE9551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>
                <a:hlinkClick r:id="rId4" action="ppaction://hlinksldjump"/>
              </a:rPr>
              <a:t>Palaa sisällysluetteloon</a:t>
            </a:r>
            <a:endParaRPr lang="fi-FI" sz="700" spc="-40"/>
          </a:p>
        </p:txBody>
      </p:sp>
    </p:spTree>
    <p:extLst>
      <p:ext uri="{BB962C8B-B14F-4D97-AF65-F5344CB8AC3E}">
        <p14:creationId xmlns:p14="http://schemas.microsoft.com/office/powerpoint/2010/main" val="3915477903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 dirty="0">
                <a:ea typeface="Arial Unicode MS"/>
                <a:cs typeface="Arial Unicode MS"/>
              </a:rPr>
              <a:t>Peruskoulupohjaisen toisen asteen kone- ja tuotantotekniikan perustutkinnon </a:t>
            </a:r>
            <a:r>
              <a:rPr lang="fi-FI" altLang="fi-FI" sz="1800" kern="0" dirty="0">
                <a:solidFill>
                  <a:schemeClr val="tx1"/>
                </a:solidFill>
                <a:ea typeface="Arial Unicode MS"/>
                <a:cs typeface="Arial Unicode MS"/>
              </a:rPr>
              <a:t>vetovoima</a:t>
            </a:r>
            <a:r>
              <a:rPr lang="fi-FI" altLang="fi-FI" sz="1800" kern="0" dirty="0">
                <a:ea typeface="Arial Unicode MS"/>
                <a:cs typeface="Arial Unicode MS"/>
              </a:rPr>
              <a:t> ja aloituspaikkojen lukumäärä, Uusimaa</a:t>
            </a:r>
            <a:endParaRPr lang="fi-FI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85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12848481"/>
              </p:ext>
            </p:extLst>
          </p:nvPr>
        </p:nvGraphicFramePr>
        <p:xfrm>
          <a:off x="1046375" y="1334294"/>
          <a:ext cx="7721387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56EBB-FCF9-CD67-64FE-A3A5864B4169}"/>
              </a:ext>
            </a:extLst>
          </p:cNvPr>
          <p:cNvSpPr txBox="1"/>
          <p:nvPr/>
        </p:nvSpPr>
        <p:spPr>
          <a:xfrm>
            <a:off x="142605" y="1421088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B2677-7A80-04C2-A98B-57E2A3B07313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B9A1655-9192-D6E3-EBE1-8CD8737F17AD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24346870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Varsinais-Suomi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86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2870983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0A85C2E-1412-4DF1-D661-413CEDC80599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4073293297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Satakunta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87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0827554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4339B04-A9D7-E95C-673D-9F22580F393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0374955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Kanta-Häme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88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94685089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B2656CC-D7EE-CBDC-F4FF-5AB35F36CB22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444530617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Pirkanmaa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89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36899735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782D8C-883F-490B-0A9F-CB54602D522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991003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5C8D37-91AA-09FB-695D-0D337298D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rakenne koko maassa 2023, </a:t>
            </a:r>
          </a:p>
          <a:p>
            <a:r>
              <a:rPr lang="fi-FI" dirty="0"/>
              <a:t>Yhteensä 334 800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813451-558D-5A59-2094-973960A0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1C222B-5857-F0ED-5948-1C695E71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C90A96-1263-4296-8FAB-86384AEF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0C26783-2107-1314-1C6D-5FF7AE0BA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83153" cy="165163"/>
          </a:xfrm>
        </p:spPr>
        <p:txBody>
          <a:bodyPr/>
          <a:lstStyle/>
          <a:p>
            <a:r>
              <a:rPr lang="fi-FI" dirty="0"/>
              <a:t>Lähde: Tilastokeskus, Teknologiateollisuus ry:n jäsenrekisteri. </a:t>
            </a:r>
            <a:r>
              <a:rPr lang="fi-FI" dirty="0" err="1"/>
              <a:t>Huom</a:t>
            </a:r>
            <a:r>
              <a:rPr lang="fi-FI" dirty="0"/>
              <a:t>! Jakauma työntekijöihin ja toimihenkilöihin on saatavilla vain koko maan tasolla. </a:t>
            </a:r>
          </a:p>
          <a:p>
            <a:endParaRPr lang="fi-FI" dirty="0"/>
          </a:p>
        </p:txBody>
      </p:sp>
      <p:graphicFrame>
        <p:nvGraphicFramePr>
          <p:cNvPr id="13" name="Sisällön paikkamerkki 9">
            <a:extLst>
              <a:ext uri="{FF2B5EF4-FFF2-40B4-BE49-F238E27FC236}">
                <a16:creationId xmlns:a16="http://schemas.microsoft.com/office/drawing/2014/main" id="{3B50D4B2-68FA-3E55-444E-EACE3E03089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01538464"/>
              </p:ext>
            </p:extLst>
          </p:nvPr>
        </p:nvGraphicFramePr>
        <p:xfrm>
          <a:off x="381000" y="1103313"/>
          <a:ext cx="446071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Sisällön paikkamerkki 9">
            <a:extLst>
              <a:ext uri="{FF2B5EF4-FFF2-40B4-BE49-F238E27FC236}">
                <a16:creationId xmlns:a16="http://schemas.microsoft.com/office/drawing/2014/main" id="{6C694EDC-B3A5-4DB1-7A75-EFDCEB049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29024"/>
              </p:ext>
            </p:extLst>
          </p:nvPr>
        </p:nvGraphicFramePr>
        <p:xfrm>
          <a:off x="4572000" y="1440673"/>
          <a:ext cx="4200525" cy="320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82E6457-73C4-330E-212C-3252FB2257BA}"/>
              </a:ext>
            </a:extLst>
          </p:cNvPr>
          <p:cNvSpPr txBox="1"/>
          <p:nvPr/>
        </p:nvSpPr>
        <p:spPr>
          <a:xfrm>
            <a:off x="7603395" y="4861351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5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73194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Päijät-Häme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90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6402857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9C73379-C438-3619-017E-1972163C7F17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808595535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Kymenlaakso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91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11776074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A3CC0AF-D618-D804-CC9B-F7BA7B0C3A3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2524403045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Etelä-Karjala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92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8046034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D52A09-1B31-BDF1-5E16-6C47651E98C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309429337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Etelä-Savo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93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693915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D8EB8B6-C750-B9F7-5FC5-FCEC5882467E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85442501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Pohjois-Savo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94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23401524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9AC60CE-7579-285D-875C-F2D243100DBA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51984349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Pohjois-Karjala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95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51228287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24.4.2024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61C9BFE-7DD7-82B0-358B-336C13FE31FF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606090433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Keski-Suomi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96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164816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C99B680-5FEE-DF21-6B0C-0A1E9EE79B4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1207463172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Etelä-Pohjanmaa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97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54556199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39C88D0-13E1-9D68-56DE-08FDB61C8EBB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778659522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Pohjanmaa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98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99175547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9.1.2024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AE9EA1A-CC31-4E02-B944-690F330EC925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931991719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5106CD-6555-4DB2-195A-E0ECAE5F2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altLang="fi-FI" sz="1800" kern="0">
                <a:ea typeface="Arial Unicode MS"/>
                <a:cs typeface="Arial Unicode MS"/>
              </a:rPr>
              <a:t>Peruskoulupohjaisen toisen asteen kone- ja tuotantotekniikan perustutkinnon vetovoima ja aloituspaikkojen lukumäärä, Keski-Pohjanmaa</a:t>
            </a:r>
            <a:endParaRPr lang="fi-FI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57C53-70A1-A82D-CAC1-7BBA588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99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1F94-34FC-20C4-1679-F985FBDA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C3E-B0FC-20D9-F1FE-A898AA9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3C9512C-8328-1B2E-C361-4A58DDB1477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07622199"/>
              </p:ext>
            </p:extLst>
          </p:nvPr>
        </p:nvGraphicFramePr>
        <p:xfrm>
          <a:off x="1111510" y="1352434"/>
          <a:ext cx="7656252" cy="352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9B7C2-40EF-53AD-9555-470434245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kern="0" dirty="0">
                <a:solidFill>
                  <a:srgbClr val="000000"/>
                </a:solidFill>
                <a:latin typeface="Verdana"/>
                <a:ea typeface="Verdana"/>
              </a:rPr>
              <a:t>Päivitys 23.4.2024</a:t>
            </a:r>
            <a:r>
              <a:rPr lang="fi-FI" altLang="fi-FI" kern="0" dirty="0">
                <a:solidFill>
                  <a:srgbClr val="000000"/>
                </a:solidFill>
                <a:latin typeface="Verdana"/>
                <a:ea typeface="Verdana"/>
              </a:rPr>
              <a:t> Lähde: OPH, Vipunen</a:t>
            </a:r>
            <a:endParaRPr lang="fi-FI" dirty="0">
              <a:latin typeface="Verdana"/>
              <a:ea typeface="Verdana"/>
            </a:endParaRPr>
          </a:p>
          <a:p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BC62F-CD90-8623-D022-D934351746F1}"/>
              </a:ext>
            </a:extLst>
          </p:cNvPr>
          <p:cNvSpPr txBox="1"/>
          <p:nvPr/>
        </p:nvSpPr>
        <p:spPr>
          <a:xfrm>
            <a:off x="8088199" y="1071386"/>
            <a:ext cx="95577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3"/>
                </a:solidFill>
              </a:rPr>
              <a:t>Aloituspaikkojen määrä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90633-1444-0E25-247C-D117FB61C6E3}"/>
              </a:ext>
            </a:extLst>
          </p:cNvPr>
          <p:cNvSpPr txBox="1"/>
          <p:nvPr/>
        </p:nvSpPr>
        <p:spPr>
          <a:xfrm>
            <a:off x="130780" y="1246237"/>
            <a:ext cx="968906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900" spc="-40">
                <a:solidFill>
                  <a:schemeClr val="accent2"/>
                </a:solidFill>
              </a:rPr>
              <a:t>Hakijoiden määrä aloituspaikkaa kohden. Jos luku alle 1, ensisijais-hakijoita oli vähemmän kuin aloituspaikkoja.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ADD67A3-830A-752D-E898-25420FCB6D2C}"/>
              </a:ext>
            </a:extLst>
          </p:cNvPr>
          <p:cNvSpPr txBox="1"/>
          <p:nvPr/>
        </p:nvSpPr>
        <p:spPr>
          <a:xfrm>
            <a:off x="7603395" y="4738882"/>
            <a:ext cx="1116364" cy="1804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700" spc="-40" dirty="0">
                <a:hlinkClick r:id="rId4" action="ppaction://hlinksldjump"/>
              </a:rPr>
              <a:t>Palaa sisällysluetteloon</a:t>
            </a:r>
            <a:endParaRPr lang="fi-FI" sz="700" spc="-40" dirty="0"/>
          </a:p>
        </p:txBody>
      </p:sp>
    </p:spTree>
    <p:extLst>
      <p:ext uri="{BB962C8B-B14F-4D97-AF65-F5344CB8AC3E}">
        <p14:creationId xmlns:p14="http://schemas.microsoft.com/office/powerpoint/2010/main" val="39250720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70F3495-B9FE-4469-9B95-F30D047F6E89}" vid="{8B3A0012-1AD5-48D7-B4E6-AC87EB80E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3d2f3c7a04c06e40322948c1f04f9963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8695c2f683cff4da5c630ade00722a92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F16D7-5804-4BC8-9DB4-A410AD97F9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648F8-8603-46FD-9633-EC9BD6A3693B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c296724d-1a81-4a23-b6dd-dca7fd62c6ff"/>
    <ds:schemaRef ds:uri="b057f711-7d93-472c-a8f6-94be00805750"/>
  </ds:schemaRefs>
</ds:datastoreItem>
</file>

<file path=customXml/itemProps3.xml><?xml version="1.0" encoding="utf-8"?>
<ds:datastoreItem xmlns:ds="http://schemas.openxmlformats.org/officeDocument/2006/customXml" ds:itemID="{35354974-B386-4368-BCDE-290A9BEAF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4857</TotalTime>
  <Words>6572</Words>
  <Application>Microsoft Office PowerPoint</Application>
  <PresentationFormat>Näytössä katseltava esitys (16:9)</PresentationFormat>
  <Paragraphs>1905</Paragraphs>
  <Slides>152</Slides>
  <Notes>57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152</vt:i4>
      </vt:variant>
    </vt:vector>
  </HeadingPairs>
  <TitlesOfParts>
    <vt:vector size="156" baseType="lpstr">
      <vt:lpstr>Arial</vt:lpstr>
      <vt:lpstr>Arial Unicode MS</vt:lpstr>
      <vt:lpstr>Verdana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33</cp:revision>
  <cp:lastPrinted>2016-06-09T07:47:11Z</cp:lastPrinted>
  <dcterms:created xsi:type="dcterms:W3CDTF">2023-05-22T05:38:28Z</dcterms:created>
  <dcterms:modified xsi:type="dcterms:W3CDTF">2025-08-07T06:28:17Z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MediaServiceImageTags">
    <vt:lpwstr/>
  </property>
</Properties>
</file>