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handoutMasterIdLst>
    <p:handoutMasterId r:id="rId48"/>
  </p:handoutMasterIdLst>
  <p:sldIdLst>
    <p:sldId id="259" r:id="rId5"/>
    <p:sldId id="257" r:id="rId6"/>
    <p:sldId id="261" r:id="rId7"/>
    <p:sldId id="1052" r:id="rId8"/>
    <p:sldId id="1058" r:id="rId9"/>
    <p:sldId id="1164" r:id="rId10"/>
    <p:sldId id="1135" r:id="rId11"/>
    <p:sldId id="1136" r:id="rId12"/>
    <p:sldId id="1165" r:id="rId13"/>
    <p:sldId id="266" r:id="rId14"/>
    <p:sldId id="260" r:id="rId15"/>
    <p:sldId id="1073" r:id="rId16"/>
    <p:sldId id="1074" r:id="rId17"/>
    <p:sldId id="1168" r:id="rId18"/>
    <p:sldId id="1065" r:id="rId19"/>
    <p:sldId id="1081" r:id="rId20"/>
    <p:sldId id="1170" r:id="rId21"/>
    <p:sldId id="263" r:id="rId22"/>
    <p:sldId id="1084" r:id="rId23"/>
    <p:sldId id="1178" r:id="rId24"/>
    <p:sldId id="1137" r:id="rId25"/>
    <p:sldId id="264" r:id="rId26"/>
    <p:sldId id="1174" r:id="rId27"/>
    <p:sldId id="1169" r:id="rId28"/>
    <p:sldId id="1077" r:id="rId29"/>
    <p:sldId id="1173" r:id="rId30"/>
    <p:sldId id="1083" r:id="rId31"/>
    <p:sldId id="270" r:id="rId32"/>
    <p:sldId id="1099" r:id="rId33"/>
    <p:sldId id="1143" r:id="rId34"/>
    <p:sldId id="1102" r:id="rId35"/>
    <p:sldId id="1103" r:id="rId36"/>
    <p:sldId id="1104" r:id="rId37"/>
    <p:sldId id="1105" r:id="rId38"/>
    <p:sldId id="309" r:id="rId39"/>
    <p:sldId id="1080" r:id="rId40"/>
    <p:sldId id="1089" r:id="rId41"/>
    <p:sldId id="323" r:id="rId42"/>
    <p:sldId id="1159" r:id="rId43"/>
    <p:sldId id="1161" r:id="rId44"/>
    <p:sldId id="2147373907" r:id="rId45"/>
    <p:sldId id="256" r:id="rId46"/>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F94"/>
    <a:srgbClr val="0ACFCF"/>
    <a:srgbClr val="333333"/>
    <a:srgbClr val="000000"/>
    <a:srgbClr val="FFFF00"/>
    <a:srgbClr val="85E869"/>
    <a:srgbClr val="FF805C"/>
    <a:srgbClr val="FF00B8"/>
    <a:srgbClr val="8A0FA6"/>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40525-EFFE-45C5-82EE-0347F9A1F97C}" v="15" dt="2025-09-16T07:21:47.746"/>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41" autoAdjust="0"/>
  </p:normalViewPr>
  <p:slideViewPr>
    <p:cSldViewPr snapToGrid="0">
      <p:cViewPr varScale="1">
        <p:scale>
          <a:sx n="135" d="100"/>
          <a:sy n="135" d="100"/>
        </p:scale>
        <p:origin x="138" y="77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Henkilöstön suuruusluokka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Koko jäsenistö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Taul1!$B$2:$B$5</c:f>
              <c:numCache>
                <c:formatCode>0%</c:formatCode>
                <c:ptCount val="4"/>
                <c:pt idx="0">
                  <c:v>0.02</c:v>
                </c:pt>
                <c:pt idx="1">
                  <c:v>0.02</c:v>
                </c:pt>
                <c:pt idx="2">
                  <c:v>0.06</c:v>
                </c:pt>
                <c:pt idx="3">
                  <c:v>0.9</c:v>
                </c:pt>
              </c:numCache>
            </c:numRef>
          </c:val>
          <c:extLst>
            <c:ext xmlns:c16="http://schemas.microsoft.com/office/drawing/2014/chart" uri="{C3380CC4-5D6E-409C-BE32-E72D297353CC}">
              <c16:uniqueId val="{00000000-CA9B-44BC-87D7-12D44C41A706}"/>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Taul1!$C$2:$C$5</c:f>
              <c:numCache>
                <c:formatCode>0%</c:formatCode>
                <c:ptCount val="4"/>
                <c:pt idx="0">
                  <c:v>0.02</c:v>
                </c:pt>
                <c:pt idx="1">
                  <c:v>0.05</c:v>
                </c:pt>
                <c:pt idx="2">
                  <c:v>0.05</c:v>
                </c:pt>
                <c:pt idx="3">
                  <c:v>0.88</c:v>
                </c:pt>
              </c:numCache>
            </c:numRef>
          </c:val>
          <c:extLst>
            <c:ext xmlns:c16="http://schemas.microsoft.com/office/drawing/2014/chart" uri="{C3380CC4-5D6E-409C-BE32-E72D297353CC}">
              <c16:uniqueId val="{00000001-CA9B-44BC-87D7-12D44C41A706}"/>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a:solidFill>
                  <a:schemeClr val="tx1"/>
                </a:solidFill>
              </a:rPr>
              <a:t>Tuotanto</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3</c:v>
                </c:pt>
                <c:pt idx="1">
                  <c:v>8</c:v>
                </c:pt>
                <c:pt idx="2">
                  <c:v>27</c:v>
                </c:pt>
                <c:pt idx="3">
                  <c:v>13</c:v>
                </c:pt>
                <c:pt idx="4">
                  <c:v>12</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0.25</c:v>
                </c:pt>
                <c:pt idx="1">
                  <c:v>0.25</c:v>
                </c:pt>
                <c:pt idx="2">
                  <c:v>0.17</c:v>
                </c:pt>
                <c:pt idx="3">
                  <c:v>0.16</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0.47</c:v>
                </c:pt>
                <c:pt idx="1">
                  <c:v>0.46</c:v>
                </c:pt>
                <c:pt idx="2">
                  <c:v>0.64</c:v>
                </c:pt>
                <c:pt idx="3">
                  <c:v>0.6</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0.28000000000000003</c:v>
                </c:pt>
                <c:pt idx="1">
                  <c:v>0.28999999999999998</c:v>
                </c:pt>
                <c:pt idx="2">
                  <c:v>0.19</c:v>
                </c:pt>
                <c:pt idx="3">
                  <c:v>0.24</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0.27</c:v>
                </c:pt>
                <c:pt idx="1">
                  <c:v>0.26</c:v>
                </c:pt>
                <c:pt idx="2">
                  <c:v>0.17</c:v>
                </c:pt>
                <c:pt idx="3">
                  <c:v>0.19</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0.46</c:v>
                </c:pt>
                <c:pt idx="1">
                  <c:v>0.45</c:v>
                </c:pt>
                <c:pt idx="2">
                  <c:v>0.64</c:v>
                </c:pt>
                <c:pt idx="3">
                  <c:v>0.55000000000000004</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0.27</c:v>
                </c:pt>
                <c:pt idx="1">
                  <c:v>0.28999999999999998</c:v>
                </c:pt>
                <c:pt idx="2">
                  <c:v>0.19</c:v>
                </c:pt>
                <c:pt idx="3">
                  <c:v>0.26</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0.17</c:v>
                </c:pt>
                <c:pt idx="1">
                  <c:v>0.17</c:v>
                </c:pt>
                <c:pt idx="2">
                  <c:v>0.17</c:v>
                </c:pt>
                <c:pt idx="3">
                  <c:v>7.0000000000000007E-2</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0.55000000000000004</c:v>
                </c:pt>
                <c:pt idx="1">
                  <c:v>0.51</c:v>
                </c:pt>
                <c:pt idx="2">
                  <c:v>0.67</c:v>
                </c:pt>
                <c:pt idx="3">
                  <c:v>0.76</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0.28000000000000003</c:v>
                </c:pt>
                <c:pt idx="1">
                  <c:v>0.32</c:v>
                </c:pt>
                <c:pt idx="2">
                  <c:v>0.16</c:v>
                </c:pt>
                <c:pt idx="3">
                  <c:v>0.17</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teollisuus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1</c:v>
                </c:pt>
                <c:pt idx="1">
                  <c:v>3</c:v>
                </c:pt>
                <c:pt idx="2">
                  <c:v>2</c:v>
                </c:pt>
                <c:pt idx="3">
                  <c:v>7</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16"/>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palvelut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Palvelut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11</c:v>
                </c:pt>
                <c:pt idx="1">
                  <c:v>14</c:v>
                </c:pt>
                <c:pt idx="2">
                  <c:v>-1</c:v>
                </c:pt>
                <c:pt idx="3">
                  <c:v>11</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0.25</c:v>
                </c:pt>
                <c:pt idx="1">
                  <c:v>0.23</c:v>
                </c:pt>
                <c:pt idx="2">
                  <c:v>0.14000000000000001</c:v>
                </c:pt>
                <c:pt idx="3">
                  <c:v>0.15</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0.44</c:v>
                </c:pt>
                <c:pt idx="1">
                  <c:v>0.44</c:v>
                </c:pt>
                <c:pt idx="2">
                  <c:v>0.65</c:v>
                </c:pt>
                <c:pt idx="3">
                  <c:v>0.59</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0.31</c:v>
                </c:pt>
                <c:pt idx="1">
                  <c:v>0.33</c:v>
                </c:pt>
                <c:pt idx="2">
                  <c:v>0.2</c:v>
                </c:pt>
                <c:pt idx="3">
                  <c:v>0.26</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0.27</c:v>
                </c:pt>
                <c:pt idx="1">
                  <c:v>0.31</c:v>
                </c:pt>
                <c:pt idx="2">
                  <c:v>0.27</c:v>
                </c:pt>
                <c:pt idx="3">
                  <c:v>0.21</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0.61</c:v>
                </c:pt>
                <c:pt idx="1">
                  <c:v>0.55000000000000004</c:v>
                </c:pt>
                <c:pt idx="2">
                  <c:v>0.62</c:v>
                </c:pt>
                <c:pt idx="3">
                  <c:v>0.65</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0.13</c:v>
                </c:pt>
                <c:pt idx="1">
                  <c:v>0.14000000000000001</c:v>
                </c:pt>
                <c:pt idx="2">
                  <c:v>0.11</c:v>
                </c:pt>
                <c:pt idx="3">
                  <c:v>0.14000000000000001</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alle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Alle 150 työllistävät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7</c:v>
                </c:pt>
                <c:pt idx="1">
                  <c:v>10</c:v>
                </c:pt>
                <c:pt idx="2">
                  <c:v>6</c:v>
                </c:pt>
                <c:pt idx="3">
                  <c:v>11</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b="0" i="0" u="none" strike="noStrike" kern="1200" spc="0" baseline="0" dirty="0">
                <a:solidFill>
                  <a:srgbClr val="29282E"/>
                </a:solidFill>
              </a:rPr>
              <a:t>Saldoluku, yli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Yli 150 työllistävät</c:v>
                </c:pt>
              </c:strCache>
            </c:strRef>
          </c:tx>
          <c:spPr>
            <a:solidFill>
              <a:schemeClr val="accent3"/>
            </a:solidFill>
            <a:ln>
              <a:noFill/>
            </a:ln>
            <a:effectLst/>
          </c:spPr>
          <c:invertIfNegative val="0"/>
          <c:dLbls>
            <c:dLbl>
              <c:idx val="0"/>
              <c:layout>
                <c:manualLayout>
                  <c:x val="3.6710719530102789E-3"/>
                  <c:y val="-5.5085286630992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9D-41F9-8EC4-97E8D2AA29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-14</c:v>
                </c:pt>
                <c:pt idx="1">
                  <c:v>-17</c:v>
                </c:pt>
                <c:pt idx="2">
                  <c:v>-15</c:v>
                </c:pt>
                <c:pt idx="3">
                  <c:v>-7</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Yrityksen toimiala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Koko jäsenistö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0.23</c:v>
                </c:pt>
                <c:pt idx="1">
                  <c:v>0.06</c:v>
                </c:pt>
                <c:pt idx="2">
                  <c:v>0.03</c:v>
                </c:pt>
                <c:pt idx="3">
                  <c:v>0.54</c:v>
                </c:pt>
                <c:pt idx="4">
                  <c:v>0.14000000000000001</c:v>
                </c:pt>
              </c:numCache>
            </c:numRef>
          </c:val>
          <c:extLst>
            <c:ext xmlns:c16="http://schemas.microsoft.com/office/drawing/2014/chart" uri="{C3380CC4-5D6E-409C-BE32-E72D297353CC}">
              <c16:uniqueId val="{00000000-30C0-41F2-BA73-3C34A94CB270}"/>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0.15</c:v>
                </c:pt>
                <c:pt idx="1">
                  <c:v>0.06</c:v>
                </c:pt>
                <c:pt idx="2">
                  <c:v>0.05</c:v>
                </c:pt>
                <c:pt idx="3">
                  <c:v>0.57999999999999996</c:v>
                </c:pt>
                <c:pt idx="4">
                  <c:v>0.16</c:v>
                </c:pt>
              </c:numCache>
            </c:numRef>
          </c:val>
          <c:extLst>
            <c:ext xmlns:c16="http://schemas.microsoft.com/office/drawing/2014/chart" uri="{C3380CC4-5D6E-409C-BE32-E72D297353CC}">
              <c16:uniqueId val="{00000001-30C0-41F2-BA73-3C34A94CB270}"/>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a:t>Valmistuotevarastot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Kasvaneet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0.12</c:v>
                </c:pt>
              </c:numCache>
            </c:numRef>
          </c:val>
          <c:extLst>
            <c:ext xmlns:c16="http://schemas.microsoft.com/office/drawing/2014/chart" uri="{C3380CC4-5D6E-409C-BE32-E72D297353CC}">
              <c16:uniqueId val="{00000000-878B-419A-B174-9F880173FF7C}"/>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8B-419A-B174-9F880173FF7C}"/>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0.69</c:v>
                </c:pt>
              </c:numCache>
            </c:numRef>
          </c:val>
          <c:extLst>
            <c:ext xmlns:c16="http://schemas.microsoft.com/office/drawing/2014/chart" uri="{C3380CC4-5D6E-409C-BE32-E72D297353CC}">
              <c16:uniqueId val="{00000001-878B-419A-B174-9F880173FF7C}"/>
            </c:ext>
          </c:extLst>
        </c:ser>
        <c:ser>
          <c:idx val="2"/>
          <c:order val="2"/>
          <c:tx>
            <c:strRef>
              <c:f>Taul1!$D$1</c:f>
              <c:strCache>
                <c:ptCount val="1"/>
                <c:pt idx="0">
                  <c:v>Pienentyneet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0.19</c:v>
                </c:pt>
              </c:numCache>
            </c:numRef>
          </c:val>
          <c:extLst>
            <c:ext xmlns:c16="http://schemas.microsoft.com/office/drawing/2014/chart" uri="{C3380CC4-5D6E-409C-BE32-E72D297353CC}">
              <c16:uniqueId val="{00000002-878B-419A-B174-9F880173FF7C}"/>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a:t>Tavarantoimittajien toimitusajat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8.5704171271418189E-2"/>
          <c:y val="0.12682574234906416"/>
          <c:w val="0.82608803700173661"/>
          <c:h val="0.66152040950028801"/>
        </c:manualLayout>
      </c:layout>
      <c:barChart>
        <c:barDir val="bar"/>
        <c:grouping val="percentStacked"/>
        <c:varyColors val="0"/>
        <c:ser>
          <c:idx val="0"/>
          <c:order val="0"/>
          <c:tx>
            <c:strRef>
              <c:f>Taul1!$B$1</c:f>
              <c:strCache>
                <c:ptCount val="1"/>
                <c:pt idx="0">
                  <c:v>Lyhentyneet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0.04</c:v>
                </c:pt>
              </c:numCache>
            </c:numRef>
          </c:val>
          <c:extLst>
            <c:ext xmlns:c16="http://schemas.microsoft.com/office/drawing/2014/chart" uri="{C3380CC4-5D6E-409C-BE32-E72D297353CC}">
              <c16:uniqueId val="{00000000-2A24-4EA8-83D4-1882F3E4BE72}"/>
            </c:ext>
          </c:extLst>
        </c:ser>
        <c:ser>
          <c:idx val="1"/>
          <c:order val="1"/>
          <c:tx>
            <c:strRef>
              <c:f>Taul1!$C$1</c:f>
              <c:strCache>
                <c:ptCount val="1"/>
                <c:pt idx="0">
                  <c:v>Ennallaan</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24-4EA8-83D4-1882F3E4BE72}"/>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0.82</c:v>
                </c:pt>
              </c:numCache>
            </c:numRef>
          </c:val>
          <c:extLst>
            <c:ext xmlns:c16="http://schemas.microsoft.com/office/drawing/2014/chart" uri="{C3380CC4-5D6E-409C-BE32-E72D297353CC}">
              <c16:uniqueId val="{00000001-2A24-4EA8-83D4-1882F3E4BE72}"/>
            </c:ext>
          </c:extLst>
        </c:ser>
        <c:ser>
          <c:idx val="2"/>
          <c:order val="2"/>
          <c:tx>
            <c:strRef>
              <c:f>Taul1!$D$1</c:f>
              <c:strCache>
                <c:ptCount val="1"/>
                <c:pt idx="0">
                  <c:v>Pidentyneet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0.14000000000000001</c:v>
                </c:pt>
              </c:numCache>
            </c:numRef>
          </c:val>
          <c:extLst>
            <c:ext xmlns:c16="http://schemas.microsoft.com/office/drawing/2014/chart" uri="{C3380CC4-5D6E-409C-BE32-E72D297353CC}">
              <c16:uniqueId val="{00000002-2A24-4EA8-83D4-1882F3E4BE72}"/>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Valmistuotevarastot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Kasvaneet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0.14000000000000001</c:v>
                </c:pt>
                <c:pt idx="1">
                  <c:v>0.12</c:v>
                </c:pt>
              </c:numCache>
            </c:numRef>
          </c:val>
          <c:extLst>
            <c:ext xmlns:c16="http://schemas.microsoft.com/office/drawing/2014/chart" uri="{C3380CC4-5D6E-409C-BE32-E72D297353CC}">
              <c16:uniqueId val="{00000000-878B-419A-B174-9F880173FF7C}"/>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8B-419A-B174-9F880173FF7C}"/>
                </c:ext>
              </c:extLst>
            </c:dLbl>
            <c:dLbl>
              <c:idx val="1"/>
              <c:layout>
                <c:manualLayout>
                  <c:x val="0"/>
                  <c:y val="4.0274053837213173E-3"/>
                </c:manualLayout>
              </c:layout>
              <c:tx>
                <c:rich>
                  <a:bodyPr/>
                  <a:lstStyle/>
                  <a:p>
                    <a:fld id="{2930EF5B-20C0-4284-BB67-79C9FE157280}"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3B-482B-B98B-F492EC11A3E5}"/>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0.73</c:v>
                </c:pt>
                <c:pt idx="1">
                  <c:v>0.68</c:v>
                </c:pt>
              </c:numCache>
            </c:numRef>
          </c:val>
          <c:extLst>
            <c:ext xmlns:c16="http://schemas.microsoft.com/office/drawing/2014/chart" uri="{C3380CC4-5D6E-409C-BE32-E72D297353CC}">
              <c16:uniqueId val="{00000001-878B-419A-B174-9F880173FF7C}"/>
            </c:ext>
          </c:extLst>
        </c:ser>
        <c:ser>
          <c:idx val="2"/>
          <c:order val="2"/>
          <c:tx>
            <c:strRef>
              <c:f>Taul1!$D$1</c:f>
              <c:strCache>
                <c:ptCount val="1"/>
                <c:pt idx="0">
                  <c:v>Pienentyneet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0.12</c:v>
                </c:pt>
                <c:pt idx="1">
                  <c:v>0.21</c:v>
                </c:pt>
              </c:numCache>
            </c:numRef>
          </c:val>
          <c:extLst>
            <c:ext xmlns:c16="http://schemas.microsoft.com/office/drawing/2014/chart" uri="{C3380CC4-5D6E-409C-BE32-E72D297353CC}">
              <c16:uniqueId val="{00000002-878B-419A-B174-9F880173FF7C}"/>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Tavarantoimittajien toimitusajat</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Lyhentyneet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0.06</c:v>
                </c:pt>
                <c:pt idx="1">
                  <c:v>0.03</c:v>
                </c:pt>
              </c:numCache>
            </c:numRef>
          </c:val>
          <c:extLst>
            <c:ext xmlns:c16="http://schemas.microsoft.com/office/drawing/2014/chart" uri="{C3380CC4-5D6E-409C-BE32-E72D297353CC}">
              <c16:uniqueId val="{00000000-2A24-4EA8-83D4-1882F3E4BE72}"/>
            </c:ext>
          </c:extLst>
        </c:ser>
        <c:ser>
          <c:idx val="1"/>
          <c:order val="1"/>
          <c:tx>
            <c:strRef>
              <c:f>Taul1!$C$1</c:f>
              <c:strCache>
                <c:ptCount val="1"/>
                <c:pt idx="0">
                  <c:v>Ennallaan</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24-4EA8-83D4-1882F3E4BE72}"/>
                </c:ext>
              </c:extLst>
            </c:dLbl>
            <c:dLbl>
              <c:idx val="1"/>
              <c:tx>
                <c:rich>
                  <a:bodyPr/>
                  <a:lstStyle/>
                  <a:p>
                    <a:fld id="{BD6624C5-5F74-4905-B5DC-6EC0CC8A376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52-4117-AF99-7FD5773DBCA0}"/>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0.89</c:v>
                </c:pt>
                <c:pt idx="1">
                  <c:v>0.8</c:v>
                </c:pt>
              </c:numCache>
            </c:numRef>
          </c:val>
          <c:extLst>
            <c:ext xmlns:c16="http://schemas.microsoft.com/office/drawing/2014/chart" uri="{C3380CC4-5D6E-409C-BE32-E72D297353CC}">
              <c16:uniqueId val="{00000001-2A24-4EA8-83D4-1882F3E4BE72}"/>
            </c:ext>
          </c:extLst>
        </c:ser>
        <c:ser>
          <c:idx val="2"/>
          <c:order val="2"/>
          <c:tx>
            <c:strRef>
              <c:f>Taul1!$D$1</c:f>
              <c:strCache>
                <c:ptCount val="1"/>
                <c:pt idx="0">
                  <c:v>Pidentyneet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0.06</c:v>
                </c:pt>
                <c:pt idx="1">
                  <c:v>0.16</c:v>
                </c:pt>
              </c:numCache>
            </c:numRef>
          </c:val>
          <c:extLst>
            <c:ext xmlns:c16="http://schemas.microsoft.com/office/drawing/2014/chart" uri="{C3380CC4-5D6E-409C-BE32-E72D297353CC}">
              <c16:uniqueId val="{00000002-2A24-4EA8-83D4-1882F3E4BE72}"/>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valmistuotevarastot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Valmistuotevarastot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2024</c:v>
                </c:pt>
                <c:pt idx="3">
                  <c:v>Kesä 2025</c:v>
                </c:pt>
                <c:pt idx="4">
                  <c:v>Syys 2025</c:v>
                </c:pt>
              </c:strCache>
            </c:strRef>
          </c:cat>
          <c:val>
            <c:numRef>
              <c:f>Taul1!$B$2:$B$6</c:f>
              <c:numCache>
                <c:formatCode>General</c:formatCode>
                <c:ptCount val="5"/>
                <c:pt idx="0">
                  <c:v>2</c:v>
                </c:pt>
                <c:pt idx="1">
                  <c:v>4</c:v>
                </c:pt>
                <c:pt idx="2">
                  <c:v>3</c:v>
                </c:pt>
                <c:pt idx="3">
                  <c:v>3</c:v>
                </c:pt>
                <c:pt idx="4">
                  <c:v>7</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b="0" i="0" u="none" strike="noStrike" kern="1200" spc="0" baseline="0" dirty="0">
                <a:solidFill>
                  <a:srgbClr val="29282E"/>
                </a:solidFill>
              </a:rPr>
              <a:t>Saldoluku, tavarantoimittajien toimitusajat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Tavarantoimittajien toimitusajat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-10</c:v>
                </c:pt>
                <c:pt idx="1">
                  <c:v>-12</c:v>
                </c:pt>
                <c:pt idx="2">
                  <c:v>5</c:v>
                </c:pt>
                <c:pt idx="3">
                  <c:v>10</c:v>
                </c:pt>
                <c:pt idx="4">
                  <c:v>10</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Taul1!$B$2:$B$3</c:f>
              <c:numCache>
                <c:formatCode>0%</c:formatCode>
                <c:ptCount val="2"/>
                <c:pt idx="0">
                  <c:v>0.13</c:v>
                </c:pt>
                <c:pt idx="1">
                  <c:v>0.15</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Taul1!$C$2:$C$3</c:f>
              <c:numCache>
                <c:formatCode>0%</c:formatCode>
                <c:ptCount val="2"/>
                <c:pt idx="0">
                  <c:v>0.62</c:v>
                </c:pt>
                <c:pt idx="1">
                  <c:v>0.68</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Taul1!$D$2:$D$3</c:f>
              <c:numCache>
                <c:formatCode>0%</c:formatCode>
                <c:ptCount val="2"/>
                <c:pt idx="0">
                  <c:v>0.25</c:v>
                </c:pt>
                <c:pt idx="1">
                  <c:v>0.17</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a:solidFill>
                  <a:schemeClr val="tx1"/>
                </a:solidFill>
              </a:rPr>
              <a:t>Työllisyys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-7</c:v>
                </c:pt>
                <c:pt idx="1">
                  <c:v>-2</c:v>
                </c:pt>
                <c:pt idx="2">
                  <c:v>15</c:v>
                </c:pt>
                <c:pt idx="3">
                  <c:v>4</c:v>
                </c:pt>
                <c:pt idx="4">
                  <c:v>2</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a:solidFill>
                  <a:schemeClr val="tx1"/>
                </a:solidFill>
              </a:rPr>
              <a:t>Tuotanto</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3</c:v>
                </c:pt>
                <c:pt idx="1">
                  <c:v>8</c:v>
                </c:pt>
                <c:pt idx="2">
                  <c:v>27</c:v>
                </c:pt>
                <c:pt idx="3">
                  <c:v>13</c:v>
                </c:pt>
                <c:pt idx="4">
                  <c:v>12</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teollisuus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2</c:v>
                </c:pt>
                <c:pt idx="1">
                  <c:v>13</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16"/>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Henkilöstön suuruusluokka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 TeknoBaro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Taul1!$B$2:$B$5</c:f>
              <c:numCache>
                <c:formatCode>_-* #\ ##0_-;\-* #\ ##0_-;_-* "-"??_-;_-@_-</c:formatCode>
                <c:ptCount val="4"/>
                <c:pt idx="0">
                  <c:v>8</c:v>
                </c:pt>
                <c:pt idx="1">
                  <c:v>17</c:v>
                </c:pt>
                <c:pt idx="2">
                  <c:v>18</c:v>
                </c:pt>
                <c:pt idx="3">
                  <c:v>313</c:v>
                </c:pt>
              </c:numCache>
            </c:numRef>
          </c:val>
          <c:extLst>
            <c:ext xmlns:c16="http://schemas.microsoft.com/office/drawing/2014/chart" uri="{C3380CC4-5D6E-409C-BE32-E72D297353CC}">
              <c16:uniqueId val="{00000000-CA9B-44BC-87D7-12D44C41A706}"/>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palvelut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Palvelut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5</c:v>
                </c:pt>
                <c:pt idx="1">
                  <c:v>16</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Työllisyys</a:t>
            </a:r>
          </a:p>
        </c:rich>
      </c:tx>
      <c:layout>
        <c:manualLayout>
          <c:xMode val="edge"/>
          <c:yMode val="edge"/>
          <c:x val="0.42277840269966255"/>
          <c:y val="2.1515018725407373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0.14000000000000001</c:v>
                </c:pt>
                <c:pt idx="1">
                  <c:v>0.15</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0.66</c:v>
                </c:pt>
                <c:pt idx="1">
                  <c:v>0.68</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0.2</c:v>
                </c:pt>
                <c:pt idx="1">
                  <c:v>0.17</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a:t>Tuotanto</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0.11</c:v>
                </c:pt>
                <c:pt idx="1">
                  <c:v>0.13</c:v>
                </c:pt>
              </c:numCache>
            </c:numRef>
          </c:val>
          <c:extLst>
            <c:ext xmlns:c16="http://schemas.microsoft.com/office/drawing/2014/chart" uri="{C3380CC4-5D6E-409C-BE32-E72D297353CC}">
              <c16:uniqueId val="{00000000-991B-4A81-8B43-0D8086E33686}"/>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0.63</c:v>
                </c:pt>
                <c:pt idx="1">
                  <c:v>0.61</c:v>
                </c:pt>
              </c:numCache>
            </c:numRef>
          </c:val>
          <c:extLst>
            <c:ext xmlns:c16="http://schemas.microsoft.com/office/drawing/2014/chart" uri="{C3380CC4-5D6E-409C-BE32-E72D297353CC}">
              <c16:uniqueId val="{00000001-991B-4A81-8B43-0D8086E33686}"/>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0.26</c:v>
                </c:pt>
                <c:pt idx="1">
                  <c:v>0.26</c:v>
                </c:pt>
              </c:numCache>
            </c:numRef>
          </c:val>
          <c:extLst>
            <c:ext xmlns:c16="http://schemas.microsoft.com/office/drawing/2014/chart" uri="{C3380CC4-5D6E-409C-BE32-E72D297353CC}">
              <c16:uniqueId val="{00000002-991B-4A81-8B43-0D8086E33686}"/>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alle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3347827358876685"/>
          <c:y val="0.11105243124230325"/>
          <c:w val="0.82832727152429775"/>
          <c:h val="0.84240713512706644"/>
        </c:manualLayout>
      </c:layout>
      <c:barChart>
        <c:barDir val="col"/>
        <c:grouping val="clustered"/>
        <c:varyColors val="0"/>
        <c:ser>
          <c:idx val="0"/>
          <c:order val="0"/>
          <c:tx>
            <c:strRef>
              <c:f>Taul1!$B$1</c:f>
              <c:strCache>
                <c:ptCount val="1"/>
                <c:pt idx="0">
                  <c:v>Alle 150 työllistävät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6</c:v>
                </c:pt>
                <c:pt idx="1">
                  <c:v>16</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a:t>Saldoluku, yli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Yli 150 työllistävät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-14</c:v>
                </c:pt>
                <c:pt idx="1">
                  <c:v>-3</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Työllisyys</a:t>
            </a:r>
          </a:p>
        </c:rich>
      </c:tx>
      <c:layout>
        <c:manualLayout>
          <c:xMode val="edge"/>
          <c:yMode val="edge"/>
          <c:x val="0.42277840269966255"/>
          <c:y val="2.1515018725407373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0.22</c:v>
                </c:pt>
                <c:pt idx="1">
                  <c:v>0.13</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0.71</c:v>
                </c:pt>
                <c:pt idx="1">
                  <c:v>0.67</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7.0000000000000007E-2</c:v>
                </c:pt>
                <c:pt idx="1">
                  <c:v>0.19</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a:t>Tuotanto</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0.17</c:v>
                </c:pt>
                <c:pt idx="1">
                  <c:v>0.12</c:v>
                </c:pt>
              </c:numCache>
            </c:numRef>
          </c:val>
          <c:extLst>
            <c:ext xmlns:c16="http://schemas.microsoft.com/office/drawing/2014/chart" uri="{C3380CC4-5D6E-409C-BE32-E72D297353CC}">
              <c16:uniqueId val="{00000000-991B-4A81-8B43-0D8086E33686}"/>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0.68</c:v>
                </c:pt>
                <c:pt idx="1">
                  <c:v>0.61</c:v>
                </c:pt>
              </c:numCache>
            </c:numRef>
          </c:val>
          <c:extLst>
            <c:ext xmlns:c16="http://schemas.microsoft.com/office/drawing/2014/chart" uri="{C3380CC4-5D6E-409C-BE32-E72D297353CC}">
              <c16:uniqueId val="{00000001-991B-4A81-8B43-0D8086E33686}"/>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0.14000000000000001</c:v>
                </c:pt>
                <c:pt idx="1">
                  <c:v>0.27</c:v>
                </c:pt>
              </c:numCache>
            </c:numRef>
          </c:val>
          <c:extLst>
            <c:ext xmlns:c16="http://schemas.microsoft.com/office/drawing/2014/chart" uri="{C3380CC4-5D6E-409C-BE32-E72D297353CC}">
              <c16:uniqueId val="{00000002-991B-4A81-8B43-0D8086E33686}"/>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0.08</c:v>
                </c:pt>
                <c:pt idx="1">
                  <c:v>0.1</c:v>
                </c:pt>
                <c:pt idx="2">
                  <c:v>0.24</c:v>
                </c:pt>
                <c:pt idx="3">
                  <c:v>0.2</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0.62</c:v>
                </c:pt>
                <c:pt idx="1">
                  <c:v>0.67</c:v>
                </c:pt>
                <c:pt idx="2">
                  <c:v>0.63</c:v>
                </c:pt>
                <c:pt idx="3">
                  <c:v>0.6</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c:v>
                </c:pt>
                <c:pt idx="1">
                  <c:v>0.24</c:v>
                </c:pt>
                <c:pt idx="2">
                  <c:v>0.14000000000000001</c:v>
                </c:pt>
                <c:pt idx="3">
                  <c:v>0.2</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Joulu 2024</c:v>
                </c:pt>
              </c:strCache>
            </c:strRef>
          </c:tx>
          <c:spPr>
            <a:solidFill>
              <a:schemeClr val="accent1"/>
            </a:solidFill>
            <a:ln>
              <a:noFill/>
            </a:ln>
            <a:effectLst/>
          </c:spPr>
          <c:invertIfNegative val="0"/>
          <c:dLbls>
            <c:dLbl>
              <c:idx val="3"/>
              <c:layout>
                <c:manualLayout>
                  <c:x val="0"/>
                  <c:y val="-5.378768798818185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2.8823366432203922E-2"/>
                      <c:h val="8.4446448497223922E-2"/>
                    </c:manualLayout>
                  </c15:layout>
                </c:ext>
                <c:ext xmlns:c16="http://schemas.microsoft.com/office/drawing/2014/chart" uri="{C3380CC4-5D6E-409C-BE32-E72D297353CC}">
                  <c16:uniqueId val="{00000000-597A-4B9B-8CBC-6BE995A0E5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Investoinnit digitalisaatioon</c:v>
                </c:pt>
                <c:pt idx="1">
                  <c:v>T&amp;K-investoinnit</c:v>
                </c:pt>
                <c:pt idx="2">
                  <c:v>Toimitilat</c:v>
                </c:pt>
                <c:pt idx="3">
                  <c:v>Koneet &amp; laitteet</c:v>
                </c:pt>
                <c:pt idx="4">
                  <c:v>Investoinnit tekoälyyn</c:v>
                </c:pt>
              </c:strCache>
            </c:strRef>
          </c:cat>
          <c:val>
            <c:numRef>
              <c:f>Taul1!$B$2:$B$6</c:f>
              <c:numCache>
                <c:formatCode>General</c:formatCode>
                <c:ptCount val="5"/>
                <c:pt idx="0">
                  <c:v>24</c:v>
                </c:pt>
                <c:pt idx="1">
                  <c:v>17</c:v>
                </c:pt>
                <c:pt idx="2">
                  <c:v>-8</c:v>
                </c:pt>
                <c:pt idx="3">
                  <c:v>-1</c:v>
                </c:pt>
                <c:pt idx="4">
                  <c:v>45</c:v>
                </c:pt>
              </c:numCache>
            </c:numRef>
          </c:val>
          <c:extLst>
            <c:ext xmlns:c16="http://schemas.microsoft.com/office/drawing/2014/chart" uri="{C3380CC4-5D6E-409C-BE32-E72D297353CC}">
              <c16:uniqueId val="{00000000-48A3-4D8B-B6F7-DE231BAC6ED3}"/>
            </c:ext>
          </c:extLst>
        </c:ser>
        <c:ser>
          <c:idx val="1"/>
          <c:order val="1"/>
          <c:tx>
            <c:strRef>
              <c:f>Taul1!$C$1</c:f>
              <c:strCache>
                <c:ptCount val="1"/>
                <c:pt idx="0">
                  <c:v>Maalis 2025</c:v>
                </c:pt>
              </c:strCache>
            </c:strRef>
          </c:tx>
          <c:spPr>
            <a:solidFill>
              <a:schemeClr val="accent2"/>
            </a:solidFill>
            <a:ln>
              <a:noFill/>
            </a:ln>
            <a:effectLst/>
          </c:spPr>
          <c:invertIfNegative val="0"/>
          <c:dLbls>
            <c:dLbl>
              <c:idx val="3"/>
              <c:layout>
                <c:manualLayout>
                  <c:x val="0"/>
                  <c:y val="-4.6615873905049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7A-4B9B-8CBC-6BE995A0E5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Investoinnit digitalisaatioon</c:v>
                </c:pt>
                <c:pt idx="1">
                  <c:v>T&amp;K-investoinnit</c:v>
                </c:pt>
                <c:pt idx="2">
                  <c:v>Toimitilat</c:v>
                </c:pt>
                <c:pt idx="3">
                  <c:v>Koneet &amp; laitteet</c:v>
                </c:pt>
                <c:pt idx="4">
                  <c:v>Investoinnit tekoälyyn</c:v>
                </c:pt>
              </c:strCache>
            </c:strRef>
          </c:cat>
          <c:val>
            <c:numRef>
              <c:f>Taul1!$C$2:$C$6</c:f>
              <c:numCache>
                <c:formatCode>General</c:formatCode>
                <c:ptCount val="5"/>
                <c:pt idx="0">
                  <c:v>23</c:v>
                </c:pt>
                <c:pt idx="1">
                  <c:v>14</c:v>
                </c:pt>
                <c:pt idx="2">
                  <c:v>-9</c:v>
                </c:pt>
                <c:pt idx="3">
                  <c:v>-3</c:v>
                </c:pt>
                <c:pt idx="4">
                  <c:v>44</c:v>
                </c:pt>
              </c:numCache>
            </c:numRef>
          </c:val>
          <c:extLst>
            <c:ext xmlns:c16="http://schemas.microsoft.com/office/drawing/2014/chart" uri="{C3380CC4-5D6E-409C-BE32-E72D297353CC}">
              <c16:uniqueId val="{00000001-48A3-4D8B-B6F7-DE231BAC6ED3}"/>
            </c:ext>
          </c:extLst>
        </c:ser>
        <c:ser>
          <c:idx val="2"/>
          <c:order val="2"/>
          <c:tx>
            <c:strRef>
              <c:f>Taul1!$D$1</c:f>
              <c:strCache>
                <c:ptCount val="1"/>
                <c:pt idx="0">
                  <c:v>Kesä 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Investoinnit digitalisaatioon</c:v>
                </c:pt>
                <c:pt idx="1">
                  <c:v>T&amp;K-investoinnit</c:v>
                </c:pt>
                <c:pt idx="2">
                  <c:v>Toimitilat</c:v>
                </c:pt>
                <c:pt idx="3">
                  <c:v>Koneet &amp; laitteet</c:v>
                </c:pt>
                <c:pt idx="4">
                  <c:v>Investoinnit tekoälyyn</c:v>
                </c:pt>
              </c:strCache>
            </c:strRef>
          </c:cat>
          <c:val>
            <c:numRef>
              <c:f>Taul1!$D$2:$D$6</c:f>
              <c:numCache>
                <c:formatCode>General</c:formatCode>
                <c:ptCount val="5"/>
                <c:pt idx="0">
                  <c:v>21</c:v>
                </c:pt>
                <c:pt idx="1">
                  <c:v>11</c:v>
                </c:pt>
                <c:pt idx="2">
                  <c:v>-9</c:v>
                </c:pt>
                <c:pt idx="3">
                  <c:v>2</c:v>
                </c:pt>
                <c:pt idx="4">
                  <c:v>42</c:v>
                </c:pt>
              </c:numCache>
            </c:numRef>
          </c:val>
          <c:extLst>
            <c:ext xmlns:c16="http://schemas.microsoft.com/office/drawing/2014/chart" uri="{C3380CC4-5D6E-409C-BE32-E72D297353CC}">
              <c16:uniqueId val="{00000002-48A3-4D8B-B6F7-DE231BAC6ED3}"/>
            </c:ext>
          </c:extLst>
        </c:ser>
        <c:ser>
          <c:idx val="3"/>
          <c:order val="3"/>
          <c:tx>
            <c:strRef>
              <c:f>Taul1!$E$1</c:f>
              <c:strCache>
                <c:ptCount val="1"/>
                <c:pt idx="0">
                  <c:v>Syys 2025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Investoinnit digitalisaatioon</c:v>
                </c:pt>
                <c:pt idx="1">
                  <c:v>T&amp;K-investoinnit</c:v>
                </c:pt>
                <c:pt idx="2">
                  <c:v>Toimitilat</c:v>
                </c:pt>
                <c:pt idx="3">
                  <c:v>Koneet &amp; laitteet</c:v>
                </c:pt>
                <c:pt idx="4">
                  <c:v>Investoinnit tekoälyyn</c:v>
                </c:pt>
              </c:strCache>
            </c:strRef>
          </c:cat>
          <c:val>
            <c:numRef>
              <c:f>Taul1!$E$2:$E$6</c:f>
              <c:numCache>
                <c:formatCode>General</c:formatCode>
                <c:ptCount val="5"/>
                <c:pt idx="0">
                  <c:v>22</c:v>
                </c:pt>
                <c:pt idx="1">
                  <c:v>14</c:v>
                </c:pt>
                <c:pt idx="2">
                  <c:v>-10</c:v>
                </c:pt>
                <c:pt idx="3">
                  <c:v>0</c:v>
                </c:pt>
                <c:pt idx="4">
                  <c:v>40</c:v>
                </c:pt>
              </c:numCache>
            </c:numRef>
          </c:val>
          <c:extLst>
            <c:ext xmlns:c16="http://schemas.microsoft.com/office/drawing/2014/chart" uri="{C3380CC4-5D6E-409C-BE32-E72D297353CC}">
              <c16:uniqueId val="{00000000-9FD8-499B-8ED7-2C9ADB82D48E}"/>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26400"/>
        <c:crosses val="autoZero"/>
        <c:auto val="1"/>
        <c:lblAlgn val="ctr"/>
        <c:lblOffset val="100"/>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0.1</c:v>
                </c:pt>
                <c:pt idx="1">
                  <c:v>0.11</c:v>
                </c:pt>
                <c:pt idx="2">
                  <c:v>0.22</c:v>
                </c:pt>
                <c:pt idx="3">
                  <c:v>0.22</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0.62</c:v>
                </c:pt>
                <c:pt idx="1">
                  <c:v>0.67</c:v>
                </c:pt>
                <c:pt idx="2">
                  <c:v>0.63</c:v>
                </c:pt>
                <c:pt idx="3">
                  <c:v>0.56000000000000005</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0.28000000000000003</c:v>
                </c:pt>
                <c:pt idx="1">
                  <c:v>0.22</c:v>
                </c:pt>
                <c:pt idx="2">
                  <c:v>0.15</c:v>
                </c:pt>
                <c:pt idx="3">
                  <c:v>0.23</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Yrityksen toimiala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 TeknoBaro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Taul1!$B$2:$B$6</c:f>
              <c:numCache>
                <c:formatCode>_-* #\ ##0_-;\-* #\ ##0_-;_-* "-"??_-;_-@_-</c:formatCode>
                <c:ptCount val="5"/>
                <c:pt idx="0">
                  <c:v>55</c:v>
                </c:pt>
                <c:pt idx="1">
                  <c:v>21</c:v>
                </c:pt>
                <c:pt idx="2">
                  <c:v>17</c:v>
                </c:pt>
                <c:pt idx="3">
                  <c:v>205</c:v>
                </c:pt>
                <c:pt idx="4">
                  <c:v>58</c:v>
                </c:pt>
              </c:numCache>
            </c:numRef>
          </c:val>
          <c:extLst>
            <c:ext xmlns:c16="http://schemas.microsoft.com/office/drawing/2014/chart" uri="{C3380CC4-5D6E-409C-BE32-E72D297353CC}">
              <c16:uniqueId val="{00000000-30C0-41F2-BA73-3C34A94CB270}"/>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0.01</c:v>
                </c:pt>
                <c:pt idx="1">
                  <c:v>0.04</c:v>
                </c:pt>
                <c:pt idx="2">
                  <c:v>0.28999999999999998</c:v>
                </c:pt>
                <c:pt idx="3">
                  <c:v>0.14000000000000001</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0.62</c:v>
                </c:pt>
                <c:pt idx="1">
                  <c:v>0.66</c:v>
                </c:pt>
                <c:pt idx="2">
                  <c:v>0.61</c:v>
                </c:pt>
                <c:pt idx="3">
                  <c:v>0.75</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0.37</c:v>
                </c:pt>
                <c:pt idx="1">
                  <c:v>0.3</c:v>
                </c:pt>
                <c:pt idx="2">
                  <c:v>0.11</c:v>
                </c:pt>
                <c:pt idx="3">
                  <c:v>0.11</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0.09</c:v>
                </c:pt>
                <c:pt idx="1">
                  <c:v>0.1</c:v>
                </c:pt>
                <c:pt idx="2">
                  <c:v>0.2</c:v>
                </c:pt>
                <c:pt idx="3">
                  <c:v>0.2</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0.63</c:v>
                </c:pt>
                <c:pt idx="1">
                  <c:v>0.66</c:v>
                </c:pt>
                <c:pt idx="2">
                  <c:v>0.67</c:v>
                </c:pt>
                <c:pt idx="3">
                  <c:v>0.6</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0.27</c:v>
                </c:pt>
                <c:pt idx="1">
                  <c:v>0.24</c:v>
                </c:pt>
                <c:pt idx="2">
                  <c:v>0.13</c:v>
                </c:pt>
                <c:pt idx="3">
                  <c:v>0.2</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0.01</c:v>
                </c:pt>
                <c:pt idx="1">
                  <c:v>0.1</c:v>
                </c:pt>
                <c:pt idx="2">
                  <c:v>0.36</c:v>
                </c:pt>
                <c:pt idx="3">
                  <c:v>0.22</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0.56999999999999995</c:v>
                </c:pt>
                <c:pt idx="1">
                  <c:v>0.68</c:v>
                </c:pt>
                <c:pt idx="2">
                  <c:v>0.46</c:v>
                </c:pt>
                <c:pt idx="3">
                  <c:v>0.57999999999999996</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0.42</c:v>
                </c:pt>
                <c:pt idx="1">
                  <c:v>0.22</c:v>
                </c:pt>
                <c:pt idx="2">
                  <c:v>0.17</c:v>
                </c:pt>
                <c:pt idx="3">
                  <c:v>0.2</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0.02</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0.41</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0.42</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Taul1!$E$2</c:f>
              <c:numCache>
                <c:formatCode>0%</c:formatCode>
                <c:ptCount val="1"/>
                <c:pt idx="0">
                  <c:v>0.15</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6601511644188"/>
          <c:y val="3.9444200996580185E-2"/>
          <c:w val="0.41445863534935545"/>
          <c:h val="0.86625987657946213"/>
        </c:manualLayout>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9D0-4A2E-AB61-83FA24A923F7}"/>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0.01</c:v>
                </c:pt>
                <c:pt idx="1">
                  <c:v>0.03</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0.24</c:v>
                </c:pt>
                <c:pt idx="1">
                  <c:v>0.46</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0.74</c:v>
                </c:pt>
                <c:pt idx="1">
                  <c:v>0.33</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Taul1!$E$2:$E$3</c:f>
              <c:numCache>
                <c:formatCode>0%</c:formatCode>
                <c:ptCount val="2"/>
                <c:pt idx="0">
                  <c:v>0.01</c:v>
                </c:pt>
                <c:pt idx="1">
                  <c:v>0.19</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layout>
        <c:manualLayout>
          <c:xMode val="edge"/>
          <c:yMode val="edge"/>
          <c:x val="0.75307622869502266"/>
          <c:y val="0.21576966167774225"/>
          <c:w val="0.23784318106661184"/>
          <c:h val="0.500329784014058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6601511644188"/>
          <c:y val="3.9444200996580185E-2"/>
          <c:w val="0.41445863534935545"/>
          <c:h val="0.86625987657946213"/>
        </c:manualLayout>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9D0-4A2E-AB61-83FA24A923F7}"/>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c:v>
                </c:pt>
                <c:pt idx="1">
                  <c:v>0.03</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0.38</c:v>
                </c:pt>
                <c:pt idx="1">
                  <c:v>0.41</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0.59</c:v>
                </c:pt>
                <c:pt idx="1">
                  <c:v>0.38</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Taul1!$E$2:$E$3</c:f>
              <c:numCache>
                <c:formatCode>0%</c:formatCode>
                <c:ptCount val="2"/>
                <c:pt idx="0">
                  <c:v>0.03</c:v>
                </c:pt>
                <c:pt idx="1">
                  <c:v>0.18</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layout>
        <c:manualLayout>
          <c:xMode val="edge"/>
          <c:yMode val="edge"/>
          <c:x val="0.75307622869502266"/>
          <c:y val="0.21576966167774225"/>
          <c:w val="0.23784318106661184"/>
          <c:h val="0.4178555455666638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Tilauskanta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-17</c:v>
                </c:pt>
                <c:pt idx="1">
                  <c:v>-13</c:v>
                </c:pt>
                <c:pt idx="2">
                  <c:v>10</c:v>
                </c:pt>
                <c:pt idx="3">
                  <c:v>1</c:v>
                </c:pt>
                <c:pt idx="4">
                  <c:v>3</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Uudet tilaukset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-16</c:v>
                </c:pt>
                <c:pt idx="1">
                  <c:v>-8</c:v>
                </c:pt>
                <c:pt idx="2">
                  <c:v>11</c:v>
                </c:pt>
                <c:pt idx="3">
                  <c:v>4</c:v>
                </c:pt>
                <c:pt idx="4">
                  <c:v>5</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2"/>
              <c:layout>
                <c:manualLayout>
                  <c:x val="3.1267980627639469E-3"/>
                  <c:y val="-7.4634312006740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0-4858-9C65-5D07070982B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-12</c:v>
                </c:pt>
                <c:pt idx="1">
                  <c:v>-16</c:v>
                </c:pt>
                <c:pt idx="2">
                  <c:v>-3</c:v>
                </c:pt>
                <c:pt idx="3">
                  <c:v>7</c:v>
                </c:pt>
                <c:pt idx="4">
                  <c:v>2</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-8</c:v>
                </c:pt>
                <c:pt idx="1">
                  <c:v>-9</c:v>
                </c:pt>
                <c:pt idx="2">
                  <c:v>6</c:v>
                </c:pt>
                <c:pt idx="3">
                  <c:v>9</c:v>
                </c:pt>
                <c:pt idx="4">
                  <c:v>8</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a:solidFill>
                  <a:schemeClr val="tx1"/>
                </a:solidFill>
              </a:rPr>
              <a:t>Työllisyys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Syys 2024</c:v>
                </c:pt>
                <c:pt idx="1">
                  <c:v>Joulu 2024</c:v>
                </c:pt>
                <c:pt idx="2">
                  <c:v>Maalis 2025</c:v>
                </c:pt>
                <c:pt idx="3">
                  <c:v>Kesä 2025</c:v>
                </c:pt>
                <c:pt idx="4">
                  <c:v>Syys 2025</c:v>
                </c:pt>
              </c:strCache>
            </c:strRef>
          </c:cat>
          <c:val>
            <c:numRef>
              <c:f>Taul1!$B$2:$B$6</c:f>
              <c:numCache>
                <c:formatCode>General</c:formatCode>
                <c:ptCount val="5"/>
                <c:pt idx="0">
                  <c:v>-7</c:v>
                </c:pt>
                <c:pt idx="1">
                  <c:v>-2</c:v>
                </c:pt>
                <c:pt idx="2">
                  <c:v>15</c:v>
                </c:pt>
                <c:pt idx="3">
                  <c:v>4</c:v>
                </c:pt>
                <c:pt idx="4">
                  <c:v>2</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0.74013</cdr:x>
      <cdr:y>0.11418</cdr:y>
    </cdr:from>
    <cdr:to>
      <cdr:x>0.99786</cdr:x>
      <cdr:y>0.18847</cdr:y>
    </cdr:to>
    <cdr:sp macro="" textlink="">
      <cdr:nvSpPr>
        <cdr:cNvPr id="2" name="Tekstiruutu 10">
          <a:extLst xmlns:a="http://schemas.openxmlformats.org/drawingml/2006/main">
            <a:ext uri="{FF2B5EF4-FFF2-40B4-BE49-F238E27FC236}">
              <a16:creationId xmlns:a16="http://schemas.microsoft.com/office/drawing/2014/main" id="{B6F03FC8-EE3C-439A-EB07-269370F615AF}"/>
            </a:ext>
          </a:extLst>
        </cdr:cNvPr>
        <cdr:cNvSpPr txBox="1"/>
      </cdr:nvSpPr>
      <cdr:spPr>
        <a:xfrm xmlns:a="http://schemas.openxmlformats.org/drawingml/2006/main">
          <a:off x="3101904" y="360041"/>
          <a:ext cx="1080120" cy="234286"/>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spAutoFit/>
        </a:bodyPr>
        <a:lstStyle xmlns:a="http://schemas.openxmlformats.org/drawingml/2006/main">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xmlns:a="http://schemas.openxmlformats.org/drawingml/2006/main">
          <a:r>
            <a:rPr lang="fi-FI" sz="1050" spc="-40" dirty="0"/>
            <a:t>% vastaajista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421178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15</a:t>
            </a:fld>
            <a:endParaRPr lang="fi-FI"/>
          </a:p>
        </p:txBody>
      </p:sp>
    </p:spTree>
    <p:extLst>
      <p:ext uri="{BB962C8B-B14F-4D97-AF65-F5344CB8AC3E}">
        <p14:creationId xmlns:p14="http://schemas.microsoft.com/office/powerpoint/2010/main" val="271800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16</a:t>
            </a:fld>
            <a:endParaRPr lang="fi-FI"/>
          </a:p>
        </p:txBody>
      </p:sp>
    </p:spTree>
    <p:extLst>
      <p:ext uri="{BB962C8B-B14F-4D97-AF65-F5344CB8AC3E}">
        <p14:creationId xmlns:p14="http://schemas.microsoft.com/office/powerpoint/2010/main" val="276573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35EF-4D02-ED9C-155E-60FF7DA9A33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16E59F6-5776-4F58-1BBE-8DE7B74300B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F48B5B7-57F9-7756-ED92-FEDD63785C4B}"/>
              </a:ext>
            </a:extLst>
          </p:cNvPr>
          <p:cNvSpPr>
            <a:spLocks noGrp="1"/>
          </p:cNvSpPr>
          <p:nvPr>
            <p:ph type="body" idx="1"/>
          </p:nvPr>
        </p:nvSpPr>
        <p:spPr/>
        <p:txBody>
          <a:bodyPr/>
          <a:lstStyle/>
          <a:p>
            <a:endParaRPr lang="fi-FI" dirty="0"/>
          </a:p>
        </p:txBody>
      </p:sp>
      <p:sp>
        <p:nvSpPr>
          <p:cNvPr id="4" name="Alatunnisteen paikkamerkki 3">
            <a:extLst>
              <a:ext uri="{FF2B5EF4-FFF2-40B4-BE49-F238E27FC236}">
                <a16:creationId xmlns:a16="http://schemas.microsoft.com/office/drawing/2014/main" id="{1B2932D1-02D9-4F23-47AD-3FB49509B9BC}"/>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AA321F8C-BACC-1EF3-8695-61B9490436BA}"/>
              </a:ext>
            </a:extLst>
          </p:cNvPr>
          <p:cNvSpPr>
            <a:spLocks noGrp="1"/>
          </p:cNvSpPr>
          <p:nvPr>
            <p:ph type="sldNum" sz="quarter" idx="5"/>
          </p:nvPr>
        </p:nvSpPr>
        <p:spPr/>
        <p:txBody>
          <a:bodyPr/>
          <a:lstStyle/>
          <a:p>
            <a:fld id="{B5A0B3B4-F971-4AD3-B530-DE860EFC07D2}" type="slidenum">
              <a:rPr lang="fi-FI" smtClean="0"/>
              <a:pPr/>
              <a:t>17</a:t>
            </a:fld>
            <a:endParaRPr lang="fi-FI"/>
          </a:p>
        </p:txBody>
      </p:sp>
    </p:spTree>
    <p:extLst>
      <p:ext uri="{BB962C8B-B14F-4D97-AF65-F5344CB8AC3E}">
        <p14:creationId xmlns:p14="http://schemas.microsoft.com/office/powerpoint/2010/main" val="88733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18</a:t>
            </a:fld>
            <a:endParaRPr lang="fi-FI"/>
          </a:p>
        </p:txBody>
      </p:sp>
    </p:spTree>
    <p:extLst>
      <p:ext uri="{BB962C8B-B14F-4D97-AF65-F5344CB8AC3E}">
        <p14:creationId xmlns:p14="http://schemas.microsoft.com/office/powerpoint/2010/main" val="379140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19</a:t>
            </a:fld>
            <a:endParaRPr lang="fi-FI"/>
          </a:p>
        </p:txBody>
      </p:sp>
    </p:spTree>
    <p:extLst>
      <p:ext uri="{BB962C8B-B14F-4D97-AF65-F5344CB8AC3E}">
        <p14:creationId xmlns:p14="http://schemas.microsoft.com/office/powerpoint/2010/main" val="161365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4AE83-141E-662D-AC3B-276EE6A2906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05EBEBA-C178-ADDB-E99F-C303CA6580C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D115C87-0CE0-A945-42A7-A1BA9A54CF8C}"/>
              </a:ext>
            </a:extLst>
          </p:cNvPr>
          <p:cNvSpPr>
            <a:spLocks noGrp="1"/>
          </p:cNvSpPr>
          <p:nvPr>
            <p:ph type="body" idx="1"/>
          </p:nvPr>
        </p:nvSpPr>
        <p:spPr/>
        <p:txBody>
          <a:bodyPr/>
          <a:lstStyle/>
          <a:p>
            <a:endParaRPr lang="fi-FI" dirty="0"/>
          </a:p>
        </p:txBody>
      </p:sp>
      <p:sp>
        <p:nvSpPr>
          <p:cNvPr id="4" name="Alatunnisteen paikkamerkki 3">
            <a:extLst>
              <a:ext uri="{FF2B5EF4-FFF2-40B4-BE49-F238E27FC236}">
                <a16:creationId xmlns:a16="http://schemas.microsoft.com/office/drawing/2014/main" id="{4DD64937-5BE0-BC47-9C04-3A6C9476EFD5}"/>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7BC9033D-DAB0-ED7D-F718-01AF84559AAE}"/>
              </a:ext>
            </a:extLst>
          </p:cNvPr>
          <p:cNvSpPr>
            <a:spLocks noGrp="1"/>
          </p:cNvSpPr>
          <p:nvPr>
            <p:ph type="sldNum" sz="quarter" idx="5"/>
          </p:nvPr>
        </p:nvSpPr>
        <p:spPr/>
        <p:txBody>
          <a:bodyPr/>
          <a:lstStyle/>
          <a:p>
            <a:fld id="{B5A0B3B4-F971-4AD3-B530-DE860EFC07D2}" type="slidenum">
              <a:rPr lang="fi-FI" smtClean="0"/>
              <a:pPr/>
              <a:t>20</a:t>
            </a:fld>
            <a:endParaRPr lang="fi-FI"/>
          </a:p>
        </p:txBody>
      </p:sp>
    </p:spTree>
    <p:extLst>
      <p:ext uri="{BB962C8B-B14F-4D97-AF65-F5344CB8AC3E}">
        <p14:creationId xmlns:p14="http://schemas.microsoft.com/office/powerpoint/2010/main" val="284162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22</a:t>
            </a:fld>
            <a:endParaRPr lang="fi-FI"/>
          </a:p>
        </p:txBody>
      </p:sp>
    </p:spTree>
    <p:extLst>
      <p:ext uri="{BB962C8B-B14F-4D97-AF65-F5344CB8AC3E}">
        <p14:creationId xmlns:p14="http://schemas.microsoft.com/office/powerpoint/2010/main" val="359596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84BE-F7E7-4591-07EF-EBAAD66650D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AB41E80-4E06-B067-4E56-B6D5F4043A2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E12DE76-E5FD-7791-C623-5E2B688B9E1C}"/>
              </a:ext>
            </a:extLst>
          </p:cNvPr>
          <p:cNvSpPr>
            <a:spLocks noGrp="1"/>
          </p:cNvSpPr>
          <p:nvPr>
            <p:ph type="body" idx="1"/>
          </p:nvPr>
        </p:nvSpPr>
        <p:spPr/>
        <p:txBody>
          <a:bodyPr/>
          <a:lstStyle/>
          <a:p>
            <a:endParaRPr lang="fi-FI" dirty="0"/>
          </a:p>
        </p:txBody>
      </p:sp>
      <p:sp>
        <p:nvSpPr>
          <p:cNvPr id="4" name="Alatunnisteen paikkamerkki 3">
            <a:extLst>
              <a:ext uri="{FF2B5EF4-FFF2-40B4-BE49-F238E27FC236}">
                <a16:creationId xmlns:a16="http://schemas.microsoft.com/office/drawing/2014/main" id="{C2B12C9D-6433-C8B8-BBB7-2DD8BE9A3BD4}"/>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2A7C4E29-CBC9-2C9F-78A7-FCB08AA0F518}"/>
              </a:ext>
            </a:extLst>
          </p:cNvPr>
          <p:cNvSpPr>
            <a:spLocks noGrp="1"/>
          </p:cNvSpPr>
          <p:nvPr>
            <p:ph type="sldNum" sz="quarter" idx="5"/>
          </p:nvPr>
        </p:nvSpPr>
        <p:spPr/>
        <p:txBody>
          <a:bodyPr/>
          <a:lstStyle/>
          <a:p>
            <a:fld id="{B5A0B3B4-F971-4AD3-B530-DE860EFC07D2}" type="slidenum">
              <a:rPr lang="fi-FI" smtClean="0"/>
              <a:pPr/>
              <a:t>23</a:t>
            </a:fld>
            <a:endParaRPr lang="fi-FI"/>
          </a:p>
        </p:txBody>
      </p:sp>
    </p:spTree>
    <p:extLst>
      <p:ext uri="{BB962C8B-B14F-4D97-AF65-F5344CB8AC3E}">
        <p14:creationId xmlns:p14="http://schemas.microsoft.com/office/powerpoint/2010/main" val="199535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24</a:t>
            </a:fld>
            <a:endParaRPr lang="fi-FI"/>
          </a:p>
        </p:txBody>
      </p:sp>
    </p:spTree>
    <p:extLst>
      <p:ext uri="{BB962C8B-B14F-4D97-AF65-F5344CB8AC3E}">
        <p14:creationId xmlns:p14="http://schemas.microsoft.com/office/powerpoint/2010/main" val="172158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25</a:t>
            </a:fld>
            <a:endParaRPr lang="fi-FI"/>
          </a:p>
        </p:txBody>
      </p:sp>
    </p:spTree>
    <p:extLst>
      <p:ext uri="{BB962C8B-B14F-4D97-AF65-F5344CB8AC3E}">
        <p14:creationId xmlns:p14="http://schemas.microsoft.com/office/powerpoint/2010/main" val="293608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a:p>
        </p:txBody>
      </p:sp>
    </p:spTree>
    <p:extLst>
      <p:ext uri="{BB962C8B-B14F-4D97-AF65-F5344CB8AC3E}">
        <p14:creationId xmlns:p14="http://schemas.microsoft.com/office/powerpoint/2010/main" val="4292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AD27-9D9B-A0EC-6D4B-E6462D1461C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016ADCD-C75E-6A3D-5639-D30ED3C88E3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3939443-9211-DBEE-2ED7-AA32C81B3D04}"/>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dirty="0"/>
          </a:p>
        </p:txBody>
      </p:sp>
      <p:sp>
        <p:nvSpPr>
          <p:cNvPr id="4" name="Alatunnisteen paikkamerkki 3">
            <a:extLst>
              <a:ext uri="{FF2B5EF4-FFF2-40B4-BE49-F238E27FC236}">
                <a16:creationId xmlns:a16="http://schemas.microsoft.com/office/drawing/2014/main" id="{7A6B2261-FD21-DBED-1F66-FBB8FB918AC2}"/>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3224C205-A3D1-5A06-7D4F-84DB9EBA5CAE}"/>
              </a:ext>
            </a:extLst>
          </p:cNvPr>
          <p:cNvSpPr>
            <a:spLocks noGrp="1"/>
          </p:cNvSpPr>
          <p:nvPr>
            <p:ph type="sldNum" sz="quarter" idx="5"/>
          </p:nvPr>
        </p:nvSpPr>
        <p:spPr/>
        <p:txBody>
          <a:bodyPr/>
          <a:lstStyle/>
          <a:p>
            <a:fld id="{B5A0B3B4-F971-4AD3-B530-DE860EFC07D2}" type="slidenum">
              <a:rPr lang="fi-FI" smtClean="0"/>
              <a:pPr/>
              <a:t>26</a:t>
            </a:fld>
            <a:endParaRPr lang="fi-FI"/>
          </a:p>
        </p:txBody>
      </p:sp>
    </p:spTree>
    <p:extLst>
      <p:ext uri="{BB962C8B-B14F-4D97-AF65-F5344CB8AC3E}">
        <p14:creationId xmlns:p14="http://schemas.microsoft.com/office/powerpoint/2010/main" val="322639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27</a:t>
            </a:fld>
            <a:endParaRPr lang="fi-FI"/>
          </a:p>
        </p:txBody>
      </p:sp>
    </p:spTree>
    <p:extLst>
      <p:ext uri="{BB962C8B-B14F-4D97-AF65-F5344CB8AC3E}">
        <p14:creationId xmlns:p14="http://schemas.microsoft.com/office/powerpoint/2010/main" val="226123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29</a:t>
            </a:fld>
            <a:endParaRPr lang="fi-FI"/>
          </a:p>
        </p:txBody>
      </p:sp>
    </p:spTree>
    <p:extLst>
      <p:ext uri="{BB962C8B-B14F-4D97-AF65-F5344CB8AC3E}">
        <p14:creationId xmlns:p14="http://schemas.microsoft.com/office/powerpoint/2010/main" val="3538044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30</a:t>
            </a:fld>
            <a:endParaRPr lang="fi-FI"/>
          </a:p>
        </p:txBody>
      </p:sp>
    </p:spTree>
    <p:extLst>
      <p:ext uri="{BB962C8B-B14F-4D97-AF65-F5344CB8AC3E}">
        <p14:creationId xmlns:p14="http://schemas.microsoft.com/office/powerpoint/2010/main" val="200878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31</a:t>
            </a:fld>
            <a:endParaRPr lang="fi-FI"/>
          </a:p>
        </p:txBody>
      </p:sp>
    </p:spTree>
    <p:extLst>
      <p:ext uri="{BB962C8B-B14F-4D97-AF65-F5344CB8AC3E}">
        <p14:creationId xmlns:p14="http://schemas.microsoft.com/office/powerpoint/2010/main" val="884687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32</a:t>
            </a:fld>
            <a:endParaRPr lang="fi-FI"/>
          </a:p>
        </p:txBody>
      </p:sp>
    </p:spTree>
    <p:extLst>
      <p:ext uri="{BB962C8B-B14F-4D97-AF65-F5344CB8AC3E}">
        <p14:creationId xmlns:p14="http://schemas.microsoft.com/office/powerpoint/2010/main" val="499981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33</a:t>
            </a:fld>
            <a:endParaRPr lang="fi-FI"/>
          </a:p>
        </p:txBody>
      </p:sp>
    </p:spTree>
    <p:extLst>
      <p:ext uri="{BB962C8B-B14F-4D97-AF65-F5344CB8AC3E}">
        <p14:creationId xmlns:p14="http://schemas.microsoft.com/office/powerpoint/2010/main" val="1801721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34</a:t>
            </a:fld>
            <a:endParaRPr lang="fi-FI"/>
          </a:p>
        </p:txBody>
      </p:sp>
    </p:spTree>
    <p:extLst>
      <p:ext uri="{BB962C8B-B14F-4D97-AF65-F5344CB8AC3E}">
        <p14:creationId xmlns:p14="http://schemas.microsoft.com/office/powerpoint/2010/main" val="1393799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35</a:t>
            </a:fld>
            <a:endParaRPr lang="fi-FI"/>
          </a:p>
        </p:txBody>
      </p:sp>
    </p:spTree>
    <p:extLst>
      <p:ext uri="{BB962C8B-B14F-4D97-AF65-F5344CB8AC3E}">
        <p14:creationId xmlns:p14="http://schemas.microsoft.com/office/powerpoint/2010/main" val="3789707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36</a:t>
            </a:fld>
            <a:endParaRPr lang="fi-FI"/>
          </a:p>
        </p:txBody>
      </p:sp>
    </p:spTree>
    <p:extLst>
      <p:ext uri="{BB962C8B-B14F-4D97-AF65-F5344CB8AC3E}">
        <p14:creationId xmlns:p14="http://schemas.microsoft.com/office/powerpoint/2010/main" val="142234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BF74-2314-4663-72BA-0D12D53F938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683589D-4590-7B05-A08D-FA6F8EF0E09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B1E6452-C332-DF45-4E38-FF0CF58A98D0}"/>
              </a:ext>
            </a:extLst>
          </p:cNvPr>
          <p:cNvSpPr>
            <a:spLocks noGrp="1"/>
          </p:cNvSpPr>
          <p:nvPr>
            <p:ph type="body" idx="1"/>
          </p:nvPr>
        </p:nvSpPr>
        <p:spPr/>
        <p:txBody>
          <a:bodyPr/>
          <a:lstStyle/>
          <a:p>
            <a:r>
              <a:rPr lang="fi-FI" dirty="0"/>
              <a:t>LA 13.9.</a:t>
            </a:r>
          </a:p>
        </p:txBody>
      </p:sp>
      <p:sp>
        <p:nvSpPr>
          <p:cNvPr id="4" name="Alatunnisteen paikkamerkki 3">
            <a:extLst>
              <a:ext uri="{FF2B5EF4-FFF2-40B4-BE49-F238E27FC236}">
                <a16:creationId xmlns:a16="http://schemas.microsoft.com/office/drawing/2014/main" id="{1550E5FD-0E09-A667-CC63-F2F80973EE07}"/>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BB9F2823-AF45-5A55-7974-89C47F8F7852}"/>
              </a:ext>
            </a:extLst>
          </p:cNvPr>
          <p:cNvSpPr>
            <a:spLocks noGrp="1"/>
          </p:cNvSpPr>
          <p:nvPr>
            <p:ph type="sldNum" sz="quarter" idx="5"/>
          </p:nvPr>
        </p:nvSpPr>
        <p:spPr/>
        <p:txBody>
          <a:bodyPr/>
          <a:lstStyle/>
          <a:p>
            <a:fld id="{B5A0B3B4-F971-4AD3-B530-DE860EFC07D2}" type="slidenum">
              <a:rPr lang="fi-FI" smtClean="0"/>
              <a:pPr/>
              <a:t>7</a:t>
            </a:fld>
            <a:endParaRPr lang="fi-FI"/>
          </a:p>
        </p:txBody>
      </p:sp>
    </p:spTree>
    <p:extLst>
      <p:ext uri="{BB962C8B-B14F-4D97-AF65-F5344CB8AC3E}">
        <p14:creationId xmlns:p14="http://schemas.microsoft.com/office/powerpoint/2010/main" val="3077442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37</a:t>
            </a:fld>
            <a:endParaRPr lang="fi-FI"/>
          </a:p>
        </p:txBody>
      </p:sp>
    </p:spTree>
    <p:extLst>
      <p:ext uri="{BB962C8B-B14F-4D97-AF65-F5344CB8AC3E}">
        <p14:creationId xmlns:p14="http://schemas.microsoft.com/office/powerpoint/2010/main" val="118677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41</a:t>
            </a:fld>
            <a:endParaRPr lang="fi-FI"/>
          </a:p>
        </p:txBody>
      </p:sp>
    </p:spTree>
    <p:extLst>
      <p:ext uri="{BB962C8B-B14F-4D97-AF65-F5344CB8AC3E}">
        <p14:creationId xmlns:p14="http://schemas.microsoft.com/office/powerpoint/2010/main" val="1573590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p>
        </p:txBody>
      </p:sp>
      <p:sp>
        <p:nvSpPr>
          <p:cNvPr id="5" name="Dian numeron paikkamerkki 4"/>
          <p:cNvSpPr>
            <a:spLocks noGrp="1"/>
          </p:cNvSpPr>
          <p:nvPr>
            <p:ph type="sldNum" sz="quarter" idx="11"/>
          </p:nvPr>
        </p:nvSpPr>
        <p:spPr/>
        <p:txBody>
          <a:bodyPr/>
          <a:lstStyle/>
          <a:p>
            <a:fld id="{B5A0B3B4-F971-4AD3-B530-DE860EFC07D2}" type="slidenum">
              <a:rPr lang="fi-FI" smtClean="0"/>
              <a:pPr/>
              <a:t>42</a:t>
            </a:fld>
            <a:endParaRPr lang="fi-FI"/>
          </a:p>
        </p:txBody>
      </p:sp>
    </p:spTree>
    <p:extLst>
      <p:ext uri="{BB962C8B-B14F-4D97-AF65-F5344CB8AC3E}">
        <p14:creationId xmlns:p14="http://schemas.microsoft.com/office/powerpoint/2010/main" val="346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AD028-76DF-C153-BD55-B9F336E9896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B776EF4-BE51-34AB-1F2A-F1DCAB136DF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8E52E3E-1CC6-2045-F5C1-F39132552A8C}"/>
              </a:ext>
            </a:extLst>
          </p:cNvPr>
          <p:cNvSpPr>
            <a:spLocks noGrp="1"/>
          </p:cNvSpPr>
          <p:nvPr>
            <p:ph type="body" idx="1"/>
          </p:nvPr>
        </p:nvSpPr>
        <p:spPr/>
        <p:txBody>
          <a:bodyPr/>
          <a:lstStyle/>
          <a:p>
            <a:endParaRPr lang="fi-FI" dirty="0"/>
          </a:p>
        </p:txBody>
      </p:sp>
      <p:sp>
        <p:nvSpPr>
          <p:cNvPr id="4" name="Alatunnisteen paikkamerkki 3">
            <a:extLst>
              <a:ext uri="{FF2B5EF4-FFF2-40B4-BE49-F238E27FC236}">
                <a16:creationId xmlns:a16="http://schemas.microsoft.com/office/drawing/2014/main" id="{735EE1D7-EFEF-0642-4F56-3BE920A6D14D}"/>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78F261B5-DDF3-27DF-7125-AD27DE393232}"/>
              </a:ext>
            </a:extLst>
          </p:cNvPr>
          <p:cNvSpPr>
            <a:spLocks noGrp="1"/>
          </p:cNvSpPr>
          <p:nvPr>
            <p:ph type="sldNum" sz="quarter" idx="5"/>
          </p:nvPr>
        </p:nvSpPr>
        <p:spPr/>
        <p:txBody>
          <a:bodyPr/>
          <a:lstStyle/>
          <a:p>
            <a:fld id="{B5A0B3B4-F971-4AD3-B530-DE860EFC07D2}" type="slidenum">
              <a:rPr lang="fi-FI" smtClean="0"/>
              <a:pPr/>
              <a:t>8</a:t>
            </a:fld>
            <a:endParaRPr lang="fi-FI"/>
          </a:p>
        </p:txBody>
      </p:sp>
    </p:spTree>
    <p:extLst>
      <p:ext uri="{BB962C8B-B14F-4D97-AF65-F5344CB8AC3E}">
        <p14:creationId xmlns:p14="http://schemas.microsoft.com/office/powerpoint/2010/main" val="107622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FC32-9D0A-82B8-C6ED-EBC4487A473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12484AD-9FA0-8A97-B369-32BF0BE1265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18D74D2-A728-38BD-3F8E-C5743AE775EC}"/>
              </a:ext>
            </a:extLst>
          </p:cNvPr>
          <p:cNvSpPr>
            <a:spLocks noGrp="1"/>
          </p:cNvSpPr>
          <p:nvPr>
            <p:ph type="body" idx="1"/>
          </p:nvPr>
        </p:nvSpPr>
        <p:spPr/>
        <p:txBody>
          <a:bodyPr/>
          <a:lstStyle/>
          <a:p>
            <a:endParaRPr lang="fi-FI" dirty="0"/>
          </a:p>
        </p:txBody>
      </p:sp>
      <p:sp>
        <p:nvSpPr>
          <p:cNvPr id="4" name="Alatunnisteen paikkamerkki 3">
            <a:extLst>
              <a:ext uri="{FF2B5EF4-FFF2-40B4-BE49-F238E27FC236}">
                <a16:creationId xmlns:a16="http://schemas.microsoft.com/office/drawing/2014/main" id="{4D3B93F2-FFD6-AE4D-122C-0C3576C2E987}"/>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AB1D4447-8F0C-4769-7C4E-31BBF39B3F96}"/>
              </a:ext>
            </a:extLst>
          </p:cNvPr>
          <p:cNvSpPr>
            <a:spLocks noGrp="1"/>
          </p:cNvSpPr>
          <p:nvPr>
            <p:ph type="sldNum" sz="quarter" idx="5"/>
          </p:nvPr>
        </p:nvSpPr>
        <p:spPr/>
        <p:txBody>
          <a:bodyPr/>
          <a:lstStyle/>
          <a:p>
            <a:fld id="{B5A0B3B4-F971-4AD3-B530-DE860EFC07D2}" type="slidenum">
              <a:rPr lang="fi-FI" smtClean="0"/>
              <a:pPr/>
              <a:t>9</a:t>
            </a:fld>
            <a:endParaRPr lang="fi-FI"/>
          </a:p>
        </p:txBody>
      </p:sp>
    </p:spTree>
    <p:extLst>
      <p:ext uri="{BB962C8B-B14F-4D97-AF65-F5344CB8AC3E}">
        <p14:creationId xmlns:p14="http://schemas.microsoft.com/office/powerpoint/2010/main" val="227297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11</a:t>
            </a:fld>
            <a:endParaRPr lang="fi-FI"/>
          </a:p>
        </p:txBody>
      </p:sp>
    </p:spTree>
    <p:extLst>
      <p:ext uri="{BB962C8B-B14F-4D97-AF65-F5344CB8AC3E}">
        <p14:creationId xmlns:p14="http://schemas.microsoft.com/office/powerpoint/2010/main" val="403712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12</a:t>
            </a:fld>
            <a:endParaRPr lang="fi-FI"/>
          </a:p>
        </p:txBody>
      </p:sp>
    </p:spTree>
    <p:extLst>
      <p:ext uri="{BB962C8B-B14F-4D97-AF65-F5344CB8AC3E}">
        <p14:creationId xmlns:p14="http://schemas.microsoft.com/office/powerpoint/2010/main" val="295707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13</a:t>
            </a:fld>
            <a:endParaRPr lang="fi-FI"/>
          </a:p>
        </p:txBody>
      </p:sp>
    </p:spTree>
    <p:extLst>
      <p:ext uri="{BB962C8B-B14F-4D97-AF65-F5344CB8AC3E}">
        <p14:creationId xmlns:p14="http://schemas.microsoft.com/office/powerpoint/2010/main" val="48297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14</a:t>
            </a:fld>
            <a:endParaRPr lang="fi-FI"/>
          </a:p>
        </p:txBody>
      </p:sp>
    </p:spTree>
    <p:extLst>
      <p:ext uri="{BB962C8B-B14F-4D97-AF65-F5344CB8AC3E}">
        <p14:creationId xmlns:p14="http://schemas.microsoft.com/office/powerpoint/2010/main" val="500444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16.9.2025</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16.9.2025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16.9.2025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16.9.2025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16.9.2025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16.9.2025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16.9.2025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16.9.2025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16.9.2025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16.9.2025</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16.9.2025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16.9.2025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16.9.2025</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16.9.2025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16.9.2025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16.9.2025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16.9.2025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16.9.2025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16.9.2025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16.9.2025</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mailto:hanne.mikkonen@teknologiateollisuus.fi"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32A1C2B-41A9-6B4C-BF6F-91640EBCB4AA}"/>
              </a:ext>
            </a:extLst>
          </p:cNvPr>
          <p:cNvSpPr>
            <a:spLocks noGrp="1"/>
          </p:cNvSpPr>
          <p:nvPr>
            <p:ph type="body" sz="quarter" idx="15"/>
          </p:nvPr>
        </p:nvSpPr>
        <p:spPr/>
        <p:txBody>
          <a:bodyPr/>
          <a:lstStyle/>
          <a:p>
            <a:r>
              <a:rPr lang="fi-FI" dirty="0" err="1"/>
              <a:t>TeknoBaro</a:t>
            </a:r>
            <a:endParaRPr lang="fi-FI" dirty="0"/>
          </a:p>
          <a:p>
            <a:endParaRPr lang="fi-FI" dirty="0"/>
          </a:p>
          <a:p>
            <a:endParaRPr lang="fi-FI" dirty="0"/>
          </a:p>
          <a:p>
            <a:r>
              <a:rPr lang="fi-FI" dirty="0"/>
              <a:t>Tulokset, syyskuu 2025</a:t>
            </a:r>
          </a:p>
        </p:txBody>
      </p:sp>
      <p:sp>
        <p:nvSpPr>
          <p:cNvPr id="3" name="Dian numeron paikkamerkki 2">
            <a:extLst>
              <a:ext uri="{FF2B5EF4-FFF2-40B4-BE49-F238E27FC236}">
                <a16:creationId xmlns:a16="http://schemas.microsoft.com/office/drawing/2014/main" id="{46263DAF-070A-9F45-B65A-5812705DF089}"/>
              </a:ext>
            </a:extLst>
          </p:cNvPr>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a:extLst>
              <a:ext uri="{FF2B5EF4-FFF2-40B4-BE49-F238E27FC236}">
                <a16:creationId xmlns:a16="http://schemas.microsoft.com/office/drawing/2014/main" id="{EF8A2D42-0FBE-584C-8A5D-194863F59571}"/>
              </a:ext>
            </a:extLst>
          </p:cNvPr>
          <p:cNvSpPr>
            <a:spLocks noGrp="1"/>
          </p:cNvSpPr>
          <p:nvPr>
            <p:ph type="dt" sz="half" idx="10"/>
          </p:nvPr>
        </p:nvSpPr>
        <p:spPr/>
        <p:txBody>
          <a:bodyPr/>
          <a:lstStyle/>
          <a:p>
            <a:fld id="{FBD49F65-936D-47C1-B476-B10D0AC9DEC4}" type="datetime1">
              <a:rPr lang="fi-FI" smtClean="0"/>
              <a:t>16.9.2025</a:t>
            </a:fld>
            <a:endParaRPr lang="fi-FI"/>
          </a:p>
        </p:txBody>
      </p:sp>
      <p:sp>
        <p:nvSpPr>
          <p:cNvPr id="5" name="Alatunnisteen paikkamerkki 4">
            <a:extLst>
              <a:ext uri="{FF2B5EF4-FFF2-40B4-BE49-F238E27FC236}">
                <a16:creationId xmlns:a16="http://schemas.microsoft.com/office/drawing/2014/main" id="{10304937-4483-6E49-BC4C-68ABCDF3B788}"/>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64134258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FFE729F-E216-6A41-3479-BDAEEC801A2C}"/>
              </a:ext>
            </a:extLst>
          </p:cNvPr>
          <p:cNvSpPr>
            <a:spLocks noGrp="1"/>
          </p:cNvSpPr>
          <p:nvPr>
            <p:ph type="body" sz="quarter" idx="15"/>
          </p:nvPr>
        </p:nvSpPr>
        <p:spPr/>
        <p:txBody>
          <a:bodyPr/>
          <a:lstStyle/>
          <a:p>
            <a:r>
              <a:rPr lang="fi-FI" dirty="0"/>
              <a:t>Suhdannetilanne nyt </a:t>
            </a:r>
            <a:r>
              <a:rPr lang="fi-FI" dirty="0" err="1"/>
              <a:t>vs</a:t>
            </a:r>
            <a:r>
              <a:rPr lang="fi-FI" dirty="0"/>
              <a:t> 3 kk sitten, eli mikä kehitys maaliskuu-kesäkuu</a:t>
            </a:r>
          </a:p>
          <a:p>
            <a:endParaRPr lang="fi-FI" dirty="0"/>
          </a:p>
        </p:txBody>
      </p:sp>
      <p:sp>
        <p:nvSpPr>
          <p:cNvPr id="3" name="Dian numeron paikkamerkki 2">
            <a:extLst>
              <a:ext uri="{FF2B5EF4-FFF2-40B4-BE49-F238E27FC236}">
                <a16:creationId xmlns:a16="http://schemas.microsoft.com/office/drawing/2014/main" id="{63060D6B-E32D-7648-8BEB-A6E7236EF04A}"/>
              </a:ext>
            </a:extLst>
          </p:cNvPr>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a:extLst>
              <a:ext uri="{FF2B5EF4-FFF2-40B4-BE49-F238E27FC236}">
                <a16:creationId xmlns:a16="http://schemas.microsoft.com/office/drawing/2014/main" id="{593F6EBE-DE53-B6F0-11AA-8BF66C958F8D}"/>
              </a:ext>
            </a:extLst>
          </p:cNvPr>
          <p:cNvSpPr>
            <a:spLocks noGrp="1"/>
          </p:cNvSpPr>
          <p:nvPr>
            <p:ph type="dt" sz="half" idx="10"/>
          </p:nvPr>
        </p:nvSpPr>
        <p:spPr/>
        <p:txBody>
          <a:bodyPr/>
          <a:lstStyle/>
          <a:p>
            <a:fld id="{FBD49F65-936D-47C1-B476-B10D0AC9DEC4}" type="datetime1">
              <a:rPr lang="fi-FI" smtClean="0"/>
              <a:t>16.9.2025</a:t>
            </a:fld>
            <a:endParaRPr lang="fi-FI"/>
          </a:p>
        </p:txBody>
      </p:sp>
      <p:sp>
        <p:nvSpPr>
          <p:cNvPr id="5" name="Alatunnisteen paikkamerkki 4">
            <a:extLst>
              <a:ext uri="{FF2B5EF4-FFF2-40B4-BE49-F238E27FC236}">
                <a16:creationId xmlns:a16="http://schemas.microsoft.com/office/drawing/2014/main" id="{EBCE76A8-B53A-D894-A8B6-1B00C93DA27D}"/>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43579699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2846765381"/>
              </p:ext>
            </p:extLst>
          </p:nvPr>
        </p:nvGraphicFramePr>
        <p:xfrm>
          <a:off x="174416"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dirty="0"/>
              <a:t>Lähde: Teknologiateollisuus ry:n </a:t>
            </a:r>
            <a:r>
              <a:rPr lang="fi-FI" dirty="0" err="1"/>
              <a:t>TeknoBaro</a:t>
            </a:r>
            <a:r>
              <a:rPr lang="fi-FI" dirty="0"/>
              <a:t> syyskuu 2025, vastaajamäärä 356.</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14772"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45EC407F-651D-2E79-3207-96C33E67B51F}"/>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dirty="0"/>
              <a:t>Saldo-luku</a:t>
            </a:r>
          </a:p>
          <a:p>
            <a:pPr algn="ctr"/>
            <a:r>
              <a:rPr lang="fi-FI" spc="-40" dirty="0"/>
              <a:t>8</a:t>
            </a:r>
          </a:p>
          <a:p>
            <a:pPr algn="ctr"/>
            <a:endParaRPr lang="fi-FI" spc="-40" dirty="0"/>
          </a:p>
          <a:p>
            <a:pPr algn="ctr"/>
            <a:endParaRPr lang="fi-FI" spc="-40" dirty="0"/>
          </a:p>
          <a:p>
            <a:pPr algn="ctr"/>
            <a:r>
              <a:rPr lang="fi-FI" spc="-40" dirty="0"/>
              <a:t>2</a:t>
            </a:r>
          </a:p>
          <a:p>
            <a:pPr algn="ctr"/>
            <a:endParaRPr lang="fi-FI" spc="-40" dirty="0"/>
          </a:p>
          <a:p>
            <a:pPr algn="ctr"/>
            <a:endParaRPr lang="fi-FI" spc="-40" dirty="0"/>
          </a:p>
          <a:p>
            <a:pPr algn="ctr"/>
            <a:r>
              <a:rPr lang="fi-FI" spc="-40" dirty="0"/>
              <a:t>5</a:t>
            </a:r>
          </a:p>
          <a:p>
            <a:pPr algn="ctr"/>
            <a:endParaRPr lang="fi-FI" spc="-40" dirty="0"/>
          </a:p>
          <a:p>
            <a:pPr algn="ctr"/>
            <a:endParaRPr lang="fi-FI" spc="-40" dirty="0"/>
          </a:p>
          <a:p>
            <a:pPr algn="ctr"/>
            <a:r>
              <a:rPr lang="fi-FI" spc="-40" dirty="0"/>
              <a:t>3</a:t>
            </a:r>
          </a:p>
        </p:txBody>
      </p:sp>
    </p:spTree>
    <p:extLst>
      <p:ext uri="{BB962C8B-B14F-4D97-AF65-F5344CB8AC3E}">
        <p14:creationId xmlns:p14="http://schemas.microsoft.com/office/powerpoint/2010/main" val="132426040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 </a:t>
            </a:r>
            <a:r>
              <a:rPr lang="fi-FI" sz="2000" dirty="0">
                <a:solidFill>
                  <a:schemeClr val="accent2"/>
                </a:solidFill>
              </a:rPr>
              <a:t>Teollisuus, 262 vastaajaa</a:t>
            </a:r>
            <a:endParaRPr lang="fi-FI" dirty="0">
              <a:solidFill>
                <a:schemeClr val="accent2"/>
              </a:solidFill>
            </a:endParaRP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4040067639"/>
              </p:ext>
            </p:extLst>
          </p:nvPr>
        </p:nvGraphicFramePr>
        <p:xfrm>
          <a:off x="199409" y="1504084"/>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1" y="4727574"/>
            <a:ext cx="6256253" cy="235258"/>
          </a:xfrm>
        </p:spPr>
        <p:txBody>
          <a:bodyPr/>
          <a:lstStyle/>
          <a:p>
            <a:r>
              <a:rPr lang="fi-FI" dirty="0"/>
              <a:t>Lähde: Teknologiateollisuus ry:n </a:t>
            </a:r>
            <a:r>
              <a:rPr lang="fi-FI" dirty="0" err="1"/>
              <a:t>TeknoBaro</a:t>
            </a:r>
            <a:r>
              <a:rPr lang="fi-FI" dirty="0"/>
              <a:t> syyskuu 2025, vastaajamäärä 356.</a:t>
            </a:r>
            <a:endParaRPr lang="fi-FI" dirty="0">
              <a:solidFill>
                <a:srgbClr val="FF0000"/>
              </a:solidFill>
            </a:endParaRPr>
          </a:p>
          <a:p>
            <a:r>
              <a:rPr lang="fi-FI" dirty="0"/>
              <a:t>Teollisuus sisältää metallien jalostuksen, kone- ja metallituoteteollisuuden sekä sähkö- ja elektroniikkateollisuuden. Palvelut sisältää suunnittelu- ja konsultointialan sekä tietotekniikan palvelualan. </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39765" y="1358065"/>
            <a:ext cx="1451169" cy="234286"/>
          </a:xfrm>
          <a:prstGeom prst="rect">
            <a:avLst/>
          </a:prstGeom>
          <a:noFill/>
        </p:spPr>
        <p:txBody>
          <a:bodyPr wrap="square" lIns="36000" tIns="36000" rIns="36000" bIns="36000" rtlCol="0">
            <a:spAutoFit/>
          </a:bodyPr>
          <a:lstStyle/>
          <a:p>
            <a:r>
              <a:rPr lang="fi-FI" sz="1050" spc="-40" dirty="0"/>
              <a:t>% vastaajista</a:t>
            </a:r>
          </a:p>
        </p:txBody>
      </p:sp>
      <p:sp>
        <p:nvSpPr>
          <p:cNvPr id="6" name="Tekstiruutu 5">
            <a:extLst>
              <a:ext uri="{FF2B5EF4-FFF2-40B4-BE49-F238E27FC236}">
                <a16:creationId xmlns:a16="http://schemas.microsoft.com/office/drawing/2014/main" id="{37D57DD8-6CAB-771F-0C9E-8288CA09123C}"/>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dirty="0"/>
              <a:t>Saldo-luku</a:t>
            </a:r>
          </a:p>
          <a:p>
            <a:pPr algn="ctr"/>
            <a:r>
              <a:rPr lang="fi-FI" spc="-40" dirty="0"/>
              <a:t>7</a:t>
            </a:r>
          </a:p>
          <a:p>
            <a:pPr algn="ctr"/>
            <a:endParaRPr lang="fi-FI" spc="-40" dirty="0"/>
          </a:p>
          <a:p>
            <a:pPr algn="ctr"/>
            <a:endParaRPr lang="fi-FI" spc="-40" dirty="0"/>
          </a:p>
          <a:p>
            <a:pPr algn="ctr"/>
            <a:r>
              <a:rPr lang="fi-FI" spc="-40" dirty="0"/>
              <a:t>2</a:t>
            </a:r>
          </a:p>
          <a:p>
            <a:pPr algn="ctr"/>
            <a:endParaRPr lang="fi-FI" spc="-40" dirty="0"/>
          </a:p>
          <a:p>
            <a:pPr algn="ctr"/>
            <a:endParaRPr lang="fi-FI" spc="-40" dirty="0"/>
          </a:p>
          <a:p>
            <a:pPr algn="ctr"/>
            <a:r>
              <a:rPr lang="fi-FI" spc="-40" dirty="0"/>
              <a:t>3</a:t>
            </a:r>
          </a:p>
          <a:p>
            <a:pPr algn="ctr"/>
            <a:endParaRPr lang="fi-FI" spc="-40" dirty="0"/>
          </a:p>
          <a:p>
            <a:pPr algn="ctr"/>
            <a:endParaRPr lang="fi-FI" spc="-40" dirty="0"/>
          </a:p>
          <a:p>
            <a:pPr algn="ctr"/>
            <a:r>
              <a:rPr lang="fi-FI" spc="-40" dirty="0"/>
              <a:t>1</a:t>
            </a:r>
          </a:p>
        </p:txBody>
      </p:sp>
    </p:spTree>
    <p:extLst>
      <p:ext uri="{BB962C8B-B14F-4D97-AF65-F5344CB8AC3E}">
        <p14:creationId xmlns:p14="http://schemas.microsoft.com/office/powerpoint/2010/main" val="154696967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 </a:t>
            </a:r>
            <a:r>
              <a:rPr lang="fi-FI" dirty="0">
                <a:solidFill>
                  <a:schemeClr val="accent2"/>
                </a:solidFill>
              </a:rPr>
              <a:t>Palvelut, 76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1507750141"/>
              </p:ext>
            </p:extLst>
          </p:nvPr>
        </p:nvGraphicFramePr>
        <p:xfrm>
          <a:off x="174416"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1" y="4727574"/>
            <a:ext cx="6027653" cy="305767"/>
          </a:xfrm>
        </p:spPr>
        <p:txBody>
          <a:bodyPr/>
          <a:lstStyle/>
          <a:p>
            <a:r>
              <a:rPr lang="fi-FI" dirty="0"/>
              <a:t>Lähde: Teknologiateollisuus ry:n </a:t>
            </a:r>
            <a:r>
              <a:rPr lang="fi-FI" dirty="0" err="1"/>
              <a:t>TeknoBaro</a:t>
            </a:r>
            <a:r>
              <a:rPr lang="fi-FI" dirty="0"/>
              <a:t> syyskuu 2025, vastaajamäärä 356.</a:t>
            </a:r>
          </a:p>
          <a:p>
            <a:r>
              <a:rPr lang="fi-FI" dirty="0"/>
              <a:t>Teollisuus sisältää metallien jalostuksen, kone- ja metallituoteteollisuuden sekä sähkö- ja elektroniikkateollisuuden. Palvelut sisältää suunnittelu- ja konsultointialan sekä tietotekniikan palvelualan. </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011273"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984548DF-86E9-3959-A87C-1AE813F4AF3E}"/>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dirty="0"/>
              <a:t>Saldo-luku</a:t>
            </a:r>
          </a:p>
          <a:p>
            <a:pPr algn="ctr"/>
            <a:r>
              <a:rPr lang="fi-FI" spc="-40" dirty="0"/>
              <a:t>11</a:t>
            </a:r>
          </a:p>
          <a:p>
            <a:pPr algn="ctr"/>
            <a:endParaRPr lang="fi-FI" spc="-40" dirty="0"/>
          </a:p>
          <a:p>
            <a:pPr algn="ctr"/>
            <a:endParaRPr lang="fi-FI" spc="-40" dirty="0"/>
          </a:p>
          <a:p>
            <a:pPr algn="ctr"/>
            <a:r>
              <a:rPr lang="fi-FI" spc="-40" dirty="0"/>
              <a:t>-1</a:t>
            </a:r>
          </a:p>
          <a:p>
            <a:pPr algn="ctr"/>
            <a:endParaRPr lang="fi-FI" spc="-40" dirty="0"/>
          </a:p>
          <a:p>
            <a:pPr algn="ctr"/>
            <a:endParaRPr lang="fi-FI" spc="-40" dirty="0"/>
          </a:p>
          <a:p>
            <a:pPr algn="ctr"/>
            <a:r>
              <a:rPr lang="fi-FI" spc="-40" dirty="0"/>
              <a:t>14</a:t>
            </a:r>
          </a:p>
          <a:p>
            <a:pPr algn="ctr"/>
            <a:endParaRPr lang="fi-FI" spc="-40" dirty="0"/>
          </a:p>
          <a:p>
            <a:pPr algn="ctr"/>
            <a:endParaRPr lang="fi-FI" spc="-40" dirty="0"/>
          </a:p>
          <a:p>
            <a:pPr algn="ctr"/>
            <a:r>
              <a:rPr lang="fi-FI" spc="-40" dirty="0"/>
              <a:t>11</a:t>
            </a:r>
          </a:p>
        </p:txBody>
      </p:sp>
    </p:spTree>
    <p:extLst>
      <p:ext uri="{BB962C8B-B14F-4D97-AF65-F5344CB8AC3E}">
        <p14:creationId xmlns:p14="http://schemas.microsoft.com/office/powerpoint/2010/main" val="87294023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2D0A-58FD-7954-1C30-0587BE923E3F}"/>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E6328DD-3D4D-2001-714B-209B4E90B32A}"/>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FBBF5FE6-CC61-91AD-B29F-B766EF65D3AE}"/>
              </a:ext>
            </a:extLst>
          </p:cNvPr>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a:extLst>
              <a:ext uri="{FF2B5EF4-FFF2-40B4-BE49-F238E27FC236}">
                <a16:creationId xmlns:a16="http://schemas.microsoft.com/office/drawing/2014/main" id="{39BB7F73-84A0-56EC-5503-3826B5DCCD97}"/>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F7D851BF-5E64-0760-4B7C-A8BD2FD670F2}"/>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570D1206-C43D-0909-B114-B3CB64CD1AE5}"/>
              </a:ext>
            </a:extLst>
          </p:cNvPr>
          <p:cNvGraphicFramePr>
            <a:graphicFrameLocks noGrp="1"/>
          </p:cNvGraphicFramePr>
          <p:nvPr>
            <p:ph sz="quarter" idx="17"/>
            <p:extLst>
              <p:ext uri="{D42A27DB-BD31-4B8C-83A1-F6EECF244321}">
                <p14:modId xmlns:p14="http://schemas.microsoft.com/office/powerpoint/2010/main" val="1297878824"/>
              </p:ext>
            </p:extLst>
          </p:nvPr>
        </p:nvGraphicFramePr>
        <p:xfrm>
          <a:off x="381001" y="1417321"/>
          <a:ext cx="3459480"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568E18D7-8343-94A3-C75E-06EBB6B910F6}"/>
              </a:ext>
            </a:extLst>
          </p:cNvPr>
          <p:cNvSpPr>
            <a:spLocks noGrp="1"/>
          </p:cNvSpPr>
          <p:nvPr>
            <p:ph type="body" sz="quarter" idx="18"/>
          </p:nvPr>
        </p:nvSpPr>
        <p:spPr>
          <a:xfrm>
            <a:off x="2334682" y="4727574"/>
            <a:ext cx="4462630" cy="165163"/>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6" name="Sisällön paikkamerkki 9">
            <a:extLst>
              <a:ext uri="{FF2B5EF4-FFF2-40B4-BE49-F238E27FC236}">
                <a16:creationId xmlns:a16="http://schemas.microsoft.com/office/drawing/2014/main" id="{FA59696C-BC2C-94AF-5271-CA3055EBDFA6}"/>
              </a:ext>
            </a:extLst>
          </p:cNvPr>
          <p:cNvGraphicFramePr>
            <a:graphicFrameLocks/>
          </p:cNvGraphicFramePr>
          <p:nvPr>
            <p:extLst>
              <p:ext uri="{D42A27DB-BD31-4B8C-83A1-F6EECF244321}">
                <p14:modId xmlns:p14="http://schemas.microsoft.com/office/powerpoint/2010/main" val="615582911"/>
              </p:ext>
            </p:extLst>
          </p:nvPr>
        </p:nvGraphicFramePr>
        <p:xfrm>
          <a:off x="4427221" y="1417320"/>
          <a:ext cx="3459480" cy="3227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0271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sz="1800" dirty="0">
                <a:solidFill>
                  <a:schemeClr val="tx1"/>
                </a:solidFill>
              </a:rPr>
              <a:t>Miten kuvaisit yrityksesi tilannetta nyt seuraavilla osa-alueilla verrattuna noin kolmen kuukauden takaiseen tilanteeseen?</a:t>
            </a:r>
            <a:r>
              <a:rPr lang="fi-FI" sz="1800" dirty="0">
                <a:solidFill>
                  <a:srgbClr val="00B050"/>
                </a:solidFill>
              </a:rPr>
              <a:t> </a:t>
            </a:r>
            <a:r>
              <a:rPr lang="fi-FI" sz="1800" dirty="0">
                <a:solidFill>
                  <a:schemeClr val="accent2"/>
                </a:solidFill>
              </a:rPr>
              <a:t>Alle 150 työllistävät, 285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2611087133"/>
              </p:ext>
            </p:extLst>
          </p:nvPr>
        </p:nvGraphicFramePr>
        <p:xfrm>
          <a:off x="106680"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dirty="0"/>
              <a:t>Lähde: Teknologiateollisuus ry:n </a:t>
            </a:r>
            <a:r>
              <a:rPr lang="fi-FI" dirty="0" err="1"/>
              <a:t>TeknoBaro</a:t>
            </a:r>
            <a:r>
              <a:rPr lang="fi-FI" dirty="0"/>
              <a:t> syyskuu 2025, vastaajamäärä 356.</a:t>
            </a:r>
          </a:p>
          <a:p>
            <a:endParaRPr lang="fi-FI" dirty="0"/>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92350" y="1374486"/>
            <a:ext cx="1451169" cy="234286"/>
          </a:xfrm>
          <a:prstGeom prst="rect">
            <a:avLst/>
          </a:prstGeom>
          <a:noFill/>
        </p:spPr>
        <p:txBody>
          <a:bodyPr wrap="square" lIns="36000" tIns="36000" rIns="36000" bIns="36000" rtlCol="0">
            <a:spAutoFit/>
          </a:bodyPr>
          <a:lstStyle/>
          <a:p>
            <a:r>
              <a:rPr lang="fi-FI" sz="1050" spc="-40" dirty="0"/>
              <a:t>% vastaajista</a:t>
            </a:r>
          </a:p>
        </p:txBody>
      </p:sp>
      <p:sp>
        <p:nvSpPr>
          <p:cNvPr id="6" name="Tekstiruutu 5">
            <a:extLst>
              <a:ext uri="{FF2B5EF4-FFF2-40B4-BE49-F238E27FC236}">
                <a16:creationId xmlns:a16="http://schemas.microsoft.com/office/drawing/2014/main" id="{B934E784-7C69-E4F2-12CB-C5B6AC933301}"/>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dirty="0"/>
              <a:t>Saldo-luku</a:t>
            </a:r>
          </a:p>
          <a:p>
            <a:pPr algn="ctr"/>
            <a:r>
              <a:rPr lang="fi-FI" spc="-40" dirty="0"/>
              <a:t>11</a:t>
            </a:r>
          </a:p>
          <a:p>
            <a:pPr algn="ctr"/>
            <a:endParaRPr lang="fi-FI" spc="-40" dirty="0"/>
          </a:p>
          <a:p>
            <a:pPr algn="ctr"/>
            <a:endParaRPr lang="fi-FI" spc="-40" dirty="0"/>
          </a:p>
          <a:p>
            <a:pPr algn="ctr"/>
            <a:r>
              <a:rPr lang="fi-FI" spc="-40" dirty="0"/>
              <a:t>6</a:t>
            </a:r>
          </a:p>
          <a:p>
            <a:pPr algn="ctr"/>
            <a:endParaRPr lang="fi-FI" spc="-40" dirty="0"/>
          </a:p>
          <a:p>
            <a:pPr algn="ctr"/>
            <a:endParaRPr lang="fi-FI" spc="-40" dirty="0"/>
          </a:p>
          <a:p>
            <a:pPr algn="ctr"/>
            <a:r>
              <a:rPr lang="fi-FI" spc="-40" dirty="0"/>
              <a:t>10</a:t>
            </a:r>
          </a:p>
          <a:p>
            <a:pPr algn="ctr"/>
            <a:endParaRPr lang="fi-FI" spc="-40" dirty="0"/>
          </a:p>
          <a:p>
            <a:pPr algn="ctr"/>
            <a:endParaRPr lang="fi-FI" spc="-40" dirty="0"/>
          </a:p>
          <a:p>
            <a:pPr algn="ctr"/>
            <a:r>
              <a:rPr lang="fi-FI" spc="-40" dirty="0"/>
              <a:t>7</a:t>
            </a:r>
          </a:p>
        </p:txBody>
      </p:sp>
    </p:spTree>
    <p:extLst>
      <p:ext uri="{BB962C8B-B14F-4D97-AF65-F5344CB8AC3E}">
        <p14:creationId xmlns:p14="http://schemas.microsoft.com/office/powerpoint/2010/main" val="22408810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sz="1800" dirty="0">
                <a:solidFill>
                  <a:schemeClr val="tx1"/>
                </a:solidFill>
              </a:rPr>
              <a:t>Miten kuvaisit yrityksesi tilannetta nyt seuraavilla osa-alueilla verrattuna noin kolmen kuukauden takaiseen tilanteeseen? </a:t>
            </a:r>
            <a:r>
              <a:rPr lang="fi-FI" sz="1800" dirty="0">
                <a:solidFill>
                  <a:schemeClr val="accent2"/>
                </a:solidFill>
              </a:rPr>
              <a:t>Yli 150 työllistävät, 71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a:extLst>
              <a:ext uri="{FF2B5EF4-FFF2-40B4-BE49-F238E27FC236}">
                <a16:creationId xmlns:a16="http://schemas.microsoft.com/office/drawing/2014/main" id="{55B84C31-3594-93ED-864D-862945401399}"/>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625456584"/>
              </p:ext>
            </p:extLst>
          </p:nvPr>
        </p:nvGraphicFramePr>
        <p:xfrm>
          <a:off x="-17145"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dirty="0"/>
              <a:t>Lähde: Teknologiateollisuus ry:n </a:t>
            </a:r>
            <a:r>
              <a:rPr lang="fi-FI" dirty="0" err="1"/>
              <a:t>TeknoBaro</a:t>
            </a:r>
            <a:r>
              <a:rPr lang="fi-FI" dirty="0"/>
              <a:t> syyskuu 2025, vastaajamäärä 356.</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071848" y="1374486"/>
            <a:ext cx="1451169" cy="234286"/>
          </a:xfrm>
          <a:prstGeom prst="rect">
            <a:avLst/>
          </a:prstGeom>
          <a:noFill/>
        </p:spPr>
        <p:txBody>
          <a:bodyPr wrap="square" lIns="36000" tIns="36000" rIns="36000" bIns="36000" rtlCol="0">
            <a:spAutoFit/>
          </a:bodyPr>
          <a:lstStyle/>
          <a:p>
            <a:r>
              <a:rPr lang="fi-FI" sz="1050" spc="-40" dirty="0"/>
              <a:t>% vastaajista</a:t>
            </a:r>
          </a:p>
        </p:txBody>
      </p:sp>
      <p:sp>
        <p:nvSpPr>
          <p:cNvPr id="6" name="Tekstiruutu 5">
            <a:extLst>
              <a:ext uri="{FF2B5EF4-FFF2-40B4-BE49-F238E27FC236}">
                <a16:creationId xmlns:a16="http://schemas.microsoft.com/office/drawing/2014/main" id="{2204EEDF-50DB-9134-3F35-CCCD1A1DC34A}"/>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dirty="0"/>
              <a:t>Saldo-luku</a:t>
            </a:r>
          </a:p>
          <a:p>
            <a:pPr algn="ctr"/>
            <a:r>
              <a:rPr lang="fi-FI" spc="-40" dirty="0"/>
              <a:t>-7</a:t>
            </a:r>
          </a:p>
          <a:p>
            <a:pPr algn="ctr"/>
            <a:endParaRPr lang="fi-FI" spc="-40" dirty="0"/>
          </a:p>
          <a:p>
            <a:pPr algn="ctr"/>
            <a:endParaRPr lang="fi-FI" spc="-40" dirty="0"/>
          </a:p>
          <a:p>
            <a:pPr algn="ctr"/>
            <a:r>
              <a:rPr lang="fi-FI" spc="-40" dirty="0"/>
              <a:t>-15</a:t>
            </a:r>
          </a:p>
          <a:p>
            <a:pPr algn="ctr"/>
            <a:endParaRPr lang="fi-FI" spc="-40" dirty="0"/>
          </a:p>
          <a:p>
            <a:pPr algn="ctr"/>
            <a:endParaRPr lang="fi-FI" spc="-40" dirty="0"/>
          </a:p>
          <a:p>
            <a:pPr algn="ctr"/>
            <a:r>
              <a:rPr lang="fi-FI" spc="-40" dirty="0"/>
              <a:t>-17</a:t>
            </a:r>
          </a:p>
          <a:p>
            <a:pPr algn="ctr"/>
            <a:endParaRPr lang="fi-FI" spc="-40" dirty="0"/>
          </a:p>
          <a:p>
            <a:pPr algn="ctr"/>
            <a:endParaRPr lang="fi-FI" spc="-40" dirty="0"/>
          </a:p>
          <a:p>
            <a:pPr algn="ctr"/>
            <a:r>
              <a:rPr lang="fi-FI" spc="-40" dirty="0"/>
              <a:t>-14</a:t>
            </a:r>
          </a:p>
        </p:txBody>
      </p:sp>
    </p:spTree>
    <p:extLst>
      <p:ext uri="{BB962C8B-B14F-4D97-AF65-F5344CB8AC3E}">
        <p14:creationId xmlns:p14="http://schemas.microsoft.com/office/powerpoint/2010/main" val="144393869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60219-1DBE-7B11-4E1C-7644AC245DF1}"/>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4551709-9F54-01B2-C4DA-8B4864EE295F}"/>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 Yrityksen koko</a:t>
            </a:r>
          </a:p>
        </p:txBody>
      </p:sp>
      <p:sp>
        <p:nvSpPr>
          <p:cNvPr id="3" name="Dian numeron paikkamerkki 2">
            <a:extLst>
              <a:ext uri="{FF2B5EF4-FFF2-40B4-BE49-F238E27FC236}">
                <a16:creationId xmlns:a16="http://schemas.microsoft.com/office/drawing/2014/main" id="{841B0B6B-CC56-D7AC-B239-CED74542FA98}"/>
              </a:ext>
            </a:extLst>
          </p:cNvPr>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a:extLst>
              <a:ext uri="{FF2B5EF4-FFF2-40B4-BE49-F238E27FC236}">
                <a16:creationId xmlns:a16="http://schemas.microsoft.com/office/drawing/2014/main" id="{D2D56349-BB5A-DF5E-B6AE-A69ECF131B6D}"/>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C944E855-D601-5AFA-9752-BB91ACDA3203}"/>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F9BBD6A1-9B0E-A2AB-E3DC-0C99D6B978EA}"/>
              </a:ext>
            </a:extLst>
          </p:cNvPr>
          <p:cNvGraphicFramePr>
            <a:graphicFrameLocks noGrp="1"/>
          </p:cNvGraphicFramePr>
          <p:nvPr>
            <p:ph sz="quarter" idx="17"/>
            <p:extLst>
              <p:ext uri="{D42A27DB-BD31-4B8C-83A1-F6EECF244321}">
                <p14:modId xmlns:p14="http://schemas.microsoft.com/office/powerpoint/2010/main" val="2566279979"/>
              </p:ext>
            </p:extLst>
          </p:nvPr>
        </p:nvGraphicFramePr>
        <p:xfrm>
          <a:off x="381000" y="1417321"/>
          <a:ext cx="3703319"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B2BF166-AF37-38C0-A755-845AA0AEB721}"/>
              </a:ext>
            </a:extLst>
          </p:cNvPr>
          <p:cNvSpPr>
            <a:spLocks noGrp="1"/>
          </p:cNvSpPr>
          <p:nvPr>
            <p:ph type="body" sz="quarter" idx="18"/>
          </p:nvPr>
        </p:nvSpPr>
        <p:spPr>
          <a:xfrm>
            <a:off x="2334682" y="4727574"/>
            <a:ext cx="6428318" cy="231458"/>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6" name="Sisällön paikkamerkki 9">
            <a:extLst>
              <a:ext uri="{FF2B5EF4-FFF2-40B4-BE49-F238E27FC236}">
                <a16:creationId xmlns:a16="http://schemas.microsoft.com/office/drawing/2014/main" id="{8546ED42-9536-5F50-6ADB-18C5321131A2}"/>
              </a:ext>
            </a:extLst>
          </p:cNvPr>
          <p:cNvGraphicFramePr>
            <a:graphicFrameLocks/>
          </p:cNvGraphicFramePr>
          <p:nvPr>
            <p:extLst>
              <p:ext uri="{D42A27DB-BD31-4B8C-83A1-F6EECF244321}">
                <p14:modId xmlns:p14="http://schemas.microsoft.com/office/powerpoint/2010/main" val="4214656612"/>
              </p:ext>
            </p:extLst>
          </p:nvPr>
        </p:nvGraphicFramePr>
        <p:xfrm>
          <a:off x="4427221" y="1417320"/>
          <a:ext cx="3459480" cy="3227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979189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E8AFA4-F459-A373-3EF0-2090692E9236}"/>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a:t>
            </a:r>
          </a:p>
          <a:p>
            <a:endParaRPr lang="fi-FI" dirty="0">
              <a:solidFill>
                <a:schemeClr val="tx1"/>
              </a:solidFill>
            </a:endParaRPr>
          </a:p>
        </p:txBody>
      </p:sp>
      <p:sp>
        <p:nvSpPr>
          <p:cNvPr id="3" name="Dian numeron paikkamerkki 2">
            <a:extLst>
              <a:ext uri="{FF2B5EF4-FFF2-40B4-BE49-F238E27FC236}">
                <a16:creationId xmlns:a16="http://schemas.microsoft.com/office/drawing/2014/main" id="{9B2EE228-A985-599D-68C9-CA47D9EB7566}"/>
              </a:ext>
            </a:extLst>
          </p:cNvPr>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a:extLst>
              <a:ext uri="{FF2B5EF4-FFF2-40B4-BE49-F238E27FC236}">
                <a16:creationId xmlns:a16="http://schemas.microsoft.com/office/drawing/2014/main" id="{5F7E71CD-5393-C256-FBCB-252FFCAA719B}"/>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7C4F0703-008E-CF51-2232-8F3867FDC43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68C5AF8D-309F-C567-FB05-84DB16D89146}"/>
              </a:ext>
            </a:extLst>
          </p:cNvPr>
          <p:cNvGraphicFramePr>
            <a:graphicFrameLocks noGrp="1"/>
          </p:cNvGraphicFramePr>
          <p:nvPr>
            <p:ph sz="quarter" idx="17"/>
            <p:extLst>
              <p:ext uri="{D42A27DB-BD31-4B8C-83A1-F6EECF244321}">
                <p14:modId xmlns:p14="http://schemas.microsoft.com/office/powerpoint/2010/main" val="759091690"/>
              </p:ext>
            </p:extLst>
          </p:nvPr>
        </p:nvGraphicFramePr>
        <p:xfrm>
          <a:off x="381000" y="1491629"/>
          <a:ext cx="4191000"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319F8697-2889-0DCB-E4EE-BC281B4C20A0}"/>
              </a:ext>
            </a:extLst>
          </p:cNvPr>
          <p:cNvSpPr>
            <a:spLocks noGrp="1"/>
          </p:cNvSpPr>
          <p:nvPr>
            <p:ph type="body" sz="quarter" idx="18"/>
          </p:nvPr>
        </p:nvSpPr>
        <p:spPr>
          <a:xfrm>
            <a:off x="2334681" y="4727574"/>
            <a:ext cx="5815977" cy="305767"/>
          </a:xfrm>
        </p:spPr>
        <p:txBody>
          <a:bodyPr/>
          <a:lstStyle/>
          <a:p>
            <a:r>
              <a:rPr lang="fi-FI" dirty="0"/>
              <a:t>Lähde: Teknologiateollisuus ry:n </a:t>
            </a:r>
            <a:r>
              <a:rPr lang="fi-FI" dirty="0" err="1"/>
              <a:t>TeknoBaro</a:t>
            </a:r>
            <a:r>
              <a:rPr lang="fi-FI" dirty="0"/>
              <a:t> syyskuu 2025, vastaajamäärä 356.</a:t>
            </a:r>
          </a:p>
          <a:p>
            <a:r>
              <a:rPr lang="fi-FI" dirty="0"/>
              <a:t>*</a:t>
            </a:r>
            <a:r>
              <a:rPr lang="fi-FI" dirty="0" err="1"/>
              <a:t>Huom</a:t>
            </a:r>
            <a:r>
              <a:rPr lang="fi-FI" dirty="0"/>
              <a:t>! Vastauksista poistettu ne suunnittelu &amp; konsultointi ja tietotekniikka-alan yritykset, jotka ilmoittaneet ettei valmistuotevarastot ja tavarantoimittajien toimitusajat koske heitä.  </a:t>
            </a:r>
          </a:p>
          <a:p>
            <a:endParaRPr lang="fi-FI" dirty="0"/>
          </a:p>
        </p:txBody>
      </p:sp>
      <p:graphicFrame>
        <p:nvGraphicFramePr>
          <p:cNvPr id="11" name="Sisällön paikkamerkki 9">
            <a:extLst>
              <a:ext uri="{FF2B5EF4-FFF2-40B4-BE49-F238E27FC236}">
                <a16:creationId xmlns:a16="http://schemas.microsoft.com/office/drawing/2014/main" id="{86D52D4B-0E16-DEE9-CB94-1ADD8A807956}"/>
              </a:ext>
            </a:extLst>
          </p:cNvPr>
          <p:cNvGraphicFramePr>
            <a:graphicFrameLocks/>
          </p:cNvGraphicFramePr>
          <p:nvPr>
            <p:extLst>
              <p:ext uri="{D42A27DB-BD31-4B8C-83A1-F6EECF244321}">
                <p14:modId xmlns:p14="http://schemas.microsoft.com/office/powerpoint/2010/main" val="1386450696"/>
              </p:ext>
            </p:extLst>
          </p:nvPr>
        </p:nvGraphicFramePr>
        <p:xfrm>
          <a:off x="4572000" y="1491629"/>
          <a:ext cx="4104456" cy="32359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kstiruutu 11">
            <a:extLst>
              <a:ext uri="{FF2B5EF4-FFF2-40B4-BE49-F238E27FC236}">
                <a16:creationId xmlns:a16="http://schemas.microsoft.com/office/drawing/2014/main" id="{E4C969D6-1E6F-2F92-117A-53DF89A9DDDC}"/>
              </a:ext>
            </a:extLst>
          </p:cNvPr>
          <p:cNvSpPr txBox="1"/>
          <p:nvPr/>
        </p:nvSpPr>
        <p:spPr>
          <a:xfrm>
            <a:off x="7418798" y="1851670"/>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60493819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E8AFA4-F459-A373-3EF0-2090692E9236}"/>
              </a:ext>
            </a:extLst>
          </p:cNvPr>
          <p:cNvSpPr>
            <a:spLocks noGrp="1"/>
          </p:cNvSpPr>
          <p:nvPr>
            <p:ph type="body" sz="quarter" idx="15"/>
          </p:nvPr>
        </p:nvSpPr>
        <p:spPr>
          <a:xfrm>
            <a:off x="242764" y="291385"/>
            <a:ext cx="7992000" cy="821163"/>
          </a:xfrm>
        </p:spPr>
        <p:txBody>
          <a:bodyPr/>
          <a:lstStyle/>
          <a:p>
            <a:r>
              <a:rPr lang="fi-FI" dirty="0">
                <a:solidFill>
                  <a:schemeClr val="tx1"/>
                </a:solidFill>
              </a:rPr>
              <a:t>Miten kuvaisit yrityksesi tilannetta nyt seuraavilla osa-alueilla verrattuna noin kolmen kuukauden takaiseen tilanteeseen? </a:t>
            </a:r>
            <a:r>
              <a:rPr lang="fi-FI" sz="1800" dirty="0">
                <a:solidFill>
                  <a:schemeClr val="accent2"/>
                </a:solidFill>
              </a:rPr>
              <a:t>Yrityksen koko, % vastaajista</a:t>
            </a:r>
            <a:endParaRPr lang="fi-FI" dirty="0">
              <a:solidFill>
                <a:schemeClr val="accent2"/>
              </a:solidFill>
            </a:endParaRPr>
          </a:p>
          <a:p>
            <a:endParaRPr lang="fi-FI" dirty="0"/>
          </a:p>
        </p:txBody>
      </p:sp>
      <p:sp>
        <p:nvSpPr>
          <p:cNvPr id="3" name="Dian numeron paikkamerkki 2">
            <a:extLst>
              <a:ext uri="{FF2B5EF4-FFF2-40B4-BE49-F238E27FC236}">
                <a16:creationId xmlns:a16="http://schemas.microsoft.com/office/drawing/2014/main" id="{9B2EE228-A985-599D-68C9-CA47D9EB7566}"/>
              </a:ext>
            </a:extLst>
          </p:cNvPr>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a:extLst>
              <a:ext uri="{FF2B5EF4-FFF2-40B4-BE49-F238E27FC236}">
                <a16:creationId xmlns:a16="http://schemas.microsoft.com/office/drawing/2014/main" id="{5F7E71CD-5393-C256-FBCB-252FFCAA719B}"/>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7C4F0703-008E-CF51-2232-8F3867FDC43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68C5AF8D-309F-C567-FB05-84DB16D89146}"/>
              </a:ext>
            </a:extLst>
          </p:cNvPr>
          <p:cNvGraphicFramePr>
            <a:graphicFrameLocks noGrp="1"/>
          </p:cNvGraphicFramePr>
          <p:nvPr>
            <p:ph sz="quarter" idx="17"/>
            <p:extLst>
              <p:ext uri="{D42A27DB-BD31-4B8C-83A1-F6EECF244321}">
                <p14:modId xmlns:p14="http://schemas.microsoft.com/office/powerpoint/2010/main" val="3652809445"/>
              </p:ext>
            </p:extLst>
          </p:nvPr>
        </p:nvGraphicFramePr>
        <p:xfrm>
          <a:off x="381000" y="1491629"/>
          <a:ext cx="4191000"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319F8697-2889-0DCB-E4EE-BC281B4C20A0}"/>
              </a:ext>
            </a:extLst>
          </p:cNvPr>
          <p:cNvSpPr>
            <a:spLocks noGrp="1"/>
          </p:cNvSpPr>
          <p:nvPr>
            <p:ph type="body" sz="quarter" idx="18"/>
          </p:nvPr>
        </p:nvSpPr>
        <p:spPr>
          <a:xfrm>
            <a:off x="2334681" y="4727574"/>
            <a:ext cx="5815977" cy="305767"/>
          </a:xfrm>
        </p:spPr>
        <p:txBody>
          <a:bodyPr/>
          <a:lstStyle/>
          <a:p>
            <a:r>
              <a:rPr lang="fi-FI" dirty="0"/>
              <a:t>Lähde: Teknologiateollisuus ry:n </a:t>
            </a:r>
            <a:r>
              <a:rPr lang="fi-FI" dirty="0" err="1"/>
              <a:t>TeknoBaro</a:t>
            </a:r>
            <a:r>
              <a:rPr lang="fi-FI" dirty="0"/>
              <a:t> syyskuu 2025, vastaajamäärä 356.</a:t>
            </a:r>
          </a:p>
          <a:p>
            <a:r>
              <a:rPr lang="fi-FI" dirty="0"/>
              <a:t>*</a:t>
            </a:r>
            <a:r>
              <a:rPr lang="fi-FI" dirty="0" err="1"/>
              <a:t>Huom</a:t>
            </a:r>
            <a:r>
              <a:rPr lang="fi-FI" dirty="0"/>
              <a:t>! Vastauksista poistettu ne suunnittelu &amp; konsultointi ja tietotekniikka-alan yritykset, jotka ilmoittaneet ettei valmistuotevarastot ja tavarantoimittajien toimitusajat koske heitä.  </a:t>
            </a:r>
          </a:p>
          <a:p>
            <a:endParaRPr lang="fi-FI" dirty="0"/>
          </a:p>
        </p:txBody>
      </p:sp>
      <p:graphicFrame>
        <p:nvGraphicFramePr>
          <p:cNvPr id="11" name="Sisällön paikkamerkki 9">
            <a:extLst>
              <a:ext uri="{FF2B5EF4-FFF2-40B4-BE49-F238E27FC236}">
                <a16:creationId xmlns:a16="http://schemas.microsoft.com/office/drawing/2014/main" id="{86D52D4B-0E16-DEE9-CB94-1ADD8A807956}"/>
              </a:ext>
            </a:extLst>
          </p:cNvPr>
          <p:cNvGraphicFramePr>
            <a:graphicFrameLocks/>
          </p:cNvGraphicFramePr>
          <p:nvPr>
            <p:extLst>
              <p:ext uri="{D42A27DB-BD31-4B8C-83A1-F6EECF244321}">
                <p14:modId xmlns:p14="http://schemas.microsoft.com/office/powerpoint/2010/main" val="983630095"/>
              </p:ext>
            </p:extLst>
          </p:nvPr>
        </p:nvGraphicFramePr>
        <p:xfrm>
          <a:off x="4572000" y="1491629"/>
          <a:ext cx="4104456" cy="3235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233501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EBDBB6A2-12D3-F441-7FAA-23A668B93CA8}"/>
              </a:ext>
            </a:extLst>
          </p:cNvPr>
          <p:cNvSpPr>
            <a:spLocks noGrp="1"/>
          </p:cNvSpPr>
          <p:nvPr>
            <p:ph type="body" sz="quarter" idx="15"/>
          </p:nvPr>
        </p:nvSpPr>
        <p:spPr/>
        <p:txBody>
          <a:bodyPr/>
          <a:lstStyle/>
          <a:p>
            <a:r>
              <a:rPr lang="fi-FI"/>
              <a:t>Mistä kyse?</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16.9.2025</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sp>
        <p:nvSpPr>
          <p:cNvPr id="9" name="Sisällön paikkamerkki 8">
            <a:extLst>
              <a:ext uri="{FF2B5EF4-FFF2-40B4-BE49-F238E27FC236}">
                <a16:creationId xmlns:a16="http://schemas.microsoft.com/office/drawing/2014/main" id="{C25492EA-5E07-D091-4A84-80E783094D8E}"/>
              </a:ext>
            </a:extLst>
          </p:cNvPr>
          <p:cNvSpPr>
            <a:spLocks noGrp="1"/>
          </p:cNvSpPr>
          <p:nvPr>
            <p:ph sz="quarter" idx="17"/>
          </p:nvPr>
        </p:nvSpPr>
        <p:spPr/>
        <p:txBody>
          <a:bodyPr>
            <a:noAutofit/>
          </a:bodyPr>
          <a:lstStyle/>
          <a:p>
            <a:pPr>
              <a:lnSpc>
                <a:spcPct val="100000"/>
              </a:lnSpc>
            </a:pPr>
            <a:r>
              <a:rPr lang="fi-FI" sz="1200" b="1" dirty="0"/>
              <a:t>Mistä on kyse? </a:t>
            </a:r>
            <a:br>
              <a:rPr lang="fi-FI" sz="1050" dirty="0"/>
            </a:br>
            <a:br>
              <a:rPr lang="fi-FI" sz="1050" dirty="0"/>
            </a:br>
            <a:r>
              <a:rPr lang="fi-FI" sz="1200" dirty="0"/>
              <a:t>Vastaa ja vaikuta: </a:t>
            </a:r>
            <a:r>
              <a:rPr lang="fi-FI" sz="1200" dirty="0" err="1"/>
              <a:t>TeknoBaro</a:t>
            </a:r>
            <a:r>
              <a:rPr lang="fi-FI" sz="1200" dirty="0"/>
              <a:t> on Teknologiateollisuus ry:n säännöllisen kysely, jonka tuloksia hyödynnetään laajasti Teknologiateollisuuden vaikuttamistyössä, kannanmuodostuksessa ja jäsenpalvelun kehittämisessä. Kysely toteutetaan neljä kertaa vuodessa (maaliskuu, kesäkuu, syyskuu ja joulukuu).</a:t>
            </a:r>
            <a:br>
              <a:rPr lang="fi-FI" sz="1050" dirty="0"/>
            </a:br>
            <a:br>
              <a:rPr lang="fi-FI" sz="1050" dirty="0"/>
            </a:br>
            <a:r>
              <a:rPr lang="fi-FI" sz="1200" b="1" dirty="0"/>
              <a:t>Kyselyn sisältö</a:t>
            </a:r>
            <a:br>
              <a:rPr lang="fi-FI" sz="1050" dirty="0"/>
            </a:br>
            <a:br>
              <a:rPr lang="fi-FI" sz="1050" dirty="0"/>
            </a:br>
            <a:r>
              <a:rPr lang="fi-FI" sz="1200" dirty="0"/>
              <a:t>Kysely sisältää aina kaksi osiota:</a:t>
            </a:r>
            <a:br>
              <a:rPr lang="fi-FI" sz="1050" dirty="0"/>
            </a:br>
            <a:br>
              <a:rPr lang="fi-FI" sz="1050" dirty="0"/>
            </a:br>
            <a:r>
              <a:rPr lang="fi-FI" sz="1200" i="1" dirty="0" err="1"/>
              <a:t>TeknoBaron</a:t>
            </a:r>
            <a:r>
              <a:rPr lang="fi-FI" sz="1200" i="1" dirty="0"/>
              <a:t> talousosio:</a:t>
            </a:r>
            <a:r>
              <a:rPr lang="fi-FI" sz="1200" dirty="0"/>
              <a:t> Näiden vakiokysymysten tarkoituksena on kartoittaa Teknologiateollisuuden jäsenyritysten suhdannetilannetta ja näkemyksiä tulevasta.</a:t>
            </a:r>
            <a:br>
              <a:rPr lang="fi-FI" sz="1050" dirty="0"/>
            </a:br>
            <a:br>
              <a:rPr lang="fi-FI" sz="1050" dirty="0"/>
            </a:br>
            <a:r>
              <a:rPr lang="fi-FI" sz="1200" i="1" dirty="0" err="1"/>
              <a:t>TeknoBaron</a:t>
            </a:r>
            <a:r>
              <a:rPr lang="fi-FI" sz="1200" i="1" dirty="0"/>
              <a:t> vaihtuva teema(t):</a:t>
            </a:r>
            <a:r>
              <a:rPr lang="fi-FI" sz="1200" dirty="0"/>
              <a:t> Selvitämme yritysten näkemyksiä vaihtuvasta ajankohtaisesta teemasta, joka on tällä kertaa valmistavan teollisuuden liiketoimintamallit.</a:t>
            </a:r>
            <a:endParaRPr lang="fi-FI" sz="1050" dirty="0">
              <a:solidFill>
                <a:srgbClr val="000000"/>
              </a:solidFill>
              <a:latin typeface="Arial" panose="020B0604020202020204" pitchFamily="34" charset="0"/>
            </a:endParaRPr>
          </a:p>
        </p:txBody>
      </p:sp>
      <p:sp>
        <p:nvSpPr>
          <p:cNvPr id="10" name="Tekstin paikkamerkki 9">
            <a:extLst>
              <a:ext uri="{FF2B5EF4-FFF2-40B4-BE49-F238E27FC236}">
                <a16:creationId xmlns:a16="http://schemas.microsoft.com/office/drawing/2014/main" id="{68C9561C-3963-F4C9-1169-916299989BDF}"/>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30338546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BB8BB-7B02-BE86-004C-AEB6FC5A6A5A}"/>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62D3DDA-400C-5B9A-431A-CC50E87FF157}"/>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0556789B-6244-0D1D-3D52-04FC1622670F}"/>
              </a:ext>
            </a:extLst>
          </p:cNvPr>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a:extLst>
              <a:ext uri="{FF2B5EF4-FFF2-40B4-BE49-F238E27FC236}">
                <a16:creationId xmlns:a16="http://schemas.microsoft.com/office/drawing/2014/main" id="{A4F23163-6D02-15B3-4399-F961D827FB3C}"/>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051A9942-A21B-292E-5C25-2072AC03E3EF}"/>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29621E21-F463-29AE-C226-B031CF9BAA1F}"/>
              </a:ext>
            </a:extLst>
          </p:cNvPr>
          <p:cNvGraphicFramePr>
            <a:graphicFrameLocks noGrp="1"/>
          </p:cNvGraphicFramePr>
          <p:nvPr>
            <p:ph sz="quarter" idx="17"/>
            <p:extLst>
              <p:ext uri="{D42A27DB-BD31-4B8C-83A1-F6EECF244321}">
                <p14:modId xmlns:p14="http://schemas.microsoft.com/office/powerpoint/2010/main" val="2430947139"/>
              </p:ext>
            </p:extLst>
          </p:nvPr>
        </p:nvGraphicFramePr>
        <p:xfrm>
          <a:off x="381000" y="1417321"/>
          <a:ext cx="3703319"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AE57786D-63BE-35C9-9A5E-E336B0DD00CA}"/>
              </a:ext>
            </a:extLst>
          </p:cNvPr>
          <p:cNvSpPr>
            <a:spLocks noGrp="1"/>
          </p:cNvSpPr>
          <p:nvPr>
            <p:ph type="body" sz="quarter" idx="18"/>
          </p:nvPr>
        </p:nvSpPr>
        <p:spPr>
          <a:xfrm>
            <a:off x="2334682" y="4698866"/>
            <a:ext cx="6428318" cy="231458"/>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6" name="Sisällön paikkamerkki 9">
            <a:extLst>
              <a:ext uri="{FF2B5EF4-FFF2-40B4-BE49-F238E27FC236}">
                <a16:creationId xmlns:a16="http://schemas.microsoft.com/office/drawing/2014/main" id="{7E52B3EA-BD66-7708-A696-5C94597775E3}"/>
              </a:ext>
            </a:extLst>
          </p:cNvPr>
          <p:cNvGraphicFramePr>
            <a:graphicFrameLocks/>
          </p:cNvGraphicFramePr>
          <p:nvPr>
            <p:extLst>
              <p:ext uri="{D42A27DB-BD31-4B8C-83A1-F6EECF244321}">
                <p14:modId xmlns:p14="http://schemas.microsoft.com/office/powerpoint/2010/main" val="4190061624"/>
              </p:ext>
            </p:extLst>
          </p:nvPr>
        </p:nvGraphicFramePr>
        <p:xfrm>
          <a:off x="4427221" y="1417320"/>
          <a:ext cx="4120944" cy="3227704"/>
        </p:xfrm>
        <a:graphic>
          <a:graphicData uri="http://schemas.openxmlformats.org/drawingml/2006/chart">
            <c:chart xmlns:c="http://schemas.openxmlformats.org/drawingml/2006/chart" xmlns:r="http://schemas.openxmlformats.org/officeDocument/2006/relationships" r:id="rId4"/>
          </a:graphicData>
        </a:graphic>
      </p:graphicFrame>
      <p:sp>
        <p:nvSpPr>
          <p:cNvPr id="9" name="Suorakulmio 8">
            <a:extLst>
              <a:ext uri="{FF2B5EF4-FFF2-40B4-BE49-F238E27FC236}">
                <a16:creationId xmlns:a16="http://schemas.microsoft.com/office/drawing/2014/main" id="{4EAF3D81-99C5-FD4C-1288-3FF6C7B4C8C7}"/>
              </a:ext>
            </a:extLst>
          </p:cNvPr>
          <p:cNvSpPr/>
          <p:nvPr/>
        </p:nvSpPr>
        <p:spPr bwMode="auto">
          <a:xfrm>
            <a:off x="5162443" y="4287702"/>
            <a:ext cx="3106027" cy="375078"/>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fi-FI" sz="1000" dirty="0"/>
              <a:t>Jos saldoluku plussalla, toimitusajat pidentyneet (kysyntä kasvaa)</a:t>
            </a:r>
          </a:p>
        </p:txBody>
      </p:sp>
      <p:sp>
        <p:nvSpPr>
          <p:cNvPr id="11" name="Suorakulmio 10">
            <a:extLst>
              <a:ext uri="{FF2B5EF4-FFF2-40B4-BE49-F238E27FC236}">
                <a16:creationId xmlns:a16="http://schemas.microsoft.com/office/drawing/2014/main" id="{0A1D121A-DF75-720A-5BE1-8495A59B4824}"/>
              </a:ext>
            </a:extLst>
          </p:cNvPr>
          <p:cNvSpPr/>
          <p:nvPr/>
        </p:nvSpPr>
        <p:spPr bwMode="auto">
          <a:xfrm>
            <a:off x="953630" y="4240557"/>
            <a:ext cx="2934529" cy="404467"/>
          </a:xfrm>
          <a:prstGeom prst="rect">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fi-FI" sz="1000" dirty="0"/>
              <a:t>Jos saldoluku plussalla, niin varastot pienentyneet (kysyntä kasvaa)</a:t>
            </a:r>
          </a:p>
        </p:txBody>
      </p:sp>
    </p:spTree>
    <p:extLst>
      <p:ext uri="{BB962C8B-B14F-4D97-AF65-F5344CB8AC3E}">
        <p14:creationId xmlns:p14="http://schemas.microsoft.com/office/powerpoint/2010/main" val="67840516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F32447C-0036-4643-B439-C0043FDAAC73}"/>
              </a:ext>
            </a:extLst>
          </p:cNvPr>
          <p:cNvSpPr>
            <a:spLocks noGrp="1"/>
          </p:cNvSpPr>
          <p:nvPr>
            <p:ph type="body" sz="quarter" idx="15"/>
          </p:nvPr>
        </p:nvSpPr>
        <p:spPr/>
        <p:txBody>
          <a:bodyPr/>
          <a:lstStyle/>
          <a:p>
            <a:r>
              <a:rPr lang="fi-FI" dirty="0"/>
              <a:t>Tulevat 3 kk, eli syyskuu-joulukuu?</a:t>
            </a:r>
          </a:p>
        </p:txBody>
      </p:sp>
      <p:sp>
        <p:nvSpPr>
          <p:cNvPr id="3" name="Dian numeron paikkamerkki 2">
            <a:extLst>
              <a:ext uri="{FF2B5EF4-FFF2-40B4-BE49-F238E27FC236}">
                <a16:creationId xmlns:a16="http://schemas.microsoft.com/office/drawing/2014/main" id="{F761F57F-B9AA-308E-E46B-2B9239F6C5DC}"/>
              </a:ext>
            </a:extLst>
          </p:cNvPr>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a:extLst>
              <a:ext uri="{FF2B5EF4-FFF2-40B4-BE49-F238E27FC236}">
                <a16:creationId xmlns:a16="http://schemas.microsoft.com/office/drawing/2014/main" id="{5F4ACDC3-ADBC-C09B-CC1A-D95210CC7AEF}"/>
              </a:ext>
            </a:extLst>
          </p:cNvPr>
          <p:cNvSpPr>
            <a:spLocks noGrp="1"/>
          </p:cNvSpPr>
          <p:nvPr>
            <p:ph type="dt" sz="half" idx="10"/>
          </p:nvPr>
        </p:nvSpPr>
        <p:spPr/>
        <p:txBody>
          <a:bodyPr/>
          <a:lstStyle/>
          <a:p>
            <a:fld id="{FBD49F65-936D-47C1-B476-B10D0AC9DEC4}" type="datetime1">
              <a:rPr lang="fi-FI" smtClean="0"/>
              <a:t>16.9.2025</a:t>
            </a:fld>
            <a:endParaRPr lang="fi-FI"/>
          </a:p>
        </p:txBody>
      </p:sp>
      <p:sp>
        <p:nvSpPr>
          <p:cNvPr id="5" name="Alatunnisteen paikkamerkki 4">
            <a:extLst>
              <a:ext uri="{FF2B5EF4-FFF2-40B4-BE49-F238E27FC236}">
                <a16:creationId xmlns:a16="http://schemas.microsoft.com/office/drawing/2014/main" id="{21CA3837-0DD1-0191-CF3F-F40CEF5EABBB}"/>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46338331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p:txBody>
          <a:bodyPr/>
          <a:lstStyle/>
          <a:p>
            <a:r>
              <a:rPr lang="fi-FI" dirty="0">
                <a:solidFill>
                  <a:schemeClr val="tx1"/>
                </a:solidFill>
              </a:rPr>
              <a:t>Miten arvioit tilanteenne kehittyvän </a:t>
            </a:r>
            <a:r>
              <a:rPr lang="fi-FI" u="sng" dirty="0">
                <a:solidFill>
                  <a:schemeClr val="tx1"/>
                </a:solidFill>
              </a:rPr>
              <a:t>seuraavan kolmen kuukauden</a:t>
            </a:r>
            <a:r>
              <a:rPr lang="fi-FI" dirty="0">
                <a:solidFill>
                  <a:schemeClr val="tx1"/>
                </a:solidFill>
              </a:rPr>
              <a:t> aikana?</a:t>
            </a: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a:extLst>
              <a:ext uri="{FF2B5EF4-FFF2-40B4-BE49-F238E27FC236}">
                <a16:creationId xmlns:a16="http://schemas.microsoft.com/office/drawing/2014/main" id="{0C6A70B3-3D9C-95E1-984D-95DEFFF49A0F}"/>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2948264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334682" y="4727574"/>
            <a:ext cx="4541574" cy="165163"/>
          </a:xfrm>
        </p:spPr>
        <p:txBody>
          <a:bodyPr/>
          <a:lstStyle/>
          <a:p>
            <a:r>
              <a:rPr lang="fi-FI" dirty="0"/>
              <a:t>Lähde: Teknologiateollisuus ry:n </a:t>
            </a:r>
            <a:r>
              <a:rPr lang="fi-FI" dirty="0" err="1"/>
              <a:t>TeknoBaro</a:t>
            </a:r>
            <a:r>
              <a:rPr lang="fi-FI" dirty="0"/>
              <a:t> syyskuu 2025, vastaajamäärä 356.</a:t>
            </a:r>
          </a:p>
          <a:p>
            <a:endParaRPr lang="fi-FI" dirty="0"/>
          </a:p>
        </p:txBody>
      </p:sp>
      <p:sp>
        <p:nvSpPr>
          <p:cNvPr id="11" name="Tekstiruutu 10">
            <a:extLst>
              <a:ext uri="{FF2B5EF4-FFF2-40B4-BE49-F238E27FC236}">
                <a16:creationId xmlns:a16="http://schemas.microsoft.com/office/drawing/2014/main" id="{67CC90E5-7D39-3FE1-BDFB-B05A87DD7B5D}"/>
              </a:ext>
            </a:extLst>
          </p:cNvPr>
          <p:cNvSpPr txBox="1"/>
          <p:nvPr/>
        </p:nvSpPr>
        <p:spPr>
          <a:xfrm>
            <a:off x="7518415" y="1374486"/>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416044000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20F36-438C-510B-F3C7-44008EA578E9}"/>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C1DF2DA-1A68-7FB9-5F32-15EA5A82CB36}"/>
              </a:ext>
            </a:extLst>
          </p:cNvPr>
          <p:cNvSpPr>
            <a:spLocks noGrp="1"/>
          </p:cNvSpPr>
          <p:nvPr>
            <p:ph type="body" sz="quarter" idx="15"/>
          </p:nvPr>
        </p:nvSpPr>
        <p:spPr/>
        <p:txBody>
          <a:bodyPr/>
          <a:lstStyle/>
          <a:p>
            <a:r>
              <a:rPr lang="fi-FI" dirty="0">
                <a:solidFill>
                  <a:schemeClr val="tx1"/>
                </a:solidFill>
              </a:rPr>
              <a:t>Miten arvioit tilanteenne kehittyvän </a:t>
            </a:r>
            <a:r>
              <a:rPr lang="fi-FI" u="sng" dirty="0">
                <a:solidFill>
                  <a:schemeClr val="tx1"/>
                </a:solidFill>
              </a:rPr>
              <a:t>seuraavan kolmen kuukauden </a:t>
            </a:r>
            <a:r>
              <a:rPr lang="fi-FI" dirty="0">
                <a:solidFill>
                  <a:schemeClr val="tx1"/>
                </a:solidFill>
              </a:rPr>
              <a:t>aikana? Saldoluku </a:t>
            </a:r>
          </a:p>
        </p:txBody>
      </p:sp>
      <p:sp>
        <p:nvSpPr>
          <p:cNvPr id="3" name="Dian numeron paikkamerkki 2">
            <a:extLst>
              <a:ext uri="{FF2B5EF4-FFF2-40B4-BE49-F238E27FC236}">
                <a16:creationId xmlns:a16="http://schemas.microsoft.com/office/drawing/2014/main" id="{D1766627-4309-FFBC-5A6C-AD6EF02EEB07}"/>
              </a:ext>
            </a:extLst>
          </p:cNvPr>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a:extLst>
              <a:ext uri="{FF2B5EF4-FFF2-40B4-BE49-F238E27FC236}">
                <a16:creationId xmlns:a16="http://schemas.microsoft.com/office/drawing/2014/main" id="{4E144531-F9C9-37CE-EC06-00C15836B859}"/>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E5258DE1-2C80-F166-094C-5287E4ED1938}"/>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A522ABCB-6922-42BE-60F8-64926A8C0237}"/>
              </a:ext>
            </a:extLst>
          </p:cNvPr>
          <p:cNvSpPr>
            <a:spLocks noGrp="1"/>
          </p:cNvSpPr>
          <p:nvPr>
            <p:ph type="body" sz="quarter" idx="18"/>
          </p:nvPr>
        </p:nvSpPr>
        <p:spPr>
          <a:xfrm>
            <a:off x="2334682" y="4727574"/>
            <a:ext cx="5618624" cy="165163"/>
          </a:xfrm>
        </p:spPr>
        <p:txBody>
          <a:bodyPr/>
          <a:lstStyle/>
          <a:p>
            <a:r>
              <a:rPr lang="fi-FI" dirty="0"/>
              <a:t>Lähde: Teknologiateollisuus ry:n </a:t>
            </a:r>
            <a:r>
              <a:rPr lang="fi-FI" dirty="0" err="1"/>
              <a:t>TeknoBaro</a:t>
            </a:r>
            <a:r>
              <a:rPr lang="fi-FI" dirty="0"/>
              <a:t> kyselyt.</a:t>
            </a:r>
          </a:p>
          <a:p>
            <a:endParaRPr lang="fi-FI" dirty="0"/>
          </a:p>
        </p:txBody>
      </p:sp>
      <p:graphicFrame>
        <p:nvGraphicFramePr>
          <p:cNvPr id="14" name="Sisällön paikkamerkki 13">
            <a:extLst>
              <a:ext uri="{FF2B5EF4-FFF2-40B4-BE49-F238E27FC236}">
                <a16:creationId xmlns:a16="http://schemas.microsoft.com/office/drawing/2014/main" id="{7F64FC14-2008-EDE8-514C-5D4421E2839D}"/>
              </a:ext>
            </a:extLst>
          </p:cNvPr>
          <p:cNvGraphicFramePr>
            <a:graphicFrameLocks noGrp="1"/>
          </p:cNvGraphicFramePr>
          <p:nvPr>
            <p:ph sz="quarter" idx="17"/>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54BEBB3A-5CA6-EB82-9F8B-519E7378D056}"/>
              </a:ext>
            </a:extLst>
          </p:cNvPr>
          <p:cNvGraphicFramePr>
            <a:graphicFrameLocks/>
          </p:cNvGraphicFramePr>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39402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68DC-490F-3D4B-7639-A1DFAD29C381}"/>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AEB00BF-49C9-83D5-1F94-2FBA4C691CF5}"/>
              </a:ext>
            </a:extLst>
          </p:cNvPr>
          <p:cNvSpPr>
            <a:spLocks noGrp="1"/>
          </p:cNvSpPr>
          <p:nvPr>
            <p:ph type="body" sz="quarter" idx="15"/>
          </p:nvPr>
        </p:nvSpPr>
        <p:spPr/>
        <p:txBody>
          <a:bodyPr/>
          <a:lstStyle/>
          <a:p>
            <a:r>
              <a:rPr lang="fi-FI" dirty="0">
                <a:solidFill>
                  <a:schemeClr val="tx1"/>
                </a:solidFill>
              </a:rPr>
              <a:t>Miten arvioit tilanteenne kehittyvän </a:t>
            </a:r>
            <a:r>
              <a:rPr lang="fi-FI" u="sng" dirty="0">
                <a:solidFill>
                  <a:schemeClr val="tx1"/>
                </a:solidFill>
              </a:rPr>
              <a:t>seuraavan kolmen kuukauden</a:t>
            </a:r>
            <a:r>
              <a:rPr lang="fi-FI" dirty="0">
                <a:solidFill>
                  <a:schemeClr val="tx1"/>
                </a:solidFill>
              </a:rPr>
              <a:t> aikana?</a:t>
            </a:r>
          </a:p>
        </p:txBody>
      </p:sp>
      <p:sp>
        <p:nvSpPr>
          <p:cNvPr id="3" name="Dian numeron paikkamerkki 2">
            <a:extLst>
              <a:ext uri="{FF2B5EF4-FFF2-40B4-BE49-F238E27FC236}">
                <a16:creationId xmlns:a16="http://schemas.microsoft.com/office/drawing/2014/main" id="{2AA5F6D1-C7C9-E412-8293-018D6A6B07C8}"/>
              </a:ext>
            </a:extLst>
          </p:cNvPr>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a:extLst>
              <a:ext uri="{FF2B5EF4-FFF2-40B4-BE49-F238E27FC236}">
                <a16:creationId xmlns:a16="http://schemas.microsoft.com/office/drawing/2014/main" id="{8078BC5D-94BE-74F1-7EED-5CEB1B98CF8A}"/>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27D264EC-E6DB-3E3F-D480-559162237E8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F11B1A40-A741-DC8B-A9EB-6296916D2B49}"/>
              </a:ext>
            </a:extLst>
          </p:cNvPr>
          <p:cNvGraphicFramePr>
            <a:graphicFrameLocks noGrp="1"/>
          </p:cNvGraphicFramePr>
          <p:nvPr>
            <p:ph sz="quarter" idx="17"/>
            <p:extLst>
              <p:ext uri="{D42A27DB-BD31-4B8C-83A1-F6EECF244321}">
                <p14:modId xmlns:p14="http://schemas.microsoft.com/office/powerpoint/2010/main" val="3343093140"/>
              </p:ext>
            </p:extLst>
          </p:nvPr>
        </p:nvGraphicFramePr>
        <p:xfrm>
          <a:off x="381001" y="1103313"/>
          <a:ext cx="345948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257BB49A-7C2D-50FD-9E4A-21D8E41EFDAC}"/>
              </a:ext>
            </a:extLst>
          </p:cNvPr>
          <p:cNvSpPr>
            <a:spLocks noGrp="1"/>
          </p:cNvSpPr>
          <p:nvPr>
            <p:ph type="body" sz="quarter" idx="18"/>
          </p:nvPr>
        </p:nvSpPr>
        <p:spPr>
          <a:xfrm>
            <a:off x="2334682" y="4727574"/>
            <a:ext cx="4658176" cy="165163"/>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6" name="Sisällön paikkamerkki 9">
            <a:extLst>
              <a:ext uri="{FF2B5EF4-FFF2-40B4-BE49-F238E27FC236}">
                <a16:creationId xmlns:a16="http://schemas.microsoft.com/office/drawing/2014/main" id="{3784C960-4C15-136C-B6E0-A3B65A595DF6}"/>
              </a:ext>
            </a:extLst>
          </p:cNvPr>
          <p:cNvGraphicFramePr>
            <a:graphicFrameLocks/>
          </p:cNvGraphicFramePr>
          <p:nvPr>
            <p:extLst>
              <p:ext uri="{D42A27DB-BD31-4B8C-83A1-F6EECF244321}">
                <p14:modId xmlns:p14="http://schemas.microsoft.com/office/powerpoint/2010/main" val="699337003"/>
              </p:ext>
            </p:extLst>
          </p:nvPr>
        </p:nvGraphicFramePr>
        <p:xfrm>
          <a:off x="4427221" y="1103312"/>
          <a:ext cx="345948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634315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p:txBody>
          <a:bodyPr/>
          <a:lstStyle/>
          <a:p>
            <a:r>
              <a:rPr lang="fi-FI" dirty="0">
                <a:solidFill>
                  <a:schemeClr val="tx1"/>
                </a:solidFill>
              </a:rPr>
              <a:t>Miten arvioit tilanteenne kehittyvän </a:t>
            </a:r>
            <a:r>
              <a:rPr lang="fi-FI" u="sng" dirty="0">
                <a:solidFill>
                  <a:schemeClr val="tx1"/>
                </a:solidFill>
              </a:rPr>
              <a:t>seuraavan kolmen kuukauden</a:t>
            </a:r>
            <a:r>
              <a:rPr lang="fi-FI" dirty="0">
                <a:solidFill>
                  <a:schemeClr val="tx1"/>
                </a:solidFill>
              </a:rPr>
              <a:t> aikana? </a:t>
            </a:r>
            <a:r>
              <a:rPr lang="fi-FI" dirty="0">
                <a:solidFill>
                  <a:schemeClr val="accent2"/>
                </a:solidFill>
              </a:rPr>
              <a:t>Teollisuus vs. palvelut</a:t>
            </a: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a:extLst>
              <a:ext uri="{FF2B5EF4-FFF2-40B4-BE49-F238E27FC236}">
                <a16:creationId xmlns:a16="http://schemas.microsoft.com/office/drawing/2014/main" id="{0C6A70B3-3D9C-95E1-984D-95DEFFF49A0F}"/>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a:xfrm>
            <a:off x="1107093" y="4810155"/>
            <a:ext cx="1295891" cy="164690"/>
          </a:xfrm>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3582292687"/>
              </p:ext>
            </p:extLst>
          </p:nvPr>
        </p:nvGraphicFramePr>
        <p:xfrm>
          <a:off x="381001" y="1319639"/>
          <a:ext cx="444500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109019" y="4753645"/>
            <a:ext cx="6393425" cy="246798"/>
          </a:xfrm>
        </p:spPr>
        <p:txBody>
          <a:bodyPr/>
          <a:lstStyle/>
          <a:p>
            <a:r>
              <a:rPr lang="fi-FI" dirty="0"/>
              <a:t>Lähde: Teknologiateollisuus ry:n </a:t>
            </a:r>
            <a:r>
              <a:rPr lang="fi-FI" dirty="0" err="1"/>
              <a:t>TeknoBaro</a:t>
            </a:r>
            <a:r>
              <a:rPr lang="fi-FI" dirty="0"/>
              <a:t> syyskuu 2025, vastaajamäärä 356.</a:t>
            </a:r>
          </a:p>
          <a:p>
            <a:r>
              <a:rPr lang="fi-FI" dirty="0"/>
              <a:t>Teollisuus sisältää metallien jalostuksen, kone- ja metallituoteteollisuuden sekä sähkö- ja elektroniikkateollisuuden. Palvelut sisältää suunnittelu- ja konsultointialan sekä tietotekniikan palvelualan. </a:t>
            </a:r>
          </a:p>
          <a:p>
            <a:endParaRPr lang="fi-FI" dirty="0"/>
          </a:p>
        </p:txBody>
      </p:sp>
      <p:graphicFrame>
        <p:nvGraphicFramePr>
          <p:cNvPr id="6" name="Sisällön paikkamerkki 9">
            <a:extLst>
              <a:ext uri="{FF2B5EF4-FFF2-40B4-BE49-F238E27FC236}">
                <a16:creationId xmlns:a16="http://schemas.microsoft.com/office/drawing/2014/main" id="{E29929C7-B233-3EC7-27EB-1EBDA10E1CFB}"/>
              </a:ext>
            </a:extLst>
          </p:cNvPr>
          <p:cNvGraphicFramePr>
            <a:graphicFrameLocks/>
          </p:cNvGraphicFramePr>
          <p:nvPr>
            <p:extLst>
              <p:ext uri="{D42A27DB-BD31-4B8C-83A1-F6EECF244321}">
                <p14:modId xmlns:p14="http://schemas.microsoft.com/office/powerpoint/2010/main" val="1121271210"/>
              </p:ext>
            </p:extLst>
          </p:nvPr>
        </p:nvGraphicFramePr>
        <p:xfrm>
          <a:off x="4424967" y="1319639"/>
          <a:ext cx="444500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540995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F32A-C257-5B78-8578-A9FCB26D14C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670D98A-B6FC-13A9-05A2-CF503D797836}"/>
              </a:ext>
            </a:extLst>
          </p:cNvPr>
          <p:cNvSpPr>
            <a:spLocks noGrp="1"/>
          </p:cNvSpPr>
          <p:nvPr>
            <p:ph type="body" sz="quarter" idx="15"/>
          </p:nvPr>
        </p:nvSpPr>
        <p:spPr/>
        <p:txBody>
          <a:bodyPr/>
          <a:lstStyle/>
          <a:p>
            <a:r>
              <a:rPr lang="fi-FI" dirty="0">
                <a:solidFill>
                  <a:schemeClr val="tx1"/>
                </a:solidFill>
              </a:rPr>
              <a:t>Miten arvioit tilanteenne kehittyvän </a:t>
            </a:r>
            <a:r>
              <a:rPr lang="fi-FI" u="sng" dirty="0">
                <a:solidFill>
                  <a:schemeClr val="tx1"/>
                </a:solidFill>
              </a:rPr>
              <a:t>seuraavan kolmen kuukauden</a:t>
            </a:r>
            <a:r>
              <a:rPr lang="fi-FI" dirty="0">
                <a:solidFill>
                  <a:schemeClr val="tx1"/>
                </a:solidFill>
              </a:rPr>
              <a:t> aikana?</a:t>
            </a:r>
          </a:p>
        </p:txBody>
      </p:sp>
      <p:sp>
        <p:nvSpPr>
          <p:cNvPr id="3" name="Dian numeron paikkamerkki 2">
            <a:extLst>
              <a:ext uri="{FF2B5EF4-FFF2-40B4-BE49-F238E27FC236}">
                <a16:creationId xmlns:a16="http://schemas.microsoft.com/office/drawing/2014/main" id="{3631D8EC-D726-869D-2528-DF5C2788E4BC}"/>
              </a:ext>
            </a:extLst>
          </p:cNvPr>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a:extLst>
              <a:ext uri="{FF2B5EF4-FFF2-40B4-BE49-F238E27FC236}">
                <a16:creationId xmlns:a16="http://schemas.microsoft.com/office/drawing/2014/main" id="{F0BE72F2-F3BF-88FC-8CFA-27BB08F3D2E0}"/>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FEDE4DEB-CDE7-FD08-9E13-E763A9A71B2B}"/>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DD150F46-61C3-068C-6E82-3CA4AAC1B52E}"/>
              </a:ext>
            </a:extLst>
          </p:cNvPr>
          <p:cNvGraphicFramePr>
            <a:graphicFrameLocks noGrp="1"/>
          </p:cNvGraphicFramePr>
          <p:nvPr>
            <p:ph sz="quarter" idx="17"/>
            <p:extLst>
              <p:ext uri="{D42A27DB-BD31-4B8C-83A1-F6EECF244321}">
                <p14:modId xmlns:p14="http://schemas.microsoft.com/office/powerpoint/2010/main" val="957562246"/>
              </p:ext>
            </p:extLst>
          </p:nvPr>
        </p:nvGraphicFramePr>
        <p:xfrm>
          <a:off x="381000" y="1390650"/>
          <a:ext cx="3657599" cy="32543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0B08DB5-1B9A-67D4-DCFB-78B226D37C91}"/>
              </a:ext>
            </a:extLst>
          </p:cNvPr>
          <p:cNvSpPr>
            <a:spLocks noGrp="1"/>
          </p:cNvSpPr>
          <p:nvPr>
            <p:ph type="body" sz="quarter" idx="18"/>
          </p:nvPr>
        </p:nvSpPr>
        <p:spPr>
          <a:xfrm>
            <a:off x="2334682" y="4727574"/>
            <a:ext cx="4770009" cy="165163"/>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6" name="Sisällön paikkamerkki 9">
            <a:extLst>
              <a:ext uri="{FF2B5EF4-FFF2-40B4-BE49-F238E27FC236}">
                <a16:creationId xmlns:a16="http://schemas.microsoft.com/office/drawing/2014/main" id="{ED5B54CC-4D90-B1A4-BE26-A5B73ED0F7AE}"/>
              </a:ext>
            </a:extLst>
          </p:cNvPr>
          <p:cNvGraphicFramePr>
            <a:graphicFrameLocks/>
          </p:cNvGraphicFramePr>
          <p:nvPr>
            <p:extLst>
              <p:ext uri="{D42A27DB-BD31-4B8C-83A1-F6EECF244321}">
                <p14:modId xmlns:p14="http://schemas.microsoft.com/office/powerpoint/2010/main" val="1940456038"/>
              </p:ext>
            </p:extLst>
          </p:nvPr>
        </p:nvGraphicFramePr>
        <p:xfrm>
          <a:off x="4427221" y="1390649"/>
          <a:ext cx="3459480" cy="3254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4464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a:xfrm>
            <a:off x="251999" y="282149"/>
            <a:ext cx="8257819" cy="821163"/>
          </a:xfrm>
        </p:spPr>
        <p:txBody>
          <a:bodyPr/>
          <a:lstStyle/>
          <a:p>
            <a:r>
              <a:rPr lang="fi-FI" dirty="0">
                <a:solidFill>
                  <a:schemeClr val="tx1"/>
                </a:solidFill>
              </a:rPr>
              <a:t>Miten arvioit tilanteenne kehittyvän </a:t>
            </a:r>
            <a:r>
              <a:rPr lang="fi-FI" u="sng" dirty="0">
                <a:solidFill>
                  <a:schemeClr val="tx1"/>
                </a:solidFill>
              </a:rPr>
              <a:t>seuraavan kolmen kuukauden</a:t>
            </a:r>
            <a:r>
              <a:rPr lang="fi-FI" dirty="0">
                <a:solidFill>
                  <a:schemeClr val="tx1"/>
                </a:solidFill>
              </a:rPr>
              <a:t> aikana? </a:t>
            </a:r>
            <a:r>
              <a:rPr lang="fi-FI" sz="1800" dirty="0">
                <a:solidFill>
                  <a:schemeClr val="accent2"/>
                </a:solidFill>
              </a:rPr>
              <a:t>Yrityksen koko, % vastaajista</a:t>
            </a:r>
            <a:endParaRPr lang="fi-FI" dirty="0">
              <a:solidFill>
                <a:schemeClr val="accent2"/>
              </a:solidFill>
            </a:endParaRP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a:extLst>
              <a:ext uri="{FF2B5EF4-FFF2-40B4-BE49-F238E27FC236}">
                <a16:creationId xmlns:a16="http://schemas.microsoft.com/office/drawing/2014/main" id="{0C6A70B3-3D9C-95E1-984D-95DEFFF49A0F}"/>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2092489563"/>
              </p:ext>
            </p:extLst>
          </p:nvPr>
        </p:nvGraphicFramePr>
        <p:xfrm>
          <a:off x="381001" y="1103313"/>
          <a:ext cx="444500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334682" y="4727574"/>
            <a:ext cx="4541574" cy="165163"/>
          </a:xfrm>
        </p:spPr>
        <p:txBody>
          <a:bodyPr/>
          <a:lstStyle/>
          <a:p>
            <a:r>
              <a:rPr lang="fi-FI" dirty="0"/>
              <a:t>Lähde: Teknologiateollisuus ry:n </a:t>
            </a:r>
            <a:r>
              <a:rPr lang="fi-FI" dirty="0" err="1"/>
              <a:t>TeknoBaro</a:t>
            </a:r>
            <a:r>
              <a:rPr lang="fi-FI" dirty="0"/>
              <a:t> syyskuu 2025, vastaajamäärä 356.</a:t>
            </a:r>
          </a:p>
        </p:txBody>
      </p:sp>
      <p:graphicFrame>
        <p:nvGraphicFramePr>
          <p:cNvPr id="6" name="Sisällön paikkamerkki 9">
            <a:extLst>
              <a:ext uri="{FF2B5EF4-FFF2-40B4-BE49-F238E27FC236}">
                <a16:creationId xmlns:a16="http://schemas.microsoft.com/office/drawing/2014/main" id="{E29929C7-B233-3EC7-27EB-1EBDA10E1CFB}"/>
              </a:ext>
            </a:extLst>
          </p:cNvPr>
          <p:cNvGraphicFramePr>
            <a:graphicFrameLocks/>
          </p:cNvGraphicFramePr>
          <p:nvPr>
            <p:extLst>
              <p:ext uri="{D42A27DB-BD31-4B8C-83A1-F6EECF244321}">
                <p14:modId xmlns:p14="http://schemas.microsoft.com/office/powerpoint/2010/main" val="340161480"/>
              </p:ext>
            </p:extLst>
          </p:nvPr>
        </p:nvGraphicFramePr>
        <p:xfrm>
          <a:off x="4424967" y="1103313"/>
          <a:ext cx="444500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790023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7C59821-F1A8-C882-8AC4-E81B83C8F848}"/>
              </a:ext>
            </a:extLst>
          </p:cNvPr>
          <p:cNvSpPr>
            <a:spLocks noGrp="1"/>
          </p:cNvSpPr>
          <p:nvPr>
            <p:ph type="body" sz="quarter" idx="15"/>
          </p:nvPr>
        </p:nvSpPr>
        <p:spPr/>
        <p:txBody>
          <a:bodyPr/>
          <a:lstStyle/>
          <a:p>
            <a:r>
              <a:rPr lang="fi-FI"/>
              <a:t>Investoinnit</a:t>
            </a:r>
          </a:p>
        </p:txBody>
      </p:sp>
      <p:sp>
        <p:nvSpPr>
          <p:cNvPr id="3" name="Dian numeron paikkamerkki 2">
            <a:extLst>
              <a:ext uri="{FF2B5EF4-FFF2-40B4-BE49-F238E27FC236}">
                <a16:creationId xmlns:a16="http://schemas.microsoft.com/office/drawing/2014/main" id="{824690B2-A1AE-B54E-D300-3AD3467FAAE0}"/>
              </a:ext>
            </a:extLst>
          </p:cNvPr>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a:extLst>
              <a:ext uri="{FF2B5EF4-FFF2-40B4-BE49-F238E27FC236}">
                <a16:creationId xmlns:a16="http://schemas.microsoft.com/office/drawing/2014/main" id="{4415D9B2-4E17-BCB1-B5FA-A23154D5594E}"/>
              </a:ext>
            </a:extLst>
          </p:cNvPr>
          <p:cNvSpPr>
            <a:spLocks noGrp="1"/>
          </p:cNvSpPr>
          <p:nvPr>
            <p:ph type="dt" sz="half" idx="10"/>
          </p:nvPr>
        </p:nvSpPr>
        <p:spPr/>
        <p:txBody>
          <a:bodyPr/>
          <a:lstStyle/>
          <a:p>
            <a:fld id="{FBD49F65-936D-47C1-B476-B10D0AC9DEC4}" type="datetime1">
              <a:rPr lang="fi-FI" smtClean="0"/>
              <a:t>16.9.2025</a:t>
            </a:fld>
            <a:endParaRPr lang="fi-FI"/>
          </a:p>
        </p:txBody>
      </p:sp>
      <p:sp>
        <p:nvSpPr>
          <p:cNvPr id="5" name="Alatunnisteen paikkamerkki 4">
            <a:extLst>
              <a:ext uri="{FF2B5EF4-FFF2-40B4-BE49-F238E27FC236}">
                <a16:creationId xmlns:a16="http://schemas.microsoft.com/office/drawing/2014/main" id="{D53C48C3-60DB-4572-2184-BF5062A6F8B8}"/>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15045583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7CAD6-5E91-D95A-307D-961CD396DBB3}"/>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E5E1D65-E57B-82DA-1E5B-60EA6BC25BB8}"/>
              </a:ext>
            </a:extLst>
          </p:cNvPr>
          <p:cNvSpPr>
            <a:spLocks noGrp="1"/>
          </p:cNvSpPr>
          <p:nvPr>
            <p:ph type="body" sz="quarter" idx="15"/>
          </p:nvPr>
        </p:nvSpPr>
        <p:spPr/>
        <p:txBody>
          <a:bodyPr/>
          <a:lstStyle/>
          <a:p>
            <a:r>
              <a:rPr lang="fi-FI" dirty="0">
                <a:solidFill>
                  <a:schemeClr val="tx1"/>
                </a:solidFill>
              </a:rPr>
              <a:t>Miten arvioitte investointinne kehittyvän vuonna 2025 vuoteen 2024 verrattuna?</a:t>
            </a:r>
          </a:p>
        </p:txBody>
      </p:sp>
      <p:sp>
        <p:nvSpPr>
          <p:cNvPr id="3" name="Dian numeron paikkamerkki 2">
            <a:extLst>
              <a:ext uri="{FF2B5EF4-FFF2-40B4-BE49-F238E27FC236}">
                <a16:creationId xmlns:a16="http://schemas.microsoft.com/office/drawing/2014/main" id="{285CDCA6-AD5A-01EB-8E95-9039AE8A31E2}"/>
              </a:ext>
            </a:extLst>
          </p:cNvPr>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a:extLst>
              <a:ext uri="{FF2B5EF4-FFF2-40B4-BE49-F238E27FC236}">
                <a16:creationId xmlns:a16="http://schemas.microsoft.com/office/drawing/2014/main" id="{131DE603-9D04-8BF0-7D16-951922109A9D}"/>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1F44D8B8-6CFE-B35A-B896-B470B5087249}"/>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8486C096-FF4E-661C-BE31-57A9E41B428D}"/>
              </a:ext>
            </a:extLst>
          </p:cNvPr>
          <p:cNvGraphicFramePr>
            <a:graphicFrameLocks noGrp="1"/>
          </p:cNvGraphicFramePr>
          <p:nvPr>
            <p:ph sz="quarter" idx="17"/>
            <p:extLst>
              <p:ext uri="{D42A27DB-BD31-4B8C-83A1-F6EECF244321}">
                <p14:modId xmlns:p14="http://schemas.microsoft.com/office/powerpoint/2010/main" val="40428146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8DF6BFC-B8DC-B003-70AA-634CA24FA7FF}"/>
              </a:ext>
            </a:extLst>
          </p:cNvPr>
          <p:cNvSpPr>
            <a:spLocks noGrp="1"/>
          </p:cNvSpPr>
          <p:nvPr>
            <p:ph type="body" sz="quarter" idx="18"/>
          </p:nvPr>
        </p:nvSpPr>
        <p:spPr>
          <a:xfrm>
            <a:off x="2334681" y="4727574"/>
            <a:ext cx="5125243" cy="165163"/>
          </a:xfrm>
        </p:spPr>
        <p:txBody>
          <a:bodyPr/>
          <a:lstStyle/>
          <a:p>
            <a:r>
              <a:rPr lang="fi-FI" dirty="0"/>
              <a:t>Lähde: Teknologiateollisuus ry:n </a:t>
            </a:r>
            <a:r>
              <a:rPr lang="fi-FI" dirty="0" err="1"/>
              <a:t>TeknoBaro</a:t>
            </a:r>
            <a:r>
              <a:rPr lang="fi-FI" dirty="0"/>
              <a:t> syyskuu 2025, vastaajamäärä 356.</a:t>
            </a:r>
          </a:p>
        </p:txBody>
      </p:sp>
      <p:sp>
        <p:nvSpPr>
          <p:cNvPr id="11" name="Tekstiruutu 10">
            <a:extLst>
              <a:ext uri="{FF2B5EF4-FFF2-40B4-BE49-F238E27FC236}">
                <a16:creationId xmlns:a16="http://schemas.microsoft.com/office/drawing/2014/main" id="{05BAF514-571B-0A60-1BBA-65036D1367E5}"/>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262334687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8E76FB0-C39C-4F9D-6B95-AC9822598D8E}"/>
              </a:ext>
            </a:extLst>
          </p:cNvPr>
          <p:cNvSpPr>
            <a:spLocks noGrp="1"/>
          </p:cNvSpPr>
          <p:nvPr>
            <p:ph type="body" sz="quarter" idx="15"/>
          </p:nvPr>
        </p:nvSpPr>
        <p:spPr/>
        <p:txBody>
          <a:bodyPr/>
          <a:lstStyle/>
          <a:p>
            <a:r>
              <a:rPr lang="fi-FI"/>
              <a:t>Taustat</a:t>
            </a:r>
          </a:p>
        </p:txBody>
      </p:sp>
      <p:sp>
        <p:nvSpPr>
          <p:cNvPr id="3" name="Dian numeron paikkamerkki 2">
            <a:extLst>
              <a:ext uri="{FF2B5EF4-FFF2-40B4-BE49-F238E27FC236}">
                <a16:creationId xmlns:a16="http://schemas.microsoft.com/office/drawing/2014/main" id="{2638C0D1-EB42-EE1C-06E4-D1BDFB398832}"/>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4F51AD09-5015-65A8-9B38-5DF9C222155D}"/>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368E1B74-49B2-A8B6-8D1C-D39BD03409A5}"/>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B46487EF-FB12-8A0C-E1DC-6E37B4FED76E}"/>
              </a:ext>
            </a:extLst>
          </p:cNvPr>
          <p:cNvSpPr>
            <a:spLocks noGrp="1"/>
          </p:cNvSpPr>
          <p:nvPr>
            <p:ph sz="quarter" idx="17"/>
          </p:nvPr>
        </p:nvSpPr>
        <p:spPr/>
        <p:txBody>
          <a:bodyPr/>
          <a:lstStyle/>
          <a:p>
            <a:pPr marL="285750" indent="-285750">
              <a:buFont typeface="Arial" panose="020B0604020202020204" pitchFamily="34" charset="0"/>
              <a:buChar char="•"/>
            </a:pPr>
            <a:r>
              <a:rPr lang="fi-FI" dirty="0"/>
              <a:t>Kysely toteutettiin ma 8.9. – pe 12.9.2025</a:t>
            </a:r>
          </a:p>
          <a:p>
            <a:pPr marL="285750" indent="-285750">
              <a:buFont typeface="Arial" panose="020B0604020202020204" pitchFamily="34" charset="0"/>
              <a:buChar char="•"/>
            </a:pPr>
            <a:r>
              <a:rPr lang="fi-FI" dirty="0"/>
              <a:t>Kyselyn vastaanottajissa mukana Teknologiateollisuus ry:n jäsenyritysten toimitusjohtajat.</a:t>
            </a:r>
          </a:p>
          <a:p>
            <a:pPr marL="285750" indent="-285750">
              <a:buFont typeface="Arial" panose="020B0604020202020204" pitchFamily="34" charset="0"/>
              <a:buChar char="•"/>
            </a:pPr>
            <a:r>
              <a:rPr lang="fi-FI" dirty="0"/>
              <a:t>Kyselyllä 1707 vastaanottajaa, saimme 356 vastausta, eli vastausprosentti oli 21 %. </a:t>
            </a:r>
          </a:p>
          <a:p>
            <a:pPr marL="285750" indent="-285750">
              <a:buFont typeface="Arial" panose="020B0604020202020204" pitchFamily="34" charset="0"/>
              <a:buChar char="•"/>
            </a:pPr>
            <a:endParaRPr lang="fi-FI" dirty="0">
              <a:solidFill>
                <a:srgbClr val="FF0000"/>
              </a:solidFill>
            </a:endParaRPr>
          </a:p>
          <a:p>
            <a:pPr marL="285750" indent="-285750">
              <a:buFont typeface="Arial" panose="020B0604020202020204" pitchFamily="34" charset="0"/>
              <a:buChar char="•"/>
            </a:pPr>
            <a:endParaRPr lang="fi-FI" dirty="0">
              <a:solidFill>
                <a:srgbClr val="FF0000"/>
              </a:solidFill>
            </a:endParaRPr>
          </a:p>
          <a:p>
            <a:pPr marL="285750" indent="-285750">
              <a:buFont typeface="Arial" panose="020B0604020202020204" pitchFamily="34" charset="0"/>
              <a:buChar char="•"/>
            </a:pPr>
            <a:endParaRPr lang="fi-FI" dirty="0"/>
          </a:p>
        </p:txBody>
      </p:sp>
      <p:sp>
        <p:nvSpPr>
          <p:cNvPr id="7" name="Tekstin paikkamerkki 6">
            <a:extLst>
              <a:ext uri="{FF2B5EF4-FFF2-40B4-BE49-F238E27FC236}">
                <a16:creationId xmlns:a16="http://schemas.microsoft.com/office/drawing/2014/main" id="{47D2FE13-D487-A18C-4509-9AACD34A65C0}"/>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26062911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2EA0FE9-4B26-7A6F-1CBD-C12F10D4843B}"/>
              </a:ext>
            </a:extLst>
          </p:cNvPr>
          <p:cNvSpPr>
            <a:spLocks noGrp="1"/>
          </p:cNvSpPr>
          <p:nvPr>
            <p:ph type="body" sz="quarter" idx="15"/>
          </p:nvPr>
        </p:nvSpPr>
        <p:spPr/>
        <p:txBody>
          <a:bodyPr/>
          <a:lstStyle/>
          <a:p>
            <a:r>
              <a:rPr lang="fi-FI" dirty="0">
                <a:solidFill>
                  <a:schemeClr val="tx1"/>
                </a:solidFill>
              </a:rPr>
              <a:t>Miten arvioitte investointinne kehittyvän vuonna 2025 vuoteen 2024 verrattuna? Saldoluku</a:t>
            </a:r>
          </a:p>
        </p:txBody>
      </p:sp>
      <p:sp>
        <p:nvSpPr>
          <p:cNvPr id="3" name="Dian numeron paikkamerkki 2">
            <a:extLst>
              <a:ext uri="{FF2B5EF4-FFF2-40B4-BE49-F238E27FC236}">
                <a16:creationId xmlns:a16="http://schemas.microsoft.com/office/drawing/2014/main" id="{D2B2A60F-7EDA-800B-3574-CD291CE980F3}"/>
              </a:ext>
            </a:extLst>
          </p:cNvPr>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a:extLst>
              <a:ext uri="{FF2B5EF4-FFF2-40B4-BE49-F238E27FC236}">
                <a16:creationId xmlns:a16="http://schemas.microsoft.com/office/drawing/2014/main" id="{B8A75A6B-F7CC-9683-5858-B928EC8033B8}"/>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AFCBDED9-640E-4EE2-298D-D12E74512DFB}"/>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14BC288-1A61-D688-5435-08565CDB4F06}"/>
              </a:ext>
            </a:extLst>
          </p:cNvPr>
          <p:cNvGraphicFramePr>
            <a:graphicFrameLocks noGrp="1"/>
          </p:cNvGraphicFramePr>
          <p:nvPr>
            <p:ph sz="quarter" idx="17"/>
            <p:extLst>
              <p:ext uri="{D42A27DB-BD31-4B8C-83A1-F6EECF244321}">
                <p14:modId xmlns:p14="http://schemas.microsoft.com/office/powerpoint/2010/main" val="31347625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98B0A587-683D-2FAE-9658-AD8625F1C173}"/>
              </a:ext>
            </a:extLst>
          </p:cNvPr>
          <p:cNvSpPr>
            <a:spLocks noGrp="1"/>
          </p:cNvSpPr>
          <p:nvPr>
            <p:ph type="body" sz="quarter" idx="18"/>
          </p:nvPr>
        </p:nvSpPr>
        <p:spPr/>
        <p:txBody>
          <a:bodyPr/>
          <a:lstStyle/>
          <a:p>
            <a:r>
              <a:rPr lang="fi-FI" dirty="0"/>
              <a:t>Lähde: Teknologiateollisuus ry:n </a:t>
            </a:r>
            <a:r>
              <a:rPr lang="fi-FI" dirty="0" err="1"/>
              <a:t>TeknoBaro</a:t>
            </a:r>
            <a:r>
              <a:rPr lang="fi-FI" dirty="0"/>
              <a:t> kyselyt.</a:t>
            </a:r>
          </a:p>
          <a:p>
            <a:endParaRPr lang="fi-FI" dirty="0"/>
          </a:p>
        </p:txBody>
      </p:sp>
    </p:spTree>
    <p:extLst>
      <p:ext uri="{BB962C8B-B14F-4D97-AF65-F5344CB8AC3E}">
        <p14:creationId xmlns:p14="http://schemas.microsoft.com/office/powerpoint/2010/main" val="59541526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82A5-217A-0A84-D98D-47EEAE68DD5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8394263-A9F9-19DB-1582-D2FDABCB5E14}"/>
              </a:ext>
            </a:extLst>
          </p:cNvPr>
          <p:cNvSpPr>
            <a:spLocks noGrp="1"/>
          </p:cNvSpPr>
          <p:nvPr>
            <p:ph type="body" sz="quarter" idx="15"/>
          </p:nvPr>
        </p:nvSpPr>
        <p:spPr/>
        <p:txBody>
          <a:bodyPr/>
          <a:lstStyle/>
          <a:p>
            <a:r>
              <a:rPr lang="fi-FI" dirty="0">
                <a:solidFill>
                  <a:schemeClr val="tx1"/>
                </a:solidFill>
              </a:rPr>
              <a:t>Miten arvioitte investointinne kehittyvän vuonna 2025 vuoteen 2024 verrattuna? </a:t>
            </a:r>
            <a:br>
              <a:rPr lang="fi-FI" dirty="0">
                <a:solidFill>
                  <a:schemeClr val="tx1"/>
                </a:solidFill>
              </a:rPr>
            </a:br>
            <a:r>
              <a:rPr lang="fi-FI" sz="2000" dirty="0">
                <a:solidFill>
                  <a:schemeClr val="accent2"/>
                </a:solidFill>
              </a:rPr>
              <a:t>Teollisuus, 280 vastaajaa</a:t>
            </a:r>
            <a:endParaRPr lang="fi-FI" dirty="0">
              <a:solidFill>
                <a:schemeClr val="accent2"/>
              </a:solidFill>
            </a:endParaRPr>
          </a:p>
        </p:txBody>
      </p:sp>
      <p:sp>
        <p:nvSpPr>
          <p:cNvPr id="3" name="Dian numeron paikkamerkki 2">
            <a:extLst>
              <a:ext uri="{FF2B5EF4-FFF2-40B4-BE49-F238E27FC236}">
                <a16:creationId xmlns:a16="http://schemas.microsoft.com/office/drawing/2014/main" id="{26E0805E-541B-670E-DDA8-9C20756DCD7A}"/>
              </a:ext>
            </a:extLst>
          </p:cNvPr>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a:extLst>
              <a:ext uri="{FF2B5EF4-FFF2-40B4-BE49-F238E27FC236}">
                <a16:creationId xmlns:a16="http://schemas.microsoft.com/office/drawing/2014/main" id="{717436D2-EB74-DC40-2367-516004B01B19}"/>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B6900BF3-DA7C-645B-43CB-A4626AE61B2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D2ABF3DE-18B4-492E-8C27-033194F0DF7E}"/>
              </a:ext>
            </a:extLst>
          </p:cNvPr>
          <p:cNvGraphicFramePr>
            <a:graphicFrameLocks noGrp="1"/>
          </p:cNvGraphicFramePr>
          <p:nvPr>
            <p:ph sz="quarter" idx="17"/>
            <p:extLst>
              <p:ext uri="{D42A27DB-BD31-4B8C-83A1-F6EECF244321}">
                <p14:modId xmlns:p14="http://schemas.microsoft.com/office/powerpoint/2010/main" val="32650694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6B6CDB0C-6E6E-8C51-B7AC-A4E2BD187C04}"/>
              </a:ext>
            </a:extLst>
          </p:cNvPr>
          <p:cNvSpPr>
            <a:spLocks noGrp="1"/>
          </p:cNvSpPr>
          <p:nvPr>
            <p:ph type="body" sz="quarter" idx="18"/>
          </p:nvPr>
        </p:nvSpPr>
        <p:spPr>
          <a:xfrm>
            <a:off x="2334681" y="4727574"/>
            <a:ext cx="6256253" cy="248185"/>
          </a:xfrm>
        </p:spPr>
        <p:txBody>
          <a:bodyPr/>
          <a:lstStyle/>
          <a:p>
            <a:r>
              <a:rPr lang="fi-FI" dirty="0"/>
              <a:t>Lähde: Teknologiateollisuus ry:n </a:t>
            </a:r>
            <a:r>
              <a:rPr lang="fi-FI" dirty="0" err="1"/>
              <a:t>TeknoBaro</a:t>
            </a:r>
            <a:r>
              <a:rPr lang="fi-FI" dirty="0"/>
              <a:t> syyskuu 2025, vastaajamäärä 356.</a:t>
            </a:r>
          </a:p>
          <a:p>
            <a:r>
              <a:rPr lang="fi-FI" dirty="0"/>
              <a:t>Teollisuus sisältää metallien jalostuksen, kone- ja metallituoteteollisuuden sekä sähkö- ja elektroniikkateollisuuden. Palvelut sisältää suunnittelu- ja konsultointialan sekä tietotekniikan palvelualan. </a:t>
            </a:r>
          </a:p>
          <a:p>
            <a:endParaRPr lang="fi-FI" dirty="0"/>
          </a:p>
        </p:txBody>
      </p:sp>
      <p:sp>
        <p:nvSpPr>
          <p:cNvPr id="11" name="Tekstiruutu 10">
            <a:extLst>
              <a:ext uri="{FF2B5EF4-FFF2-40B4-BE49-F238E27FC236}">
                <a16:creationId xmlns:a16="http://schemas.microsoft.com/office/drawing/2014/main" id="{A8CFA39D-A240-298E-3B09-26B568AB926E}"/>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228414153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EBA9-2315-50C9-E2FB-010A17E4F57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37BD37E-494D-FD11-DEF7-099B1411AD5B}"/>
              </a:ext>
            </a:extLst>
          </p:cNvPr>
          <p:cNvSpPr>
            <a:spLocks noGrp="1"/>
          </p:cNvSpPr>
          <p:nvPr>
            <p:ph type="body" sz="quarter" idx="15"/>
          </p:nvPr>
        </p:nvSpPr>
        <p:spPr/>
        <p:txBody>
          <a:bodyPr/>
          <a:lstStyle/>
          <a:p>
            <a:r>
              <a:rPr lang="fi-FI" dirty="0">
                <a:solidFill>
                  <a:schemeClr val="tx1"/>
                </a:solidFill>
              </a:rPr>
              <a:t>Miten arvioitte investointinne kehittyvän vuonna 2025 vuoteen 2024 verrattuna? </a:t>
            </a:r>
          </a:p>
          <a:p>
            <a:r>
              <a:rPr lang="fi-FI" dirty="0">
                <a:solidFill>
                  <a:schemeClr val="accent2"/>
                </a:solidFill>
              </a:rPr>
              <a:t>Palvelut, 77 vastaajaa</a:t>
            </a:r>
          </a:p>
        </p:txBody>
      </p:sp>
      <p:sp>
        <p:nvSpPr>
          <p:cNvPr id="3" name="Dian numeron paikkamerkki 2">
            <a:extLst>
              <a:ext uri="{FF2B5EF4-FFF2-40B4-BE49-F238E27FC236}">
                <a16:creationId xmlns:a16="http://schemas.microsoft.com/office/drawing/2014/main" id="{2DC162A9-17B5-2A95-0ACC-652F30F89D5E}"/>
              </a:ext>
            </a:extLst>
          </p:cNvPr>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a:extLst>
              <a:ext uri="{FF2B5EF4-FFF2-40B4-BE49-F238E27FC236}">
                <a16:creationId xmlns:a16="http://schemas.microsoft.com/office/drawing/2014/main" id="{D1DE8A7E-3B49-D1D9-CF26-9E02FED98723}"/>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8E030ED4-7ED1-B404-CFC6-B6F66B99CA4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C7EB6FE-0397-3D95-A893-C62888CAF7E4}"/>
              </a:ext>
            </a:extLst>
          </p:cNvPr>
          <p:cNvGraphicFramePr>
            <a:graphicFrameLocks noGrp="1"/>
          </p:cNvGraphicFramePr>
          <p:nvPr>
            <p:ph sz="quarter" idx="17"/>
            <p:extLst>
              <p:ext uri="{D42A27DB-BD31-4B8C-83A1-F6EECF244321}">
                <p14:modId xmlns:p14="http://schemas.microsoft.com/office/powerpoint/2010/main" val="205138970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2EA7730-D98E-D5A6-9263-07FBB9205F7A}"/>
              </a:ext>
            </a:extLst>
          </p:cNvPr>
          <p:cNvSpPr>
            <a:spLocks noGrp="1"/>
          </p:cNvSpPr>
          <p:nvPr>
            <p:ph type="body" sz="quarter" idx="18"/>
          </p:nvPr>
        </p:nvSpPr>
        <p:spPr>
          <a:xfrm>
            <a:off x="2290435" y="4700865"/>
            <a:ext cx="6226757" cy="219053"/>
          </a:xfrm>
        </p:spPr>
        <p:txBody>
          <a:bodyPr/>
          <a:lstStyle/>
          <a:p>
            <a:r>
              <a:rPr lang="fi-FI" dirty="0"/>
              <a:t>Lähde: Teknologiateollisuus ry:n </a:t>
            </a:r>
            <a:r>
              <a:rPr lang="fi-FI" dirty="0" err="1"/>
              <a:t>TeknoBaro</a:t>
            </a:r>
            <a:r>
              <a:rPr lang="fi-FI" dirty="0"/>
              <a:t> syyskuu 2025, vastaajamäärä 356. Teollisuus sisältää metallien jalostuksen, kone- ja metallituoteteollisuuden sekä sähkö- ja elektroniikkateollisuuden. Palvelut sisältää suunnittelu- ja konsultointialan sekä tietotekniikan palvelualan. </a:t>
            </a:r>
          </a:p>
          <a:p>
            <a:endParaRPr lang="fi-FI" dirty="0"/>
          </a:p>
          <a:p>
            <a:endParaRPr lang="fi-FI" dirty="0"/>
          </a:p>
        </p:txBody>
      </p:sp>
      <p:sp>
        <p:nvSpPr>
          <p:cNvPr id="11" name="Tekstiruutu 10">
            <a:extLst>
              <a:ext uri="{FF2B5EF4-FFF2-40B4-BE49-F238E27FC236}">
                <a16:creationId xmlns:a16="http://schemas.microsoft.com/office/drawing/2014/main" id="{FC28CA0D-403D-8FE5-CEC9-E1D6436B2FB5}"/>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124248929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01DB-361B-675A-5273-F72E65C2FB43}"/>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C4489E5-607F-2641-A258-3E6FCF6219B1}"/>
              </a:ext>
            </a:extLst>
          </p:cNvPr>
          <p:cNvSpPr>
            <a:spLocks noGrp="1"/>
          </p:cNvSpPr>
          <p:nvPr>
            <p:ph type="body" sz="quarter" idx="15"/>
          </p:nvPr>
        </p:nvSpPr>
        <p:spPr>
          <a:xfrm>
            <a:off x="251999" y="282149"/>
            <a:ext cx="8235697" cy="821163"/>
          </a:xfrm>
        </p:spPr>
        <p:txBody>
          <a:bodyPr/>
          <a:lstStyle/>
          <a:p>
            <a:r>
              <a:rPr lang="fi-FI" dirty="0">
                <a:solidFill>
                  <a:schemeClr val="tx1"/>
                </a:solidFill>
              </a:rPr>
              <a:t>Miten arvioitte investointinne kehittyvän vuonna 2025 vuoteen 2024 verrattuna? </a:t>
            </a:r>
            <a:br>
              <a:rPr lang="fi-FI" dirty="0">
                <a:solidFill>
                  <a:schemeClr val="tx1"/>
                </a:solidFill>
              </a:rPr>
            </a:br>
            <a:r>
              <a:rPr lang="fi-FI" sz="1800" dirty="0">
                <a:solidFill>
                  <a:schemeClr val="accent2"/>
                </a:solidFill>
              </a:rPr>
              <a:t>Alle 150 työllistävät, 252 vastaajaa</a:t>
            </a:r>
            <a:endParaRPr lang="fi-FI" dirty="0">
              <a:solidFill>
                <a:schemeClr val="accent2"/>
              </a:solidFill>
            </a:endParaRPr>
          </a:p>
          <a:p>
            <a:endParaRPr lang="fi-FI" dirty="0"/>
          </a:p>
        </p:txBody>
      </p:sp>
      <p:sp>
        <p:nvSpPr>
          <p:cNvPr id="3" name="Dian numeron paikkamerkki 2">
            <a:extLst>
              <a:ext uri="{FF2B5EF4-FFF2-40B4-BE49-F238E27FC236}">
                <a16:creationId xmlns:a16="http://schemas.microsoft.com/office/drawing/2014/main" id="{EB245CE1-4FDE-1E9F-25E6-E2222563513E}"/>
              </a:ext>
            </a:extLst>
          </p:cNvPr>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a:extLst>
              <a:ext uri="{FF2B5EF4-FFF2-40B4-BE49-F238E27FC236}">
                <a16:creationId xmlns:a16="http://schemas.microsoft.com/office/drawing/2014/main" id="{EF67CFB7-2577-1D51-D39F-10D8873333C6}"/>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C4249123-72BA-2C1D-D658-16D3B5B1131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03EE2E45-D5FB-C7AE-DBC3-1D7346C5608D}"/>
              </a:ext>
            </a:extLst>
          </p:cNvPr>
          <p:cNvGraphicFramePr>
            <a:graphicFrameLocks noGrp="1"/>
          </p:cNvGraphicFramePr>
          <p:nvPr>
            <p:ph sz="quarter" idx="17"/>
            <p:extLst>
              <p:ext uri="{D42A27DB-BD31-4B8C-83A1-F6EECF244321}">
                <p14:modId xmlns:p14="http://schemas.microsoft.com/office/powerpoint/2010/main" val="376028153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F07FFDB5-80DD-C55B-780B-CC0EDD83FD11}"/>
              </a:ext>
            </a:extLst>
          </p:cNvPr>
          <p:cNvSpPr>
            <a:spLocks noGrp="1"/>
          </p:cNvSpPr>
          <p:nvPr>
            <p:ph type="body" sz="quarter" idx="18"/>
          </p:nvPr>
        </p:nvSpPr>
        <p:spPr>
          <a:xfrm>
            <a:off x="2334682" y="4727574"/>
            <a:ext cx="4325550" cy="165163"/>
          </a:xfrm>
        </p:spPr>
        <p:txBody>
          <a:bodyPr/>
          <a:lstStyle/>
          <a:p>
            <a:r>
              <a:rPr lang="fi-FI" dirty="0"/>
              <a:t>Lähde: Teknologiateollisuus ry:n </a:t>
            </a:r>
            <a:r>
              <a:rPr lang="fi-FI" dirty="0" err="1"/>
              <a:t>TeknoBaro</a:t>
            </a:r>
            <a:r>
              <a:rPr lang="fi-FI" dirty="0"/>
              <a:t> syyskuu 2025, vastaajamäärä 356.</a:t>
            </a:r>
            <a:endParaRPr lang="fi-FI" dirty="0">
              <a:solidFill>
                <a:srgbClr val="FF0000"/>
              </a:solidFill>
            </a:endParaRPr>
          </a:p>
        </p:txBody>
      </p:sp>
      <p:sp>
        <p:nvSpPr>
          <p:cNvPr id="11" name="Tekstiruutu 10">
            <a:extLst>
              <a:ext uri="{FF2B5EF4-FFF2-40B4-BE49-F238E27FC236}">
                <a16:creationId xmlns:a16="http://schemas.microsoft.com/office/drawing/2014/main" id="{09E3187B-E2C7-7CD4-041D-EF7A1C64D0F1}"/>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239088751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EC87-2C2A-3247-0940-214022B5C4D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7E6C1A9-D3EB-D8A3-6C86-6CC121DB2579}"/>
              </a:ext>
            </a:extLst>
          </p:cNvPr>
          <p:cNvSpPr>
            <a:spLocks noGrp="1"/>
          </p:cNvSpPr>
          <p:nvPr>
            <p:ph type="body" sz="quarter" idx="15"/>
          </p:nvPr>
        </p:nvSpPr>
        <p:spPr/>
        <p:txBody>
          <a:bodyPr/>
          <a:lstStyle/>
          <a:p>
            <a:r>
              <a:rPr lang="fi-FI" dirty="0">
                <a:solidFill>
                  <a:schemeClr val="tx1"/>
                </a:solidFill>
              </a:rPr>
              <a:t>Miten arvioitte investointinne kehittyvän vuonna 2025 vuoteen 2024 verrattuna? </a:t>
            </a:r>
          </a:p>
          <a:p>
            <a:r>
              <a:rPr lang="fi-FI" sz="1800" dirty="0">
                <a:solidFill>
                  <a:schemeClr val="accent2"/>
                </a:solidFill>
              </a:rPr>
              <a:t>Yli 150 työllistävät, 52 vastaajaa</a:t>
            </a:r>
            <a:endParaRPr lang="fi-FI" dirty="0">
              <a:solidFill>
                <a:schemeClr val="accent2"/>
              </a:solidFill>
            </a:endParaRPr>
          </a:p>
          <a:p>
            <a:endParaRPr lang="fi-FI" dirty="0"/>
          </a:p>
        </p:txBody>
      </p:sp>
      <p:sp>
        <p:nvSpPr>
          <p:cNvPr id="3" name="Dian numeron paikkamerkki 2">
            <a:extLst>
              <a:ext uri="{FF2B5EF4-FFF2-40B4-BE49-F238E27FC236}">
                <a16:creationId xmlns:a16="http://schemas.microsoft.com/office/drawing/2014/main" id="{2399FA0D-2A90-46C6-AC5E-BEE9DF6E486F}"/>
              </a:ext>
            </a:extLst>
          </p:cNvPr>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a:extLst>
              <a:ext uri="{FF2B5EF4-FFF2-40B4-BE49-F238E27FC236}">
                <a16:creationId xmlns:a16="http://schemas.microsoft.com/office/drawing/2014/main" id="{4835CD7B-7BA9-A22D-408B-E59561AAA11C}"/>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4CEB8378-253A-2C04-9251-48890DC2DB2A}"/>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261A11FC-AC81-52B0-A1AE-56CFD0CB6EC9}"/>
              </a:ext>
            </a:extLst>
          </p:cNvPr>
          <p:cNvGraphicFramePr>
            <a:graphicFrameLocks noGrp="1"/>
          </p:cNvGraphicFramePr>
          <p:nvPr>
            <p:ph sz="quarter" idx="17"/>
            <p:extLst>
              <p:ext uri="{D42A27DB-BD31-4B8C-83A1-F6EECF244321}">
                <p14:modId xmlns:p14="http://schemas.microsoft.com/office/powerpoint/2010/main" val="34772666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5D3C80CB-1921-464A-C543-114A3102663A}"/>
              </a:ext>
            </a:extLst>
          </p:cNvPr>
          <p:cNvSpPr>
            <a:spLocks noGrp="1"/>
          </p:cNvSpPr>
          <p:nvPr>
            <p:ph type="body" sz="quarter" idx="18"/>
          </p:nvPr>
        </p:nvSpPr>
        <p:spPr>
          <a:xfrm>
            <a:off x="2334682" y="4727574"/>
            <a:ext cx="4325550" cy="165163"/>
          </a:xfrm>
        </p:spPr>
        <p:txBody>
          <a:bodyPr/>
          <a:lstStyle/>
          <a:p>
            <a:r>
              <a:rPr lang="fi-FI" dirty="0"/>
              <a:t>Lähde: Teknologiateollisuus ry:n </a:t>
            </a:r>
            <a:r>
              <a:rPr lang="fi-FI" dirty="0" err="1"/>
              <a:t>TeknoBaro</a:t>
            </a:r>
            <a:r>
              <a:rPr lang="fi-FI" dirty="0"/>
              <a:t> syyskuu 2025, vastaajamäärä 356.</a:t>
            </a:r>
            <a:endParaRPr lang="fi-FI" dirty="0">
              <a:solidFill>
                <a:srgbClr val="FF0000"/>
              </a:solidFill>
            </a:endParaRPr>
          </a:p>
          <a:p>
            <a:endParaRPr lang="fi-FI" dirty="0"/>
          </a:p>
        </p:txBody>
      </p:sp>
      <p:sp>
        <p:nvSpPr>
          <p:cNvPr id="11" name="Tekstiruutu 10">
            <a:extLst>
              <a:ext uri="{FF2B5EF4-FFF2-40B4-BE49-F238E27FC236}">
                <a16:creationId xmlns:a16="http://schemas.microsoft.com/office/drawing/2014/main" id="{56D944AF-2189-999B-54FD-E19E6E683097}"/>
              </a:ext>
            </a:extLst>
          </p:cNvPr>
          <p:cNvSpPr txBox="1"/>
          <p:nvPr/>
        </p:nvSpPr>
        <p:spPr>
          <a:xfrm>
            <a:off x="7386244" y="1103312"/>
            <a:ext cx="1451169" cy="234286"/>
          </a:xfrm>
          <a:prstGeom prst="rect">
            <a:avLst/>
          </a:prstGeom>
          <a:noFill/>
        </p:spPr>
        <p:txBody>
          <a:bodyPr wrap="square" lIns="36000" tIns="36000" rIns="36000" bIns="36000" rtlCol="0">
            <a:spAutoFit/>
          </a:bodyPr>
          <a:lstStyle/>
          <a:p>
            <a:r>
              <a:rPr lang="fi-FI" sz="1050" spc="-40"/>
              <a:t>% vastaajista</a:t>
            </a:r>
          </a:p>
        </p:txBody>
      </p:sp>
    </p:spTree>
    <p:extLst>
      <p:ext uri="{BB962C8B-B14F-4D97-AF65-F5344CB8AC3E}">
        <p14:creationId xmlns:p14="http://schemas.microsoft.com/office/powerpoint/2010/main" val="123240423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dirty="0">
                <a:solidFill>
                  <a:schemeClr val="tx1"/>
                </a:solidFill>
              </a:rPr>
              <a:t>Investoinnit tekoälyyn</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a:extLst>
              <a:ext uri="{FF2B5EF4-FFF2-40B4-BE49-F238E27FC236}">
                <a16:creationId xmlns:a16="http://schemas.microsoft.com/office/drawing/2014/main" id="{53421A99-3367-9078-F01C-E61BCF42A408}"/>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3979979" cy="164691"/>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156717762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454201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dirty="0">
                <a:solidFill>
                  <a:schemeClr val="tx1"/>
                </a:solidFill>
              </a:rPr>
              <a:t>Investoinnit tekoälyyn, </a:t>
            </a:r>
            <a:r>
              <a:rPr lang="fi-FI" dirty="0">
                <a:solidFill>
                  <a:schemeClr val="accent2"/>
                </a:solidFill>
              </a:rPr>
              <a:t>teollisuus </a:t>
            </a:r>
            <a:r>
              <a:rPr lang="fi-FI" dirty="0" err="1">
                <a:solidFill>
                  <a:schemeClr val="accent2"/>
                </a:solidFill>
              </a:rPr>
              <a:t>vs</a:t>
            </a:r>
            <a:r>
              <a:rPr lang="fi-FI" dirty="0">
                <a:solidFill>
                  <a:schemeClr val="accent2"/>
                </a:solidFill>
              </a:rPr>
              <a:t> palvelut, % vastaajista</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a:extLst>
              <a:ext uri="{FF2B5EF4-FFF2-40B4-BE49-F238E27FC236}">
                <a16:creationId xmlns:a16="http://schemas.microsoft.com/office/drawing/2014/main" id="{53421A99-3367-9078-F01C-E61BCF42A408}"/>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6437843" cy="286878"/>
          </a:xfrm>
        </p:spPr>
        <p:txBody>
          <a:bodyPr/>
          <a:lstStyle/>
          <a:p>
            <a:r>
              <a:rPr lang="fi-FI" dirty="0"/>
              <a:t>Lähde: Teknologiateollisuus ry:n </a:t>
            </a:r>
            <a:r>
              <a:rPr lang="fi-FI" dirty="0" err="1"/>
              <a:t>TeknoBaro</a:t>
            </a:r>
            <a:r>
              <a:rPr lang="fi-FI" dirty="0"/>
              <a:t> syyskuu 2025, vastaajamäärä 356.</a:t>
            </a:r>
          </a:p>
          <a:p>
            <a:r>
              <a:rPr lang="fi-FI" dirty="0"/>
              <a:t>Teollisuus sisältää metallien jalostuksen, kone- ja metallituoteteollisuuden sekä sähkö- ja elektroniikkateollisuuden. Palvelut sisältää suunnittelu- ja konsultointialan sekä tietotekniikan palvelualan. </a:t>
            </a:r>
          </a:p>
          <a:p>
            <a:endParaRPr lang="fi-FI" dirty="0"/>
          </a:p>
          <a:p>
            <a:endParaRPr lang="fi-FI" dirty="0"/>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306162160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142226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dirty="0">
                <a:solidFill>
                  <a:schemeClr val="tx1"/>
                </a:solidFill>
              </a:rPr>
              <a:t>Investoinnit tekoälyyn, </a:t>
            </a:r>
            <a:r>
              <a:rPr lang="fi-FI" dirty="0">
                <a:solidFill>
                  <a:schemeClr val="accent2"/>
                </a:solidFill>
              </a:rPr>
              <a:t>yrityksen koko, %  vastaajista</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a:extLst>
              <a:ext uri="{FF2B5EF4-FFF2-40B4-BE49-F238E27FC236}">
                <a16:creationId xmlns:a16="http://schemas.microsoft.com/office/drawing/2014/main" id="{53421A99-3367-9078-F01C-E61BCF42A408}"/>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3979979" cy="164691"/>
          </a:xfrm>
        </p:spPr>
        <p:txBody>
          <a:bodyPr/>
          <a:lstStyle/>
          <a:p>
            <a:r>
              <a:rPr lang="fi-FI" dirty="0"/>
              <a:t>Lähde: Teknologiateollisuus ry:n </a:t>
            </a:r>
            <a:r>
              <a:rPr lang="fi-FI" dirty="0" err="1"/>
              <a:t>TeknoBaro</a:t>
            </a:r>
            <a:r>
              <a:rPr lang="fi-FI" dirty="0"/>
              <a:t> syyskuu 2025, vastaajamäärä 356.</a:t>
            </a:r>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117542074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069358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49CA15B-6821-DB7B-E35D-B6C3D0355E8E}"/>
              </a:ext>
            </a:extLst>
          </p:cNvPr>
          <p:cNvSpPr>
            <a:spLocks noGrp="1"/>
          </p:cNvSpPr>
          <p:nvPr>
            <p:ph type="body" sz="quarter" idx="15"/>
          </p:nvPr>
        </p:nvSpPr>
        <p:spPr/>
        <p:txBody>
          <a:bodyPr/>
          <a:lstStyle/>
          <a:p>
            <a:r>
              <a:rPr lang="fi-FI" dirty="0"/>
              <a:t>Avoimia kommentteja suhdannetilanteesta</a:t>
            </a:r>
          </a:p>
          <a:p>
            <a:endParaRPr lang="fi-FI" dirty="0"/>
          </a:p>
        </p:txBody>
      </p:sp>
      <p:sp>
        <p:nvSpPr>
          <p:cNvPr id="3" name="Dian numeron paikkamerkki 2">
            <a:extLst>
              <a:ext uri="{FF2B5EF4-FFF2-40B4-BE49-F238E27FC236}">
                <a16:creationId xmlns:a16="http://schemas.microsoft.com/office/drawing/2014/main" id="{EC9E4313-DE98-049B-A5D4-E36E56D08CF8}"/>
              </a:ext>
            </a:extLst>
          </p:cNvPr>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a:extLst>
              <a:ext uri="{FF2B5EF4-FFF2-40B4-BE49-F238E27FC236}">
                <a16:creationId xmlns:a16="http://schemas.microsoft.com/office/drawing/2014/main" id="{6751DAA5-E2B2-EF1D-E986-EBA134218B44}"/>
              </a:ext>
            </a:extLst>
          </p:cNvPr>
          <p:cNvSpPr>
            <a:spLocks noGrp="1"/>
          </p:cNvSpPr>
          <p:nvPr>
            <p:ph type="dt" sz="half" idx="10"/>
          </p:nvPr>
        </p:nvSpPr>
        <p:spPr/>
        <p:txBody>
          <a:bodyPr/>
          <a:lstStyle/>
          <a:p>
            <a:fld id="{FBD49F65-936D-47C1-B476-B10D0AC9DEC4}" type="datetime1">
              <a:rPr lang="fi-FI" smtClean="0"/>
              <a:t>16.9.2025</a:t>
            </a:fld>
            <a:endParaRPr lang="fi-FI"/>
          </a:p>
        </p:txBody>
      </p:sp>
      <p:sp>
        <p:nvSpPr>
          <p:cNvPr id="5" name="Alatunnisteen paikkamerkki 4">
            <a:extLst>
              <a:ext uri="{FF2B5EF4-FFF2-40B4-BE49-F238E27FC236}">
                <a16:creationId xmlns:a16="http://schemas.microsoft.com/office/drawing/2014/main" id="{E2B5D430-066B-DDF5-1894-FA48E8712B66}"/>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381034025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C90F315-696C-2205-D80B-AE85FC0B54CA}"/>
              </a:ext>
            </a:extLst>
          </p:cNvPr>
          <p:cNvSpPr>
            <a:spLocks noGrp="1"/>
          </p:cNvSpPr>
          <p:nvPr>
            <p:ph type="body" sz="quarter" idx="15"/>
          </p:nvPr>
        </p:nvSpPr>
        <p:spPr/>
        <p:txBody>
          <a:bodyPr/>
          <a:lstStyle/>
          <a:p>
            <a:r>
              <a:rPr lang="fi-FI" dirty="0"/>
              <a:t>Epävarmuudesta kertovia kommentteja</a:t>
            </a:r>
          </a:p>
        </p:txBody>
      </p:sp>
      <p:sp>
        <p:nvSpPr>
          <p:cNvPr id="3" name="Dian numeron paikkamerkki 2">
            <a:extLst>
              <a:ext uri="{FF2B5EF4-FFF2-40B4-BE49-F238E27FC236}">
                <a16:creationId xmlns:a16="http://schemas.microsoft.com/office/drawing/2014/main" id="{167A7763-CE13-8235-CB1E-8526ECE2CEDD}"/>
              </a:ext>
            </a:extLst>
          </p:cNvPr>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a:extLst>
              <a:ext uri="{FF2B5EF4-FFF2-40B4-BE49-F238E27FC236}">
                <a16:creationId xmlns:a16="http://schemas.microsoft.com/office/drawing/2014/main" id="{E080E8A7-6A13-2761-0A61-98E750010DB5}"/>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9D9E96FA-7550-458B-4ED7-D685CCECEEA4}"/>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611BDC02-B0C0-D340-D358-EA1A340A044D}"/>
              </a:ext>
            </a:extLst>
          </p:cNvPr>
          <p:cNvSpPr>
            <a:spLocks noGrp="1"/>
          </p:cNvSpPr>
          <p:nvPr>
            <p:ph sz="quarter" idx="17"/>
          </p:nvPr>
        </p:nvSpPr>
        <p:spPr>
          <a:xfrm>
            <a:off x="376237" y="978195"/>
            <a:ext cx="8391525" cy="3527345"/>
          </a:xfrm>
        </p:spPr>
        <p:txBody>
          <a:bodyPr>
            <a:noAutofit/>
          </a:bodyPr>
          <a:lstStyle/>
          <a:p>
            <a:pPr marL="285750" indent="-285750">
              <a:lnSpc>
                <a:spcPct val="100000"/>
              </a:lnSpc>
              <a:spcBef>
                <a:spcPts val="0"/>
              </a:spcBef>
              <a:spcAft>
                <a:spcPts val="0"/>
              </a:spcAft>
              <a:buFont typeface="Arial" panose="020B0604020202020204" pitchFamily="34" charset="0"/>
              <a:buChar char="•"/>
            </a:pPr>
            <a:r>
              <a:rPr lang="fi-FI" sz="1050" dirty="0"/>
              <a:t>Suurten teollisten investointien ja energiamurrokseen liittyvien hankkeiden päätökset siirtyvät eteenpäin. Hankkeet etenevät pienimuotoisina esiselvityksinä ilman satojen miljoonien investointipäätöksiä. Julkisuuteen tuodaan tietoa hankkeista varsin kevyin perustein, ilman rahoitusta, suunnitelmia ja investointipäätöksiä, mikä hämärtää todellisen työllisyyteen ja yritysten talouteen vaikuttavien tilanteiden hahmottamista. Markkina on edelleen heikko laajalti. Tarjouspyynnöt ovat harvassa ja kilpailu vähistä toimeksiannoista hirmuista. Kannattavuus on kovassa paineessa kun palkat nousevat, vuokrakulut eivät jousta, ja asiakkaat painavat hintoja alas. Alamme ei ole erityisen kehitysintensiivinen, mutta </a:t>
            </a:r>
            <a:r>
              <a:rPr lang="fi-FI" sz="1050" dirty="0" err="1"/>
              <a:t>investointeihn</a:t>
            </a:r>
            <a:r>
              <a:rPr lang="fi-FI" sz="1050" dirty="0"/>
              <a:t> ja uudistamiseen on hyvin vähän resursseja käytettävissä.</a:t>
            </a:r>
          </a:p>
          <a:p>
            <a:pPr marL="285750" indent="-285750">
              <a:lnSpc>
                <a:spcPct val="100000"/>
              </a:lnSpc>
              <a:spcBef>
                <a:spcPts val="0"/>
              </a:spcBef>
              <a:spcAft>
                <a:spcPts val="0"/>
              </a:spcAft>
              <a:buFont typeface="Arial" panose="020B0604020202020204" pitchFamily="34" charset="0"/>
              <a:buChar char="•"/>
            </a:pPr>
            <a:r>
              <a:rPr lang="fi-FI" sz="1050" dirty="0"/>
              <a:t>Q2 oli todella huono tilausten suhteen vaikka tarjousten määrä on lähes ennätyksellinen. Asiakkaamme kertovat, että päätöstenteko on viivästynyt yleisen epävarmuuden vuoksi. Käsittääksemme tarve ei ole poistunut joten on odotettavissa patoutunutta kysyntää talven aikana. Arvattavuus on heikentynyt.</a:t>
            </a:r>
          </a:p>
          <a:p>
            <a:pPr marL="285750" indent="-285750">
              <a:lnSpc>
                <a:spcPct val="100000"/>
              </a:lnSpc>
              <a:spcBef>
                <a:spcPts val="0"/>
              </a:spcBef>
              <a:spcAft>
                <a:spcPts val="0"/>
              </a:spcAft>
              <a:buFont typeface="Arial" panose="020B0604020202020204" pitchFamily="34" charset="0"/>
              <a:buChar char="•"/>
            </a:pPr>
            <a:r>
              <a:rPr lang="fi-FI" sz="1050" dirty="0"/>
              <a:t>2025 Q1 ja Q2 hieman edellä vertailukautta, mutta nyt syksy alkanut tilauskannan kehittymisen suhteen heikosti.</a:t>
            </a:r>
          </a:p>
          <a:p>
            <a:pPr marL="285750" indent="-285750">
              <a:lnSpc>
                <a:spcPct val="100000"/>
              </a:lnSpc>
              <a:spcBef>
                <a:spcPts val="0"/>
              </a:spcBef>
              <a:spcAft>
                <a:spcPts val="0"/>
              </a:spcAft>
              <a:buFont typeface="Arial" panose="020B0604020202020204" pitchFamily="34" charset="0"/>
              <a:buChar char="•"/>
            </a:pPr>
            <a:r>
              <a:rPr lang="fi-FI" sz="1050" dirty="0"/>
              <a:t>Uusien tilausten tulemisen ennustettavuus on heikkoa, näkyvyyttä pidemmälle ei ole.</a:t>
            </a:r>
          </a:p>
          <a:p>
            <a:pPr marL="285750" indent="-285750">
              <a:lnSpc>
                <a:spcPct val="100000"/>
              </a:lnSpc>
              <a:spcBef>
                <a:spcPts val="0"/>
              </a:spcBef>
              <a:spcAft>
                <a:spcPts val="0"/>
              </a:spcAft>
              <a:buFont typeface="Arial" panose="020B0604020202020204" pitchFamily="34" charset="0"/>
              <a:buChar char="•"/>
            </a:pPr>
            <a:r>
              <a:rPr lang="fi-FI" sz="1050" dirty="0"/>
              <a:t>Näkyvyys eteenpäin todella heikko. Niin EU kuin globaalillakin tasolla</a:t>
            </a:r>
          </a:p>
          <a:p>
            <a:pPr marL="285750" indent="-285750">
              <a:lnSpc>
                <a:spcPct val="100000"/>
              </a:lnSpc>
              <a:spcBef>
                <a:spcPts val="0"/>
              </a:spcBef>
              <a:spcAft>
                <a:spcPts val="0"/>
              </a:spcAft>
              <a:buFont typeface="Arial" panose="020B0604020202020204" pitchFamily="34" charset="0"/>
              <a:buChar char="•"/>
            </a:pPr>
            <a:r>
              <a:rPr lang="fi-FI" sz="1050" dirty="0"/>
              <a:t>Suhdannetilanne on yhä erittäin häilyvä. Tilanne näkyy asiakkaiden epävarmuutena tehdä investointipäätöksiä.</a:t>
            </a:r>
          </a:p>
          <a:p>
            <a:pPr marL="285750" indent="-285750">
              <a:lnSpc>
                <a:spcPct val="100000"/>
              </a:lnSpc>
              <a:spcBef>
                <a:spcPts val="0"/>
              </a:spcBef>
              <a:spcAft>
                <a:spcPts val="0"/>
              </a:spcAft>
              <a:buFont typeface="Arial" panose="020B0604020202020204" pitchFamily="34" charset="0"/>
              <a:buChar char="•"/>
            </a:pPr>
            <a:r>
              <a:rPr lang="fi-FI" sz="1050" dirty="0"/>
              <a:t>Näkymä edelleen "</a:t>
            </a:r>
            <a:r>
              <a:rPr lang="fi-FI" sz="1050" dirty="0" err="1"/>
              <a:t>sumuisa</a:t>
            </a:r>
            <a:r>
              <a:rPr lang="fi-FI" sz="1050" dirty="0"/>
              <a:t>".</a:t>
            </a:r>
          </a:p>
          <a:p>
            <a:pPr marL="285750" indent="-285750">
              <a:lnSpc>
                <a:spcPct val="100000"/>
              </a:lnSpc>
              <a:spcBef>
                <a:spcPts val="0"/>
              </a:spcBef>
              <a:spcAft>
                <a:spcPts val="0"/>
              </a:spcAft>
              <a:buFont typeface="Arial" panose="020B0604020202020204" pitchFamily="34" charset="0"/>
              <a:buChar char="•"/>
            </a:pPr>
            <a:r>
              <a:rPr lang="fi-FI" sz="1050" dirty="0"/>
              <a:t>Markkinoiden epävarmuus jatkuu.  Suomessa paljon suunnitteilla investointeja, mutta niiden toteutuminen on ollut hidasta, jonkinlaisessa aallonpohjassa.</a:t>
            </a:r>
          </a:p>
          <a:p>
            <a:pPr marL="285750" indent="-285750">
              <a:lnSpc>
                <a:spcPct val="100000"/>
              </a:lnSpc>
              <a:spcBef>
                <a:spcPts val="0"/>
              </a:spcBef>
              <a:spcAft>
                <a:spcPts val="0"/>
              </a:spcAft>
              <a:buFont typeface="Arial" panose="020B0604020202020204" pitchFamily="34" charset="0"/>
              <a:buChar char="•"/>
            </a:pPr>
            <a:r>
              <a:rPr lang="fi-FI" sz="1050" dirty="0"/>
              <a:t>Ehkä pohjia kolistellaan. Mitä erityistä kasvua ei ole näkyvissä.</a:t>
            </a:r>
          </a:p>
          <a:p>
            <a:pPr marL="285750" indent="-285750">
              <a:lnSpc>
                <a:spcPct val="100000"/>
              </a:lnSpc>
              <a:spcBef>
                <a:spcPts val="0"/>
              </a:spcBef>
              <a:spcAft>
                <a:spcPts val="0"/>
              </a:spcAft>
              <a:buFont typeface="Arial" panose="020B0604020202020204" pitchFamily="34" charset="0"/>
              <a:buChar char="•"/>
            </a:pPr>
            <a:r>
              <a:rPr lang="fi-FI" sz="1050" dirty="0"/>
              <a:t>Tilanne näyttää edelleen erittäin haastavalta, eikä käännettä parempaan suuntaan ole vielä nähtävissä</a:t>
            </a:r>
          </a:p>
          <a:p>
            <a:pPr marL="285750" indent="-285750">
              <a:lnSpc>
                <a:spcPct val="100000"/>
              </a:lnSpc>
              <a:spcBef>
                <a:spcPts val="0"/>
              </a:spcBef>
              <a:spcAft>
                <a:spcPts val="0"/>
              </a:spcAft>
              <a:buFont typeface="Arial" panose="020B0604020202020204" pitchFamily="34" charset="0"/>
              <a:buChar char="•"/>
            </a:pPr>
            <a:r>
              <a:rPr lang="fi-FI" sz="1050" dirty="0"/>
              <a:t>Viennissä tilaukset kasvussa, mutta kotimaassa tilanne edelleen melko heikko</a:t>
            </a:r>
          </a:p>
          <a:p>
            <a:pPr marL="285750" indent="-285750">
              <a:lnSpc>
                <a:spcPct val="100000"/>
              </a:lnSpc>
              <a:spcBef>
                <a:spcPts val="0"/>
              </a:spcBef>
              <a:spcAft>
                <a:spcPts val="0"/>
              </a:spcAft>
              <a:buFont typeface="Arial" panose="020B0604020202020204" pitchFamily="34" charset="0"/>
              <a:buChar char="•"/>
            </a:pPr>
            <a:r>
              <a:rPr lang="fi-FI" sz="1050" dirty="0"/>
              <a:t>Ei tämä vielä mikään hyvä tilanne ole, asiakkaissa on varovaisuutta.</a:t>
            </a:r>
          </a:p>
          <a:p>
            <a:pPr marL="285750" indent="-285750">
              <a:lnSpc>
                <a:spcPct val="100000"/>
              </a:lnSpc>
              <a:spcBef>
                <a:spcPts val="0"/>
              </a:spcBef>
              <a:spcAft>
                <a:spcPts val="0"/>
              </a:spcAft>
              <a:buFont typeface="Arial" panose="020B0604020202020204" pitchFamily="34" charset="0"/>
              <a:buChar char="•"/>
            </a:pPr>
            <a:endParaRPr lang="fi-FI" sz="1050" dirty="0"/>
          </a:p>
          <a:p>
            <a:pPr marL="285750" indent="-285750">
              <a:lnSpc>
                <a:spcPct val="100000"/>
              </a:lnSpc>
              <a:spcBef>
                <a:spcPts val="0"/>
              </a:spcBef>
              <a:spcAft>
                <a:spcPts val="0"/>
              </a:spcAft>
              <a:buFont typeface="Arial" panose="020B0604020202020204" pitchFamily="34" charset="0"/>
              <a:buChar char="•"/>
            </a:pPr>
            <a:endParaRPr lang="fi-FI" sz="1050" dirty="0"/>
          </a:p>
        </p:txBody>
      </p:sp>
    </p:spTree>
    <p:extLst>
      <p:ext uri="{BB962C8B-B14F-4D97-AF65-F5344CB8AC3E}">
        <p14:creationId xmlns:p14="http://schemas.microsoft.com/office/powerpoint/2010/main" val="220585466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234012E-72BA-F385-5B6E-FD1C1EA35906}"/>
              </a:ext>
            </a:extLst>
          </p:cNvPr>
          <p:cNvSpPr>
            <a:spLocks noGrp="1"/>
          </p:cNvSpPr>
          <p:nvPr>
            <p:ph type="body" sz="quarter" idx="15"/>
          </p:nvPr>
        </p:nvSpPr>
        <p:spPr/>
        <p:txBody>
          <a:bodyPr/>
          <a:lstStyle/>
          <a:p>
            <a:r>
              <a:rPr lang="fi-FI" dirty="0">
                <a:solidFill>
                  <a:schemeClr val="tx1"/>
                </a:solidFill>
              </a:rPr>
              <a:t>Vastaajajoukko edustaa koon ja toimialan perusteella hyvin Teknologiateollisuuden jäsenistöä</a:t>
            </a:r>
          </a:p>
        </p:txBody>
      </p:sp>
      <p:sp>
        <p:nvSpPr>
          <p:cNvPr id="3" name="Dian numeron paikkamerkki 2">
            <a:extLst>
              <a:ext uri="{FF2B5EF4-FFF2-40B4-BE49-F238E27FC236}">
                <a16:creationId xmlns:a16="http://schemas.microsoft.com/office/drawing/2014/main" id="{08B83A52-A648-C2AB-B6CB-632EC9B1F666}"/>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3EACCD30-183A-E03D-E454-EEB0AFF9E050}"/>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C5BE6901-5CF5-EF4C-BE3A-2679CEF64D2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C589349-A072-D3FE-D425-383F35C2DDEC}"/>
              </a:ext>
            </a:extLst>
          </p:cNvPr>
          <p:cNvGraphicFramePr>
            <a:graphicFrameLocks noGrp="1"/>
          </p:cNvGraphicFramePr>
          <p:nvPr>
            <p:ph sz="quarter" idx="17"/>
            <p:extLst>
              <p:ext uri="{D42A27DB-BD31-4B8C-83A1-F6EECF244321}">
                <p14:modId xmlns:p14="http://schemas.microsoft.com/office/powerpoint/2010/main" val="1964870147"/>
              </p:ext>
            </p:extLst>
          </p:nvPr>
        </p:nvGraphicFramePr>
        <p:xfrm>
          <a:off x="381000" y="1269635"/>
          <a:ext cx="4264025" cy="33753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CC269B88-3A02-C69D-A180-B87D0508921A}"/>
              </a:ext>
            </a:extLst>
          </p:cNvPr>
          <p:cNvSpPr>
            <a:spLocks noGrp="1"/>
          </p:cNvSpPr>
          <p:nvPr>
            <p:ph type="body" sz="quarter" idx="18"/>
          </p:nvPr>
        </p:nvSpPr>
        <p:spPr>
          <a:xfrm>
            <a:off x="2334682" y="4727574"/>
            <a:ext cx="5618624" cy="165163"/>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11" name="Sisällön paikkamerkki 9">
            <a:extLst>
              <a:ext uri="{FF2B5EF4-FFF2-40B4-BE49-F238E27FC236}">
                <a16:creationId xmlns:a16="http://schemas.microsoft.com/office/drawing/2014/main" id="{C2A290B5-98F0-2FE7-AD8E-0CA60423D6BF}"/>
              </a:ext>
            </a:extLst>
          </p:cNvPr>
          <p:cNvGraphicFramePr>
            <a:graphicFrameLocks/>
          </p:cNvGraphicFramePr>
          <p:nvPr>
            <p:extLst>
              <p:ext uri="{D42A27DB-BD31-4B8C-83A1-F6EECF244321}">
                <p14:modId xmlns:p14="http://schemas.microsoft.com/office/powerpoint/2010/main" val="734300114"/>
              </p:ext>
            </p:extLst>
          </p:nvPr>
        </p:nvGraphicFramePr>
        <p:xfrm>
          <a:off x="4645025" y="1269634"/>
          <a:ext cx="4264025" cy="3416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454761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05FBC9-CAEB-F182-4222-B5942E5F5B1B}"/>
              </a:ext>
            </a:extLst>
          </p:cNvPr>
          <p:cNvSpPr>
            <a:spLocks noGrp="1"/>
          </p:cNvSpPr>
          <p:nvPr>
            <p:ph type="body" sz="quarter" idx="15"/>
          </p:nvPr>
        </p:nvSpPr>
        <p:spPr/>
        <p:txBody>
          <a:bodyPr/>
          <a:lstStyle/>
          <a:p>
            <a:r>
              <a:rPr lang="fi-FI" dirty="0"/>
              <a:t>Positiivisia signaaleja</a:t>
            </a:r>
          </a:p>
        </p:txBody>
      </p:sp>
      <p:sp>
        <p:nvSpPr>
          <p:cNvPr id="3" name="Dian numeron paikkamerkki 2">
            <a:extLst>
              <a:ext uri="{FF2B5EF4-FFF2-40B4-BE49-F238E27FC236}">
                <a16:creationId xmlns:a16="http://schemas.microsoft.com/office/drawing/2014/main" id="{BB8D5023-FF48-07B0-2FD1-E98409382B11}"/>
              </a:ext>
            </a:extLst>
          </p:cNvPr>
          <p:cNvSpPr>
            <a:spLocks noGrp="1"/>
          </p:cNvSpPr>
          <p:nvPr>
            <p:ph type="sldNum" sz="quarter" idx="12"/>
          </p:nvPr>
        </p:nvSpPr>
        <p:spPr/>
        <p:txBody>
          <a:bodyPr/>
          <a:lstStyle/>
          <a:p>
            <a:fld id="{6FCB6B90-8271-4E8F-82C1-E646FBB48A2E}" type="slidenum">
              <a:rPr lang="fi-FI" smtClean="0"/>
              <a:pPr/>
              <a:t>40</a:t>
            </a:fld>
            <a:endParaRPr lang="fi-FI"/>
          </a:p>
        </p:txBody>
      </p:sp>
      <p:sp>
        <p:nvSpPr>
          <p:cNvPr id="4" name="Päivämäärän paikkamerkki 3">
            <a:extLst>
              <a:ext uri="{FF2B5EF4-FFF2-40B4-BE49-F238E27FC236}">
                <a16:creationId xmlns:a16="http://schemas.microsoft.com/office/drawing/2014/main" id="{4D2091F1-DFFF-D5CB-E9AC-3653EDF7F513}"/>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0371BE10-D8DA-1C43-A466-A0E8CAB6E4FA}"/>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2B2C235A-F339-5313-BD79-B3937134F8D1}"/>
              </a:ext>
            </a:extLst>
          </p:cNvPr>
          <p:cNvSpPr>
            <a:spLocks noGrp="1"/>
          </p:cNvSpPr>
          <p:nvPr>
            <p:ph sz="quarter" idx="17"/>
          </p:nvPr>
        </p:nvSpPr>
        <p:spPr/>
        <p:txBody>
          <a:bodyPr>
            <a:noAutofit/>
          </a:bodyPr>
          <a:lstStyle/>
          <a:p>
            <a:pPr marL="285750" indent="-285750">
              <a:lnSpc>
                <a:spcPct val="100000"/>
              </a:lnSpc>
              <a:spcBef>
                <a:spcPts val="0"/>
              </a:spcBef>
              <a:spcAft>
                <a:spcPts val="0"/>
              </a:spcAft>
              <a:buFont typeface="Arial" panose="020B0604020202020204" pitchFamily="34" charset="0"/>
              <a:buChar char="•"/>
            </a:pPr>
            <a:r>
              <a:rPr lang="fi-FI" sz="1100" dirty="0"/>
              <a:t>Tietotekniikan konsultoinnissa on selvästi nyt nähtävissä kokonaisuudessaan piristymistä, mutta asiakkaat näyttävät olevan vielä kovin erilaisissa tilanteissa ja kun yksi investoi selvästi enemmän, niin toisella investoinnit edelleen supistuvat.</a:t>
            </a:r>
          </a:p>
          <a:p>
            <a:pPr marL="285750" indent="-285750">
              <a:lnSpc>
                <a:spcPct val="100000"/>
              </a:lnSpc>
              <a:spcBef>
                <a:spcPts val="0"/>
              </a:spcBef>
              <a:spcAft>
                <a:spcPts val="0"/>
              </a:spcAft>
              <a:buFont typeface="Arial" panose="020B0604020202020204" pitchFamily="34" charset="0"/>
              <a:buChar char="•"/>
            </a:pPr>
            <a:r>
              <a:rPr lang="fi-FI" sz="1100" dirty="0"/>
              <a:t>Maltillista kasvua myyntimäärissä, ei kuitenkaan mahdollisuutta merkittäviin hinnankorotuksiin.</a:t>
            </a:r>
          </a:p>
          <a:p>
            <a:pPr marL="285750" indent="-285750">
              <a:lnSpc>
                <a:spcPct val="100000"/>
              </a:lnSpc>
              <a:spcBef>
                <a:spcPts val="0"/>
              </a:spcBef>
              <a:spcAft>
                <a:spcPts val="0"/>
              </a:spcAft>
              <a:buFont typeface="Arial" panose="020B0604020202020204" pitchFamily="34" charset="0"/>
              <a:buChar char="•"/>
            </a:pPr>
            <a:r>
              <a:rPr lang="fi-FI" sz="1100" dirty="0"/>
              <a:t>Positiivinen näkymä tänään.</a:t>
            </a:r>
          </a:p>
          <a:p>
            <a:pPr marL="285750" indent="-285750">
              <a:lnSpc>
                <a:spcPct val="100000"/>
              </a:lnSpc>
              <a:spcBef>
                <a:spcPts val="0"/>
              </a:spcBef>
              <a:spcAft>
                <a:spcPts val="0"/>
              </a:spcAft>
              <a:buFont typeface="Arial" panose="020B0604020202020204" pitchFamily="34" charset="0"/>
              <a:buChar char="•"/>
            </a:pPr>
            <a:r>
              <a:rPr lang="fi-FI" sz="1100" dirty="0"/>
              <a:t>Tarjouspyyntöjä on liikkeellä - katsotaan, jääkö niistä aiempaa enemmän tehtäväksi. Kokonaiskuva on jonkin verran piristymistä.</a:t>
            </a:r>
          </a:p>
          <a:p>
            <a:pPr marL="285750" indent="-285750">
              <a:lnSpc>
                <a:spcPct val="100000"/>
              </a:lnSpc>
              <a:spcBef>
                <a:spcPts val="0"/>
              </a:spcBef>
              <a:spcAft>
                <a:spcPts val="0"/>
              </a:spcAft>
              <a:buFont typeface="Arial" panose="020B0604020202020204" pitchFamily="34" charset="0"/>
              <a:buChar char="•"/>
            </a:pPr>
            <a:r>
              <a:rPr lang="fi-FI" sz="1100" dirty="0"/>
              <a:t>Meidän korkean jalostusarvon palvelusektorilla näkymät ovat positiiviset, sekä Suomessa että vientimaissamme Pohjois-Euroopassa.</a:t>
            </a:r>
          </a:p>
          <a:p>
            <a:pPr marL="285750" indent="-285750">
              <a:lnSpc>
                <a:spcPct val="100000"/>
              </a:lnSpc>
              <a:spcBef>
                <a:spcPts val="0"/>
              </a:spcBef>
              <a:spcAft>
                <a:spcPts val="0"/>
              </a:spcAft>
              <a:buFont typeface="Arial" panose="020B0604020202020204" pitchFamily="34" charset="0"/>
              <a:buChar char="•"/>
            </a:pPr>
            <a:r>
              <a:rPr lang="fi-FI" sz="1100" dirty="0"/>
              <a:t>Pohjois-Amerikan markkinoilla positiivinen vire, samalla Kiinan suunnalla ehkäpä hiljenemistä.</a:t>
            </a:r>
          </a:p>
          <a:p>
            <a:pPr marL="285750" indent="-285750">
              <a:lnSpc>
                <a:spcPct val="100000"/>
              </a:lnSpc>
              <a:spcBef>
                <a:spcPts val="0"/>
              </a:spcBef>
              <a:spcAft>
                <a:spcPts val="0"/>
              </a:spcAft>
              <a:buFont typeface="Arial" panose="020B0604020202020204" pitchFamily="34" charset="0"/>
              <a:buChar char="•"/>
            </a:pPr>
            <a:r>
              <a:rPr lang="fi-FI" sz="1100" dirty="0"/>
              <a:t>6-12kk näkymä on positiivinen</a:t>
            </a:r>
          </a:p>
          <a:p>
            <a:pPr marL="285750" indent="-285750">
              <a:lnSpc>
                <a:spcPct val="100000"/>
              </a:lnSpc>
              <a:spcBef>
                <a:spcPts val="0"/>
              </a:spcBef>
              <a:spcAft>
                <a:spcPts val="0"/>
              </a:spcAft>
              <a:buFont typeface="Arial" panose="020B0604020202020204" pitchFamily="34" charset="0"/>
              <a:buChar char="•"/>
            </a:pPr>
            <a:r>
              <a:rPr lang="fi-FI" sz="1100" dirty="0"/>
              <a:t>2025 osoittaa lievää kasvua vuoteen 2024 verrattuna mutta Q2-Q3-Q4 2025 vertailu ei osoita suuria muutoksia.</a:t>
            </a:r>
          </a:p>
          <a:p>
            <a:pPr marL="285750" indent="-285750">
              <a:lnSpc>
                <a:spcPct val="100000"/>
              </a:lnSpc>
              <a:spcBef>
                <a:spcPts val="0"/>
              </a:spcBef>
              <a:spcAft>
                <a:spcPts val="0"/>
              </a:spcAft>
              <a:buFont typeface="Arial" panose="020B0604020202020204" pitchFamily="34" charset="0"/>
              <a:buChar char="•"/>
            </a:pPr>
            <a:r>
              <a:rPr lang="fi-FI" sz="1100" dirty="0"/>
              <a:t>Varovaista positiivista virettä näkyvissä lomien jälkeen.</a:t>
            </a:r>
          </a:p>
          <a:p>
            <a:pPr marL="285750" indent="-285750">
              <a:lnSpc>
                <a:spcPct val="100000"/>
              </a:lnSpc>
              <a:spcBef>
                <a:spcPts val="0"/>
              </a:spcBef>
              <a:spcAft>
                <a:spcPts val="0"/>
              </a:spcAft>
              <a:buFont typeface="Arial" panose="020B0604020202020204" pitchFamily="34" charset="0"/>
              <a:buChar char="•"/>
            </a:pPr>
            <a:r>
              <a:rPr lang="fi-FI" sz="1100" dirty="0"/>
              <a:t>Tilauskanta, tuotannon määrä on tämän vuoden 2025 toukokuusta lähtien kasvanut merkittävästi. </a:t>
            </a:r>
          </a:p>
          <a:p>
            <a:pPr marL="285750" indent="-285750">
              <a:lnSpc>
                <a:spcPct val="100000"/>
              </a:lnSpc>
              <a:spcBef>
                <a:spcPts val="0"/>
              </a:spcBef>
              <a:spcAft>
                <a:spcPts val="0"/>
              </a:spcAft>
              <a:buFont typeface="Arial" panose="020B0604020202020204" pitchFamily="34" charset="0"/>
              <a:buChar char="•"/>
            </a:pPr>
            <a:endParaRPr lang="fi-FI" sz="1100" dirty="0"/>
          </a:p>
          <a:p>
            <a:pPr marL="285750" indent="-285750">
              <a:lnSpc>
                <a:spcPct val="100000"/>
              </a:lnSpc>
              <a:spcBef>
                <a:spcPts val="0"/>
              </a:spcBef>
              <a:spcAft>
                <a:spcPts val="0"/>
              </a:spcAft>
              <a:buFont typeface="Arial" panose="020B0604020202020204" pitchFamily="34" charset="0"/>
              <a:buChar char="•"/>
            </a:pPr>
            <a:endParaRPr lang="fi-FI" sz="1100" dirty="0"/>
          </a:p>
        </p:txBody>
      </p:sp>
      <p:sp>
        <p:nvSpPr>
          <p:cNvPr id="7" name="Tekstin paikkamerkki 6">
            <a:extLst>
              <a:ext uri="{FF2B5EF4-FFF2-40B4-BE49-F238E27FC236}">
                <a16:creationId xmlns:a16="http://schemas.microsoft.com/office/drawing/2014/main" id="{6FADAF5D-DEF6-D915-9F73-A2257DDC035A}"/>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53668133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B8ED8439-7838-5C12-B223-DDC6F1CFF2B3}"/>
              </a:ext>
            </a:extLst>
          </p:cNvPr>
          <p:cNvSpPr>
            <a:spLocks noGrp="1"/>
          </p:cNvSpPr>
          <p:nvPr>
            <p:ph type="dt" sz="half" idx="10"/>
          </p:nvPr>
        </p:nvSpPr>
        <p:spPr/>
        <p:txBody>
          <a:bodyPr/>
          <a:lstStyle/>
          <a:p>
            <a:fld id="{4D1D5393-FFB8-4AFB-965F-DF835FFEFFC2}" type="datetime1">
              <a:rPr lang="fi-FI" smtClean="0"/>
              <a:t>16.9.2025</a:t>
            </a:fld>
            <a:endParaRPr lang="fi-FI"/>
          </a:p>
        </p:txBody>
      </p:sp>
      <p:sp>
        <p:nvSpPr>
          <p:cNvPr id="4" name="Alatunnisteen paikkamerkki 3">
            <a:extLst>
              <a:ext uri="{FF2B5EF4-FFF2-40B4-BE49-F238E27FC236}">
                <a16:creationId xmlns:a16="http://schemas.microsoft.com/office/drawing/2014/main" id="{0FF4744F-8E7E-2CCD-469D-2AE64336BFEB}"/>
              </a:ext>
            </a:extLst>
          </p:cNvPr>
          <p:cNvSpPr>
            <a:spLocks noGrp="1"/>
          </p:cNvSpPr>
          <p:nvPr>
            <p:ph type="ftr" sz="quarter" idx="11"/>
          </p:nvPr>
        </p:nvSpPr>
        <p:spPr/>
        <p:txBody>
          <a:bodyPr/>
          <a:lstStyle/>
          <a:p>
            <a:r>
              <a:rPr lang="fi-FI"/>
              <a:t>Teknologiateollisuus</a:t>
            </a:r>
          </a:p>
        </p:txBody>
      </p:sp>
      <p:sp>
        <p:nvSpPr>
          <p:cNvPr id="5" name="Sisällön paikkamerkki 4">
            <a:extLst>
              <a:ext uri="{FF2B5EF4-FFF2-40B4-BE49-F238E27FC236}">
                <a16:creationId xmlns:a16="http://schemas.microsoft.com/office/drawing/2014/main" id="{FC8D8284-1192-48E2-5A54-D8129A9C96C1}"/>
              </a:ext>
            </a:extLst>
          </p:cNvPr>
          <p:cNvSpPr>
            <a:spLocks noGrp="1"/>
          </p:cNvSpPr>
          <p:nvPr>
            <p:ph idx="21"/>
          </p:nvPr>
        </p:nvSpPr>
        <p:spPr/>
        <p:txBody>
          <a:bodyPr/>
          <a:lstStyle/>
          <a:p>
            <a:pPr marL="21600" indent="0">
              <a:lnSpc>
                <a:spcPct val="100000"/>
              </a:lnSpc>
              <a:buNone/>
            </a:pPr>
            <a:endParaRPr lang="fi-FI" sz="1400" dirty="0"/>
          </a:p>
          <a:p>
            <a:pPr marL="21600" indent="0">
              <a:lnSpc>
                <a:spcPct val="100000"/>
              </a:lnSpc>
              <a:buNone/>
            </a:pPr>
            <a:r>
              <a:rPr lang="fi-FI" sz="1400" dirty="0"/>
              <a:t>Hanne Mikkonen</a:t>
            </a:r>
          </a:p>
          <a:p>
            <a:pPr marL="21600" indent="0">
              <a:lnSpc>
                <a:spcPct val="100000"/>
              </a:lnSpc>
              <a:buNone/>
            </a:pPr>
            <a:r>
              <a:rPr lang="fi-FI" sz="1400" dirty="0"/>
              <a:t>Johtava ekonomisti</a:t>
            </a:r>
          </a:p>
          <a:p>
            <a:pPr marL="21600" indent="0">
              <a:buNone/>
            </a:pPr>
            <a:endParaRPr lang="fi-FI" sz="1400" dirty="0"/>
          </a:p>
          <a:p>
            <a:pPr marL="21600" indent="0">
              <a:buNone/>
            </a:pPr>
            <a:r>
              <a:rPr lang="fi-FI" sz="1400" dirty="0"/>
              <a:t>Talous ja kestävä kasvu</a:t>
            </a:r>
          </a:p>
          <a:p>
            <a:pPr marL="21600" indent="0">
              <a:buNone/>
            </a:pPr>
            <a:r>
              <a:rPr lang="fi-FI" sz="1400" dirty="0"/>
              <a:t>Teknologiateollisuus ry</a:t>
            </a:r>
          </a:p>
          <a:p>
            <a:pPr marL="21600" indent="0">
              <a:buNone/>
            </a:pPr>
            <a:endParaRPr lang="fi-FI" sz="1400" dirty="0"/>
          </a:p>
          <a:p>
            <a:pPr marL="21600" indent="0">
              <a:buNone/>
            </a:pPr>
            <a:r>
              <a:rPr lang="fi-FI" sz="1200" dirty="0"/>
              <a:t>0440 296 152</a:t>
            </a:r>
          </a:p>
          <a:p>
            <a:pPr marL="21600" indent="0">
              <a:buNone/>
            </a:pPr>
            <a:r>
              <a:rPr lang="fi-FI" sz="1200" dirty="0">
                <a:hlinkClick r:id="rId3"/>
              </a:rPr>
              <a:t>hanne.mikkonen@teknologiateollisuus.fi</a:t>
            </a:r>
            <a:endParaRPr lang="fi-FI" sz="1200" dirty="0"/>
          </a:p>
          <a:p>
            <a:pPr marL="21600" indent="0">
              <a:buNone/>
            </a:pPr>
            <a:endParaRPr lang="fi-FI" dirty="0"/>
          </a:p>
        </p:txBody>
      </p:sp>
      <p:sp>
        <p:nvSpPr>
          <p:cNvPr id="6" name="Tekstin paikkamerkki 5">
            <a:extLst>
              <a:ext uri="{FF2B5EF4-FFF2-40B4-BE49-F238E27FC236}">
                <a16:creationId xmlns:a16="http://schemas.microsoft.com/office/drawing/2014/main" id="{0BDF29D6-9F8A-B93D-7AA0-62F39E18CB7F}"/>
              </a:ext>
            </a:extLst>
          </p:cNvPr>
          <p:cNvSpPr>
            <a:spLocks noGrp="1"/>
          </p:cNvSpPr>
          <p:nvPr>
            <p:ph type="body" sz="quarter" idx="22"/>
          </p:nvPr>
        </p:nvSpPr>
        <p:spPr>
          <a:xfrm>
            <a:off x="1072800" y="708307"/>
            <a:ext cx="3844800" cy="367183"/>
          </a:xfrm>
        </p:spPr>
        <p:txBody>
          <a:bodyPr/>
          <a:lstStyle/>
          <a:p>
            <a:r>
              <a:rPr lang="fi-FI" dirty="0"/>
              <a:t>Kysyttävää? Ota yhteyttä!</a:t>
            </a:r>
          </a:p>
        </p:txBody>
      </p:sp>
      <p:pic>
        <p:nvPicPr>
          <p:cNvPr id="10" name="Kuvan paikkamerkki 9" descr="Kuva, joka sisältää kohteen piha-, taivas, laiva, vesi&#10;&#10;Tekoälyllä luotu sisältö voi olla virheellistä.">
            <a:extLst>
              <a:ext uri="{FF2B5EF4-FFF2-40B4-BE49-F238E27FC236}">
                <a16:creationId xmlns:a16="http://schemas.microsoft.com/office/drawing/2014/main" id="{723174E8-0395-1335-6E50-CD088999B368}"/>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23568" r="23568"/>
          <a:stretch>
            <a:fillRect/>
          </a:stretch>
        </p:blipFill>
        <p:spPr/>
      </p:pic>
    </p:spTree>
    <p:extLst>
      <p:ext uri="{BB962C8B-B14F-4D97-AF65-F5344CB8AC3E}">
        <p14:creationId xmlns:p14="http://schemas.microsoft.com/office/powerpoint/2010/main" val="329375566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24858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234012E-72BA-F385-5B6E-FD1C1EA35906}"/>
              </a:ext>
            </a:extLst>
          </p:cNvPr>
          <p:cNvSpPr>
            <a:spLocks noGrp="1"/>
          </p:cNvSpPr>
          <p:nvPr>
            <p:ph type="body" sz="quarter" idx="15"/>
          </p:nvPr>
        </p:nvSpPr>
        <p:spPr/>
        <p:txBody>
          <a:bodyPr/>
          <a:lstStyle/>
          <a:p>
            <a:r>
              <a:rPr lang="fi-FI" dirty="0">
                <a:solidFill>
                  <a:schemeClr val="tx1"/>
                </a:solidFill>
              </a:rPr>
              <a:t>Vastaajamäärät</a:t>
            </a:r>
          </a:p>
        </p:txBody>
      </p:sp>
      <p:sp>
        <p:nvSpPr>
          <p:cNvPr id="3" name="Dian numeron paikkamerkki 2">
            <a:extLst>
              <a:ext uri="{FF2B5EF4-FFF2-40B4-BE49-F238E27FC236}">
                <a16:creationId xmlns:a16="http://schemas.microsoft.com/office/drawing/2014/main" id="{08B83A52-A648-C2AB-B6CB-632EC9B1F666}"/>
              </a:ext>
            </a:extLst>
          </p:cNvPr>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a:extLst>
              <a:ext uri="{FF2B5EF4-FFF2-40B4-BE49-F238E27FC236}">
                <a16:creationId xmlns:a16="http://schemas.microsoft.com/office/drawing/2014/main" id="{3EACCD30-183A-E03D-E454-EEB0AFF9E050}"/>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C5BE6901-5CF5-EF4C-BE3A-2679CEF64D2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C589349-A072-D3FE-D425-383F35C2DDEC}"/>
              </a:ext>
            </a:extLst>
          </p:cNvPr>
          <p:cNvGraphicFramePr>
            <a:graphicFrameLocks noGrp="1"/>
          </p:cNvGraphicFramePr>
          <p:nvPr>
            <p:ph sz="quarter" idx="17"/>
            <p:extLst>
              <p:ext uri="{D42A27DB-BD31-4B8C-83A1-F6EECF244321}">
                <p14:modId xmlns:p14="http://schemas.microsoft.com/office/powerpoint/2010/main" val="450619018"/>
              </p:ext>
            </p:extLst>
          </p:nvPr>
        </p:nvGraphicFramePr>
        <p:xfrm>
          <a:off x="381000" y="1269635"/>
          <a:ext cx="4264025" cy="33753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CC269B88-3A02-C69D-A180-B87D0508921A}"/>
              </a:ext>
            </a:extLst>
          </p:cNvPr>
          <p:cNvSpPr>
            <a:spLocks noGrp="1"/>
          </p:cNvSpPr>
          <p:nvPr>
            <p:ph type="body" sz="quarter" idx="18"/>
          </p:nvPr>
        </p:nvSpPr>
        <p:spPr>
          <a:xfrm>
            <a:off x="2334682" y="4727574"/>
            <a:ext cx="5618624" cy="165163"/>
          </a:xfrm>
        </p:spPr>
        <p:txBody>
          <a:bodyPr/>
          <a:lstStyle/>
          <a:p>
            <a:r>
              <a:rPr lang="fi-FI" dirty="0"/>
              <a:t>Lähde: Teknologiateollisuus ry:n </a:t>
            </a:r>
            <a:r>
              <a:rPr lang="fi-FI" dirty="0" err="1"/>
              <a:t>TeknoBaro</a:t>
            </a:r>
            <a:r>
              <a:rPr lang="fi-FI" dirty="0"/>
              <a:t> syyskuu 2025, vastaajamäärä 356.</a:t>
            </a:r>
          </a:p>
          <a:p>
            <a:endParaRPr lang="fi-FI" dirty="0"/>
          </a:p>
        </p:txBody>
      </p:sp>
      <p:graphicFrame>
        <p:nvGraphicFramePr>
          <p:cNvPr id="11" name="Sisällön paikkamerkki 9">
            <a:extLst>
              <a:ext uri="{FF2B5EF4-FFF2-40B4-BE49-F238E27FC236}">
                <a16:creationId xmlns:a16="http://schemas.microsoft.com/office/drawing/2014/main" id="{C2A290B5-98F0-2FE7-AD8E-0CA60423D6BF}"/>
              </a:ext>
            </a:extLst>
          </p:cNvPr>
          <p:cNvGraphicFramePr>
            <a:graphicFrameLocks/>
          </p:cNvGraphicFramePr>
          <p:nvPr>
            <p:extLst>
              <p:ext uri="{D42A27DB-BD31-4B8C-83A1-F6EECF244321}">
                <p14:modId xmlns:p14="http://schemas.microsoft.com/office/powerpoint/2010/main" val="872290589"/>
              </p:ext>
            </p:extLst>
          </p:nvPr>
        </p:nvGraphicFramePr>
        <p:xfrm>
          <a:off x="4645025" y="1269634"/>
          <a:ext cx="4264025" cy="3416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620639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7C518E2-11C1-D493-0AE4-C4EBEA554DAF}"/>
              </a:ext>
            </a:extLst>
          </p:cNvPr>
          <p:cNvSpPr>
            <a:spLocks noGrp="1"/>
          </p:cNvSpPr>
          <p:nvPr>
            <p:ph type="body" sz="quarter" idx="15"/>
          </p:nvPr>
        </p:nvSpPr>
        <p:spPr>
          <a:xfrm>
            <a:off x="1072800" y="1924882"/>
            <a:ext cx="6977283" cy="1699826"/>
          </a:xfrm>
        </p:spPr>
        <p:txBody>
          <a:bodyPr/>
          <a:lstStyle/>
          <a:p>
            <a:r>
              <a:rPr lang="fi-FI" dirty="0"/>
              <a:t>Aikasarjat</a:t>
            </a:r>
          </a:p>
          <a:p>
            <a:endParaRPr lang="fi-FI" dirty="0"/>
          </a:p>
          <a:p>
            <a:endParaRPr lang="fi-FI" dirty="0"/>
          </a:p>
          <a:p>
            <a:pPr>
              <a:lnSpc>
                <a:spcPct val="100000"/>
              </a:lnSpc>
            </a:pPr>
            <a:r>
              <a:rPr lang="fi-FI" sz="1050" dirty="0"/>
              <a:t>Saldoluku: Saldoluku on positiivista kehitystä kuvanneiden osuus vähennettynä negatiivista kehitystä kuvanneiden osuudella. Jos esimerkiksi 30 % vastaajista on vastannut uusien tilausten kasvaneen, 50 % pysyneen ennallaan ja 20 % vähentyneen, saldoluku on 30 – 20 eli +10.  </a:t>
            </a:r>
          </a:p>
        </p:txBody>
      </p:sp>
      <p:sp>
        <p:nvSpPr>
          <p:cNvPr id="3" name="Dian numeron paikkamerkki 2">
            <a:extLst>
              <a:ext uri="{FF2B5EF4-FFF2-40B4-BE49-F238E27FC236}">
                <a16:creationId xmlns:a16="http://schemas.microsoft.com/office/drawing/2014/main" id="{42CB9B11-1F9F-3582-7E7F-4D853CFC2C35}"/>
              </a:ext>
            </a:extLst>
          </p:cNvPr>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a:extLst>
              <a:ext uri="{FF2B5EF4-FFF2-40B4-BE49-F238E27FC236}">
                <a16:creationId xmlns:a16="http://schemas.microsoft.com/office/drawing/2014/main" id="{FAC2EAE4-E489-20F5-C7C6-A3D39F4ED866}"/>
              </a:ext>
            </a:extLst>
          </p:cNvPr>
          <p:cNvSpPr>
            <a:spLocks noGrp="1"/>
          </p:cNvSpPr>
          <p:nvPr>
            <p:ph type="dt" sz="half" idx="10"/>
          </p:nvPr>
        </p:nvSpPr>
        <p:spPr/>
        <p:txBody>
          <a:bodyPr/>
          <a:lstStyle/>
          <a:p>
            <a:fld id="{FBD49F65-936D-47C1-B476-B10D0AC9DEC4}" type="datetime1">
              <a:rPr lang="fi-FI" smtClean="0"/>
              <a:t>16.9.2025</a:t>
            </a:fld>
            <a:endParaRPr lang="fi-FI"/>
          </a:p>
        </p:txBody>
      </p:sp>
      <p:sp>
        <p:nvSpPr>
          <p:cNvPr id="5" name="Alatunnisteen paikkamerkki 4">
            <a:extLst>
              <a:ext uri="{FF2B5EF4-FFF2-40B4-BE49-F238E27FC236}">
                <a16:creationId xmlns:a16="http://schemas.microsoft.com/office/drawing/2014/main" id="{6D54C916-B759-10CD-175F-61CB12073EC4}"/>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33243392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882E5-7E47-AE02-E54E-4D1CB5AEB1F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E43F713-5DE1-A1A5-7D65-4F5D3A7B6D54}"/>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 Saldoluku </a:t>
            </a:r>
          </a:p>
        </p:txBody>
      </p:sp>
      <p:sp>
        <p:nvSpPr>
          <p:cNvPr id="3" name="Dian numeron paikkamerkki 2">
            <a:extLst>
              <a:ext uri="{FF2B5EF4-FFF2-40B4-BE49-F238E27FC236}">
                <a16:creationId xmlns:a16="http://schemas.microsoft.com/office/drawing/2014/main" id="{3D82E78F-63A1-566E-FFAB-505FDF7FE3E5}"/>
              </a:ext>
            </a:extLst>
          </p:cNvPr>
          <p:cNvSpPr>
            <a:spLocks noGrp="1"/>
          </p:cNvSpPr>
          <p:nvPr>
            <p:ph type="sldNum" sz="quarter" idx="12"/>
          </p:nvPr>
        </p:nvSpPr>
        <p:spPr/>
        <p:txBody>
          <a:bodyPr/>
          <a:lstStyle/>
          <a:p>
            <a:fld id="{6FCB6B90-8271-4E8F-82C1-E646FBB48A2E}" type="slidenum">
              <a:rPr lang="fi-FI" smtClean="0"/>
              <a:pPr/>
              <a:t>7</a:t>
            </a:fld>
            <a:endParaRPr lang="fi-FI"/>
          </a:p>
        </p:txBody>
      </p:sp>
      <p:sp>
        <p:nvSpPr>
          <p:cNvPr id="4" name="Päivämäärän paikkamerkki 3">
            <a:extLst>
              <a:ext uri="{FF2B5EF4-FFF2-40B4-BE49-F238E27FC236}">
                <a16:creationId xmlns:a16="http://schemas.microsoft.com/office/drawing/2014/main" id="{C374BAD7-1298-5A8B-9F5F-236A7CEF91FF}"/>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0FDD7FFF-A3A4-5678-0A39-7D2310927B54}"/>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70330035-73FB-A613-C97A-955F96A023AE}"/>
              </a:ext>
            </a:extLst>
          </p:cNvPr>
          <p:cNvSpPr>
            <a:spLocks noGrp="1"/>
          </p:cNvSpPr>
          <p:nvPr>
            <p:ph type="body" sz="quarter" idx="18"/>
          </p:nvPr>
        </p:nvSpPr>
        <p:spPr>
          <a:xfrm>
            <a:off x="2334682" y="4727574"/>
            <a:ext cx="5618624" cy="165163"/>
          </a:xfrm>
        </p:spPr>
        <p:txBody>
          <a:bodyPr/>
          <a:lstStyle/>
          <a:p>
            <a:r>
              <a:rPr lang="fi-FI" dirty="0"/>
              <a:t>Lähde: Teknologiateollisuus ry:n </a:t>
            </a:r>
            <a:r>
              <a:rPr lang="fi-FI" dirty="0" err="1"/>
              <a:t>TeknoBaro</a:t>
            </a:r>
            <a:r>
              <a:rPr lang="fi-FI" dirty="0"/>
              <a:t> kyselyt.</a:t>
            </a:r>
          </a:p>
        </p:txBody>
      </p:sp>
      <p:graphicFrame>
        <p:nvGraphicFramePr>
          <p:cNvPr id="14" name="Sisällön paikkamerkki 13">
            <a:extLst>
              <a:ext uri="{FF2B5EF4-FFF2-40B4-BE49-F238E27FC236}">
                <a16:creationId xmlns:a16="http://schemas.microsoft.com/office/drawing/2014/main" id="{7E839FFD-A73B-E7E7-50AD-7E4C996BEA5F}"/>
              </a:ext>
            </a:extLst>
          </p:cNvPr>
          <p:cNvGraphicFramePr>
            <a:graphicFrameLocks noGrp="1"/>
          </p:cNvGraphicFramePr>
          <p:nvPr>
            <p:ph sz="quarter" idx="17"/>
            <p:extLst>
              <p:ext uri="{D42A27DB-BD31-4B8C-83A1-F6EECF244321}">
                <p14:modId xmlns:p14="http://schemas.microsoft.com/office/powerpoint/2010/main" val="27249329"/>
              </p:ext>
            </p:extLst>
          </p:nvPr>
        </p:nvGraphicFramePr>
        <p:xfrm>
          <a:off x="4808304" y="1336321"/>
          <a:ext cx="4061663" cy="3226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A2299772-2853-A349-EC6D-CD038781EB61}"/>
              </a:ext>
            </a:extLst>
          </p:cNvPr>
          <p:cNvGraphicFramePr>
            <a:graphicFrameLocks/>
          </p:cNvGraphicFramePr>
          <p:nvPr>
            <p:extLst>
              <p:ext uri="{D42A27DB-BD31-4B8C-83A1-F6EECF244321}">
                <p14:modId xmlns:p14="http://schemas.microsoft.com/office/powerpoint/2010/main" val="2639931208"/>
              </p:ext>
            </p:extLst>
          </p:nvPr>
        </p:nvGraphicFramePr>
        <p:xfrm>
          <a:off x="417877" y="1336321"/>
          <a:ext cx="4008062" cy="3391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527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EE56D-24E9-A7F3-9FE3-0B9EC1631A0A}"/>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E557063-D704-9558-D583-F9C978289078}"/>
              </a:ext>
            </a:extLst>
          </p:cNvPr>
          <p:cNvSpPr>
            <a:spLocks noGrp="1"/>
          </p:cNvSpPr>
          <p:nvPr>
            <p:ph type="body" sz="quarter" idx="15"/>
          </p:nvPr>
        </p:nvSpPr>
        <p:spPr/>
        <p:txBody>
          <a:bodyPr/>
          <a:lstStyle/>
          <a:p>
            <a:r>
              <a:rPr lang="fi-FI" dirty="0">
                <a:solidFill>
                  <a:schemeClr val="tx1"/>
                </a:solidFill>
              </a:rPr>
              <a:t>Miten kuvaisit yrityksesi tilannetta nyt  seuraavilla osa-alueilla verrattuna noin kolmen kuukauden takaiseen tilanteeseen? Saldoluku </a:t>
            </a:r>
          </a:p>
        </p:txBody>
      </p:sp>
      <p:sp>
        <p:nvSpPr>
          <p:cNvPr id="3" name="Dian numeron paikkamerkki 2">
            <a:extLst>
              <a:ext uri="{FF2B5EF4-FFF2-40B4-BE49-F238E27FC236}">
                <a16:creationId xmlns:a16="http://schemas.microsoft.com/office/drawing/2014/main" id="{C3EDC0E4-F40B-18AA-1D3B-2035408AF62B}"/>
              </a:ext>
            </a:extLst>
          </p:cNvPr>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a:extLst>
              <a:ext uri="{FF2B5EF4-FFF2-40B4-BE49-F238E27FC236}">
                <a16:creationId xmlns:a16="http://schemas.microsoft.com/office/drawing/2014/main" id="{260303CE-AB79-5AEE-9DCC-016F21653CFF}"/>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91071127-BCFC-BD73-3762-A0434535CCA7}"/>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915AE646-4090-1686-1401-2402FDC870C0}"/>
              </a:ext>
            </a:extLst>
          </p:cNvPr>
          <p:cNvSpPr>
            <a:spLocks noGrp="1"/>
          </p:cNvSpPr>
          <p:nvPr>
            <p:ph type="body" sz="quarter" idx="18"/>
          </p:nvPr>
        </p:nvSpPr>
        <p:spPr>
          <a:xfrm>
            <a:off x="2334682" y="4727574"/>
            <a:ext cx="5618624" cy="165163"/>
          </a:xfrm>
        </p:spPr>
        <p:txBody>
          <a:bodyPr/>
          <a:lstStyle/>
          <a:p>
            <a:r>
              <a:rPr lang="fi-FI" dirty="0"/>
              <a:t>Lähde: Teknologiateollisuus ry:n </a:t>
            </a:r>
            <a:r>
              <a:rPr lang="fi-FI" dirty="0" err="1"/>
              <a:t>TeknoBaro</a:t>
            </a:r>
            <a:r>
              <a:rPr lang="fi-FI" dirty="0"/>
              <a:t> kyselyt.</a:t>
            </a:r>
          </a:p>
          <a:p>
            <a:endParaRPr lang="fi-FI" dirty="0"/>
          </a:p>
        </p:txBody>
      </p:sp>
      <p:graphicFrame>
        <p:nvGraphicFramePr>
          <p:cNvPr id="14" name="Sisällön paikkamerkki 13">
            <a:extLst>
              <a:ext uri="{FF2B5EF4-FFF2-40B4-BE49-F238E27FC236}">
                <a16:creationId xmlns:a16="http://schemas.microsoft.com/office/drawing/2014/main" id="{F6480282-54E9-B82A-4CFE-24B4E10BA6B4}"/>
              </a:ext>
            </a:extLst>
          </p:cNvPr>
          <p:cNvGraphicFramePr>
            <a:graphicFrameLocks noGrp="1"/>
          </p:cNvGraphicFramePr>
          <p:nvPr>
            <p:ph sz="quarter" idx="17"/>
            <p:extLst>
              <p:ext uri="{D42A27DB-BD31-4B8C-83A1-F6EECF244321}">
                <p14:modId xmlns:p14="http://schemas.microsoft.com/office/powerpoint/2010/main" val="3393752008"/>
              </p:ext>
            </p:extLst>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752F0192-928C-C759-5353-C5B1422EF91D}"/>
              </a:ext>
            </a:extLst>
          </p:cNvPr>
          <p:cNvGraphicFramePr>
            <a:graphicFrameLocks/>
          </p:cNvGraphicFramePr>
          <p:nvPr>
            <p:extLst>
              <p:ext uri="{D42A27DB-BD31-4B8C-83A1-F6EECF244321}">
                <p14:modId xmlns:p14="http://schemas.microsoft.com/office/powerpoint/2010/main" val="1331560901"/>
              </p:ext>
            </p:extLst>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35914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BD41-3A9E-F8A6-E350-DB339A7C66AE}"/>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D972B6B-9B15-168F-756D-85F002ACB3FE}"/>
              </a:ext>
            </a:extLst>
          </p:cNvPr>
          <p:cNvSpPr>
            <a:spLocks noGrp="1"/>
          </p:cNvSpPr>
          <p:nvPr>
            <p:ph type="body" sz="quarter" idx="15"/>
          </p:nvPr>
        </p:nvSpPr>
        <p:spPr/>
        <p:txBody>
          <a:bodyPr/>
          <a:lstStyle/>
          <a:p>
            <a:r>
              <a:rPr lang="fi-FI" dirty="0">
                <a:solidFill>
                  <a:schemeClr val="tx1"/>
                </a:solidFill>
              </a:rPr>
              <a:t>Miten arvioit tilanteenne kehittyvän </a:t>
            </a:r>
            <a:r>
              <a:rPr lang="fi-FI" u="sng" dirty="0">
                <a:solidFill>
                  <a:schemeClr val="tx1"/>
                </a:solidFill>
              </a:rPr>
              <a:t>seuraavan kolmen kuukauden </a:t>
            </a:r>
            <a:r>
              <a:rPr lang="fi-FI" dirty="0">
                <a:solidFill>
                  <a:schemeClr val="tx1"/>
                </a:solidFill>
              </a:rPr>
              <a:t>aikana? Saldoluku </a:t>
            </a:r>
          </a:p>
        </p:txBody>
      </p:sp>
      <p:sp>
        <p:nvSpPr>
          <p:cNvPr id="3" name="Dian numeron paikkamerkki 2">
            <a:extLst>
              <a:ext uri="{FF2B5EF4-FFF2-40B4-BE49-F238E27FC236}">
                <a16:creationId xmlns:a16="http://schemas.microsoft.com/office/drawing/2014/main" id="{CD1FB97C-E47F-F459-7E52-35423817C908}"/>
              </a:ext>
            </a:extLst>
          </p:cNvPr>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a:extLst>
              <a:ext uri="{FF2B5EF4-FFF2-40B4-BE49-F238E27FC236}">
                <a16:creationId xmlns:a16="http://schemas.microsoft.com/office/drawing/2014/main" id="{7BF50DE0-8AA8-1E05-A8F2-1D70055928D8}"/>
              </a:ext>
            </a:extLst>
          </p:cNvPr>
          <p:cNvSpPr>
            <a:spLocks noGrp="1"/>
          </p:cNvSpPr>
          <p:nvPr>
            <p:ph type="dt" sz="half" idx="10"/>
          </p:nvPr>
        </p:nvSpPr>
        <p:spPr/>
        <p:txBody>
          <a:bodyPr/>
          <a:lstStyle/>
          <a:p>
            <a:fld id="{E70C97DB-DA9C-4CFA-B970-B8599B25F3E4}" type="datetime1">
              <a:rPr lang="fi-FI" smtClean="0"/>
              <a:t>16.9.2025</a:t>
            </a:fld>
            <a:endParaRPr lang="fi-FI"/>
          </a:p>
        </p:txBody>
      </p:sp>
      <p:sp>
        <p:nvSpPr>
          <p:cNvPr id="5" name="Alatunnisteen paikkamerkki 4">
            <a:extLst>
              <a:ext uri="{FF2B5EF4-FFF2-40B4-BE49-F238E27FC236}">
                <a16:creationId xmlns:a16="http://schemas.microsoft.com/office/drawing/2014/main" id="{7B3B868A-D39C-975D-1E09-5A8BF5D23404}"/>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DF2BBCCF-A6E3-17A4-F32E-16C25FC4701C}"/>
              </a:ext>
            </a:extLst>
          </p:cNvPr>
          <p:cNvSpPr>
            <a:spLocks noGrp="1"/>
          </p:cNvSpPr>
          <p:nvPr>
            <p:ph type="body" sz="quarter" idx="18"/>
          </p:nvPr>
        </p:nvSpPr>
        <p:spPr>
          <a:xfrm>
            <a:off x="2334682" y="4727574"/>
            <a:ext cx="5618624" cy="165163"/>
          </a:xfrm>
        </p:spPr>
        <p:txBody>
          <a:bodyPr/>
          <a:lstStyle/>
          <a:p>
            <a:r>
              <a:rPr lang="fi-FI" dirty="0"/>
              <a:t>Lähde: Teknologiateollisuus ry:n </a:t>
            </a:r>
            <a:r>
              <a:rPr lang="fi-FI" dirty="0" err="1"/>
              <a:t>TeknoBaro</a:t>
            </a:r>
            <a:r>
              <a:rPr lang="fi-FI" dirty="0"/>
              <a:t> kyselyt.</a:t>
            </a:r>
          </a:p>
          <a:p>
            <a:endParaRPr lang="fi-FI" dirty="0"/>
          </a:p>
        </p:txBody>
      </p:sp>
      <p:graphicFrame>
        <p:nvGraphicFramePr>
          <p:cNvPr id="14" name="Sisällön paikkamerkki 13">
            <a:extLst>
              <a:ext uri="{FF2B5EF4-FFF2-40B4-BE49-F238E27FC236}">
                <a16:creationId xmlns:a16="http://schemas.microsoft.com/office/drawing/2014/main" id="{5C0C5E37-FA3F-6CE7-F7E3-D33122C58FCF}"/>
              </a:ext>
            </a:extLst>
          </p:cNvPr>
          <p:cNvGraphicFramePr>
            <a:graphicFrameLocks noGrp="1"/>
          </p:cNvGraphicFramePr>
          <p:nvPr>
            <p:ph sz="quarter" idx="17"/>
            <p:extLst>
              <p:ext uri="{D42A27DB-BD31-4B8C-83A1-F6EECF244321}">
                <p14:modId xmlns:p14="http://schemas.microsoft.com/office/powerpoint/2010/main" val="151983159"/>
              </p:ext>
            </p:extLst>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AFDE641B-FD96-73C9-CFD5-1A3E802B2061}"/>
              </a:ext>
            </a:extLst>
          </p:cNvPr>
          <p:cNvGraphicFramePr>
            <a:graphicFrameLocks/>
          </p:cNvGraphicFramePr>
          <p:nvPr>
            <p:extLst>
              <p:ext uri="{D42A27DB-BD31-4B8C-83A1-F6EECF244321}">
                <p14:modId xmlns:p14="http://schemas.microsoft.com/office/powerpoint/2010/main" val="4056153048"/>
              </p:ext>
            </p:extLst>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5889767"/>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3d2f3c7a04c06e40322948c1f04f9963">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8695c2f683cff4da5c630ade00722a92"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2B462C-0778-4750-B3F4-692F47D090DB}">
  <ds:schemaRefs>
    <ds:schemaRef ds:uri="b057f711-7d93-472c-a8f6-94be00805750"/>
    <ds:schemaRef ds:uri="http://www.w3.org/XML/1998/namespace"/>
    <ds:schemaRef ds:uri="http://purl.org/dc/terms/"/>
    <ds:schemaRef ds:uri="http://purl.org/dc/dcmitype/"/>
    <ds:schemaRef ds:uri="http://purl.org/dc/elements/1.1/"/>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C354E62-5BA6-4889-BEBD-5780497659BF}">
  <ds:schemaRefs>
    <ds:schemaRef ds:uri="http://schemas.microsoft.com/sharepoint/v3/contenttype/forms"/>
  </ds:schemaRefs>
</ds:datastoreItem>
</file>

<file path=customXml/itemProps3.xml><?xml version="1.0" encoding="utf-8"?>
<ds:datastoreItem xmlns:ds="http://schemas.openxmlformats.org/officeDocument/2006/customXml" ds:itemID="{AD1E4CCC-0ECB-48C1-BC3C-0219A5807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15125</TotalTime>
  <Words>1894</Words>
  <Application>Microsoft Office PowerPoint</Application>
  <PresentationFormat>On-screen Show (16:9)</PresentationFormat>
  <Paragraphs>422</Paragraphs>
  <Slides>42</Slides>
  <Notes>32</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Teknologiateollisuus_masterdia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Mikkonen Hanne</dc:creator>
  <cp:keywords>Teknologiateollisuus_FI</cp:keywords>
  <cp:lastModifiedBy>Mikkonen Hanne</cp:lastModifiedBy>
  <cp:revision>6</cp:revision>
  <cp:lastPrinted>2016-06-09T07:47:11Z</cp:lastPrinted>
  <dcterms:created xsi:type="dcterms:W3CDTF">2024-05-20T06:53:03Z</dcterms:created>
  <dcterms:modified xsi:type="dcterms:W3CDTF">2025-09-16T12:19:39Z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108700</vt:r8>
  </property>
  <property fmtid="{D5CDD505-2E9C-101B-9397-08002B2CF9AE}" pid="29" name="xd_ProgID">
    <vt:lpwstr/>
  </property>
  <property fmtid="{D5CDD505-2E9C-101B-9397-08002B2CF9AE}" pid="30" name="TemplateUrl">
    <vt:lpwstr/>
  </property>
  <property fmtid="{D5CDD505-2E9C-101B-9397-08002B2CF9AE}" pid="31" name="ComplianceAssetId">
    <vt:lpwstr/>
  </property>
  <property fmtid="{D5CDD505-2E9C-101B-9397-08002B2CF9AE}" pid="32" name="_ExtendedDescription">
    <vt:lpwstr/>
  </property>
  <property fmtid="{D5CDD505-2E9C-101B-9397-08002B2CF9AE}" pid="33" name="TriggerFlowInfo">
    <vt:lpwstr/>
  </property>
  <property fmtid="{D5CDD505-2E9C-101B-9397-08002B2CF9AE}" pid="34" name="xd_Signature">
    <vt:bool>false</vt:bool>
  </property>
  <property fmtid="{D5CDD505-2E9C-101B-9397-08002B2CF9AE}" pid="35" name="MediaServiceImageTags">
    <vt:lpwstr/>
  </property>
</Properties>
</file>