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147373930" r:id="rId5"/>
    <p:sldId id="2147373931" r:id="rId6"/>
    <p:sldId id="1095" r:id="rId7"/>
    <p:sldId id="2147373932" r:id="rId8"/>
    <p:sldId id="1085" r:id="rId9"/>
    <p:sldId id="1112" r:id="rId10"/>
    <p:sldId id="1098" r:id="rId11"/>
    <p:sldId id="1101" r:id="rId12"/>
    <p:sldId id="267" r:id="rId13"/>
    <p:sldId id="1102" r:id="rId14"/>
    <p:sldId id="1107" r:id="rId15"/>
    <p:sldId id="365" r:id="rId16"/>
    <p:sldId id="1093" r:id="rId17"/>
    <p:sldId id="1103" r:id="rId18"/>
    <p:sldId id="1108" r:id="rId19"/>
    <p:sldId id="1104" r:id="rId20"/>
    <p:sldId id="1109" r:id="rId21"/>
    <p:sldId id="953" r:id="rId22"/>
    <p:sldId id="954" r:id="rId23"/>
    <p:sldId id="1105" r:id="rId24"/>
    <p:sldId id="1110" r:id="rId25"/>
    <p:sldId id="1106" r:id="rId26"/>
    <p:sldId id="1111" r:id="rId27"/>
    <p:sldId id="2147373935" r:id="rId28"/>
    <p:sldId id="1113" r:id="rId29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E9CD8-0DD0-C070-85C1-EDA6250BF07B}" name="Ollikainen Marjo" initials="OM" userId="S::marjo.ollikainen@teknologiateollisuus.fi::a7ec0376-660e-4191-b0cd-ef9c24ea69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94"/>
    <a:srgbClr val="000000"/>
    <a:srgbClr val="FF00B8"/>
    <a:srgbClr val="333333"/>
    <a:srgbClr val="FFFF00"/>
    <a:srgbClr val="85E869"/>
    <a:srgbClr val="FF805C"/>
    <a:srgbClr val="8A0FA6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54B55-7F4B-4415-9E47-61423ED64333}" v="53" dt="2025-11-10T06:33:25.78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1" autoAdjust="0"/>
  </p:normalViewPr>
  <p:slideViewPr>
    <p:cSldViewPr snapToGrid="0">
      <p:cViewPr varScale="1">
        <p:scale>
          <a:sx n="141" d="100"/>
          <a:sy n="141" d="100"/>
        </p:scale>
        <p:origin x="126" y="10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Business situation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72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</c:strCache>
            </c:strRef>
          </c:cat>
          <c:val>
            <c:numRef>
              <c:f>Taul1!$B$14:$B$85</c:f>
              <c:numCache>
                <c:formatCode>General</c:formatCode>
                <c:ptCount val="72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-65.5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-31.3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-25.5</c:v>
                </c:pt>
                <c:pt idx="33">
                  <c:v>-20.2</c:v>
                </c:pt>
                <c:pt idx="34">
                  <c:v>-22.4</c:v>
                </c:pt>
                <c:pt idx="35">
                  <c:v>-15.7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26.7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-4.3</c:v>
                </c:pt>
                <c:pt idx="48">
                  <c:v>-16.3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-13.1</c:v>
                </c:pt>
                <c:pt idx="53">
                  <c:v>10.8</c:v>
                </c:pt>
                <c:pt idx="54">
                  <c:v>34.299999999999997</c:v>
                </c:pt>
                <c:pt idx="55">
                  <c:v>38.9</c:v>
                </c:pt>
                <c:pt idx="56">
                  <c:v>43.6</c:v>
                </c:pt>
                <c:pt idx="57">
                  <c:v>26.5</c:v>
                </c:pt>
                <c:pt idx="58">
                  <c:v>12.5</c:v>
                </c:pt>
                <c:pt idx="59">
                  <c:v>2.2999999999999998</c:v>
                </c:pt>
                <c:pt idx="60">
                  <c:v>-11.6</c:v>
                </c:pt>
                <c:pt idx="61">
                  <c:v>-17.7</c:v>
                </c:pt>
                <c:pt idx="62">
                  <c:v>-29</c:v>
                </c:pt>
                <c:pt idx="63">
                  <c:v>-41.6</c:v>
                </c:pt>
                <c:pt idx="64">
                  <c:v>-46.7</c:v>
                </c:pt>
                <c:pt idx="65">
                  <c:v>-47</c:v>
                </c:pt>
                <c:pt idx="66">
                  <c:v>-38.9</c:v>
                </c:pt>
                <c:pt idx="67">
                  <c:v>-41.9</c:v>
                </c:pt>
                <c:pt idx="68">
                  <c:v>-38.799999999999997</c:v>
                </c:pt>
                <c:pt idx="69">
                  <c:v>-36.799999999999997</c:v>
                </c:pt>
                <c:pt idx="70">
                  <c:v>-45.6</c:v>
                </c:pt>
                <c:pt idx="71">
                  <c:v>-27.2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C-4BC8-B6AE-68198173347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Business outlook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72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</c:strCache>
            </c:strRef>
          </c:cat>
          <c:val>
            <c:numRef>
              <c:f>Taul1!$C$14:$C$85</c:f>
              <c:numCache>
                <c:formatCode>General</c:formatCode>
                <c:ptCount val="72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-34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-19.399999999999999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-7.8</c:v>
                </c:pt>
                <c:pt idx="26">
                  <c:v>-1.3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-4.9000000000000004</c:v>
                </c:pt>
                <c:pt idx="35">
                  <c:v>4.4000000000000004</c:v>
                </c:pt>
                <c:pt idx="36">
                  <c:v>7.6</c:v>
                </c:pt>
                <c:pt idx="37">
                  <c:v>8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17.5</c:v>
                </c:pt>
                <c:pt idx="41">
                  <c:v>12.5</c:v>
                </c:pt>
                <c:pt idx="42">
                  <c:v>11</c:v>
                </c:pt>
                <c:pt idx="43">
                  <c:v>3</c:v>
                </c:pt>
                <c:pt idx="44">
                  <c:v>-10.7</c:v>
                </c:pt>
                <c:pt idx="45">
                  <c:v>-12.1</c:v>
                </c:pt>
                <c:pt idx="46">
                  <c:v>-12.8</c:v>
                </c:pt>
                <c:pt idx="47">
                  <c:v>-20.7</c:v>
                </c:pt>
                <c:pt idx="48">
                  <c:v>-16.600000000000001</c:v>
                </c:pt>
                <c:pt idx="49">
                  <c:v>-53.6</c:v>
                </c:pt>
                <c:pt idx="50">
                  <c:v>-20.5</c:v>
                </c:pt>
                <c:pt idx="51">
                  <c:v>-7.5</c:v>
                </c:pt>
                <c:pt idx="52">
                  <c:v>7.3</c:v>
                </c:pt>
                <c:pt idx="53">
                  <c:v>14.5</c:v>
                </c:pt>
                <c:pt idx="54">
                  <c:v>14.9</c:v>
                </c:pt>
                <c:pt idx="55">
                  <c:v>12.5</c:v>
                </c:pt>
                <c:pt idx="56">
                  <c:v>0.7</c:v>
                </c:pt>
                <c:pt idx="57">
                  <c:v>-21.7</c:v>
                </c:pt>
                <c:pt idx="58">
                  <c:v>-24.6</c:v>
                </c:pt>
                <c:pt idx="59">
                  <c:v>-27.8</c:v>
                </c:pt>
                <c:pt idx="60">
                  <c:v>-28.3</c:v>
                </c:pt>
                <c:pt idx="61">
                  <c:v>-26</c:v>
                </c:pt>
                <c:pt idx="62">
                  <c:v>-29.8</c:v>
                </c:pt>
                <c:pt idx="63">
                  <c:v>-25.8</c:v>
                </c:pt>
                <c:pt idx="64">
                  <c:v>-17.3</c:v>
                </c:pt>
                <c:pt idx="65">
                  <c:v>-6</c:v>
                </c:pt>
                <c:pt idx="66">
                  <c:v>3.1</c:v>
                </c:pt>
                <c:pt idx="67">
                  <c:v>3.7</c:v>
                </c:pt>
                <c:pt idx="68">
                  <c:v>1.4</c:v>
                </c:pt>
                <c:pt idx="69">
                  <c:v>-7.1</c:v>
                </c:pt>
                <c:pt idx="70">
                  <c:v>1.5</c:v>
                </c:pt>
                <c:pt idx="7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C-4BC8-B6AE-681981733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>
                <a:solidFill>
                  <a:srgbClr val="000000"/>
                </a:solidFill>
              </a:rPr>
              <a:t>Balance figure </a:t>
            </a:r>
          </a:p>
        </c:rich>
      </c:tx>
      <c:layout>
        <c:manualLayout>
          <c:xMode val="edge"/>
          <c:yMode val="edge"/>
          <c:x val="0.81274881502468277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Taul1!$A$2:$A$75</c:f>
              <c:strCache>
                <c:ptCount val="73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24(2)</c:v>
                </c:pt>
                <c:pt idx="67">
                  <c:v>24(7)</c:v>
                </c:pt>
                <c:pt idx="68">
                  <c:v>24(10)</c:v>
                </c:pt>
                <c:pt idx="69">
                  <c:v>25(1)</c:v>
                </c:pt>
                <c:pt idx="70">
                  <c:v>25(4)</c:v>
                </c:pt>
                <c:pt idx="71">
                  <c:v>25(7)</c:v>
                </c:pt>
                <c:pt idx="72">
                  <c:v>25(10)</c:v>
                </c:pt>
              </c:strCache>
            </c:strRef>
          </c:cat>
          <c:val>
            <c:numRef>
              <c:f>Taul1!$B$2:$B$75</c:f>
              <c:numCache>
                <c:formatCode>General</c:formatCode>
                <c:ptCount val="74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  <c:pt idx="67">
                  <c:v>-14.7</c:v>
                </c:pt>
                <c:pt idx="68">
                  <c:v>-13</c:v>
                </c:pt>
                <c:pt idx="69">
                  <c:v>-7</c:v>
                </c:pt>
                <c:pt idx="70">
                  <c:v>7</c:v>
                </c:pt>
                <c:pt idx="71">
                  <c:v>7</c:v>
                </c:pt>
                <c:pt idx="7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6-40DA-B150-7561A49A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Taul1!$A$4:$A$46</c:f>
              <c:strCache>
                <c:ptCount val="43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</c:strCache>
            </c:strRef>
          </c:cat>
          <c:val>
            <c:numRef>
              <c:f>Taul1!$B$4:$B$46</c:f>
              <c:numCache>
                <c:formatCode>General</c:formatCode>
                <c:ptCount val="43"/>
                <c:pt idx="0">
                  <c:v>500</c:v>
                </c:pt>
                <c:pt idx="1">
                  <c:v>1464.610866</c:v>
                </c:pt>
                <c:pt idx="2">
                  <c:v>-1043.844589</c:v>
                </c:pt>
                <c:pt idx="3">
                  <c:v>-2242.6661509999999</c:v>
                </c:pt>
                <c:pt idx="4">
                  <c:v>-423.86039099999999</c:v>
                </c:pt>
                <c:pt idx="5">
                  <c:v>783.61812870000006</c:v>
                </c:pt>
                <c:pt idx="6">
                  <c:v>-1880.5028569999999</c:v>
                </c:pt>
                <c:pt idx="7">
                  <c:v>577.8517445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  <c:pt idx="37">
                  <c:v>-990</c:v>
                </c:pt>
                <c:pt idx="38">
                  <c:v>-1230</c:v>
                </c:pt>
                <c:pt idx="39">
                  <c:v>-2540</c:v>
                </c:pt>
                <c:pt idx="40">
                  <c:v>-28</c:v>
                </c:pt>
                <c:pt idx="41">
                  <c:v>436</c:v>
                </c:pt>
                <c:pt idx="42">
                  <c:v>-81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Taul1!$A$4:$A$46</c:f>
              <c:strCache>
                <c:ptCount val="43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</c:strCache>
            </c:strRef>
          </c:cat>
          <c:val>
            <c:numRef>
              <c:f>Taul1!$C$4:$C$46</c:f>
              <c:numCache>
                <c:formatCode>#,##0</c:formatCode>
                <c:ptCount val="43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  <c:pt idx="40" formatCode="General">
                  <c:v>8000</c:v>
                </c:pt>
                <c:pt idx="41" formatCode="General">
                  <c:v>7800</c:v>
                </c:pt>
                <c:pt idx="42" formatCode="General">
                  <c:v>6700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10920"/>
        <c:axId val="368211704"/>
      </c:line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1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66727281582397E-2"/>
          <c:y val="0.90557673802951788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Sector (services &amp; manufacturing) Purchasing Managers’ Index (PMI), United States and Euro Area (Economic Outlook November 2025)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590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006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41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196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545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633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974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007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5385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0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Purchasing Managers’ Index (PMI), United States, Manufacturing and Services (Economic Outlook November 2025)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066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4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55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Purchasing Managers’ Index (PMI), Euro Area, Manufacturing and Services (Economic Outlook November 2025)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DIN Pro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Purchasing Managers’ Index (PMI) for the Manufacturing Sector (Economic Outlook August 2025)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23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Manufacturing Business Situation and Outlook (Economic Outlook November 2025)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DIN Pro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988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52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4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10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19.11.2025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19.11.2025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19.11.2025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19.11.2025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19.11.2025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19.11.2025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19.11.2025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19.11.2025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19.11.2025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19.11.2025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19.11.2025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19.11.2025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19.11.2025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19.11.2025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19.11.2025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19.11.2025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19.11.2025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19.11.2025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19.11.2025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19.11.2025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19.11.2025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19.11.2025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19.11.2025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19.11.2025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19.11.2025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19.11.2025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19.11.2025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en/economic-outlook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mikkonen@teknologiateollisuus.fi" TargetMode="External"/><Relationship Id="rId2" Type="http://schemas.openxmlformats.org/officeDocument/2006/relationships/hyperlink" Target="mailto:petteri.rautaporras@teknologiateollisuus.fi" TargetMode="Externa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Outlook 4/2025</a:t>
            </a:r>
          </a:p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  <a:p>
            <a:endParaRPr lang="fi-FI" sz="1600" dirty="0"/>
          </a:p>
          <a:p>
            <a:r>
              <a:rPr lang="fi-FI" sz="1400" dirty="0" err="1"/>
              <a:t>Graphs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report</a:t>
            </a:r>
            <a:endParaRPr lang="fi-FI" sz="14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0616201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technology industry*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July-September 2025.</a:t>
            </a:r>
          </a:p>
          <a:p>
            <a:endParaRPr lang="en-US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6935E8D-146D-88AC-F0A7-C096FB45596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3770814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D6935E8D-146D-88AC-F0A7-C096FB455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2965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B73A15DD-DEDF-0B6A-43B4-A29C313D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41704435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technology industry*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30th September 2025.</a:t>
            </a:r>
          </a:p>
          <a:p>
            <a:endParaRPr lang="en-US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9B9B55F-46C6-DB74-0F17-6766355A2BB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49652951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9B9B55F-46C6-DB74-0F17-6766355A2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02800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91273A34-5C7F-C915-A321-F0066004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303993193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Tender requests* received by the technology industry companies in Finland </a:t>
            </a: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ZW" dirty="0"/>
              <a:t>The</a:t>
            </a:r>
            <a:r>
              <a:rPr lang="fi-FI" dirty="0"/>
              <a:t> Federation of </a:t>
            </a:r>
            <a:r>
              <a:rPr lang="en-US" dirty="0"/>
              <a:t>Finnish</a:t>
            </a:r>
            <a:r>
              <a:rPr lang="fi-FI" dirty="0"/>
              <a:t> Technology </a:t>
            </a:r>
            <a:r>
              <a:rPr lang="en-US" dirty="0"/>
              <a:t>Industries</a:t>
            </a:r>
            <a:r>
              <a:rPr lang="fi-FI" dirty="0"/>
              <a:t>’ </a:t>
            </a:r>
            <a:r>
              <a:rPr lang="en-US" dirty="0"/>
              <a:t>order</a:t>
            </a:r>
            <a:r>
              <a:rPr lang="fi-FI" dirty="0"/>
              <a:t> </a:t>
            </a:r>
            <a:r>
              <a:rPr lang="en-US" dirty="0"/>
              <a:t>book</a:t>
            </a:r>
            <a:r>
              <a:rPr lang="fi-FI" dirty="0"/>
              <a:t> </a:t>
            </a:r>
            <a:r>
              <a:rPr lang="en-US" dirty="0"/>
              <a:t>survey’s</a:t>
            </a:r>
            <a:r>
              <a:rPr lang="fi-FI" dirty="0"/>
              <a:t> </a:t>
            </a:r>
            <a:r>
              <a:rPr lang="en-US" dirty="0"/>
              <a:t>respondent</a:t>
            </a:r>
            <a:r>
              <a:rPr lang="fi-FI" dirty="0"/>
              <a:t> </a:t>
            </a:r>
            <a:r>
              <a:rPr lang="en-US" dirty="0"/>
              <a:t>companies</a:t>
            </a:r>
          </a:p>
          <a:p>
            <a:r>
              <a:rPr lang="en-US" dirty="0"/>
              <a:t>The latest questionnaire in October 2025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/>
              <a:t>*) ”</a:t>
            </a:r>
            <a:r>
              <a:rPr lang="en-US" sz="800" kern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ago.” Balance figure = the share of companies receiving more requests - the share of companies receiving less requests.</a:t>
            </a:r>
            <a:r>
              <a:rPr lang="en-US" sz="80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11/19/2025</a:t>
            </a:fld>
            <a:endParaRPr lang="fi-FI">
              <a:solidFill>
                <a:srgbClr val="29282E"/>
              </a:solidFill>
            </a:endParaRPr>
          </a:p>
        </p:txBody>
      </p:sp>
      <p:graphicFrame>
        <p:nvGraphicFramePr>
          <p:cNvPr id="15" name="Sisällön paikkamerkki 7">
            <a:extLst>
              <a:ext uri="{FF2B5EF4-FFF2-40B4-BE49-F238E27FC236}">
                <a16:creationId xmlns:a16="http://schemas.microsoft.com/office/drawing/2014/main" id="{01C2C87B-E9EF-4392-9BEF-6121CC33ABC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1733404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98456"/>
              </p:ext>
            </p:extLst>
          </p:nvPr>
        </p:nvGraphicFramePr>
        <p:xfrm>
          <a:off x="783983" y="2417015"/>
          <a:ext cx="787047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7872">
                  <a:extLst>
                    <a:ext uri="{9D8B030D-6E8A-4147-A177-3AD203B41FA5}">
                      <a16:colId xmlns:a16="http://schemas.microsoft.com/office/drawing/2014/main" val="1438535484"/>
                    </a:ext>
                  </a:extLst>
                </a:gridCol>
                <a:gridCol w="437872">
                  <a:extLst>
                    <a:ext uri="{9D8B030D-6E8A-4147-A177-3AD203B41FA5}">
                      <a16:colId xmlns:a16="http://schemas.microsoft.com/office/drawing/2014/main" val="4114235682"/>
                    </a:ext>
                  </a:extLst>
                </a:gridCol>
                <a:gridCol w="437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7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78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6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675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3675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3675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3675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36750">
                  <a:extLst>
                    <a:ext uri="{9D8B030D-6E8A-4147-A177-3AD203B41FA5}">
                      <a16:colId xmlns:a16="http://schemas.microsoft.com/office/drawing/2014/main" val="2399588257"/>
                    </a:ext>
                  </a:extLst>
                </a:gridCol>
                <a:gridCol w="436750">
                  <a:extLst>
                    <a:ext uri="{9D8B030D-6E8A-4147-A177-3AD203B41FA5}">
                      <a16:colId xmlns:a16="http://schemas.microsoft.com/office/drawing/2014/main" val="1207436963"/>
                    </a:ext>
                  </a:extLst>
                </a:gridCol>
                <a:gridCol w="436750">
                  <a:extLst>
                    <a:ext uri="{9D8B030D-6E8A-4147-A177-3AD203B41FA5}">
                      <a16:colId xmlns:a16="http://schemas.microsoft.com/office/drawing/2014/main" val="1192170203"/>
                    </a:ext>
                  </a:extLst>
                </a:gridCol>
                <a:gridCol w="436750">
                  <a:extLst>
                    <a:ext uri="{9D8B030D-6E8A-4147-A177-3AD203B41FA5}">
                      <a16:colId xmlns:a16="http://schemas.microsoft.com/office/drawing/2014/main" val="499468265"/>
                    </a:ext>
                  </a:extLst>
                </a:gridCol>
                <a:gridCol w="436750">
                  <a:extLst>
                    <a:ext uri="{9D8B030D-6E8A-4147-A177-3AD203B41FA5}">
                      <a16:colId xmlns:a16="http://schemas.microsoft.com/office/drawing/2014/main" val="372667024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survey.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25800926"/>
              </p:ext>
            </p:extLst>
          </p:nvPr>
        </p:nvGraphicFramePr>
        <p:xfrm>
          <a:off x="251520" y="1103313"/>
          <a:ext cx="852100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271EEE4-C7A2-4628-9028-B408A93E8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Development of personnel numbers and recruitments in the technology industry in Finland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Puhekupla: Suorakulmio, kulmat pyöristettu 1">
            <a:extLst>
              <a:ext uri="{FF2B5EF4-FFF2-40B4-BE49-F238E27FC236}">
                <a16:creationId xmlns:a16="http://schemas.microsoft.com/office/drawing/2014/main" id="{86219070-7175-983B-318C-812413885856}"/>
              </a:ext>
            </a:extLst>
          </p:cNvPr>
          <p:cNvSpPr/>
          <p:nvPr/>
        </p:nvSpPr>
        <p:spPr bwMode="auto">
          <a:xfrm>
            <a:off x="7092280" y="1014532"/>
            <a:ext cx="1907704" cy="519121"/>
          </a:xfrm>
          <a:prstGeom prst="wedgeRoundRectCallout">
            <a:avLst>
              <a:gd name="adj1" fmla="val 25603"/>
              <a:gd name="adj2" fmla="val 18036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/>
              <a:t>7 700 employees affected by temporary lay-offs 30th September  2025</a:t>
            </a:r>
          </a:p>
        </p:txBody>
      </p:sp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July-September 2025.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2317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587039F8-9E73-7EA6-5606-5C09C0CCCBA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02991787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587039F8-9E73-7EA6-5606-5C09C0CCC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3524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30th September 2025.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37620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ADA6ACE9-4F64-D1CA-5731-69BB71BF921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75669112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ADA6ACE9-4F64-D1CA-5731-69BB71BF9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84914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July-September 2025.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4841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41495C9-F57B-AB57-2426-36E4E415EE2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17669631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41495C9-F57B-AB57-2426-36E4E415E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72728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30th September 2025.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26280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FAE4A89-0756-511F-FF2C-1584A6EB73E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51964499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BFAE4A89-0756-511F-FF2C-1584A6EB7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02807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Turnover of the metals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err="1"/>
              <a:t>Seasonal</a:t>
            </a:r>
            <a:r>
              <a:rPr lang="fi-FI"/>
              <a:t> </a:t>
            </a:r>
            <a:r>
              <a:rPr lang="fi-FI" err="1"/>
              <a:t>adjusted</a:t>
            </a:r>
            <a:r>
              <a:rPr lang="fi-FI"/>
              <a:t> </a:t>
            </a:r>
            <a:r>
              <a:rPr lang="fi-FI" err="1"/>
              <a:t>turnover</a:t>
            </a:r>
            <a:r>
              <a:rPr lang="fi-FI"/>
              <a:t> </a:t>
            </a:r>
            <a:r>
              <a:rPr lang="fi-FI" err="1"/>
              <a:t>index</a:t>
            </a:r>
            <a:endParaRPr lang="fi-FI"/>
          </a:p>
          <a:p>
            <a:r>
              <a:rPr lang="en-US"/>
              <a:t>Shares of turnover 2023: iron and steel products, non-ferrous metals and castings 91 %, mining of metal ores 9 %</a:t>
            </a:r>
            <a:endParaRPr lang="fi-FI"/>
          </a:p>
          <a:p>
            <a:r>
              <a:rPr lang="fi-FI"/>
              <a:t>Source: </a:t>
            </a:r>
            <a:r>
              <a:rPr lang="fi-FI" err="1"/>
              <a:t>Statistics</a:t>
            </a:r>
            <a:r>
              <a:rPr lang="fi-FI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11/19/2025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40149583"/>
              </p:ext>
            </p:extLst>
          </p:nvPr>
        </p:nvGraphicFramePr>
        <p:xfrm>
          <a:off x="398463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63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Production volume of the metals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err="1"/>
              <a:t>Seasonal</a:t>
            </a:r>
            <a:r>
              <a:rPr lang="fi-FI"/>
              <a:t> </a:t>
            </a:r>
            <a:r>
              <a:rPr lang="fi-FI" err="1"/>
              <a:t>adjusted</a:t>
            </a:r>
            <a:r>
              <a:rPr lang="fi-FI"/>
              <a:t> </a:t>
            </a:r>
            <a:r>
              <a:rPr lang="fi-FI" err="1"/>
              <a:t>volume</a:t>
            </a:r>
            <a:r>
              <a:rPr lang="fi-FI"/>
              <a:t> </a:t>
            </a:r>
            <a:r>
              <a:rPr lang="fi-FI" err="1"/>
              <a:t>index</a:t>
            </a:r>
            <a:endParaRPr lang="fi-FI"/>
          </a:p>
          <a:p>
            <a:r>
              <a:rPr lang="en-US"/>
              <a:t>Shares of turnover 2023: iron and steel products, non-ferrous metals and castings 91 %, mining of metal ores 9 %</a:t>
            </a:r>
            <a:endParaRPr lang="fi-FI"/>
          </a:p>
          <a:p>
            <a:r>
              <a:rPr lang="fi-FI"/>
              <a:t>Source: </a:t>
            </a:r>
            <a:r>
              <a:rPr lang="fi-FI" err="1"/>
              <a:t>Statistics</a:t>
            </a:r>
            <a:r>
              <a:rPr lang="fi-FI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11/19/2025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77130494"/>
              </p:ext>
            </p:extLst>
          </p:nvPr>
        </p:nvGraphicFramePr>
        <p:xfrm>
          <a:off x="404813" y="1109663"/>
          <a:ext cx="8339137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3" y="1109663"/>
                        <a:ext cx="8339137" cy="352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Outlook 4/2025</a:t>
            </a:r>
          </a:p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report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https://teknologiateollisuus.fi/en/economic-outlook/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based on the situation on 5 November 2025</a:t>
            </a:r>
            <a:endParaRPr lang="fi-FI" dirty="0"/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03232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July-September 2025.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01806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9C6CF019-6FA8-8CCC-4853-29E2E4BD318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57842598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9C6CF019-6FA8-8CCC-4853-29E2E4BD3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81861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30th September 2025.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70591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8E582CE-9565-4BEE-7B72-3944767E8C4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73831851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18E582CE-9565-4BEE-7B72-3944767E8C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4376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July-September 2025.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29503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605B3991-D6B5-C374-76AA-EAE28304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9BFD074D-28E6-5FA4-B9E9-62FADE2C4DF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4275375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9BFD074D-28E6-5FA4-B9E9-62FADE2C4D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73859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30th September 2025.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077802"/>
              </p:ext>
            </p:extLst>
          </p:nvPr>
        </p:nvGraphicFramePr>
        <p:xfrm>
          <a:off x="3366452" y="4086257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0E15AAE7-E0A8-6898-25B1-D3C44EB1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B6F1E665-1E7E-FD72-383E-F5967B45A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8727191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B6F1E665-1E7E-FD72-383E-F5967B45A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14905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Questions</a:t>
            </a:r>
            <a:r>
              <a:rPr lang="fi-FI"/>
              <a:t>?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 dirty="0"/>
          </a:p>
          <a:p>
            <a:r>
              <a:rPr lang="fi-FI" b="1" dirty="0" err="1"/>
              <a:t>Director</a:t>
            </a:r>
            <a:r>
              <a:rPr lang="fi-FI" b="1" dirty="0"/>
              <a:t>, </a:t>
            </a:r>
            <a:r>
              <a:rPr lang="fi-FI" b="1" dirty="0" err="1"/>
              <a:t>Chief</a:t>
            </a:r>
            <a:r>
              <a:rPr lang="fi-FI" b="1" dirty="0"/>
              <a:t> Economist Petteri Rautaporras</a:t>
            </a:r>
          </a:p>
          <a:p>
            <a:r>
              <a:rPr lang="fi-FI" dirty="0"/>
              <a:t>+358 50 304 2220</a:t>
            </a:r>
          </a:p>
          <a:p>
            <a:r>
              <a:rPr lang="fi-FI" dirty="0">
                <a:hlinkClick r:id="rId2"/>
              </a:rPr>
              <a:t>petteri.rautaporras@teknologiateollisuus.fi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Senior Economist Hanne Mikkonen</a:t>
            </a:r>
          </a:p>
          <a:p>
            <a:r>
              <a:rPr lang="fi-FI" dirty="0"/>
              <a:t>+358 44 0296 152</a:t>
            </a:r>
          </a:p>
          <a:p>
            <a:r>
              <a:rPr lang="fi-FI" dirty="0">
                <a:hlinkClick r:id="rId3"/>
              </a:rPr>
              <a:t>hanne.mikkonen@teknologiateollisuus.fi</a:t>
            </a:r>
            <a:endParaRPr lang="fi-FI" dirty="0"/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08581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1060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A48C1AA-3AC3-4704-BEA1-3E7A2D035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economies of the United States and Europe are growing despite tariffs and uncertainty.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E80275-BAE8-4E33-8D2C-7C84220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13EAB9-4B93-4C9A-9C5E-22483ED3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A2C1A-E9B1-469B-9407-932E28E9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5805AD-2FCE-4AC4-9BFE-F79894D3B0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IMF,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9EEAA19-87B4-4BF8-8AED-913AFA95C9F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22273581"/>
              </p:ext>
            </p:extLst>
          </p:nvPr>
        </p:nvGraphicFramePr>
        <p:xfrm>
          <a:off x="398463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9EEAA19-87B4-4BF8-8AED-913AFA9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63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72C04BE5-FFAB-029A-296D-DD9438FB3610}"/>
              </a:ext>
            </a:extLst>
          </p:cNvPr>
          <p:cNvSpPr txBox="1"/>
          <p:nvPr/>
        </p:nvSpPr>
        <p:spPr>
          <a:xfrm>
            <a:off x="6617929" y="3003930"/>
            <a:ext cx="1686107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GDP </a:t>
            </a:r>
            <a:r>
              <a:rPr lang="fi-FI" sz="1050" spc="-40" dirty="0" err="1"/>
              <a:t>Forecasts</a:t>
            </a:r>
            <a:r>
              <a:rPr lang="fi-FI" sz="1050" spc="-40" dirty="0"/>
              <a:t>, October</a:t>
            </a:r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2988A49A-C9EB-0376-70E4-8682E7EAB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8188"/>
              </p:ext>
            </p:extLst>
          </p:nvPr>
        </p:nvGraphicFramePr>
        <p:xfrm>
          <a:off x="6324755" y="3238216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 dirty="0" err="1"/>
                        <a:t>Eurozone</a:t>
                      </a:r>
                      <a:endParaRPr lang="fi-F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05056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D310F27-1311-E007-36B0-D7EA74CA9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Outlook for U.S. different sectors varies widely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35AA55-EA2B-CE06-9DDA-522C3480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8ABB2F-AF0F-EF50-247B-3748F234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84B4F3-D7BA-9227-7B4E-FA7C5C81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6177773-710C-EC60-7669-F989E35541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S&amp;P Global, </a:t>
            </a:r>
            <a:r>
              <a:rPr lang="fi-FI" dirty="0" err="1"/>
              <a:t>Macrobond</a:t>
            </a:r>
            <a:r>
              <a:rPr lang="fi-FI" dirty="0"/>
              <a:t>.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B844CA4-470D-3E1F-01A4-8C06905CE24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10779724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B844CA4-470D-3E1F-01A4-8C06905CE2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40634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S&amp;P Global,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8">
            <a:extLst>
              <a:ext uri="{FF2B5EF4-FFF2-40B4-BE49-F238E27FC236}">
                <a16:creationId xmlns:a16="http://schemas.microsoft.com/office/drawing/2014/main" id="{9FCA79FB-ACFD-72BA-871F-D6C06656B3B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18235160"/>
              </p:ext>
            </p:extLst>
          </p:nvPr>
        </p:nvGraphicFramePr>
        <p:xfrm>
          <a:off x="398463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0" name="Sisällön paikkamerkki 8">
                        <a:extLst>
                          <a:ext uri="{FF2B5EF4-FFF2-40B4-BE49-F238E27FC236}">
                            <a16:creationId xmlns:a16="http://schemas.microsoft.com/office/drawing/2014/main" id="{9FCA79FB-ACFD-72BA-871F-D6C06656B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63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2B6CF44-E57F-8CC5-C2CF-E447F95F03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Euro area industry is moving into growth after an extended period of weakness</a:t>
            </a:r>
          </a:p>
        </p:txBody>
      </p:sp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F4F6C1-B3EE-73F2-2000-A5CF72789C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Purchasing Managers' Index (PMI) for the manufacturing sector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F930752-A2AE-3F22-74BE-A6C98F07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553339-8DEE-13CC-5085-5328101E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97965D-2BA9-3157-1B52-E4C351D3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D2A95D4-7DE4-0C4B-2657-97D448F532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6D035F09-E947-13CF-30E9-B17B2BF9A6E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43319791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6D035F09-E947-13CF-30E9-B17B2BF9A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25247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2BC7EB-B070-4ABE-A221-BE17626F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69A17-FA7A-4F84-9850-1ADF191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6FB875-0341-48E7-B5C6-3CAFCF16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CF37E4E-D4FA-4F7E-AAE5-D51EFE270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Source: EK Business Tendency Survey</a:t>
            </a:r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F320F44C-E725-45E9-AD65-B862FC6B220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36000225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B06619A7-7EB1-4CFB-8271-F7B15C517D22}"/>
              </a:ext>
            </a:extLst>
          </p:cNvPr>
          <p:cNvSpPr txBox="1"/>
          <p:nvPr/>
        </p:nvSpPr>
        <p:spPr>
          <a:xfrm>
            <a:off x="604874" y="1275606"/>
            <a:ext cx="54422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/>
              <a:t>Manufacturing business situation and outlook, seasonally adjusted balance figure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533E754-4571-A289-9CE1-21538344AE2C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065948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53529786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6DAF690-300E-49B8-42A1-C0A1680A3B69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3A1BF35F-C663-CABD-0E93-A08F6C5D5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Signs of improvement in the industrial business cycle have emerged during the autumn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314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D3A4A31-2312-BDBD-11C0-14DE51551D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Inflation and key central bank interest rates in the USA, eurozone and Finland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AC1D908-15C1-5F3D-A9B4-283585D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FA01D6-CB6B-0FD7-D35C-601B616D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464473-04F2-C6D6-2251-64436028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B927C69-C0A8-535B-B9A4-F024B09B90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fi-FI" err="1"/>
              <a:t>Macrobond</a:t>
            </a:r>
            <a:r>
              <a:rPr lang="fi-FI"/>
              <a:t>, FED, EKP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1F8DBC6-503B-A577-CFF9-E147829104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4653548"/>
              </p:ext>
            </p:extLst>
          </p:nvPr>
        </p:nvGraphicFramePr>
        <p:xfrm>
          <a:off x="406400" y="1109663"/>
          <a:ext cx="8339138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21F8DBC6-503B-A577-CFF9-E14782910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" y="1109663"/>
                        <a:ext cx="8339138" cy="352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21688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11/19/2025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2023: mechanical engineering 39 %, electronics and electrotechnical industry 20 %,</a:t>
            </a:r>
          </a:p>
          <a:p>
            <a:r>
              <a:rPr lang="en-US"/>
              <a:t>information technology 19 %, metals industry 14 %, consulting engineering 7 %.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C4227AA-DA5F-CE31-00FA-CFBB96793B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90871303"/>
              </p:ext>
            </p:extLst>
          </p:nvPr>
        </p:nvGraphicFramePr>
        <p:xfrm>
          <a:off x="428625" y="1117600"/>
          <a:ext cx="8293100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FC4227AA-DA5F-CE31-00FA-CFBB96793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117600"/>
                        <a:ext cx="8293100" cy="350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41708d12288af986ceeaf07f792999e5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9079cf3160cefb3eff16c85c3b042669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b057f711-7d93-472c-a8f6-94be00805750"/>
    <ds:schemaRef ds:uri="http://schemas.microsoft.com/office/2006/documentManagement/types"/>
    <ds:schemaRef ds:uri="http://schemas.microsoft.com/office/infopath/2007/PartnerControls"/>
    <ds:schemaRef ds:uri="c296724d-1a81-4a23-b6dd-dca7fd62c6ff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52D2AA-54E0-4BE6-9B4E-3DE61F3B9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13329</TotalTime>
  <Words>1433</Words>
  <Application>Microsoft Office PowerPoint</Application>
  <PresentationFormat>Näytössä katseltava esitys (16:9)</PresentationFormat>
  <Paragraphs>352</Paragraphs>
  <Slides>25</Slides>
  <Notes>21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Arial Unicode MS</vt:lpstr>
      <vt:lpstr>DIN Pro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5</cp:revision>
  <cp:lastPrinted>2016-06-09T07:47:11Z</cp:lastPrinted>
  <dcterms:created xsi:type="dcterms:W3CDTF">2019-10-17T09:08:24Z</dcterms:created>
  <dcterms:modified xsi:type="dcterms:W3CDTF">2025-11-19T13:09:02Z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