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147373916" r:id="rId5"/>
    <p:sldId id="2147373917" r:id="rId6"/>
    <p:sldId id="2147373930" r:id="rId7"/>
    <p:sldId id="2147373928" r:id="rId8"/>
    <p:sldId id="2147373696" r:id="rId9"/>
    <p:sldId id="2147373914" r:id="rId10"/>
    <p:sldId id="2147373939" r:id="rId11"/>
    <p:sldId id="2147373694" r:id="rId12"/>
    <p:sldId id="272" r:id="rId13"/>
    <p:sldId id="262" r:id="rId14"/>
    <p:sldId id="2076137443" r:id="rId15"/>
    <p:sldId id="1051" r:id="rId16"/>
    <p:sldId id="2076137458" r:id="rId17"/>
    <p:sldId id="256" r:id="rId18"/>
    <p:sldId id="2147373700" r:id="rId19"/>
    <p:sldId id="259" r:id="rId20"/>
    <p:sldId id="2147373701" r:id="rId21"/>
    <p:sldId id="2147373682" r:id="rId22"/>
    <p:sldId id="2147373681" r:id="rId23"/>
    <p:sldId id="260" r:id="rId24"/>
    <p:sldId id="2147373702" r:id="rId25"/>
    <p:sldId id="261" r:id="rId26"/>
    <p:sldId id="2076137444" r:id="rId27"/>
    <p:sldId id="2147373919" r:id="rId28"/>
    <p:sldId id="2147373918" r:id="rId29"/>
  </p:sldIdLst>
  <p:sldSz cx="9144000" cy="5143500" type="screen16x9"/>
  <p:notesSz cx="7102475" cy="1023302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7E9CD8-0DD0-C070-85C1-EDA6250BF07B}" name="Ollikainen Marjo" initials="OM" userId="S::marjo.ollikainen@teknologiateollisuus.fi::a7ec0376-660e-4191-b0cd-ef9c24ea692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F94"/>
    <a:srgbClr val="000000"/>
    <a:srgbClr val="FF00B8"/>
    <a:srgbClr val="333333"/>
    <a:srgbClr val="FFFF00"/>
    <a:srgbClr val="85E869"/>
    <a:srgbClr val="FF805C"/>
    <a:srgbClr val="8A0FA6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6EDEA1-955B-4459-AF88-6FC08FF7C6B0}" v="165" dt="2025-11-04T12:17:42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068" autoAdjust="0"/>
  </p:normalViewPr>
  <p:slideViewPr>
    <p:cSldViewPr snapToGrid="0">
      <p:cViewPr varScale="1">
        <p:scale>
          <a:sx n="124" d="100"/>
          <a:sy n="124" d="100"/>
        </p:scale>
        <p:origin x="114" y="5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Suhdannetilanne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Taul1!$A$14:$A$85</c:f>
              <c:strCache>
                <c:ptCount val="72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  <c:pt idx="68">
                  <c:v>2025.1</c:v>
                </c:pt>
                <c:pt idx="69">
                  <c:v>2025.4</c:v>
                </c:pt>
                <c:pt idx="70">
                  <c:v>2025.7</c:v>
                </c:pt>
                <c:pt idx="71">
                  <c:v>2025.10</c:v>
                </c:pt>
              </c:strCache>
            </c:strRef>
          </c:cat>
          <c:val>
            <c:numRef>
              <c:f>Taul1!$B$14:$B$85</c:f>
              <c:numCache>
                <c:formatCode>General</c:formatCode>
                <c:ptCount val="72"/>
                <c:pt idx="0">
                  <c:v>35.799999999999997</c:v>
                </c:pt>
                <c:pt idx="1">
                  <c:v>18.899999999999999</c:v>
                </c:pt>
                <c:pt idx="2">
                  <c:v>4.9000000000000004</c:v>
                </c:pt>
                <c:pt idx="3">
                  <c:v>-13.3</c:v>
                </c:pt>
                <c:pt idx="4">
                  <c:v>-43.8</c:v>
                </c:pt>
                <c:pt idx="5">
                  <c:v>-68.3</c:v>
                </c:pt>
                <c:pt idx="6">
                  <c:v>-72.3</c:v>
                </c:pt>
                <c:pt idx="7">
                  <c:v>-65.400000000000006</c:v>
                </c:pt>
                <c:pt idx="8">
                  <c:v>-50.7</c:v>
                </c:pt>
                <c:pt idx="9">
                  <c:v>-32.799999999999997</c:v>
                </c:pt>
                <c:pt idx="10">
                  <c:v>-13.2</c:v>
                </c:pt>
                <c:pt idx="11">
                  <c:v>-5.7</c:v>
                </c:pt>
                <c:pt idx="12">
                  <c:v>-1.3</c:v>
                </c:pt>
                <c:pt idx="13">
                  <c:v>5.7</c:v>
                </c:pt>
                <c:pt idx="14">
                  <c:v>-4.4000000000000004</c:v>
                </c:pt>
                <c:pt idx="15">
                  <c:v>-13.1</c:v>
                </c:pt>
                <c:pt idx="16">
                  <c:v>-17.100000000000001</c:v>
                </c:pt>
                <c:pt idx="17">
                  <c:v>-20.3</c:v>
                </c:pt>
                <c:pt idx="18">
                  <c:v>-16.7</c:v>
                </c:pt>
                <c:pt idx="19">
                  <c:v>-26.5</c:v>
                </c:pt>
                <c:pt idx="20">
                  <c:v>-31.2</c:v>
                </c:pt>
                <c:pt idx="21">
                  <c:v>-38.6</c:v>
                </c:pt>
                <c:pt idx="22">
                  <c:v>-36</c:v>
                </c:pt>
                <c:pt idx="23">
                  <c:v>-39.299999999999997</c:v>
                </c:pt>
                <c:pt idx="24">
                  <c:v>-27.1</c:v>
                </c:pt>
                <c:pt idx="25">
                  <c:v>-24.7</c:v>
                </c:pt>
                <c:pt idx="26">
                  <c:v>-23.1</c:v>
                </c:pt>
                <c:pt idx="27">
                  <c:v>-24.9</c:v>
                </c:pt>
                <c:pt idx="28">
                  <c:v>-28.6</c:v>
                </c:pt>
                <c:pt idx="29">
                  <c:v>-30.5</c:v>
                </c:pt>
                <c:pt idx="30">
                  <c:v>-34.799999999999997</c:v>
                </c:pt>
                <c:pt idx="31">
                  <c:v>-27.9</c:v>
                </c:pt>
                <c:pt idx="32">
                  <c:v>-25.4</c:v>
                </c:pt>
                <c:pt idx="33">
                  <c:v>-20.2</c:v>
                </c:pt>
                <c:pt idx="34">
                  <c:v>-22.4</c:v>
                </c:pt>
                <c:pt idx="35">
                  <c:v>-15.6</c:v>
                </c:pt>
                <c:pt idx="36">
                  <c:v>-2.7</c:v>
                </c:pt>
                <c:pt idx="37">
                  <c:v>10.199999999999999</c:v>
                </c:pt>
                <c:pt idx="38">
                  <c:v>16.3</c:v>
                </c:pt>
                <c:pt idx="39">
                  <c:v>26.8</c:v>
                </c:pt>
                <c:pt idx="40">
                  <c:v>27.5</c:v>
                </c:pt>
                <c:pt idx="41">
                  <c:v>30.8</c:v>
                </c:pt>
                <c:pt idx="42">
                  <c:v>37.200000000000003</c:v>
                </c:pt>
                <c:pt idx="43">
                  <c:v>36.5</c:v>
                </c:pt>
                <c:pt idx="44">
                  <c:v>19.2</c:v>
                </c:pt>
                <c:pt idx="45">
                  <c:v>10.4</c:v>
                </c:pt>
                <c:pt idx="46">
                  <c:v>4.4000000000000004</c:v>
                </c:pt>
                <c:pt idx="47">
                  <c:v>-4.3</c:v>
                </c:pt>
                <c:pt idx="48">
                  <c:v>-16.399999999999999</c:v>
                </c:pt>
                <c:pt idx="49">
                  <c:v>-33.700000000000003</c:v>
                </c:pt>
                <c:pt idx="50">
                  <c:v>-46.5</c:v>
                </c:pt>
                <c:pt idx="51">
                  <c:v>-39.1</c:v>
                </c:pt>
                <c:pt idx="52">
                  <c:v>-13.2</c:v>
                </c:pt>
                <c:pt idx="53">
                  <c:v>10.8</c:v>
                </c:pt>
                <c:pt idx="54">
                  <c:v>34.4</c:v>
                </c:pt>
                <c:pt idx="55">
                  <c:v>39</c:v>
                </c:pt>
                <c:pt idx="56">
                  <c:v>43.5</c:v>
                </c:pt>
                <c:pt idx="57">
                  <c:v>26.4</c:v>
                </c:pt>
                <c:pt idx="58">
                  <c:v>12.8</c:v>
                </c:pt>
                <c:pt idx="59">
                  <c:v>2.4</c:v>
                </c:pt>
                <c:pt idx="60">
                  <c:v>-11.9</c:v>
                </c:pt>
                <c:pt idx="61">
                  <c:v>-18</c:v>
                </c:pt>
                <c:pt idx="62">
                  <c:v>-28.2</c:v>
                </c:pt>
                <c:pt idx="63">
                  <c:v>-41.7</c:v>
                </c:pt>
                <c:pt idx="64">
                  <c:v>-47.2</c:v>
                </c:pt>
                <c:pt idx="65">
                  <c:v>-47.4</c:v>
                </c:pt>
                <c:pt idx="66">
                  <c:v>-37.6</c:v>
                </c:pt>
                <c:pt idx="67">
                  <c:v>-42.2</c:v>
                </c:pt>
                <c:pt idx="68">
                  <c:v>-39.4</c:v>
                </c:pt>
                <c:pt idx="69">
                  <c:v>-37.5</c:v>
                </c:pt>
                <c:pt idx="70">
                  <c:v>-43.8</c:v>
                </c:pt>
                <c:pt idx="71">
                  <c:v>-27.2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F4-4C4C-9304-ADEBAEA908C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Suhdannenäkymät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Taul1!$A$14:$A$85</c:f>
              <c:strCache>
                <c:ptCount val="72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  <c:pt idx="68">
                  <c:v>2025.1</c:v>
                </c:pt>
                <c:pt idx="69">
                  <c:v>2025.4</c:v>
                </c:pt>
                <c:pt idx="70">
                  <c:v>2025.7</c:v>
                </c:pt>
                <c:pt idx="71">
                  <c:v>2025.10</c:v>
                </c:pt>
              </c:strCache>
            </c:strRef>
          </c:cat>
          <c:val>
            <c:numRef>
              <c:f>Taul1!$C$14:$C$85</c:f>
              <c:numCache>
                <c:formatCode>General</c:formatCode>
                <c:ptCount val="72"/>
                <c:pt idx="0">
                  <c:v>-2.2000000000000002</c:v>
                </c:pt>
                <c:pt idx="1">
                  <c:v>-16.399999999999999</c:v>
                </c:pt>
                <c:pt idx="2">
                  <c:v>-25.9</c:v>
                </c:pt>
                <c:pt idx="3">
                  <c:v>-33.9</c:v>
                </c:pt>
                <c:pt idx="4">
                  <c:v>-40.700000000000003</c:v>
                </c:pt>
                <c:pt idx="5">
                  <c:v>-36.200000000000003</c:v>
                </c:pt>
                <c:pt idx="6">
                  <c:v>-19.3</c:v>
                </c:pt>
                <c:pt idx="7">
                  <c:v>0.9</c:v>
                </c:pt>
                <c:pt idx="8">
                  <c:v>15.3</c:v>
                </c:pt>
                <c:pt idx="9">
                  <c:v>20.9</c:v>
                </c:pt>
                <c:pt idx="10">
                  <c:v>13.8</c:v>
                </c:pt>
                <c:pt idx="11">
                  <c:v>19.5</c:v>
                </c:pt>
                <c:pt idx="12">
                  <c:v>22.3</c:v>
                </c:pt>
                <c:pt idx="13">
                  <c:v>15.1</c:v>
                </c:pt>
                <c:pt idx="14">
                  <c:v>10.199999999999999</c:v>
                </c:pt>
                <c:pt idx="15">
                  <c:v>-21.3</c:v>
                </c:pt>
                <c:pt idx="16">
                  <c:v>-13.3</c:v>
                </c:pt>
                <c:pt idx="17">
                  <c:v>-2.9</c:v>
                </c:pt>
                <c:pt idx="18">
                  <c:v>-4.5</c:v>
                </c:pt>
                <c:pt idx="19">
                  <c:v>-24.4</c:v>
                </c:pt>
                <c:pt idx="20">
                  <c:v>-10.3</c:v>
                </c:pt>
                <c:pt idx="21">
                  <c:v>-8.1</c:v>
                </c:pt>
                <c:pt idx="22">
                  <c:v>-8.8000000000000007</c:v>
                </c:pt>
                <c:pt idx="23">
                  <c:v>-0.9</c:v>
                </c:pt>
                <c:pt idx="24">
                  <c:v>-6.5</c:v>
                </c:pt>
                <c:pt idx="25">
                  <c:v>-7.7</c:v>
                </c:pt>
                <c:pt idx="26">
                  <c:v>-1.2</c:v>
                </c:pt>
                <c:pt idx="27">
                  <c:v>-6.3</c:v>
                </c:pt>
                <c:pt idx="28">
                  <c:v>-5</c:v>
                </c:pt>
                <c:pt idx="29">
                  <c:v>-4.3</c:v>
                </c:pt>
                <c:pt idx="30">
                  <c:v>-2.2000000000000002</c:v>
                </c:pt>
                <c:pt idx="31">
                  <c:v>1.9</c:v>
                </c:pt>
                <c:pt idx="32">
                  <c:v>2.4</c:v>
                </c:pt>
                <c:pt idx="33">
                  <c:v>-1</c:v>
                </c:pt>
                <c:pt idx="34">
                  <c:v>-4.9000000000000004</c:v>
                </c:pt>
                <c:pt idx="35">
                  <c:v>4.4000000000000004</c:v>
                </c:pt>
                <c:pt idx="36">
                  <c:v>7.6</c:v>
                </c:pt>
                <c:pt idx="37">
                  <c:v>8</c:v>
                </c:pt>
                <c:pt idx="38">
                  <c:v>9.6999999999999993</c:v>
                </c:pt>
                <c:pt idx="39">
                  <c:v>23.8</c:v>
                </c:pt>
                <c:pt idx="40">
                  <c:v>17.399999999999999</c:v>
                </c:pt>
                <c:pt idx="41">
                  <c:v>12.5</c:v>
                </c:pt>
                <c:pt idx="42">
                  <c:v>11.1</c:v>
                </c:pt>
                <c:pt idx="43">
                  <c:v>3</c:v>
                </c:pt>
                <c:pt idx="44">
                  <c:v>-10.7</c:v>
                </c:pt>
                <c:pt idx="45">
                  <c:v>-12</c:v>
                </c:pt>
                <c:pt idx="46">
                  <c:v>-12.8</c:v>
                </c:pt>
                <c:pt idx="47">
                  <c:v>-20.7</c:v>
                </c:pt>
                <c:pt idx="48">
                  <c:v>-16.600000000000001</c:v>
                </c:pt>
                <c:pt idx="49">
                  <c:v>-53.5</c:v>
                </c:pt>
                <c:pt idx="50">
                  <c:v>-20.5</c:v>
                </c:pt>
                <c:pt idx="51">
                  <c:v>-7.5</c:v>
                </c:pt>
                <c:pt idx="52">
                  <c:v>7.2</c:v>
                </c:pt>
                <c:pt idx="53">
                  <c:v>14.6</c:v>
                </c:pt>
                <c:pt idx="54">
                  <c:v>14.8</c:v>
                </c:pt>
                <c:pt idx="55">
                  <c:v>12.4</c:v>
                </c:pt>
                <c:pt idx="56">
                  <c:v>0.7</c:v>
                </c:pt>
                <c:pt idx="57">
                  <c:v>-21.5</c:v>
                </c:pt>
                <c:pt idx="58">
                  <c:v>-24.6</c:v>
                </c:pt>
                <c:pt idx="59">
                  <c:v>-28.1</c:v>
                </c:pt>
                <c:pt idx="60">
                  <c:v>-28.3</c:v>
                </c:pt>
                <c:pt idx="61">
                  <c:v>-25.6</c:v>
                </c:pt>
                <c:pt idx="62">
                  <c:v>-29.8</c:v>
                </c:pt>
                <c:pt idx="63">
                  <c:v>-26.2</c:v>
                </c:pt>
                <c:pt idx="64">
                  <c:v>-17.3</c:v>
                </c:pt>
                <c:pt idx="65">
                  <c:v>-5.5</c:v>
                </c:pt>
                <c:pt idx="66">
                  <c:v>3.1</c:v>
                </c:pt>
                <c:pt idx="67">
                  <c:v>3</c:v>
                </c:pt>
                <c:pt idx="68">
                  <c:v>1.4</c:v>
                </c:pt>
                <c:pt idx="69">
                  <c:v>-6.3</c:v>
                </c:pt>
                <c:pt idx="70">
                  <c:v>2.5</c:v>
                </c:pt>
                <c:pt idx="71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F4-4C4C-9304-ADEBAEA90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954368"/>
        <c:axId val="323968928"/>
      </c:lineChart>
      <c:catAx>
        <c:axId val="323954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968928"/>
        <c:crosses val="autoZero"/>
        <c:auto val="1"/>
        <c:lblAlgn val="ctr"/>
        <c:lblOffset val="100"/>
        <c:tickMarkSkip val="4"/>
        <c:noMultiLvlLbl val="0"/>
      </c:catAx>
      <c:valAx>
        <c:axId val="32396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395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3393685891420211"/>
          <c:y val="6.09470929089066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Taul1!$A$2:$A$75</c:f>
              <c:strCache>
                <c:ptCount val="73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  <c:pt idx="50">
                  <c:v>20(4)</c:v>
                </c:pt>
                <c:pt idx="51">
                  <c:v>20(07)</c:v>
                </c:pt>
                <c:pt idx="52">
                  <c:v>20(10)</c:v>
                </c:pt>
                <c:pt idx="53">
                  <c:v>21(1)</c:v>
                </c:pt>
                <c:pt idx="54">
                  <c:v>21(4)</c:v>
                </c:pt>
                <c:pt idx="55">
                  <c:v>21(7)</c:v>
                </c:pt>
                <c:pt idx="56">
                  <c:v>21(10)</c:v>
                </c:pt>
                <c:pt idx="57">
                  <c:v>22(1)</c:v>
                </c:pt>
                <c:pt idx="58">
                  <c:v>22(4)</c:v>
                </c:pt>
                <c:pt idx="59">
                  <c:v>22(7)</c:v>
                </c:pt>
                <c:pt idx="60">
                  <c:v>22(10)</c:v>
                </c:pt>
                <c:pt idx="61">
                  <c:v>23(1)</c:v>
                </c:pt>
                <c:pt idx="62">
                  <c:v>23(4)</c:v>
                </c:pt>
                <c:pt idx="63">
                  <c:v>23(7)</c:v>
                </c:pt>
                <c:pt idx="64">
                  <c:v>23(10)</c:v>
                </c:pt>
                <c:pt idx="65">
                  <c:v>24(1)</c:v>
                </c:pt>
                <c:pt idx="66">
                  <c:v>24(4)</c:v>
                </c:pt>
                <c:pt idx="67">
                  <c:v>24(7)</c:v>
                </c:pt>
                <c:pt idx="68">
                  <c:v>24(10)</c:v>
                </c:pt>
                <c:pt idx="69">
                  <c:v>25(1)</c:v>
                </c:pt>
                <c:pt idx="70">
                  <c:v>25(4)</c:v>
                </c:pt>
                <c:pt idx="71">
                  <c:v>25(7)</c:v>
                </c:pt>
                <c:pt idx="72">
                  <c:v>25(10)</c:v>
                </c:pt>
              </c:strCache>
            </c:strRef>
          </c:cat>
          <c:val>
            <c:numRef>
              <c:f>Taul1!$B$2:$B$75</c:f>
              <c:numCache>
                <c:formatCode>General</c:formatCode>
                <c:ptCount val="74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-41.7</c:v>
                </c:pt>
                <c:pt idx="51">
                  <c:v>-43.86</c:v>
                </c:pt>
                <c:pt idx="52">
                  <c:v>-15.28</c:v>
                </c:pt>
                <c:pt idx="53">
                  <c:v>7.89</c:v>
                </c:pt>
                <c:pt idx="54">
                  <c:v>26.61</c:v>
                </c:pt>
                <c:pt idx="55">
                  <c:v>29.11</c:v>
                </c:pt>
                <c:pt idx="56">
                  <c:v>21.43</c:v>
                </c:pt>
                <c:pt idx="57">
                  <c:v>17.13</c:v>
                </c:pt>
                <c:pt idx="58">
                  <c:v>6.57</c:v>
                </c:pt>
                <c:pt idx="59">
                  <c:v>3.12</c:v>
                </c:pt>
                <c:pt idx="60">
                  <c:v>-7.26</c:v>
                </c:pt>
                <c:pt idx="61">
                  <c:v>-11.7</c:v>
                </c:pt>
                <c:pt idx="62">
                  <c:v>-13.5</c:v>
                </c:pt>
                <c:pt idx="63">
                  <c:v>-21</c:v>
                </c:pt>
                <c:pt idx="64">
                  <c:v>-30.6</c:v>
                </c:pt>
                <c:pt idx="65">
                  <c:v>-23.2</c:v>
                </c:pt>
                <c:pt idx="66">
                  <c:v>-10.4</c:v>
                </c:pt>
                <c:pt idx="67">
                  <c:v>-14.7</c:v>
                </c:pt>
                <c:pt idx="68">
                  <c:v>-13</c:v>
                </c:pt>
                <c:pt idx="69">
                  <c:v>-7</c:v>
                </c:pt>
                <c:pt idx="70">
                  <c:v>7</c:v>
                </c:pt>
                <c:pt idx="71">
                  <c:v>7</c:v>
                </c:pt>
                <c:pt idx="7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76860397454752E-2"/>
          <c:y val="6.3860381253934756E-2"/>
          <c:w val="0.89915957979696026"/>
          <c:h val="0.66259883161130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Taul1!$A$4:$A$46</c:f>
              <c:strCache>
                <c:ptCount val="43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  <c:pt idx="39">
                  <c:v>2024Q4</c:v>
                </c:pt>
                <c:pt idx="40">
                  <c:v>2025Q1</c:v>
                </c:pt>
                <c:pt idx="41">
                  <c:v>2025Q2</c:v>
                </c:pt>
                <c:pt idx="42">
                  <c:v>2025Q3</c:v>
                </c:pt>
              </c:strCache>
            </c:strRef>
          </c:cat>
          <c:val>
            <c:numRef>
              <c:f>Taul1!$B$4:$B$46</c:f>
              <c:numCache>
                <c:formatCode>0</c:formatCode>
                <c:ptCount val="43"/>
                <c:pt idx="0">
                  <c:v>500</c:v>
                </c:pt>
                <c:pt idx="1">
                  <c:v>1464.6108658704907</c:v>
                </c:pt>
                <c:pt idx="2">
                  <c:v>-1043.8445894536562</c:v>
                </c:pt>
                <c:pt idx="3">
                  <c:v>-2242.6661510239355</c:v>
                </c:pt>
                <c:pt idx="4">
                  <c:v>-423.86039099266054</c:v>
                </c:pt>
                <c:pt idx="5">
                  <c:v>783.61812865873799</c:v>
                </c:pt>
                <c:pt idx="6">
                  <c:v>-1880.5028571592993</c:v>
                </c:pt>
                <c:pt idx="7" formatCode="_-* #\ ##0_-;\-* #\ ##0_-;_-* &quot;-&quot;??_-;_-@_-">
                  <c:v>577.85174448625185</c:v>
                </c:pt>
                <c:pt idx="8" formatCode="General">
                  <c:v>2477</c:v>
                </c:pt>
                <c:pt idx="9" formatCode="General">
                  <c:v>3855</c:v>
                </c:pt>
                <c:pt idx="10" formatCode="General">
                  <c:v>1906</c:v>
                </c:pt>
                <c:pt idx="11" formatCode="General">
                  <c:v>1556</c:v>
                </c:pt>
                <c:pt idx="12" formatCode="General">
                  <c:v>2395</c:v>
                </c:pt>
                <c:pt idx="13" formatCode="General">
                  <c:v>4631</c:v>
                </c:pt>
                <c:pt idx="14" formatCode="#,##0">
                  <c:v>4578</c:v>
                </c:pt>
                <c:pt idx="15" formatCode="General">
                  <c:v>756</c:v>
                </c:pt>
                <c:pt idx="16" formatCode="General">
                  <c:v>3414</c:v>
                </c:pt>
                <c:pt idx="17" formatCode="General">
                  <c:v>2632</c:v>
                </c:pt>
                <c:pt idx="18" formatCode="General">
                  <c:v>1555</c:v>
                </c:pt>
                <c:pt idx="19" formatCode="General">
                  <c:v>-757</c:v>
                </c:pt>
                <c:pt idx="20" formatCode="General">
                  <c:v>-379</c:v>
                </c:pt>
                <c:pt idx="21" formatCode="General">
                  <c:v>-2512</c:v>
                </c:pt>
                <c:pt idx="22" formatCode="General">
                  <c:v>-1443</c:v>
                </c:pt>
                <c:pt idx="23" formatCode="#,##0">
                  <c:v>-1674.7485992709408</c:v>
                </c:pt>
                <c:pt idx="24" formatCode="General">
                  <c:v>1159</c:v>
                </c:pt>
                <c:pt idx="25" formatCode="General">
                  <c:v>3050</c:v>
                </c:pt>
                <c:pt idx="26" formatCode="General">
                  <c:v>2200</c:v>
                </c:pt>
                <c:pt idx="27" formatCode="General">
                  <c:v>1060</c:v>
                </c:pt>
                <c:pt idx="28" formatCode="General">
                  <c:v>5742</c:v>
                </c:pt>
                <c:pt idx="29" formatCode="General">
                  <c:v>5139</c:v>
                </c:pt>
                <c:pt idx="30" formatCode="General">
                  <c:v>1156</c:v>
                </c:pt>
                <c:pt idx="31" formatCode="General">
                  <c:v>825</c:v>
                </c:pt>
                <c:pt idx="32" formatCode="#,##0">
                  <c:v>3138</c:v>
                </c:pt>
                <c:pt idx="33" formatCode="General">
                  <c:v>-784</c:v>
                </c:pt>
                <c:pt idx="34" formatCode="General">
                  <c:v>365</c:v>
                </c:pt>
                <c:pt idx="35" formatCode="General">
                  <c:v>-1200</c:v>
                </c:pt>
                <c:pt idx="36" formatCode="General">
                  <c:v>-798</c:v>
                </c:pt>
                <c:pt idx="37" formatCode="General">
                  <c:v>-990</c:v>
                </c:pt>
                <c:pt idx="38" formatCode="General">
                  <c:v>-1230</c:v>
                </c:pt>
                <c:pt idx="39" formatCode="General">
                  <c:v>-2540</c:v>
                </c:pt>
                <c:pt idx="40" formatCode="General">
                  <c:v>-28</c:v>
                </c:pt>
                <c:pt idx="41" formatCode="General">
                  <c:v>436</c:v>
                </c:pt>
                <c:pt idx="42" formatCode="General">
                  <c:v>-81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lineChart>
        <c:grouping val="standard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Taul1!$A$4:$A$46</c:f>
              <c:strCache>
                <c:ptCount val="43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  <c:pt idx="39">
                  <c:v>2024Q4</c:v>
                </c:pt>
                <c:pt idx="40">
                  <c:v>2025Q1</c:v>
                </c:pt>
                <c:pt idx="41">
                  <c:v>2025Q2</c:v>
                </c:pt>
                <c:pt idx="42">
                  <c:v>2025Q3</c:v>
                </c:pt>
              </c:strCache>
            </c:strRef>
          </c:cat>
          <c:val>
            <c:numRef>
              <c:f>Taul1!$C$4:$C$46</c:f>
              <c:numCache>
                <c:formatCode>#,##0</c:formatCode>
                <c:ptCount val="43"/>
                <c:pt idx="0">
                  <c:v>7851.4313289360571</c:v>
                </c:pt>
                <c:pt idx="1">
                  <c:v>6685.9122554600544</c:v>
                </c:pt>
                <c:pt idx="2" formatCode="General">
                  <c:v>7700</c:v>
                </c:pt>
                <c:pt idx="3">
                  <c:v>6176.3555772662821</c:v>
                </c:pt>
                <c:pt idx="4">
                  <c:v>7537.782188740196</c:v>
                </c:pt>
                <c:pt idx="5">
                  <c:v>6857.0390325418875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  <c:pt idx="30" formatCode="General">
                  <c:v>11700</c:v>
                </c:pt>
                <c:pt idx="31" formatCode="General">
                  <c:v>11000</c:v>
                </c:pt>
                <c:pt idx="32">
                  <c:v>13400</c:v>
                </c:pt>
                <c:pt idx="33" formatCode="General">
                  <c:v>11700</c:v>
                </c:pt>
                <c:pt idx="34" formatCode="General">
                  <c:v>8700</c:v>
                </c:pt>
                <c:pt idx="35" formatCode="General">
                  <c:v>7500</c:v>
                </c:pt>
                <c:pt idx="36" formatCode="General">
                  <c:v>9600</c:v>
                </c:pt>
                <c:pt idx="37" formatCode="General">
                  <c:v>9500</c:v>
                </c:pt>
                <c:pt idx="38" formatCode="General">
                  <c:v>7600</c:v>
                </c:pt>
                <c:pt idx="39" formatCode="General">
                  <c:v>5500</c:v>
                </c:pt>
                <c:pt idx="40" formatCode="General">
                  <c:v>8000</c:v>
                </c:pt>
                <c:pt idx="41" formatCode="General">
                  <c:v>7800</c:v>
                </c:pt>
                <c:pt idx="42" formatCode="General">
                  <c:v>6700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210920"/>
        <c:axId val="368211704"/>
      </c:line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r>
              <a:rPr lang="en-US" sz="11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588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264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2714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4699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053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4.11.2025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4.11.2025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4.11.2025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4.11.2025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4.11.2025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4.11.2025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4.11.2025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4.11.2025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4.11.2025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4.11.2025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4.11.2025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4.11.2025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4.11.2025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4.11.2025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4.11.2025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4.11.2025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4.11.2025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4.11.2025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4.11.2025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4.11.2025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4.11.2025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4.11.2025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4.11.2025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4.11.2025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4.11.2025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4.11.2025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4.11.2025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eknologiateollisuus.fi/talous-ja-tilastot/teknologiateollisuuden-talousnakymat-4-2025/" TargetMode="Externa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0337807-D4B4-9CE6-94C2-EC5A511BD3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2800" y="1881898"/>
            <a:ext cx="6977283" cy="1890600"/>
          </a:xfrm>
        </p:spPr>
        <p:txBody>
          <a:bodyPr/>
          <a:lstStyle/>
          <a:p>
            <a:r>
              <a:rPr lang="fi-FI"/>
              <a:t>Teknologiateollisuuden Talousnäkymät 4/2025</a:t>
            </a:r>
          </a:p>
          <a:p>
            <a:endParaRPr lang="fi-FI"/>
          </a:p>
          <a:p>
            <a:r>
              <a:rPr lang="fi-FI" sz="1600"/>
              <a:t>Raportin graafit esityskäyttöä varten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55AAA09-B074-9D92-3198-928EB9DCC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D7129A-AF9D-0E9A-E1C7-E5E22817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1B2D93-70EA-9EF4-C9E8-9E3B8FDA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154082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Teknologiateollisuuden* uudet tilaukset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heinä-syyskuu 2025.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592199E9-55FF-03A1-76C0-89F921F166F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55039256"/>
              </p:ext>
            </p:extLst>
          </p:nvPr>
        </p:nvGraphicFramePr>
        <p:xfrm>
          <a:off x="433388" y="1120775"/>
          <a:ext cx="8283575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4577948" progId="Mbnd.mbnd">
                  <p:embed/>
                </p:oleObj>
              </mc:Choice>
              <mc:Fallback>
                <p:oleObj name="Macrobond document" r:id="rId2" imgW="13217119" imgH="4577948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592199E9-55FF-03A1-76C0-89F921F166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3388" y="1120775"/>
                        <a:ext cx="8283575" cy="286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C3FE1028-D4C4-1F60-9AAD-4207C360D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082849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III,2025 / III,2024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III,2025 / II,2025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10">
            <a:extLst>
              <a:ext uri="{FF2B5EF4-FFF2-40B4-BE49-F238E27FC236}">
                <a16:creationId xmlns:a16="http://schemas.microsoft.com/office/drawing/2014/main" id="{FB8724BE-4221-4D41-3225-F149D32D6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61993697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Teknologiateollisuuden*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30.9.2025.</a:t>
            </a:r>
          </a:p>
          <a:p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275647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30.9.2025 / 30.9.2024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30.9.2025 / 30.6.2025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928BFCA9-5107-5A83-C610-8A49CA402A9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21743140"/>
              </p:ext>
            </p:extLst>
          </p:nvPr>
        </p:nvGraphicFramePr>
        <p:xfrm>
          <a:off x="433388" y="1120775"/>
          <a:ext cx="8283575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4577948" progId="Mbnd.mbnd">
                  <p:embed/>
                </p:oleObj>
              </mc:Choice>
              <mc:Fallback>
                <p:oleObj name="Macrobond document" r:id="rId2" imgW="13217119" imgH="4577948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928BFCA9-5107-5A83-C610-8A49CA402A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3388" y="1120775"/>
                        <a:ext cx="8283575" cy="286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">
            <a:extLst>
              <a:ext uri="{FF2B5EF4-FFF2-40B4-BE49-F238E27FC236}">
                <a16:creationId xmlns:a16="http://schemas.microsoft.com/office/drawing/2014/main" id="{5C4570F5-3A95-3527-E942-8B45BCEBE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 </a:t>
            </a:r>
          </a:p>
        </p:txBody>
      </p:sp>
    </p:spTree>
    <p:extLst>
      <p:ext uri="{BB962C8B-B14F-4D97-AF65-F5344CB8AC3E}">
        <p14:creationId xmlns:p14="http://schemas.microsoft.com/office/powerpoint/2010/main" val="37553955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>
                <a:solidFill>
                  <a:schemeClr val="tx1"/>
                </a:solidFill>
              </a:rPr>
              <a:t>Teknologiateollisuuden yritysten saamat tarjouspyynnöt Suomessa* </a:t>
            </a:r>
            <a:endParaRPr lang="fi-FI" sz="1600" b="0">
              <a:solidFill>
                <a:schemeClr val="tx1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4.11.2025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029406" cy="292448"/>
          </a:xfrm>
        </p:spPr>
        <p:txBody>
          <a:bodyPr/>
          <a:lstStyle/>
          <a:p>
            <a:r>
              <a:rPr lang="fi-FI"/>
              <a:t>Lähde: Teknologiateollisuus ry:n tilauskantatiedustelu, </a:t>
            </a:r>
          </a:p>
          <a:p>
            <a:r>
              <a:rPr lang="fi-FI"/>
              <a:t>viimeisin kyselyajankohta: lokakuu 2025. </a:t>
            </a:r>
          </a:p>
          <a:p>
            <a:endParaRPr lang="fi-FI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08902174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609192" y="4288357"/>
            <a:ext cx="822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/>
              <a:t>*) ”Onko tarjouspyyntöjen määrässä viime viikkoina näkyvissä oleellista vähenemistä tai lisääntymistä, kun verrataan tilannetta noin kolme kuukautta sitten vallinneeseen tilanteeseen.” Saldoluku = niiden yritysten osuus, joissa tarjouspyyntöjen määrä on lisääntynyt – niiden yritysten osuus, joissa tarjouspyyntöjen määrä on vähentynyt. Negatiivinen saldoluku viittaa kysynnän heikentymiseen kolme kuukautta sitten vallinneeseen tilanteeseen nähden.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484378"/>
              </p:ext>
            </p:extLst>
          </p:nvPr>
        </p:nvGraphicFramePr>
        <p:xfrm>
          <a:off x="740381" y="2406303"/>
          <a:ext cx="7730582" cy="305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0089">
                  <a:extLst>
                    <a:ext uri="{9D8B030D-6E8A-4147-A177-3AD203B41FA5}">
                      <a16:colId xmlns:a16="http://schemas.microsoft.com/office/drawing/2014/main" val="3605997972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10360175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956671445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3470309592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308343889"/>
                    </a:ext>
                  </a:extLst>
                </a:gridCol>
              </a:tblGrid>
              <a:tr h="266351"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  <a:p>
                      <a:pPr algn="ctr"/>
                      <a:endParaRPr lang="fi-FI" sz="700" b="0" baseline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  <a:p>
                      <a:pPr algn="ctr"/>
                      <a:endParaRPr lang="fi-FI" sz="700" b="0" baseline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07813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408" cy="648000"/>
          </a:xfrm>
        </p:spPr>
        <p:txBody>
          <a:bodyPr>
            <a:noAutofit/>
          </a:bodyPr>
          <a:lstStyle/>
          <a:p>
            <a:r>
              <a:rPr lang="fi-FI">
                <a:solidFill>
                  <a:schemeClr val="tx1"/>
                </a:solidFill>
              </a:rPr>
              <a:t>Teknologiateollisuuden henkilöstömäärän kehitys Suomessa ja rekrytointien määrät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Teknologiateollisuus ry:n henkilöstötiedustelu.</a:t>
            </a:r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E0EB4AEC-EC50-4F67-BEB1-A8415E3A7B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49159"/>
              </p:ext>
            </p:extLst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uhekupla: Suorakulmio, kulmat pyöristettu 5">
            <a:extLst>
              <a:ext uri="{FF2B5EF4-FFF2-40B4-BE49-F238E27FC236}">
                <a16:creationId xmlns:a16="http://schemas.microsoft.com/office/drawing/2014/main" id="{562E043D-6EAA-3300-5948-C439EDDFB415}"/>
              </a:ext>
            </a:extLst>
          </p:cNvPr>
          <p:cNvSpPr/>
          <p:nvPr/>
        </p:nvSpPr>
        <p:spPr bwMode="auto">
          <a:xfrm>
            <a:off x="7213600" y="930150"/>
            <a:ext cx="1810635" cy="648000"/>
          </a:xfrm>
          <a:prstGeom prst="wedgeRoundRectCallout">
            <a:avLst>
              <a:gd name="adj1" fmla="val 28141"/>
              <a:gd name="adj2" fmla="val 159061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050" dirty="0"/>
              <a:t>Henkilöstöstä 7 700 lomautusjärjestelyiden piirissä 30.9.2025</a:t>
            </a:r>
          </a:p>
        </p:txBody>
      </p:sp>
    </p:spTree>
    <p:extLst>
      <p:ext uri="{BB962C8B-B14F-4D97-AF65-F5344CB8AC3E}">
        <p14:creationId xmlns:p14="http://schemas.microsoft.com/office/powerpoint/2010/main" val="143421871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Elektroniikka- ja sähköteollisuuden uudet tilaukset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heinä-syyskuu 2025.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CC990E01-B568-E1B6-5085-A5D60A13BC2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67934181"/>
              </p:ext>
            </p:extLst>
          </p:nvPr>
        </p:nvGraphicFramePr>
        <p:xfrm>
          <a:off x="441325" y="1123950"/>
          <a:ext cx="8266113" cy="286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4577948" progId="Mbnd.mbnd">
                  <p:embed/>
                </p:oleObj>
              </mc:Choice>
              <mc:Fallback>
                <p:oleObj name="Macrobond document" r:id="rId2" imgW="13217119" imgH="4577948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CC990E01-B568-E1B6-5085-A5D60A13BC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1325" y="1123950"/>
                        <a:ext cx="8266113" cy="286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4A6561FE-59E6-397B-CD2C-D5BB3B2CC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797068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III,2025 / III,2024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III,2025 / II,2025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-16 %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15461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Elektroniikka- ja sähköteollisuuden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30.9.2025.</a:t>
            </a:r>
          </a:p>
          <a:p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602113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30.9.2025 / 30.9.2024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30.9.2025 / 30.6.2025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F2A295E8-CFC3-E6F3-7E3C-578A80D0343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80517406"/>
              </p:ext>
            </p:extLst>
          </p:nvPr>
        </p:nvGraphicFramePr>
        <p:xfrm>
          <a:off x="433388" y="1120775"/>
          <a:ext cx="8283575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4577948" progId="Mbnd.mbnd">
                  <p:embed/>
                </p:oleObj>
              </mc:Choice>
              <mc:Fallback>
                <p:oleObj name="Macrobond document" r:id="rId2" imgW="13217119" imgH="4577948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F2A295E8-CFC3-E6F3-7E3C-578A80D034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3388" y="1120775"/>
                        <a:ext cx="8283575" cy="286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5557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6C8EB3-4469-F274-84F2-8F923A8F0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Kone- ja metallituoteteollisuuden uudet tilaukset Suomessa</a:t>
            </a:r>
          </a:p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64B17C5-7B32-7916-E8C9-46D9F110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03CCE4-BC36-DA38-5151-7BA787E0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88895F-E3DB-779E-E79F-6AC4E531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61D9C9-7E69-E677-0C47-7995B8F6A0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heinä-syyskuu 2025.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0EF23CF9-7677-7FE0-293D-8FC19F2DEE0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05006742"/>
              </p:ext>
            </p:extLst>
          </p:nvPr>
        </p:nvGraphicFramePr>
        <p:xfrm>
          <a:off x="433388" y="1120775"/>
          <a:ext cx="8283575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4577948" progId="Mbnd.mbnd">
                  <p:embed/>
                </p:oleObj>
              </mc:Choice>
              <mc:Fallback>
                <p:oleObj name="Macrobond document" r:id="rId2" imgW="13217119" imgH="4577948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0EF23CF9-7677-7FE0-293D-8FC19F2DEE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3388" y="1120775"/>
                        <a:ext cx="8283575" cy="286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FB7BF16E-BAB3-7388-399C-51281BF8C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300662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III,2025 / III,2024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III,2025 / II,2025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92707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Kone- ja metallituoteteollisuuden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35874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viimeisin tieto 30.9.2025.</a:t>
            </a:r>
          </a:p>
          <a:p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296717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30.9.2025 / 30.9.2024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30.9.2025 / 30.6.2025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5713692B-A1C8-24F2-CE06-F437D6B6CCD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59674544"/>
              </p:ext>
            </p:extLst>
          </p:nvPr>
        </p:nvGraphicFramePr>
        <p:xfrm>
          <a:off x="433388" y="1120775"/>
          <a:ext cx="8283575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4577948" progId="Mbnd.mbnd">
                  <p:embed/>
                </p:oleObj>
              </mc:Choice>
              <mc:Fallback>
                <p:oleObj name="Macrobond document" r:id="rId2" imgW="13217119" imgH="4577948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5713692B-A1C8-24F2-CE06-F437D6B6CC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3388" y="1120775"/>
                        <a:ext cx="8283575" cy="286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86085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Metallien jalostuksen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/>
              <a:t>Kausipuhdistetut teollisuuden liikevaihtokuvaajat</a:t>
            </a:r>
          </a:p>
          <a:p>
            <a:r>
              <a:rPr lang="fi-FI"/>
              <a:t>Osuudet liikevaihdosta 2024: rauta- ja terästuotteet sekä värimetallit ja valut 89 %, metallimalmien louhinta 11 %.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Tilastokeskus.</a:t>
            </a:r>
          </a:p>
          <a:p>
            <a:endParaRPr lang="fi-FI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77169BF2-492E-3E68-4C5F-2D0CC185378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72220128"/>
              </p:ext>
            </p:extLst>
          </p:nvPr>
        </p:nvGraphicFramePr>
        <p:xfrm>
          <a:off x="398463" y="1109663"/>
          <a:ext cx="8350250" cy="352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5579689" progId="Mbnd.mbnd">
                  <p:embed/>
                </p:oleObj>
              </mc:Choice>
              <mc:Fallback>
                <p:oleObj name="Macrobond document" r:id="rId2" imgW="13217119" imgH="557968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77169BF2-492E-3E68-4C5F-2D0CC18537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8463" y="1109663"/>
                        <a:ext cx="8350250" cy="352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86649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Metallien jalostuksen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/>
              <a:t>Kausipuhdistetut teollisuustuotannon volyymi-indeksit</a:t>
            </a:r>
          </a:p>
          <a:p>
            <a:r>
              <a:rPr lang="fi-FI"/>
              <a:t>Osuudet liikevaihdosta 2024: rauta- ja terästuotteet sekä värimetallit ja valut 89 %, metallimalmien louhinta 11 %.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Tilastokeskus.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32218317-5C35-EC26-9C8C-45DCA3B1E52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63122746"/>
              </p:ext>
            </p:extLst>
          </p:nvPr>
        </p:nvGraphicFramePr>
        <p:xfrm>
          <a:off x="584200" y="806450"/>
          <a:ext cx="8350250" cy="352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5579689" progId="Mbnd.mbnd">
                  <p:embed/>
                </p:oleObj>
              </mc:Choice>
              <mc:Fallback>
                <p:oleObj name="Macrobond document" r:id="rId2" imgW="13217119" imgH="557968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32218317-5C35-EC26-9C8C-45DCA3B1E5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4200" y="806450"/>
                        <a:ext cx="8350250" cy="352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53308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93B5A16-6053-6B1C-6E69-A657D138FC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Talousnäkymät 4/2025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80E36B1-23BA-97B1-1EAE-A9DAC388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AE13BD-8A5B-CB4A-A08C-6151FA4A5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376C29-9DB0-FD42-321A-4124C69F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BEEAC4F-7468-C46A-556D-B21CB21A2FD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Varsinaisen raportin löydät osoitteesta: </a:t>
            </a:r>
            <a:r>
              <a:rPr lang="fi-FI" dirty="0">
                <a:hlinkClick r:id="rId2"/>
              </a:rPr>
              <a:t>https://teknologiateollisuus.fi/talous-ja-tilastot/teknologiateollisuuden-talousnakymat-4-2025/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Tiedot perustuvat tilanteeseen 5.11.2025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DA52CBC-33EE-1BD5-2878-8E45D74AC7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499426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6C8EB3-4469-F274-84F2-8F923A8F0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Suunnittelu- ja konsultointialan uudet tilaukset Suomessa</a:t>
            </a:r>
          </a:p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64B17C5-7B32-7916-E8C9-46D9F110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03CCE4-BC36-DA38-5151-7BA787E0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88895F-E3DB-779E-E79F-6AC4E531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61D9C9-7E69-E677-0C47-7995B8F6A0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heinä-syyskuu 2025.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1E67A020-2D54-306C-ED79-B3DCF45E617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79637804"/>
              </p:ext>
            </p:extLst>
          </p:nvPr>
        </p:nvGraphicFramePr>
        <p:xfrm>
          <a:off x="433388" y="1120775"/>
          <a:ext cx="8283575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4577948" progId="Mbnd.mbnd">
                  <p:embed/>
                </p:oleObj>
              </mc:Choice>
              <mc:Fallback>
                <p:oleObj name="Macrobond document" r:id="rId2" imgW="13217119" imgH="4577948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1E67A020-2D54-306C-ED79-B3DCF45E61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3388" y="1120775"/>
                        <a:ext cx="8283575" cy="286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E270A795-A3FD-0170-E1D8-C289DBC96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454214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III,2025 / III,2024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III,2025 / II,2025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-38 %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-25 %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53408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Suunnittelu- ja konsultointialan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30.9.2025.</a:t>
            </a:r>
          </a:p>
          <a:p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110610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30.9.2025 / 30.9.2024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30.9.2025 / 30.6.2025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7C6FD491-CFF9-6E7E-B47B-6458DC3865A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60727621"/>
              </p:ext>
            </p:extLst>
          </p:nvPr>
        </p:nvGraphicFramePr>
        <p:xfrm>
          <a:off x="433388" y="1120775"/>
          <a:ext cx="8283575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4577948" progId="Mbnd.mbnd">
                  <p:embed/>
                </p:oleObj>
              </mc:Choice>
              <mc:Fallback>
                <p:oleObj name="Macrobond document" r:id="rId2" imgW="13217119" imgH="4577948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7C6FD491-CFF9-6E7E-B47B-6458DC3865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3388" y="1120775"/>
                        <a:ext cx="8283575" cy="286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26307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6C8EB3-4469-F274-84F2-8F923A8F0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Tietotekniikka-alan* uudet tilaukset Suomessa</a:t>
            </a:r>
          </a:p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64B17C5-7B32-7916-E8C9-46D9F110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03CCE4-BC36-DA38-5151-7BA787E0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88895F-E3DB-779E-E79F-6AC4E531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61D9C9-7E69-E677-0C47-7995B8F6A0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heinä-syyskuu 2025.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28FB1EB7-3652-AB83-F7DD-ABF6C11CEA7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6792184"/>
              </p:ext>
            </p:extLst>
          </p:nvPr>
        </p:nvGraphicFramePr>
        <p:xfrm>
          <a:off x="433388" y="1120775"/>
          <a:ext cx="8283575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4577948" progId="Mbnd.mbnd">
                  <p:embed/>
                </p:oleObj>
              </mc:Choice>
              <mc:Fallback>
                <p:oleObj name="Macrobond document" r:id="rId2" imgW="13217119" imgH="4577948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28FB1EB7-3652-AB83-F7DD-ABF6C11CEA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3388" y="1120775"/>
                        <a:ext cx="8283575" cy="286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C3F08BCB-4EA3-CA5B-586F-C1545B7AB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48857"/>
              </p:ext>
            </p:extLst>
          </p:nvPr>
        </p:nvGraphicFramePr>
        <p:xfrm>
          <a:off x="3438452" y="3934949"/>
          <a:ext cx="3887300" cy="40191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III,2025 / III,2024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III,2025 / II,2025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10">
            <a:extLst>
              <a:ext uri="{FF2B5EF4-FFF2-40B4-BE49-F238E27FC236}">
                <a16:creationId xmlns:a16="http://schemas.microsoft.com/office/drawing/2014/main" id="{85938D87-285E-DC47-7717-DE4B5C556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15226742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Tietotekniikka-alan*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13532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viimeisin tieto 30.9.2025.</a:t>
            </a:r>
          </a:p>
          <a:p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746614"/>
              </p:ext>
            </p:extLst>
          </p:nvPr>
        </p:nvGraphicFramePr>
        <p:xfrm>
          <a:off x="3438452" y="3934949"/>
          <a:ext cx="3887300" cy="40191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30.9.2025 / 30.9.2024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30.9.2025 / 30.6.2025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AC786D18-4A9E-D1C3-133B-8FBB4420B86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11797586"/>
              </p:ext>
            </p:extLst>
          </p:nvPr>
        </p:nvGraphicFramePr>
        <p:xfrm>
          <a:off x="433388" y="1122363"/>
          <a:ext cx="8283575" cy="286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4577948" progId="Mbnd.mbnd">
                  <p:embed/>
                </p:oleObj>
              </mc:Choice>
              <mc:Fallback>
                <p:oleObj name="Macrobond document" r:id="rId2" imgW="13217119" imgH="4577948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AC786D18-4A9E-D1C3-133B-8FBB4420B8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3388" y="1122363"/>
                        <a:ext cx="8283575" cy="286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0">
            <a:extLst>
              <a:ext uri="{FF2B5EF4-FFF2-40B4-BE49-F238E27FC236}">
                <a16:creationId xmlns:a16="http://schemas.microsoft.com/office/drawing/2014/main" id="{D324D99F-91EA-7061-4EC5-A1FEB5E78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148134391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DC54060-F59A-5EC7-16BE-C821A4D4FA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Kysyttävää? Ota yhteyttä!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37F6372-A1BE-20B0-5A1C-B99BB33A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F2B92F-FFAB-DA30-DA49-5BC0F2542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DD9D28-92F3-9BF5-4CEA-40DA6C50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127424C-9B9A-D65F-2D57-84C83A016B67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fi-FI"/>
          </a:p>
          <a:p>
            <a:r>
              <a:rPr lang="fi-FI"/>
              <a:t>Johtaja, pääekonomisti Petteri Rautaporras, puh. 050 304 2220</a:t>
            </a:r>
          </a:p>
          <a:p>
            <a:r>
              <a:rPr lang="fi-FI"/>
              <a:t>Johtava ekonomisti Hanne Mikkonen, puh. 044 0296 152</a:t>
            </a:r>
          </a:p>
          <a:p>
            <a:endParaRPr lang="fi-FI"/>
          </a:p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98868EF-06CD-7FF0-8006-E1C64D44B5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3633112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91626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>
            <a:noAutofit/>
          </a:bodyPr>
          <a:lstStyle/>
          <a:p>
            <a:r>
              <a:rPr lang="fi-FI" sz="2000">
                <a:solidFill>
                  <a:schemeClr val="tx1"/>
                </a:solidFill>
              </a:rPr>
              <a:t>Yhdysvaltojen ja Euroopan taloudet ovat tulleista ja epävarmuudesta huolimatta kasvussa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IMF,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D2ADC2E9-9F0A-8D26-A951-B6738EF3388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12265567"/>
              </p:ext>
            </p:extLst>
          </p:nvPr>
        </p:nvGraphicFramePr>
        <p:xfrm>
          <a:off x="425450" y="1119188"/>
          <a:ext cx="8301038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217119" imgH="5579689" progId="Mbnd.mbnd">
                  <p:embed/>
                </p:oleObj>
              </mc:Choice>
              <mc:Fallback>
                <p:oleObj name="Macrobond document" r:id="rId3" imgW="13217119" imgH="5579689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D2ADC2E9-9F0A-8D26-A951-B6738EF33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450" y="1119188"/>
                        <a:ext cx="8301038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8">
            <a:extLst>
              <a:ext uri="{FF2B5EF4-FFF2-40B4-BE49-F238E27FC236}">
                <a16:creationId xmlns:a16="http://schemas.microsoft.com/office/drawing/2014/main" id="{A59B8AC8-8978-0464-76F3-75829CFB4077}"/>
              </a:ext>
            </a:extLst>
          </p:cNvPr>
          <p:cNvGraphicFramePr>
            <a:graphicFrameLocks noGrp="1"/>
          </p:cNvGraphicFramePr>
          <p:nvPr/>
        </p:nvGraphicFramePr>
        <p:xfrm>
          <a:off x="6213602" y="3175673"/>
          <a:ext cx="234224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733">
                  <a:extLst>
                    <a:ext uri="{9D8B030D-6E8A-4147-A177-3AD203B41FA5}">
                      <a16:colId xmlns:a16="http://schemas.microsoft.com/office/drawing/2014/main" val="1022784209"/>
                    </a:ext>
                  </a:extLst>
                </a:gridCol>
                <a:gridCol w="503419">
                  <a:extLst>
                    <a:ext uri="{9D8B030D-6E8A-4147-A177-3AD203B41FA5}">
                      <a16:colId xmlns:a16="http://schemas.microsoft.com/office/drawing/2014/main" val="4223840006"/>
                    </a:ext>
                  </a:extLst>
                </a:gridCol>
                <a:gridCol w="477819">
                  <a:extLst>
                    <a:ext uri="{9D8B030D-6E8A-4147-A177-3AD203B41FA5}">
                      <a16:colId xmlns:a16="http://schemas.microsoft.com/office/drawing/2014/main" val="4028296868"/>
                    </a:ext>
                  </a:extLst>
                </a:gridCol>
                <a:gridCol w="496269">
                  <a:extLst>
                    <a:ext uri="{9D8B030D-6E8A-4147-A177-3AD203B41FA5}">
                      <a16:colId xmlns:a16="http://schemas.microsoft.com/office/drawing/2014/main" val="1372304703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8064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42887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Euroalue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86549"/>
                  </a:ext>
                </a:extLst>
              </a:tr>
            </a:tbl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C33D269E-950E-FAFA-01C4-D919CECF4AEF}"/>
              </a:ext>
            </a:extLst>
          </p:cNvPr>
          <p:cNvSpPr txBox="1"/>
          <p:nvPr/>
        </p:nvSpPr>
        <p:spPr>
          <a:xfrm>
            <a:off x="6283308" y="2941387"/>
            <a:ext cx="2342240" cy="23428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/>
              <a:t>BKT kasvuennusteet, lokakuu</a:t>
            </a:r>
          </a:p>
        </p:txBody>
      </p:sp>
    </p:spTree>
    <p:extLst>
      <p:ext uri="{BB962C8B-B14F-4D97-AF65-F5344CB8AC3E}">
        <p14:creationId xmlns:p14="http://schemas.microsoft.com/office/powerpoint/2010/main" val="2099113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ED0FEDF-739C-0A77-5980-DF2BB34822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Yhdysvalloissa toimialojen näkymissä suurta vaihtelua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48F5834-A162-B4DA-3991-11780ECB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06830C-DD9E-32F7-B60C-13764E10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5C3DBF-AF79-B4FA-051B-12E00C8B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BB1F2FF-C3BC-7A85-145F-B38B9ED443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5EF2451B-F1CF-6D5D-6127-1204B74C605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87334620"/>
              </p:ext>
            </p:extLst>
          </p:nvPr>
        </p:nvGraphicFramePr>
        <p:xfrm>
          <a:off x="393700" y="1108075"/>
          <a:ext cx="8364538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217119" imgH="5579689" progId="Mbnd.mbnd">
                  <p:embed/>
                </p:oleObj>
              </mc:Choice>
              <mc:Fallback>
                <p:oleObj name="Macrobond document" r:id="rId3" imgW="13217119" imgH="557968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5EF2451B-F1CF-6D5D-6127-1204B74C60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" y="1108075"/>
                        <a:ext cx="8364538" cy="353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323720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A8D8436-3A0B-FB1F-ED09-125E85B5A5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>
                <a:solidFill>
                  <a:schemeClr val="tx1"/>
                </a:solidFill>
              </a:rPr>
              <a:t>Euroalueen teollisuudessa ollaan pitkän kituliaan kauden jälkeen pääsemässä kasvuun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9FD24E5-0610-D01F-CAE4-12368D01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F8121B-8615-ECF4-3EA0-B43B3E3F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BD30B1-C7F8-42CA-3778-10E7E462D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02BF695-B58C-2178-8358-B8717A0229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7A34B9D-823B-28B4-964F-0D66466C604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47610902"/>
              </p:ext>
            </p:extLst>
          </p:nvPr>
        </p:nvGraphicFramePr>
        <p:xfrm>
          <a:off x="398463" y="1109663"/>
          <a:ext cx="8350250" cy="352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217119" imgH="5579689" progId="Mbnd.mbnd">
                  <p:embed/>
                </p:oleObj>
              </mc:Choice>
              <mc:Fallback>
                <p:oleObj name="Macrobond document" r:id="rId3" imgW="13217119" imgH="557968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87A34B9D-823B-28B4-964F-0D66466C60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8463" y="1109663"/>
                        <a:ext cx="8350250" cy="352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282274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DA270F-D1D4-D575-B126-3B21DD5037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Teollisuuden ostopäällikköindeksejä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709E921-B20D-1D32-55DB-B4CF8641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1D3199-69E5-A05C-AEF1-409DC5AF9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237557-88A4-797A-1210-A88C6603F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2578A33-2784-B39E-CD1F-121E30EE51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</a:t>
            </a:r>
            <a:r>
              <a:rPr lang="fi-FI" err="1"/>
              <a:t>Macrobond</a:t>
            </a:r>
            <a:r>
              <a:rPr lang="fi-FI"/>
              <a:t>.</a:t>
            </a:r>
          </a:p>
          <a:p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F27C39F-AA27-F1A5-BCE7-B7C993A0D53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01070447"/>
              </p:ext>
            </p:extLst>
          </p:nvPr>
        </p:nvGraphicFramePr>
        <p:xfrm>
          <a:off x="400050" y="1109663"/>
          <a:ext cx="8350250" cy="352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5579689" progId="Mbnd.mbnd">
                  <p:embed/>
                </p:oleObj>
              </mc:Choice>
              <mc:Fallback>
                <p:oleObj name="Macrobond document" r:id="rId2" imgW="13217119" imgH="557968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7F27C39F-AA27-F1A5-BCE7-B7C993A0D5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50" y="1109663"/>
                        <a:ext cx="8350250" cy="352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00236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5CA83B2-2CB4-1EAA-8FC5-84725F5C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C64B58-1B10-F2C6-AE47-88F56925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CEB2BA-F252-51B5-AFFC-598BB986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03CF85C-5E46-F220-FBF1-3CC6CBEDCC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EK:n</a:t>
            </a:r>
            <a:r>
              <a:rPr lang="fi-FI"/>
              <a:t> suhdannebarometri.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3CACFC8C-3CC6-BC97-0962-9D9FF2E84134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71263352"/>
              </p:ext>
            </p:extLst>
          </p:nvPr>
        </p:nvGraphicFramePr>
        <p:xfrm>
          <a:off x="179512" y="1103313"/>
          <a:ext cx="878497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kstiruutu 10">
            <a:extLst>
              <a:ext uri="{FF2B5EF4-FFF2-40B4-BE49-F238E27FC236}">
                <a16:creationId xmlns:a16="http://schemas.microsoft.com/office/drawing/2014/main" id="{0E6823B1-234B-11E7-77C1-AD1CB062866B}"/>
              </a:ext>
            </a:extLst>
          </p:cNvPr>
          <p:cNvSpPr txBox="1"/>
          <p:nvPr/>
        </p:nvSpPr>
        <p:spPr>
          <a:xfrm>
            <a:off x="611559" y="1012699"/>
            <a:ext cx="4150635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>
                <a:solidFill>
                  <a:srgbClr val="000000"/>
                </a:solidFill>
              </a:rPr>
              <a:t>Teollisuuden suhdannetilanne, kausitasoitettu saldoluku</a:t>
            </a:r>
          </a:p>
        </p:txBody>
      </p:sp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F377BED2-AB96-ECA5-8209-81C55A635D11}"/>
              </a:ext>
            </a:extLst>
          </p:cNvPr>
          <p:cNvGraphicFramePr>
            <a:graphicFrameLocks noGrp="1"/>
          </p:cNvGraphicFramePr>
          <p:nvPr/>
        </p:nvGraphicFramePr>
        <p:xfrm>
          <a:off x="641872" y="2499742"/>
          <a:ext cx="8228096" cy="504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767">
                  <a:extLst>
                    <a:ext uri="{9D8B030D-6E8A-4147-A177-3AD203B41FA5}">
                      <a16:colId xmlns:a16="http://schemas.microsoft.com/office/drawing/2014/main" val="2737041714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1636646643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41119504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770753558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9127081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FD9B740E-6A9F-F361-45E2-CFC70DF38991}"/>
              </a:ext>
            </a:extLst>
          </p:cNvPr>
          <p:cNvCxnSpPr/>
          <p:nvPr/>
        </p:nvCxnSpPr>
        <p:spPr>
          <a:xfrm>
            <a:off x="611559" y="2499742"/>
            <a:ext cx="825840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8000295-4908-D647-CC62-F2024767BE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Teollisuuden suhdannetilanteessa piristymisen merkkejä syksyn aikana</a:t>
            </a:r>
          </a:p>
        </p:txBody>
      </p:sp>
    </p:spTree>
    <p:extLst>
      <p:ext uri="{BB962C8B-B14F-4D97-AF65-F5344CB8AC3E}">
        <p14:creationId xmlns:p14="http://schemas.microsoft.com/office/powerpoint/2010/main" val="26145659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12C9292-9197-DB92-CB4D-3F33941B6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Inflaatio ja ohjauskorot USA:ssa, euromaissa ja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22461B-1047-6A5A-B871-DCFE1B61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7D0A31-48D8-3B49-95DF-2E52E329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6E5B8F-B3B2-16F0-D1D4-EF51BED2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EB608F3-72DB-D554-AFC1-480F6E30E8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FED, EKP. 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CA0A2AEC-7FDD-4E0B-27E7-50597715D41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43625068"/>
              </p:ext>
            </p:extLst>
          </p:nvPr>
        </p:nvGraphicFramePr>
        <p:xfrm>
          <a:off x="411163" y="1114425"/>
          <a:ext cx="8331200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5579689" progId="Mbnd.mbnd">
                  <p:embed/>
                </p:oleObj>
              </mc:Choice>
              <mc:Fallback>
                <p:oleObj name="Macrobond document" r:id="rId2" imgW="13217119" imgH="557968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CA0A2AEC-7FDD-4E0B-27E7-50597715D4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163" y="1114425"/>
                        <a:ext cx="8331200" cy="351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28133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/>
              <a:t>Kausipuhdistetut teollisuuden ja palveluiden liikevaihtokuvaajat</a:t>
            </a:r>
          </a:p>
          <a:p>
            <a:r>
              <a:rPr lang="fi-FI"/>
              <a:t>Osuudet liikevaihdosta 2024: kone- ja metallituoteteollisuus 39 %, elektroniikka- ja sähköteollisuus 22 %, tietotekniikka-ala 18 %, metallien jalostus 14 %, suunnittelu ja konsultointi 7 %.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45D7184-B1D9-5878-BD9A-C08DA012AA3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31020945"/>
              </p:ext>
            </p:extLst>
          </p:nvPr>
        </p:nvGraphicFramePr>
        <p:xfrm>
          <a:off x="439738" y="1125538"/>
          <a:ext cx="8267700" cy="349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5579689" progId="Mbnd.mbnd">
                  <p:embed/>
                </p:oleObj>
              </mc:Choice>
              <mc:Fallback>
                <p:oleObj name="Macrobond document" r:id="rId2" imgW="13217119" imgH="557968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845D7184-B1D9-5878-BD9A-C08DA012AA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9738" y="1125538"/>
                        <a:ext cx="8267700" cy="3490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7490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20" ma:contentTypeDescription="Luo uusi asiakirja." ma:contentTypeScope="" ma:versionID="41708d12288af986ceeaf07f792999e5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9079cf3160cefb3eff16c85c3b042669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>Forsman Daniel</DisplayName>
        <AccountId>38</AccountId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Props1.xml><?xml version="1.0" encoding="utf-8"?>
<ds:datastoreItem xmlns:ds="http://schemas.openxmlformats.org/officeDocument/2006/customXml" ds:itemID="{9161FD79-8B6C-4C44-81B1-CADD33B50D18}">
  <ds:schemaRefs>
    <ds:schemaRef ds:uri="b057f711-7d93-472c-a8f6-94be00805750"/>
    <ds:schemaRef ds:uri="c296724d-1a81-4a23-b6dd-dca7fd62c6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3AC004-C085-4D53-BC3A-BFB6D15CF169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c296724d-1a81-4a23-b6dd-dca7fd62c6ff"/>
    <ds:schemaRef ds:uri="b057f711-7d93-472c-a8f6-94be00805750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1007</Words>
  <Application>Microsoft Office PowerPoint</Application>
  <PresentationFormat>Näytössä katseltava esitys (16:9)</PresentationFormat>
  <Paragraphs>316</Paragraphs>
  <Slides>25</Slides>
  <Notes>6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9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Mikkonen Hanne</cp:lastModifiedBy>
  <cp:revision>2</cp:revision>
  <cp:lastPrinted>2016-06-09T07:47:11Z</cp:lastPrinted>
  <dcterms:created xsi:type="dcterms:W3CDTF">2019-10-17T09:08:24Z</dcterms:created>
  <dcterms:modified xsi:type="dcterms:W3CDTF">2025-11-04T13:14:22Z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TyoryhmanNimi">
    <vt:lpwstr>Talous ja tilastot</vt:lpwstr>
  </property>
  <property fmtid="{D5CDD505-2E9C-101B-9397-08002B2CF9AE}" pid="29" name="MediaServiceImageTags">
    <vt:lpwstr/>
  </property>
</Properties>
</file>