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0.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1.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2.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36.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259" r:id="rId5"/>
    <p:sldId id="257" r:id="rId6"/>
    <p:sldId id="261" r:id="rId7"/>
    <p:sldId id="1052" r:id="rId8"/>
    <p:sldId id="1164" r:id="rId9"/>
    <p:sldId id="1135" r:id="rId10"/>
    <p:sldId id="1221" r:id="rId11"/>
    <p:sldId id="1165" r:id="rId12"/>
    <p:sldId id="1188" r:id="rId13"/>
    <p:sldId id="1189" r:id="rId14"/>
    <p:sldId id="1190" r:id="rId15"/>
    <p:sldId id="1191" r:id="rId16"/>
    <p:sldId id="1192" r:id="rId17"/>
    <p:sldId id="1193" r:id="rId18"/>
    <p:sldId id="1194" r:id="rId19"/>
    <p:sldId id="1195" r:id="rId20"/>
    <p:sldId id="1196" r:id="rId21"/>
    <p:sldId id="1197" r:id="rId22"/>
    <p:sldId id="1198" r:id="rId23"/>
    <p:sldId id="1137" r:id="rId24"/>
    <p:sldId id="264" r:id="rId25"/>
    <p:sldId id="1223" r:id="rId26"/>
    <p:sldId id="1169" r:id="rId27"/>
    <p:sldId id="1077" r:id="rId28"/>
    <p:sldId id="1173" r:id="rId29"/>
    <p:sldId id="1083" r:id="rId30"/>
    <p:sldId id="270" r:id="rId31"/>
    <p:sldId id="1179" r:id="rId32"/>
    <p:sldId id="1180" r:id="rId33"/>
    <p:sldId id="1181" r:id="rId34"/>
    <p:sldId id="1182" r:id="rId35"/>
    <p:sldId id="1183" r:id="rId36"/>
    <p:sldId id="1184" r:id="rId37"/>
    <p:sldId id="1185" r:id="rId38"/>
    <p:sldId id="1216" r:id="rId39"/>
    <p:sldId id="1186" r:id="rId40"/>
    <p:sldId id="1187" r:id="rId41"/>
    <p:sldId id="1225" r:id="rId42"/>
    <p:sldId id="1215" r:id="rId43"/>
    <p:sldId id="1219" r:id="rId44"/>
    <p:sldId id="273" r:id="rId45"/>
    <p:sldId id="1203" r:id="rId46"/>
    <p:sldId id="1204" r:id="rId47"/>
    <p:sldId id="1209" r:id="rId48"/>
    <p:sldId id="1226" r:id="rId49"/>
    <p:sldId id="1227" r:id="rId50"/>
    <p:sldId id="1228" r:id="rId51"/>
    <p:sldId id="1229" r:id="rId52"/>
    <p:sldId id="2147373959" r:id="rId53"/>
    <p:sldId id="2147373907" r:id="rId54"/>
    <p:sldId id="256" r:id="rId55"/>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F94"/>
    <a:srgbClr val="0ACFCF"/>
    <a:srgbClr val="333333"/>
    <a:srgbClr val="000000"/>
    <a:srgbClr val="FFFF00"/>
    <a:srgbClr val="85E869"/>
    <a:srgbClr val="FF805C"/>
    <a:srgbClr val="FF00B8"/>
    <a:srgbClr val="8A0FA6"/>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6446A-D38C-41D1-BA2C-CDED02E07196}" v="43" dt="2025-12-15T07:34:14.578"/>
    <p1510:client id="{CF88F379-9CE0-307F-06B3-132832C2C1D8}" v="3" dt="2025-12-15T08:12:42.113"/>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ikainen Marjo" userId="S::marjo.ollikainen@teknologiateollisuus.fi::a7ec0376-660e-4191-b0cd-ef9c24ea6926" providerId="AD" clId="Web-{CF88F379-9CE0-307F-06B3-132832C2C1D8}"/>
    <pc:docChg chg="modSld">
      <pc:chgData name="Ollikainen Marjo" userId="S::marjo.ollikainen@teknologiateollisuus.fi::a7ec0376-660e-4191-b0cd-ef9c24ea6926" providerId="AD" clId="Web-{CF88F379-9CE0-307F-06B3-132832C2C1D8}" dt="2025-12-15T08:12:37.926" v="1" actId="20577"/>
      <pc:docMkLst>
        <pc:docMk/>
      </pc:docMkLst>
      <pc:sldChg chg="modSp">
        <pc:chgData name="Ollikainen Marjo" userId="S::marjo.ollikainen@teknologiateollisuus.fi::a7ec0376-660e-4191-b0cd-ef9c24ea6926" providerId="AD" clId="Web-{CF88F379-9CE0-307F-06B3-132832C2C1D8}" dt="2025-12-15T08:12:37.926" v="1" actId="20577"/>
        <pc:sldMkLst>
          <pc:docMk/>
          <pc:sldMk cId="2606291108" sldId="261"/>
        </pc:sldMkLst>
        <pc:spChg chg="mod">
          <ac:chgData name="Ollikainen Marjo" userId="S::marjo.ollikainen@teknologiateollisuus.fi::a7ec0376-660e-4191-b0cd-ef9c24ea6926" providerId="AD" clId="Web-{CF88F379-9CE0-307F-06B3-132832C2C1D8}" dt="2025-12-15T08:12:37.926" v="1" actId="20577"/>
          <ac:spMkLst>
            <pc:docMk/>
            <pc:sldMk cId="2606291108" sldId="261"/>
            <ac:spMk id="6" creationId="{B46487EF-FB12-8A0C-E1DC-6E37B4FED76E}"/>
          </ac:spMkLst>
        </pc:spChg>
      </pc:sldChg>
    </pc:docChg>
  </pc:docChgLst>
  <pc:docChgLst>
    <pc:chgData name="Mikkonen Hanne" userId="5a557d90-2fc0-4583-be01-62766ce855fb" providerId="ADAL" clId="{B27D60A9-5133-4D73-8AC0-C572E31211C0}"/>
    <pc:docChg chg="undo custSel addSld delSld modSld sldOrd">
      <pc:chgData name="Mikkonen Hanne" userId="5a557d90-2fc0-4583-be01-62766ce855fb" providerId="ADAL" clId="{B27D60A9-5133-4D73-8AC0-C572E31211C0}" dt="2025-12-15T07:48:29.042" v="658" actId="20577"/>
      <pc:docMkLst>
        <pc:docMk/>
      </pc:docMkLst>
      <pc:sldChg chg="modSp mod modNotesTx">
        <pc:chgData name="Mikkonen Hanne" userId="5a557d90-2fc0-4583-be01-62766ce855fb" providerId="ADAL" clId="{B27D60A9-5133-4D73-8AC0-C572E31211C0}" dt="2025-12-15T06:45:32.065" v="554" actId="6549"/>
        <pc:sldMkLst>
          <pc:docMk/>
          <pc:sldMk cId="4160440007" sldId="264"/>
        </pc:sldMkLst>
        <pc:spChg chg="mod">
          <ac:chgData name="Mikkonen Hanne" userId="5a557d90-2fc0-4583-be01-62766ce855fb" providerId="ADAL" clId="{B27D60A9-5133-4D73-8AC0-C572E31211C0}" dt="2025-12-15T06:45:32.065" v="554" actId="6549"/>
          <ac:spMkLst>
            <pc:docMk/>
            <pc:sldMk cId="4160440007" sldId="264"/>
            <ac:spMk id="2" creationId="{57B13EAE-A825-45C9-CC7E-268CE73DDE86}"/>
          </ac:spMkLst>
        </pc:spChg>
      </pc:sldChg>
      <pc:sldChg chg="modSp mod">
        <pc:chgData name="Mikkonen Hanne" userId="5a557d90-2fc0-4583-be01-62766ce855fb" providerId="ADAL" clId="{B27D60A9-5133-4D73-8AC0-C572E31211C0}" dt="2025-12-14T17:15:48.725" v="24" actId="20577"/>
        <pc:sldMkLst>
          <pc:docMk/>
          <pc:sldMk cId="1150455836" sldId="270"/>
        </pc:sldMkLst>
        <pc:spChg chg="mod">
          <ac:chgData name="Mikkonen Hanne" userId="5a557d90-2fc0-4583-be01-62766ce855fb" providerId="ADAL" clId="{B27D60A9-5133-4D73-8AC0-C572E31211C0}" dt="2025-12-14T17:15:48.725" v="24" actId="20577"/>
          <ac:spMkLst>
            <pc:docMk/>
            <pc:sldMk cId="1150455836" sldId="270"/>
            <ac:spMk id="2" creationId="{17C59821-F1A8-C882-8AC4-E81B83C8F848}"/>
          </ac:spMkLst>
        </pc:spChg>
      </pc:sldChg>
      <pc:sldChg chg="del">
        <pc:chgData name="Mikkonen Hanne" userId="5a557d90-2fc0-4583-be01-62766ce855fb" providerId="ADAL" clId="{B27D60A9-5133-4D73-8AC0-C572E31211C0}" dt="2025-12-14T17:13:46.764" v="7" actId="47"/>
        <pc:sldMkLst>
          <pc:docMk/>
          <pc:sldMk cId="2027093207" sldId="271"/>
        </pc:sldMkLst>
      </pc:sldChg>
      <pc:sldChg chg="modSp mod">
        <pc:chgData name="Mikkonen Hanne" userId="5a557d90-2fc0-4583-be01-62766ce855fb" providerId="ADAL" clId="{B27D60A9-5133-4D73-8AC0-C572E31211C0}" dt="2025-12-14T17:17:12.150" v="89" actId="20577"/>
        <pc:sldMkLst>
          <pc:docMk/>
          <pc:sldMk cId="2892474578" sldId="273"/>
        </pc:sldMkLst>
        <pc:spChg chg="mod">
          <ac:chgData name="Mikkonen Hanne" userId="5a557d90-2fc0-4583-be01-62766ce855fb" providerId="ADAL" clId="{B27D60A9-5133-4D73-8AC0-C572E31211C0}" dt="2025-12-14T17:17:12.150" v="89" actId="20577"/>
          <ac:spMkLst>
            <pc:docMk/>
            <pc:sldMk cId="2892474578" sldId="273"/>
            <ac:spMk id="2" creationId="{C404A786-57F0-D86D-5216-225F75A4D472}"/>
          </ac:spMkLst>
        </pc:spChg>
      </pc:sldChg>
      <pc:sldChg chg="del">
        <pc:chgData name="Mikkonen Hanne" userId="5a557d90-2fc0-4583-be01-62766ce855fb" providerId="ADAL" clId="{B27D60A9-5133-4D73-8AC0-C572E31211C0}" dt="2025-12-14T17:23:30.622" v="261" actId="47"/>
        <pc:sldMkLst>
          <pc:docMk/>
          <pc:sldMk cId="1320038957" sldId="323"/>
        </pc:sldMkLst>
      </pc:sldChg>
      <pc:sldChg chg="delSp mod modNotesTx">
        <pc:chgData name="Mikkonen Hanne" userId="5a557d90-2fc0-4583-be01-62766ce855fb" providerId="ADAL" clId="{B27D60A9-5133-4D73-8AC0-C572E31211C0}" dt="2025-12-15T06:41:44.177" v="511" actId="6549"/>
        <pc:sldMkLst>
          <pc:docMk/>
          <pc:sldMk cId="734547613" sldId="1052"/>
        </pc:sldMkLst>
        <pc:spChg chg="del">
          <ac:chgData name="Mikkonen Hanne" userId="5a557d90-2fc0-4583-be01-62766ce855fb" providerId="ADAL" clId="{B27D60A9-5133-4D73-8AC0-C572E31211C0}" dt="2025-12-14T17:26:57.134" v="363" actId="478"/>
          <ac:spMkLst>
            <pc:docMk/>
            <pc:sldMk cId="734547613" sldId="1052"/>
            <ac:spMk id="6" creationId="{A8F7DA11-9892-194E-6F61-9B698270B98D}"/>
          </ac:spMkLst>
        </pc:spChg>
      </pc:sldChg>
      <pc:sldChg chg="del">
        <pc:chgData name="Mikkonen Hanne" userId="5a557d90-2fc0-4583-be01-62766ce855fb" providerId="ADAL" clId="{B27D60A9-5133-4D73-8AC0-C572E31211C0}" dt="2025-12-14T17:26:49.393" v="362" actId="47"/>
        <pc:sldMkLst>
          <pc:docMk/>
          <pc:sldMk cId="2456206399" sldId="1058"/>
        </pc:sldMkLst>
      </pc:sldChg>
      <pc:sldChg chg="del">
        <pc:chgData name="Mikkonen Hanne" userId="5a557d90-2fc0-4583-be01-62766ce855fb" providerId="ADAL" clId="{B27D60A9-5133-4D73-8AC0-C572E31211C0}" dt="2025-12-14T17:13:46.764" v="7" actId="47"/>
        <pc:sldMkLst>
          <pc:docMk/>
          <pc:sldMk cId="51047786" sldId="1076"/>
        </pc:sldMkLst>
      </pc:sldChg>
      <pc:sldChg chg="modSp mod modNotesTx">
        <pc:chgData name="Mikkonen Hanne" userId="5a557d90-2fc0-4583-be01-62766ce855fb" providerId="ADAL" clId="{B27D60A9-5133-4D73-8AC0-C572E31211C0}" dt="2025-12-15T06:45:47.785" v="563" actId="20577"/>
        <pc:sldMkLst>
          <pc:docMk/>
          <pc:sldMk cId="3055409953" sldId="1077"/>
        </pc:sldMkLst>
        <pc:spChg chg="mod">
          <ac:chgData name="Mikkonen Hanne" userId="5a557d90-2fc0-4583-be01-62766ce855fb" providerId="ADAL" clId="{B27D60A9-5133-4D73-8AC0-C572E31211C0}" dt="2025-12-15T06:45:47.785" v="563" actId="20577"/>
          <ac:spMkLst>
            <pc:docMk/>
            <pc:sldMk cId="3055409953" sldId="1077"/>
            <ac:spMk id="2" creationId="{57B13EAE-A825-45C9-CC7E-268CE73DDE86}"/>
          </ac:spMkLst>
        </pc:spChg>
      </pc:sldChg>
      <pc:sldChg chg="modSp mod modNotesTx">
        <pc:chgData name="Mikkonen Hanne" userId="5a557d90-2fc0-4583-be01-62766ce855fb" providerId="ADAL" clId="{B27D60A9-5133-4D73-8AC0-C572E31211C0}" dt="2025-12-15T07:06:12.076" v="631" actId="27918"/>
        <pc:sldMkLst>
          <pc:docMk/>
          <pc:sldMk cId="787900237" sldId="1083"/>
        </pc:sldMkLst>
        <pc:spChg chg="mod">
          <ac:chgData name="Mikkonen Hanne" userId="5a557d90-2fc0-4583-be01-62766ce855fb" providerId="ADAL" clId="{B27D60A9-5133-4D73-8AC0-C572E31211C0}" dt="2025-12-15T06:45:57.613" v="569" actId="20577"/>
          <ac:spMkLst>
            <pc:docMk/>
            <pc:sldMk cId="787900237" sldId="1083"/>
            <ac:spMk id="2" creationId="{57B13EAE-A825-45C9-CC7E-268CE73DDE86}"/>
          </ac:spMkLst>
        </pc:spChg>
      </pc:sldChg>
      <pc:sldChg chg="del">
        <pc:chgData name="Mikkonen Hanne" userId="5a557d90-2fc0-4583-be01-62766ce855fb" providerId="ADAL" clId="{B27D60A9-5133-4D73-8AC0-C572E31211C0}" dt="2025-12-14T17:13:46.764" v="7" actId="47"/>
        <pc:sldMkLst>
          <pc:docMk/>
          <pc:sldMk cId="4034312706" sldId="1085"/>
        </pc:sldMkLst>
      </pc:sldChg>
      <pc:sldChg chg="del">
        <pc:chgData name="Mikkonen Hanne" userId="5a557d90-2fc0-4583-be01-62766ce855fb" providerId="ADAL" clId="{B27D60A9-5133-4D73-8AC0-C572E31211C0}" dt="2025-12-14T17:13:46.764" v="7" actId="47"/>
        <pc:sldMkLst>
          <pc:docMk/>
          <pc:sldMk cId="1003977856" sldId="1110"/>
        </pc:sldMkLst>
      </pc:sldChg>
      <pc:sldChg chg="modSp modNotesTx">
        <pc:chgData name="Mikkonen Hanne" userId="5a557d90-2fc0-4583-be01-62766ce855fb" providerId="ADAL" clId="{B27D60A9-5133-4D73-8AC0-C572E31211C0}" dt="2025-12-15T06:50:20.353" v="584" actId="207"/>
        <pc:sldMkLst>
          <pc:docMk/>
          <pc:sldMk cId="35952778" sldId="1135"/>
        </pc:sldMkLst>
        <pc:graphicFrameChg chg="mod">
          <ac:chgData name="Mikkonen Hanne" userId="5a557d90-2fc0-4583-be01-62766ce855fb" providerId="ADAL" clId="{B27D60A9-5133-4D73-8AC0-C572E31211C0}" dt="2025-12-15T06:50:20.353" v="584" actId="207"/>
          <ac:graphicFrameMkLst>
            <pc:docMk/>
            <pc:sldMk cId="35952778" sldId="1135"/>
            <ac:graphicFrameMk id="14" creationId="{7E839FFD-A73B-E7E7-50AD-7E4C996BEA5F}"/>
          </ac:graphicFrameMkLst>
        </pc:graphicFrameChg>
        <pc:graphicFrameChg chg="mod">
          <ac:chgData name="Mikkonen Hanne" userId="5a557d90-2fc0-4583-be01-62766ce855fb" providerId="ADAL" clId="{B27D60A9-5133-4D73-8AC0-C572E31211C0}" dt="2025-12-15T06:50:16.458" v="583" actId="207"/>
          <ac:graphicFrameMkLst>
            <pc:docMk/>
            <pc:sldMk cId="35952778" sldId="1135"/>
            <ac:graphicFrameMk id="15" creationId="{A2299772-2853-A349-EC6D-CD038781EB61}"/>
          </ac:graphicFrameMkLst>
        </pc:graphicFrameChg>
      </pc:sldChg>
      <pc:sldChg chg="del">
        <pc:chgData name="Mikkonen Hanne" userId="5a557d90-2fc0-4583-be01-62766ce855fb" providerId="ADAL" clId="{B27D60A9-5133-4D73-8AC0-C572E31211C0}" dt="2025-12-14T17:13:46.764" v="7" actId="47"/>
        <pc:sldMkLst>
          <pc:docMk/>
          <pc:sldMk cId="3675299910" sldId="1139"/>
        </pc:sldMkLst>
      </pc:sldChg>
      <pc:sldChg chg="del">
        <pc:chgData name="Mikkonen Hanne" userId="5a557d90-2fc0-4583-be01-62766ce855fb" providerId="ADAL" clId="{B27D60A9-5133-4D73-8AC0-C572E31211C0}" dt="2025-12-14T17:23:30.622" v="261" actId="47"/>
        <pc:sldMkLst>
          <pc:docMk/>
          <pc:sldMk cId="1912681449" sldId="1159"/>
        </pc:sldMkLst>
      </pc:sldChg>
      <pc:sldChg chg="del">
        <pc:chgData name="Mikkonen Hanne" userId="5a557d90-2fc0-4583-be01-62766ce855fb" providerId="ADAL" clId="{B27D60A9-5133-4D73-8AC0-C572E31211C0}" dt="2025-12-14T17:23:30.622" v="261" actId="47"/>
        <pc:sldMkLst>
          <pc:docMk/>
          <pc:sldMk cId="2568866165" sldId="1161"/>
        </pc:sldMkLst>
      </pc:sldChg>
      <pc:sldChg chg="del">
        <pc:chgData name="Mikkonen Hanne" userId="5a557d90-2fc0-4583-be01-62766ce855fb" providerId="ADAL" clId="{B27D60A9-5133-4D73-8AC0-C572E31211C0}" dt="2025-12-14T17:23:30.622" v="261" actId="47"/>
        <pc:sldMkLst>
          <pc:docMk/>
          <pc:sldMk cId="3355890942" sldId="1162"/>
        </pc:sldMkLst>
      </pc:sldChg>
      <pc:sldChg chg="del">
        <pc:chgData name="Mikkonen Hanne" userId="5a557d90-2fc0-4583-be01-62766ce855fb" providerId="ADAL" clId="{B27D60A9-5133-4D73-8AC0-C572E31211C0}" dt="2025-12-14T17:23:30.622" v="261" actId="47"/>
        <pc:sldMkLst>
          <pc:docMk/>
          <pc:sldMk cId="1028204594" sldId="1163"/>
        </pc:sldMkLst>
      </pc:sldChg>
      <pc:sldChg chg="modSp mod modNotesTx">
        <pc:chgData name="Mikkonen Hanne" userId="5a557d90-2fc0-4583-be01-62766ce855fb" providerId="ADAL" clId="{B27D60A9-5133-4D73-8AC0-C572E31211C0}" dt="2025-12-15T06:44:57.020" v="551" actId="20577"/>
        <pc:sldMkLst>
          <pc:docMk/>
          <pc:sldMk cId="2985889767" sldId="1165"/>
        </pc:sldMkLst>
        <pc:spChg chg="mod">
          <ac:chgData name="Mikkonen Hanne" userId="5a557d90-2fc0-4583-be01-62766ce855fb" providerId="ADAL" clId="{B27D60A9-5133-4D73-8AC0-C572E31211C0}" dt="2025-12-15T06:44:57.020" v="551" actId="20577"/>
          <ac:spMkLst>
            <pc:docMk/>
            <pc:sldMk cId="2985889767" sldId="1165"/>
            <ac:spMk id="2" creationId="{CD972B6B-9B15-168F-756D-85F002ACB3FE}"/>
          </ac:spMkLst>
        </pc:spChg>
      </pc:sldChg>
      <pc:sldChg chg="modSp mod modNotesTx">
        <pc:chgData name="Mikkonen Hanne" userId="5a557d90-2fc0-4583-be01-62766ce855fb" providerId="ADAL" clId="{B27D60A9-5133-4D73-8AC0-C572E31211C0}" dt="2025-12-15T06:45:43.427" v="560" actId="20577"/>
        <pc:sldMkLst>
          <pc:docMk/>
          <pc:sldMk cId="4266343156" sldId="1169"/>
        </pc:sldMkLst>
        <pc:spChg chg="mod">
          <ac:chgData name="Mikkonen Hanne" userId="5a557d90-2fc0-4583-be01-62766ce855fb" providerId="ADAL" clId="{B27D60A9-5133-4D73-8AC0-C572E31211C0}" dt="2025-12-15T06:45:43.427" v="560" actId="20577"/>
          <ac:spMkLst>
            <pc:docMk/>
            <pc:sldMk cId="4266343156" sldId="1169"/>
            <ac:spMk id="2" creationId="{7AEB00BF-49C9-83D5-1F94-2FBA4C691CF5}"/>
          </ac:spMkLst>
        </pc:spChg>
      </pc:sldChg>
      <pc:sldChg chg="modSp mod modNotesTx">
        <pc:chgData name="Mikkonen Hanne" userId="5a557d90-2fc0-4583-be01-62766ce855fb" providerId="ADAL" clId="{B27D60A9-5133-4D73-8AC0-C572E31211C0}" dt="2025-12-15T07:31:24.109" v="632" actId="6549"/>
        <pc:sldMkLst>
          <pc:docMk/>
          <pc:sldMk cId="2703944641" sldId="1173"/>
        </pc:sldMkLst>
        <pc:spChg chg="mod">
          <ac:chgData name="Mikkonen Hanne" userId="5a557d90-2fc0-4583-be01-62766ce855fb" providerId="ADAL" clId="{B27D60A9-5133-4D73-8AC0-C572E31211C0}" dt="2025-12-15T06:45:52.881" v="566" actId="20577"/>
          <ac:spMkLst>
            <pc:docMk/>
            <pc:sldMk cId="2703944641" sldId="1173"/>
            <ac:spMk id="2" creationId="{5670D98A-B6FC-13A9-05A2-CF503D797836}"/>
          </ac:spMkLst>
        </pc:spChg>
      </pc:sldChg>
      <pc:sldChg chg="modNotesTx">
        <pc:chgData name="Mikkonen Hanne" userId="5a557d90-2fc0-4583-be01-62766ce855fb" providerId="ADAL" clId="{B27D60A9-5133-4D73-8AC0-C572E31211C0}" dt="2025-12-15T06:43:45.720" v="533" actId="6549"/>
        <pc:sldMkLst>
          <pc:docMk/>
          <pc:sldMk cId="496757371" sldId="1179"/>
        </pc:sldMkLst>
      </pc:sldChg>
      <pc:sldChg chg="addSp modSp mod modNotesTx">
        <pc:chgData name="Mikkonen Hanne" userId="5a557d90-2fc0-4583-be01-62766ce855fb" providerId="ADAL" clId="{B27D60A9-5133-4D73-8AC0-C572E31211C0}" dt="2025-12-15T06:47:12.840" v="579" actId="207"/>
        <pc:sldMkLst>
          <pc:docMk/>
          <pc:sldMk cId="3420347000" sldId="1180"/>
        </pc:sldMkLst>
        <pc:spChg chg="add mod">
          <ac:chgData name="Mikkonen Hanne" userId="5a557d90-2fc0-4583-be01-62766ce855fb" providerId="ADAL" clId="{B27D60A9-5133-4D73-8AC0-C572E31211C0}" dt="2025-12-14T17:28:46.470" v="425" actId="1076"/>
          <ac:spMkLst>
            <pc:docMk/>
            <pc:sldMk cId="3420347000" sldId="1180"/>
            <ac:spMk id="6" creationId="{F27B9290-785E-ED23-3289-5C737F57D41A}"/>
          </ac:spMkLst>
        </pc:spChg>
        <pc:graphicFrameChg chg="mod">
          <ac:chgData name="Mikkonen Hanne" userId="5a557d90-2fc0-4583-be01-62766ce855fb" providerId="ADAL" clId="{B27D60A9-5133-4D73-8AC0-C572E31211C0}" dt="2025-12-15T06:47:12.840" v="579" actId="207"/>
          <ac:graphicFrameMkLst>
            <pc:docMk/>
            <pc:sldMk cId="3420347000" sldId="1180"/>
            <ac:graphicFrameMk id="10" creationId="{B14BC288-1A61-D688-5435-08565CDB4F06}"/>
          </ac:graphicFrameMkLst>
        </pc:graphicFrameChg>
      </pc:sldChg>
      <pc:sldChg chg="modNotesTx">
        <pc:chgData name="Mikkonen Hanne" userId="5a557d90-2fc0-4583-be01-62766ce855fb" providerId="ADAL" clId="{B27D60A9-5133-4D73-8AC0-C572E31211C0}" dt="2025-12-15T06:43:51.211" v="535" actId="6549"/>
        <pc:sldMkLst>
          <pc:docMk/>
          <pc:sldMk cId="1453250868" sldId="1181"/>
        </pc:sldMkLst>
      </pc:sldChg>
      <pc:sldChg chg="modNotesTx">
        <pc:chgData name="Mikkonen Hanne" userId="5a557d90-2fc0-4583-be01-62766ce855fb" providerId="ADAL" clId="{B27D60A9-5133-4D73-8AC0-C572E31211C0}" dt="2025-12-15T06:43:55.673" v="536" actId="6549"/>
        <pc:sldMkLst>
          <pc:docMk/>
          <pc:sldMk cId="2860904856" sldId="1182"/>
        </pc:sldMkLst>
      </pc:sldChg>
      <pc:sldChg chg="modNotesTx">
        <pc:chgData name="Mikkonen Hanne" userId="5a557d90-2fc0-4583-be01-62766ce855fb" providerId="ADAL" clId="{B27D60A9-5133-4D73-8AC0-C572E31211C0}" dt="2025-12-15T06:43:58.987" v="537" actId="6549"/>
        <pc:sldMkLst>
          <pc:docMk/>
          <pc:sldMk cId="2380445382" sldId="1183"/>
        </pc:sldMkLst>
      </pc:sldChg>
      <pc:sldChg chg="modNotesTx">
        <pc:chgData name="Mikkonen Hanne" userId="5a557d90-2fc0-4583-be01-62766ce855fb" providerId="ADAL" clId="{B27D60A9-5133-4D73-8AC0-C572E31211C0}" dt="2025-12-15T06:44:02.113" v="538" actId="6549"/>
        <pc:sldMkLst>
          <pc:docMk/>
          <pc:sldMk cId="4155399062" sldId="1184"/>
        </pc:sldMkLst>
      </pc:sldChg>
      <pc:sldChg chg="modNotesTx">
        <pc:chgData name="Mikkonen Hanne" userId="5a557d90-2fc0-4583-be01-62766ce855fb" providerId="ADAL" clId="{B27D60A9-5133-4D73-8AC0-C572E31211C0}" dt="2025-12-15T06:44:06.210" v="540" actId="6549"/>
        <pc:sldMkLst>
          <pc:docMk/>
          <pc:sldMk cId="2118195255" sldId="1185"/>
        </pc:sldMkLst>
      </pc:sldChg>
      <pc:sldChg chg="modSp modNotesTx">
        <pc:chgData name="Mikkonen Hanne" userId="5a557d90-2fc0-4583-be01-62766ce855fb" providerId="ADAL" clId="{B27D60A9-5133-4D73-8AC0-C572E31211C0}" dt="2025-12-15T07:33:39.449" v="633" actId="207"/>
        <pc:sldMkLst>
          <pc:docMk/>
          <pc:sldMk cId="3685069679" sldId="1186"/>
        </pc:sldMkLst>
        <pc:graphicFrameChg chg="mod">
          <ac:chgData name="Mikkonen Hanne" userId="5a557d90-2fc0-4583-be01-62766ce855fb" providerId="ADAL" clId="{B27D60A9-5133-4D73-8AC0-C572E31211C0}" dt="2025-12-15T07:33:39.449" v="633" actId="207"/>
          <ac:graphicFrameMkLst>
            <pc:docMk/>
            <pc:sldMk cId="3685069679" sldId="1186"/>
            <ac:graphicFrameMk id="8" creationId="{656ADA5B-411A-01C9-B3B1-F4CD649C21AD}"/>
          </ac:graphicFrameMkLst>
        </pc:graphicFrameChg>
      </pc:sldChg>
      <pc:sldChg chg="modSp ord modNotesTx">
        <pc:chgData name="Mikkonen Hanne" userId="5a557d90-2fc0-4583-be01-62766ce855fb" providerId="ADAL" clId="{B27D60A9-5133-4D73-8AC0-C572E31211C0}" dt="2025-12-15T07:33:44.934" v="634" actId="207"/>
        <pc:sldMkLst>
          <pc:docMk/>
          <pc:sldMk cId="640951732" sldId="1187"/>
        </pc:sldMkLst>
        <pc:graphicFrameChg chg="mod">
          <ac:chgData name="Mikkonen Hanne" userId="5a557d90-2fc0-4583-be01-62766ce855fb" providerId="ADAL" clId="{B27D60A9-5133-4D73-8AC0-C572E31211C0}" dt="2025-12-15T07:33:44.934" v="634" actId="207"/>
          <ac:graphicFrameMkLst>
            <pc:docMk/>
            <pc:sldMk cId="640951732" sldId="1187"/>
            <ac:graphicFrameMk id="8" creationId="{656ADA5B-411A-01C9-B3B1-F4CD649C21AD}"/>
          </ac:graphicFrameMkLst>
        </pc:graphicFrameChg>
      </pc:sldChg>
      <pc:sldChg chg="modNotesTx">
        <pc:chgData name="Mikkonen Hanne" userId="5a557d90-2fc0-4583-be01-62766ce855fb" providerId="ADAL" clId="{B27D60A9-5133-4D73-8AC0-C572E31211C0}" dt="2025-12-15T06:42:05.797" v="515" actId="6549"/>
        <pc:sldMkLst>
          <pc:docMk/>
          <pc:sldMk cId="1752544221" sldId="1189"/>
        </pc:sldMkLst>
      </pc:sldChg>
      <pc:sldChg chg="modSp mod">
        <pc:chgData name="Mikkonen Hanne" userId="5a557d90-2fc0-4583-be01-62766ce855fb" providerId="ADAL" clId="{B27D60A9-5133-4D73-8AC0-C572E31211C0}" dt="2025-12-15T06:51:14.727" v="588" actId="20577"/>
        <pc:sldMkLst>
          <pc:docMk/>
          <pc:sldMk cId="147669400" sldId="1190"/>
        </pc:sldMkLst>
        <pc:spChg chg="mod">
          <ac:chgData name="Mikkonen Hanne" userId="5a557d90-2fc0-4583-be01-62766ce855fb" providerId="ADAL" clId="{B27D60A9-5133-4D73-8AC0-C572E31211C0}" dt="2025-12-15T06:51:14.727" v="588" actId="20577"/>
          <ac:spMkLst>
            <pc:docMk/>
            <pc:sldMk cId="147669400" sldId="1190"/>
            <ac:spMk id="2" creationId="{7D3B5F08-96D3-63AA-0F3F-A5477C05B621}"/>
          </ac:spMkLst>
        </pc:spChg>
      </pc:sldChg>
      <pc:sldChg chg="modNotesTx">
        <pc:chgData name="Mikkonen Hanne" userId="5a557d90-2fc0-4583-be01-62766ce855fb" providerId="ADAL" clId="{B27D60A9-5133-4D73-8AC0-C572E31211C0}" dt="2025-12-15T06:42:11.826" v="516" actId="6549"/>
        <pc:sldMkLst>
          <pc:docMk/>
          <pc:sldMk cId="3466378287" sldId="1191"/>
        </pc:sldMkLst>
      </pc:sldChg>
      <pc:sldChg chg="modNotesTx">
        <pc:chgData name="Mikkonen Hanne" userId="5a557d90-2fc0-4583-be01-62766ce855fb" providerId="ADAL" clId="{B27D60A9-5133-4D73-8AC0-C572E31211C0}" dt="2025-12-15T06:42:17.337" v="517" actId="6549"/>
        <pc:sldMkLst>
          <pc:docMk/>
          <pc:sldMk cId="3063819467" sldId="1192"/>
        </pc:sldMkLst>
      </pc:sldChg>
      <pc:sldChg chg="modSp mod modNotesTx">
        <pc:chgData name="Mikkonen Hanne" userId="5a557d90-2fc0-4583-be01-62766ce855fb" providerId="ADAL" clId="{B27D60A9-5133-4D73-8AC0-C572E31211C0}" dt="2025-12-15T06:55:48.969" v="606" actId="20577"/>
        <pc:sldMkLst>
          <pc:docMk/>
          <pc:sldMk cId="1420934661" sldId="1193"/>
        </pc:sldMkLst>
        <pc:spChg chg="mod">
          <ac:chgData name="Mikkonen Hanne" userId="5a557d90-2fc0-4583-be01-62766ce855fb" providerId="ADAL" clId="{B27D60A9-5133-4D73-8AC0-C572E31211C0}" dt="2025-12-15T06:55:16.723" v="597" actId="20577"/>
          <ac:spMkLst>
            <pc:docMk/>
            <pc:sldMk cId="1420934661" sldId="1193"/>
            <ac:spMk id="2" creationId="{7D3B5F08-96D3-63AA-0F3F-A5477C05B621}"/>
          </ac:spMkLst>
        </pc:spChg>
        <pc:spChg chg="mod">
          <ac:chgData name="Mikkonen Hanne" userId="5a557d90-2fc0-4583-be01-62766ce855fb" providerId="ADAL" clId="{B27D60A9-5133-4D73-8AC0-C572E31211C0}" dt="2025-12-15T06:55:11.131" v="593" actId="20577"/>
          <ac:spMkLst>
            <pc:docMk/>
            <pc:sldMk cId="1420934661" sldId="1193"/>
            <ac:spMk id="6" creationId="{B934E784-7C69-E4F2-12CB-C5B6AC933301}"/>
          </ac:spMkLst>
        </pc:spChg>
      </pc:sldChg>
      <pc:sldChg chg="ord modNotesTx">
        <pc:chgData name="Mikkonen Hanne" userId="5a557d90-2fc0-4583-be01-62766ce855fb" providerId="ADAL" clId="{B27D60A9-5133-4D73-8AC0-C572E31211C0}" dt="2025-12-15T07:48:29.042" v="658" actId="20577"/>
        <pc:sldMkLst>
          <pc:docMk/>
          <pc:sldMk cId="342172731" sldId="1194"/>
        </pc:sldMkLst>
      </pc:sldChg>
      <pc:sldChg chg="delSp mod modNotesTx">
        <pc:chgData name="Mikkonen Hanne" userId="5a557d90-2fc0-4583-be01-62766ce855fb" providerId="ADAL" clId="{B27D60A9-5133-4D73-8AC0-C572E31211C0}" dt="2025-12-15T07:48:24.752" v="656" actId="20577"/>
        <pc:sldMkLst>
          <pc:docMk/>
          <pc:sldMk cId="1617021596" sldId="1195"/>
        </pc:sldMkLst>
        <pc:spChg chg="del">
          <ac:chgData name="Mikkonen Hanne" userId="5a557d90-2fc0-4583-be01-62766ce855fb" providerId="ADAL" clId="{B27D60A9-5133-4D73-8AC0-C572E31211C0}" dt="2025-12-14T17:27:16.746" v="364" actId="478"/>
          <ac:spMkLst>
            <pc:docMk/>
            <pc:sldMk cId="1617021596" sldId="1195"/>
            <ac:spMk id="8" creationId="{E3C45ACF-31AD-80C0-C452-F888EB280E94}"/>
          </ac:spMkLst>
        </pc:spChg>
      </pc:sldChg>
      <pc:sldChg chg="modNotesTx">
        <pc:chgData name="Mikkonen Hanne" userId="5a557d90-2fc0-4583-be01-62766ce855fb" providerId="ADAL" clId="{B27D60A9-5133-4D73-8AC0-C572E31211C0}" dt="2025-12-15T06:42:32.149" v="521" actId="6549"/>
        <pc:sldMkLst>
          <pc:docMk/>
          <pc:sldMk cId="3389488580" sldId="1196"/>
        </pc:sldMkLst>
      </pc:sldChg>
      <pc:sldChg chg="modNotesTx">
        <pc:chgData name="Mikkonen Hanne" userId="5a557d90-2fc0-4583-be01-62766ce855fb" providerId="ADAL" clId="{B27D60A9-5133-4D73-8AC0-C572E31211C0}" dt="2025-12-15T06:42:34.682" v="522" actId="6549"/>
        <pc:sldMkLst>
          <pc:docMk/>
          <pc:sldMk cId="2322295698" sldId="1197"/>
        </pc:sldMkLst>
      </pc:sldChg>
      <pc:sldChg chg="modNotesTx">
        <pc:chgData name="Mikkonen Hanne" userId="5a557d90-2fc0-4583-be01-62766ce855fb" providerId="ADAL" clId="{B27D60A9-5133-4D73-8AC0-C572E31211C0}" dt="2025-12-15T06:42:38.667" v="523" actId="6549"/>
        <pc:sldMkLst>
          <pc:docMk/>
          <pc:sldMk cId="2229109829" sldId="1198"/>
        </pc:sldMkLst>
      </pc:sldChg>
      <pc:sldChg chg="del">
        <pc:chgData name="Mikkonen Hanne" userId="5a557d90-2fc0-4583-be01-62766ce855fb" providerId="ADAL" clId="{B27D60A9-5133-4D73-8AC0-C572E31211C0}" dt="2025-12-14T17:23:30.622" v="261" actId="47"/>
        <pc:sldMkLst>
          <pc:docMk/>
          <pc:sldMk cId="881116601" sldId="1200"/>
        </pc:sldMkLst>
      </pc:sldChg>
      <pc:sldChg chg="del">
        <pc:chgData name="Mikkonen Hanne" userId="5a557d90-2fc0-4583-be01-62766ce855fb" providerId="ADAL" clId="{B27D60A9-5133-4D73-8AC0-C572E31211C0}" dt="2025-12-14T17:23:30.622" v="261" actId="47"/>
        <pc:sldMkLst>
          <pc:docMk/>
          <pc:sldMk cId="1904001786" sldId="1201"/>
        </pc:sldMkLst>
      </pc:sldChg>
      <pc:sldChg chg="del">
        <pc:chgData name="Mikkonen Hanne" userId="5a557d90-2fc0-4583-be01-62766ce855fb" providerId="ADAL" clId="{B27D60A9-5133-4D73-8AC0-C572E31211C0}" dt="2025-12-14T17:23:30.622" v="261" actId="47"/>
        <pc:sldMkLst>
          <pc:docMk/>
          <pc:sldMk cId="3195317746" sldId="1202"/>
        </pc:sldMkLst>
      </pc:sldChg>
      <pc:sldChg chg="addSp delSp modSp mod modNotesTx">
        <pc:chgData name="Mikkonen Hanne" userId="5a557d90-2fc0-4583-be01-62766ce855fb" providerId="ADAL" clId="{B27D60A9-5133-4D73-8AC0-C572E31211C0}" dt="2025-12-15T07:35:44.098" v="638" actId="1076"/>
        <pc:sldMkLst>
          <pc:docMk/>
          <pc:sldMk cId="126241692" sldId="1203"/>
        </pc:sldMkLst>
        <pc:spChg chg="add mod">
          <ac:chgData name="Mikkonen Hanne" userId="5a557d90-2fc0-4583-be01-62766ce855fb" providerId="ADAL" clId="{B27D60A9-5133-4D73-8AC0-C572E31211C0}" dt="2025-12-15T07:35:44.098" v="638" actId="1076"/>
          <ac:spMkLst>
            <pc:docMk/>
            <pc:sldMk cId="126241692" sldId="1203"/>
            <ac:spMk id="6" creationId="{FC4F8069-7229-4BB1-7958-2CAC1D0A4AAF}"/>
          </ac:spMkLst>
        </pc:spChg>
        <pc:spChg chg="del">
          <ac:chgData name="Mikkonen Hanne" userId="5a557d90-2fc0-4583-be01-62766ce855fb" providerId="ADAL" clId="{B27D60A9-5133-4D73-8AC0-C572E31211C0}" dt="2025-12-14T17:17:16.630" v="90" actId="478"/>
          <ac:spMkLst>
            <pc:docMk/>
            <pc:sldMk cId="126241692" sldId="1203"/>
            <ac:spMk id="11" creationId="{E896E910-6481-D492-53AC-3C2AB47594B4}"/>
          </ac:spMkLst>
        </pc:spChg>
      </pc:sldChg>
      <pc:sldChg chg="modSp add del mod modNotesTx">
        <pc:chgData name="Mikkonen Hanne" userId="5a557d90-2fc0-4583-be01-62766ce855fb" providerId="ADAL" clId="{B27D60A9-5133-4D73-8AC0-C572E31211C0}" dt="2025-12-15T06:44:30.401" v="547" actId="6549"/>
        <pc:sldMkLst>
          <pc:docMk/>
          <pc:sldMk cId="2785056106" sldId="1204"/>
        </pc:sldMkLst>
        <pc:spChg chg="mod">
          <ac:chgData name="Mikkonen Hanne" userId="5a557d90-2fc0-4583-be01-62766ce855fb" providerId="ADAL" clId="{B27D60A9-5133-4D73-8AC0-C572E31211C0}" dt="2025-12-14T17:30:20.855" v="507" actId="20577"/>
          <ac:spMkLst>
            <pc:docMk/>
            <pc:sldMk cId="2785056106" sldId="1204"/>
            <ac:spMk id="12" creationId="{B083C051-A1B8-46C4-9323-C8D9CBDD2004}"/>
          </ac:spMkLst>
        </pc:spChg>
      </pc:sldChg>
      <pc:sldChg chg="del">
        <pc:chgData name="Mikkonen Hanne" userId="5a557d90-2fc0-4583-be01-62766ce855fb" providerId="ADAL" clId="{B27D60A9-5133-4D73-8AC0-C572E31211C0}" dt="2025-12-14T17:13:26.527" v="3" actId="47"/>
        <pc:sldMkLst>
          <pc:docMk/>
          <pc:sldMk cId="1535944942" sldId="1206"/>
        </pc:sldMkLst>
      </pc:sldChg>
      <pc:sldChg chg="del">
        <pc:chgData name="Mikkonen Hanne" userId="5a557d90-2fc0-4583-be01-62766ce855fb" providerId="ADAL" clId="{B27D60A9-5133-4D73-8AC0-C572E31211C0}" dt="2025-12-14T17:13:28.156" v="4" actId="47"/>
        <pc:sldMkLst>
          <pc:docMk/>
          <pc:sldMk cId="2078813712" sldId="1207"/>
        </pc:sldMkLst>
      </pc:sldChg>
      <pc:sldChg chg="modSp modNotesTx">
        <pc:chgData name="Mikkonen Hanne" userId="5a557d90-2fc0-4583-be01-62766ce855fb" providerId="ADAL" clId="{B27D60A9-5133-4D73-8AC0-C572E31211C0}" dt="2025-12-15T06:44:34.455" v="548" actId="6549"/>
        <pc:sldMkLst>
          <pc:docMk/>
          <pc:sldMk cId="1048398172" sldId="1209"/>
        </pc:sldMkLst>
        <pc:graphicFrameChg chg="mod">
          <ac:chgData name="Mikkonen Hanne" userId="5a557d90-2fc0-4583-be01-62766ce855fb" providerId="ADAL" clId="{B27D60A9-5133-4D73-8AC0-C572E31211C0}" dt="2025-12-14T17:17:31.502" v="93" actId="404"/>
          <ac:graphicFrameMkLst>
            <pc:docMk/>
            <pc:sldMk cId="1048398172" sldId="1209"/>
            <ac:graphicFrameMk id="10" creationId="{A9947A99-8AFC-A628-9321-937F7590B0F0}"/>
          </ac:graphicFrameMkLst>
        </pc:graphicFrameChg>
      </pc:sldChg>
      <pc:sldChg chg="del">
        <pc:chgData name="Mikkonen Hanne" userId="5a557d90-2fc0-4583-be01-62766ce855fb" providerId="ADAL" clId="{B27D60A9-5133-4D73-8AC0-C572E31211C0}" dt="2025-12-14T17:13:31.486" v="6" actId="47"/>
        <pc:sldMkLst>
          <pc:docMk/>
          <pc:sldMk cId="2769638245" sldId="1210"/>
        </pc:sldMkLst>
      </pc:sldChg>
      <pc:sldChg chg="del">
        <pc:chgData name="Mikkonen Hanne" userId="5a557d90-2fc0-4583-be01-62766ce855fb" providerId="ADAL" clId="{B27D60A9-5133-4D73-8AC0-C572E31211C0}" dt="2025-12-14T17:13:30.212" v="5" actId="47"/>
        <pc:sldMkLst>
          <pc:docMk/>
          <pc:sldMk cId="1376935381" sldId="1212"/>
        </pc:sldMkLst>
      </pc:sldChg>
      <pc:sldChg chg="del">
        <pc:chgData name="Mikkonen Hanne" userId="5a557d90-2fc0-4583-be01-62766ce855fb" providerId="ADAL" clId="{B27D60A9-5133-4D73-8AC0-C572E31211C0}" dt="2025-12-14T17:21:58.286" v="237" actId="47"/>
        <pc:sldMkLst>
          <pc:docMk/>
          <pc:sldMk cId="4279677285" sldId="1213"/>
        </pc:sldMkLst>
      </pc:sldChg>
      <pc:sldChg chg="del">
        <pc:chgData name="Mikkonen Hanne" userId="5a557d90-2fc0-4583-be01-62766ce855fb" providerId="ADAL" clId="{B27D60A9-5133-4D73-8AC0-C572E31211C0}" dt="2025-12-14T17:14:25.187" v="9" actId="47"/>
        <pc:sldMkLst>
          <pc:docMk/>
          <pc:sldMk cId="2896534463" sldId="1214"/>
        </pc:sldMkLst>
      </pc:sldChg>
      <pc:sldChg chg="ord modNotesTx">
        <pc:chgData name="Mikkonen Hanne" userId="5a557d90-2fc0-4583-be01-62766ce855fb" providerId="ADAL" clId="{B27D60A9-5133-4D73-8AC0-C572E31211C0}" dt="2025-12-15T06:44:20.018" v="544" actId="6549"/>
        <pc:sldMkLst>
          <pc:docMk/>
          <pc:sldMk cId="3758271368" sldId="1215"/>
        </pc:sldMkLst>
      </pc:sldChg>
      <pc:sldChg chg="modSp mod modNotesTx">
        <pc:chgData name="Mikkonen Hanne" userId="5a557d90-2fc0-4583-be01-62766ce855fb" providerId="ADAL" clId="{B27D60A9-5133-4D73-8AC0-C572E31211C0}" dt="2025-12-15T06:44:08.850" v="541" actId="6549"/>
        <pc:sldMkLst>
          <pc:docMk/>
          <pc:sldMk cId="3662339027" sldId="1216"/>
        </pc:sldMkLst>
        <pc:spChg chg="mod">
          <ac:chgData name="Mikkonen Hanne" userId="5a557d90-2fc0-4583-be01-62766ce855fb" providerId="ADAL" clId="{B27D60A9-5133-4D73-8AC0-C572E31211C0}" dt="2025-12-14T17:29:00.485" v="426" actId="20577"/>
          <ac:spMkLst>
            <pc:docMk/>
            <pc:sldMk cId="3662339027" sldId="1216"/>
            <ac:spMk id="2" creationId="{2F829BB2-975D-C8DE-C5AC-4DC1C2E54B09}"/>
          </ac:spMkLst>
        </pc:spChg>
      </pc:sldChg>
      <pc:sldChg chg="ord modNotesTx">
        <pc:chgData name="Mikkonen Hanne" userId="5a557d90-2fc0-4583-be01-62766ce855fb" providerId="ADAL" clId="{B27D60A9-5133-4D73-8AC0-C572E31211C0}" dt="2025-12-15T06:44:22.597" v="545" actId="6549"/>
        <pc:sldMkLst>
          <pc:docMk/>
          <pc:sldMk cId="3151461866" sldId="1219"/>
        </pc:sldMkLst>
      </pc:sldChg>
      <pc:sldChg chg="modNotesTx">
        <pc:chgData name="Mikkonen Hanne" userId="5a557d90-2fc0-4583-be01-62766ce855fb" providerId="ADAL" clId="{B27D60A9-5133-4D73-8AC0-C572E31211C0}" dt="2025-12-15T06:41:52.556" v="513" actId="6549"/>
        <pc:sldMkLst>
          <pc:docMk/>
          <pc:sldMk cId="490471115" sldId="1221"/>
        </pc:sldMkLst>
      </pc:sldChg>
      <pc:sldChg chg="modSp mod modNotesTx">
        <pc:chgData name="Mikkonen Hanne" userId="5a557d90-2fc0-4583-be01-62766ce855fb" providerId="ADAL" clId="{B27D60A9-5133-4D73-8AC0-C572E31211C0}" dt="2025-12-15T06:45:38.084" v="557" actId="20577"/>
        <pc:sldMkLst>
          <pc:docMk/>
          <pc:sldMk cId="1809489736" sldId="1223"/>
        </pc:sldMkLst>
        <pc:spChg chg="mod">
          <ac:chgData name="Mikkonen Hanne" userId="5a557d90-2fc0-4583-be01-62766ce855fb" providerId="ADAL" clId="{B27D60A9-5133-4D73-8AC0-C572E31211C0}" dt="2025-12-15T06:45:38.084" v="557" actId="20577"/>
          <ac:spMkLst>
            <pc:docMk/>
            <pc:sldMk cId="1809489736" sldId="1223"/>
            <ac:spMk id="2" creationId="{14B48E48-DD37-9F3D-C101-6B21BD698C68}"/>
          </ac:spMkLst>
        </pc:spChg>
      </pc:sldChg>
      <pc:sldChg chg="del">
        <pc:chgData name="Mikkonen Hanne" userId="5a557d90-2fc0-4583-be01-62766ce855fb" providerId="ADAL" clId="{B27D60A9-5133-4D73-8AC0-C572E31211C0}" dt="2025-12-14T17:23:30.622" v="261" actId="47"/>
        <pc:sldMkLst>
          <pc:docMk/>
          <pc:sldMk cId="4005747506" sldId="1224"/>
        </pc:sldMkLst>
      </pc:sldChg>
      <pc:sldChg chg="del">
        <pc:chgData name="Mikkonen Hanne" userId="5a557d90-2fc0-4583-be01-62766ce855fb" providerId="ADAL" clId="{B27D60A9-5133-4D73-8AC0-C572E31211C0}" dt="2025-12-14T17:14:14.529" v="8" actId="47"/>
        <pc:sldMkLst>
          <pc:docMk/>
          <pc:sldMk cId="1695645028" sldId="1225"/>
        </pc:sldMkLst>
      </pc:sldChg>
      <pc:sldChg chg="modSp new mod">
        <pc:chgData name="Mikkonen Hanne" userId="5a557d90-2fc0-4583-be01-62766ce855fb" providerId="ADAL" clId="{B27D60A9-5133-4D73-8AC0-C572E31211C0}" dt="2025-12-14T17:29:14.054" v="428" actId="20577"/>
        <pc:sldMkLst>
          <pc:docMk/>
          <pc:sldMk cId="3787960462" sldId="1225"/>
        </pc:sldMkLst>
        <pc:spChg chg="mod">
          <ac:chgData name="Mikkonen Hanne" userId="5a557d90-2fc0-4583-be01-62766ce855fb" providerId="ADAL" clId="{B27D60A9-5133-4D73-8AC0-C572E31211C0}" dt="2025-12-14T17:29:14.054" v="428" actId="20577"/>
          <ac:spMkLst>
            <pc:docMk/>
            <pc:sldMk cId="3787960462" sldId="1225"/>
            <ac:spMk id="2" creationId="{CFF73D1B-4139-C502-146E-B1AD2E598075}"/>
          </ac:spMkLst>
        </pc:spChg>
      </pc:sldChg>
      <pc:sldChg chg="add">
        <pc:chgData name="Mikkonen Hanne" userId="5a557d90-2fc0-4583-be01-62766ce855fb" providerId="ADAL" clId="{B27D60A9-5133-4D73-8AC0-C572E31211C0}" dt="2025-12-14T17:17:45.475" v="94"/>
        <pc:sldMkLst>
          <pc:docMk/>
          <pc:sldMk cId="2910138892" sldId="1226"/>
        </pc:sldMkLst>
      </pc:sldChg>
      <pc:sldChg chg="modSp new mod">
        <pc:chgData name="Mikkonen Hanne" userId="5a557d90-2fc0-4583-be01-62766ce855fb" providerId="ADAL" clId="{B27D60A9-5133-4D73-8AC0-C572E31211C0}" dt="2025-12-15T07:36:13.679" v="652" actId="20577"/>
        <pc:sldMkLst>
          <pc:docMk/>
          <pc:sldMk cId="1408757499" sldId="1227"/>
        </pc:sldMkLst>
        <pc:spChg chg="mod">
          <ac:chgData name="Mikkonen Hanne" userId="5a557d90-2fc0-4583-be01-62766ce855fb" providerId="ADAL" clId="{B27D60A9-5133-4D73-8AC0-C572E31211C0}" dt="2025-12-14T17:18:16.798" v="167" actId="20577"/>
          <ac:spMkLst>
            <pc:docMk/>
            <pc:sldMk cId="1408757499" sldId="1227"/>
            <ac:spMk id="2" creationId="{B60A7809-80BE-1FC1-3D34-D8C46420D6D2}"/>
          </ac:spMkLst>
        </pc:spChg>
        <pc:spChg chg="mod">
          <ac:chgData name="Mikkonen Hanne" userId="5a557d90-2fc0-4583-be01-62766ce855fb" providerId="ADAL" clId="{B27D60A9-5133-4D73-8AC0-C572E31211C0}" dt="2025-12-15T07:36:13.679" v="652" actId="20577"/>
          <ac:spMkLst>
            <pc:docMk/>
            <pc:sldMk cId="1408757499" sldId="1227"/>
            <ac:spMk id="6" creationId="{CA2B7133-54F4-3F38-1616-763574BE68E8}"/>
          </ac:spMkLst>
        </pc:spChg>
      </pc:sldChg>
      <pc:sldChg chg="modSp new mod">
        <pc:chgData name="Mikkonen Hanne" userId="5a557d90-2fc0-4583-be01-62766ce855fb" providerId="ADAL" clId="{B27D60A9-5133-4D73-8AC0-C572E31211C0}" dt="2025-12-14T17:31:04.469" v="509" actId="6549"/>
        <pc:sldMkLst>
          <pc:docMk/>
          <pc:sldMk cId="2781259706" sldId="1228"/>
        </pc:sldMkLst>
        <pc:spChg chg="mod">
          <ac:chgData name="Mikkonen Hanne" userId="5a557d90-2fc0-4583-be01-62766ce855fb" providerId="ADAL" clId="{B27D60A9-5133-4D73-8AC0-C572E31211C0}" dt="2025-12-14T17:18:22.845" v="183" actId="20577"/>
          <ac:spMkLst>
            <pc:docMk/>
            <pc:sldMk cId="2781259706" sldId="1228"/>
            <ac:spMk id="2" creationId="{2F5520F9-127E-ED76-0DDD-D628A475702D}"/>
          </ac:spMkLst>
        </pc:spChg>
        <pc:spChg chg="mod">
          <ac:chgData name="Mikkonen Hanne" userId="5a557d90-2fc0-4583-be01-62766ce855fb" providerId="ADAL" clId="{B27D60A9-5133-4D73-8AC0-C572E31211C0}" dt="2025-12-14T17:31:04.469" v="509" actId="6549"/>
          <ac:spMkLst>
            <pc:docMk/>
            <pc:sldMk cId="2781259706" sldId="1228"/>
            <ac:spMk id="6" creationId="{66A715A9-EBD1-7BC0-4CA9-D6206A3CA57B}"/>
          </ac:spMkLst>
        </pc:spChg>
      </pc:sldChg>
      <pc:sldChg chg="modSp new mod">
        <pc:chgData name="Mikkonen Hanne" userId="5a557d90-2fc0-4583-be01-62766ce855fb" providerId="ADAL" clId="{B27D60A9-5133-4D73-8AC0-C572E31211C0}" dt="2025-12-15T07:36:55.453" v="654" actId="20577"/>
        <pc:sldMkLst>
          <pc:docMk/>
          <pc:sldMk cId="486331522" sldId="1229"/>
        </pc:sldMkLst>
        <pc:spChg chg="mod">
          <ac:chgData name="Mikkonen Hanne" userId="5a557d90-2fc0-4583-be01-62766ce855fb" providerId="ADAL" clId="{B27D60A9-5133-4D73-8AC0-C572E31211C0}" dt="2025-12-14T17:23:07.404" v="255" actId="20577"/>
          <ac:spMkLst>
            <pc:docMk/>
            <pc:sldMk cId="486331522" sldId="1229"/>
            <ac:spMk id="2" creationId="{DBCBDBC2-4F7A-6FB9-14E6-7AFFAE297A74}"/>
          </ac:spMkLst>
        </pc:spChg>
        <pc:spChg chg="mod">
          <ac:chgData name="Mikkonen Hanne" userId="5a557d90-2fc0-4583-be01-62766ce855fb" providerId="ADAL" clId="{B27D60A9-5133-4D73-8AC0-C572E31211C0}" dt="2025-12-15T07:36:55.453" v="654" actId="20577"/>
          <ac:spMkLst>
            <pc:docMk/>
            <pc:sldMk cId="486331522" sldId="1229"/>
            <ac:spMk id="6" creationId="{19754544-1756-39CD-083B-711F7DCA443A}"/>
          </ac:spMkLst>
        </pc:spChg>
      </pc:sldChg>
      <pc:sldChg chg="new del">
        <pc:chgData name="Mikkonen Hanne" userId="5a557d90-2fc0-4583-be01-62766ce855fb" providerId="ADAL" clId="{B27D60A9-5133-4D73-8AC0-C572E31211C0}" dt="2025-12-14T17:24:41.714" v="264" actId="47"/>
        <pc:sldMkLst>
          <pc:docMk/>
          <pc:sldMk cId="4184211661" sldId="1230"/>
        </pc:sldMkLst>
      </pc:sldChg>
      <pc:sldChg chg="modSp add mod">
        <pc:chgData name="Mikkonen Hanne" userId="5a557d90-2fc0-4583-be01-62766ce855fb" providerId="ADAL" clId="{B27D60A9-5133-4D73-8AC0-C572E31211C0}" dt="2025-12-14T17:25:15.445" v="269" actId="20577"/>
        <pc:sldMkLst>
          <pc:docMk/>
          <pc:sldMk cId="3293755668" sldId="2147373907"/>
        </pc:sldMkLst>
        <pc:spChg chg="mod">
          <ac:chgData name="Mikkonen Hanne" userId="5a557d90-2fc0-4583-be01-62766ce855fb" providerId="ADAL" clId="{B27D60A9-5133-4D73-8AC0-C572E31211C0}" dt="2025-12-14T17:25:15.445" v="269" actId="20577"/>
          <ac:spMkLst>
            <pc:docMk/>
            <pc:sldMk cId="3293755668" sldId="2147373907"/>
            <ac:spMk id="5" creationId="{FC8D8284-1192-48E2-5A54-D8129A9C96C1}"/>
          </ac:spMkLst>
        </pc:spChg>
        <pc:spChg chg="mod">
          <ac:chgData name="Mikkonen Hanne" userId="5a557d90-2fc0-4583-be01-62766ce855fb" providerId="ADAL" clId="{B27D60A9-5133-4D73-8AC0-C572E31211C0}" dt="2025-12-14T17:25:11.174" v="268"/>
          <ac:spMkLst>
            <pc:docMk/>
            <pc:sldMk cId="3293755668" sldId="2147373907"/>
            <ac:spMk id="6" creationId="{0BDF29D6-9F8A-B93D-7AA0-62F39E18CB7F}"/>
          </ac:spMkLst>
        </pc:spChg>
      </pc:sldChg>
      <pc:sldChg chg="modSp add del mod">
        <pc:chgData name="Mikkonen Hanne" userId="5a557d90-2fc0-4583-be01-62766ce855fb" providerId="ADAL" clId="{B27D60A9-5133-4D73-8AC0-C572E31211C0}" dt="2025-12-14T17:25:19.387" v="270" actId="47"/>
        <pc:sldMkLst>
          <pc:docMk/>
          <pc:sldMk cId="683633112" sldId="2147373919"/>
        </pc:sldMkLst>
        <pc:spChg chg="mod">
          <ac:chgData name="Mikkonen Hanne" userId="5a557d90-2fc0-4583-be01-62766ce855fb" providerId="ADAL" clId="{B27D60A9-5133-4D73-8AC0-C572E31211C0}" dt="2025-12-14T17:24:46.120" v="266" actId="20577"/>
          <ac:spMkLst>
            <pc:docMk/>
            <pc:sldMk cId="683633112" sldId="2147373919"/>
            <ac:spMk id="6" creationId="{2127424C-9B9A-D65F-2D57-84C83A016B67}"/>
          </ac:spMkLst>
        </pc:spChg>
      </pc:sldChg>
      <pc:sldChg chg="delSp modSp add mod ord">
        <pc:chgData name="Mikkonen Hanne" userId="5a557d90-2fc0-4583-be01-62766ce855fb" providerId="ADAL" clId="{B27D60A9-5133-4D73-8AC0-C572E31211C0}" dt="2025-12-15T06:48:47.904" v="580" actId="14100"/>
        <pc:sldMkLst>
          <pc:docMk/>
          <pc:sldMk cId="1228713138" sldId="2147373959"/>
        </pc:sldMkLst>
        <pc:spChg chg="mod">
          <ac:chgData name="Mikkonen Hanne" userId="5a557d90-2fc0-4583-be01-62766ce855fb" providerId="ADAL" clId="{B27D60A9-5133-4D73-8AC0-C572E31211C0}" dt="2025-12-14T17:25:40.725" v="289" actId="20577"/>
          <ac:spMkLst>
            <pc:docMk/>
            <pc:sldMk cId="1228713138" sldId="2147373959"/>
            <ac:spMk id="2" creationId="{C2CD5B41-1809-BEBC-F86B-CBB0948AEFF8}"/>
          </ac:spMkLst>
        </pc:spChg>
        <pc:spChg chg="mod">
          <ac:chgData name="Mikkonen Hanne" userId="5a557d90-2fc0-4583-be01-62766ce855fb" providerId="ADAL" clId="{B27D60A9-5133-4D73-8AC0-C572E31211C0}" dt="2025-12-15T06:48:47.904" v="580" actId="14100"/>
          <ac:spMkLst>
            <pc:docMk/>
            <pc:sldMk cId="1228713138" sldId="2147373959"/>
            <ac:spMk id="6" creationId="{39CB4763-DB59-176E-96B2-DDE83F527565}"/>
          </ac:spMkLst>
        </pc:spChg>
        <pc:picChg chg="del">
          <ac:chgData name="Mikkonen Hanne" userId="5a557d90-2fc0-4583-be01-62766ce855fb" providerId="ADAL" clId="{B27D60A9-5133-4D73-8AC0-C572E31211C0}" dt="2025-12-14T17:25:55.054" v="353" actId="478"/>
          <ac:picMkLst>
            <pc:docMk/>
            <pc:sldMk cId="1228713138" sldId="2147373959"/>
            <ac:picMk id="9" creationId="{6C41FB42-091E-CD08-3BC6-8DBFD92823C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41C_2BC84E9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4A6_8CD419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4A7_CE9CBC2F.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4A8_B69E2CCB.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4A8_B69E2CCB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4A9_54B1BE0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4AA_1465243B.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4AB_6061CA9C.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4AB_6061CA9C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4AC_CA077DC4.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4AC_CA077DC4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41C_2BC84E9D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4AD_8A6B6B92.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4AD_8A6B6B928.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_4AE_84DD8445.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_4AE_84DD8445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_108_F7FB46C7.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_4C7_6BDA9F48.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_4C7_6BDA9F4810.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_491_FE4B3AF4.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_491_FE4B3AF411.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_435_B61DDB21.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46F_224988A.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_435_B61DDB2112.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_495_A12AEBC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_495_A12AEBC113.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_43B_2EF6674D.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_43B_2EF6674D14.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_49B_1D9BEA7B.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_49C_CBDE5A78.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_49D_569ED934.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_49E_AA85F19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_49F_8DE2B6C6.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46F_224988A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_4A0_F7AE5B96.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_4A1_7E411837.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_4C0_DA4ADBD3.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_4A2_DBA5B36F.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_4A3_263425B4.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_4BF_E002AB88.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_4C3_BBD77DEA.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_4B3_7864B9C.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_4B4_A600956A.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_4B4_A600956A15.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4C5_1D3BFECB.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_4B9_3E7D495C.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4C5_1D3BFECB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48D_B1F90FE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48D_B1F90FE7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4A5_6875B3DD.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Henkilöstön suuruusluokka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Koko jäsenistö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Taul1!$B$2:$B$5</c:f>
              <c:numCache>
                <c:formatCode>0%</c:formatCode>
                <c:ptCount val="4"/>
                <c:pt idx="0">
                  <c:v>0.02</c:v>
                </c:pt>
                <c:pt idx="1">
                  <c:v>0.02</c:v>
                </c:pt>
                <c:pt idx="2">
                  <c:v>0.06</c:v>
                </c:pt>
                <c:pt idx="3">
                  <c:v>0.9</c:v>
                </c:pt>
              </c:numCache>
            </c:numRef>
          </c:val>
          <c:extLst>
            <c:ext xmlns:c16="http://schemas.microsoft.com/office/drawing/2014/chart" uri="{C3380CC4-5D6E-409C-BE32-E72D297353CC}">
              <c16:uniqueId val="{00000000-CA9B-44BC-87D7-12D44C41A706}"/>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Taul1!$C$2:$C$5</c:f>
              <c:numCache>
                <c:formatCode>0%</c:formatCode>
                <c:ptCount val="4"/>
                <c:pt idx="0">
                  <c:v>0.03</c:v>
                </c:pt>
                <c:pt idx="1">
                  <c:v>0.04</c:v>
                </c:pt>
                <c:pt idx="2">
                  <c:v>0.05</c:v>
                </c:pt>
                <c:pt idx="3">
                  <c:v>0.87</c:v>
                </c:pt>
              </c:numCache>
            </c:numRef>
          </c:val>
          <c:extLst>
            <c:ext xmlns:c16="http://schemas.microsoft.com/office/drawing/2014/chart" uri="{C3380CC4-5D6E-409C-BE32-E72D297353CC}">
              <c16:uniqueId val="{00000001-CA9B-44BC-87D7-12D44C41A706}"/>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0.27</c:v>
                </c:pt>
                <c:pt idx="1">
                  <c:v>0.24</c:v>
                </c:pt>
                <c:pt idx="2">
                  <c:v>0.19</c:v>
                </c:pt>
                <c:pt idx="3">
                  <c:v>0.19</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0.42</c:v>
                </c:pt>
                <c:pt idx="1">
                  <c:v>0.42</c:v>
                </c:pt>
                <c:pt idx="2">
                  <c:v>0.6</c:v>
                </c:pt>
                <c:pt idx="3">
                  <c:v>0.57999999999999996</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0.31</c:v>
                </c:pt>
                <c:pt idx="1">
                  <c:v>0.34</c:v>
                </c:pt>
                <c:pt idx="2">
                  <c:v>0.21</c:v>
                </c:pt>
                <c:pt idx="3">
                  <c:v>0.23</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0.14000000000000001</c:v>
                </c:pt>
                <c:pt idx="1">
                  <c:v>0.15</c:v>
                </c:pt>
                <c:pt idx="2">
                  <c:v>0.15</c:v>
                </c:pt>
                <c:pt idx="3">
                  <c:v>0.12</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0.56000000000000005</c:v>
                </c:pt>
                <c:pt idx="1">
                  <c:v>0.54</c:v>
                </c:pt>
                <c:pt idx="2">
                  <c:v>0.57999999999999996</c:v>
                </c:pt>
                <c:pt idx="3">
                  <c:v>0.65</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0.31</c:v>
                </c:pt>
                <c:pt idx="1">
                  <c:v>0.31</c:v>
                </c:pt>
                <c:pt idx="2">
                  <c:v>0.27</c:v>
                </c:pt>
                <c:pt idx="3">
                  <c:v>0.22</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teollisuus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_-* #\ ##0_-;\-* #\ ##0_-;_-* "-"??_-;_-@_-</c:formatCode>
                <c:ptCount val="4"/>
                <c:pt idx="0">
                  <c:v>4</c:v>
                </c:pt>
                <c:pt idx="1">
                  <c:v>10</c:v>
                </c:pt>
                <c:pt idx="2">
                  <c:v>3</c:v>
                </c:pt>
                <c:pt idx="3">
                  <c:v>4</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palvelut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Palvelut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17</c:v>
                </c:pt>
                <c:pt idx="1">
                  <c:v>16</c:v>
                </c:pt>
                <c:pt idx="2">
                  <c:v>12</c:v>
                </c:pt>
                <c:pt idx="3">
                  <c:v>10</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0.25357142857142856</c:v>
                </c:pt>
                <c:pt idx="1">
                  <c:v>0.23571428571428571</c:v>
                </c:pt>
                <c:pt idx="2">
                  <c:v>0.17857142857142858</c:v>
                </c:pt>
                <c:pt idx="3">
                  <c:v>0.18928571428571428</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0.43928571428571428</c:v>
                </c:pt>
                <c:pt idx="1">
                  <c:v>0.43928571428571428</c:v>
                </c:pt>
                <c:pt idx="2">
                  <c:v>0.59285714285714286</c:v>
                </c:pt>
                <c:pt idx="3">
                  <c:v>0.57857142857142863</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0.30714285714285716</c:v>
                </c:pt>
                <c:pt idx="1">
                  <c:v>0.32500000000000001</c:v>
                </c:pt>
                <c:pt idx="2">
                  <c:v>0.22857142857142856</c:v>
                </c:pt>
                <c:pt idx="3">
                  <c:v>0.23214285714285715</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0.18</c:v>
                </c:pt>
                <c:pt idx="1">
                  <c:v>0.16</c:v>
                </c:pt>
                <c:pt idx="2">
                  <c:v>0.17</c:v>
                </c:pt>
                <c:pt idx="3">
                  <c:v>0.12</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0.49</c:v>
                </c:pt>
                <c:pt idx="1">
                  <c:v>0.47</c:v>
                </c:pt>
                <c:pt idx="2">
                  <c:v>0.62</c:v>
                </c:pt>
                <c:pt idx="3">
                  <c:v>0.66</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0.33</c:v>
                </c:pt>
                <c:pt idx="1">
                  <c:v>0.37</c:v>
                </c:pt>
                <c:pt idx="2">
                  <c:v>0.21</c:v>
                </c:pt>
                <c:pt idx="3">
                  <c:v>0.22</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alle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Alle 150 työllistävät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5</c:v>
                </c:pt>
                <c:pt idx="1">
                  <c:v>9</c:v>
                </c:pt>
                <c:pt idx="2">
                  <c:v>5</c:v>
                </c:pt>
                <c:pt idx="3">
                  <c:v>4</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b="0" i="0" u="none" strike="noStrike" kern="1200" spc="0" baseline="0">
                <a:solidFill>
                  <a:srgbClr val="29282E"/>
                </a:solidFill>
              </a:rPr>
              <a:t>Saldoluku, yli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Yli 150 työllistävät</c:v>
                </c:pt>
              </c:strCache>
            </c:strRef>
          </c:tx>
          <c:spPr>
            <a:solidFill>
              <a:schemeClr val="accent3"/>
            </a:solidFill>
            <a:ln>
              <a:noFill/>
            </a:ln>
            <a:effectLst/>
          </c:spPr>
          <c:invertIfNegative val="0"/>
          <c:dLbls>
            <c:dLbl>
              <c:idx val="0"/>
              <c:layout>
                <c:manualLayout>
                  <c:x val="3.6710719530102789E-3"/>
                  <c:y val="-5.5085286630992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9D-41F9-8EC4-97E8D2AA29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14</c:v>
                </c:pt>
                <c:pt idx="1">
                  <c:v>21</c:v>
                </c:pt>
                <c:pt idx="2">
                  <c:v>4</c:v>
                </c:pt>
                <c:pt idx="3">
                  <c:v>11</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a:t>Valmistuotevarastot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Kasvaneet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0.12</c:v>
                </c:pt>
              </c:numCache>
            </c:numRef>
          </c:val>
          <c:extLst>
            <c:ext xmlns:c16="http://schemas.microsoft.com/office/drawing/2014/chart" uri="{C3380CC4-5D6E-409C-BE32-E72D297353CC}">
              <c16:uniqueId val="{00000000-878B-419A-B174-9F880173FF7C}"/>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8B-419A-B174-9F880173FF7C}"/>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0.74</c:v>
                </c:pt>
              </c:numCache>
            </c:numRef>
          </c:val>
          <c:extLst>
            <c:ext xmlns:c16="http://schemas.microsoft.com/office/drawing/2014/chart" uri="{C3380CC4-5D6E-409C-BE32-E72D297353CC}">
              <c16:uniqueId val="{00000001-878B-419A-B174-9F880173FF7C}"/>
            </c:ext>
          </c:extLst>
        </c:ser>
        <c:ser>
          <c:idx val="2"/>
          <c:order val="2"/>
          <c:tx>
            <c:strRef>
              <c:f>Taul1!$D$1</c:f>
              <c:strCache>
                <c:ptCount val="1"/>
                <c:pt idx="0">
                  <c:v>Pienentyneet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0.14000000000000001</c:v>
                </c:pt>
              </c:numCache>
            </c:numRef>
          </c:val>
          <c:extLst>
            <c:ext xmlns:c16="http://schemas.microsoft.com/office/drawing/2014/chart" uri="{C3380CC4-5D6E-409C-BE32-E72D297353CC}">
              <c16:uniqueId val="{00000002-878B-419A-B174-9F880173FF7C}"/>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a:t>Tavarantoimittajien toimitusajat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8.5704171271418189E-2"/>
          <c:y val="0.12682574234906416"/>
          <c:w val="0.82608803700173661"/>
          <c:h val="0.66152040950028801"/>
        </c:manualLayout>
      </c:layout>
      <c:barChart>
        <c:barDir val="bar"/>
        <c:grouping val="percentStacked"/>
        <c:varyColors val="0"/>
        <c:ser>
          <c:idx val="0"/>
          <c:order val="0"/>
          <c:tx>
            <c:strRef>
              <c:f>Taul1!$B$1</c:f>
              <c:strCache>
                <c:ptCount val="1"/>
                <c:pt idx="0">
                  <c:v>Lyhentyneet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0.05</c:v>
                </c:pt>
              </c:numCache>
            </c:numRef>
          </c:val>
          <c:extLst>
            <c:ext xmlns:c16="http://schemas.microsoft.com/office/drawing/2014/chart" uri="{C3380CC4-5D6E-409C-BE32-E72D297353CC}">
              <c16:uniqueId val="{00000000-2A24-4EA8-83D4-1882F3E4BE72}"/>
            </c:ext>
          </c:extLst>
        </c:ser>
        <c:ser>
          <c:idx val="1"/>
          <c:order val="1"/>
          <c:tx>
            <c:strRef>
              <c:f>Taul1!$C$1</c:f>
              <c:strCache>
                <c:ptCount val="1"/>
                <c:pt idx="0">
                  <c:v>Ennallaan</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24-4EA8-83D4-1882F3E4BE72}"/>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0.84</c:v>
                </c:pt>
              </c:numCache>
            </c:numRef>
          </c:val>
          <c:extLst>
            <c:ext xmlns:c16="http://schemas.microsoft.com/office/drawing/2014/chart" uri="{C3380CC4-5D6E-409C-BE32-E72D297353CC}">
              <c16:uniqueId val="{00000001-2A24-4EA8-83D4-1882F3E4BE72}"/>
            </c:ext>
          </c:extLst>
        </c:ser>
        <c:ser>
          <c:idx val="2"/>
          <c:order val="2"/>
          <c:tx>
            <c:strRef>
              <c:f>Taul1!$D$1</c:f>
              <c:strCache>
                <c:ptCount val="1"/>
                <c:pt idx="0">
                  <c:v>Pidentyneet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0.11</c:v>
                </c:pt>
              </c:numCache>
            </c:numRef>
          </c:val>
          <c:extLst>
            <c:ext xmlns:c16="http://schemas.microsoft.com/office/drawing/2014/chart" uri="{C3380CC4-5D6E-409C-BE32-E72D297353CC}">
              <c16:uniqueId val="{00000002-2A24-4EA8-83D4-1882F3E4BE72}"/>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Yrityksen toimiala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Koko jäsenistö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0.23</c:v>
                </c:pt>
                <c:pt idx="1">
                  <c:v>0.06</c:v>
                </c:pt>
                <c:pt idx="2">
                  <c:v>0.03</c:v>
                </c:pt>
                <c:pt idx="3">
                  <c:v>0.54</c:v>
                </c:pt>
                <c:pt idx="4">
                  <c:v>0.14000000000000001</c:v>
                </c:pt>
              </c:numCache>
            </c:numRef>
          </c:val>
          <c:extLst>
            <c:ext xmlns:c16="http://schemas.microsoft.com/office/drawing/2014/chart" uri="{C3380CC4-5D6E-409C-BE32-E72D297353CC}">
              <c16:uniqueId val="{00000000-30C0-41F2-BA73-3C34A94CB270}"/>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0.16</c:v>
                </c:pt>
                <c:pt idx="1">
                  <c:v>0.06</c:v>
                </c:pt>
                <c:pt idx="2">
                  <c:v>0.04</c:v>
                </c:pt>
                <c:pt idx="3">
                  <c:v>0.59</c:v>
                </c:pt>
                <c:pt idx="4">
                  <c:v>0.15</c:v>
                </c:pt>
              </c:numCache>
            </c:numRef>
          </c:val>
          <c:extLst>
            <c:ext xmlns:c16="http://schemas.microsoft.com/office/drawing/2014/chart" uri="{C3380CC4-5D6E-409C-BE32-E72D297353CC}">
              <c16:uniqueId val="{00000001-30C0-41F2-BA73-3C34A94CB270}"/>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Valmistuotevarastot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Kasvaneet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0.09</c:v>
                </c:pt>
                <c:pt idx="1">
                  <c:v>0.12</c:v>
                </c:pt>
              </c:numCache>
            </c:numRef>
          </c:val>
          <c:extLst>
            <c:ext xmlns:c16="http://schemas.microsoft.com/office/drawing/2014/chart" uri="{C3380CC4-5D6E-409C-BE32-E72D297353CC}">
              <c16:uniqueId val="{00000000-878B-419A-B174-9F880173FF7C}"/>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8B-419A-B174-9F880173FF7C}"/>
                </c:ext>
              </c:extLst>
            </c:dLbl>
            <c:dLbl>
              <c:idx val="1"/>
              <c:layout>
                <c:manualLayout>
                  <c:x val="0"/>
                  <c:y val="4.0274053837213173E-3"/>
                </c:manualLayout>
              </c:layout>
              <c:tx>
                <c:rich>
                  <a:bodyPr/>
                  <a:lstStyle/>
                  <a:p>
                    <a:fld id="{2930EF5B-20C0-4284-BB67-79C9FE157280}"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3B-482B-B98B-F492EC11A3E5}"/>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0.78</c:v>
                </c:pt>
                <c:pt idx="1">
                  <c:v>0.74</c:v>
                </c:pt>
              </c:numCache>
            </c:numRef>
          </c:val>
          <c:extLst>
            <c:ext xmlns:c16="http://schemas.microsoft.com/office/drawing/2014/chart" uri="{C3380CC4-5D6E-409C-BE32-E72D297353CC}">
              <c16:uniqueId val="{00000001-878B-419A-B174-9F880173FF7C}"/>
            </c:ext>
          </c:extLst>
        </c:ser>
        <c:ser>
          <c:idx val="2"/>
          <c:order val="2"/>
          <c:tx>
            <c:strRef>
              <c:f>Taul1!$D$1</c:f>
              <c:strCache>
                <c:ptCount val="1"/>
                <c:pt idx="0">
                  <c:v>Pienentyneet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0.13</c:v>
                </c:pt>
                <c:pt idx="1">
                  <c:v>0.14000000000000001</c:v>
                </c:pt>
              </c:numCache>
            </c:numRef>
          </c:val>
          <c:extLst>
            <c:ext xmlns:c16="http://schemas.microsoft.com/office/drawing/2014/chart" uri="{C3380CC4-5D6E-409C-BE32-E72D297353CC}">
              <c16:uniqueId val="{00000002-878B-419A-B174-9F880173FF7C}"/>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Tavarantoimittajien toimitusajat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Lyhentyneet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0.02</c:v>
                </c:pt>
                <c:pt idx="1">
                  <c:v>0.06</c:v>
                </c:pt>
              </c:numCache>
            </c:numRef>
          </c:val>
          <c:extLst>
            <c:ext xmlns:c16="http://schemas.microsoft.com/office/drawing/2014/chart" uri="{C3380CC4-5D6E-409C-BE32-E72D297353CC}">
              <c16:uniqueId val="{00000000-2A24-4EA8-83D4-1882F3E4BE72}"/>
            </c:ext>
          </c:extLst>
        </c:ser>
        <c:ser>
          <c:idx val="1"/>
          <c:order val="1"/>
          <c:tx>
            <c:strRef>
              <c:f>Taul1!$C$1</c:f>
              <c:strCache>
                <c:ptCount val="1"/>
                <c:pt idx="0">
                  <c:v>Ennallaan</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24-4EA8-83D4-1882F3E4BE72}"/>
                </c:ext>
              </c:extLst>
            </c:dLbl>
            <c:dLbl>
              <c:idx val="1"/>
              <c:tx>
                <c:rich>
                  <a:bodyPr/>
                  <a:lstStyle/>
                  <a:p>
                    <a:fld id="{BD6624C5-5F74-4905-B5DC-6EC0CC8A376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52-4117-AF99-7FD5773DBCA0}"/>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0.95</c:v>
                </c:pt>
                <c:pt idx="1">
                  <c:v>0.81</c:v>
                </c:pt>
              </c:numCache>
            </c:numRef>
          </c:val>
          <c:extLst>
            <c:ext xmlns:c16="http://schemas.microsoft.com/office/drawing/2014/chart" uri="{C3380CC4-5D6E-409C-BE32-E72D297353CC}">
              <c16:uniqueId val="{00000001-2A24-4EA8-83D4-1882F3E4BE72}"/>
            </c:ext>
          </c:extLst>
        </c:ser>
        <c:ser>
          <c:idx val="2"/>
          <c:order val="2"/>
          <c:tx>
            <c:strRef>
              <c:f>Taul1!$D$1</c:f>
              <c:strCache>
                <c:ptCount val="1"/>
                <c:pt idx="0">
                  <c:v>Pidentyneet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0.04</c:v>
                </c:pt>
                <c:pt idx="1">
                  <c:v>0.13</c:v>
                </c:pt>
              </c:numCache>
            </c:numRef>
          </c:val>
          <c:extLst>
            <c:ext xmlns:c16="http://schemas.microsoft.com/office/drawing/2014/chart" uri="{C3380CC4-5D6E-409C-BE32-E72D297353CC}">
              <c16:uniqueId val="{00000002-2A24-4EA8-83D4-1882F3E4BE72}"/>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valmistuotevarastot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Valmistuotevarastot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2024</c:v>
                </c:pt>
                <c:pt idx="3">
                  <c:v>Kesä 2025</c:v>
                </c:pt>
                <c:pt idx="4">
                  <c:v>Syys 2025</c:v>
                </c:pt>
                <c:pt idx="5">
                  <c:v>Joulu 2025</c:v>
                </c:pt>
              </c:strCache>
            </c:strRef>
          </c:cat>
          <c:val>
            <c:numRef>
              <c:f>Taul1!$B$2:$B$7</c:f>
              <c:numCache>
                <c:formatCode>General</c:formatCode>
                <c:ptCount val="6"/>
                <c:pt idx="0">
                  <c:v>2</c:v>
                </c:pt>
                <c:pt idx="1">
                  <c:v>4</c:v>
                </c:pt>
                <c:pt idx="2">
                  <c:v>3</c:v>
                </c:pt>
                <c:pt idx="3">
                  <c:v>3</c:v>
                </c:pt>
                <c:pt idx="4">
                  <c:v>7</c:v>
                </c:pt>
                <c:pt idx="5">
                  <c:v>3</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b="0" i="0" u="none" strike="noStrike" kern="1200" spc="0" baseline="0">
                <a:solidFill>
                  <a:srgbClr val="29282E"/>
                </a:solidFill>
              </a:rPr>
              <a:t>Saldoluku, tavarantoimittajien toimitusajat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Tavarantoimittajien toimitusajat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-10</c:v>
                </c:pt>
                <c:pt idx="1">
                  <c:v>-12</c:v>
                </c:pt>
                <c:pt idx="2">
                  <c:v>5</c:v>
                </c:pt>
                <c:pt idx="3">
                  <c:v>10</c:v>
                </c:pt>
                <c:pt idx="4">
                  <c:v>10</c:v>
                </c:pt>
                <c:pt idx="5">
                  <c:v>6</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Taul1!$B$2:$B$3</c:f>
              <c:numCache>
                <c:formatCode>0%</c:formatCode>
                <c:ptCount val="2"/>
                <c:pt idx="0">
                  <c:v>0.12</c:v>
                </c:pt>
                <c:pt idx="1">
                  <c:v>0.13</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Taul1!$C$2:$C$3</c:f>
              <c:numCache>
                <c:formatCode>0%</c:formatCode>
                <c:ptCount val="2"/>
                <c:pt idx="0">
                  <c:v>0.52</c:v>
                </c:pt>
                <c:pt idx="1">
                  <c:v>0.59</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Taul1!$D$2:$D$3</c:f>
              <c:numCache>
                <c:formatCode>0%</c:formatCode>
                <c:ptCount val="2"/>
                <c:pt idx="0">
                  <c:v>0.36</c:v>
                </c:pt>
                <c:pt idx="1">
                  <c:v>0.28000000000000003</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Työllisyys</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-7</c:v>
                </c:pt>
                <c:pt idx="1">
                  <c:v>-2</c:v>
                </c:pt>
                <c:pt idx="2">
                  <c:v>15</c:v>
                </c:pt>
                <c:pt idx="3">
                  <c:v>4</c:v>
                </c:pt>
                <c:pt idx="4">
                  <c:v>2</c:v>
                </c:pt>
                <c:pt idx="5">
                  <c:v>15</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Tuotanto</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3</c:v>
                </c:pt>
                <c:pt idx="1">
                  <c:v>8</c:v>
                </c:pt>
                <c:pt idx="2">
                  <c:v>27</c:v>
                </c:pt>
                <c:pt idx="3">
                  <c:v>13</c:v>
                </c:pt>
                <c:pt idx="4">
                  <c:v>12</c:v>
                </c:pt>
                <c:pt idx="5">
                  <c:v>24</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teollisuus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12</c:v>
                </c:pt>
                <c:pt idx="1">
                  <c:v>21</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palvelut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Palvelut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28</c:v>
                </c:pt>
                <c:pt idx="1">
                  <c:v>33</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Työllisyys</a:t>
            </a:r>
          </a:p>
        </c:rich>
      </c:tx>
      <c:layout>
        <c:manualLayout>
          <c:xMode val="edge"/>
          <c:yMode val="edge"/>
          <c:x val="0.42277840269966255"/>
          <c:y val="2.1515018725407373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0.1</c:v>
                </c:pt>
                <c:pt idx="1">
                  <c:v>0.13</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0.52</c:v>
                </c:pt>
                <c:pt idx="1">
                  <c:v>0.61</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0.38</c:v>
                </c:pt>
                <c:pt idx="1">
                  <c:v>0.25</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Tilauskanta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-17</c:v>
                </c:pt>
                <c:pt idx="1">
                  <c:v>-13</c:v>
                </c:pt>
                <c:pt idx="2">
                  <c:v>10</c:v>
                </c:pt>
                <c:pt idx="3">
                  <c:v>1</c:v>
                </c:pt>
                <c:pt idx="4">
                  <c:v>3</c:v>
                </c:pt>
                <c:pt idx="5">
                  <c:v>7</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a:t>Tuotanto</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0.1</c:v>
                </c:pt>
                <c:pt idx="1">
                  <c:v>0.13</c:v>
                </c:pt>
              </c:numCache>
            </c:numRef>
          </c:val>
          <c:extLst>
            <c:ext xmlns:c16="http://schemas.microsoft.com/office/drawing/2014/chart" uri="{C3380CC4-5D6E-409C-BE32-E72D297353CC}">
              <c16:uniqueId val="{00000000-991B-4A81-8B43-0D8086E33686}"/>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0.47</c:v>
                </c:pt>
                <c:pt idx="1">
                  <c:v>0.53</c:v>
                </c:pt>
              </c:numCache>
            </c:numRef>
          </c:val>
          <c:extLst>
            <c:ext xmlns:c16="http://schemas.microsoft.com/office/drawing/2014/chart" uri="{C3380CC4-5D6E-409C-BE32-E72D297353CC}">
              <c16:uniqueId val="{00000001-991B-4A81-8B43-0D8086E33686}"/>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0.43</c:v>
                </c:pt>
                <c:pt idx="1">
                  <c:v>0.34</c:v>
                </c:pt>
              </c:numCache>
            </c:numRef>
          </c:val>
          <c:extLst>
            <c:ext xmlns:c16="http://schemas.microsoft.com/office/drawing/2014/chart" uri="{C3380CC4-5D6E-409C-BE32-E72D297353CC}">
              <c16:uniqueId val="{00000002-991B-4A81-8B43-0D8086E33686}"/>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alle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3347827358876685"/>
          <c:y val="0.11105243124230325"/>
          <c:w val="0.82832727152429775"/>
          <c:h val="0.78777307470712499"/>
        </c:manualLayout>
      </c:layout>
      <c:barChart>
        <c:barDir val="col"/>
        <c:grouping val="clustered"/>
        <c:varyColors val="0"/>
        <c:ser>
          <c:idx val="0"/>
          <c:order val="0"/>
          <c:tx>
            <c:strRef>
              <c:f>Taul1!$B$1</c:f>
              <c:strCache>
                <c:ptCount val="1"/>
                <c:pt idx="0">
                  <c:v>Alle 150 työllistävät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15</c:v>
                </c:pt>
                <c:pt idx="1">
                  <c:v>24</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yli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Yli 150 työllistävät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16</c:v>
                </c:pt>
                <c:pt idx="1">
                  <c:v>25</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Työllisyys</a:t>
            </a:r>
          </a:p>
        </c:rich>
      </c:tx>
      <c:layout>
        <c:manualLayout>
          <c:xMode val="edge"/>
          <c:yMode val="edge"/>
          <c:x val="0.42277840269966255"/>
          <c:y val="2.1515018725407373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0.12</c:v>
                </c:pt>
                <c:pt idx="1">
                  <c:v>0.13</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0.61</c:v>
                </c:pt>
                <c:pt idx="1">
                  <c:v>0.59</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0.28000000000000003</c:v>
                </c:pt>
                <c:pt idx="1">
                  <c:v>0.28000000000000003</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a:t>Tuotanto</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0.08</c:v>
                </c:pt>
                <c:pt idx="1">
                  <c:v>0.13</c:v>
                </c:pt>
              </c:numCache>
            </c:numRef>
          </c:val>
          <c:extLst>
            <c:ext xmlns:c16="http://schemas.microsoft.com/office/drawing/2014/chart" uri="{C3380CC4-5D6E-409C-BE32-E72D297353CC}">
              <c16:uniqueId val="{00000000-991B-4A81-8B43-0D8086E33686}"/>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0.59</c:v>
                </c:pt>
                <c:pt idx="1">
                  <c:v>0.5</c:v>
                </c:pt>
              </c:numCache>
            </c:numRef>
          </c:val>
          <c:extLst>
            <c:ext xmlns:c16="http://schemas.microsoft.com/office/drawing/2014/chart" uri="{C3380CC4-5D6E-409C-BE32-E72D297353CC}">
              <c16:uniqueId val="{00000001-991B-4A81-8B43-0D8086E33686}"/>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0.33</c:v>
                </c:pt>
                <c:pt idx="1">
                  <c:v>0.37</c:v>
                </c:pt>
              </c:numCache>
            </c:numRef>
          </c:val>
          <c:extLst>
            <c:ext xmlns:c16="http://schemas.microsoft.com/office/drawing/2014/chart" uri="{C3380CC4-5D6E-409C-BE32-E72D297353CC}">
              <c16:uniqueId val="{00000002-991B-4A81-8B43-0D8086E33686}"/>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0.06</c:v>
                </c:pt>
                <c:pt idx="1">
                  <c:v>0.06</c:v>
                </c:pt>
                <c:pt idx="2">
                  <c:v>0.16</c:v>
                </c:pt>
                <c:pt idx="3">
                  <c:v>0.17</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c:v>
                </c:pt>
                <c:pt idx="1">
                  <c:v>0.68</c:v>
                </c:pt>
                <c:pt idx="2">
                  <c:v>0.71</c:v>
                </c:pt>
                <c:pt idx="3">
                  <c:v>0.64</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0.34</c:v>
                </c:pt>
                <c:pt idx="1">
                  <c:v>0.25</c:v>
                </c:pt>
                <c:pt idx="2">
                  <c:v>0.13</c:v>
                </c:pt>
                <c:pt idx="3">
                  <c:v>0.19</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Joulu 2024</c:v>
                </c:pt>
              </c:strCache>
            </c:strRef>
          </c:tx>
          <c:spPr>
            <a:solidFill>
              <a:schemeClr val="accent2">
                <a:lumMod val="20000"/>
                <a:lumOff val="80000"/>
              </a:schemeClr>
            </a:solidFill>
            <a:ln>
              <a:noFill/>
            </a:ln>
            <a:effectLst/>
          </c:spPr>
          <c:invertIfNegative val="0"/>
          <c:dLbls>
            <c:dLbl>
              <c:idx val="0"/>
              <c:layout>
                <c:manualLayout>
                  <c:x val="-6.0537268255770101E-3"/>
                  <c:y val="-6.8130610281129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30-4716-BC10-8705B0913ACB}"/>
                </c:ext>
              </c:extLst>
            </c:dLbl>
            <c:dLbl>
              <c:idx val="3"/>
              <c:layout>
                <c:manualLayout>
                  <c:x val="-3.0268634127886087E-3"/>
                  <c:y val="-5.020185153394742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0930820083357911E-2"/>
                      <c:h val="8.4446448497223922E-2"/>
                    </c:manualLayout>
                  </c15:layout>
                </c:ext>
                <c:ext xmlns:c16="http://schemas.microsoft.com/office/drawing/2014/chart" uri="{C3380CC4-5D6E-409C-BE32-E72D297353CC}">
                  <c16:uniqueId val="{00000000-597A-4B9B-8CBC-6BE995A0E5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Taul1!$B$2:$B$6</c:f>
              <c:numCache>
                <c:formatCode>General</c:formatCode>
                <c:ptCount val="5"/>
                <c:pt idx="0">
                  <c:v>-1</c:v>
                </c:pt>
                <c:pt idx="1">
                  <c:v>-8</c:v>
                </c:pt>
                <c:pt idx="2">
                  <c:v>17</c:v>
                </c:pt>
                <c:pt idx="3">
                  <c:v>24</c:v>
                </c:pt>
                <c:pt idx="4">
                  <c:v>45</c:v>
                </c:pt>
              </c:numCache>
            </c:numRef>
          </c:val>
          <c:extLst>
            <c:ext xmlns:c16="http://schemas.microsoft.com/office/drawing/2014/chart" uri="{C3380CC4-5D6E-409C-BE32-E72D297353CC}">
              <c16:uniqueId val="{00000000-48A3-4D8B-B6F7-DE231BAC6ED3}"/>
            </c:ext>
          </c:extLst>
        </c:ser>
        <c:ser>
          <c:idx val="1"/>
          <c:order val="1"/>
          <c:tx>
            <c:strRef>
              <c:f>Taul1!$C$1</c:f>
              <c:strCache>
                <c:ptCount val="1"/>
                <c:pt idx="0">
                  <c:v>Maalis 2025</c:v>
                </c:pt>
              </c:strCache>
            </c:strRef>
          </c:tx>
          <c:spPr>
            <a:solidFill>
              <a:schemeClr val="accent2">
                <a:lumMod val="40000"/>
                <a:lumOff val="60000"/>
              </a:schemeClr>
            </a:solidFill>
            <a:ln>
              <a:noFill/>
            </a:ln>
            <a:effectLst/>
          </c:spPr>
          <c:invertIfNegative val="0"/>
          <c:dLbls>
            <c:dLbl>
              <c:idx val="0"/>
              <c:layout>
                <c:manualLayout>
                  <c:x val="-1.5134317063942629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30-4716-BC10-8705B0913ACB}"/>
                </c:ext>
              </c:extLst>
            </c:dLbl>
            <c:dLbl>
              <c:idx val="3"/>
              <c:layout>
                <c:manualLayout>
                  <c:x val="0"/>
                  <c:y val="-4.6615873905049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7A-4B9B-8CBC-6BE995A0E5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Taul1!$C$2:$C$6</c:f>
              <c:numCache>
                <c:formatCode>General</c:formatCode>
                <c:ptCount val="5"/>
                <c:pt idx="0">
                  <c:v>-3</c:v>
                </c:pt>
                <c:pt idx="1">
                  <c:v>-9</c:v>
                </c:pt>
                <c:pt idx="2">
                  <c:v>14</c:v>
                </c:pt>
                <c:pt idx="3">
                  <c:v>23</c:v>
                </c:pt>
                <c:pt idx="4">
                  <c:v>44</c:v>
                </c:pt>
              </c:numCache>
            </c:numRef>
          </c:val>
          <c:extLst>
            <c:ext xmlns:c16="http://schemas.microsoft.com/office/drawing/2014/chart" uri="{C3380CC4-5D6E-409C-BE32-E72D297353CC}">
              <c16:uniqueId val="{00000001-48A3-4D8B-B6F7-DE231BAC6ED3}"/>
            </c:ext>
          </c:extLst>
        </c:ser>
        <c:ser>
          <c:idx val="2"/>
          <c:order val="2"/>
          <c:tx>
            <c:strRef>
              <c:f>Taul1!$D$1</c:f>
              <c:strCache>
                <c:ptCount val="1"/>
                <c:pt idx="0">
                  <c:v>Kesä 2025</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Taul1!$D$2:$D$6</c:f>
              <c:numCache>
                <c:formatCode>General</c:formatCode>
                <c:ptCount val="5"/>
                <c:pt idx="0">
                  <c:v>2</c:v>
                </c:pt>
                <c:pt idx="1">
                  <c:v>-9</c:v>
                </c:pt>
                <c:pt idx="2">
                  <c:v>11</c:v>
                </c:pt>
                <c:pt idx="3">
                  <c:v>21</c:v>
                </c:pt>
                <c:pt idx="4">
                  <c:v>42</c:v>
                </c:pt>
              </c:numCache>
            </c:numRef>
          </c:val>
          <c:extLst>
            <c:ext xmlns:c16="http://schemas.microsoft.com/office/drawing/2014/chart" uri="{C3380CC4-5D6E-409C-BE32-E72D297353CC}">
              <c16:uniqueId val="{00000002-48A3-4D8B-B6F7-DE231BAC6ED3}"/>
            </c:ext>
          </c:extLst>
        </c:ser>
        <c:ser>
          <c:idx val="3"/>
          <c:order val="3"/>
          <c:tx>
            <c:strRef>
              <c:f>Taul1!$E$1</c:f>
              <c:strCache>
                <c:ptCount val="1"/>
                <c:pt idx="0">
                  <c:v>Syys 2025</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Taul1!$E$2:$E$6</c:f>
              <c:numCache>
                <c:formatCode>General</c:formatCode>
                <c:ptCount val="5"/>
                <c:pt idx="0">
                  <c:v>0</c:v>
                </c:pt>
                <c:pt idx="1">
                  <c:v>-10</c:v>
                </c:pt>
                <c:pt idx="2">
                  <c:v>14</c:v>
                </c:pt>
                <c:pt idx="3">
                  <c:v>22</c:v>
                </c:pt>
                <c:pt idx="4">
                  <c:v>40</c:v>
                </c:pt>
              </c:numCache>
            </c:numRef>
          </c:val>
          <c:extLst>
            <c:ext xmlns:c16="http://schemas.microsoft.com/office/drawing/2014/chart" uri="{C3380CC4-5D6E-409C-BE32-E72D297353CC}">
              <c16:uniqueId val="{00000000-9FD8-499B-8ED7-2C9ADB82D48E}"/>
            </c:ext>
          </c:extLst>
        </c:ser>
        <c:ser>
          <c:idx val="4"/>
          <c:order val="4"/>
          <c:tx>
            <c:strRef>
              <c:f>Taul1!$F$1</c:f>
              <c:strCache>
                <c:ptCount val="1"/>
                <c:pt idx="0">
                  <c:v>Joulu 2025</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Taul1!$F$2:$F$6</c:f>
              <c:numCache>
                <c:formatCode>General</c:formatCode>
                <c:ptCount val="5"/>
                <c:pt idx="0">
                  <c:v>2</c:v>
                </c:pt>
                <c:pt idx="1">
                  <c:v>-3</c:v>
                </c:pt>
                <c:pt idx="2">
                  <c:v>19</c:v>
                </c:pt>
                <c:pt idx="3">
                  <c:v>28</c:v>
                </c:pt>
                <c:pt idx="4">
                  <c:v>50</c:v>
                </c:pt>
              </c:numCache>
            </c:numRef>
          </c:val>
          <c:extLst>
            <c:ext xmlns:c16="http://schemas.microsoft.com/office/drawing/2014/chart" uri="{C3380CC4-5D6E-409C-BE32-E72D297353CC}">
              <c16:uniqueId val="{00000000-7EC6-4FBB-8D38-F14C7910B2DE}"/>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26400"/>
        <c:crosses val="autoZero"/>
        <c:auto val="1"/>
        <c:lblAlgn val="ctr"/>
        <c:lblOffset val="100"/>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7.0000000000000007E-2</c:v>
                </c:pt>
                <c:pt idx="1">
                  <c:v>7.0000000000000007E-2</c:v>
                </c:pt>
                <c:pt idx="2">
                  <c:v>0.13</c:v>
                </c:pt>
                <c:pt idx="3">
                  <c:v>0.18</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0.63</c:v>
                </c:pt>
                <c:pt idx="1">
                  <c:v>0.69</c:v>
                </c:pt>
                <c:pt idx="2">
                  <c:v>0.73</c:v>
                </c:pt>
                <c:pt idx="3">
                  <c:v>0.6</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0.28999999999999998</c:v>
                </c:pt>
                <c:pt idx="1">
                  <c:v>0.24</c:v>
                </c:pt>
                <c:pt idx="2">
                  <c:v>0.13</c:v>
                </c:pt>
                <c:pt idx="3">
                  <c:v>0.22</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0.03</c:v>
                </c:pt>
                <c:pt idx="1">
                  <c:v>0.05</c:v>
                </c:pt>
                <c:pt idx="2">
                  <c:v>0.28000000000000003</c:v>
                </c:pt>
                <c:pt idx="3">
                  <c:v>0.13</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0.48</c:v>
                </c:pt>
                <c:pt idx="1">
                  <c:v>0.64</c:v>
                </c:pt>
                <c:pt idx="2">
                  <c:v>0.61</c:v>
                </c:pt>
                <c:pt idx="3">
                  <c:v>0.79</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0.5</c:v>
                </c:pt>
                <c:pt idx="1">
                  <c:v>0.31</c:v>
                </c:pt>
                <c:pt idx="2">
                  <c:v>0.11</c:v>
                </c:pt>
                <c:pt idx="3">
                  <c:v>0.09</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7.0000000000000007E-2</c:v>
                </c:pt>
                <c:pt idx="1">
                  <c:v>7.0000000000000007E-2</c:v>
                </c:pt>
                <c:pt idx="2">
                  <c:v>0.14000000000000001</c:v>
                </c:pt>
                <c:pt idx="3">
                  <c:v>0.18</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0.62</c:v>
                </c:pt>
                <c:pt idx="1">
                  <c:v>0.68</c:v>
                </c:pt>
                <c:pt idx="2">
                  <c:v>0.73</c:v>
                </c:pt>
                <c:pt idx="3">
                  <c:v>0.61</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0.32</c:v>
                </c:pt>
                <c:pt idx="1">
                  <c:v>0.25</c:v>
                </c:pt>
                <c:pt idx="2">
                  <c:v>0.13</c:v>
                </c:pt>
                <c:pt idx="3">
                  <c:v>0.21</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Uudet tilaukset</c:v>
                </c:pt>
              </c:strCache>
            </c:strRef>
          </c:tx>
          <c:spPr>
            <a:solidFill>
              <a:srgbClr val="141F9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-16</c:v>
                </c:pt>
                <c:pt idx="1">
                  <c:v>-8</c:v>
                </c:pt>
                <c:pt idx="2">
                  <c:v>11</c:v>
                </c:pt>
                <c:pt idx="3">
                  <c:v>4</c:v>
                </c:pt>
                <c:pt idx="4">
                  <c:v>5</c:v>
                </c:pt>
                <c:pt idx="5">
                  <c:v>12</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0.04</c:v>
                </c:pt>
                <c:pt idx="1">
                  <c:v>0.05</c:v>
                </c:pt>
                <c:pt idx="2">
                  <c:v>0.25</c:v>
                </c:pt>
                <c:pt idx="3">
                  <c:v>0.13</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0.53</c:v>
                </c:pt>
                <c:pt idx="1">
                  <c:v>0.67</c:v>
                </c:pt>
                <c:pt idx="2">
                  <c:v>0.61</c:v>
                </c:pt>
                <c:pt idx="3">
                  <c:v>0.74</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0.43</c:v>
                </c:pt>
                <c:pt idx="1">
                  <c:v>0.28000000000000003</c:v>
                </c:pt>
                <c:pt idx="2">
                  <c:v>0.14000000000000001</c:v>
                </c:pt>
                <c:pt idx="3">
                  <c:v>0.13</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0.01</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0.34</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0.54</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Taul1!$E$2</c:f>
              <c:numCache>
                <c:formatCode>0%</c:formatCode>
                <c:ptCount val="1"/>
                <c:pt idx="0">
                  <c:v>0.1</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Joulu 2024</c:v>
                </c:pt>
                <c:pt idx="1">
                  <c:v>Maalis 2025</c:v>
                </c:pt>
                <c:pt idx="2">
                  <c:v>Kesä 2025</c:v>
                </c:pt>
                <c:pt idx="3">
                  <c:v>Syys 2025</c:v>
                </c:pt>
                <c:pt idx="4">
                  <c:v>Joulu 2025</c:v>
                </c:pt>
              </c:strCache>
            </c:strRef>
          </c:cat>
          <c:val>
            <c:numRef>
              <c:f>Taul1!$B$2:$B$6</c:f>
              <c:numCache>
                <c:formatCode>0%</c:formatCode>
                <c:ptCount val="5"/>
                <c:pt idx="0">
                  <c:v>0.82</c:v>
                </c:pt>
                <c:pt idx="1">
                  <c:v>0.83</c:v>
                </c:pt>
                <c:pt idx="2">
                  <c:v>0.85</c:v>
                </c:pt>
                <c:pt idx="3">
                  <c:v>0.85</c:v>
                </c:pt>
                <c:pt idx="4">
                  <c:v>0.9</c:v>
                </c:pt>
              </c:numCache>
            </c:numRef>
          </c:val>
          <c:extLst>
            <c:ext xmlns:c16="http://schemas.microsoft.com/office/drawing/2014/chart" uri="{C3380CC4-5D6E-409C-BE32-E72D297353CC}">
              <c16:uniqueId val="{00000000-DEE9-4487-9F12-774AB1EC6903}"/>
            </c:ext>
          </c:extLst>
        </c:ser>
        <c:dLbls>
          <c:showLegendKey val="0"/>
          <c:showVal val="0"/>
          <c:showCatName val="0"/>
          <c:showSerName val="0"/>
          <c:showPercent val="0"/>
          <c:showBubbleSize val="0"/>
        </c:dLbls>
        <c:gapWidth val="219"/>
        <c:overlap val="-27"/>
        <c:axId val="1207304848"/>
        <c:axId val="1207306288"/>
      </c:barChart>
      <c:catAx>
        <c:axId val="120730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7306288"/>
        <c:crosses val="autoZero"/>
        <c:auto val="1"/>
        <c:lblAlgn val="ctr"/>
        <c:lblOffset val="100"/>
        <c:noMultiLvlLbl val="0"/>
      </c:catAx>
      <c:valAx>
        <c:axId val="12073062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730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6601511644188"/>
          <c:y val="3.9444200996580185E-2"/>
          <c:w val="0.41445863534935545"/>
          <c:h val="0.86625987657946213"/>
        </c:manualLayout>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9D0-4A2E-AB61-83FA24A923F7}"/>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0</c:v>
                </c:pt>
                <c:pt idx="1">
                  <c:v>0.03</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0.16</c:v>
                </c:pt>
                <c:pt idx="1">
                  <c:v>0.39</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0.78</c:v>
                </c:pt>
                <c:pt idx="1">
                  <c:v>0.44</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Taul1!$E$2:$E$3</c:f>
              <c:numCache>
                <c:formatCode>0%</c:formatCode>
                <c:ptCount val="2"/>
                <c:pt idx="0">
                  <c:v>0.06</c:v>
                </c:pt>
                <c:pt idx="1">
                  <c:v>0.14000000000000001</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layout>
        <c:manualLayout>
          <c:xMode val="edge"/>
          <c:yMode val="edge"/>
          <c:x val="0.75307622869502266"/>
          <c:y val="0.21576966167774225"/>
          <c:w val="0.23784318106661184"/>
          <c:h val="0.500329784014058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6601511644188"/>
          <c:y val="3.9444200996580185E-2"/>
          <c:w val="0.41445863534935545"/>
          <c:h val="0.86625987657946213"/>
        </c:manualLayout>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9D0-4A2E-AB61-83FA24A923F7}"/>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c:v>
                </c:pt>
                <c:pt idx="1">
                  <c:v>0.03</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0.24</c:v>
                </c:pt>
                <c:pt idx="1">
                  <c:v>0.36</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0.75</c:v>
                </c:pt>
                <c:pt idx="1">
                  <c:v>0.46</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dLbl>
              <c:idx val="0"/>
              <c:layout>
                <c:manualLayout>
                  <c:x val="-2.7241770715096481E-2"/>
                  <c:y val="-3.944420099658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9-486F-A241-31A4977FF8B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Taul1!$E$2:$E$3</c:f>
              <c:numCache>
                <c:formatCode>0%</c:formatCode>
                <c:ptCount val="2"/>
                <c:pt idx="0">
                  <c:v>0.01</c:v>
                </c:pt>
                <c:pt idx="1">
                  <c:v>0.15</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layout>
        <c:manualLayout>
          <c:xMode val="edge"/>
          <c:yMode val="edge"/>
          <c:x val="0.75307622869502266"/>
          <c:y val="0.21576966167774225"/>
          <c:w val="0.23784318106661184"/>
          <c:h val="0.4178555455666638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0.04</c:v>
                </c:pt>
                <c:pt idx="1">
                  <c:v>0.06</c:v>
                </c:pt>
                <c:pt idx="2">
                  <c:v>0.16</c:v>
                </c:pt>
                <c:pt idx="3">
                  <c:v>0.13</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0.57999999999999996</c:v>
                </c:pt>
                <c:pt idx="1">
                  <c:v>0.67</c:v>
                </c:pt>
                <c:pt idx="2">
                  <c:v>0.7</c:v>
                </c:pt>
                <c:pt idx="3">
                  <c:v>0.59</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0.38</c:v>
                </c:pt>
                <c:pt idx="1">
                  <c:v>0.27</c:v>
                </c:pt>
                <c:pt idx="2">
                  <c:v>0.14000000000000001</c:v>
                </c:pt>
                <c:pt idx="3">
                  <c:v>0.28999999999999998</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Taul1!$B$2:$B$6</c:f>
              <c:numCache>
                <c:formatCode>General</c:formatCode>
                <c:ptCount val="5"/>
                <c:pt idx="0">
                  <c:v>20</c:v>
                </c:pt>
                <c:pt idx="1">
                  <c:v>3</c:v>
                </c:pt>
                <c:pt idx="2">
                  <c:v>15</c:v>
                </c:pt>
                <c:pt idx="3">
                  <c:v>28</c:v>
                </c:pt>
                <c:pt idx="4">
                  <c:v>45</c:v>
                </c:pt>
              </c:numCache>
            </c:numRef>
          </c:val>
          <c:extLst>
            <c:ext xmlns:c16="http://schemas.microsoft.com/office/drawing/2014/chart" uri="{C3380CC4-5D6E-409C-BE32-E72D297353CC}">
              <c16:uniqueId val="{00000000-48A3-4D8B-B6F7-DE231BAC6ED3}"/>
            </c:ext>
          </c:extLst>
        </c:ser>
        <c:ser>
          <c:idx val="1"/>
          <c:order val="1"/>
          <c:tx>
            <c:strRef>
              <c:f>Taul1!$C$1</c:f>
              <c:strCache>
                <c:ptCount val="1"/>
                <c:pt idx="0">
                  <c:v>Palvelut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Taul1!$C$2:$C$6</c:f>
              <c:numCache>
                <c:formatCode>General</c:formatCode>
                <c:ptCount val="5"/>
                <c:pt idx="0">
                  <c:v>4</c:v>
                </c:pt>
                <c:pt idx="1">
                  <c:v>-16</c:v>
                </c:pt>
                <c:pt idx="2">
                  <c:v>39</c:v>
                </c:pt>
                <c:pt idx="3">
                  <c:v>55</c:v>
                </c:pt>
                <c:pt idx="4">
                  <c:v>80</c:v>
                </c:pt>
              </c:numCache>
            </c:numRef>
          </c:val>
          <c:extLst>
            <c:ext xmlns:c16="http://schemas.microsoft.com/office/drawing/2014/chart" uri="{C3380CC4-5D6E-409C-BE32-E72D297353CC}">
              <c16:uniqueId val="{00000000-A7FF-47CB-A072-B5AD6C74E6BC}"/>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26400"/>
        <c:crosses val="autoZero"/>
        <c:auto val="1"/>
        <c:lblAlgn val="ctr"/>
        <c:lblOffset val="100"/>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ja laitteet</c:v>
                </c:pt>
                <c:pt idx="1">
                  <c:v>Toimitilat</c:v>
                </c:pt>
                <c:pt idx="2">
                  <c:v>T&amp;K investoinnit</c:v>
                </c:pt>
                <c:pt idx="3">
                  <c:v>Digitalisaatio</c:v>
                </c:pt>
                <c:pt idx="4">
                  <c:v>Tekoäly</c:v>
                </c:pt>
              </c:strCache>
            </c:strRef>
          </c:cat>
          <c:val>
            <c:numRef>
              <c:f>Taul1!$B$2:$B$6</c:f>
              <c:numCache>
                <c:formatCode>0%</c:formatCode>
                <c:ptCount val="5"/>
                <c:pt idx="0">
                  <c:v>0.54</c:v>
                </c:pt>
                <c:pt idx="1">
                  <c:v>0.26</c:v>
                </c:pt>
                <c:pt idx="2">
                  <c:v>0.52</c:v>
                </c:pt>
                <c:pt idx="3">
                  <c:v>0.49</c:v>
                </c:pt>
                <c:pt idx="4">
                  <c:v>0.9</c:v>
                </c:pt>
              </c:numCache>
            </c:numRef>
          </c:val>
          <c:extLst>
            <c:ext xmlns:c16="http://schemas.microsoft.com/office/drawing/2014/chart" uri="{C3380CC4-5D6E-409C-BE32-E72D297353CC}">
              <c16:uniqueId val="{00000000-E87A-4C3C-A184-A2B0F8684C87}"/>
            </c:ext>
          </c:extLst>
        </c:ser>
        <c:dLbls>
          <c:showLegendKey val="0"/>
          <c:showVal val="0"/>
          <c:showCatName val="0"/>
          <c:showSerName val="0"/>
          <c:showPercent val="0"/>
          <c:showBubbleSize val="0"/>
        </c:dLbls>
        <c:gapWidth val="219"/>
        <c:overlap val="-27"/>
        <c:axId val="627624400"/>
        <c:axId val="627635920"/>
      </c:barChart>
      <c:catAx>
        <c:axId val="6276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627635920"/>
        <c:crosses val="autoZero"/>
        <c:auto val="1"/>
        <c:lblAlgn val="ctr"/>
        <c:lblOffset val="100"/>
        <c:noMultiLvlLbl val="0"/>
      </c:catAx>
      <c:valAx>
        <c:axId val="627635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627624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Kumpi on suurempi? Osuus yrityksistä.</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pieChart>
        <c:varyColors val="1"/>
        <c:ser>
          <c:idx val="0"/>
          <c:order val="0"/>
          <c:tx>
            <c:strRef>
              <c:f>Taul1!$B$1</c:f>
              <c:strCache>
                <c:ptCount val="1"/>
                <c:pt idx="0">
                  <c:v>Kumpi on suurempi? Osuus yrityksistä.</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F7-49C3-9DAE-ABB3C23C44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F7-49C3-9DAE-ABB3C23C44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Kasvu</c:v>
                </c:pt>
                <c:pt idx="1">
                  <c:v>Ylläpito</c:v>
                </c:pt>
              </c:strCache>
            </c:strRef>
          </c:cat>
          <c:val>
            <c:numRef>
              <c:f>Taul1!$B$2:$B$3</c:f>
              <c:numCache>
                <c:formatCode>0%</c:formatCode>
                <c:ptCount val="2"/>
                <c:pt idx="0">
                  <c:v>0.39</c:v>
                </c:pt>
                <c:pt idx="1">
                  <c:v>0.61</c:v>
                </c:pt>
              </c:numCache>
            </c:numRef>
          </c:val>
          <c:extLst>
            <c:ext xmlns:c16="http://schemas.microsoft.com/office/drawing/2014/chart" uri="{C3380CC4-5D6E-409C-BE32-E72D297353CC}">
              <c16:uniqueId val="{00000000-1A75-4CBB-BABC-B6E0A7CFADC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Keskiarvo</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665-49A8-B648-B52776CB9E1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Kasvu</c:v>
                </c:pt>
                <c:pt idx="1">
                  <c:v>Ylläpito</c:v>
                </c:pt>
              </c:strCache>
            </c:strRef>
          </c:cat>
          <c:val>
            <c:numRef>
              <c:f>Taul1!$B$2:$B$3</c:f>
              <c:numCache>
                <c:formatCode>0%</c:formatCode>
                <c:ptCount val="2"/>
                <c:pt idx="0">
                  <c:v>0.55000000000000004</c:v>
                </c:pt>
                <c:pt idx="1">
                  <c:v>0.53</c:v>
                </c:pt>
              </c:numCache>
            </c:numRef>
          </c:val>
          <c:extLst>
            <c:ext xmlns:c16="http://schemas.microsoft.com/office/drawing/2014/chart" uri="{C3380CC4-5D6E-409C-BE32-E72D297353CC}">
              <c16:uniqueId val="{00000000-2665-49A8-B648-B52776CB9E14}"/>
            </c:ext>
          </c:extLst>
        </c:ser>
        <c:dLbls>
          <c:showLegendKey val="0"/>
          <c:showVal val="0"/>
          <c:showCatName val="0"/>
          <c:showSerName val="0"/>
          <c:showPercent val="0"/>
          <c:showBubbleSize val="0"/>
        </c:dLbls>
        <c:gapWidth val="182"/>
        <c:axId val="1817896768"/>
        <c:axId val="1817893888"/>
      </c:barChart>
      <c:catAx>
        <c:axId val="1817896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817893888"/>
        <c:crosses val="autoZero"/>
        <c:auto val="1"/>
        <c:lblAlgn val="ctr"/>
        <c:lblOffset val="100"/>
        <c:noMultiLvlLbl val="0"/>
      </c:catAx>
      <c:valAx>
        <c:axId val="1817893888"/>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1789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2"/>
              <c:layout>
                <c:manualLayout>
                  <c:x val="3.1267980627639469E-3"/>
                  <c:y val="-7.4634312006740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0-4858-9C65-5D07070982B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-12</c:v>
                </c:pt>
                <c:pt idx="1">
                  <c:v>-16</c:v>
                </c:pt>
                <c:pt idx="2">
                  <c:v>-3</c:v>
                </c:pt>
                <c:pt idx="3">
                  <c:v>7</c:v>
                </c:pt>
                <c:pt idx="4">
                  <c:v>2</c:v>
                </c:pt>
                <c:pt idx="5">
                  <c:v>5</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Jarruttaa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Luvitus</c:v>
                </c:pt>
                <c:pt idx="1">
                  <c:v>Verotus</c:v>
                </c:pt>
                <c:pt idx="2">
                  <c:v>Työvoimakustannukset</c:v>
                </c:pt>
                <c:pt idx="3">
                  <c:v>Sääntelyn ja poliittisen ympäristön ennakoitavuus</c:v>
                </c:pt>
                <c:pt idx="4">
                  <c:v>Työvoiman saatavuus ja osaaminen</c:v>
                </c:pt>
                <c:pt idx="5">
                  <c:v>Sijainti asiakkaisiin nähden</c:v>
                </c:pt>
                <c:pt idx="6">
                  <c:v>Geopoliittiset riskit</c:v>
                </c:pt>
                <c:pt idx="7">
                  <c:v>Infrastruktuuri (verkot, tiet, satamat, digiverkot)</c:v>
                </c:pt>
                <c:pt idx="8">
                  <c:v>Kumppanuudet ja ekosysteemit</c:v>
                </c:pt>
                <c:pt idx="9">
                  <c:v>Energian saatavuus ja hinta</c:v>
                </c:pt>
              </c:strCache>
            </c:strRef>
          </c:cat>
          <c:val>
            <c:numRef>
              <c:f>Taul1!$B$2:$B$11</c:f>
              <c:numCache>
                <c:formatCode>0%</c:formatCode>
                <c:ptCount val="10"/>
                <c:pt idx="0">
                  <c:v>0.3</c:v>
                </c:pt>
                <c:pt idx="1">
                  <c:v>0.5</c:v>
                </c:pt>
                <c:pt idx="2">
                  <c:v>0.48</c:v>
                </c:pt>
                <c:pt idx="3">
                  <c:v>0.31</c:v>
                </c:pt>
                <c:pt idx="4">
                  <c:v>0.22</c:v>
                </c:pt>
                <c:pt idx="5">
                  <c:v>0.3</c:v>
                </c:pt>
                <c:pt idx="6">
                  <c:v>0.2</c:v>
                </c:pt>
                <c:pt idx="7">
                  <c:v>0.06</c:v>
                </c:pt>
                <c:pt idx="8">
                  <c:v>0.05</c:v>
                </c:pt>
                <c:pt idx="9">
                  <c:v>0.05</c:v>
                </c:pt>
              </c:numCache>
            </c:numRef>
          </c:val>
          <c:extLst>
            <c:ext xmlns:c16="http://schemas.microsoft.com/office/drawing/2014/chart" uri="{C3380CC4-5D6E-409C-BE32-E72D297353CC}">
              <c16:uniqueId val="{00000000-445E-46C1-9480-FA3D40121914}"/>
            </c:ext>
          </c:extLst>
        </c:ser>
        <c:ser>
          <c:idx val="1"/>
          <c:order val="1"/>
          <c:tx>
            <c:strRef>
              <c:f>Taul1!$C$1</c:f>
              <c:strCache>
                <c:ptCount val="1"/>
                <c:pt idx="0">
                  <c:v>Neutraali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Luvitus</c:v>
                </c:pt>
                <c:pt idx="1">
                  <c:v>Verotus</c:v>
                </c:pt>
                <c:pt idx="2">
                  <c:v>Työvoimakustannukset</c:v>
                </c:pt>
                <c:pt idx="3">
                  <c:v>Sääntelyn ja poliittisen ympäristön ennakoitavuus</c:v>
                </c:pt>
                <c:pt idx="4">
                  <c:v>Työvoiman saatavuus ja osaaminen</c:v>
                </c:pt>
                <c:pt idx="5">
                  <c:v>Sijainti asiakkaisiin nähden</c:v>
                </c:pt>
                <c:pt idx="6">
                  <c:v>Geopoliittiset riskit</c:v>
                </c:pt>
                <c:pt idx="7">
                  <c:v>Infrastruktuuri (verkot, tiet, satamat, digiverkot)</c:v>
                </c:pt>
                <c:pt idx="8">
                  <c:v>Kumppanuudet ja ekosysteemit</c:v>
                </c:pt>
                <c:pt idx="9">
                  <c:v>Energian saatavuus ja hinta</c:v>
                </c:pt>
              </c:strCache>
            </c:strRef>
          </c:cat>
          <c:val>
            <c:numRef>
              <c:f>Taul1!$C$2:$C$11</c:f>
              <c:numCache>
                <c:formatCode>0%</c:formatCode>
                <c:ptCount val="10"/>
                <c:pt idx="0">
                  <c:v>0.67</c:v>
                </c:pt>
                <c:pt idx="1">
                  <c:v>0.46</c:v>
                </c:pt>
                <c:pt idx="2">
                  <c:v>0.45</c:v>
                </c:pt>
                <c:pt idx="3">
                  <c:v>0.53</c:v>
                </c:pt>
                <c:pt idx="4">
                  <c:v>0.61</c:v>
                </c:pt>
                <c:pt idx="5">
                  <c:v>0.53</c:v>
                </c:pt>
                <c:pt idx="6">
                  <c:v>0.61</c:v>
                </c:pt>
                <c:pt idx="7">
                  <c:v>0.68</c:v>
                </c:pt>
                <c:pt idx="8">
                  <c:v>0.66</c:v>
                </c:pt>
                <c:pt idx="9">
                  <c:v>0.61</c:v>
                </c:pt>
              </c:numCache>
            </c:numRef>
          </c:val>
          <c:extLst>
            <c:ext xmlns:c16="http://schemas.microsoft.com/office/drawing/2014/chart" uri="{C3380CC4-5D6E-409C-BE32-E72D297353CC}">
              <c16:uniqueId val="{00000001-445E-46C1-9480-FA3D40121914}"/>
            </c:ext>
          </c:extLst>
        </c:ser>
        <c:ser>
          <c:idx val="2"/>
          <c:order val="2"/>
          <c:tx>
            <c:strRef>
              <c:f>Taul1!$D$1</c:f>
              <c:strCache>
                <c:ptCount val="1"/>
                <c:pt idx="0">
                  <c:v>Edistää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Luvitus</c:v>
                </c:pt>
                <c:pt idx="1">
                  <c:v>Verotus</c:v>
                </c:pt>
                <c:pt idx="2">
                  <c:v>Työvoimakustannukset</c:v>
                </c:pt>
                <c:pt idx="3">
                  <c:v>Sääntelyn ja poliittisen ympäristön ennakoitavuus</c:v>
                </c:pt>
                <c:pt idx="4">
                  <c:v>Työvoiman saatavuus ja osaaminen</c:v>
                </c:pt>
                <c:pt idx="5">
                  <c:v>Sijainti asiakkaisiin nähden</c:v>
                </c:pt>
                <c:pt idx="6">
                  <c:v>Geopoliittiset riskit</c:v>
                </c:pt>
                <c:pt idx="7">
                  <c:v>Infrastruktuuri (verkot, tiet, satamat, digiverkot)</c:v>
                </c:pt>
                <c:pt idx="8">
                  <c:v>Kumppanuudet ja ekosysteemit</c:v>
                </c:pt>
                <c:pt idx="9">
                  <c:v>Energian saatavuus ja hinta</c:v>
                </c:pt>
              </c:strCache>
            </c:strRef>
          </c:cat>
          <c:val>
            <c:numRef>
              <c:f>Taul1!$D$2:$D$11</c:f>
              <c:numCache>
                <c:formatCode>0%</c:formatCode>
                <c:ptCount val="10"/>
                <c:pt idx="0">
                  <c:v>0.03</c:v>
                </c:pt>
                <c:pt idx="1">
                  <c:v>0.04</c:v>
                </c:pt>
                <c:pt idx="2">
                  <c:v>7.0000000000000007E-2</c:v>
                </c:pt>
                <c:pt idx="3">
                  <c:v>0.15</c:v>
                </c:pt>
                <c:pt idx="4">
                  <c:v>0.17</c:v>
                </c:pt>
                <c:pt idx="5">
                  <c:v>0.17</c:v>
                </c:pt>
                <c:pt idx="6">
                  <c:v>0.19</c:v>
                </c:pt>
                <c:pt idx="7">
                  <c:v>0.26</c:v>
                </c:pt>
                <c:pt idx="8">
                  <c:v>0.28999999999999998</c:v>
                </c:pt>
                <c:pt idx="9">
                  <c:v>0.34</c:v>
                </c:pt>
              </c:numCache>
            </c:numRef>
          </c:val>
          <c:extLst>
            <c:ext xmlns:c16="http://schemas.microsoft.com/office/drawing/2014/chart" uri="{C3380CC4-5D6E-409C-BE32-E72D297353CC}">
              <c16:uniqueId val="{00000002-445E-46C1-9480-FA3D40121914}"/>
            </c:ext>
          </c:extLst>
        </c:ser>
        <c:dLbls>
          <c:showLegendKey val="0"/>
          <c:showVal val="0"/>
          <c:showCatName val="0"/>
          <c:showSerName val="0"/>
          <c:showPercent val="0"/>
          <c:showBubbleSize val="0"/>
        </c:dLbls>
        <c:gapWidth val="150"/>
        <c:overlap val="100"/>
        <c:axId val="1206925440"/>
        <c:axId val="1206939840"/>
      </c:barChart>
      <c:catAx>
        <c:axId val="1206925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fi-FI"/>
          </a:p>
        </c:txPr>
        <c:crossAx val="1206939840"/>
        <c:crosses val="autoZero"/>
        <c:auto val="1"/>
        <c:lblAlgn val="ctr"/>
        <c:lblOffset val="100"/>
        <c:noMultiLvlLbl val="0"/>
      </c:catAx>
      <c:valAx>
        <c:axId val="12069398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0692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-8</c:v>
                </c:pt>
                <c:pt idx="1">
                  <c:v>-9</c:v>
                </c:pt>
                <c:pt idx="2">
                  <c:v>6</c:v>
                </c:pt>
                <c:pt idx="3">
                  <c:v>9</c:v>
                </c:pt>
                <c:pt idx="4">
                  <c:v>8</c:v>
                </c:pt>
                <c:pt idx="5">
                  <c:v>6</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Työllisyys</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1"/>
              <c:layout>
                <c:manualLayout>
                  <c:x val="-9.3803941882918407E-3"/>
                  <c:y val="-9.0347173163456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17-4BC7-8C4F-0587D3B8A90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-7</c:v>
                </c:pt>
                <c:pt idx="1">
                  <c:v>-2</c:v>
                </c:pt>
                <c:pt idx="2">
                  <c:v>15</c:v>
                </c:pt>
                <c:pt idx="3">
                  <c:v>4</c:v>
                </c:pt>
                <c:pt idx="4">
                  <c:v>2</c:v>
                </c:pt>
                <c:pt idx="5">
                  <c:v>15</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Tuotanto</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Syys 2024</c:v>
                </c:pt>
                <c:pt idx="1">
                  <c:v>Joulu 2024</c:v>
                </c:pt>
                <c:pt idx="2">
                  <c:v>Maalis 2025</c:v>
                </c:pt>
                <c:pt idx="3">
                  <c:v>Kesä 2025</c:v>
                </c:pt>
                <c:pt idx="4">
                  <c:v>Syys 2025</c:v>
                </c:pt>
                <c:pt idx="5">
                  <c:v>Joulu 2025</c:v>
                </c:pt>
              </c:strCache>
            </c:strRef>
          </c:cat>
          <c:val>
            <c:numRef>
              <c:f>Taul1!$B$2:$B$7</c:f>
              <c:numCache>
                <c:formatCode>General</c:formatCode>
                <c:ptCount val="6"/>
                <c:pt idx="0">
                  <c:v>3</c:v>
                </c:pt>
                <c:pt idx="1">
                  <c:v>8</c:v>
                </c:pt>
                <c:pt idx="2">
                  <c:v>27</c:v>
                </c:pt>
                <c:pt idx="3">
                  <c:v>13</c:v>
                </c:pt>
                <c:pt idx="4">
                  <c:v>12</c:v>
                </c:pt>
                <c:pt idx="5">
                  <c:v>24</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0.24</c:v>
                </c:pt>
                <c:pt idx="1">
                  <c:v>0.22</c:v>
                </c:pt>
                <c:pt idx="2">
                  <c:v>0.18</c:v>
                </c:pt>
                <c:pt idx="3">
                  <c:v>0.17</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0.45</c:v>
                </c:pt>
                <c:pt idx="1">
                  <c:v>0.45</c:v>
                </c:pt>
                <c:pt idx="2">
                  <c:v>0.6</c:v>
                </c:pt>
                <c:pt idx="3">
                  <c:v>0.6</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0.31</c:v>
                </c:pt>
                <c:pt idx="1">
                  <c:v>0.33</c:v>
                </c:pt>
                <c:pt idx="2">
                  <c:v>0.22</c:v>
                </c:pt>
                <c:pt idx="3">
                  <c:v>0.23</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0.74013</cdr:x>
      <cdr:y>0.11418</cdr:y>
    </cdr:from>
    <cdr:to>
      <cdr:x>0.99786</cdr:x>
      <cdr:y>0.18847</cdr:y>
    </cdr:to>
    <cdr:sp macro="" textlink="">
      <cdr:nvSpPr>
        <cdr:cNvPr id="2" name="Tekstiruutu 10">
          <a:extLst xmlns:a="http://schemas.openxmlformats.org/drawingml/2006/main">
            <a:ext uri="{FF2B5EF4-FFF2-40B4-BE49-F238E27FC236}">
              <a16:creationId xmlns:a16="http://schemas.microsoft.com/office/drawing/2014/main" id="{B6F03FC8-EE3C-439A-EB07-269370F615AF}"/>
            </a:ext>
          </a:extLst>
        </cdr:cNvPr>
        <cdr:cNvSpPr txBox="1"/>
      </cdr:nvSpPr>
      <cdr:spPr>
        <a:xfrm xmlns:a="http://schemas.openxmlformats.org/drawingml/2006/main">
          <a:off x="3101904" y="360041"/>
          <a:ext cx="1080120" cy="234286"/>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spAutoFit/>
        </a:bodyPr>
        <a:lstStyle xmlns:a="http://schemas.openxmlformats.org/drawingml/2006/main">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xmlns:a="http://schemas.openxmlformats.org/drawingml/2006/main">
          <a:r>
            <a:rPr lang="fi-FI" sz="1050" spc="-40" dirty="0"/>
            <a:t>% vastaajista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421178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15</a:t>
            </a:fld>
            <a:endParaRPr lang="fi-FI"/>
          </a:p>
        </p:txBody>
      </p:sp>
    </p:spTree>
    <p:extLst>
      <p:ext uri="{BB962C8B-B14F-4D97-AF65-F5344CB8AC3E}">
        <p14:creationId xmlns:p14="http://schemas.microsoft.com/office/powerpoint/2010/main" val="276573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35EF-4D02-ED9C-155E-60FF7DA9A33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16E59F6-5776-4F58-1BBE-8DE7B74300B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F48B5B7-57F9-7756-ED92-FEDD63785C4B}"/>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1B2932D1-02D9-4F23-47AD-3FB49509B9BC}"/>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AA321F8C-BACC-1EF3-8695-61B9490436BA}"/>
              </a:ext>
            </a:extLst>
          </p:cNvPr>
          <p:cNvSpPr>
            <a:spLocks noGrp="1"/>
          </p:cNvSpPr>
          <p:nvPr>
            <p:ph type="sldNum" sz="quarter" idx="5"/>
          </p:nvPr>
        </p:nvSpPr>
        <p:spPr/>
        <p:txBody>
          <a:bodyPr/>
          <a:lstStyle/>
          <a:p>
            <a:fld id="{B5A0B3B4-F971-4AD3-B530-DE860EFC07D2}" type="slidenum">
              <a:rPr lang="fi-FI" smtClean="0"/>
              <a:pPr/>
              <a:t>16</a:t>
            </a:fld>
            <a:endParaRPr lang="fi-FI"/>
          </a:p>
        </p:txBody>
      </p:sp>
    </p:spTree>
    <p:extLst>
      <p:ext uri="{BB962C8B-B14F-4D97-AF65-F5344CB8AC3E}">
        <p14:creationId xmlns:p14="http://schemas.microsoft.com/office/powerpoint/2010/main" val="88733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17</a:t>
            </a:fld>
            <a:endParaRPr lang="fi-FI"/>
          </a:p>
        </p:txBody>
      </p:sp>
    </p:spTree>
    <p:extLst>
      <p:ext uri="{BB962C8B-B14F-4D97-AF65-F5344CB8AC3E}">
        <p14:creationId xmlns:p14="http://schemas.microsoft.com/office/powerpoint/2010/main" val="379140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18</a:t>
            </a:fld>
            <a:endParaRPr lang="fi-FI"/>
          </a:p>
        </p:txBody>
      </p:sp>
    </p:spTree>
    <p:extLst>
      <p:ext uri="{BB962C8B-B14F-4D97-AF65-F5344CB8AC3E}">
        <p14:creationId xmlns:p14="http://schemas.microsoft.com/office/powerpoint/2010/main" val="1613655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4AE83-141E-662D-AC3B-276EE6A2906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05EBEBA-C178-ADDB-E99F-C303CA6580C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D115C87-0CE0-A945-42A7-A1BA9A54CF8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4DD64937-5BE0-BC47-9C04-3A6C9476EFD5}"/>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7BC9033D-DAB0-ED7D-F718-01AF84559AAE}"/>
              </a:ext>
            </a:extLst>
          </p:cNvPr>
          <p:cNvSpPr>
            <a:spLocks noGrp="1"/>
          </p:cNvSpPr>
          <p:nvPr>
            <p:ph type="sldNum" sz="quarter" idx="5"/>
          </p:nvPr>
        </p:nvSpPr>
        <p:spPr/>
        <p:txBody>
          <a:bodyPr/>
          <a:lstStyle/>
          <a:p>
            <a:fld id="{B5A0B3B4-F971-4AD3-B530-DE860EFC07D2}" type="slidenum">
              <a:rPr lang="fi-FI" smtClean="0"/>
              <a:pPr/>
              <a:t>19</a:t>
            </a:fld>
            <a:endParaRPr lang="fi-FI"/>
          </a:p>
        </p:txBody>
      </p:sp>
    </p:spTree>
    <p:extLst>
      <p:ext uri="{BB962C8B-B14F-4D97-AF65-F5344CB8AC3E}">
        <p14:creationId xmlns:p14="http://schemas.microsoft.com/office/powerpoint/2010/main" val="284162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21</a:t>
            </a:fld>
            <a:endParaRPr lang="fi-FI"/>
          </a:p>
        </p:txBody>
      </p:sp>
    </p:spTree>
    <p:extLst>
      <p:ext uri="{BB962C8B-B14F-4D97-AF65-F5344CB8AC3E}">
        <p14:creationId xmlns:p14="http://schemas.microsoft.com/office/powerpoint/2010/main" val="359596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D989-480A-8A18-FD3D-4CD685591C2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3BB3F2A-F89B-21A1-51EB-A38ECBA1CDF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58126B9-1154-13B7-C696-559CD72B42B2}"/>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5769705B-DD0D-23A8-4762-F2D40DFA4CC6}"/>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F98EF2C7-257B-9000-AB06-A583F987D580}"/>
              </a:ext>
            </a:extLst>
          </p:cNvPr>
          <p:cNvSpPr>
            <a:spLocks noGrp="1"/>
          </p:cNvSpPr>
          <p:nvPr>
            <p:ph type="sldNum" sz="quarter" idx="5"/>
          </p:nvPr>
        </p:nvSpPr>
        <p:spPr/>
        <p:txBody>
          <a:bodyPr/>
          <a:lstStyle/>
          <a:p>
            <a:fld id="{B5A0B3B4-F971-4AD3-B530-DE860EFC07D2}" type="slidenum">
              <a:rPr lang="fi-FI" smtClean="0"/>
              <a:pPr/>
              <a:t>22</a:t>
            </a:fld>
            <a:endParaRPr lang="fi-FI"/>
          </a:p>
        </p:txBody>
      </p:sp>
    </p:spTree>
    <p:extLst>
      <p:ext uri="{BB962C8B-B14F-4D97-AF65-F5344CB8AC3E}">
        <p14:creationId xmlns:p14="http://schemas.microsoft.com/office/powerpoint/2010/main" val="529079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23</a:t>
            </a:fld>
            <a:endParaRPr lang="fi-FI"/>
          </a:p>
        </p:txBody>
      </p:sp>
    </p:spTree>
    <p:extLst>
      <p:ext uri="{BB962C8B-B14F-4D97-AF65-F5344CB8AC3E}">
        <p14:creationId xmlns:p14="http://schemas.microsoft.com/office/powerpoint/2010/main" val="1721583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24</a:t>
            </a:fld>
            <a:endParaRPr lang="fi-FI"/>
          </a:p>
        </p:txBody>
      </p:sp>
    </p:spTree>
    <p:extLst>
      <p:ext uri="{BB962C8B-B14F-4D97-AF65-F5344CB8AC3E}">
        <p14:creationId xmlns:p14="http://schemas.microsoft.com/office/powerpoint/2010/main" val="293608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AD27-9D9B-A0EC-6D4B-E6462D1461C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016ADCD-C75E-6A3D-5639-D30ED3C88E3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3939443-9211-DBEE-2ED7-AA32C81B3D04}"/>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7A6B2261-FD21-DBED-1F66-FBB8FB918AC2}"/>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3224C205-A3D1-5A06-7D4F-84DB9EBA5CAE}"/>
              </a:ext>
            </a:extLst>
          </p:cNvPr>
          <p:cNvSpPr>
            <a:spLocks noGrp="1"/>
          </p:cNvSpPr>
          <p:nvPr>
            <p:ph type="sldNum" sz="quarter" idx="5"/>
          </p:nvPr>
        </p:nvSpPr>
        <p:spPr/>
        <p:txBody>
          <a:bodyPr/>
          <a:lstStyle/>
          <a:p>
            <a:fld id="{B5A0B3B4-F971-4AD3-B530-DE860EFC07D2}" type="slidenum">
              <a:rPr lang="fi-FI" smtClean="0"/>
              <a:pPr/>
              <a:t>25</a:t>
            </a:fld>
            <a:endParaRPr lang="fi-FI"/>
          </a:p>
        </p:txBody>
      </p:sp>
    </p:spTree>
    <p:extLst>
      <p:ext uri="{BB962C8B-B14F-4D97-AF65-F5344CB8AC3E}">
        <p14:creationId xmlns:p14="http://schemas.microsoft.com/office/powerpoint/2010/main" val="322639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BF74-2314-4663-72BA-0D12D53F938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683589D-4590-7B05-A08D-FA6F8EF0E09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B1E6452-C332-DF45-4E38-FF0CF58A98D0}"/>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1550E5FD-0E09-A667-CC63-F2F80973EE07}"/>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BB9F2823-AF45-5A55-7974-89C47F8F7852}"/>
              </a:ext>
            </a:extLst>
          </p:cNvPr>
          <p:cNvSpPr>
            <a:spLocks noGrp="1"/>
          </p:cNvSpPr>
          <p:nvPr>
            <p:ph type="sldNum" sz="quarter" idx="5"/>
          </p:nvPr>
        </p:nvSpPr>
        <p:spPr/>
        <p:txBody>
          <a:bodyPr/>
          <a:lstStyle/>
          <a:p>
            <a:fld id="{B5A0B3B4-F971-4AD3-B530-DE860EFC07D2}" type="slidenum">
              <a:rPr lang="fi-FI" smtClean="0"/>
              <a:pPr/>
              <a:t>6</a:t>
            </a:fld>
            <a:endParaRPr lang="fi-FI"/>
          </a:p>
        </p:txBody>
      </p:sp>
    </p:spTree>
    <p:extLst>
      <p:ext uri="{BB962C8B-B14F-4D97-AF65-F5344CB8AC3E}">
        <p14:creationId xmlns:p14="http://schemas.microsoft.com/office/powerpoint/2010/main" val="307744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26</a:t>
            </a:fld>
            <a:endParaRPr lang="fi-FI"/>
          </a:p>
        </p:txBody>
      </p:sp>
    </p:spTree>
    <p:extLst>
      <p:ext uri="{BB962C8B-B14F-4D97-AF65-F5344CB8AC3E}">
        <p14:creationId xmlns:p14="http://schemas.microsoft.com/office/powerpoint/2010/main" val="2261230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28</a:t>
            </a:fld>
            <a:endParaRPr lang="fi-FI"/>
          </a:p>
        </p:txBody>
      </p:sp>
    </p:spTree>
    <p:extLst>
      <p:ext uri="{BB962C8B-B14F-4D97-AF65-F5344CB8AC3E}">
        <p14:creationId xmlns:p14="http://schemas.microsoft.com/office/powerpoint/2010/main" val="3538044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29</a:t>
            </a:fld>
            <a:endParaRPr lang="fi-FI"/>
          </a:p>
        </p:txBody>
      </p:sp>
    </p:spTree>
    <p:extLst>
      <p:ext uri="{BB962C8B-B14F-4D97-AF65-F5344CB8AC3E}">
        <p14:creationId xmlns:p14="http://schemas.microsoft.com/office/powerpoint/2010/main" val="2008786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30</a:t>
            </a:fld>
            <a:endParaRPr lang="fi-FI"/>
          </a:p>
        </p:txBody>
      </p:sp>
    </p:spTree>
    <p:extLst>
      <p:ext uri="{BB962C8B-B14F-4D97-AF65-F5344CB8AC3E}">
        <p14:creationId xmlns:p14="http://schemas.microsoft.com/office/powerpoint/2010/main" val="88468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31</a:t>
            </a:fld>
            <a:endParaRPr lang="fi-FI"/>
          </a:p>
        </p:txBody>
      </p:sp>
    </p:spTree>
    <p:extLst>
      <p:ext uri="{BB962C8B-B14F-4D97-AF65-F5344CB8AC3E}">
        <p14:creationId xmlns:p14="http://schemas.microsoft.com/office/powerpoint/2010/main" val="499981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32</a:t>
            </a:fld>
            <a:endParaRPr lang="fi-FI"/>
          </a:p>
        </p:txBody>
      </p:sp>
    </p:spTree>
    <p:extLst>
      <p:ext uri="{BB962C8B-B14F-4D97-AF65-F5344CB8AC3E}">
        <p14:creationId xmlns:p14="http://schemas.microsoft.com/office/powerpoint/2010/main" val="1801721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33</a:t>
            </a:fld>
            <a:endParaRPr lang="fi-FI"/>
          </a:p>
        </p:txBody>
      </p:sp>
    </p:spTree>
    <p:extLst>
      <p:ext uri="{BB962C8B-B14F-4D97-AF65-F5344CB8AC3E}">
        <p14:creationId xmlns:p14="http://schemas.microsoft.com/office/powerpoint/2010/main" val="1393799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34</a:t>
            </a:fld>
            <a:endParaRPr lang="fi-FI"/>
          </a:p>
        </p:txBody>
      </p:sp>
    </p:spTree>
    <p:extLst>
      <p:ext uri="{BB962C8B-B14F-4D97-AF65-F5344CB8AC3E}">
        <p14:creationId xmlns:p14="http://schemas.microsoft.com/office/powerpoint/2010/main" val="3789707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35</a:t>
            </a:fld>
            <a:endParaRPr lang="fi-FI"/>
          </a:p>
        </p:txBody>
      </p:sp>
    </p:spTree>
    <p:extLst>
      <p:ext uri="{BB962C8B-B14F-4D97-AF65-F5344CB8AC3E}">
        <p14:creationId xmlns:p14="http://schemas.microsoft.com/office/powerpoint/2010/main" val="978031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36</a:t>
            </a:fld>
            <a:endParaRPr lang="fi-FI"/>
          </a:p>
        </p:txBody>
      </p:sp>
    </p:spTree>
    <p:extLst>
      <p:ext uri="{BB962C8B-B14F-4D97-AF65-F5344CB8AC3E}">
        <p14:creationId xmlns:p14="http://schemas.microsoft.com/office/powerpoint/2010/main" val="142234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B1FE2-8D89-863A-0860-3AE5240B3D9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E9B1586-2FE8-924C-BFCA-6332368BAF1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A327C49-6F95-2965-04D2-190B740DC3F0}"/>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B484C0D8-E894-1A3B-0681-D7ED647B930A}"/>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DCCE3472-FE6C-4BAA-6133-308D55EEFCF4}"/>
              </a:ext>
            </a:extLst>
          </p:cNvPr>
          <p:cNvSpPr>
            <a:spLocks noGrp="1"/>
          </p:cNvSpPr>
          <p:nvPr>
            <p:ph type="sldNum" sz="quarter" idx="5"/>
          </p:nvPr>
        </p:nvSpPr>
        <p:spPr/>
        <p:txBody>
          <a:bodyPr/>
          <a:lstStyle/>
          <a:p>
            <a:fld id="{B5A0B3B4-F971-4AD3-B530-DE860EFC07D2}" type="slidenum">
              <a:rPr lang="fi-FI" smtClean="0"/>
              <a:pPr/>
              <a:t>7</a:t>
            </a:fld>
            <a:endParaRPr lang="fi-FI"/>
          </a:p>
        </p:txBody>
      </p:sp>
    </p:spTree>
    <p:extLst>
      <p:ext uri="{BB962C8B-B14F-4D97-AF65-F5344CB8AC3E}">
        <p14:creationId xmlns:p14="http://schemas.microsoft.com/office/powerpoint/2010/main" val="2667676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37</a:t>
            </a:fld>
            <a:endParaRPr lang="fi-FI"/>
          </a:p>
        </p:txBody>
      </p:sp>
    </p:spTree>
    <p:extLst>
      <p:ext uri="{BB962C8B-B14F-4D97-AF65-F5344CB8AC3E}">
        <p14:creationId xmlns:p14="http://schemas.microsoft.com/office/powerpoint/2010/main" val="118677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0D11F-EF81-C55B-C1B0-3A52CCE9798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E65EC30-54A3-67A7-5F9E-9A2A4C6F6ED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82BF5B9-7FB6-4E14-00C5-9EC171E93D89}"/>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a:extLst>
              <a:ext uri="{FF2B5EF4-FFF2-40B4-BE49-F238E27FC236}">
                <a16:creationId xmlns:a16="http://schemas.microsoft.com/office/drawing/2014/main" id="{BE19742A-F1F0-2789-25D0-DA13EB6C9B88}"/>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20D1C88C-FFA6-DD77-20F2-88C649488DD9}"/>
              </a:ext>
            </a:extLst>
          </p:cNvPr>
          <p:cNvSpPr>
            <a:spLocks noGrp="1"/>
          </p:cNvSpPr>
          <p:nvPr>
            <p:ph type="sldNum" sz="quarter" idx="5"/>
          </p:nvPr>
        </p:nvSpPr>
        <p:spPr/>
        <p:txBody>
          <a:bodyPr/>
          <a:lstStyle/>
          <a:p>
            <a:fld id="{B5A0B3B4-F971-4AD3-B530-DE860EFC07D2}" type="slidenum">
              <a:rPr lang="fi-FI" smtClean="0"/>
              <a:pPr/>
              <a:t>39</a:t>
            </a:fld>
            <a:endParaRPr lang="fi-FI"/>
          </a:p>
        </p:txBody>
      </p:sp>
    </p:spTree>
    <p:extLst>
      <p:ext uri="{BB962C8B-B14F-4D97-AF65-F5344CB8AC3E}">
        <p14:creationId xmlns:p14="http://schemas.microsoft.com/office/powerpoint/2010/main" val="69617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4BDE-E9AE-34DC-C5BC-5E198B7452E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860B2FC-9CEE-8059-BC1C-B78D991A5DD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1FF62BD-17C3-96B9-3630-48E6F5083C05}"/>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a:extLst>
              <a:ext uri="{FF2B5EF4-FFF2-40B4-BE49-F238E27FC236}">
                <a16:creationId xmlns:a16="http://schemas.microsoft.com/office/drawing/2014/main" id="{1E30B26A-C07C-DF1B-3A42-259E80ACCB11}"/>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10909C71-A35D-56ED-F3D5-81079A09263C}"/>
              </a:ext>
            </a:extLst>
          </p:cNvPr>
          <p:cNvSpPr>
            <a:spLocks noGrp="1"/>
          </p:cNvSpPr>
          <p:nvPr>
            <p:ph type="sldNum" sz="quarter" idx="5"/>
          </p:nvPr>
        </p:nvSpPr>
        <p:spPr/>
        <p:txBody>
          <a:bodyPr/>
          <a:lstStyle/>
          <a:p>
            <a:fld id="{B5A0B3B4-F971-4AD3-B530-DE860EFC07D2}" type="slidenum">
              <a:rPr lang="fi-FI" smtClean="0"/>
              <a:pPr/>
              <a:t>40</a:t>
            </a:fld>
            <a:endParaRPr lang="fi-FI"/>
          </a:p>
        </p:txBody>
      </p:sp>
    </p:spTree>
    <p:extLst>
      <p:ext uri="{BB962C8B-B14F-4D97-AF65-F5344CB8AC3E}">
        <p14:creationId xmlns:p14="http://schemas.microsoft.com/office/powerpoint/2010/main" val="1748768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41</a:t>
            </a:fld>
            <a:endParaRPr lang="fi-FI"/>
          </a:p>
        </p:txBody>
      </p:sp>
    </p:spTree>
    <p:extLst>
      <p:ext uri="{BB962C8B-B14F-4D97-AF65-F5344CB8AC3E}">
        <p14:creationId xmlns:p14="http://schemas.microsoft.com/office/powerpoint/2010/main" val="3084497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42</a:t>
            </a:fld>
            <a:endParaRPr lang="fi-FI"/>
          </a:p>
        </p:txBody>
      </p:sp>
    </p:spTree>
    <p:extLst>
      <p:ext uri="{BB962C8B-B14F-4D97-AF65-F5344CB8AC3E}">
        <p14:creationId xmlns:p14="http://schemas.microsoft.com/office/powerpoint/2010/main" val="4094162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43</a:t>
            </a:fld>
            <a:endParaRPr lang="fi-FI"/>
          </a:p>
        </p:txBody>
      </p:sp>
    </p:spTree>
    <p:extLst>
      <p:ext uri="{BB962C8B-B14F-4D97-AF65-F5344CB8AC3E}">
        <p14:creationId xmlns:p14="http://schemas.microsoft.com/office/powerpoint/2010/main" val="2161868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44</a:t>
            </a:fld>
            <a:endParaRPr lang="fi-FI"/>
          </a:p>
        </p:txBody>
      </p:sp>
    </p:spTree>
    <p:extLst>
      <p:ext uri="{BB962C8B-B14F-4D97-AF65-F5344CB8AC3E}">
        <p14:creationId xmlns:p14="http://schemas.microsoft.com/office/powerpoint/2010/main" val="3413909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50</a:t>
            </a:fld>
            <a:endParaRPr lang="fi-FI"/>
          </a:p>
        </p:txBody>
      </p:sp>
    </p:spTree>
    <p:extLst>
      <p:ext uri="{BB962C8B-B14F-4D97-AF65-F5344CB8AC3E}">
        <p14:creationId xmlns:p14="http://schemas.microsoft.com/office/powerpoint/2010/main" val="1573590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p>
        </p:txBody>
      </p:sp>
      <p:sp>
        <p:nvSpPr>
          <p:cNvPr id="5" name="Dian numeron paikkamerkki 4"/>
          <p:cNvSpPr>
            <a:spLocks noGrp="1"/>
          </p:cNvSpPr>
          <p:nvPr>
            <p:ph type="sldNum" sz="quarter" idx="11"/>
          </p:nvPr>
        </p:nvSpPr>
        <p:spPr/>
        <p:txBody>
          <a:bodyPr/>
          <a:lstStyle/>
          <a:p>
            <a:fld id="{B5A0B3B4-F971-4AD3-B530-DE860EFC07D2}" type="slidenum">
              <a:rPr lang="fi-FI" smtClean="0"/>
              <a:pPr/>
              <a:t>51</a:t>
            </a:fld>
            <a:endParaRPr lang="fi-FI"/>
          </a:p>
        </p:txBody>
      </p:sp>
    </p:spTree>
    <p:extLst>
      <p:ext uri="{BB962C8B-B14F-4D97-AF65-F5344CB8AC3E}">
        <p14:creationId xmlns:p14="http://schemas.microsoft.com/office/powerpoint/2010/main" val="346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FC32-9D0A-82B8-C6ED-EBC4487A473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12484AD-9FA0-8A97-B369-32BF0BE1265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18D74D2-A728-38BD-3F8E-C5743AE775E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4D3B93F2-FFD6-AE4D-122C-0C3576C2E987}"/>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AB1D4447-8F0C-4769-7C4E-31BBF39B3F96}"/>
              </a:ext>
            </a:extLst>
          </p:cNvPr>
          <p:cNvSpPr>
            <a:spLocks noGrp="1"/>
          </p:cNvSpPr>
          <p:nvPr>
            <p:ph type="sldNum" sz="quarter" idx="5"/>
          </p:nvPr>
        </p:nvSpPr>
        <p:spPr/>
        <p:txBody>
          <a:bodyPr/>
          <a:lstStyle/>
          <a:p>
            <a:fld id="{B5A0B3B4-F971-4AD3-B530-DE860EFC07D2}" type="slidenum">
              <a:rPr lang="fi-FI" smtClean="0"/>
              <a:pPr/>
              <a:t>8</a:t>
            </a:fld>
            <a:endParaRPr lang="fi-FI"/>
          </a:p>
        </p:txBody>
      </p:sp>
    </p:spTree>
    <p:extLst>
      <p:ext uri="{BB962C8B-B14F-4D97-AF65-F5344CB8AC3E}">
        <p14:creationId xmlns:p14="http://schemas.microsoft.com/office/powerpoint/2010/main" val="227297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10</a:t>
            </a:fld>
            <a:endParaRPr lang="fi-FI"/>
          </a:p>
        </p:txBody>
      </p:sp>
    </p:spTree>
    <p:extLst>
      <p:ext uri="{BB962C8B-B14F-4D97-AF65-F5344CB8AC3E}">
        <p14:creationId xmlns:p14="http://schemas.microsoft.com/office/powerpoint/2010/main" val="403712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a:t>OK, SIS KAIKKI VASTAAJAT</a:t>
            </a:r>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11</a:t>
            </a:fld>
            <a:endParaRPr lang="fi-FI"/>
          </a:p>
        </p:txBody>
      </p:sp>
    </p:spTree>
    <p:extLst>
      <p:ext uri="{BB962C8B-B14F-4D97-AF65-F5344CB8AC3E}">
        <p14:creationId xmlns:p14="http://schemas.microsoft.com/office/powerpoint/2010/main" val="295707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12</a:t>
            </a:fld>
            <a:endParaRPr lang="fi-FI"/>
          </a:p>
        </p:txBody>
      </p:sp>
    </p:spTree>
    <p:extLst>
      <p:ext uri="{BB962C8B-B14F-4D97-AF65-F5344CB8AC3E}">
        <p14:creationId xmlns:p14="http://schemas.microsoft.com/office/powerpoint/2010/main" val="48297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13</a:t>
            </a:fld>
            <a:endParaRPr lang="fi-FI"/>
          </a:p>
        </p:txBody>
      </p:sp>
    </p:spTree>
    <p:extLst>
      <p:ext uri="{BB962C8B-B14F-4D97-AF65-F5344CB8AC3E}">
        <p14:creationId xmlns:p14="http://schemas.microsoft.com/office/powerpoint/2010/main" val="50044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14</a:t>
            </a:fld>
            <a:endParaRPr lang="fi-FI"/>
          </a:p>
        </p:txBody>
      </p:sp>
    </p:spTree>
    <p:extLst>
      <p:ext uri="{BB962C8B-B14F-4D97-AF65-F5344CB8AC3E}">
        <p14:creationId xmlns:p14="http://schemas.microsoft.com/office/powerpoint/2010/main" val="2718005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15.12.2025</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15.12.2025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15.12.2025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15.12.2025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15.12.2025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15.12.2025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15.12.2025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15.12.2025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15.12.2025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15.12.2025</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15.12.2025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15.12.2025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15.12.2025</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15.12.2025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15.12.2025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15.12.2025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15.12.2025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15.12.2025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15.12.2025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15.12.2025</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4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hyperlink" Target="https://teknologiateollisuus.fi/talous-ja-tilastot/teknobaro/" TargetMode="External"/><Relationship Id="rId2" Type="http://schemas.openxmlformats.org/officeDocument/2006/relationships/hyperlink" Target="https://teknologiateollisuus.fi/talous-ja-tilastot/teknologiateollisuuden-talousnakymat-4-2025/"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hanne.mikkonen@teknologiateollisuus.fi"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32A1C2B-41A9-6B4C-BF6F-91640EBCB4AA}"/>
              </a:ext>
            </a:extLst>
          </p:cNvPr>
          <p:cNvSpPr>
            <a:spLocks noGrp="1"/>
          </p:cNvSpPr>
          <p:nvPr>
            <p:ph type="body" sz="quarter" idx="15"/>
          </p:nvPr>
        </p:nvSpPr>
        <p:spPr/>
        <p:txBody>
          <a:bodyPr/>
          <a:lstStyle/>
          <a:p>
            <a:r>
              <a:rPr lang="fi-FI" err="1"/>
              <a:t>TeknoBaro</a:t>
            </a:r>
            <a:endParaRPr lang="fi-FI"/>
          </a:p>
          <a:p>
            <a:endParaRPr lang="fi-FI"/>
          </a:p>
          <a:p>
            <a:endParaRPr lang="fi-FI"/>
          </a:p>
          <a:p>
            <a:r>
              <a:rPr lang="fi-FI"/>
              <a:t>Tulokset, joulukuu 2025</a:t>
            </a:r>
          </a:p>
        </p:txBody>
      </p:sp>
      <p:sp>
        <p:nvSpPr>
          <p:cNvPr id="3" name="Dian numeron paikkamerkki 2">
            <a:extLst>
              <a:ext uri="{FF2B5EF4-FFF2-40B4-BE49-F238E27FC236}">
                <a16:creationId xmlns:a16="http://schemas.microsoft.com/office/drawing/2014/main" id="{46263DAF-070A-9F45-B65A-5812705DF089}"/>
              </a:ext>
            </a:extLst>
          </p:cNvPr>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a:extLst>
              <a:ext uri="{FF2B5EF4-FFF2-40B4-BE49-F238E27FC236}">
                <a16:creationId xmlns:a16="http://schemas.microsoft.com/office/drawing/2014/main" id="{EF8A2D42-0FBE-584C-8A5D-194863F59571}"/>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10304937-4483-6E49-BC4C-68ABCDF3B788}"/>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64134258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1495909369"/>
              </p:ext>
            </p:extLst>
          </p:nvPr>
        </p:nvGraphicFramePr>
        <p:xfrm>
          <a:off x="174416"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a:t>Lähde: Teknologiateollisuus ry:n </a:t>
            </a:r>
            <a:r>
              <a:rPr lang="fi-FI" err="1"/>
              <a:t>TeknoBaro</a:t>
            </a:r>
            <a:r>
              <a:rPr lang="fi-FI"/>
              <a:t> joulukuu 2025, vastaajamäärä 356.</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14772"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45EC407F-651D-2E79-3207-96C33E67B51F}"/>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6</a:t>
            </a:r>
          </a:p>
          <a:p>
            <a:pPr algn="ctr"/>
            <a:endParaRPr lang="fi-FI" spc="-40"/>
          </a:p>
          <a:p>
            <a:pPr algn="ctr"/>
            <a:endParaRPr lang="fi-FI" spc="-40"/>
          </a:p>
          <a:p>
            <a:pPr algn="ctr"/>
            <a:r>
              <a:rPr lang="fi-FI" spc="-40"/>
              <a:t>5</a:t>
            </a:r>
          </a:p>
          <a:p>
            <a:pPr algn="ctr"/>
            <a:endParaRPr lang="fi-FI" spc="-40"/>
          </a:p>
          <a:p>
            <a:pPr algn="ctr"/>
            <a:endParaRPr lang="fi-FI" spc="-40"/>
          </a:p>
          <a:p>
            <a:pPr algn="ctr"/>
            <a:r>
              <a:rPr lang="fi-FI" spc="-40"/>
              <a:t>12</a:t>
            </a:r>
          </a:p>
          <a:p>
            <a:pPr algn="ctr"/>
            <a:endParaRPr lang="fi-FI" spc="-40"/>
          </a:p>
          <a:p>
            <a:pPr algn="ctr"/>
            <a:endParaRPr lang="fi-FI" spc="-40"/>
          </a:p>
          <a:p>
            <a:pPr algn="ctr"/>
            <a:r>
              <a:rPr lang="fi-FI" spc="-40"/>
              <a:t>7</a:t>
            </a:r>
          </a:p>
        </p:txBody>
      </p:sp>
    </p:spTree>
    <p:extLst>
      <p:ext uri="{BB962C8B-B14F-4D97-AF65-F5344CB8AC3E}">
        <p14:creationId xmlns:p14="http://schemas.microsoft.com/office/powerpoint/2010/main" val="175254422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 </a:t>
            </a:r>
            <a:r>
              <a:rPr lang="fi-FI" sz="2000">
                <a:solidFill>
                  <a:schemeClr val="accent2"/>
                </a:solidFill>
              </a:rPr>
              <a:t>Teollisuus, 275 vastaajaa</a:t>
            </a:r>
            <a:endParaRPr lang="fi-FI">
              <a:solidFill>
                <a:schemeClr val="accent2"/>
              </a:solidFill>
            </a:endParaRP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567538147"/>
              </p:ext>
            </p:extLst>
          </p:nvPr>
        </p:nvGraphicFramePr>
        <p:xfrm>
          <a:off x="199409" y="1504084"/>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1" y="4727574"/>
            <a:ext cx="6256253" cy="235258"/>
          </a:xfrm>
        </p:spPr>
        <p:txBody>
          <a:bodyPr/>
          <a:lstStyle/>
          <a:p>
            <a:r>
              <a:rPr lang="fi-FI"/>
              <a:t>Lähde: Teknologiateollisuus ry:n </a:t>
            </a:r>
            <a:r>
              <a:rPr lang="fi-FI" err="1"/>
              <a:t>TeknoBaro</a:t>
            </a:r>
            <a:r>
              <a:rPr lang="fi-FI"/>
              <a:t> joulukuu 2025, vastaajamäärä 356.</a:t>
            </a:r>
          </a:p>
          <a:p>
            <a:r>
              <a:rPr lang="fi-FI"/>
              <a:t>Teollisuus sisältää metallien jalostuksen, kone- ja metallituoteteollisuuden sekä sähkö- ja elektroniikkateollisuuden. Palvelut sisältää suunnittelu- ja konsultointialan sekä tietotekniikan palvelualan. </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39765" y="1358065"/>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37D57DD8-6CAB-771F-0C9E-8288CA09123C}"/>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4</a:t>
            </a:r>
          </a:p>
          <a:p>
            <a:pPr algn="ctr"/>
            <a:endParaRPr lang="fi-FI" spc="-40"/>
          </a:p>
          <a:p>
            <a:pPr algn="ctr"/>
            <a:endParaRPr lang="fi-FI" spc="-40"/>
          </a:p>
          <a:p>
            <a:pPr algn="ctr"/>
            <a:r>
              <a:rPr lang="fi-FI" spc="-40"/>
              <a:t>3</a:t>
            </a:r>
          </a:p>
          <a:p>
            <a:pPr algn="ctr"/>
            <a:endParaRPr lang="fi-FI" spc="-40"/>
          </a:p>
          <a:p>
            <a:pPr algn="ctr"/>
            <a:endParaRPr lang="fi-FI" spc="-40"/>
          </a:p>
          <a:p>
            <a:pPr algn="ctr"/>
            <a:r>
              <a:rPr lang="fi-FI" spc="-40"/>
              <a:t>10</a:t>
            </a:r>
          </a:p>
          <a:p>
            <a:pPr algn="ctr"/>
            <a:endParaRPr lang="fi-FI" spc="-40"/>
          </a:p>
          <a:p>
            <a:pPr algn="ctr"/>
            <a:endParaRPr lang="fi-FI" spc="-40"/>
          </a:p>
          <a:p>
            <a:pPr algn="ctr"/>
            <a:r>
              <a:rPr lang="fi-FI" spc="-40"/>
              <a:t>4</a:t>
            </a:r>
          </a:p>
        </p:txBody>
      </p:sp>
    </p:spTree>
    <p:extLst>
      <p:ext uri="{BB962C8B-B14F-4D97-AF65-F5344CB8AC3E}">
        <p14:creationId xmlns:p14="http://schemas.microsoft.com/office/powerpoint/2010/main" val="1476694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a:xfrm>
            <a:off x="252000" y="282149"/>
            <a:ext cx="7992000" cy="894644"/>
          </a:xfrm>
        </p:spPr>
        <p:txBody>
          <a:bodyPr/>
          <a:lstStyle/>
          <a:p>
            <a:r>
              <a:rPr lang="fi-FI">
                <a:solidFill>
                  <a:schemeClr val="tx1"/>
                </a:solidFill>
              </a:rPr>
              <a:t>Miten kuvaisit yrityksesi tilannetta nyt seuraavilla osa-alueilla verrattuna noin kolmen kuukauden takaiseen tilanteeseen? </a:t>
            </a:r>
            <a:r>
              <a:rPr lang="fi-FI">
                <a:solidFill>
                  <a:schemeClr val="accent2"/>
                </a:solidFill>
              </a:rPr>
              <a:t>Palvelut, 81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2363665686"/>
              </p:ext>
            </p:extLst>
          </p:nvPr>
        </p:nvGraphicFramePr>
        <p:xfrm>
          <a:off x="174416"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1" y="4727574"/>
            <a:ext cx="6027653" cy="305767"/>
          </a:xfrm>
        </p:spPr>
        <p:txBody>
          <a:bodyPr/>
          <a:lstStyle/>
          <a:p>
            <a:r>
              <a:rPr lang="fi-FI"/>
              <a:t>Lähde: Teknologiateollisuus ry:n </a:t>
            </a:r>
            <a:r>
              <a:rPr lang="fi-FI" err="1"/>
              <a:t>TeknoBaro</a:t>
            </a:r>
            <a:r>
              <a:rPr lang="fi-FI"/>
              <a:t> joulukuu 2025, vastaajamäärä 356.</a:t>
            </a:r>
          </a:p>
          <a:p>
            <a:r>
              <a:rPr lang="fi-FI"/>
              <a:t>Teollisuus sisältää metallien jalostuksen, kone- ja metallituoteteollisuuden sekä sähkö- ja elektroniikkateollisuuden. Palvelut sisältää suunnittelu- ja konsultointialan sekä tietotekniikan palvelualan. </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011273"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984548DF-86E9-3959-A87C-1AE813F4AF3E}"/>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10</a:t>
            </a:r>
          </a:p>
          <a:p>
            <a:pPr algn="ctr"/>
            <a:endParaRPr lang="fi-FI" spc="-40"/>
          </a:p>
          <a:p>
            <a:pPr algn="ctr"/>
            <a:endParaRPr lang="fi-FI" spc="-40"/>
          </a:p>
          <a:p>
            <a:pPr algn="ctr"/>
            <a:r>
              <a:rPr lang="fi-FI" spc="-40"/>
              <a:t>12</a:t>
            </a:r>
          </a:p>
          <a:p>
            <a:pPr algn="ctr"/>
            <a:endParaRPr lang="fi-FI" spc="-40"/>
          </a:p>
          <a:p>
            <a:pPr algn="ctr"/>
            <a:endParaRPr lang="fi-FI" spc="-40"/>
          </a:p>
          <a:p>
            <a:pPr algn="ctr"/>
            <a:r>
              <a:rPr lang="fi-FI" spc="-40"/>
              <a:t>16</a:t>
            </a:r>
          </a:p>
          <a:p>
            <a:pPr algn="ctr"/>
            <a:endParaRPr lang="fi-FI" spc="-40"/>
          </a:p>
          <a:p>
            <a:pPr algn="ctr"/>
            <a:endParaRPr lang="fi-FI" spc="-40"/>
          </a:p>
          <a:p>
            <a:pPr algn="ctr"/>
            <a:r>
              <a:rPr lang="fi-FI" spc="-40"/>
              <a:t>17</a:t>
            </a:r>
          </a:p>
        </p:txBody>
      </p:sp>
    </p:spTree>
    <p:extLst>
      <p:ext uri="{BB962C8B-B14F-4D97-AF65-F5344CB8AC3E}">
        <p14:creationId xmlns:p14="http://schemas.microsoft.com/office/powerpoint/2010/main" val="346637828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2D0A-58FD-7954-1C30-0587BE923E3F}"/>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E6328DD-3D4D-2001-714B-209B4E90B32A}"/>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FBBF5FE6-CC61-91AD-B29F-B766EF65D3AE}"/>
              </a:ext>
            </a:extLst>
          </p:cNvPr>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a:extLst>
              <a:ext uri="{FF2B5EF4-FFF2-40B4-BE49-F238E27FC236}">
                <a16:creationId xmlns:a16="http://schemas.microsoft.com/office/drawing/2014/main" id="{39BB7F73-84A0-56EC-5503-3826B5DCCD97}"/>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F7D851BF-5E64-0760-4B7C-A8BD2FD670F2}"/>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570D1206-C43D-0909-B114-B3CB64CD1AE5}"/>
              </a:ext>
            </a:extLst>
          </p:cNvPr>
          <p:cNvGraphicFramePr>
            <a:graphicFrameLocks noGrp="1"/>
          </p:cNvGraphicFramePr>
          <p:nvPr>
            <p:ph sz="quarter" idx="17"/>
            <p:extLst>
              <p:ext uri="{D42A27DB-BD31-4B8C-83A1-F6EECF244321}">
                <p14:modId xmlns:p14="http://schemas.microsoft.com/office/powerpoint/2010/main" val="2787979576"/>
              </p:ext>
            </p:extLst>
          </p:nvPr>
        </p:nvGraphicFramePr>
        <p:xfrm>
          <a:off x="381001" y="1417321"/>
          <a:ext cx="3459480"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568E18D7-8343-94A3-C75E-06EBB6B910F6}"/>
              </a:ext>
            </a:extLst>
          </p:cNvPr>
          <p:cNvSpPr>
            <a:spLocks noGrp="1"/>
          </p:cNvSpPr>
          <p:nvPr>
            <p:ph type="body" sz="quarter" idx="18"/>
          </p:nvPr>
        </p:nvSpPr>
        <p:spPr>
          <a:xfrm>
            <a:off x="2334682" y="4727574"/>
            <a:ext cx="4462630" cy="165163"/>
          </a:xfrm>
        </p:spPr>
        <p:txBody>
          <a:bodyPr/>
          <a:lstStyle/>
          <a:p>
            <a:r>
              <a:rPr lang="fi-FI"/>
              <a:t>Lähde: Teknologiateollisuus ry:n </a:t>
            </a:r>
            <a:r>
              <a:rPr lang="fi-FI" err="1"/>
              <a:t>TeknoBaro</a:t>
            </a:r>
            <a:r>
              <a:rPr lang="fi-FI"/>
              <a:t> joulukuu 2025, vastaajamäärä 356.</a:t>
            </a:r>
          </a:p>
          <a:p>
            <a:endParaRPr lang="fi-FI"/>
          </a:p>
        </p:txBody>
      </p:sp>
      <p:graphicFrame>
        <p:nvGraphicFramePr>
          <p:cNvPr id="6" name="Sisällön paikkamerkki 9">
            <a:extLst>
              <a:ext uri="{FF2B5EF4-FFF2-40B4-BE49-F238E27FC236}">
                <a16:creationId xmlns:a16="http://schemas.microsoft.com/office/drawing/2014/main" id="{FA59696C-BC2C-94AF-5271-CA3055EBDFA6}"/>
              </a:ext>
            </a:extLst>
          </p:cNvPr>
          <p:cNvGraphicFramePr>
            <a:graphicFrameLocks/>
          </p:cNvGraphicFramePr>
          <p:nvPr>
            <p:extLst>
              <p:ext uri="{D42A27DB-BD31-4B8C-83A1-F6EECF244321}">
                <p14:modId xmlns:p14="http://schemas.microsoft.com/office/powerpoint/2010/main" val="1344305025"/>
              </p:ext>
            </p:extLst>
          </p:nvPr>
        </p:nvGraphicFramePr>
        <p:xfrm>
          <a:off x="4427221" y="1417320"/>
          <a:ext cx="3459480" cy="3227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381946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sz="1800">
                <a:solidFill>
                  <a:schemeClr val="tx1"/>
                </a:solidFill>
              </a:rPr>
              <a:t>Miten kuvaisit yrityksesi tilannetta nyt seuraavilla osa-alueilla verrattuna noin kolmen kuukauden takaiseen tilanteeseen? </a:t>
            </a:r>
            <a:r>
              <a:rPr lang="fi-FI" sz="1800">
                <a:solidFill>
                  <a:schemeClr val="accent2"/>
                </a:solidFill>
              </a:rPr>
              <a:t>Alle 150 työllistävät, 280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35819825"/>
              </p:ext>
            </p:extLst>
          </p:nvPr>
        </p:nvGraphicFramePr>
        <p:xfrm>
          <a:off x="106680"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a:t>Lähde: Teknologiateollisuus ry:n </a:t>
            </a:r>
            <a:r>
              <a:rPr lang="fi-FI" err="1"/>
              <a:t>TeknoBaro</a:t>
            </a:r>
            <a:r>
              <a:rPr lang="fi-FI"/>
              <a:t> joulukuu 2025, vastaajamäärä 356.</a:t>
            </a:r>
          </a:p>
          <a:p>
            <a:endParaRPr lang="fi-FI"/>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92350"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B934E784-7C69-E4F2-12CB-C5B6AC933301}"/>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4</a:t>
            </a:r>
          </a:p>
          <a:p>
            <a:pPr algn="ctr"/>
            <a:endParaRPr lang="fi-FI" spc="-40"/>
          </a:p>
          <a:p>
            <a:pPr algn="ctr"/>
            <a:endParaRPr lang="fi-FI" spc="-40"/>
          </a:p>
          <a:p>
            <a:pPr algn="ctr"/>
            <a:r>
              <a:rPr lang="fi-FI" spc="-40"/>
              <a:t>5</a:t>
            </a:r>
          </a:p>
          <a:p>
            <a:pPr algn="ctr"/>
            <a:endParaRPr lang="fi-FI" spc="-40"/>
          </a:p>
          <a:p>
            <a:pPr algn="ctr"/>
            <a:endParaRPr lang="fi-FI" spc="-40"/>
          </a:p>
          <a:p>
            <a:pPr algn="ctr"/>
            <a:r>
              <a:rPr lang="fi-FI" spc="-40"/>
              <a:t>9</a:t>
            </a:r>
          </a:p>
          <a:p>
            <a:pPr algn="ctr"/>
            <a:endParaRPr lang="fi-FI" spc="-40"/>
          </a:p>
          <a:p>
            <a:pPr algn="ctr"/>
            <a:endParaRPr lang="fi-FI" spc="-40"/>
          </a:p>
          <a:p>
            <a:pPr algn="ctr"/>
            <a:r>
              <a:rPr lang="fi-FI" spc="-40"/>
              <a:t>5</a:t>
            </a:r>
          </a:p>
        </p:txBody>
      </p:sp>
    </p:spTree>
    <p:extLst>
      <p:ext uri="{BB962C8B-B14F-4D97-AF65-F5344CB8AC3E}">
        <p14:creationId xmlns:p14="http://schemas.microsoft.com/office/powerpoint/2010/main" val="142093466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sz="1800">
                <a:solidFill>
                  <a:schemeClr val="tx1"/>
                </a:solidFill>
              </a:rPr>
              <a:t>Miten kuvaisit yrityksesi tilannetta nyt seuraavilla osa-alueilla verrattuna noin kolmen kuukauden takaiseen tilanteeseen? </a:t>
            </a:r>
            <a:r>
              <a:rPr lang="fi-FI" sz="1800">
                <a:solidFill>
                  <a:schemeClr val="accent2"/>
                </a:solidFill>
              </a:rPr>
              <a:t>Yli 150 työllistävät, 76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4087705729"/>
              </p:ext>
            </p:extLst>
          </p:nvPr>
        </p:nvGraphicFramePr>
        <p:xfrm>
          <a:off x="-17145"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a:t>Lähde: Teknologiateollisuus ry:n </a:t>
            </a:r>
            <a:r>
              <a:rPr lang="fi-FI" err="1"/>
              <a:t>TeknoBaro</a:t>
            </a:r>
            <a:r>
              <a:rPr lang="fi-FI"/>
              <a:t> joulukuu 2025, vastaajamäärä 356.</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071848"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2204EEDF-50DB-9134-3F35-CCCD1A1DC34A}"/>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11</a:t>
            </a:r>
          </a:p>
          <a:p>
            <a:pPr algn="ctr"/>
            <a:endParaRPr lang="fi-FI" spc="-40"/>
          </a:p>
          <a:p>
            <a:pPr algn="ctr"/>
            <a:endParaRPr lang="fi-FI" spc="-40"/>
          </a:p>
          <a:p>
            <a:pPr algn="ctr"/>
            <a:r>
              <a:rPr lang="fi-FI" spc="-40"/>
              <a:t>4</a:t>
            </a:r>
          </a:p>
          <a:p>
            <a:pPr algn="ctr"/>
            <a:endParaRPr lang="fi-FI" spc="-40"/>
          </a:p>
          <a:p>
            <a:pPr algn="ctr"/>
            <a:endParaRPr lang="fi-FI" spc="-40"/>
          </a:p>
          <a:p>
            <a:pPr algn="ctr"/>
            <a:r>
              <a:rPr lang="fi-FI" spc="-40"/>
              <a:t>21</a:t>
            </a:r>
          </a:p>
          <a:p>
            <a:pPr algn="ctr"/>
            <a:endParaRPr lang="fi-FI" spc="-40"/>
          </a:p>
          <a:p>
            <a:pPr algn="ctr"/>
            <a:endParaRPr lang="fi-FI" spc="-40"/>
          </a:p>
          <a:p>
            <a:pPr algn="ctr"/>
            <a:r>
              <a:rPr lang="fi-FI" spc="-40"/>
              <a:t>1</a:t>
            </a:r>
          </a:p>
        </p:txBody>
      </p:sp>
    </p:spTree>
    <p:extLst>
      <p:ext uri="{BB962C8B-B14F-4D97-AF65-F5344CB8AC3E}">
        <p14:creationId xmlns:p14="http://schemas.microsoft.com/office/powerpoint/2010/main" val="34217273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60219-1DBE-7B11-4E1C-7644AC245DF1}"/>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4551709-9F54-01B2-C4DA-8B4864EE295F}"/>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 Yrityksen koko</a:t>
            </a:r>
          </a:p>
        </p:txBody>
      </p:sp>
      <p:sp>
        <p:nvSpPr>
          <p:cNvPr id="3" name="Dian numeron paikkamerkki 2">
            <a:extLst>
              <a:ext uri="{FF2B5EF4-FFF2-40B4-BE49-F238E27FC236}">
                <a16:creationId xmlns:a16="http://schemas.microsoft.com/office/drawing/2014/main" id="{841B0B6B-CC56-D7AC-B239-CED74542FA98}"/>
              </a:ext>
            </a:extLst>
          </p:cNvPr>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a:extLst>
              <a:ext uri="{FF2B5EF4-FFF2-40B4-BE49-F238E27FC236}">
                <a16:creationId xmlns:a16="http://schemas.microsoft.com/office/drawing/2014/main" id="{D2D56349-BB5A-DF5E-B6AE-A69ECF131B6D}"/>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C944E855-D601-5AFA-9752-BB91ACDA3203}"/>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F9BBD6A1-9B0E-A2AB-E3DC-0C99D6B978EA}"/>
              </a:ext>
            </a:extLst>
          </p:cNvPr>
          <p:cNvGraphicFramePr>
            <a:graphicFrameLocks noGrp="1"/>
          </p:cNvGraphicFramePr>
          <p:nvPr>
            <p:ph sz="quarter" idx="17"/>
            <p:extLst>
              <p:ext uri="{D42A27DB-BD31-4B8C-83A1-F6EECF244321}">
                <p14:modId xmlns:p14="http://schemas.microsoft.com/office/powerpoint/2010/main" val="392645059"/>
              </p:ext>
            </p:extLst>
          </p:nvPr>
        </p:nvGraphicFramePr>
        <p:xfrm>
          <a:off x="381000" y="1417321"/>
          <a:ext cx="3703319"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B2BF166-AF37-38C0-A755-845AA0AEB721}"/>
              </a:ext>
            </a:extLst>
          </p:cNvPr>
          <p:cNvSpPr>
            <a:spLocks noGrp="1"/>
          </p:cNvSpPr>
          <p:nvPr>
            <p:ph type="body" sz="quarter" idx="18"/>
          </p:nvPr>
        </p:nvSpPr>
        <p:spPr>
          <a:xfrm>
            <a:off x="2334682" y="4727574"/>
            <a:ext cx="6428318" cy="231458"/>
          </a:xfrm>
        </p:spPr>
        <p:txBody>
          <a:bodyPr/>
          <a:lstStyle/>
          <a:p>
            <a:r>
              <a:rPr lang="fi-FI"/>
              <a:t>Lähde: Teknologiateollisuus ry:n </a:t>
            </a:r>
            <a:r>
              <a:rPr lang="fi-FI" err="1"/>
              <a:t>TeknoBaro</a:t>
            </a:r>
            <a:r>
              <a:rPr lang="fi-FI"/>
              <a:t> joulukuu 2025, vastaajamäärä 356.</a:t>
            </a:r>
          </a:p>
          <a:p>
            <a:endParaRPr lang="fi-FI"/>
          </a:p>
        </p:txBody>
      </p:sp>
      <p:graphicFrame>
        <p:nvGraphicFramePr>
          <p:cNvPr id="6" name="Sisällön paikkamerkki 9">
            <a:extLst>
              <a:ext uri="{FF2B5EF4-FFF2-40B4-BE49-F238E27FC236}">
                <a16:creationId xmlns:a16="http://schemas.microsoft.com/office/drawing/2014/main" id="{8546ED42-9536-5F50-6ADB-18C5321131A2}"/>
              </a:ext>
            </a:extLst>
          </p:cNvPr>
          <p:cNvGraphicFramePr>
            <a:graphicFrameLocks/>
          </p:cNvGraphicFramePr>
          <p:nvPr>
            <p:extLst>
              <p:ext uri="{D42A27DB-BD31-4B8C-83A1-F6EECF244321}">
                <p14:modId xmlns:p14="http://schemas.microsoft.com/office/powerpoint/2010/main" val="1421330812"/>
              </p:ext>
            </p:extLst>
          </p:nvPr>
        </p:nvGraphicFramePr>
        <p:xfrm>
          <a:off x="4427221" y="1417320"/>
          <a:ext cx="3459480" cy="3227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702159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E8AFA4-F459-A373-3EF0-2090692E9236}"/>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a:t>
            </a:r>
          </a:p>
          <a:p>
            <a:endParaRPr lang="fi-FI">
              <a:solidFill>
                <a:schemeClr val="tx1"/>
              </a:solidFill>
            </a:endParaRPr>
          </a:p>
        </p:txBody>
      </p:sp>
      <p:sp>
        <p:nvSpPr>
          <p:cNvPr id="3" name="Dian numeron paikkamerkki 2">
            <a:extLst>
              <a:ext uri="{FF2B5EF4-FFF2-40B4-BE49-F238E27FC236}">
                <a16:creationId xmlns:a16="http://schemas.microsoft.com/office/drawing/2014/main" id="{9B2EE228-A985-599D-68C9-CA47D9EB7566}"/>
              </a:ext>
            </a:extLst>
          </p:cNvPr>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a:extLst>
              <a:ext uri="{FF2B5EF4-FFF2-40B4-BE49-F238E27FC236}">
                <a16:creationId xmlns:a16="http://schemas.microsoft.com/office/drawing/2014/main" id="{5F7E71CD-5393-C256-FBCB-252FFCAA719B}"/>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7C4F0703-008E-CF51-2232-8F3867FDC43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68C5AF8D-309F-C567-FB05-84DB16D89146}"/>
              </a:ext>
            </a:extLst>
          </p:cNvPr>
          <p:cNvGraphicFramePr>
            <a:graphicFrameLocks noGrp="1"/>
          </p:cNvGraphicFramePr>
          <p:nvPr>
            <p:ph sz="quarter" idx="17"/>
            <p:extLst>
              <p:ext uri="{D42A27DB-BD31-4B8C-83A1-F6EECF244321}">
                <p14:modId xmlns:p14="http://schemas.microsoft.com/office/powerpoint/2010/main" val="3250778318"/>
              </p:ext>
            </p:extLst>
          </p:nvPr>
        </p:nvGraphicFramePr>
        <p:xfrm>
          <a:off x="381000" y="1491629"/>
          <a:ext cx="4191000"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319F8697-2889-0DCB-E4EE-BC281B4C20A0}"/>
              </a:ext>
            </a:extLst>
          </p:cNvPr>
          <p:cNvSpPr>
            <a:spLocks noGrp="1"/>
          </p:cNvSpPr>
          <p:nvPr>
            <p:ph type="body" sz="quarter" idx="18"/>
          </p:nvPr>
        </p:nvSpPr>
        <p:spPr>
          <a:xfrm>
            <a:off x="2334681" y="4727574"/>
            <a:ext cx="5815977" cy="305767"/>
          </a:xfrm>
        </p:spPr>
        <p:txBody>
          <a:bodyPr/>
          <a:lstStyle/>
          <a:p>
            <a:r>
              <a:rPr lang="fi-FI"/>
              <a:t>Lähde: Teknologiateollisuus ry:n </a:t>
            </a:r>
            <a:r>
              <a:rPr lang="fi-FI" err="1"/>
              <a:t>TeknoBaro</a:t>
            </a:r>
            <a:r>
              <a:rPr lang="fi-FI"/>
              <a:t> joulukuu 2025, vastaajamäärä 356.</a:t>
            </a:r>
          </a:p>
          <a:p>
            <a:r>
              <a:rPr lang="fi-FI"/>
              <a:t>*</a:t>
            </a:r>
            <a:r>
              <a:rPr lang="fi-FI" err="1"/>
              <a:t>Huom</a:t>
            </a:r>
            <a:r>
              <a:rPr lang="fi-FI"/>
              <a:t>! Vastauksista poistettu ne suunnittelu &amp; konsultointi ja tietotekniikka-alan yritykset, jotka ilmoittaneet ettei valmistuotevarastot ja tavarantoimittajien toimitusajat koske heitä.  </a:t>
            </a:r>
          </a:p>
          <a:p>
            <a:endParaRPr lang="fi-FI"/>
          </a:p>
        </p:txBody>
      </p:sp>
      <p:graphicFrame>
        <p:nvGraphicFramePr>
          <p:cNvPr id="11" name="Sisällön paikkamerkki 9">
            <a:extLst>
              <a:ext uri="{FF2B5EF4-FFF2-40B4-BE49-F238E27FC236}">
                <a16:creationId xmlns:a16="http://schemas.microsoft.com/office/drawing/2014/main" id="{86D52D4B-0E16-DEE9-CB94-1ADD8A807956}"/>
              </a:ext>
            </a:extLst>
          </p:cNvPr>
          <p:cNvGraphicFramePr>
            <a:graphicFrameLocks/>
          </p:cNvGraphicFramePr>
          <p:nvPr>
            <p:extLst>
              <p:ext uri="{D42A27DB-BD31-4B8C-83A1-F6EECF244321}">
                <p14:modId xmlns:p14="http://schemas.microsoft.com/office/powerpoint/2010/main" val="646337013"/>
              </p:ext>
            </p:extLst>
          </p:nvPr>
        </p:nvGraphicFramePr>
        <p:xfrm>
          <a:off x="4572000" y="1491629"/>
          <a:ext cx="4104456" cy="32359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kstiruutu 11">
            <a:extLst>
              <a:ext uri="{FF2B5EF4-FFF2-40B4-BE49-F238E27FC236}">
                <a16:creationId xmlns:a16="http://schemas.microsoft.com/office/drawing/2014/main" id="{E4C969D6-1E6F-2F92-117A-53DF89A9DDDC}"/>
              </a:ext>
            </a:extLst>
          </p:cNvPr>
          <p:cNvSpPr txBox="1"/>
          <p:nvPr/>
        </p:nvSpPr>
        <p:spPr>
          <a:xfrm>
            <a:off x="7418798" y="1851670"/>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338948858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E8AFA4-F459-A373-3EF0-2090692E9236}"/>
              </a:ext>
            </a:extLst>
          </p:cNvPr>
          <p:cNvSpPr>
            <a:spLocks noGrp="1"/>
          </p:cNvSpPr>
          <p:nvPr>
            <p:ph type="body" sz="quarter" idx="15"/>
          </p:nvPr>
        </p:nvSpPr>
        <p:spPr>
          <a:xfrm>
            <a:off x="242764" y="291385"/>
            <a:ext cx="7992000" cy="821163"/>
          </a:xfrm>
        </p:spPr>
        <p:txBody>
          <a:bodyPr/>
          <a:lstStyle/>
          <a:p>
            <a:r>
              <a:rPr lang="fi-FI">
                <a:solidFill>
                  <a:schemeClr val="tx1"/>
                </a:solidFill>
              </a:rPr>
              <a:t>Miten kuvaisit yrityksesi tilannetta nyt seuraavilla osa-alueilla verrattuna noin kolmen kuukauden takaiseen tilanteeseen? </a:t>
            </a:r>
            <a:r>
              <a:rPr lang="fi-FI" sz="1800">
                <a:solidFill>
                  <a:schemeClr val="accent2"/>
                </a:solidFill>
              </a:rPr>
              <a:t>Yrityksen koko, % vastaajista</a:t>
            </a:r>
            <a:endParaRPr lang="fi-FI">
              <a:solidFill>
                <a:schemeClr val="accent2"/>
              </a:solidFill>
            </a:endParaRPr>
          </a:p>
          <a:p>
            <a:endParaRPr lang="fi-FI"/>
          </a:p>
        </p:txBody>
      </p:sp>
      <p:sp>
        <p:nvSpPr>
          <p:cNvPr id="3" name="Dian numeron paikkamerkki 2">
            <a:extLst>
              <a:ext uri="{FF2B5EF4-FFF2-40B4-BE49-F238E27FC236}">
                <a16:creationId xmlns:a16="http://schemas.microsoft.com/office/drawing/2014/main" id="{9B2EE228-A985-599D-68C9-CA47D9EB7566}"/>
              </a:ext>
            </a:extLst>
          </p:cNvPr>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a:extLst>
              <a:ext uri="{FF2B5EF4-FFF2-40B4-BE49-F238E27FC236}">
                <a16:creationId xmlns:a16="http://schemas.microsoft.com/office/drawing/2014/main" id="{5F7E71CD-5393-C256-FBCB-252FFCAA719B}"/>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7C4F0703-008E-CF51-2232-8F3867FDC43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68C5AF8D-309F-C567-FB05-84DB16D89146}"/>
              </a:ext>
            </a:extLst>
          </p:cNvPr>
          <p:cNvGraphicFramePr>
            <a:graphicFrameLocks noGrp="1"/>
          </p:cNvGraphicFramePr>
          <p:nvPr>
            <p:ph sz="quarter" idx="17"/>
            <p:extLst>
              <p:ext uri="{D42A27DB-BD31-4B8C-83A1-F6EECF244321}">
                <p14:modId xmlns:p14="http://schemas.microsoft.com/office/powerpoint/2010/main" val="3468686737"/>
              </p:ext>
            </p:extLst>
          </p:nvPr>
        </p:nvGraphicFramePr>
        <p:xfrm>
          <a:off x="381000" y="1491629"/>
          <a:ext cx="4191000"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319F8697-2889-0DCB-E4EE-BC281B4C20A0}"/>
              </a:ext>
            </a:extLst>
          </p:cNvPr>
          <p:cNvSpPr>
            <a:spLocks noGrp="1"/>
          </p:cNvSpPr>
          <p:nvPr>
            <p:ph type="body" sz="quarter" idx="18"/>
          </p:nvPr>
        </p:nvSpPr>
        <p:spPr>
          <a:xfrm>
            <a:off x="2334681" y="4727574"/>
            <a:ext cx="5815977" cy="305767"/>
          </a:xfrm>
        </p:spPr>
        <p:txBody>
          <a:bodyPr/>
          <a:lstStyle/>
          <a:p>
            <a:r>
              <a:rPr lang="fi-FI"/>
              <a:t>Lähde: Teknologiateollisuus ry:n </a:t>
            </a:r>
            <a:r>
              <a:rPr lang="fi-FI" err="1"/>
              <a:t>TeknoBaro</a:t>
            </a:r>
            <a:r>
              <a:rPr lang="fi-FI"/>
              <a:t> joulukuu 2025, vastaajamäärä 356.</a:t>
            </a:r>
          </a:p>
          <a:p>
            <a:r>
              <a:rPr lang="fi-FI"/>
              <a:t>*</a:t>
            </a:r>
            <a:r>
              <a:rPr lang="fi-FI" err="1"/>
              <a:t>Huom</a:t>
            </a:r>
            <a:r>
              <a:rPr lang="fi-FI"/>
              <a:t>! Vastauksista poistettu ne suunnittelu &amp; konsultointi ja tietotekniikka-alan yritykset, jotka ilmoittaneet ettei valmistuotevarastot ja tavarantoimittajien toimitusajat koske heitä.  </a:t>
            </a:r>
          </a:p>
          <a:p>
            <a:endParaRPr lang="fi-FI"/>
          </a:p>
        </p:txBody>
      </p:sp>
      <p:graphicFrame>
        <p:nvGraphicFramePr>
          <p:cNvPr id="11" name="Sisällön paikkamerkki 9">
            <a:extLst>
              <a:ext uri="{FF2B5EF4-FFF2-40B4-BE49-F238E27FC236}">
                <a16:creationId xmlns:a16="http://schemas.microsoft.com/office/drawing/2014/main" id="{86D52D4B-0E16-DEE9-CB94-1ADD8A807956}"/>
              </a:ext>
            </a:extLst>
          </p:cNvPr>
          <p:cNvGraphicFramePr>
            <a:graphicFrameLocks/>
          </p:cNvGraphicFramePr>
          <p:nvPr>
            <p:extLst>
              <p:ext uri="{D42A27DB-BD31-4B8C-83A1-F6EECF244321}">
                <p14:modId xmlns:p14="http://schemas.microsoft.com/office/powerpoint/2010/main" val="2965660179"/>
              </p:ext>
            </p:extLst>
          </p:nvPr>
        </p:nvGraphicFramePr>
        <p:xfrm>
          <a:off x="4572000" y="1491629"/>
          <a:ext cx="4104456" cy="3235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29569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BB8BB-7B02-BE86-004C-AEB6FC5A6A5A}"/>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62D3DDA-400C-5B9A-431A-CC50E87FF157}"/>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0556789B-6244-0D1D-3D52-04FC1622670F}"/>
              </a:ext>
            </a:extLst>
          </p:cNvPr>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a:extLst>
              <a:ext uri="{FF2B5EF4-FFF2-40B4-BE49-F238E27FC236}">
                <a16:creationId xmlns:a16="http://schemas.microsoft.com/office/drawing/2014/main" id="{A4F23163-6D02-15B3-4399-F961D827FB3C}"/>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051A9942-A21B-292E-5C25-2072AC03E3EF}"/>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29621E21-F463-29AE-C226-B031CF9BAA1F}"/>
              </a:ext>
            </a:extLst>
          </p:cNvPr>
          <p:cNvGraphicFramePr>
            <a:graphicFrameLocks noGrp="1"/>
          </p:cNvGraphicFramePr>
          <p:nvPr>
            <p:ph sz="quarter" idx="17"/>
            <p:extLst>
              <p:ext uri="{D42A27DB-BD31-4B8C-83A1-F6EECF244321}">
                <p14:modId xmlns:p14="http://schemas.microsoft.com/office/powerpoint/2010/main" val="16342441"/>
              </p:ext>
            </p:extLst>
          </p:nvPr>
        </p:nvGraphicFramePr>
        <p:xfrm>
          <a:off x="381000" y="1417321"/>
          <a:ext cx="3703319"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AE57786D-63BE-35C9-9A5E-E336B0DD00CA}"/>
              </a:ext>
            </a:extLst>
          </p:cNvPr>
          <p:cNvSpPr>
            <a:spLocks noGrp="1"/>
          </p:cNvSpPr>
          <p:nvPr>
            <p:ph type="body" sz="quarter" idx="18"/>
          </p:nvPr>
        </p:nvSpPr>
        <p:spPr>
          <a:xfrm>
            <a:off x="2334682" y="4698866"/>
            <a:ext cx="6428318" cy="231458"/>
          </a:xfrm>
        </p:spPr>
        <p:txBody>
          <a:bodyPr/>
          <a:lstStyle/>
          <a:p>
            <a:r>
              <a:rPr lang="fi-FI"/>
              <a:t>Lähde: Teknologiateollisuus ry:n </a:t>
            </a:r>
            <a:r>
              <a:rPr lang="fi-FI" err="1"/>
              <a:t>TeknoBaro</a:t>
            </a:r>
            <a:r>
              <a:rPr lang="fi-FI"/>
              <a:t> –kyselyt. </a:t>
            </a:r>
          </a:p>
        </p:txBody>
      </p:sp>
      <p:graphicFrame>
        <p:nvGraphicFramePr>
          <p:cNvPr id="6" name="Sisällön paikkamerkki 9">
            <a:extLst>
              <a:ext uri="{FF2B5EF4-FFF2-40B4-BE49-F238E27FC236}">
                <a16:creationId xmlns:a16="http://schemas.microsoft.com/office/drawing/2014/main" id="{7E52B3EA-BD66-7708-A696-5C94597775E3}"/>
              </a:ext>
            </a:extLst>
          </p:cNvPr>
          <p:cNvGraphicFramePr>
            <a:graphicFrameLocks/>
          </p:cNvGraphicFramePr>
          <p:nvPr>
            <p:extLst>
              <p:ext uri="{D42A27DB-BD31-4B8C-83A1-F6EECF244321}">
                <p14:modId xmlns:p14="http://schemas.microsoft.com/office/powerpoint/2010/main" val="2566608845"/>
              </p:ext>
            </p:extLst>
          </p:nvPr>
        </p:nvGraphicFramePr>
        <p:xfrm>
          <a:off x="4427221" y="1417320"/>
          <a:ext cx="4120944" cy="3227704"/>
        </p:xfrm>
        <a:graphic>
          <a:graphicData uri="http://schemas.openxmlformats.org/drawingml/2006/chart">
            <c:chart xmlns:c="http://schemas.openxmlformats.org/drawingml/2006/chart" xmlns:r="http://schemas.openxmlformats.org/officeDocument/2006/relationships" r:id="rId4"/>
          </a:graphicData>
        </a:graphic>
      </p:graphicFrame>
      <p:sp>
        <p:nvSpPr>
          <p:cNvPr id="9" name="Suorakulmio 8">
            <a:extLst>
              <a:ext uri="{FF2B5EF4-FFF2-40B4-BE49-F238E27FC236}">
                <a16:creationId xmlns:a16="http://schemas.microsoft.com/office/drawing/2014/main" id="{4EAF3D81-99C5-FD4C-1288-3FF6C7B4C8C7}"/>
              </a:ext>
            </a:extLst>
          </p:cNvPr>
          <p:cNvSpPr/>
          <p:nvPr/>
        </p:nvSpPr>
        <p:spPr bwMode="auto">
          <a:xfrm>
            <a:off x="5162443" y="4287702"/>
            <a:ext cx="3106027" cy="375078"/>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fi-FI" sz="1000"/>
              <a:t>Jos saldoluku plussalla, toimitusajat pidentyneet (kysyntä kasvaa)</a:t>
            </a:r>
          </a:p>
        </p:txBody>
      </p:sp>
      <p:sp>
        <p:nvSpPr>
          <p:cNvPr id="11" name="Suorakulmio 10">
            <a:extLst>
              <a:ext uri="{FF2B5EF4-FFF2-40B4-BE49-F238E27FC236}">
                <a16:creationId xmlns:a16="http://schemas.microsoft.com/office/drawing/2014/main" id="{0A1D121A-DF75-720A-5BE1-8495A59B4824}"/>
              </a:ext>
            </a:extLst>
          </p:cNvPr>
          <p:cNvSpPr/>
          <p:nvPr/>
        </p:nvSpPr>
        <p:spPr bwMode="auto">
          <a:xfrm>
            <a:off x="953630" y="4240557"/>
            <a:ext cx="2934529" cy="404467"/>
          </a:xfrm>
          <a:prstGeom prst="rect">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fi-FI" sz="1000"/>
              <a:t>Jos saldoluku plussalla, niin varastot pienentyneet (kysyntä kasvaa)</a:t>
            </a:r>
          </a:p>
        </p:txBody>
      </p:sp>
    </p:spTree>
    <p:extLst>
      <p:ext uri="{BB962C8B-B14F-4D97-AF65-F5344CB8AC3E}">
        <p14:creationId xmlns:p14="http://schemas.microsoft.com/office/powerpoint/2010/main" val="222910982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EBDBB6A2-12D3-F441-7FAA-23A668B93CA8}"/>
              </a:ext>
            </a:extLst>
          </p:cNvPr>
          <p:cNvSpPr>
            <a:spLocks noGrp="1"/>
          </p:cNvSpPr>
          <p:nvPr>
            <p:ph type="body" sz="quarter" idx="15"/>
          </p:nvPr>
        </p:nvSpPr>
        <p:spPr/>
        <p:txBody>
          <a:bodyPr/>
          <a:lstStyle/>
          <a:p>
            <a:r>
              <a:rPr lang="fi-FI"/>
              <a:t>Mistä kyse?</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15.12.2025</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sp>
        <p:nvSpPr>
          <p:cNvPr id="9" name="Sisällön paikkamerkki 8">
            <a:extLst>
              <a:ext uri="{FF2B5EF4-FFF2-40B4-BE49-F238E27FC236}">
                <a16:creationId xmlns:a16="http://schemas.microsoft.com/office/drawing/2014/main" id="{C25492EA-5E07-D091-4A84-80E783094D8E}"/>
              </a:ext>
            </a:extLst>
          </p:cNvPr>
          <p:cNvSpPr>
            <a:spLocks noGrp="1"/>
          </p:cNvSpPr>
          <p:nvPr>
            <p:ph sz="quarter" idx="17"/>
          </p:nvPr>
        </p:nvSpPr>
        <p:spPr/>
        <p:txBody>
          <a:bodyPr>
            <a:noAutofit/>
          </a:bodyPr>
          <a:lstStyle/>
          <a:p>
            <a:pPr>
              <a:lnSpc>
                <a:spcPct val="100000"/>
              </a:lnSpc>
            </a:pPr>
            <a:r>
              <a:rPr lang="fi-FI" sz="1200" b="1"/>
              <a:t>Mistä on kyse? </a:t>
            </a:r>
            <a:br>
              <a:rPr lang="fi-FI" sz="1050"/>
            </a:br>
            <a:br>
              <a:rPr lang="fi-FI" sz="1050"/>
            </a:br>
            <a:r>
              <a:rPr lang="fi-FI" sz="1200"/>
              <a:t>Vastaa ja vaikuta: </a:t>
            </a:r>
            <a:r>
              <a:rPr lang="fi-FI" sz="1200" err="1"/>
              <a:t>TeknoBaro</a:t>
            </a:r>
            <a:r>
              <a:rPr lang="fi-FI" sz="1200"/>
              <a:t> on Teknologiateollisuus ry:n säännöllisen kysely, jonka tuloksia hyödynnetään laajasti Teknologiateollisuuden vaikuttamistyössä, kannanmuodostuksessa ja jäsenpalvelun kehittämisessä. Kysely toteutetaan neljä kertaa vuodessa (maaliskuu, kesäkuu, syyskuu ja joulukuu).</a:t>
            </a:r>
            <a:br>
              <a:rPr lang="fi-FI" sz="1050"/>
            </a:br>
            <a:br>
              <a:rPr lang="fi-FI" sz="1050"/>
            </a:br>
            <a:r>
              <a:rPr lang="fi-FI" sz="1200" b="1"/>
              <a:t>Kyselyn sisältö</a:t>
            </a:r>
            <a:br>
              <a:rPr lang="fi-FI" sz="1050"/>
            </a:br>
            <a:br>
              <a:rPr lang="fi-FI" sz="1050"/>
            </a:br>
            <a:r>
              <a:rPr lang="fi-FI" sz="1200"/>
              <a:t>Kysely sisältää aina kaksi osiota:</a:t>
            </a:r>
            <a:br>
              <a:rPr lang="fi-FI" sz="1050"/>
            </a:br>
            <a:br>
              <a:rPr lang="fi-FI" sz="1050"/>
            </a:br>
            <a:r>
              <a:rPr lang="fi-FI" sz="1200" i="1" err="1"/>
              <a:t>TeknoBaron</a:t>
            </a:r>
            <a:r>
              <a:rPr lang="fi-FI" sz="1200" i="1"/>
              <a:t> talousosio:</a:t>
            </a:r>
            <a:r>
              <a:rPr lang="fi-FI" sz="1200"/>
              <a:t> Näiden vakiokysymysten tarkoituksena on kartoittaa Teknologiateollisuuden jäsenyritysten suhdannetilannetta ja näkemyksiä tulevasta.</a:t>
            </a:r>
            <a:br>
              <a:rPr lang="fi-FI" sz="1050"/>
            </a:br>
            <a:br>
              <a:rPr lang="fi-FI" sz="1050"/>
            </a:br>
            <a:r>
              <a:rPr lang="fi-FI" sz="1200" i="1" err="1"/>
              <a:t>TeknoBaron</a:t>
            </a:r>
            <a:r>
              <a:rPr lang="fi-FI" sz="1200" i="1"/>
              <a:t> vaihtuva teema(t):</a:t>
            </a:r>
            <a:r>
              <a:rPr lang="fi-FI" sz="1200"/>
              <a:t> Selvitämme yritysten näkemyksiä vaihtuvasta ajankohtaisesta teemasta, joka on tällä kertaa investoinnit.</a:t>
            </a:r>
            <a:endParaRPr lang="fi-FI" sz="1050">
              <a:solidFill>
                <a:srgbClr val="000000"/>
              </a:solidFill>
              <a:latin typeface="Arial" panose="020B0604020202020204" pitchFamily="34" charset="0"/>
            </a:endParaRPr>
          </a:p>
        </p:txBody>
      </p:sp>
      <p:sp>
        <p:nvSpPr>
          <p:cNvPr id="10" name="Tekstin paikkamerkki 9">
            <a:extLst>
              <a:ext uri="{FF2B5EF4-FFF2-40B4-BE49-F238E27FC236}">
                <a16:creationId xmlns:a16="http://schemas.microsoft.com/office/drawing/2014/main" id="{68C9561C-3963-F4C9-1169-916299989BDF}"/>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30338546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F32447C-0036-4643-B439-C0043FDAAC73}"/>
              </a:ext>
            </a:extLst>
          </p:cNvPr>
          <p:cNvSpPr>
            <a:spLocks noGrp="1"/>
          </p:cNvSpPr>
          <p:nvPr>
            <p:ph type="body" sz="quarter" idx="15"/>
          </p:nvPr>
        </p:nvSpPr>
        <p:spPr/>
        <p:txBody>
          <a:bodyPr/>
          <a:lstStyle/>
          <a:p>
            <a:r>
              <a:rPr lang="fi-FI"/>
              <a:t>Tulevat 3 kk, eli tammi-maaliskuu?</a:t>
            </a:r>
          </a:p>
        </p:txBody>
      </p:sp>
      <p:sp>
        <p:nvSpPr>
          <p:cNvPr id="3" name="Dian numeron paikkamerkki 2">
            <a:extLst>
              <a:ext uri="{FF2B5EF4-FFF2-40B4-BE49-F238E27FC236}">
                <a16:creationId xmlns:a16="http://schemas.microsoft.com/office/drawing/2014/main" id="{F761F57F-B9AA-308E-E46B-2B9239F6C5DC}"/>
              </a:ext>
            </a:extLst>
          </p:cNvPr>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a:extLst>
              <a:ext uri="{FF2B5EF4-FFF2-40B4-BE49-F238E27FC236}">
                <a16:creationId xmlns:a16="http://schemas.microsoft.com/office/drawing/2014/main" id="{5F4ACDC3-ADBC-C09B-CC1A-D95210CC7AEF}"/>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21CA3837-0DD1-0191-CF3F-F40CEF5EABBB}"/>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46338331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seuraavien kolmen kuukauden</a:t>
            </a:r>
            <a:r>
              <a:rPr lang="fi-FI">
                <a:solidFill>
                  <a:schemeClr val="tx1"/>
                </a:solidFill>
              </a:rPr>
              <a:t> aikana?</a:t>
            </a: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a:extLst>
              <a:ext uri="{FF2B5EF4-FFF2-40B4-BE49-F238E27FC236}">
                <a16:creationId xmlns:a16="http://schemas.microsoft.com/office/drawing/2014/main" id="{0C6A70B3-3D9C-95E1-984D-95DEFFF49A0F}"/>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2185914022"/>
              </p:ext>
            </p:extLst>
          </p:nvPr>
        </p:nvGraphicFramePr>
        <p:xfrm>
          <a:off x="381001" y="1103313"/>
          <a:ext cx="7925644"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334682" y="4727574"/>
            <a:ext cx="4541574" cy="165163"/>
          </a:xfrm>
        </p:spPr>
        <p:txBody>
          <a:bodyPr/>
          <a:lstStyle/>
          <a:p>
            <a:r>
              <a:rPr lang="fi-FI"/>
              <a:t>Lähde: Teknologiateollisuus ry:n </a:t>
            </a:r>
            <a:r>
              <a:rPr lang="fi-FI" err="1"/>
              <a:t>TeknoBaro</a:t>
            </a:r>
            <a:r>
              <a:rPr lang="fi-FI"/>
              <a:t> joulukuu 2025, vastaajamäärä 356.</a:t>
            </a:r>
          </a:p>
          <a:p>
            <a:endParaRPr lang="fi-FI"/>
          </a:p>
        </p:txBody>
      </p:sp>
      <p:sp>
        <p:nvSpPr>
          <p:cNvPr id="11" name="Tekstiruutu 10">
            <a:extLst>
              <a:ext uri="{FF2B5EF4-FFF2-40B4-BE49-F238E27FC236}">
                <a16:creationId xmlns:a16="http://schemas.microsoft.com/office/drawing/2014/main" id="{67CC90E5-7D39-3FE1-BDFB-B05A87DD7B5D}"/>
              </a:ext>
            </a:extLst>
          </p:cNvPr>
          <p:cNvSpPr txBox="1"/>
          <p:nvPr/>
        </p:nvSpPr>
        <p:spPr>
          <a:xfrm>
            <a:off x="6984477"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56EF78AD-6EC2-643A-0D5C-54578632CC91}"/>
              </a:ext>
            </a:extLst>
          </p:cNvPr>
          <p:cNvSpPr txBox="1"/>
          <p:nvPr/>
        </p:nvSpPr>
        <p:spPr>
          <a:xfrm>
            <a:off x="8306645" y="1183711"/>
            <a:ext cx="662940" cy="2959647"/>
          </a:xfrm>
          <a:prstGeom prst="rect">
            <a:avLst/>
          </a:prstGeom>
          <a:solidFill>
            <a:schemeClr val="accent6"/>
          </a:solidFill>
        </p:spPr>
        <p:txBody>
          <a:bodyPr wrap="square" lIns="36000" tIns="36000" rIns="36000" bIns="36000" rtlCol="0">
            <a:spAutoFit/>
          </a:bodyPr>
          <a:lstStyle/>
          <a:p>
            <a:pPr algn="ctr"/>
            <a:r>
              <a:rPr lang="fi-FI" spc="-40"/>
              <a:t>Saldo-luku</a:t>
            </a:r>
          </a:p>
          <a:p>
            <a:pPr algn="ctr"/>
            <a:endParaRPr lang="fi-FI" spc="-40"/>
          </a:p>
          <a:p>
            <a:pPr algn="ctr"/>
            <a:r>
              <a:rPr lang="fi-FI" spc="-40"/>
              <a:t>15</a:t>
            </a:r>
          </a:p>
          <a:p>
            <a:pPr algn="ctr"/>
            <a:endParaRPr lang="fi-FI" spc="-40"/>
          </a:p>
          <a:p>
            <a:pPr algn="ctr"/>
            <a:endParaRPr lang="fi-FI" spc="-40"/>
          </a:p>
          <a:p>
            <a:pPr algn="ctr"/>
            <a:endParaRPr lang="fi-FI" spc="-40"/>
          </a:p>
          <a:p>
            <a:pPr algn="ctr"/>
            <a:endParaRPr lang="fi-FI" spc="-40"/>
          </a:p>
          <a:p>
            <a:pPr algn="ctr"/>
            <a:endParaRPr lang="fi-FI" spc="-40"/>
          </a:p>
          <a:p>
            <a:pPr algn="ctr"/>
            <a:endParaRPr lang="fi-FI" spc="-40"/>
          </a:p>
          <a:p>
            <a:pPr algn="ctr"/>
            <a:r>
              <a:rPr lang="fi-FI" spc="-40"/>
              <a:t>24</a:t>
            </a:r>
          </a:p>
          <a:p>
            <a:pPr algn="ctr"/>
            <a:endParaRPr lang="fi-FI" spc="-40"/>
          </a:p>
          <a:p>
            <a:pPr algn="ctr"/>
            <a:endParaRPr lang="fi-FI" spc="-40"/>
          </a:p>
          <a:p>
            <a:pPr algn="ctr"/>
            <a:endParaRPr lang="fi-FI" spc="-40"/>
          </a:p>
        </p:txBody>
      </p:sp>
    </p:spTree>
    <p:extLst>
      <p:ext uri="{BB962C8B-B14F-4D97-AF65-F5344CB8AC3E}">
        <p14:creationId xmlns:p14="http://schemas.microsoft.com/office/powerpoint/2010/main" val="416044000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133EE-BBBE-5E11-8491-296401D6EA9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4B48E48-DD37-9F3D-C101-6B21BD698C68}"/>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seuraavien kolmen kuukauden </a:t>
            </a:r>
            <a:r>
              <a:rPr lang="fi-FI">
                <a:solidFill>
                  <a:schemeClr val="tx1"/>
                </a:solidFill>
              </a:rPr>
              <a:t>aikana? Saldoluku </a:t>
            </a:r>
          </a:p>
        </p:txBody>
      </p:sp>
      <p:sp>
        <p:nvSpPr>
          <p:cNvPr id="3" name="Dian numeron paikkamerkki 2">
            <a:extLst>
              <a:ext uri="{FF2B5EF4-FFF2-40B4-BE49-F238E27FC236}">
                <a16:creationId xmlns:a16="http://schemas.microsoft.com/office/drawing/2014/main" id="{95AC8151-A17C-FB2D-0F27-7B59C9F5EE1D}"/>
              </a:ext>
            </a:extLst>
          </p:cNvPr>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a:extLst>
              <a:ext uri="{FF2B5EF4-FFF2-40B4-BE49-F238E27FC236}">
                <a16:creationId xmlns:a16="http://schemas.microsoft.com/office/drawing/2014/main" id="{D8D545F5-AE33-63F6-F706-CF89A26D62ED}"/>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06F2801F-532B-B2E7-89CA-35094F2E645E}"/>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7CB7E789-8577-E8D9-423A-D758187BF6D4}"/>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a:p>
            <a:endParaRPr lang="fi-FI"/>
          </a:p>
        </p:txBody>
      </p:sp>
      <p:graphicFrame>
        <p:nvGraphicFramePr>
          <p:cNvPr id="14" name="Sisällön paikkamerkki 13">
            <a:extLst>
              <a:ext uri="{FF2B5EF4-FFF2-40B4-BE49-F238E27FC236}">
                <a16:creationId xmlns:a16="http://schemas.microsoft.com/office/drawing/2014/main" id="{D2E448C6-02DC-1E60-4417-9C0616150353}"/>
              </a:ext>
            </a:extLst>
          </p:cNvPr>
          <p:cNvGraphicFramePr>
            <a:graphicFrameLocks noGrp="1"/>
          </p:cNvGraphicFramePr>
          <p:nvPr>
            <p:ph sz="quarter" idx="17"/>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5C6D002C-ED1C-5B3B-8CC1-8F9E77D4DE65}"/>
              </a:ext>
            </a:extLst>
          </p:cNvPr>
          <p:cNvGraphicFramePr>
            <a:graphicFrameLocks/>
          </p:cNvGraphicFramePr>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948973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68DC-490F-3D4B-7639-A1DFAD29C381}"/>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AEB00BF-49C9-83D5-1F94-2FBA4C691CF5}"/>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seuraavien kolmen kuukauden</a:t>
            </a:r>
            <a:r>
              <a:rPr lang="fi-FI">
                <a:solidFill>
                  <a:schemeClr val="tx1"/>
                </a:solidFill>
              </a:rPr>
              <a:t> aikana?</a:t>
            </a:r>
          </a:p>
        </p:txBody>
      </p:sp>
      <p:sp>
        <p:nvSpPr>
          <p:cNvPr id="3" name="Dian numeron paikkamerkki 2">
            <a:extLst>
              <a:ext uri="{FF2B5EF4-FFF2-40B4-BE49-F238E27FC236}">
                <a16:creationId xmlns:a16="http://schemas.microsoft.com/office/drawing/2014/main" id="{2AA5F6D1-C7C9-E412-8293-018D6A6B07C8}"/>
              </a:ext>
            </a:extLst>
          </p:cNvPr>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a:extLst>
              <a:ext uri="{FF2B5EF4-FFF2-40B4-BE49-F238E27FC236}">
                <a16:creationId xmlns:a16="http://schemas.microsoft.com/office/drawing/2014/main" id="{8078BC5D-94BE-74F1-7EED-5CEB1B98CF8A}"/>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27D264EC-E6DB-3E3F-D480-559162237E8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F11B1A40-A741-DC8B-A9EB-6296916D2B49}"/>
              </a:ext>
            </a:extLst>
          </p:cNvPr>
          <p:cNvGraphicFramePr>
            <a:graphicFrameLocks noGrp="1"/>
          </p:cNvGraphicFramePr>
          <p:nvPr>
            <p:ph sz="quarter" idx="17"/>
            <p:extLst>
              <p:ext uri="{D42A27DB-BD31-4B8C-83A1-F6EECF244321}">
                <p14:modId xmlns:p14="http://schemas.microsoft.com/office/powerpoint/2010/main" val="3788538473"/>
              </p:ext>
            </p:extLst>
          </p:nvPr>
        </p:nvGraphicFramePr>
        <p:xfrm>
          <a:off x="381001" y="1103313"/>
          <a:ext cx="345948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257BB49A-7C2D-50FD-9E4A-21D8E41EFDAC}"/>
              </a:ext>
            </a:extLst>
          </p:cNvPr>
          <p:cNvSpPr>
            <a:spLocks noGrp="1"/>
          </p:cNvSpPr>
          <p:nvPr>
            <p:ph type="body" sz="quarter" idx="18"/>
          </p:nvPr>
        </p:nvSpPr>
        <p:spPr>
          <a:xfrm>
            <a:off x="2334682" y="4727574"/>
            <a:ext cx="4658176" cy="165163"/>
          </a:xfrm>
        </p:spPr>
        <p:txBody>
          <a:bodyPr/>
          <a:lstStyle/>
          <a:p>
            <a:r>
              <a:rPr lang="fi-FI"/>
              <a:t>Lähde: Teknologiateollisuus ry:n </a:t>
            </a:r>
            <a:r>
              <a:rPr lang="fi-FI" err="1"/>
              <a:t>TeknoBaro</a:t>
            </a:r>
            <a:r>
              <a:rPr lang="fi-FI"/>
              <a:t> joulukuu 2025, vastaajamäärä 356.</a:t>
            </a:r>
          </a:p>
          <a:p>
            <a:endParaRPr lang="fi-FI"/>
          </a:p>
        </p:txBody>
      </p:sp>
      <p:graphicFrame>
        <p:nvGraphicFramePr>
          <p:cNvPr id="6" name="Sisällön paikkamerkki 9">
            <a:extLst>
              <a:ext uri="{FF2B5EF4-FFF2-40B4-BE49-F238E27FC236}">
                <a16:creationId xmlns:a16="http://schemas.microsoft.com/office/drawing/2014/main" id="{3784C960-4C15-136C-B6E0-A3B65A595DF6}"/>
              </a:ext>
            </a:extLst>
          </p:cNvPr>
          <p:cNvGraphicFramePr>
            <a:graphicFrameLocks/>
          </p:cNvGraphicFramePr>
          <p:nvPr>
            <p:extLst>
              <p:ext uri="{D42A27DB-BD31-4B8C-83A1-F6EECF244321}">
                <p14:modId xmlns:p14="http://schemas.microsoft.com/office/powerpoint/2010/main" val="1900155296"/>
              </p:ext>
            </p:extLst>
          </p:nvPr>
        </p:nvGraphicFramePr>
        <p:xfrm>
          <a:off x="4427221" y="1103312"/>
          <a:ext cx="345948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634315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seuraavien kolmen kuukauden</a:t>
            </a:r>
            <a:r>
              <a:rPr lang="fi-FI">
                <a:solidFill>
                  <a:schemeClr val="tx1"/>
                </a:solidFill>
              </a:rPr>
              <a:t> aikana? </a:t>
            </a:r>
            <a:r>
              <a:rPr lang="fi-FI">
                <a:solidFill>
                  <a:schemeClr val="accent2"/>
                </a:solidFill>
              </a:rPr>
              <a:t>Teollisuus vs. palvelut</a:t>
            </a: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a:extLst>
              <a:ext uri="{FF2B5EF4-FFF2-40B4-BE49-F238E27FC236}">
                <a16:creationId xmlns:a16="http://schemas.microsoft.com/office/drawing/2014/main" id="{0C6A70B3-3D9C-95E1-984D-95DEFFF49A0F}"/>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a:xfrm>
            <a:off x="1107093" y="4810155"/>
            <a:ext cx="1295891" cy="164690"/>
          </a:xfrm>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2249584199"/>
              </p:ext>
            </p:extLst>
          </p:nvPr>
        </p:nvGraphicFramePr>
        <p:xfrm>
          <a:off x="381001" y="1319639"/>
          <a:ext cx="444500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109019" y="4753645"/>
            <a:ext cx="6393425" cy="246798"/>
          </a:xfrm>
        </p:spPr>
        <p:txBody>
          <a:bodyPr/>
          <a:lstStyle/>
          <a:p>
            <a:r>
              <a:rPr lang="fi-FI"/>
              <a:t>Lähde: Teknologiateollisuus ry:n </a:t>
            </a:r>
            <a:r>
              <a:rPr lang="fi-FI" err="1"/>
              <a:t>TeknoBaro</a:t>
            </a:r>
            <a:r>
              <a:rPr lang="fi-FI"/>
              <a:t> joulukuu 2025, vastaajamäärä 356.</a:t>
            </a:r>
          </a:p>
          <a:p>
            <a:r>
              <a:rPr lang="fi-FI"/>
              <a:t>Teollisuus sisältää metallien jalostuksen, kone- ja metallituoteteollisuuden sekä sähkö- ja elektroniikkateollisuuden. Palvelut sisältää suunnittelu- ja konsultointialan sekä tietotekniikan palvelualan. </a:t>
            </a:r>
          </a:p>
          <a:p>
            <a:endParaRPr lang="fi-FI"/>
          </a:p>
        </p:txBody>
      </p:sp>
      <p:graphicFrame>
        <p:nvGraphicFramePr>
          <p:cNvPr id="6" name="Sisällön paikkamerkki 9">
            <a:extLst>
              <a:ext uri="{FF2B5EF4-FFF2-40B4-BE49-F238E27FC236}">
                <a16:creationId xmlns:a16="http://schemas.microsoft.com/office/drawing/2014/main" id="{E29929C7-B233-3EC7-27EB-1EBDA10E1CFB}"/>
              </a:ext>
            </a:extLst>
          </p:cNvPr>
          <p:cNvGraphicFramePr>
            <a:graphicFrameLocks/>
          </p:cNvGraphicFramePr>
          <p:nvPr>
            <p:extLst>
              <p:ext uri="{D42A27DB-BD31-4B8C-83A1-F6EECF244321}">
                <p14:modId xmlns:p14="http://schemas.microsoft.com/office/powerpoint/2010/main" val="1154204257"/>
              </p:ext>
            </p:extLst>
          </p:nvPr>
        </p:nvGraphicFramePr>
        <p:xfrm>
          <a:off x="4424967" y="1319639"/>
          <a:ext cx="444500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540995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F32A-C257-5B78-8578-A9FCB26D14C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670D98A-B6FC-13A9-05A2-CF503D797836}"/>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seuraavien kolmen kuukauden</a:t>
            </a:r>
            <a:r>
              <a:rPr lang="fi-FI">
                <a:solidFill>
                  <a:schemeClr val="tx1"/>
                </a:solidFill>
              </a:rPr>
              <a:t> aikana?</a:t>
            </a:r>
          </a:p>
        </p:txBody>
      </p:sp>
      <p:sp>
        <p:nvSpPr>
          <p:cNvPr id="3" name="Dian numeron paikkamerkki 2">
            <a:extLst>
              <a:ext uri="{FF2B5EF4-FFF2-40B4-BE49-F238E27FC236}">
                <a16:creationId xmlns:a16="http://schemas.microsoft.com/office/drawing/2014/main" id="{3631D8EC-D726-869D-2528-DF5C2788E4BC}"/>
              </a:ext>
            </a:extLst>
          </p:cNvPr>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a:extLst>
              <a:ext uri="{FF2B5EF4-FFF2-40B4-BE49-F238E27FC236}">
                <a16:creationId xmlns:a16="http://schemas.microsoft.com/office/drawing/2014/main" id="{F0BE72F2-F3BF-88FC-8CFA-27BB08F3D2E0}"/>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FEDE4DEB-CDE7-FD08-9E13-E763A9A71B2B}"/>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DD150F46-61C3-068C-6E82-3CA4AAC1B52E}"/>
              </a:ext>
            </a:extLst>
          </p:cNvPr>
          <p:cNvGraphicFramePr>
            <a:graphicFrameLocks noGrp="1"/>
          </p:cNvGraphicFramePr>
          <p:nvPr>
            <p:ph sz="quarter" idx="17"/>
            <p:extLst>
              <p:ext uri="{D42A27DB-BD31-4B8C-83A1-F6EECF244321}">
                <p14:modId xmlns:p14="http://schemas.microsoft.com/office/powerpoint/2010/main" val="986181429"/>
              </p:ext>
            </p:extLst>
          </p:nvPr>
        </p:nvGraphicFramePr>
        <p:xfrm>
          <a:off x="381000" y="1390650"/>
          <a:ext cx="3657599" cy="32543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0B08DB5-1B9A-67D4-DCFB-78B226D37C91}"/>
              </a:ext>
            </a:extLst>
          </p:cNvPr>
          <p:cNvSpPr>
            <a:spLocks noGrp="1"/>
          </p:cNvSpPr>
          <p:nvPr>
            <p:ph type="body" sz="quarter" idx="18"/>
          </p:nvPr>
        </p:nvSpPr>
        <p:spPr>
          <a:xfrm>
            <a:off x="2334682" y="4727574"/>
            <a:ext cx="4770009" cy="165163"/>
          </a:xfrm>
        </p:spPr>
        <p:txBody>
          <a:bodyPr/>
          <a:lstStyle/>
          <a:p>
            <a:r>
              <a:rPr lang="fi-FI"/>
              <a:t>Lähde: Teknologiateollisuus ry:n </a:t>
            </a:r>
            <a:r>
              <a:rPr lang="fi-FI" err="1"/>
              <a:t>TeknoBaro</a:t>
            </a:r>
            <a:r>
              <a:rPr lang="fi-FI"/>
              <a:t> joulukuu 2025, vastaajamäärä 356.</a:t>
            </a:r>
          </a:p>
          <a:p>
            <a:endParaRPr lang="fi-FI"/>
          </a:p>
        </p:txBody>
      </p:sp>
      <p:graphicFrame>
        <p:nvGraphicFramePr>
          <p:cNvPr id="6" name="Sisällön paikkamerkki 9">
            <a:extLst>
              <a:ext uri="{FF2B5EF4-FFF2-40B4-BE49-F238E27FC236}">
                <a16:creationId xmlns:a16="http://schemas.microsoft.com/office/drawing/2014/main" id="{ED5B54CC-4D90-B1A4-BE26-A5B73ED0F7AE}"/>
              </a:ext>
            </a:extLst>
          </p:cNvPr>
          <p:cNvGraphicFramePr>
            <a:graphicFrameLocks/>
          </p:cNvGraphicFramePr>
          <p:nvPr>
            <p:extLst>
              <p:ext uri="{D42A27DB-BD31-4B8C-83A1-F6EECF244321}">
                <p14:modId xmlns:p14="http://schemas.microsoft.com/office/powerpoint/2010/main" val="1445543374"/>
              </p:ext>
            </p:extLst>
          </p:nvPr>
        </p:nvGraphicFramePr>
        <p:xfrm>
          <a:off x="4427221" y="1390649"/>
          <a:ext cx="3459480" cy="3254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4464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a:xfrm>
            <a:off x="251999" y="282149"/>
            <a:ext cx="8257819" cy="821163"/>
          </a:xfrm>
        </p:spPr>
        <p:txBody>
          <a:bodyPr/>
          <a:lstStyle/>
          <a:p>
            <a:r>
              <a:rPr lang="fi-FI">
                <a:solidFill>
                  <a:schemeClr val="tx1"/>
                </a:solidFill>
              </a:rPr>
              <a:t>Miten arvioit tilanteenne kehittyvän </a:t>
            </a:r>
            <a:r>
              <a:rPr lang="fi-FI" u="sng">
                <a:solidFill>
                  <a:schemeClr val="tx1"/>
                </a:solidFill>
              </a:rPr>
              <a:t>seuraavien kolmen kuukauden</a:t>
            </a:r>
            <a:r>
              <a:rPr lang="fi-FI">
                <a:solidFill>
                  <a:schemeClr val="tx1"/>
                </a:solidFill>
              </a:rPr>
              <a:t> aikana? </a:t>
            </a:r>
            <a:r>
              <a:rPr lang="fi-FI" sz="1800">
                <a:solidFill>
                  <a:schemeClr val="accent2"/>
                </a:solidFill>
              </a:rPr>
              <a:t>Yrityksen koko, % vastaajista</a:t>
            </a:r>
            <a:endParaRPr lang="fi-FI">
              <a:solidFill>
                <a:schemeClr val="accent2"/>
              </a:solidFill>
            </a:endParaRP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a:extLst>
              <a:ext uri="{FF2B5EF4-FFF2-40B4-BE49-F238E27FC236}">
                <a16:creationId xmlns:a16="http://schemas.microsoft.com/office/drawing/2014/main" id="{0C6A70B3-3D9C-95E1-984D-95DEFFF49A0F}"/>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1097277765"/>
              </p:ext>
            </p:extLst>
          </p:nvPr>
        </p:nvGraphicFramePr>
        <p:xfrm>
          <a:off x="381001" y="1103313"/>
          <a:ext cx="444500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334682" y="4727574"/>
            <a:ext cx="4541574" cy="165163"/>
          </a:xfrm>
        </p:spPr>
        <p:txBody>
          <a:bodyPr/>
          <a:lstStyle/>
          <a:p>
            <a:r>
              <a:rPr lang="fi-FI"/>
              <a:t>Lähde: Teknologiateollisuus ry:n </a:t>
            </a:r>
            <a:r>
              <a:rPr lang="fi-FI" err="1"/>
              <a:t>TeknoBaro</a:t>
            </a:r>
            <a:r>
              <a:rPr lang="fi-FI"/>
              <a:t> joulukuu 2025, vastaajamäärä 356.</a:t>
            </a:r>
          </a:p>
        </p:txBody>
      </p:sp>
      <p:graphicFrame>
        <p:nvGraphicFramePr>
          <p:cNvPr id="6" name="Sisällön paikkamerkki 9">
            <a:extLst>
              <a:ext uri="{FF2B5EF4-FFF2-40B4-BE49-F238E27FC236}">
                <a16:creationId xmlns:a16="http://schemas.microsoft.com/office/drawing/2014/main" id="{E29929C7-B233-3EC7-27EB-1EBDA10E1CFB}"/>
              </a:ext>
            </a:extLst>
          </p:cNvPr>
          <p:cNvGraphicFramePr>
            <a:graphicFrameLocks/>
          </p:cNvGraphicFramePr>
          <p:nvPr>
            <p:extLst>
              <p:ext uri="{D42A27DB-BD31-4B8C-83A1-F6EECF244321}">
                <p14:modId xmlns:p14="http://schemas.microsoft.com/office/powerpoint/2010/main" val="3600740486"/>
              </p:ext>
            </p:extLst>
          </p:nvPr>
        </p:nvGraphicFramePr>
        <p:xfrm>
          <a:off x="4424967" y="1103313"/>
          <a:ext cx="444500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790023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7C59821-F1A8-C882-8AC4-E81B83C8F848}"/>
              </a:ext>
            </a:extLst>
          </p:cNvPr>
          <p:cNvSpPr>
            <a:spLocks noGrp="1"/>
          </p:cNvSpPr>
          <p:nvPr>
            <p:ph type="body" sz="quarter" idx="15"/>
          </p:nvPr>
        </p:nvSpPr>
        <p:spPr/>
        <p:txBody>
          <a:bodyPr/>
          <a:lstStyle/>
          <a:p>
            <a:r>
              <a:rPr lang="fi-FI"/>
              <a:t>Investoinnit vuonna 2025</a:t>
            </a:r>
          </a:p>
        </p:txBody>
      </p:sp>
      <p:sp>
        <p:nvSpPr>
          <p:cNvPr id="3" name="Dian numeron paikkamerkki 2">
            <a:extLst>
              <a:ext uri="{FF2B5EF4-FFF2-40B4-BE49-F238E27FC236}">
                <a16:creationId xmlns:a16="http://schemas.microsoft.com/office/drawing/2014/main" id="{824690B2-A1AE-B54E-D300-3AD3467FAAE0}"/>
              </a:ext>
            </a:extLst>
          </p:cNvPr>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a:extLst>
              <a:ext uri="{FF2B5EF4-FFF2-40B4-BE49-F238E27FC236}">
                <a16:creationId xmlns:a16="http://schemas.microsoft.com/office/drawing/2014/main" id="{4415D9B2-4E17-BCB1-B5FA-A23154D5594E}"/>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D53C48C3-60DB-4572-2184-BF5062A6F8B8}"/>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15045583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7CAD6-5E91-D95A-307D-961CD396DBB3}"/>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E5E1D65-E57B-82DA-1E5B-60EA6BC25BB8}"/>
              </a:ext>
            </a:extLst>
          </p:cNvPr>
          <p:cNvSpPr>
            <a:spLocks noGrp="1"/>
          </p:cNvSpPr>
          <p:nvPr>
            <p:ph type="body" sz="quarter" idx="15"/>
          </p:nvPr>
        </p:nvSpPr>
        <p:spPr/>
        <p:txBody>
          <a:bodyPr/>
          <a:lstStyle/>
          <a:p>
            <a:r>
              <a:rPr lang="fi-FI">
                <a:solidFill>
                  <a:schemeClr val="tx1"/>
                </a:solidFill>
              </a:rPr>
              <a:t>Miten arvioitte investointinne kehittyvän vuonna 2025 vuoteen 2024 verrattuna?</a:t>
            </a:r>
          </a:p>
        </p:txBody>
      </p:sp>
      <p:sp>
        <p:nvSpPr>
          <p:cNvPr id="3" name="Dian numeron paikkamerkki 2">
            <a:extLst>
              <a:ext uri="{FF2B5EF4-FFF2-40B4-BE49-F238E27FC236}">
                <a16:creationId xmlns:a16="http://schemas.microsoft.com/office/drawing/2014/main" id="{285CDCA6-AD5A-01EB-8E95-9039AE8A31E2}"/>
              </a:ext>
            </a:extLst>
          </p:cNvPr>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a:extLst>
              <a:ext uri="{FF2B5EF4-FFF2-40B4-BE49-F238E27FC236}">
                <a16:creationId xmlns:a16="http://schemas.microsoft.com/office/drawing/2014/main" id="{131DE603-9D04-8BF0-7D16-951922109A9D}"/>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1F44D8B8-6CFE-B35A-B896-B470B5087249}"/>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8486C096-FF4E-661C-BE31-57A9E41B428D}"/>
              </a:ext>
            </a:extLst>
          </p:cNvPr>
          <p:cNvGraphicFramePr>
            <a:graphicFrameLocks noGrp="1"/>
          </p:cNvGraphicFramePr>
          <p:nvPr>
            <p:ph sz="quarter" idx="17"/>
            <p:extLst>
              <p:ext uri="{D42A27DB-BD31-4B8C-83A1-F6EECF244321}">
                <p14:modId xmlns:p14="http://schemas.microsoft.com/office/powerpoint/2010/main" val="463570263"/>
              </p:ext>
            </p:extLst>
          </p:nvPr>
        </p:nvGraphicFramePr>
        <p:xfrm>
          <a:off x="381001" y="1243321"/>
          <a:ext cx="7992000" cy="3401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8DF6BFC-B8DC-B003-70AA-634CA24FA7FF}"/>
              </a:ext>
            </a:extLst>
          </p:cNvPr>
          <p:cNvSpPr>
            <a:spLocks noGrp="1"/>
          </p:cNvSpPr>
          <p:nvPr>
            <p:ph type="body" sz="quarter" idx="18"/>
          </p:nvPr>
        </p:nvSpPr>
        <p:spPr>
          <a:xfrm>
            <a:off x="2334681" y="4727574"/>
            <a:ext cx="5125243" cy="165163"/>
          </a:xfrm>
        </p:spPr>
        <p:txBody>
          <a:bodyPr/>
          <a:lstStyle/>
          <a:p>
            <a:r>
              <a:rPr lang="fi-FI"/>
              <a:t>Lähde: Teknologiateollisuus ry:n </a:t>
            </a:r>
            <a:r>
              <a:rPr lang="fi-FI" err="1"/>
              <a:t>TeknoBaro</a:t>
            </a:r>
            <a:r>
              <a:rPr lang="fi-FI"/>
              <a:t> joulukuu 2025, vastaajamäärä 356.</a:t>
            </a:r>
          </a:p>
        </p:txBody>
      </p:sp>
      <p:sp>
        <p:nvSpPr>
          <p:cNvPr id="11" name="Tekstiruutu 10">
            <a:extLst>
              <a:ext uri="{FF2B5EF4-FFF2-40B4-BE49-F238E27FC236}">
                <a16:creationId xmlns:a16="http://schemas.microsoft.com/office/drawing/2014/main" id="{05BAF514-571B-0A60-1BBA-65036D1367E5}"/>
              </a:ext>
            </a:extLst>
          </p:cNvPr>
          <p:cNvSpPr txBox="1"/>
          <p:nvPr/>
        </p:nvSpPr>
        <p:spPr>
          <a:xfrm>
            <a:off x="7036204" y="1126178"/>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130D91E6-140A-949C-5415-7858C53B7809}"/>
              </a:ext>
            </a:extLst>
          </p:cNvPr>
          <p:cNvSpPr txBox="1"/>
          <p:nvPr/>
        </p:nvSpPr>
        <p:spPr>
          <a:xfrm>
            <a:off x="8196807" y="1052466"/>
            <a:ext cx="662940" cy="2753437"/>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a:t>Saldo-luku</a:t>
            </a:r>
          </a:p>
          <a:p>
            <a:pPr algn="ctr"/>
            <a:endParaRPr lang="fi-FI" spc="-40"/>
          </a:p>
          <a:p>
            <a:pPr algn="ctr"/>
            <a:r>
              <a:rPr lang="fi-FI" spc="-40"/>
              <a:t>2</a:t>
            </a:r>
          </a:p>
          <a:p>
            <a:pPr algn="ctr"/>
            <a:endParaRPr lang="fi-FI" spc="-40"/>
          </a:p>
          <a:p>
            <a:pPr algn="ctr"/>
            <a:endParaRPr lang="fi-FI" spc="-40"/>
          </a:p>
          <a:p>
            <a:pPr algn="ctr"/>
            <a:r>
              <a:rPr lang="fi-FI" spc="-40"/>
              <a:t>-3</a:t>
            </a:r>
          </a:p>
          <a:p>
            <a:pPr algn="ctr"/>
            <a:endParaRPr lang="fi-FI" spc="-40"/>
          </a:p>
          <a:p>
            <a:pPr algn="ctr"/>
            <a:endParaRPr lang="fi-FI" spc="-40"/>
          </a:p>
          <a:p>
            <a:pPr algn="ctr"/>
            <a:r>
              <a:rPr lang="fi-FI" spc="-40"/>
              <a:t>19</a:t>
            </a:r>
          </a:p>
          <a:p>
            <a:pPr algn="ctr"/>
            <a:endParaRPr lang="fi-FI" spc="-40"/>
          </a:p>
          <a:p>
            <a:pPr algn="ctr"/>
            <a:endParaRPr lang="fi-FI" spc="-40"/>
          </a:p>
          <a:p>
            <a:pPr algn="ctr"/>
            <a:r>
              <a:rPr lang="fi-FI" spc="-40"/>
              <a:t>28</a:t>
            </a:r>
          </a:p>
        </p:txBody>
      </p:sp>
    </p:spTree>
    <p:extLst>
      <p:ext uri="{BB962C8B-B14F-4D97-AF65-F5344CB8AC3E}">
        <p14:creationId xmlns:p14="http://schemas.microsoft.com/office/powerpoint/2010/main" val="49675737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2EA0FE9-4B26-7A6F-1CBD-C12F10D4843B}"/>
              </a:ext>
            </a:extLst>
          </p:cNvPr>
          <p:cNvSpPr>
            <a:spLocks noGrp="1"/>
          </p:cNvSpPr>
          <p:nvPr>
            <p:ph type="body" sz="quarter" idx="15"/>
          </p:nvPr>
        </p:nvSpPr>
        <p:spPr/>
        <p:txBody>
          <a:bodyPr/>
          <a:lstStyle/>
          <a:p>
            <a:r>
              <a:rPr lang="fi-FI">
                <a:solidFill>
                  <a:schemeClr val="tx1"/>
                </a:solidFill>
              </a:rPr>
              <a:t>Miten arvioitte investointinne kehittyvän vuonna 2025 vuoteen 2024 verrattuna? Saldoluku</a:t>
            </a:r>
          </a:p>
        </p:txBody>
      </p:sp>
      <p:sp>
        <p:nvSpPr>
          <p:cNvPr id="3" name="Dian numeron paikkamerkki 2">
            <a:extLst>
              <a:ext uri="{FF2B5EF4-FFF2-40B4-BE49-F238E27FC236}">
                <a16:creationId xmlns:a16="http://schemas.microsoft.com/office/drawing/2014/main" id="{D2B2A60F-7EDA-800B-3574-CD291CE980F3}"/>
              </a:ext>
            </a:extLst>
          </p:cNvPr>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a:extLst>
              <a:ext uri="{FF2B5EF4-FFF2-40B4-BE49-F238E27FC236}">
                <a16:creationId xmlns:a16="http://schemas.microsoft.com/office/drawing/2014/main" id="{B8A75A6B-F7CC-9683-5858-B928EC8033B8}"/>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AFCBDED9-640E-4EE2-298D-D12E74512DFB}"/>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14BC288-1A61-D688-5435-08565CDB4F06}"/>
              </a:ext>
            </a:extLst>
          </p:cNvPr>
          <p:cNvGraphicFramePr>
            <a:graphicFrameLocks noGrp="1"/>
          </p:cNvGraphicFramePr>
          <p:nvPr>
            <p:ph sz="quarter" idx="17"/>
            <p:extLst>
              <p:ext uri="{D42A27DB-BD31-4B8C-83A1-F6EECF244321}">
                <p14:modId xmlns:p14="http://schemas.microsoft.com/office/powerpoint/2010/main" val="253502970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98B0A587-683D-2FAE-9658-AD8625F1C173}"/>
              </a:ext>
            </a:extLst>
          </p:cNvPr>
          <p:cNvSpPr>
            <a:spLocks noGrp="1"/>
          </p:cNvSpPr>
          <p:nvPr>
            <p:ph type="body" sz="quarter" idx="18"/>
          </p:nvPr>
        </p:nvSpPr>
        <p:spPr/>
        <p:txBody>
          <a:bodyPr/>
          <a:lstStyle/>
          <a:p>
            <a:r>
              <a:rPr lang="fi-FI"/>
              <a:t>Lähde: Teknologiateollisuus ry:n </a:t>
            </a:r>
            <a:r>
              <a:rPr lang="fi-FI" err="1"/>
              <a:t>TeknoBaro</a:t>
            </a:r>
            <a:r>
              <a:rPr lang="fi-FI"/>
              <a:t> kyselyt.</a:t>
            </a:r>
          </a:p>
          <a:p>
            <a:endParaRPr lang="fi-FI"/>
          </a:p>
        </p:txBody>
      </p:sp>
      <p:sp>
        <p:nvSpPr>
          <p:cNvPr id="6" name="Tekstiruutu 5">
            <a:extLst>
              <a:ext uri="{FF2B5EF4-FFF2-40B4-BE49-F238E27FC236}">
                <a16:creationId xmlns:a16="http://schemas.microsoft.com/office/drawing/2014/main" id="{F27B9290-785E-ED23-3289-5C737F57D41A}"/>
              </a:ext>
            </a:extLst>
          </p:cNvPr>
          <p:cNvSpPr txBox="1"/>
          <p:nvPr/>
        </p:nvSpPr>
        <p:spPr>
          <a:xfrm>
            <a:off x="956141" y="1311410"/>
            <a:ext cx="2618494" cy="749812"/>
          </a:xfrm>
          <a:prstGeom prst="rect">
            <a:avLst/>
          </a:prstGeom>
          <a:solidFill>
            <a:schemeClr val="accent3"/>
          </a:solidFill>
        </p:spPr>
        <p:txBody>
          <a:bodyPr wrap="square" lIns="36000" tIns="36000" rIns="36000" bIns="36000" rtlCol="0">
            <a:spAutoFit/>
          </a:bodyPr>
          <a:lstStyle/>
          <a:p>
            <a:r>
              <a:rPr lang="fi-FI" sz="1100" spc="-40"/>
              <a:t>Jos saldoluku on plussalla, enemmistö muutosta arvioineista kertoo investointien kasvavan viime vuoteen verrattuna.</a:t>
            </a:r>
          </a:p>
        </p:txBody>
      </p:sp>
    </p:spTree>
    <p:extLst>
      <p:ext uri="{BB962C8B-B14F-4D97-AF65-F5344CB8AC3E}">
        <p14:creationId xmlns:p14="http://schemas.microsoft.com/office/powerpoint/2010/main" val="342034700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8E76FB0-C39C-4F9D-6B95-AC9822598D8E}"/>
              </a:ext>
            </a:extLst>
          </p:cNvPr>
          <p:cNvSpPr>
            <a:spLocks noGrp="1"/>
          </p:cNvSpPr>
          <p:nvPr>
            <p:ph type="body" sz="quarter" idx="15"/>
          </p:nvPr>
        </p:nvSpPr>
        <p:spPr/>
        <p:txBody>
          <a:bodyPr/>
          <a:lstStyle/>
          <a:p>
            <a:r>
              <a:rPr lang="fi-FI"/>
              <a:t>Taustat</a:t>
            </a:r>
          </a:p>
        </p:txBody>
      </p:sp>
      <p:sp>
        <p:nvSpPr>
          <p:cNvPr id="3" name="Dian numeron paikkamerkki 2">
            <a:extLst>
              <a:ext uri="{FF2B5EF4-FFF2-40B4-BE49-F238E27FC236}">
                <a16:creationId xmlns:a16="http://schemas.microsoft.com/office/drawing/2014/main" id="{2638C0D1-EB42-EE1C-06E4-D1BDFB398832}"/>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4F51AD09-5015-65A8-9B38-5DF9C222155D}"/>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368E1B74-49B2-A8B6-8D1C-D39BD03409A5}"/>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B46487EF-FB12-8A0C-E1DC-6E37B4FED76E}"/>
              </a:ext>
            </a:extLst>
          </p:cNvPr>
          <p:cNvSpPr>
            <a:spLocks noGrp="1"/>
          </p:cNvSpPr>
          <p:nvPr>
            <p:ph sz="quarter" idx="17"/>
          </p:nvPr>
        </p:nvSpPr>
        <p:spPr/>
        <p:txBody>
          <a:bodyPr vert="horz" lIns="91440" tIns="45720" rIns="91440" bIns="45720" rtlCol="0" anchor="t">
            <a:normAutofit/>
          </a:bodyPr>
          <a:lstStyle/>
          <a:p>
            <a:pPr marL="285750" indent="-285750">
              <a:buFont typeface="Arial" panose="020B0604020202020204" pitchFamily="34" charset="0"/>
              <a:buChar char="•"/>
            </a:pPr>
            <a:r>
              <a:rPr lang="fi-FI">
                <a:latin typeface="Verdana"/>
                <a:ea typeface="Verdana"/>
              </a:rPr>
              <a:t>Kysely toteutettiin ma 8.12.–pe 12.12.2025</a:t>
            </a:r>
          </a:p>
          <a:p>
            <a:pPr marL="285750" indent="-285750">
              <a:buFont typeface="Arial" panose="020B0604020202020204" pitchFamily="34" charset="0"/>
              <a:buChar char="•"/>
            </a:pPr>
            <a:r>
              <a:rPr lang="fi-FI"/>
              <a:t>Kyselyn vastaanottajissa mukana Teknologiateollisuus ry:n jäsenyritysten toimitusjohtajat.</a:t>
            </a:r>
          </a:p>
          <a:p>
            <a:pPr marL="285750" indent="-285750">
              <a:buFont typeface="Arial" panose="020B0604020202020204" pitchFamily="34" charset="0"/>
              <a:buChar char="•"/>
            </a:pPr>
            <a:r>
              <a:rPr lang="fi-FI"/>
              <a:t>Kyselyllä 1707 vastaanottajaa, saimme 356 vastausta, eli vastausprosentti oli 21. </a:t>
            </a:r>
          </a:p>
          <a:p>
            <a:pPr marL="285750" indent="-285750">
              <a:buFont typeface="Arial" panose="020B0604020202020204" pitchFamily="34" charset="0"/>
              <a:buChar char="•"/>
            </a:pPr>
            <a:endParaRPr lang="fi-FI">
              <a:solidFill>
                <a:srgbClr val="FF0000"/>
              </a:solidFill>
            </a:endParaRPr>
          </a:p>
          <a:p>
            <a:pPr marL="285750" indent="-285750">
              <a:buFont typeface="Arial" panose="020B0604020202020204" pitchFamily="34" charset="0"/>
              <a:buChar char="•"/>
            </a:pPr>
            <a:endParaRPr lang="fi-FI">
              <a:solidFill>
                <a:srgbClr val="FF0000"/>
              </a:solidFill>
            </a:endParaRPr>
          </a:p>
          <a:p>
            <a:pPr marL="285750" indent="-285750">
              <a:buFont typeface="Arial" panose="020B0604020202020204" pitchFamily="34" charset="0"/>
              <a:buChar char="•"/>
            </a:pPr>
            <a:endParaRPr lang="fi-FI"/>
          </a:p>
        </p:txBody>
      </p:sp>
      <p:sp>
        <p:nvSpPr>
          <p:cNvPr id="7" name="Tekstin paikkamerkki 6">
            <a:extLst>
              <a:ext uri="{FF2B5EF4-FFF2-40B4-BE49-F238E27FC236}">
                <a16:creationId xmlns:a16="http://schemas.microsoft.com/office/drawing/2014/main" id="{47D2FE13-D487-A18C-4509-9AACD34A65C0}"/>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26062911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82A5-217A-0A84-D98D-47EEAE68DD5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8394263-A9F9-19DB-1582-D2FDABCB5E14}"/>
              </a:ext>
            </a:extLst>
          </p:cNvPr>
          <p:cNvSpPr>
            <a:spLocks noGrp="1"/>
          </p:cNvSpPr>
          <p:nvPr>
            <p:ph type="body" sz="quarter" idx="15"/>
          </p:nvPr>
        </p:nvSpPr>
        <p:spPr/>
        <p:txBody>
          <a:bodyPr/>
          <a:lstStyle/>
          <a:p>
            <a:r>
              <a:rPr lang="fi-FI">
                <a:solidFill>
                  <a:schemeClr val="tx1"/>
                </a:solidFill>
              </a:rPr>
              <a:t>Miten arvioitte investointinne kehittyvän vuonna 2025 vuoteen 2024 verrattuna? </a:t>
            </a:r>
            <a:br>
              <a:rPr lang="fi-FI">
                <a:solidFill>
                  <a:srgbClr val="FF0000"/>
                </a:solidFill>
              </a:rPr>
            </a:br>
            <a:r>
              <a:rPr lang="fi-FI" sz="2000">
                <a:solidFill>
                  <a:schemeClr val="accent2"/>
                </a:solidFill>
              </a:rPr>
              <a:t>Teollisuus, 275 vastaajaa</a:t>
            </a:r>
            <a:endParaRPr lang="fi-FI">
              <a:solidFill>
                <a:schemeClr val="accent2"/>
              </a:solidFill>
            </a:endParaRPr>
          </a:p>
        </p:txBody>
      </p:sp>
      <p:sp>
        <p:nvSpPr>
          <p:cNvPr id="3" name="Dian numeron paikkamerkki 2">
            <a:extLst>
              <a:ext uri="{FF2B5EF4-FFF2-40B4-BE49-F238E27FC236}">
                <a16:creationId xmlns:a16="http://schemas.microsoft.com/office/drawing/2014/main" id="{26E0805E-541B-670E-DDA8-9C20756DCD7A}"/>
              </a:ext>
            </a:extLst>
          </p:cNvPr>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a:extLst>
              <a:ext uri="{FF2B5EF4-FFF2-40B4-BE49-F238E27FC236}">
                <a16:creationId xmlns:a16="http://schemas.microsoft.com/office/drawing/2014/main" id="{717436D2-EB74-DC40-2367-516004B01B19}"/>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B6900BF3-DA7C-645B-43CB-A4626AE61B2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D2ABF3DE-18B4-492E-8C27-033194F0DF7E}"/>
              </a:ext>
            </a:extLst>
          </p:cNvPr>
          <p:cNvGraphicFramePr>
            <a:graphicFrameLocks noGrp="1"/>
          </p:cNvGraphicFramePr>
          <p:nvPr>
            <p:ph sz="quarter" idx="17"/>
            <p:extLst>
              <p:ext uri="{D42A27DB-BD31-4B8C-83A1-F6EECF244321}">
                <p14:modId xmlns:p14="http://schemas.microsoft.com/office/powerpoint/2010/main" val="87392749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6B6CDB0C-6E6E-8C51-B7AC-A4E2BD187C04}"/>
              </a:ext>
            </a:extLst>
          </p:cNvPr>
          <p:cNvSpPr>
            <a:spLocks noGrp="1"/>
          </p:cNvSpPr>
          <p:nvPr>
            <p:ph type="body" sz="quarter" idx="18"/>
          </p:nvPr>
        </p:nvSpPr>
        <p:spPr>
          <a:xfrm>
            <a:off x="2334681" y="4727574"/>
            <a:ext cx="6256253" cy="248185"/>
          </a:xfrm>
        </p:spPr>
        <p:txBody>
          <a:bodyPr/>
          <a:lstStyle/>
          <a:p>
            <a:r>
              <a:rPr lang="fi-FI"/>
              <a:t>Lähde: Teknologiateollisuus ry:n </a:t>
            </a:r>
            <a:r>
              <a:rPr lang="fi-FI" err="1"/>
              <a:t>TeknoBaro</a:t>
            </a:r>
            <a:r>
              <a:rPr lang="fi-FI"/>
              <a:t> joulukuu 2025, vastaajamäärä 356.</a:t>
            </a:r>
          </a:p>
          <a:p>
            <a:r>
              <a:rPr lang="fi-FI"/>
              <a:t>Teollisuus sisältää metallien jalostuksen, kone- ja metallituoteteollisuuden sekä sähkö- ja elektroniikkateollisuuden. Palvelut sisältää suunnittelu- ja konsultointialan sekä tietotekniikan palvelualan. </a:t>
            </a:r>
          </a:p>
          <a:p>
            <a:endParaRPr lang="fi-FI"/>
          </a:p>
        </p:txBody>
      </p:sp>
      <p:sp>
        <p:nvSpPr>
          <p:cNvPr id="11" name="Tekstiruutu 10">
            <a:extLst>
              <a:ext uri="{FF2B5EF4-FFF2-40B4-BE49-F238E27FC236}">
                <a16:creationId xmlns:a16="http://schemas.microsoft.com/office/drawing/2014/main" id="{A8CFA39D-A240-298E-3B09-26B568AB926E}"/>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145325086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EBA9-2315-50C9-E2FB-010A17E4F57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37BD37E-494D-FD11-DEF7-099B1411AD5B}"/>
              </a:ext>
            </a:extLst>
          </p:cNvPr>
          <p:cNvSpPr>
            <a:spLocks noGrp="1"/>
          </p:cNvSpPr>
          <p:nvPr>
            <p:ph type="body" sz="quarter" idx="15"/>
          </p:nvPr>
        </p:nvSpPr>
        <p:spPr/>
        <p:txBody>
          <a:bodyPr/>
          <a:lstStyle/>
          <a:p>
            <a:r>
              <a:rPr lang="fi-FI">
                <a:solidFill>
                  <a:schemeClr val="tx1"/>
                </a:solidFill>
              </a:rPr>
              <a:t>Miten arvioitte investointinne kehittyvän vuonna 2025 vuoteen 2024 verrattuna? </a:t>
            </a:r>
          </a:p>
          <a:p>
            <a:r>
              <a:rPr lang="fi-FI">
                <a:solidFill>
                  <a:schemeClr val="accent2"/>
                </a:solidFill>
              </a:rPr>
              <a:t>Palvelut, 81 vastaajaa</a:t>
            </a:r>
          </a:p>
        </p:txBody>
      </p:sp>
      <p:sp>
        <p:nvSpPr>
          <p:cNvPr id="3" name="Dian numeron paikkamerkki 2">
            <a:extLst>
              <a:ext uri="{FF2B5EF4-FFF2-40B4-BE49-F238E27FC236}">
                <a16:creationId xmlns:a16="http://schemas.microsoft.com/office/drawing/2014/main" id="{2DC162A9-17B5-2A95-0ACC-652F30F89D5E}"/>
              </a:ext>
            </a:extLst>
          </p:cNvPr>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a:extLst>
              <a:ext uri="{FF2B5EF4-FFF2-40B4-BE49-F238E27FC236}">
                <a16:creationId xmlns:a16="http://schemas.microsoft.com/office/drawing/2014/main" id="{D1DE8A7E-3B49-D1D9-CF26-9E02FED98723}"/>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8E030ED4-7ED1-B404-CFC6-B6F66B99CA4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C7EB6FE-0397-3D95-A893-C62888CAF7E4}"/>
              </a:ext>
            </a:extLst>
          </p:cNvPr>
          <p:cNvGraphicFramePr>
            <a:graphicFrameLocks noGrp="1"/>
          </p:cNvGraphicFramePr>
          <p:nvPr>
            <p:ph sz="quarter" idx="17"/>
            <p:extLst>
              <p:ext uri="{D42A27DB-BD31-4B8C-83A1-F6EECF244321}">
                <p14:modId xmlns:p14="http://schemas.microsoft.com/office/powerpoint/2010/main" val="210933051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2EA7730-D98E-D5A6-9263-07FBB9205F7A}"/>
              </a:ext>
            </a:extLst>
          </p:cNvPr>
          <p:cNvSpPr>
            <a:spLocks noGrp="1"/>
          </p:cNvSpPr>
          <p:nvPr>
            <p:ph type="body" sz="quarter" idx="18"/>
          </p:nvPr>
        </p:nvSpPr>
        <p:spPr>
          <a:xfrm>
            <a:off x="2290435" y="4700865"/>
            <a:ext cx="6226757" cy="219053"/>
          </a:xfrm>
        </p:spPr>
        <p:txBody>
          <a:bodyPr/>
          <a:lstStyle/>
          <a:p>
            <a:r>
              <a:rPr lang="fi-FI"/>
              <a:t>Lähde: Teknologiateollisuus ry:n </a:t>
            </a:r>
            <a:r>
              <a:rPr lang="fi-FI" err="1"/>
              <a:t>TeknoBaro</a:t>
            </a:r>
            <a:r>
              <a:rPr lang="fi-FI"/>
              <a:t> joulukuu 2025, vastaajamäärä 356.</a:t>
            </a:r>
          </a:p>
          <a:p>
            <a:r>
              <a:rPr lang="fi-FI"/>
              <a:t>Teollisuus sisältää metallien jalostuksen, kone- ja metallituoteteollisuuden sekä sähkö- ja elektroniikkateollisuuden. Palvelut sisältää suunnittelu- ja konsultointialan sekä tietotekniikan palvelualan. </a:t>
            </a:r>
          </a:p>
          <a:p>
            <a:endParaRPr lang="fi-FI"/>
          </a:p>
          <a:p>
            <a:endParaRPr lang="fi-FI"/>
          </a:p>
        </p:txBody>
      </p:sp>
      <p:sp>
        <p:nvSpPr>
          <p:cNvPr id="11" name="Tekstiruutu 10">
            <a:extLst>
              <a:ext uri="{FF2B5EF4-FFF2-40B4-BE49-F238E27FC236}">
                <a16:creationId xmlns:a16="http://schemas.microsoft.com/office/drawing/2014/main" id="{FC28CA0D-403D-8FE5-CEC9-E1D6436B2FB5}"/>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286090485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01DB-361B-675A-5273-F72E65C2FB43}"/>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C4489E5-607F-2641-A258-3E6FCF6219B1}"/>
              </a:ext>
            </a:extLst>
          </p:cNvPr>
          <p:cNvSpPr>
            <a:spLocks noGrp="1"/>
          </p:cNvSpPr>
          <p:nvPr>
            <p:ph type="body" sz="quarter" idx="15"/>
          </p:nvPr>
        </p:nvSpPr>
        <p:spPr>
          <a:xfrm>
            <a:off x="251999" y="282149"/>
            <a:ext cx="8235697" cy="821163"/>
          </a:xfrm>
        </p:spPr>
        <p:txBody>
          <a:bodyPr/>
          <a:lstStyle/>
          <a:p>
            <a:r>
              <a:rPr lang="fi-FI">
                <a:solidFill>
                  <a:schemeClr val="tx1"/>
                </a:solidFill>
              </a:rPr>
              <a:t>Miten arvioitte investointinne kehittyvän vuonna 2025 vuoteen 2024 verrattuna? </a:t>
            </a:r>
            <a:br>
              <a:rPr lang="fi-FI">
                <a:solidFill>
                  <a:srgbClr val="FF0000"/>
                </a:solidFill>
              </a:rPr>
            </a:br>
            <a:r>
              <a:rPr lang="fi-FI" sz="1800">
                <a:solidFill>
                  <a:schemeClr val="accent2"/>
                </a:solidFill>
              </a:rPr>
              <a:t>Alle 150 työllistävät, 280 vastaajaa</a:t>
            </a:r>
            <a:endParaRPr lang="fi-FI">
              <a:solidFill>
                <a:schemeClr val="accent2"/>
              </a:solidFill>
            </a:endParaRPr>
          </a:p>
          <a:p>
            <a:endParaRPr lang="fi-FI"/>
          </a:p>
        </p:txBody>
      </p:sp>
      <p:sp>
        <p:nvSpPr>
          <p:cNvPr id="3" name="Dian numeron paikkamerkki 2">
            <a:extLst>
              <a:ext uri="{FF2B5EF4-FFF2-40B4-BE49-F238E27FC236}">
                <a16:creationId xmlns:a16="http://schemas.microsoft.com/office/drawing/2014/main" id="{EB245CE1-4FDE-1E9F-25E6-E2222563513E}"/>
              </a:ext>
            </a:extLst>
          </p:cNvPr>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a:extLst>
              <a:ext uri="{FF2B5EF4-FFF2-40B4-BE49-F238E27FC236}">
                <a16:creationId xmlns:a16="http://schemas.microsoft.com/office/drawing/2014/main" id="{EF67CFB7-2577-1D51-D39F-10D8873333C6}"/>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C4249123-72BA-2C1D-D658-16D3B5B1131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03EE2E45-D5FB-C7AE-DBC3-1D7346C5608D}"/>
              </a:ext>
            </a:extLst>
          </p:cNvPr>
          <p:cNvGraphicFramePr>
            <a:graphicFrameLocks noGrp="1"/>
          </p:cNvGraphicFramePr>
          <p:nvPr>
            <p:ph sz="quarter" idx="17"/>
            <p:extLst>
              <p:ext uri="{D42A27DB-BD31-4B8C-83A1-F6EECF244321}">
                <p14:modId xmlns:p14="http://schemas.microsoft.com/office/powerpoint/2010/main" val="141782908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F07FFDB5-80DD-C55B-780B-CC0EDD83FD11}"/>
              </a:ext>
            </a:extLst>
          </p:cNvPr>
          <p:cNvSpPr>
            <a:spLocks noGrp="1"/>
          </p:cNvSpPr>
          <p:nvPr>
            <p:ph type="body" sz="quarter" idx="18"/>
          </p:nvPr>
        </p:nvSpPr>
        <p:spPr>
          <a:xfrm>
            <a:off x="2334682" y="4727574"/>
            <a:ext cx="4325550" cy="165163"/>
          </a:xfrm>
        </p:spPr>
        <p:txBody>
          <a:bodyPr/>
          <a:lstStyle/>
          <a:p>
            <a:r>
              <a:rPr lang="fi-FI"/>
              <a:t>Lähde: Teknologiateollisuus ry:n </a:t>
            </a:r>
            <a:r>
              <a:rPr lang="fi-FI" err="1"/>
              <a:t>TeknoBaro</a:t>
            </a:r>
            <a:r>
              <a:rPr lang="fi-FI"/>
              <a:t> joulukuu 2025, vastaajamäärä 356.</a:t>
            </a:r>
          </a:p>
        </p:txBody>
      </p:sp>
      <p:sp>
        <p:nvSpPr>
          <p:cNvPr id="11" name="Tekstiruutu 10">
            <a:extLst>
              <a:ext uri="{FF2B5EF4-FFF2-40B4-BE49-F238E27FC236}">
                <a16:creationId xmlns:a16="http://schemas.microsoft.com/office/drawing/2014/main" id="{09E3187B-E2C7-7CD4-041D-EF7A1C64D0F1}"/>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238044538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EC87-2C2A-3247-0940-214022B5C4D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7E6C1A9-D3EB-D8A3-6C86-6CC121DB2579}"/>
              </a:ext>
            </a:extLst>
          </p:cNvPr>
          <p:cNvSpPr>
            <a:spLocks noGrp="1"/>
          </p:cNvSpPr>
          <p:nvPr>
            <p:ph type="body" sz="quarter" idx="15"/>
          </p:nvPr>
        </p:nvSpPr>
        <p:spPr/>
        <p:txBody>
          <a:bodyPr/>
          <a:lstStyle/>
          <a:p>
            <a:r>
              <a:rPr lang="fi-FI">
                <a:solidFill>
                  <a:schemeClr val="tx1"/>
                </a:solidFill>
              </a:rPr>
              <a:t>Miten arvioitte investointinne kehittyvän vuonna 2025 vuoteen 2024 verrattuna? </a:t>
            </a:r>
          </a:p>
          <a:p>
            <a:r>
              <a:rPr lang="fi-FI" sz="1800">
                <a:solidFill>
                  <a:schemeClr val="accent2"/>
                </a:solidFill>
              </a:rPr>
              <a:t>Yli 150 työllistävät, 76 vastaajaa</a:t>
            </a:r>
            <a:endParaRPr lang="fi-FI">
              <a:solidFill>
                <a:schemeClr val="accent2"/>
              </a:solidFill>
            </a:endParaRPr>
          </a:p>
          <a:p>
            <a:endParaRPr lang="fi-FI"/>
          </a:p>
        </p:txBody>
      </p:sp>
      <p:sp>
        <p:nvSpPr>
          <p:cNvPr id="3" name="Dian numeron paikkamerkki 2">
            <a:extLst>
              <a:ext uri="{FF2B5EF4-FFF2-40B4-BE49-F238E27FC236}">
                <a16:creationId xmlns:a16="http://schemas.microsoft.com/office/drawing/2014/main" id="{2399FA0D-2A90-46C6-AC5E-BEE9DF6E486F}"/>
              </a:ext>
            </a:extLst>
          </p:cNvPr>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a:extLst>
              <a:ext uri="{FF2B5EF4-FFF2-40B4-BE49-F238E27FC236}">
                <a16:creationId xmlns:a16="http://schemas.microsoft.com/office/drawing/2014/main" id="{4835CD7B-7BA9-A22D-408B-E59561AAA11C}"/>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4CEB8378-253A-2C04-9251-48890DC2DB2A}"/>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261A11FC-AC81-52B0-A1AE-56CFD0CB6EC9}"/>
              </a:ext>
            </a:extLst>
          </p:cNvPr>
          <p:cNvGraphicFramePr>
            <a:graphicFrameLocks noGrp="1"/>
          </p:cNvGraphicFramePr>
          <p:nvPr>
            <p:ph sz="quarter" idx="17"/>
            <p:extLst>
              <p:ext uri="{D42A27DB-BD31-4B8C-83A1-F6EECF244321}">
                <p14:modId xmlns:p14="http://schemas.microsoft.com/office/powerpoint/2010/main" val="1748287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5D3C80CB-1921-464A-C543-114A3102663A}"/>
              </a:ext>
            </a:extLst>
          </p:cNvPr>
          <p:cNvSpPr>
            <a:spLocks noGrp="1"/>
          </p:cNvSpPr>
          <p:nvPr>
            <p:ph type="body" sz="quarter" idx="18"/>
          </p:nvPr>
        </p:nvSpPr>
        <p:spPr>
          <a:xfrm>
            <a:off x="2334682" y="4727574"/>
            <a:ext cx="4325550" cy="165163"/>
          </a:xfrm>
        </p:spPr>
        <p:txBody>
          <a:bodyPr/>
          <a:lstStyle/>
          <a:p>
            <a:r>
              <a:rPr lang="fi-FI"/>
              <a:t>Lähde: Teknologiateollisuus ry:n </a:t>
            </a:r>
            <a:r>
              <a:rPr lang="fi-FI" err="1"/>
              <a:t>TeknoBaro</a:t>
            </a:r>
            <a:r>
              <a:rPr lang="fi-FI"/>
              <a:t> joulukuu 2025, vastaajamäärä 356.</a:t>
            </a:r>
          </a:p>
          <a:p>
            <a:endParaRPr lang="fi-FI"/>
          </a:p>
        </p:txBody>
      </p:sp>
      <p:sp>
        <p:nvSpPr>
          <p:cNvPr id="11" name="Tekstiruutu 10">
            <a:extLst>
              <a:ext uri="{FF2B5EF4-FFF2-40B4-BE49-F238E27FC236}">
                <a16:creationId xmlns:a16="http://schemas.microsoft.com/office/drawing/2014/main" id="{56D944AF-2189-999B-54FD-E19E6E683097}"/>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415539906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a:solidFill>
                  <a:schemeClr val="tx1"/>
                </a:solidFill>
              </a:rPr>
              <a:t>Investoinnit tekoälyyn</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a:extLst>
              <a:ext uri="{FF2B5EF4-FFF2-40B4-BE49-F238E27FC236}">
                <a16:creationId xmlns:a16="http://schemas.microsoft.com/office/drawing/2014/main" id="{53421A99-3367-9078-F01C-E61BCF42A408}"/>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3979979" cy="164691"/>
          </a:xfrm>
        </p:spPr>
        <p:txBody>
          <a:bodyPr/>
          <a:lstStyle/>
          <a:p>
            <a:r>
              <a:rPr lang="fi-FI"/>
              <a:t>Lähde: Teknologiateollisuus ry:n </a:t>
            </a:r>
            <a:r>
              <a:rPr lang="fi-FI" err="1"/>
              <a:t>TeknoBaro</a:t>
            </a:r>
            <a:r>
              <a:rPr lang="fi-FI"/>
              <a:t> joulukuu 2025, vastaajamäärä 356.</a:t>
            </a:r>
          </a:p>
          <a:p>
            <a:endParaRPr lang="fi-FI"/>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214924616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19525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F829BB2-975D-C8DE-C5AC-4DC1C2E54B09}"/>
              </a:ext>
            </a:extLst>
          </p:cNvPr>
          <p:cNvSpPr>
            <a:spLocks noGrp="1"/>
          </p:cNvSpPr>
          <p:nvPr>
            <p:ph type="body" sz="quarter" idx="15"/>
          </p:nvPr>
        </p:nvSpPr>
        <p:spPr/>
        <p:txBody>
          <a:bodyPr/>
          <a:lstStyle/>
          <a:p>
            <a:r>
              <a:rPr lang="fi-FI">
                <a:solidFill>
                  <a:schemeClr val="tx1"/>
                </a:solidFill>
              </a:rPr>
              <a:t>Investoinnit tekoälyyn: muut kuin ”emme investoi tekoälyyn” -&gt; investoi tekoälyyn jotain</a:t>
            </a:r>
          </a:p>
          <a:p>
            <a:endParaRPr lang="fi-FI"/>
          </a:p>
        </p:txBody>
      </p:sp>
      <p:sp>
        <p:nvSpPr>
          <p:cNvPr id="3" name="Dian numeron paikkamerkki 2">
            <a:extLst>
              <a:ext uri="{FF2B5EF4-FFF2-40B4-BE49-F238E27FC236}">
                <a16:creationId xmlns:a16="http://schemas.microsoft.com/office/drawing/2014/main" id="{29D2665F-4D9A-211B-2F25-5477F0600CD7}"/>
              </a:ext>
            </a:extLst>
          </p:cNvPr>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a:extLst>
              <a:ext uri="{FF2B5EF4-FFF2-40B4-BE49-F238E27FC236}">
                <a16:creationId xmlns:a16="http://schemas.microsoft.com/office/drawing/2014/main" id="{1DBA6244-6B56-3F31-988E-AA5774D842BF}"/>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37E1D623-0701-130C-1EB2-E838B7A6DF9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31EC23B3-FF8F-4AB0-F52C-D7001CEB6440}"/>
              </a:ext>
            </a:extLst>
          </p:cNvPr>
          <p:cNvGraphicFramePr>
            <a:graphicFrameLocks noGrp="1"/>
          </p:cNvGraphicFramePr>
          <p:nvPr>
            <p:ph sz="quarter" idx="17"/>
            <p:extLst>
              <p:ext uri="{D42A27DB-BD31-4B8C-83A1-F6EECF244321}">
                <p14:modId xmlns:p14="http://schemas.microsoft.com/office/powerpoint/2010/main" val="90792688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289E78B-CC5C-1919-D319-E4CC11B38881}"/>
              </a:ext>
            </a:extLst>
          </p:cNvPr>
          <p:cNvSpPr>
            <a:spLocks noGrp="1"/>
          </p:cNvSpPr>
          <p:nvPr>
            <p:ph type="body" sz="quarter" idx="18"/>
          </p:nvPr>
        </p:nvSpPr>
        <p:spPr>
          <a:xfrm>
            <a:off x="2334682" y="4727574"/>
            <a:ext cx="5092351" cy="165163"/>
          </a:xfrm>
        </p:spPr>
        <p:txBody>
          <a:bodyPr/>
          <a:lstStyle/>
          <a:p>
            <a:r>
              <a:rPr lang="fi-FI"/>
              <a:t>Lähde: Teknologiateollisuus ry:n </a:t>
            </a:r>
            <a:r>
              <a:rPr lang="fi-FI" err="1"/>
              <a:t>TeknoBaro</a:t>
            </a:r>
            <a:r>
              <a:rPr lang="fi-FI"/>
              <a:t> kyselyt.</a:t>
            </a:r>
          </a:p>
          <a:p>
            <a:endParaRPr lang="fi-FI"/>
          </a:p>
        </p:txBody>
      </p:sp>
    </p:spTree>
    <p:extLst>
      <p:ext uri="{BB962C8B-B14F-4D97-AF65-F5344CB8AC3E}">
        <p14:creationId xmlns:p14="http://schemas.microsoft.com/office/powerpoint/2010/main" val="366233902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a:solidFill>
                  <a:schemeClr val="tx1"/>
                </a:solidFill>
              </a:rPr>
              <a:t>Investoinnit tekoälyyn, </a:t>
            </a:r>
            <a:r>
              <a:rPr lang="fi-FI">
                <a:solidFill>
                  <a:schemeClr val="accent2"/>
                </a:solidFill>
              </a:rPr>
              <a:t>teollisuus </a:t>
            </a:r>
            <a:r>
              <a:rPr lang="fi-FI" err="1">
                <a:solidFill>
                  <a:schemeClr val="accent2"/>
                </a:solidFill>
              </a:rPr>
              <a:t>vs</a:t>
            </a:r>
            <a:r>
              <a:rPr lang="fi-FI">
                <a:solidFill>
                  <a:schemeClr val="accent2"/>
                </a:solidFill>
              </a:rPr>
              <a:t> palvelut, % vastaajista</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a:extLst>
              <a:ext uri="{FF2B5EF4-FFF2-40B4-BE49-F238E27FC236}">
                <a16:creationId xmlns:a16="http://schemas.microsoft.com/office/drawing/2014/main" id="{53421A99-3367-9078-F01C-E61BCF42A408}"/>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6437843" cy="286878"/>
          </a:xfrm>
        </p:spPr>
        <p:txBody>
          <a:bodyPr/>
          <a:lstStyle/>
          <a:p>
            <a:r>
              <a:rPr lang="fi-FI"/>
              <a:t>Lähde: Teknologiateollisuus ry:n </a:t>
            </a:r>
            <a:r>
              <a:rPr lang="fi-FI" err="1"/>
              <a:t>TeknoBaro</a:t>
            </a:r>
            <a:r>
              <a:rPr lang="fi-FI"/>
              <a:t> joulukuu 2025, vastaajamäärä 356.</a:t>
            </a:r>
          </a:p>
          <a:p>
            <a:r>
              <a:rPr lang="fi-FI"/>
              <a:t>Teollisuus sisältää metallien jalostuksen, kone- ja metallituoteteollisuuden sekä sähkö- ja elektroniikkateollisuuden. Palvelut sisältää suunnittelu- ja konsultointialan sekä tietotekniikan palvelualan. </a:t>
            </a:r>
          </a:p>
          <a:p>
            <a:endParaRPr lang="fi-FI"/>
          </a:p>
          <a:p>
            <a:endParaRPr lang="fi-FI"/>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135694305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506967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a:solidFill>
                  <a:schemeClr val="tx1"/>
                </a:solidFill>
              </a:rPr>
              <a:t>Investoinnit tekoälyyn, </a:t>
            </a:r>
            <a:r>
              <a:rPr lang="fi-FI">
                <a:solidFill>
                  <a:schemeClr val="accent2"/>
                </a:solidFill>
              </a:rPr>
              <a:t>yrityksen koko, %  vastaajista</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a:extLst>
              <a:ext uri="{FF2B5EF4-FFF2-40B4-BE49-F238E27FC236}">
                <a16:creationId xmlns:a16="http://schemas.microsoft.com/office/drawing/2014/main" id="{53421A99-3367-9078-F01C-E61BCF42A408}"/>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3979979" cy="164691"/>
          </a:xfrm>
        </p:spPr>
        <p:txBody>
          <a:bodyPr/>
          <a:lstStyle/>
          <a:p>
            <a:r>
              <a:rPr lang="fi-FI"/>
              <a:t>Lähde: Teknologiateollisuus ry:n </a:t>
            </a:r>
            <a:r>
              <a:rPr lang="fi-FI" err="1"/>
              <a:t>TeknoBaro</a:t>
            </a:r>
            <a:r>
              <a:rPr lang="fi-FI"/>
              <a:t> joulukuu 2025, vastaajamäärä 356.</a:t>
            </a:r>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36013637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95173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FF73D1B-4139-C502-146E-B1AD2E598075}"/>
              </a:ext>
            </a:extLst>
          </p:cNvPr>
          <p:cNvSpPr>
            <a:spLocks noGrp="1"/>
          </p:cNvSpPr>
          <p:nvPr>
            <p:ph type="body" sz="quarter" idx="15"/>
          </p:nvPr>
        </p:nvSpPr>
        <p:spPr/>
        <p:txBody>
          <a:bodyPr/>
          <a:lstStyle/>
          <a:p>
            <a:r>
              <a:rPr lang="fi-FI"/>
              <a:t>Investoinnit vuonna 2026</a:t>
            </a:r>
          </a:p>
          <a:p>
            <a:endParaRPr lang="fi-FI"/>
          </a:p>
        </p:txBody>
      </p:sp>
      <p:sp>
        <p:nvSpPr>
          <p:cNvPr id="3" name="Dian numeron paikkamerkki 2">
            <a:extLst>
              <a:ext uri="{FF2B5EF4-FFF2-40B4-BE49-F238E27FC236}">
                <a16:creationId xmlns:a16="http://schemas.microsoft.com/office/drawing/2014/main" id="{3381DBDA-1A7F-748D-2ABF-5E6BB3CDD7CD}"/>
              </a:ext>
            </a:extLst>
          </p:cNvPr>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a:extLst>
              <a:ext uri="{FF2B5EF4-FFF2-40B4-BE49-F238E27FC236}">
                <a16:creationId xmlns:a16="http://schemas.microsoft.com/office/drawing/2014/main" id="{AB72994C-B746-11CE-B908-D60500B8327B}"/>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1254501C-B331-6C3A-1A90-32200B5EE5E1}"/>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378796046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DA0E-3743-FE3E-40D8-2D1C776F05BE}"/>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EED6F9F-BE4E-296F-1E85-0F2772AB1BBA}"/>
              </a:ext>
            </a:extLst>
          </p:cNvPr>
          <p:cNvSpPr>
            <a:spLocks noGrp="1"/>
          </p:cNvSpPr>
          <p:nvPr>
            <p:ph type="body" sz="quarter" idx="15"/>
          </p:nvPr>
        </p:nvSpPr>
        <p:spPr/>
        <p:txBody>
          <a:bodyPr/>
          <a:lstStyle/>
          <a:p>
            <a:r>
              <a:rPr lang="fi-FI">
                <a:solidFill>
                  <a:schemeClr val="tx1"/>
                </a:solidFill>
              </a:rPr>
              <a:t>Miten arvioitte investointinne kehittyvän vuonna 2026 vuoteen 2025 verrattuna? </a:t>
            </a:r>
            <a:r>
              <a:rPr lang="fi-FI">
                <a:solidFill>
                  <a:schemeClr val="accent2"/>
                </a:solidFill>
              </a:rPr>
              <a:t>ENSI VUOSI</a:t>
            </a:r>
          </a:p>
        </p:txBody>
      </p:sp>
      <p:sp>
        <p:nvSpPr>
          <p:cNvPr id="3" name="Dian numeron paikkamerkki 2">
            <a:extLst>
              <a:ext uri="{FF2B5EF4-FFF2-40B4-BE49-F238E27FC236}">
                <a16:creationId xmlns:a16="http://schemas.microsoft.com/office/drawing/2014/main" id="{A2E54204-49AA-3F9C-AB47-5F38CE972C46}"/>
              </a:ext>
            </a:extLst>
          </p:cNvPr>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a:extLst>
              <a:ext uri="{FF2B5EF4-FFF2-40B4-BE49-F238E27FC236}">
                <a16:creationId xmlns:a16="http://schemas.microsoft.com/office/drawing/2014/main" id="{301DAD08-4AD9-7744-85FD-F98A4E4F1E33}"/>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822D3835-EB08-B605-F541-3AEB213FC2D7}"/>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25E9CF75-9097-B67F-2ACC-65A178973A5D}"/>
              </a:ext>
            </a:extLst>
          </p:cNvPr>
          <p:cNvGraphicFramePr>
            <a:graphicFrameLocks noGrp="1"/>
          </p:cNvGraphicFramePr>
          <p:nvPr>
            <p:ph sz="quarter" idx="17"/>
            <p:extLst>
              <p:ext uri="{D42A27DB-BD31-4B8C-83A1-F6EECF244321}">
                <p14:modId xmlns:p14="http://schemas.microsoft.com/office/powerpoint/2010/main" val="57803435"/>
              </p:ext>
            </p:extLst>
          </p:nvPr>
        </p:nvGraphicFramePr>
        <p:xfrm>
          <a:off x="381001" y="1103313"/>
          <a:ext cx="786300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ADFE397C-1DF0-7BF7-F682-3587A4C6401C}"/>
              </a:ext>
            </a:extLst>
          </p:cNvPr>
          <p:cNvSpPr>
            <a:spLocks noGrp="1"/>
          </p:cNvSpPr>
          <p:nvPr>
            <p:ph type="body" sz="quarter" idx="18"/>
          </p:nvPr>
        </p:nvSpPr>
        <p:spPr>
          <a:xfrm>
            <a:off x="2334681" y="4727574"/>
            <a:ext cx="5125243" cy="165163"/>
          </a:xfrm>
        </p:spPr>
        <p:txBody>
          <a:bodyPr/>
          <a:lstStyle/>
          <a:p>
            <a:r>
              <a:rPr lang="fi-FI"/>
              <a:t>Lähde: Teknologiateollisuus ry:n </a:t>
            </a:r>
            <a:r>
              <a:rPr lang="fi-FI" err="1"/>
              <a:t>TeknoBaro</a:t>
            </a:r>
            <a:r>
              <a:rPr lang="fi-FI"/>
              <a:t> joulukuu 2025, vastaajamäärä 356.</a:t>
            </a:r>
          </a:p>
        </p:txBody>
      </p:sp>
      <p:sp>
        <p:nvSpPr>
          <p:cNvPr id="11" name="Tekstiruutu 10">
            <a:extLst>
              <a:ext uri="{FF2B5EF4-FFF2-40B4-BE49-F238E27FC236}">
                <a16:creationId xmlns:a16="http://schemas.microsoft.com/office/drawing/2014/main" id="{80EA3170-ABC7-A4D3-F415-8CAE3DBD02E9}"/>
              </a:ext>
            </a:extLst>
          </p:cNvPr>
          <p:cNvSpPr txBox="1"/>
          <p:nvPr/>
        </p:nvSpPr>
        <p:spPr>
          <a:xfrm>
            <a:off x="6986803" y="1114607"/>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E0EF4828-AA0D-71C1-2090-0C05F21A33EF}"/>
              </a:ext>
            </a:extLst>
          </p:cNvPr>
          <p:cNvSpPr txBox="1"/>
          <p:nvPr/>
        </p:nvSpPr>
        <p:spPr>
          <a:xfrm>
            <a:off x="8106502" y="1041171"/>
            <a:ext cx="662940" cy="2753437"/>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a:t>Saldo-luku</a:t>
            </a:r>
          </a:p>
          <a:p>
            <a:pPr algn="ctr"/>
            <a:endParaRPr lang="fi-FI" spc="-40"/>
          </a:p>
          <a:p>
            <a:pPr algn="ctr"/>
            <a:r>
              <a:rPr lang="fi-FI" spc="-40"/>
              <a:t>16</a:t>
            </a:r>
          </a:p>
          <a:p>
            <a:pPr algn="ctr"/>
            <a:endParaRPr lang="fi-FI" spc="-40"/>
          </a:p>
          <a:p>
            <a:pPr algn="ctr"/>
            <a:endParaRPr lang="fi-FI" spc="-40"/>
          </a:p>
          <a:p>
            <a:pPr algn="ctr"/>
            <a:r>
              <a:rPr lang="fi-FI" spc="-40"/>
              <a:t>-2</a:t>
            </a:r>
          </a:p>
          <a:p>
            <a:pPr algn="ctr"/>
            <a:endParaRPr lang="fi-FI" spc="-40"/>
          </a:p>
          <a:p>
            <a:pPr algn="ctr"/>
            <a:endParaRPr lang="fi-FI" spc="-40"/>
          </a:p>
          <a:p>
            <a:pPr algn="ctr"/>
            <a:r>
              <a:rPr lang="fi-FI" spc="-40"/>
              <a:t>21</a:t>
            </a:r>
          </a:p>
          <a:p>
            <a:pPr algn="ctr"/>
            <a:endParaRPr lang="fi-FI" spc="-40"/>
          </a:p>
          <a:p>
            <a:pPr algn="ctr"/>
            <a:endParaRPr lang="fi-FI" spc="-40"/>
          </a:p>
          <a:p>
            <a:pPr algn="ctr"/>
            <a:r>
              <a:rPr lang="fi-FI" spc="-40"/>
              <a:t>34</a:t>
            </a:r>
          </a:p>
        </p:txBody>
      </p:sp>
    </p:spTree>
    <p:extLst>
      <p:ext uri="{BB962C8B-B14F-4D97-AF65-F5344CB8AC3E}">
        <p14:creationId xmlns:p14="http://schemas.microsoft.com/office/powerpoint/2010/main" val="375827136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234012E-72BA-F385-5B6E-FD1C1EA35906}"/>
              </a:ext>
            </a:extLst>
          </p:cNvPr>
          <p:cNvSpPr>
            <a:spLocks noGrp="1"/>
          </p:cNvSpPr>
          <p:nvPr>
            <p:ph type="body" sz="quarter" idx="15"/>
          </p:nvPr>
        </p:nvSpPr>
        <p:spPr/>
        <p:txBody>
          <a:bodyPr/>
          <a:lstStyle/>
          <a:p>
            <a:r>
              <a:rPr lang="fi-FI">
                <a:solidFill>
                  <a:schemeClr val="tx1"/>
                </a:solidFill>
              </a:rPr>
              <a:t>Vastaajajoukko edustaa koon ja toimialan perusteella hyvin Teknologiateollisuuden jäsenistöä</a:t>
            </a:r>
          </a:p>
        </p:txBody>
      </p:sp>
      <p:sp>
        <p:nvSpPr>
          <p:cNvPr id="3" name="Dian numeron paikkamerkki 2">
            <a:extLst>
              <a:ext uri="{FF2B5EF4-FFF2-40B4-BE49-F238E27FC236}">
                <a16:creationId xmlns:a16="http://schemas.microsoft.com/office/drawing/2014/main" id="{08B83A52-A648-C2AB-B6CB-632EC9B1F666}"/>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3EACCD30-183A-E03D-E454-EEB0AFF9E050}"/>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C5BE6901-5CF5-EF4C-BE3A-2679CEF64D2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C589349-A072-D3FE-D425-383F35C2DDEC}"/>
              </a:ext>
            </a:extLst>
          </p:cNvPr>
          <p:cNvGraphicFramePr>
            <a:graphicFrameLocks noGrp="1"/>
          </p:cNvGraphicFramePr>
          <p:nvPr>
            <p:ph sz="quarter" idx="17"/>
            <p:extLst>
              <p:ext uri="{D42A27DB-BD31-4B8C-83A1-F6EECF244321}">
                <p14:modId xmlns:p14="http://schemas.microsoft.com/office/powerpoint/2010/main" val="2335434977"/>
              </p:ext>
            </p:extLst>
          </p:nvPr>
        </p:nvGraphicFramePr>
        <p:xfrm>
          <a:off x="381000" y="1269635"/>
          <a:ext cx="4264025" cy="33753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CC269B88-3A02-C69D-A180-B87D0508921A}"/>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joulukuu 2025, vastaajamäärä 356.</a:t>
            </a:r>
          </a:p>
          <a:p>
            <a:endParaRPr lang="fi-FI"/>
          </a:p>
        </p:txBody>
      </p:sp>
      <p:graphicFrame>
        <p:nvGraphicFramePr>
          <p:cNvPr id="11" name="Sisällön paikkamerkki 9">
            <a:extLst>
              <a:ext uri="{FF2B5EF4-FFF2-40B4-BE49-F238E27FC236}">
                <a16:creationId xmlns:a16="http://schemas.microsoft.com/office/drawing/2014/main" id="{C2A290B5-98F0-2FE7-AD8E-0CA60423D6BF}"/>
              </a:ext>
            </a:extLst>
          </p:cNvPr>
          <p:cNvGraphicFramePr>
            <a:graphicFrameLocks/>
          </p:cNvGraphicFramePr>
          <p:nvPr>
            <p:extLst>
              <p:ext uri="{D42A27DB-BD31-4B8C-83A1-F6EECF244321}">
                <p14:modId xmlns:p14="http://schemas.microsoft.com/office/powerpoint/2010/main" val="4247855276"/>
              </p:ext>
            </p:extLst>
          </p:nvPr>
        </p:nvGraphicFramePr>
        <p:xfrm>
          <a:off x="4645025" y="1269634"/>
          <a:ext cx="4264025" cy="3416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454761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7366-B41F-A17D-CA59-FEBD8A37E76E}"/>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2D6C49D-CD0D-6ED6-CD5F-0C5B81F9F876}"/>
              </a:ext>
            </a:extLst>
          </p:cNvPr>
          <p:cNvSpPr>
            <a:spLocks noGrp="1"/>
          </p:cNvSpPr>
          <p:nvPr>
            <p:ph type="body" sz="quarter" idx="15"/>
          </p:nvPr>
        </p:nvSpPr>
        <p:spPr/>
        <p:txBody>
          <a:bodyPr/>
          <a:lstStyle/>
          <a:p>
            <a:r>
              <a:rPr lang="fi-FI">
                <a:solidFill>
                  <a:schemeClr val="tx1"/>
                </a:solidFill>
              </a:rPr>
              <a:t>Miten arvioitte investointinne kehittyvän vuonna 2026 vuoteen 2025 verrattuna? Saldoluku</a:t>
            </a:r>
          </a:p>
        </p:txBody>
      </p:sp>
      <p:sp>
        <p:nvSpPr>
          <p:cNvPr id="3" name="Dian numeron paikkamerkki 2">
            <a:extLst>
              <a:ext uri="{FF2B5EF4-FFF2-40B4-BE49-F238E27FC236}">
                <a16:creationId xmlns:a16="http://schemas.microsoft.com/office/drawing/2014/main" id="{87186BF0-1125-317B-8DB4-B7B51B264119}"/>
              </a:ext>
            </a:extLst>
          </p:cNvPr>
          <p:cNvSpPr>
            <a:spLocks noGrp="1"/>
          </p:cNvSpPr>
          <p:nvPr>
            <p:ph type="sldNum" sz="quarter" idx="12"/>
          </p:nvPr>
        </p:nvSpPr>
        <p:spPr/>
        <p:txBody>
          <a:bodyPr/>
          <a:lstStyle/>
          <a:p>
            <a:fld id="{6FCB6B90-8271-4E8F-82C1-E646FBB48A2E}" type="slidenum">
              <a:rPr lang="fi-FI" smtClean="0"/>
              <a:pPr/>
              <a:t>40</a:t>
            </a:fld>
            <a:endParaRPr lang="fi-FI"/>
          </a:p>
        </p:txBody>
      </p:sp>
      <p:sp>
        <p:nvSpPr>
          <p:cNvPr id="4" name="Päivämäärän paikkamerkki 3">
            <a:extLst>
              <a:ext uri="{FF2B5EF4-FFF2-40B4-BE49-F238E27FC236}">
                <a16:creationId xmlns:a16="http://schemas.microsoft.com/office/drawing/2014/main" id="{6ACCFB31-4ACA-B5A0-D863-36C057A2C672}"/>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177B9DE7-3CE0-3682-36CB-186346FA8D49}"/>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3082C72D-C402-0A6C-181A-2B4BBC3CF159}"/>
              </a:ext>
            </a:extLst>
          </p:cNvPr>
          <p:cNvGraphicFramePr>
            <a:graphicFrameLocks noGrp="1"/>
          </p:cNvGraphicFramePr>
          <p:nvPr>
            <p:ph sz="quarter" idx="17"/>
            <p:extLst>
              <p:ext uri="{D42A27DB-BD31-4B8C-83A1-F6EECF244321}">
                <p14:modId xmlns:p14="http://schemas.microsoft.com/office/powerpoint/2010/main" val="95093000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B4845C62-52ED-7487-4926-2548594B454D}"/>
              </a:ext>
            </a:extLst>
          </p:cNvPr>
          <p:cNvSpPr>
            <a:spLocks noGrp="1"/>
          </p:cNvSpPr>
          <p:nvPr>
            <p:ph type="body" sz="quarter" idx="18"/>
          </p:nvPr>
        </p:nvSpPr>
        <p:spPr>
          <a:xfrm>
            <a:off x="2334682" y="4727574"/>
            <a:ext cx="5085773" cy="165163"/>
          </a:xfrm>
        </p:spPr>
        <p:txBody>
          <a:bodyPr/>
          <a:lstStyle/>
          <a:p>
            <a:r>
              <a:rPr lang="fi-FI"/>
              <a:t>Lähde: Teknologiateollisuus ry:n </a:t>
            </a:r>
            <a:r>
              <a:rPr lang="fi-FI" err="1"/>
              <a:t>TeknoBaro</a:t>
            </a:r>
            <a:r>
              <a:rPr lang="fi-FI"/>
              <a:t> joulukuu 2025, vastaajamäärä 356.</a:t>
            </a:r>
          </a:p>
          <a:p>
            <a:endParaRPr lang="fi-FI"/>
          </a:p>
        </p:txBody>
      </p:sp>
    </p:spTree>
    <p:extLst>
      <p:ext uri="{BB962C8B-B14F-4D97-AF65-F5344CB8AC3E}">
        <p14:creationId xmlns:p14="http://schemas.microsoft.com/office/powerpoint/2010/main" val="315146186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404A786-57F0-D86D-5216-225F75A4D472}"/>
              </a:ext>
            </a:extLst>
          </p:cNvPr>
          <p:cNvSpPr>
            <a:spLocks noGrp="1"/>
          </p:cNvSpPr>
          <p:nvPr>
            <p:ph type="body" sz="quarter" idx="15"/>
          </p:nvPr>
        </p:nvSpPr>
        <p:spPr>
          <a:xfrm>
            <a:off x="954389" y="1170958"/>
            <a:ext cx="6977283" cy="2570455"/>
          </a:xfrm>
        </p:spPr>
        <p:txBody>
          <a:bodyPr/>
          <a:lstStyle/>
          <a:p>
            <a:r>
              <a:rPr lang="fi-FI"/>
              <a:t>Vaihtuva teema: </a:t>
            </a:r>
            <a:r>
              <a:rPr lang="fi-FI" sz="2400"/>
              <a:t>Investoinnit</a:t>
            </a:r>
          </a:p>
          <a:p>
            <a:endParaRPr lang="fi-FI"/>
          </a:p>
          <a:p>
            <a:pPr>
              <a:lnSpc>
                <a:spcPct val="100000"/>
              </a:lnSpc>
            </a:pPr>
            <a:r>
              <a:rPr lang="fi-FI" sz="1050"/>
              <a:t>Selvitämme yritysten näkemyksiä vaihtuvasta ajankohtaisesta teemasta, ja tällä kertaa haluamme tietää laajemmin investoinneista. </a:t>
            </a:r>
          </a:p>
        </p:txBody>
      </p:sp>
      <p:sp>
        <p:nvSpPr>
          <p:cNvPr id="3" name="Dian numeron paikkamerkki 2">
            <a:extLst>
              <a:ext uri="{FF2B5EF4-FFF2-40B4-BE49-F238E27FC236}">
                <a16:creationId xmlns:a16="http://schemas.microsoft.com/office/drawing/2014/main" id="{FA60E249-8B64-4D05-826D-8D189EDDDF00}"/>
              </a:ext>
            </a:extLst>
          </p:cNvPr>
          <p:cNvSpPr>
            <a:spLocks noGrp="1"/>
          </p:cNvSpPr>
          <p:nvPr>
            <p:ph type="sldNum" sz="quarter" idx="12"/>
          </p:nvPr>
        </p:nvSpPr>
        <p:spPr/>
        <p:txBody>
          <a:bodyPr/>
          <a:lstStyle/>
          <a:p>
            <a:fld id="{6FCB6B90-8271-4E8F-82C1-E646FBB48A2E}" type="slidenum">
              <a:rPr lang="fi-FI" smtClean="0"/>
              <a:pPr/>
              <a:t>41</a:t>
            </a:fld>
            <a:endParaRPr lang="fi-FI"/>
          </a:p>
        </p:txBody>
      </p:sp>
      <p:sp>
        <p:nvSpPr>
          <p:cNvPr id="4" name="Päivämäärän paikkamerkki 3">
            <a:extLst>
              <a:ext uri="{FF2B5EF4-FFF2-40B4-BE49-F238E27FC236}">
                <a16:creationId xmlns:a16="http://schemas.microsoft.com/office/drawing/2014/main" id="{AD764D43-187B-7764-D37A-FB3205883E30}"/>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B44F91B5-4BFC-7A63-61E5-9CEBE80D9C4E}"/>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89247457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3496073-3656-67AC-AA18-F3042529573A}"/>
              </a:ext>
            </a:extLst>
          </p:cNvPr>
          <p:cNvSpPr>
            <a:spLocks noGrp="1"/>
          </p:cNvSpPr>
          <p:nvPr>
            <p:ph type="body" sz="quarter" idx="15"/>
          </p:nvPr>
        </p:nvSpPr>
        <p:spPr/>
        <p:txBody>
          <a:bodyPr/>
          <a:lstStyle/>
          <a:p>
            <a:r>
              <a:rPr lang="fi-FI"/>
              <a:t>Mihin olette investoineet tänä vuonna?</a:t>
            </a:r>
          </a:p>
        </p:txBody>
      </p:sp>
      <p:sp>
        <p:nvSpPr>
          <p:cNvPr id="3" name="Dian numeron paikkamerkki 2">
            <a:extLst>
              <a:ext uri="{FF2B5EF4-FFF2-40B4-BE49-F238E27FC236}">
                <a16:creationId xmlns:a16="http://schemas.microsoft.com/office/drawing/2014/main" id="{BCB8597A-E99D-27DC-6796-7A349B99CDED}"/>
              </a:ext>
            </a:extLst>
          </p:cNvPr>
          <p:cNvSpPr>
            <a:spLocks noGrp="1"/>
          </p:cNvSpPr>
          <p:nvPr>
            <p:ph type="sldNum" sz="quarter" idx="12"/>
          </p:nvPr>
        </p:nvSpPr>
        <p:spPr/>
        <p:txBody>
          <a:bodyPr/>
          <a:lstStyle/>
          <a:p>
            <a:fld id="{6FCB6B90-8271-4E8F-82C1-E646FBB48A2E}" type="slidenum">
              <a:rPr lang="fi-FI" smtClean="0"/>
              <a:pPr/>
              <a:t>42</a:t>
            </a:fld>
            <a:endParaRPr lang="fi-FI"/>
          </a:p>
        </p:txBody>
      </p:sp>
      <p:sp>
        <p:nvSpPr>
          <p:cNvPr id="4" name="Päivämäärän paikkamerkki 3">
            <a:extLst>
              <a:ext uri="{FF2B5EF4-FFF2-40B4-BE49-F238E27FC236}">
                <a16:creationId xmlns:a16="http://schemas.microsoft.com/office/drawing/2014/main" id="{39F37505-A59D-EFEF-163B-D565DB473487}"/>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C5F80FC5-67EF-DDA4-8F70-C6EEE8237C9B}"/>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A404CFAB-4101-C586-F787-F297080A4F1B}"/>
              </a:ext>
            </a:extLst>
          </p:cNvPr>
          <p:cNvGraphicFramePr>
            <a:graphicFrameLocks noGrp="1"/>
          </p:cNvGraphicFramePr>
          <p:nvPr>
            <p:ph sz="quarter" idx="17"/>
            <p:extLst>
              <p:ext uri="{D42A27DB-BD31-4B8C-83A1-F6EECF244321}">
                <p14:modId xmlns:p14="http://schemas.microsoft.com/office/powerpoint/2010/main" val="295948446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67B9A1B4-30DD-3D6F-08D4-A664A38761A8}"/>
              </a:ext>
            </a:extLst>
          </p:cNvPr>
          <p:cNvSpPr>
            <a:spLocks noGrp="1"/>
          </p:cNvSpPr>
          <p:nvPr>
            <p:ph type="body" sz="quarter" idx="18"/>
          </p:nvPr>
        </p:nvSpPr>
        <p:spPr>
          <a:xfrm>
            <a:off x="2334682" y="4727574"/>
            <a:ext cx="4645019" cy="165163"/>
          </a:xfrm>
        </p:spPr>
        <p:txBody>
          <a:bodyPr/>
          <a:lstStyle/>
          <a:p>
            <a:r>
              <a:rPr lang="fi-FI"/>
              <a:t>Lähde: Teknologiateollisuus ry:n </a:t>
            </a:r>
            <a:r>
              <a:rPr lang="fi-FI" err="1"/>
              <a:t>TeknoBaro</a:t>
            </a:r>
            <a:r>
              <a:rPr lang="fi-FI"/>
              <a:t> joulukuu 2025, vastaajamäärä 356.</a:t>
            </a:r>
          </a:p>
          <a:p>
            <a:endParaRPr lang="fi-FI"/>
          </a:p>
        </p:txBody>
      </p:sp>
      <p:sp>
        <p:nvSpPr>
          <p:cNvPr id="6" name="Tekstiruutu 5">
            <a:extLst>
              <a:ext uri="{FF2B5EF4-FFF2-40B4-BE49-F238E27FC236}">
                <a16:creationId xmlns:a16="http://schemas.microsoft.com/office/drawing/2014/main" id="{FC4F8069-7229-4BB1-7958-2CAC1D0A4AAF}"/>
              </a:ext>
            </a:extLst>
          </p:cNvPr>
          <p:cNvSpPr txBox="1"/>
          <p:nvPr/>
        </p:nvSpPr>
        <p:spPr>
          <a:xfrm>
            <a:off x="1111510" y="948078"/>
            <a:ext cx="1597703" cy="278913"/>
          </a:xfrm>
          <a:prstGeom prst="rect">
            <a:avLst/>
          </a:prstGeom>
          <a:noFill/>
        </p:spPr>
        <p:txBody>
          <a:bodyPr wrap="square" lIns="36000" tIns="36000" rIns="36000" bIns="36000" rtlCol="0">
            <a:spAutoFit/>
          </a:bodyPr>
          <a:lstStyle/>
          <a:p>
            <a:r>
              <a:rPr lang="fi-FI" spc="-40"/>
              <a:t>% yrityksistä</a:t>
            </a:r>
          </a:p>
        </p:txBody>
      </p:sp>
    </p:spTree>
    <p:extLst>
      <p:ext uri="{BB962C8B-B14F-4D97-AF65-F5344CB8AC3E}">
        <p14:creationId xmlns:p14="http://schemas.microsoft.com/office/powerpoint/2010/main" val="126241692"/>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0B60F64-2B35-4260-C09C-9335763F84E6}"/>
              </a:ext>
            </a:extLst>
          </p:cNvPr>
          <p:cNvSpPr>
            <a:spLocks noGrp="1"/>
          </p:cNvSpPr>
          <p:nvPr>
            <p:ph type="body" sz="quarter" idx="15"/>
          </p:nvPr>
        </p:nvSpPr>
        <p:spPr/>
        <p:txBody>
          <a:bodyPr/>
          <a:lstStyle/>
          <a:p>
            <a:r>
              <a:rPr lang="fi-FI"/>
              <a:t>Miten vuonna 2025 tekemänne KIINTEÄT investoinnit jakautuvat kasvua edistäviin investointeihin ja korvausinvestointeihin? </a:t>
            </a:r>
          </a:p>
        </p:txBody>
      </p:sp>
      <p:sp>
        <p:nvSpPr>
          <p:cNvPr id="3" name="Dian numeron paikkamerkki 2">
            <a:extLst>
              <a:ext uri="{FF2B5EF4-FFF2-40B4-BE49-F238E27FC236}">
                <a16:creationId xmlns:a16="http://schemas.microsoft.com/office/drawing/2014/main" id="{0DADECAE-0E73-4B23-5DF4-D4209411DCE4}"/>
              </a:ext>
            </a:extLst>
          </p:cNvPr>
          <p:cNvSpPr>
            <a:spLocks noGrp="1"/>
          </p:cNvSpPr>
          <p:nvPr>
            <p:ph type="sldNum" sz="quarter" idx="12"/>
          </p:nvPr>
        </p:nvSpPr>
        <p:spPr/>
        <p:txBody>
          <a:bodyPr/>
          <a:lstStyle/>
          <a:p>
            <a:fld id="{6FCB6B90-8271-4E8F-82C1-E646FBB48A2E}" type="slidenum">
              <a:rPr lang="fi-FI" smtClean="0"/>
              <a:pPr/>
              <a:t>43</a:t>
            </a:fld>
            <a:endParaRPr lang="fi-FI"/>
          </a:p>
        </p:txBody>
      </p:sp>
      <p:sp>
        <p:nvSpPr>
          <p:cNvPr id="4" name="Päivämäärän paikkamerkki 3">
            <a:extLst>
              <a:ext uri="{FF2B5EF4-FFF2-40B4-BE49-F238E27FC236}">
                <a16:creationId xmlns:a16="http://schemas.microsoft.com/office/drawing/2014/main" id="{46D72C1A-6220-FA29-2049-24604C510174}"/>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ACBD5A48-5440-ABD8-0B49-9FB6BCD45E67}"/>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E3C0D6A-F1BF-2A1D-A69D-0768B755D94D}"/>
              </a:ext>
            </a:extLst>
          </p:cNvPr>
          <p:cNvGraphicFramePr>
            <a:graphicFrameLocks noGrp="1"/>
          </p:cNvGraphicFramePr>
          <p:nvPr>
            <p:ph sz="quarter" idx="17"/>
            <p:extLst>
              <p:ext uri="{D42A27DB-BD31-4B8C-83A1-F6EECF244321}">
                <p14:modId xmlns:p14="http://schemas.microsoft.com/office/powerpoint/2010/main" val="362948589"/>
              </p:ext>
            </p:extLst>
          </p:nvPr>
        </p:nvGraphicFramePr>
        <p:xfrm>
          <a:off x="381000" y="1348575"/>
          <a:ext cx="4434401" cy="32964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CE74919A-A8CF-A5F7-C331-AD8562A62BC9}"/>
              </a:ext>
            </a:extLst>
          </p:cNvPr>
          <p:cNvSpPr>
            <a:spLocks noGrp="1"/>
          </p:cNvSpPr>
          <p:nvPr>
            <p:ph type="body" sz="quarter" idx="18"/>
          </p:nvPr>
        </p:nvSpPr>
        <p:spPr>
          <a:xfrm>
            <a:off x="2334682" y="4727574"/>
            <a:ext cx="5862026" cy="165163"/>
          </a:xfrm>
        </p:spPr>
        <p:txBody>
          <a:bodyPr/>
          <a:lstStyle/>
          <a:p>
            <a:r>
              <a:rPr lang="fi-FI"/>
              <a:t>Lähde: Teknologiateollisuus ry:n </a:t>
            </a:r>
            <a:r>
              <a:rPr lang="fi-FI" err="1"/>
              <a:t>TeknoBaro</a:t>
            </a:r>
            <a:r>
              <a:rPr lang="fi-FI"/>
              <a:t> joulukuu 2025, vastaajamäärä 356.</a:t>
            </a:r>
          </a:p>
          <a:p>
            <a:endParaRPr lang="fi-FI"/>
          </a:p>
        </p:txBody>
      </p:sp>
      <p:graphicFrame>
        <p:nvGraphicFramePr>
          <p:cNvPr id="11" name="Sisällön paikkamerkki 9">
            <a:extLst>
              <a:ext uri="{FF2B5EF4-FFF2-40B4-BE49-F238E27FC236}">
                <a16:creationId xmlns:a16="http://schemas.microsoft.com/office/drawing/2014/main" id="{A01F5351-6454-616A-CD10-EC014F96B4E4}"/>
              </a:ext>
            </a:extLst>
          </p:cNvPr>
          <p:cNvGraphicFramePr>
            <a:graphicFrameLocks/>
          </p:cNvGraphicFramePr>
          <p:nvPr>
            <p:extLst>
              <p:ext uri="{D42A27DB-BD31-4B8C-83A1-F6EECF244321}">
                <p14:modId xmlns:p14="http://schemas.microsoft.com/office/powerpoint/2010/main" val="2407182499"/>
              </p:ext>
            </p:extLst>
          </p:nvPr>
        </p:nvGraphicFramePr>
        <p:xfrm>
          <a:off x="4385760" y="1386852"/>
          <a:ext cx="4540857" cy="321989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kstiruutu 11">
            <a:extLst>
              <a:ext uri="{FF2B5EF4-FFF2-40B4-BE49-F238E27FC236}">
                <a16:creationId xmlns:a16="http://schemas.microsoft.com/office/drawing/2014/main" id="{B083C051-A1B8-46C4-9323-C8D9CBDD2004}"/>
              </a:ext>
            </a:extLst>
          </p:cNvPr>
          <p:cNvSpPr txBox="1"/>
          <p:nvPr/>
        </p:nvSpPr>
        <p:spPr>
          <a:xfrm>
            <a:off x="6992185" y="306375"/>
            <a:ext cx="2027583" cy="1203782"/>
          </a:xfrm>
          <a:prstGeom prst="rect">
            <a:avLst/>
          </a:prstGeom>
          <a:solidFill>
            <a:schemeClr val="accent6"/>
          </a:solidFill>
        </p:spPr>
        <p:txBody>
          <a:bodyPr wrap="square" lIns="36000" tIns="36000" rIns="36000" bIns="36000" rtlCol="0">
            <a:spAutoFit/>
          </a:bodyPr>
          <a:lstStyle/>
          <a:p>
            <a:r>
              <a:rPr lang="fi-FI" sz="1050" spc="-40"/>
              <a:t>Keskiarvot sekä korvaus että kasvuinvestoinneista ovat yli 50 %. Eli keskimäärin investoinnit aikalailla 50-50, mutta jos katsotaan, onko ylläpidon vai kasvun osuus isompi, niin ylläpito voittaa.</a:t>
            </a:r>
          </a:p>
        </p:txBody>
      </p:sp>
    </p:spTree>
    <p:extLst>
      <p:ext uri="{BB962C8B-B14F-4D97-AF65-F5344CB8AC3E}">
        <p14:creationId xmlns:p14="http://schemas.microsoft.com/office/powerpoint/2010/main" val="278505610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971A010-A9F8-B12A-32BF-90A38B88D41E}"/>
              </a:ext>
            </a:extLst>
          </p:cNvPr>
          <p:cNvSpPr>
            <a:spLocks noGrp="1"/>
          </p:cNvSpPr>
          <p:nvPr>
            <p:ph type="body" sz="quarter" idx="15"/>
          </p:nvPr>
        </p:nvSpPr>
        <p:spPr/>
        <p:txBody>
          <a:bodyPr>
            <a:noAutofit/>
          </a:bodyPr>
          <a:lstStyle/>
          <a:p>
            <a:pPr>
              <a:lnSpc>
                <a:spcPct val="100000"/>
              </a:lnSpc>
            </a:pPr>
            <a:r>
              <a:rPr lang="fi-FI" sz="1800"/>
              <a:t>Miten arvioit eri tekijöiden vaikuttavan investointihalukkuuteenne Suomeen verrattuna muihin potentiaalisiin investointimaihin?</a:t>
            </a:r>
          </a:p>
        </p:txBody>
      </p:sp>
      <p:sp>
        <p:nvSpPr>
          <p:cNvPr id="3" name="Dian numeron paikkamerkki 2">
            <a:extLst>
              <a:ext uri="{FF2B5EF4-FFF2-40B4-BE49-F238E27FC236}">
                <a16:creationId xmlns:a16="http://schemas.microsoft.com/office/drawing/2014/main" id="{0216416B-46AC-2699-011B-CB8CEAD562FF}"/>
              </a:ext>
            </a:extLst>
          </p:cNvPr>
          <p:cNvSpPr>
            <a:spLocks noGrp="1"/>
          </p:cNvSpPr>
          <p:nvPr>
            <p:ph type="sldNum" sz="quarter" idx="12"/>
          </p:nvPr>
        </p:nvSpPr>
        <p:spPr/>
        <p:txBody>
          <a:bodyPr/>
          <a:lstStyle/>
          <a:p>
            <a:fld id="{6FCB6B90-8271-4E8F-82C1-E646FBB48A2E}" type="slidenum">
              <a:rPr lang="fi-FI" smtClean="0"/>
              <a:pPr/>
              <a:t>44</a:t>
            </a:fld>
            <a:endParaRPr lang="fi-FI"/>
          </a:p>
        </p:txBody>
      </p:sp>
      <p:sp>
        <p:nvSpPr>
          <p:cNvPr id="4" name="Päivämäärän paikkamerkki 3">
            <a:extLst>
              <a:ext uri="{FF2B5EF4-FFF2-40B4-BE49-F238E27FC236}">
                <a16:creationId xmlns:a16="http://schemas.microsoft.com/office/drawing/2014/main" id="{B0C0C11E-B799-BB3C-1334-AF3E6D67F005}"/>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D4BF9C8B-79CE-BD09-B45D-8D17DC6C0707}"/>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A9947A99-8AFC-A628-9321-937F7590B0F0}"/>
              </a:ext>
            </a:extLst>
          </p:cNvPr>
          <p:cNvGraphicFramePr>
            <a:graphicFrameLocks noGrp="1"/>
          </p:cNvGraphicFramePr>
          <p:nvPr>
            <p:ph sz="quarter" idx="17"/>
            <p:extLst>
              <p:ext uri="{D42A27DB-BD31-4B8C-83A1-F6EECF244321}">
                <p14:modId xmlns:p14="http://schemas.microsoft.com/office/powerpoint/2010/main" val="2515081316"/>
              </p:ext>
            </p:extLst>
          </p:nvPr>
        </p:nvGraphicFramePr>
        <p:xfrm>
          <a:off x="381000" y="1335419"/>
          <a:ext cx="8391525" cy="33096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74209E6C-1861-5043-8B43-5BB77522F1BD}"/>
              </a:ext>
            </a:extLst>
          </p:cNvPr>
          <p:cNvSpPr>
            <a:spLocks noGrp="1"/>
          </p:cNvSpPr>
          <p:nvPr>
            <p:ph type="body" sz="quarter" idx="18"/>
          </p:nvPr>
        </p:nvSpPr>
        <p:spPr>
          <a:xfrm>
            <a:off x="2334682" y="4727574"/>
            <a:ext cx="5598889" cy="165163"/>
          </a:xfrm>
        </p:spPr>
        <p:txBody>
          <a:bodyPr/>
          <a:lstStyle/>
          <a:p>
            <a:r>
              <a:rPr lang="fi-FI"/>
              <a:t>Lähde: Teknologiateollisuus ry:n </a:t>
            </a:r>
            <a:r>
              <a:rPr lang="fi-FI" err="1"/>
              <a:t>TeknoBaro</a:t>
            </a:r>
            <a:r>
              <a:rPr lang="fi-FI"/>
              <a:t> joulukuu 2025, vastaajamäärä 356.</a:t>
            </a:r>
          </a:p>
          <a:p>
            <a:endParaRPr lang="fi-FI"/>
          </a:p>
        </p:txBody>
      </p:sp>
    </p:spTree>
    <p:extLst>
      <p:ext uri="{BB962C8B-B14F-4D97-AF65-F5344CB8AC3E}">
        <p14:creationId xmlns:p14="http://schemas.microsoft.com/office/powerpoint/2010/main" val="104839817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02730-6DC3-094B-E4C0-C8979FC5ED5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B9EA7E6-85E0-1804-9A48-53E3C7AA4E75}"/>
              </a:ext>
            </a:extLst>
          </p:cNvPr>
          <p:cNvSpPr>
            <a:spLocks noGrp="1"/>
          </p:cNvSpPr>
          <p:nvPr>
            <p:ph type="body" sz="quarter" idx="15"/>
          </p:nvPr>
        </p:nvSpPr>
        <p:spPr/>
        <p:txBody>
          <a:bodyPr/>
          <a:lstStyle/>
          <a:p>
            <a:r>
              <a:rPr lang="fi-FI"/>
              <a:t>Avoimet kommentit suhdannetilanteesta</a:t>
            </a:r>
          </a:p>
          <a:p>
            <a:endParaRPr lang="fi-FI"/>
          </a:p>
        </p:txBody>
      </p:sp>
      <p:sp>
        <p:nvSpPr>
          <p:cNvPr id="3" name="Dian numeron paikkamerkki 2">
            <a:extLst>
              <a:ext uri="{FF2B5EF4-FFF2-40B4-BE49-F238E27FC236}">
                <a16:creationId xmlns:a16="http://schemas.microsoft.com/office/drawing/2014/main" id="{06B0B760-E784-9CA2-BDA8-DC2A863AD3FD}"/>
              </a:ext>
            </a:extLst>
          </p:cNvPr>
          <p:cNvSpPr>
            <a:spLocks noGrp="1"/>
          </p:cNvSpPr>
          <p:nvPr>
            <p:ph type="sldNum" sz="quarter" idx="12"/>
          </p:nvPr>
        </p:nvSpPr>
        <p:spPr/>
        <p:txBody>
          <a:bodyPr/>
          <a:lstStyle/>
          <a:p>
            <a:fld id="{6FCB6B90-8271-4E8F-82C1-E646FBB48A2E}" type="slidenum">
              <a:rPr lang="fi-FI" smtClean="0"/>
              <a:pPr/>
              <a:t>45</a:t>
            </a:fld>
            <a:endParaRPr lang="fi-FI"/>
          </a:p>
        </p:txBody>
      </p:sp>
      <p:sp>
        <p:nvSpPr>
          <p:cNvPr id="4" name="Päivämäärän paikkamerkki 3">
            <a:extLst>
              <a:ext uri="{FF2B5EF4-FFF2-40B4-BE49-F238E27FC236}">
                <a16:creationId xmlns:a16="http://schemas.microsoft.com/office/drawing/2014/main" id="{568D9736-BA1A-AAA8-3A2C-ACB5697E1177}"/>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B9E901DA-6D6A-E941-163A-94FBB0D549CE}"/>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1013889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60A7809-80BE-1FC1-3D34-D8C46420D6D2}"/>
              </a:ext>
            </a:extLst>
          </p:cNvPr>
          <p:cNvSpPr>
            <a:spLocks noGrp="1"/>
          </p:cNvSpPr>
          <p:nvPr>
            <p:ph type="body" sz="quarter" idx="15"/>
          </p:nvPr>
        </p:nvSpPr>
        <p:spPr/>
        <p:txBody>
          <a:bodyPr/>
          <a:lstStyle/>
          <a:p>
            <a:r>
              <a:rPr lang="fi-FI"/>
              <a:t>Epävarmuus ja negatiivinen tilanne</a:t>
            </a:r>
          </a:p>
        </p:txBody>
      </p:sp>
      <p:sp>
        <p:nvSpPr>
          <p:cNvPr id="3" name="Dian numeron paikkamerkki 2">
            <a:extLst>
              <a:ext uri="{FF2B5EF4-FFF2-40B4-BE49-F238E27FC236}">
                <a16:creationId xmlns:a16="http://schemas.microsoft.com/office/drawing/2014/main" id="{0C54B8AC-8136-E85A-9256-717A48F03235}"/>
              </a:ext>
            </a:extLst>
          </p:cNvPr>
          <p:cNvSpPr>
            <a:spLocks noGrp="1"/>
          </p:cNvSpPr>
          <p:nvPr>
            <p:ph type="sldNum" sz="quarter" idx="12"/>
          </p:nvPr>
        </p:nvSpPr>
        <p:spPr/>
        <p:txBody>
          <a:bodyPr/>
          <a:lstStyle/>
          <a:p>
            <a:fld id="{6FCB6B90-8271-4E8F-82C1-E646FBB48A2E}" type="slidenum">
              <a:rPr lang="fi-FI" smtClean="0"/>
              <a:pPr/>
              <a:t>46</a:t>
            </a:fld>
            <a:endParaRPr lang="fi-FI"/>
          </a:p>
        </p:txBody>
      </p:sp>
      <p:sp>
        <p:nvSpPr>
          <p:cNvPr id="4" name="Päivämäärän paikkamerkki 3">
            <a:extLst>
              <a:ext uri="{FF2B5EF4-FFF2-40B4-BE49-F238E27FC236}">
                <a16:creationId xmlns:a16="http://schemas.microsoft.com/office/drawing/2014/main" id="{AA41DFE8-52B6-B56B-80C2-33D7142CF3DC}"/>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538FC4F6-C076-14C3-BE47-27436D03EB37}"/>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CA2B7133-54F4-3F38-1616-763574BE68E8}"/>
              </a:ext>
            </a:extLst>
          </p:cNvPr>
          <p:cNvSpPr>
            <a:spLocks noGrp="1"/>
          </p:cNvSpPr>
          <p:nvPr>
            <p:ph sz="quarter" idx="17"/>
          </p:nvPr>
        </p:nvSpPr>
        <p:spPr/>
        <p:txBody>
          <a:bodyPr>
            <a:normAutofit/>
          </a:bodyPr>
          <a:lstStyle/>
          <a:p>
            <a:pPr marL="285750" indent="-285750">
              <a:lnSpc>
                <a:spcPct val="100000"/>
              </a:lnSpc>
              <a:spcBef>
                <a:spcPts val="0"/>
              </a:spcBef>
              <a:spcAft>
                <a:spcPts val="0"/>
              </a:spcAft>
              <a:buFont typeface="Arial" panose="020B0604020202020204" pitchFamily="34" charset="0"/>
              <a:buChar char="•"/>
            </a:pPr>
            <a:r>
              <a:rPr lang="fi-FI" sz="1200"/>
              <a:t>Asiakkaiden päätöksenteossa hitautta...</a:t>
            </a:r>
          </a:p>
          <a:p>
            <a:pPr marL="285750" indent="-285750">
              <a:lnSpc>
                <a:spcPct val="100000"/>
              </a:lnSpc>
              <a:spcBef>
                <a:spcPts val="0"/>
              </a:spcBef>
              <a:spcAft>
                <a:spcPts val="0"/>
              </a:spcAft>
              <a:buFont typeface="Arial" panose="020B0604020202020204" pitchFamily="34" charset="0"/>
              <a:buChar char="•"/>
            </a:pPr>
            <a:r>
              <a:rPr lang="fi-FI" sz="1200"/>
              <a:t>Jätettyjen tarjousten kohdalla näkyy asiakkaissa yhä merkittävää epävarmuutta päätöksenteossa.</a:t>
            </a:r>
          </a:p>
          <a:p>
            <a:pPr marL="285750" indent="-285750">
              <a:lnSpc>
                <a:spcPct val="100000"/>
              </a:lnSpc>
              <a:spcBef>
                <a:spcPts val="0"/>
              </a:spcBef>
              <a:spcAft>
                <a:spcPts val="0"/>
              </a:spcAft>
              <a:buFont typeface="Arial" panose="020B0604020202020204" pitchFamily="34" charset="0"/>
              <a:buChar char="•"/>
            </a:pPr>
            <a:r>
              <a:rPr lang="fi-FI" sz="1200"/>
              <a:t>Erittäin sumuinen näkymä. Teolliset investoinnit viivästyvät ja kunnossapidon asiakkaat säästävät.</a:t>
            </a:r>
          </a:p>
          <a:p>
            <a:pPr marL="285750" indent="-285750">
              <a:lnSpc>
                <a:spcPct val="100000"/>
              </a:lnSpc>
              <a:spcBef>
                <a:spcPts val="0"/>
              </a:spcBef>
              <a:spcAft>
                <a:spcPts val="0"/>
              </a:spcAft>
              <a:buFont typeface="Arial" panose="020B0604020202020204" pitchFamily="34" charset="0"/>
              <a:buChar char="•"/>
            </a:pPr>
            <a:r>
              <a:rPr lang="fi-FI" sz="1200"/>
              <a:t>Tarjouskannat hyvällä tasolla, mutta asiakkaiden hankinta- ja investointipäätökset varovaisia ja viivästyvät.</a:t>
            </a:r>
          </a:p>
          <a:p>
            <a:pPr marL="285750" indent="-285750">
              <a:lnSpc>
                <a:spcPct val="100000"/>
              </a:lnSpc>
              <a:spcBef>
                <a:spcPts val="0"/>
              </a:spcBef>
              <a:spcAft>
                <a:spcPts val="0"/>
              </a:spcAft>
              <a:buFont typeface="Arial" panose="020B0604020202020204" pitchFamily="34" charset="0"/>
              <a:buChar char="•"/>
            </a:pPr>
            <a:r>
              <a:rPr lang="fi-FI" sz="1200"/>
              <a:t>Erittäin polarisoituneet markkinat segmenteittäin ja maantieteellisesti: osa markkinasta kehittyy hyvin ja osa taantuu edelleen. Kokonaiskuva tätä kautta sumea.</a:t>
            </a:r>
          </a:p>
          <a:p>
            <a:pPr marL="285750" indent="-285750">
              <a:lnSpc>
                <a:spcPct val="100000"/>
              </a:lnSpc>
              <a:spcBef>
                <a:spcPts val="0"/>
              </a:spcBef>
              <a:spcAft>
                <a:spcPts val="0"/>
              </a:spcAft>
              <a:buFont typeface="Arial" panose="020B0604020202020204" pitchFamily="34" charset="0"/>
              <a:buChar char="•"/>
            </a:pPr>
            <a:r>
              <a:rPr lang="fi-FI" sz="1200"/>
              <a:t>Suhdannetilanne on kohtalaisen hyvä, mutta näkymissä eteenpäin on hyvin paljon epävarmuutta.</a:t>
            </a:r>
          </a:p>
          <a:p>
            <a:pPr marL="285750" indent="-285750">
              <a:lnSpc>
                <a:spcPct val="100000"/>
              </a:lnSpc>
              <a:spcBef>
                <a:spcPts val="0"/>
              </a:spcBef>
              <a:spcAft>
                <a:spcPts val="0"/>
              </a:spcAft>
              <a:buFont typeface="Arial" panose="020B0604020202020204" pitchFamily="34" charset="0"/>
              <a:buChar char="•"/>
            </a:pPr>
            <a:r>
              <a:rPr lang="fi-FI" sz="1200"/>
              <a:t>Vientitilaukset ovat vähentyneet.  Rahoituksen saaminen on vaikeaa.</a:t>
            </a:r>
          </a:p>
          <a:p>
            <a:pPr marL="285750" indent="-285750">
              <a:lnSpc>
                <a:spcPct val="100000"/>
              </a:lnSpc>
              <a:spcBef>
                <a:spcPts val="0"/>
              </a:spcBef>
              <a:spcAft>
                <a:spcPts val="0"/>
              </a:spcAft>
              <a:buFont typeface="Arial" panose="020B0604020202020204" pitchFamily="34" charset="0"/>
              <a:buChar char="•"/>
            </a:pPr>
            <a:r>
              <a:rPr lang="fi-FI" sz="1200"/>
              <a:t>Kasvun alkaminen siirtynyt koko ajan eteenpäin. Tällä hetkellä odotus on H2/2026</a:t>
            </a:r>
          </a:p>
          <a:p>
            <a:pPr marL="285750" indent="-285750">
              <a:lnSpc>
                <a:spcPct val="100000"/>
              </a:lnSpc>
              <a:spcBef>
                <a:spcPts val="0"/>
              </a:spcBef>
              <a:spcAft>
                <a:spcPts val="0"/>
              </a:spcAft>
              <a:buFont typeface="Arial" panose="020B0604020202020204" pitchFamily="34" charset="0"/>
              <a:buChar char="•"/>
            </a:pPr>
            <a:endParaRPr lang="fi-FI" sz="1200"/>
          </a:p>
          <a:p>
            <a:pPr marL="285750" indent="-285750">
              <a:lnSpc>
                <a:spcPct val="100000"/>
              </a:lnSpc>
              <a:spcBef>
                <a:spcPts val="0"/>
              </a:spcBef>
              <a:spcAft>
                <a:spcPts val="0"/>
              </a:spcAft>
              <a:buFont typeface="Arial" panose="020B0604020202020204" pitchFamily="34" charset="0"/>
              <a:buChar char="•"/>
            </a:pPr>
            <a:endParaRPr lang="fi-FI" sz="1200"/>
          </a:p>
          <a:p>
            <a:pPr marL="285750" indent="-285750">
              <a:lnSpc>
                <a:spcPct val="100000"/>
              </a:lnSpc>
              <a:spcBef>
                <a:spcPts val="0"/>
              </a:spcBef>
              <a:spcAft>
                <a:spcPts val="0"/>
              </a:spcAft>
              <a:buFont typeface="Arial" panose="020B0604020202020204" pitchFamily="34" charset="0"/>
              <a:buChar char="•"/>
            </a:pPr>
            <a:endParaRPr lang="fi-FI" sz="1200"/>
          </a:p>
          <a:p>
            <a:pPr marL="285750" indent="-285750">
              <a:lnSpc>
                <a:spcPct val="100000"/>
              </a:lnSpc>
              <a:spcBef>
                <a:spcPts val="0"/>
              </a:spcBef>
              <a:spcAft>
                <a:spcPts val="0"/>
              </a:spcAft>
              <a:buFont typeface="Arial" panose="020B0604020202020204" pitchFamily="34" charset="0"/>
              <a:buChar char="•"/>
            </a:pPr>
            <a:endParaRPr lang="fi-FI" sz="1200"/>
          </a:p>
          <a:p>
            <a:endParaRPr lang="fi-FI" sz="1200"/>
          </a:p>
        </p:txBody>
      </p:sp>
      <p:sp>
        <p:nvSpPr>
          <p:cNvPr id="7" name="Tekstin paikkamerkki 6">
            <a:extLst>
              <a:ext uri="{FF2B5EF4-FFF2-40B4-BE49-F238E27FC236}">
                <a16:creationId xmlns:a16="http://schemas.microsoft.com/office/drawing/2014/main" id="{C2BF9A18-982A-1FF4-AC96-375DCFA9087A}"/>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40875749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F5520F9-127E-ED76-0DDD-D628A475702D}"/>
              </a:ext>
            </a:extLst>
          </p:cNvPr>
          <p:cNvSpPr>
            <a:spLocks noGrp="1"/>
          </p:cNvSpPr>
          <p:nvPr>
            <p:ph type="body" sz="quarter" idx="15"/>
          </p:nvPr>
        </p:nvSpPr>
        <p:spPr/>
        <p:txBody>
          <a:bodyPr/>
          <a:lstStyle/>
          <a:p>
            <a:r>
              <a:rPr lang="fi-FI"/>
              <a:t>Positiiviset signaalit </a:t>
            </a:r>
          </a:p>
        </p:txBody>
      </p:sp>
      <p:sp>
        <p:nvSpPr>
          <p:cNvPr id="3" name="Dian numeron paikkamerkki 2">
            <a:extLst>
              <a:ext uri="{FF2B5EF4-FFF2-40B4-BE49-F238E27FC236}">
                <a16:creationId xmlns:a16="http://schemas.microsoft.com/office/drawing/2014/main" id="{E32F8475-7305-F8B7-EB53-051E6383623D}"/>
              </a:ext>
            </a:extLst>
          </p:cNvPr>
          <p:cNvSpPr>
            <a:spLocks noGrp="1"/>
          </p:cNvSpPr>
          <p:nvPr>
            <p:ph type="sldNum" sz="quarter" idx="12"/>
          </p:nvPr>
        </p:nvSpPr>
        <p:spPr/>
        <p:txBody>
          <a:bodyPr/>
          <a:lstStyle/>
          <a:p>
            <a:fld id="{6FCB6B90-8271-4E8F-82C1-E646FBB48A2E}" type="slidenum">
              <a:rPr lang="fi-FI" smtClean="0"/>
              <a:pPr/>
              <a:t>47</a:t>
            </a:fld>
            <a:endParaRPr lang="fi-FI"/>
          </a:p>
        </p:txBody>
      </p:sp>
      <p:sp>
        <p:nvSpPr>
          <p:cNvPr id="4" name="Päivämäärän paikkamerkki 3">
            <a:extLst>
              <a:ext uri="{FF2B5EF4-FFF2-40B4-BE49-F238E27FC236}">
                <a16:creationId xmlns:a16="http://schemas.microsoft.com/office/drawing/2014/main" id="{AA603C63-FE16-C3F7-76B1-EC52C70713AF}"/>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333AB660-1BAF-69B7-009D-1CFBE959CE93}"/>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66A715A9-EBD1-7BC0-4CA9-D6206A3CA57B}"/>
              </a:ext>
            </a:extLst>
          </p:cNvPr>
          <p:cNvSpPr>
            <a:spLocks noGrp="1"/>
          </p:cNvSpPr>
          <p:nvPr>
            <p:ph sz="quarter" idx="17"/>
          </p:nvPr>
        </p:nvSpPr>
        <p:spPr/>
        <p:txBody>
          <a:bodyPr>
            <a:normAutofit/>
          </a:bodyPr>
          <a:lstStyle/>
          <a:p>
            <a:pPr marL="285750" indent="-285750">
              <a:lnSpc>
                <a:spcPct val="100000"/>
              </a:lnSpc>
              <a:spcBef>
                <a:spcPts val="0"/>
              </a:spcBef>
              <a:spcAft>
                <a:spcPts val="0"/>
              </a:spcAft>
              <a:buFont typeface="Arial" panose="020B0604020202020204" pitchFamily="34" charset="0"/>
              <a:buChar char="•"/>
            </a:pPr>
            <a:r>
              <a:rPr lang="fi-FI" sz="1200"/>
              <a:t>Kasvua näkyvissä </a:t>
            </a:r>
            <a:r>
              <a:rPr lang="fi-FI" sz="1200" err="1"/>
              <a:t>kv</a:t>
            </a:r>
            <a:r>
              <a:rPr lang="fi-FI" sz="1200"/>
              <a:t> myynnissä</a:t>
            </a:r>
          </a:p>
          <a:p>
            <a:pPr marL="285750" indent="-285750">
              <a:lnSpc>
                <a:spcPct val="100000"/>
              </a:lnSpc>
              <a:spcBef>
                <a:spcPts val="0"/>
              </a:spcBef>
              <a:spcAft>
                <a:spcPts val="0"/>
              </a:spcAft>
              <a:buFont typeface="Arial" panose="020B0604020202020204" pitchFamily="34" charset="0"/>
              <a:buChar char="•"/>
            </a:pPr>
            <a:r>
              <a:rPr lang="fi-FI" sz="1200"/>
              <a:t>Odotukset vuodelle 2026 ovat positiiviset. Asiakkailtamme on tihkunut tietoa, että investoinnit T&amp;K toimintaan pysyvät vähintäänkin samana tai ovat mieluumminkin kasvussa. Oma budjettimme ensi vuodelle on laadittu kasvu mielessä.</a:t>
            </a:r>
          </a:p>
          <a:p>
            <a:pPr marL="285750" indent="-285750">
              <a:lnSpc>
                <a:spcPct val="100000"/>
              </a:lnSpc>
              <a:spcBef>
                <a:spcPts val="0"/>
              </a:spcBef>
              <a:spcAft>
                <a:spcPts val="0"/>
              </a:spcAft>
              <a:buFont typeface="Arial" panose="020B0604020202020204" pitchFamily="34" charset="0"/>
              <a:buChar char="•"/>
            </a:pPr>
            <a:r>
              <a:rPr lang="fi-FI" sz="1200"/>
              <a:t>Huomattavissa selkeä käänne markkinoilla päätöksenteossa</a:t>
            </a:r>
          </a:p>
          <a:p>
            <a:pPr marL="285750" indent="-285750">
              <a:lnSpc>
                <a:spcPct val="100000"/>
              </a:lnSpc>
              <a:spcBef>
                <a:spcPts val="0"/>
              </a:spcBef>
              <a:spcAft>
                <a:spcPts val="0"/>
              </a:spcAft>
              <a:buFont typeface="Arial" panose="020B0604020202020204" pitchFamily="34" charset="0"/>
              <a:buChar char="•"/>
            </a:pPr>
            <a:r>
              <a:rPr lang="fi-FI" sz="1200"/>
              <a:t>Vastaanotettujen suurien projektitilausten määrä tulevalle vuodelle on merkittävästi kasvanut 3kk takaisesta sekä 12 kk takaisesta.</a:t>
            </a:r>
          </a:p>
          <a:p>
            <a:pPr marL="285750" indent="-285750">
              <a:lnSpc>
                <a:spcPct val="100000"/>
              </a:lnSpc>
              <a:spcBef>
                <a:spcPts val="0"/>
              </a:spcBef>
              <a:spcAft>
                <a:spcPts val="0"/>
              </a:spcAft>
              <a:buFont typeface="Arial" panose="020B0604020202020204" pitchFamily="34" charset="0"/>
              <a:buChar char="•"/>
            </a:pPr>
            <a:r>
              <a:rPr lang="fi-FI" sz="1200"/>
              <a:t>Tilanne vakaa ja työllisyys turvattu &gt;6kk</a:t>
            </a:r>
          </a:p>
          <a:p>
            <a:pPr marL="285750" indent="-285750">
              <a:lnSpc>
                <a:spcPct val="100000"/>
              </a:lnSpc>
              <a:spcBef>
                <a:spcPts val="0"/>
              </a:spcBef>
              <a:spcAft>
                <a:spcPts val="0"/>
              </a:spcAft>
              <a:buFont typeface="Arial" panose="020B0604020202020204" pitchFamily="34" charset="0"/>
              <a:buChar char="•"/>
            </a:pPr>
            <a:r>
              <a:rPr lang="fi-FI" sz="1200"/>
              <a:t>Tilauskanta ja kysyntä ovat erinomaisella tasolla. Haasteena rahoitus ja henkilöstön kapasiteetti.</a:t>
            </a:r>
          </a:p>
          <a:p>
            <a:pPr marL="285750" indent="-285750">
              <a:lnSpc>
                <a:spcPct val="100000"/>
              </a:lnSpc>
              <a:spcBef>
                <a:spcPts val="0"/>
              </a:spcBef>
              <a:spcAft>
                <a:spcPts val="0"/>
              </a:spcAft>
              <a:buFont typeface="Arial" panose="020B0604020202020204" pitchFamily="34" charset="0"/>
              <a:buChar char="•"/>
            </a:pPr>
            <a:r>
              <a:rPr lang="fi-FI" sz="1200"/>
              <a:t>Globaali markkinamme on vahva. Haasteena tuotantokapasiteetti ja kilpailukyky.</a:t>
            </a:r>
          </a:p>
          <a:p>
            <a:pPr marL="285750" indent="-285750">
              <a:lnSpc>
                <a:spcPct val="100000"/>
              </a:lnSpc>
              <a:spcBef>
                <a:spcPts val="0"/>
              </a:spcBef>
              <a:spcAft>
                <a:spcPts val="0"/>
              </a:spcAft>
              <a:buFont typeface="Arial" panose="020B0604020202020204" pitchFamily="34" charset="0"/>
              <a:buChar char="•"/>
            </a:pPr>
            <a:r>
              <a:rPr lang="fi-FI" sz="1200"/>
              <a:t>Vientimarkkinoilla hyvät näkyvät, mutta kotimaa on edelleen hiljaista.</a:t>
            </a:r>
          </a:p>
          <a:p>
            <a:pPr marL="285750" indent="-285750">
              <a:lnSpc>
                <a:spcPct val="100000"/>
              </a:lnSpc>
              <a:spcBef>
                <a:spcPts val="0"/>
              </a:spcBef>
              <a:spcAft>
                <a:spcPts val="0"/>
              </a:spcAft>
              <a:buFont typeface="Arial" panose="020B0604020202020204" pitchFamily="34" charset="0"/>
              <a:buChar char="•"/>
            </a:pPr>
            <a:endParaRPr lang="fi-FI" sz="1200"/>
          </a:p>
          <a:p>
            <a:pPr marL="285750" indent="-285750">
              <a:lnSpc>
                <a:spcPct val="100000"/>
              </a:lnSpc>
              <a:spcBef>
                <a:spcPts val="0"/>
              </a:spcBef>
              <a:spcAft>
                <a:spcPts val="0"/>
              </a:spcAft>
              <a:buFont typeface="Arial" panose="020B0604020202020204" pitchFamily="34" charset="0"/>
              <a:buChar char="•"/>
            </a:pPr>
            <a:endParaRPr lang="fi-FI" sz="1200"/>
          </a:p>
        </p:txBody>
      </p:sp>
      <p:sp>
        <p:nvSpPr>
          <p:cNvPr id="7" name="Tekstin paikkamerkki 6">
            <a:extLst>
              <a:ext uri="{FF2B5EF4-FFF2-40B4-BE49-F238E27FC236}">
                <a16:creationId xmlns:a16="http://schemas.microsoft.com/office/drawing/2014/main" id="{B20490C1-A3A0-107A-99D0-544455CA527F}"/>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278125970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BCBDBC2-4F7A-6FB9-14E6-7AFFAE297A74}"/>
              </a:ext>
            </a:extLst>
          </p:cNvPr>
          <p:cNvSpPr>
            <a:spLocks noGrp="1"/>
          </p:cNvSpPr>
          <p:nvPr>
            <p:ph type="body" sz="quarter" idx="15"/>
          </p:nvPr>
        </p:nvSpPr>
        <p:spPr/>
        <p:txBody>
          <a:bodyPr/>
          <a:lstStyle/>
          <a:p>
            <a:r>
              <a:rPr lang="fi-FI"/>
              <a:t>Investoinnit</a:t>
            </a:r>
          </a:p>
        </p:txBody>
      </p:sp>
      <p:sp>
        <p:nvSpPr>
          <p:cNvPr id="3" name="Dian numeron paikkamerkki 2">
            <a:extLst>
              <a:ext uri="{FF2B5EF4-FFF2-40B4-BE49-F238E27FC236}">
                <a16:creationId xmlns:a16="http://schemas.microsoft.com/office/drawing/2014/main" id="{3FC781FF-DCE0-8FC9-7C34-01C8EC824B21}"/>
              </a:ext>
            </a:extLst>
          </p:cNvPr>
          <p:cNvSpPr>
            <a:spLocks noGrp="1"/>
          </p:cNvSpPr>
          <p:nvPr>
            <p:ph type="sldNum" sz="quarter" idx="12"/>
          </p:nvPr>
        </p:nvSpPr>
        <p:spPr/>
        <p:txBody>
          <a:bodyPr/>
          <a:lstStyle/>
          <a:p>
            <a:fld id="{6FCB6B90-8271-4E8F-82C1-E646FBB48A2E}" type="slidenum">
              <a:rPr lang="fi-FI" smtClean="0"/>
              <a:pPr/>
              <a:t>48</a:t>
            </a:fld>
            <a:endParaRPr lang="fi-FI"/>
          </a:p>
        </p:txBody>
      </p:sp>
      <p:sp>
        <p:nvSpPr>
          <p:cNvPr id="4" name="Päivämäärän paikkamerkki 3">
            <a:extLst>
              <a:ext uri="{FF2B5EF4-FFF2-40B4-BE49-F238E27FC236}">
                <a16:creationId xmlns:a16="http://schemas.microsoft.com/office/drawing/2014/main" id="{DBBC402A-BE5A-214F-FAD1-D80458ECA69A}"/>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C754591D-1A21-87C6-809B-01A6ECABC6D1}"/>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19754544-1756-39CD-083B-711F7DCA443A}"/>
              </a:ext>
            </a:extLst>
          </p:cNvPr>
          <p:cNvSpPr>
            <a:spLocks noGrp="1"/>
          </p:cNvSpPr>
          <p:nvPr>
            <p:ph sz="quarter" idx="17"/>
          </p:nvPr>
        </p:nvSpPr>
        <p:spPr/>
        <p:txBody>
          <a:bodyPr>
            <a:normAutofit/>
          </a:bodyPr>
          <a:lstStyle/>
          <a:p>
            <a:pPr marL="285750" indent="-285750">
              <a:lnSpc>
                <a:spcPct val="100000"/>
              </a:lnSpc>
              <a:spcBef>
                <a:spcPts val="0"/>
              </a:spcBef>
              <a:spcAft>
                <a:spcPts val="0"/>
              </a:spcAft>
              <a:buFont typeface="Arial" panose="020B0604020202020204" pitchFamily="34" charset="0"/>
              <a:buChar char="•"/>
            </a:pPr>
            <a:r>
              <a:rPr lang="fi-FI" sz="1200"/>
              <a:t>Investointimme tekoälyn kompetenssien kehittämiseen, käyttöönottoon, sovellusalueiden kehittämiseen ja tarvittaviin työkaluihin ovat olleet merkittäviä.</a:t>
            </a:r>
          </a:p>
          <a:p>
            <a:pPr marL="285750" indent="-285750">
              <a:lnSpc>
                <a:spcPct val="100000"/>
              </a:lnSpc>
              <a:spcBef>
                <a:spcPts val="0"/>
              </a:spcBef>
              <a:spcAft>
                <a:spcPts val="0"/>
              </a:spcAft>
              <a:buFont typeface="Arial" panose="020B0604020202020204" pitchFamily="34" charset="0"/>
              <a:buChar char="•"/>
            </a:pPr>
            <a:r>
              <a:rPr lang="fi-FI" sz="1200"/>
              <a:t>Yhteisöveron lasku on positiivinen asia.  Työllistämisen kustannus on korkea, Suomen verotuksella on käytännössä hyvin vaikeaa tai kallista houkutella kansainvälisiä osaajia suomeen. Kuvaavaa on, että yhä suurempi osa eri toimintojemme johdosta tai esihenkilöistäkin on Suomen ulkopuolella.</a:t>
            </a:r>
          </a:p>
          <a:p>
            <a:pPr marL="285750" indent="-285750">
              <a:lnSpc>
                <a:spcPct val="100000"/>
              </a:lnSpc>
              <a:spcBef>
                <a:spcPts val="0"/>
              </a:spcBef>
              <a:spcAft>
                <a:spcPts val="0"/>
              </a:spcAft>
              <a:buFont typeface="Arial" panose="020B0604020202020204" pitchFamily="34" charset="0"/>
              <a:buChar char="•"/>
            </a:pPr>
            <a:r>
              <a:rPr lang="fi-FI" sz="1200"/>
              <a:t>2026 todennäköisesti tehdään investointeja, kun pahin kuoppa on selätetty</a:t>
            </a:r>
          </a:p>
          <a:p>
            <a:pPr marL="285750" indent="-285750">
              <a:lnSpc>
                <a:spcPct val="100000"/>
              </a:lnSpc>
              <a:spcBef>
                <a:spcPts val="0"/>
              </a:spcBef>
              <a:spcAft>
                <a:spcPts val="0"/>
              </a:spcAft>
              <a:buFont typeface="Arial" panose="020B0604020202020204" pitchFamily="34" charset="0"/>
              <a:buChar char="•"/>
            </a:pPr>
            <a:r>
              <a:rPr lang="fi-FI" sz="1200"/>
              <a:t>Ei investointeja, kuoleman laakson vuosi.</a:t>
            </a:r>
          </a:p>
          <a:p>
            <a:pPr marL="285750" indent="-285750">
              <a:lnSpc>
                <a:spcPct val="100000"/>
              </a:lnSpc>
              <a:spcBef>
                <a:spcPts val="0"/>
              </a:spcBef>
              <a:spcAft>
                <a:spcPts val="0"/>
              </a:spcAft>
              <a:buFont typeface="Arial" panose="020B0604020202020204" pitchFamily="34" charset="0"/>
              <a:buChar char="•"/>
            </a:pPr>
            <a:r>
              <a:rPr lang="fi-FI" sz="1200"/>
              <a:t>Pieniä on silakat joulukaloiksi. Investoimme isosti juuri kun markkina lähti sukeltamaan. Nyt tilanne korjaantumaan päin, mutta 2026 ei tehdä kuin pakollisia tai maksimissaan korvaavia investointeja jos pakko. Pitää saada kassa nyt kuntoon.</a:t>
            </a:r>
          </a:p>
          <a:p>
            <a:pPr marL="285750" indent="-285750">
              <a:lnSpc>
                <a:spcPct val="100000"/>
              </a:lnSpc>
              <a:spcBef>
                <a:spcPts val="0"/>
              </a:spcBef>
              <a:spcAft>
                <a:spcPts val="0"/>
              </a:spcAft>
              <a:buFont typeface="Arial" panose="020B0604020202020204" pitchFamily="34" charset="0"/>
              <a:buChar char="•"/>
            </a:pPr>
            <a:r>
              <a:rPr lang="fi-FI" sz="1200"/>
              <a:t>Rahoituksen hinta on kasvanut, joka jarruttaa investointeja.</a:t>
            </a:r>
          </a:p>
          <a:p>
            <a:pPr marL="285750" indent="-285750">
              <a:lnSpc>
                <a:spcPct val="100000"/>
              </a:lnSpc>
              <a:spcBef>
                <a:spcPts val="0"/>
              </a:spcBef>
              <a:spcAft>
                <a:spcPts val="0"/>
              </a:spcAft>
              <a:buFont typeface="Arial" panose="020B0604020202020204" pitchFamily="34" charset="0"/>
              <a:buChar char="•"/>
            </a:pPr>
            <a:r>
              <a:rPr lang="fi-FI" sz="1200"/>
              <a:t>Vuonna 2025 kaikki investoinnit ovat olleet seis vaikean markkinatilanteen johdosta.</a:t>
            </a:r>
          </a:p>
          <a:p>
            <a:pPr marL="285750" indent="-285750">
              <a:lnSpc>
                <a:spcPct val="100000"/>
              </a:lnSpc>
              <a:spcBef>
                <a:spcPts val="0"/>
              </a:spcBef>
              <a:spcAft>
                <a:spcPts val="0"/>
              </a:spcAft>
              <a:buFont typeface="Arial" panose="020B0604020202020204" pitchFamily="34" charset="0"/>
              <a:buChar char="•"/>
            </a:pPr>
            <a:r>
              <a:rPr lang="fi-FI" sz="1200"/>
              <a:t>Hallituksen ennakoimattomat toimet sähkö- ja kaivosveron osalta heikentävät näkymää merkittävästi.</a:t>
            </a:r>
          </a:p>
          <a:p>
            <a:pPr marL="285750" indent="-285750">
              <a:lnSpc>
                <a:spcPct val="100000"/>
              </a:lnSpc>
              <a:spcBef>
                <a:spcPts val="0"/>
              </a:spcBef>
              <a:spcAft>
                <a:spcPts val="0"/>
              </a:spcAft>
              <a:buFont typeface="Arial" panose="020B0604020202020204" pitchFamily="34" charset="0"/>
              <a:buChar char="•"/>
            </a:pPr>
            <a:endParaRPr lang="fi-FI" sz="1200"/>
          </a:p>
          <a:p>
            <a:pPr marL="285750" indent="-285750">
              <a:lnSpc>
                <a:spcPct val="100000"/>
              </a:lnSpc>
              <a:spcBef>
                <a:spcPts val="0"/>
              </a:spcBef>
              <a:spcAft>
                <a:spcPts val="0"/>
              </a:spcAft>
              <a:buFont typeface="Arial" panose="020B0604020202020204" pitchFamily="34" charset="0"/>
              <a:buChar char="•"/>
            </a:pPr>
            <a:endParaRPr lang="fi-FI" sz="1200"/>
          </a:p>
          <a:p>
            <a:pPr marL="285750" indent="-285750">
              <a:lnSpc>
                <a:spcPct val="100000"/>
              </a:lnSpc>
              <a:spcBef>
                <a:spcPts val="0"/>
              </a:spcBef>
              <a:spcAft>
                <a:spcPts val="0"/>
              </a:spcAft>
              <a:buFont typeface="Arial" panose="020B0604020202020204" pitchFamily="34" charset="0"/>
              <a:buChar char="•"/>
            </a:pPr>
            <a:endParaRPr lang="fi-FI" sz="1200"/>
          </a:p>
          <a:p>
            <a:endParaRPr lang="fi-FI" sz="1200"/>
          </a:p>
        </p:txBody>
      </p:sp>
      <p:sp>
        <p:nvSpPr>
          <p:cNvPr id="7" name="Tekstin paikkamerkki 6">
            <a:extLst>
              <a:ext uri="{FF2B5EF4-FFF2-40B4-BE49-F238E27FC236}">
                <a16:creationId xmlns:a16="http://schemas.microsoft.com/office/drawing/2014/main" id="{559D024B-B11F-FB33-1D3A-D6F3E4A512E5}"/>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86331522"/>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2CD5B41-1809-BEBC-F86B-CBB0948AEFF8}"/>
              </a:ext>
            </a:extLst>
          </p:cNvPr>
          <p:cNvSpPr>
            <a:spLocks noGrp="1"/>
          </p:cNvSpPr>
          <p:nvPr>
            <p:ph type="body" sz="quarter" idx="15"/>
          </p:nvPr>
        </p:nvSpPr>
        <p:spPr/>
        <p:txBody>
          <a:bodyPr/>
          <a:lstStyle/>
          <a:p>
            <a:r>
              <a:rPr lang="fi-FI" err="1"/>
              <a:t>TeknoBaro</a:t>
            </a:r>
            <a:r>
              <a:rPr lang="fi-FI"/>
              <a:t> verkossa</a:t>
            </a:r>
          </a:p>
        </p:txBody>
      </p:sp>
      <p:sp>
        <p:nvSpPr>
          <p:cNvPr id="3" name="Dian numeron paikkamerkki 2">
            <a:extLst>
              <a:ext uri="{FF2B5EF4-FFF2-40B4-BE49-F238E27FC236}">
                <a16:creationId xmlns:a16="http://schemas.microsoft.com/office/drawing/2014/main" id="{585D0B1B-CC80-BC6D-E173-9CC84ECCA0B6}"/>
              </a:ext>
            </a:extLst>
          </p:cNvPr>
          <p:cNvSpPr>
            <a:spLocks noGrp="1"/>
          </p:cNvSpPr>
          <p:nvPr>
            <p:ph type="sldNum" sz="quarter" idx="12"/>
          </p:nvPr>
        </p:nvSpPr>
        <p:spPr/>
        <p:txBody>
          <a:bodyPr/>
          <a:lstStyle/>
          <a:p>
            <a:fld id="{6FCB6B90-8271-4E8F-82C1-E646FBB48A2E}" type="slidenum">
              <a:rPr lang="fi-FI" smtClean="0"/>
              <a:pPr/>
              <a:t>49</a:t>
            </a:fld>
            <a:endParaRPr lang="fi-FI"/>
          </a:p>
        </p:txBody>
      </p:sp>
      <p:sp>
        <p:nvSpPr>
          <p:cNvPr id="4" name="Päivämäärän paikkamerkki 3">
            <a:extLst>
              <a:ext uri="{FF2B5EF4-FFF2-40B4-BE49-F238E27FC236}">
                <a16:creationId xmlns:a16="http://schemas.microsoft.com/office/drawing/2014/main" id="{75A87608-EFE1-E984-8ECA-BA1384E95A61}"/>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5C8D6CBE-90AC-B42F-1C4C-06CD2286B026}"/>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39CB4763-DB59-176E-96B2-DDE83F527565}"/>
              </a:ext>
            </a:extLst>
          </p:cNvPr>
          <p:cNvSpPr>
            <a:spLocks noGrp="1"/>
          </p:cNvSpPr>
          <p:nvPr>
            <p:ph sz="quarter" idx="17"/>
          </p:nvPr>
        </p:nvSpPr>
        <p:spPr>
          <a:xfrm>
            <a:off x="381001" y="1103313"/>
            <a:ext cx="7340599" cy="1970393"/>
          </a:xfrm>
        </p:spPr>
        <p:txBody>
          <a:bodyPr/>
          <a:lstStyle/>
          <a:p>
            <a:r>
              <a:rPr lang="fi-FI" err="1"/>
              <a:t>TeknoBaron</a:t>
            </a:r>
            <a:r>
              <a:rPr lang="fi-FI"/>
              <a:t> laajempi analyysi löytyy verkosta:</a:t>
            </a:r>
          </a:p>
          <a:p>
            <a:endParaRPr lang="fi-FI">
              <a:hlinkClick r:id="rId2"/>
            </a:endParaRPr>
          </a:p>
          <a:p>
            <a:r>
              <a:rPr lang="fi-FI">
                <a:hlinkClick r:id="rId3"/>
              </a:rPr>
              <a:t>https://teknologiateollisuus.fi/talous-ja-tilastot/teknobaro/</a:t>
            </a:r>
            <a:endParaRPr lang="fi-FI"/>
          </a:p>
          <a:p>
            <a:endParaRPr lang="fi-FI"/>
          </a:p>
        </p:txBody>
      </p:sp>
      <p:sp>
        <p:nvSpPr>
          <p:cNvPr id="7" name="Tekstin paikkamerkki 6">
            <a:extLst>
              <a:ext uri="{FF2B5EF4-FFF2-40B4-BE49-F238E27FC236}">
                <a16:creationId xmlns:a16="http://schemas.microsoft.com/office/drawing/2014/main" id="{5FE388E8-3B8B-0D3A-FB5D-B7E6E0A3B25F}"/>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22871313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7C518E2-11C1-D493-0AE4-C4EBEA554DAF}"/>
              </a:ext>
            </a:extLst>
          </p:cNvPr>
          <p:cNvSpPr>
            <a:spLocks noGrp="1"/>
          </p:cNvSpPr>
          <p:nvPr>
            <p:ph type="body" sz="quarter" idx="15"/>
          </p:nvPr>
        </p:nvSpPr>
        <p:spPr>
          <a:xfrm>
            <a:off x="1072800" y="1924882"/>
            <a:ext cx="6977283" cy="1699826"/>
          </a:xfrm>
        </p:spPr>
        <p:txBody>
          <a:bodyPr/>
          <a:lstStyle/>
          <a:p>
            <a:r>
              <a:rPr lang="fi-FI"/>
              <a:t>Aikasarjat</a:t>
            </a:r>
          </a:p>
          <a:p>
            <a:endParaRPr lang="fi-FI"/>
          </a:p>
          <a:p>
            <a:endParaRPr lang="fi-FI"/>
          </a:p>
          <a:p>
            <a:pPr>
              <a:lnSpc>
                <a:spcPct val="100000"/>
              </a:lnSpc>
            </a:pPr>
            <a:r>
              <a:rPr lang="fi-FI" sz="1050"/>
              <a:t>Saldoluku: Saldoluku on positiivista kehitystä kuvanneiden osuus vähennettynä negatiivista kehitystä kuvanneiden osuudella. Jos esimerkiksi 30 % vastaajista on vastannut uusien tilausten kasvaneen, 50 % pysyneen ennallaan ja 20 % vähentyneen, saldoluku on 30 – 20 eli +10.  </a:t>
            </a:r>
          </a:p>
        </p:txBody>
      </p:sp>
      <p:sp>
        <p:nvSpPr>
          <p:cNvPr id="3" name="Dian numeron paikkamerkki 2">
            <a:extLst>
              <a:ext uri="{FF2B5EF4-FFF2-40B4-BE49-F238E27FC236}">
                <a16:creationId xmlns:a16="http://schemas.microsoft.com/office/drawing/2014/main" id="{42CB9B11-1F9F-3582-7E7F-4D853CFC2C35}"/>
              </a:ext>
            </a:extLst>
          </p:cNvPr>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a:extLst>
              <a:ext uri="{FF2B5EF4-FFF2-40B4-BE49-F238E27FC236}">
                <a16:creationId xmlns:a16="http://schemas.microsoft.com/office/drawing/2014/main" id="{FAC2EAE4-E489-20F5-C7C6-A3D39F4ED866}"/>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6D54C916-B759-10CD-175F-61CB12073EC4}"/>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332433920"/>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B8ED8439-7838-5C12-B223-DDC6F1CFF2B3}"/>
              </a:ext>
            </a:extLst>
          </p:cNvPr>
          <p:cNvSpPr>
            <a:spLocks noGrp="1"/>
          </p:cNvSpPr>
          <p:nvPr>
            <p:ph type="dt" sz="half" idx="10"/>
          </p:nvPr>
        </p:nvSpPr>
        <p:spPr/>
        <p:txBody>
          <a:bodyPr/>
          <a:lstStyle/>
          <a:p>
            <a:fld id="{4D1D5393-FFB8-4AFB-965F-DF835FFEFFC2}" type="datetime1">
              <a:rPr lang="fi-FI" smtClean="0"/>
              <a:t>15.12.2025</a:t>
            </a:fld>
            <a:endParaRPr lang="fi-FI"/>
          </a:p>
        </p:txBody>
      </p:sp>
      <p:sp>
        <p:nvSpPr>
          <p:cNvPr id="4" name="Alatunnisteen paikkamerkki 3">
            <a:extLst>
              <a:ext uri="{FF2B5EF4-FFF2-40B4-BE49-F238E27FC236}">
                <a16:creationId xmlns:a16="http://schemas.microsoft.com/office/drawing/2014/main" id="{0FF4744F-8E7E-2CCD-469D-2AE64336BFEB}"/>
              </a:ext>
            </a:extLst>
          </p:cNvPr>
          <p:cNvSpPr>
            <a:spLocks noGrp="1"/>
          </p:cNvSpPr>
          <p:nvPr>
            <p:ph type="ftr" sz="quarter" idx="11"/>
          </p:nvPr>
        </p:nvSpPr>
        <p:spPr/>
        <p:txBody>
          <a:bodyPr/>
          <a:lstStyle/>
          <a:p>
            <a:r>
              <a:rPr lang="fi-FI"/>
              <a:t>Teknologiateollisuus</a:t>
            </a:r>
          </a:p>
        </p:txBody>
      </p:sp>
      <p:sp>
        <p:nvSpPr>
          <p:cNvPr id="5" name="Sisällön paikkamerkki 4">
            <a:extLst>
              <a:ext uri="{FF2B5EF4-FFF2-40B4-BE49-F238E27FC236}">
                <a16:creationId xmlns:a16="http://schemas.microsoft.com/office/drawing/2014/main" id="{FC8D8284-1192-48E2-5A54-D8129A9C96C1}"/>
              </a:ext>
            </a:extLst>
          </p:cNvPr>
          <p:cNvSpPr>
            <a:spLocks noGrp="1"/>
          </p:cNvSpPr>
          <p:nvPr>
            <p:ph idx="21"/>
          </p:nvPr>
        </p:nvSpPr>
        <p:spPr/>
        <p:txBody>
          <a:bodyPr/>
          <a:lstStyle/>
          <a:p>
            <a:pPr marL="21600" indent="0">
              <a:buNone/>
            </a:pPr>
            <a:endParaRPr lang="fi-FI"/>
          </a:p>
          <a:p>
            <a:pPr marL="21600" indent="0">
              <a:buNone/>
            </a:pPr>
            <a:r>
              <a:rPr lang="fi-FI"/>
              <a:t>Hanne Mikkonen</a:t>
            </a:r>
          </a:p>
          <a:p>
            <a:pPr marL="21600" indent="0">
              <a:buNone/>
            </a:pPr>
            <a:r>
              <a:rPr lang="fi-FI"/>
              <a:t>Johtava ekonomisti</a:t>
            </a:r>
          </a:p>
          <a:p>
            <a:pPr marL="21600" indent="0">
              <a:buNone/>
            </a:pPr>
            <a:endParaRPr lang="fi-FI"/>
          </a:p>
          <a:p>
            <a:pPr marL="21600" indent="0">
              <a:buNone/>
            </a:pPr>
            <a:r>
              <a:rPr lang="fi-FI"/>
              <a:t>Talous ja kestävä kasvu</a:t>
            </a:r>
          </a:p>
          <a:p>
            <a:pPr marL="21600" indent="0">
              <a:buNone/>
            </a:pPr>
            <a:r>
              <a:rPr lang="fi-FI"/>
              <a:t>Teknologiateollisuus ry</a:t>
            </a:r>
          </a:p>
          <a:p>
            <a:pPr marL="21600" indent="0">
              <a:buNone/>
            </a:pPr>
            <a:endParaRPr lang="fi-FI" sz="1400"/>
          </a:p>
          <a:p>
            <a:pPr marL="21600" indent="0">
              <a:buNone/>
            </a:pPr>
            <a:r>
              <a:rPr lang="fi-FI" sz="1200"/>
              <a:t>0440 296 152</a:t>
            </a:r>
          </a:p>
          <a:p>
            <a:pPr marL="21600" indent="0">
              <a:buNone/>
            </a:pPr>
            <a:r>
              <a:rPr lang="fi-FI" sz="1200">
                <a:hlinkClick r:id="rId3"/>
              </a:rPr>
              <a:t>hanne.mikkonen@teknologiateollisuus.fi</a:t>
            </a:r>
            <a:endParaRPr lang="fi-FI" sz="1200"/>
          </a:p>
          <a:p>
            <a:pPr marL="21600" indent="0">
              <a:buNone/>
            </a:pPr>
            <a:endParaRPr lang="fi-FI"/>
          </a:p>
        </p:txBody>
      </p:sp>
      <p:sp>
        <p:nvSpPr>
          <p:cNvPr id="6" name="Tekstin paikkamerkki 5">
            <a:extLst>
              <a:ext uri="{FF2B5EF4-FFF2-40B4-BE49-F238E27FC236}">
                <a16:creationId xmlns:a16="http://schemas.microsoft.com/office/drawing/2014/main" id="{0BDF29D6-9F8A-B93D-7AA0-62F39E18CB7F}"/>
              </a:ext>
            </a:extLst>
          </p:cNvPr>
          <p:cNvSpPr>
            <a:spLocks noGrp="1"/>
          </p:cNvSpPr>
          <p:nvPr>
            <p:ph type="body" sz="quarter" idx="22"/>
          </p:nvPr>
        </p:nvSpPr>
        <p:spPr>
          <a:xfrm>
            <a:off x="1072800" y="708307"/>
            <a:ext cx="3844800" cy="367183"/>
          </a:xfrm>
        </p:spPr>
        <p:txBody>
          <a:bodyPr/>
          <a:lstStyle/>
          <a:p>
            <a:r>
              <a:rPr lang="fi-FI"/>
              <a:t>Kysyttävää? Ota yhteyttä!</a:t>
            </a:r>
          </a:p>
        </p:txBody>
      </p:sp>
      <p:pic>
        <p:nvPicPr>
          <p:cNvPr id="10" name="Kuvan paikkamerkki 9" descr="Kuva, joka sisältää kohteen piha-, taivas, laiva, vesi&#10;&#10;Tekoälyllä luotu sisältö voi olla virheellistä.">
            <a:extLst>
              <a:ext uri="{FF2B5EF4-FFF2-40B4-BE49-F238E27FC236}">
                <a16:creationId xmlns:a16="http://schemas.microsoft.com/office/drawing/2014/main" id="{723174E8-0395-1335-6E50-CD088999B368}"/>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23568" r="23568"/>
          <a:stretch>
            <a:fillRect/>
          </a:stretch>
        </p:blipFill>
        <p:spPr/>
      </p:pic>
    </p:spTree>
    <p:extLst>
      <p:ext uri="{BB962C8B-B14F-4D97-AF65-F5344CB8AC3E}">
        <p14:creationId xmlns:p14="http://schemas.microsoft.com/office/powerpoint/2010/main" val="3293755668"/>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2485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882E5-7E47-AE02-E54E-4D1CB5AEB1F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E43F713-5DE1-A1A5-7D65-4F5D3A7B6D54}"/>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 Saldoluku </a:t>
            </a:r>
          </a:p>
        </p:txBody>
      </p:sp>
      <p:sp>
        <p:nvSpPr>
          <p:cNvPr id="3" name="Dian numeron paikkamerkki 2">
            <a:extLst>
              <a:ext uri="{FF2B5EF4-FFF2-40B4-BE49-F238E27FC236}">
                <a16:creationId xmlns:a16="http://schemas.microsoft.com/office/drawing/2014/main" id="{3D82E78F-63A1-566E-FFAB-505FDF7FE3E5}"/>
              </a:ext>
            </a:extLst>
          </p:cNvPr>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a:extLst>
              <a:ext uri="{FF2B5EF4-FFF2-40B4-BE49-F238E27FC236}">
                <a16:creationId xmlns:a16="http://schemas.microsoft.com/office/drawing/2014/main" id="{C374BAD7-1298-5A8B-9F5F-236A7CEF91FF}"/>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0FDD7FFF-A3A4-5678-0A39-7D2310927B54}"/>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70330035-73FB-A613-C97A-955F96A023AE}"/>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p:txBody>
      </p:sp>
      <p:graphicFrame>
        <p:nvGraphicFramePr>
          <p:cNvPr id="14" name="Sisällön paikkamerkki 13">
            <a:extLst>
              <a:ext uri="{FF2B5EF4-FFF2-40B4-BE49-F238E27FC236}">
                <a16:creationId xmlns:a16="http://schemas.microsoft.com/office/drawing/2014/main" id="{7E839FFD-A73B-E7E7-50AD-7E4C996BEA5F}"/>
              </a:ext>
            </a:extLst>
          </p:cNvPr>
          <p:cNvGraphicFramePr>
            <a:graphicFrameLocks noGrp="1"/>
          </p:cNvGraphicFramePr>
          <p:nvPr>
            <p:ph sz="quarter" idx="17"/>
            <p:extLst>
              <p:ext uri="{D42A27DB-BD31-4B8C-83A1-F6EECF244321}">
                <p14:modId xmlns:p14="http://schemas.microsoft.com/office/powerpoint/2010/main" val="3386477292"/>
              </p:ext>
            </p:extLst>
          </p:nvPr>
        </p:nvGraphicFramePr>
        <p:xfrm>
          <a:off x="4808304" y="1336321"/>
          <a:ext cx="4061663" cy="3226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A2299772-2853-A349-EC6D-CD038781EB61}"/>
              </a:ext>
            </a:extLst>
          </p:cNvPr>
          <p:cNvGraphicFramePr>
            <a:graphicFrameLocks/>
          </p:cNvGraphicFramePr>
          <p:nvPr>
            <p:extLst>
              <p:ext uri="{D42A27DB-BD31-4B8C-83A1-F6EECF244321}">
                <p14:modId xmlns:p14="http://schemas.microsoft.com/office/powerpoint/2010/main" val="884136767"/>
              </p:ext>
            </p:extLst>
          </p:nvPr>
        </p:nvGraphicFramePr>
        <p:xfrm>
          <a:off x="417877" y="1336321"/>
          <a:ext cx="4008062" cy="3391489"/>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DA07DF4D-38CE-7406-3FA4-65599A2708A6}"/>
              </a:ext>
            </a:extLst>
          </p:cNvPr>
          <p:cNvSpPr txBox="1"/>
          <p:nvPr/>
        </p:nvSpPr>
        <p:spPr>
          <a:xfrm>
            <a:off x="6251473" y="4354861"/>
            <a:ext cx="2618494" cy="580534"/>
          </a:xfrm>
          <a:prstGeom prst="rect">
            <a:avLst/>
          </a:prstGeom>
          <a:solidFill>
            <a:schemeClr val="accent3"/>
          </a:solidFill>
        </p:spPr>
        <p:txBody>
          <a:bodyPr wrap="square" lIns="36000" tIns="36000" rIns="36000" bIns="36000" rtlCol="0">
            <a:spAutoFit/>
          </a:bodyPr>
          <a:lstStyle/>
          <a:p>
            <a:r>
              <a:rPr lang="fi-FI" sz="1100" spc="-40"/>
              <a:t>Kun saldoluku on plussalla, enemmistö muutosta arvioineista kertoo tilanteen parantuneen.</a:t>
            </a:r>
          </a:p>
        </p:txBody>
      </p:sp>
    </p:spTree>
    <p:extLst>
      <p:ext uri="{BB962C8B-B14F-4D97-AF65-F5344CB8AC3E}">
        <p14:creationId xmlns:p14="http://schemas.microsoft.com/office/powerpoint/2010/main" val="3595277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33A5-0D3C-7658-E868-42D85A934A69}"/>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6FB3D0-1A21-02F3-6848-9C50F92B6CA3}"/>
              </a:ext>
            </a:extLst>
          </p:cNvPr>
          <p:cNvSpPr>
            <a:spLocks noGrp="1"/>
          </p:cNvSpPr>
          <p:nvPr>
            <p:ph type="body" sz="quarter" idx="15"/>
          </p:nvPr>
        </p:nvSpPr>
        <p:spPr/>
        <p:txBody>
          <a:bodyPr/>
          <a:lstStyle/>
          <a:p>
            <a:r>
              <a:rPr lang="fi-FI">
                <a:solidFill>
                  <a:schemeClr val="tx1"/>
                </a:solidFill>
              </a:rPr>
              <a:t>Miten kuvaisit yrityksesi tilannetta nyt  seuraavilla osa-alueilla verrattuna noin kolmen kuukauden takaiseen tilanteeseen? Saldoluku </a:t>
            </a:r>
          </a:p>
        </p:txBody>
      </p:sp>
      <p:sp>
        <p:nvSpPr>
          <p:cNvPr id="3" name="Dian numeron paikkamerkki 2">
            <a:extLst>
              <a:ext uri="{FF2B5EF4-FFF2-40B4-BE49-F238E27FC236}">
                <a16:creationId xmlns:a16="http://schemas.microsoft.com/office/drawing/2014/main" id="{EA14380B-3141-2F4F-A4FC-A5C842FE7219}"/>
              </a:ext>
            </a:extLst>
          </p:cNvPr>
          <p:cNvSpPr>
            <a:spLocks noGrp="1"/>
          </p:cNvSpPr>
          <p:nvPr>
            <p:ph type="sldNum" sz="quarter" idx="12"/>
          </p:nvPr>
        </p:nvSpPr>
        <p:spPr/>
        <p:txBody>
          <a:bodyPr/>
          <a:lstStyle/>
          <a:p>
            <a:fld id="{6FCB6B90-8271-4E8F-82C1-E646FBB48A2E}" type="slidenum">
              <a:rPr lang="fi-FI" smtClean="0"/>
              <a:pPr/>
              <a:t>7</a:t>
            </a:fld>
            <a:endParaRPr lang="fi-FI"/>
          </a:p>
        </p:txBody>
      </p:sp>
      <p:sp>
        <p:nvSpPr>
          <p:cNvPr id="4" name="Päivämäärän paikkamerkki 3">
            <a:extLst>
              <a:ext uri="{FF2B5EF4-FFF2-40B4-BE49-F238E27FC236}">
                <a16:creationId xmlns:a16="http://schemas.microsoft.com/office/drawing/2014/main" id="{E08B0E07-238F-9A49-BED0-CFE64470FE11}"/>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A808F06E-F020-3528-79D4-90BBA1783DD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71FA3D6-63B4-9240-D381-C33E9BE828E9}"/>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a:p>
            <a:endParaRPr lang="fi-FI"/>
          </a:p>
        </p:txBody>
      </p:sp>
      <p:graphicFrame>
        <p:nvGraphicFramePr>
          <p:cNvPr id="14" name="Sisällön paikkamerkki 13">
            <a:extLst>
              <a:ext uri="{FF2B5EF4-FFF2-40B4-BE49-F238E27FC236}">
                <a16:creationId xmlns:a16="http://schemas.microsoft.com/office/drawing/2014/main" id="{B9D88AA1-62AD-6EE2-D892-BFA243D6456D}"/>
              </a:ext>
            </a:extLst>
          </p:cNvPr>
          <p:cNvGraphicFramePr>
            <a:graphicFrameLocks noGrp="1"/>
          </p:cNvGraphicFramePr>
          <p:nvPr>
            <p:ph sz="quarter" idx="17"/>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1C5A1FFC-C0DF-7502-AA88-9A562093F461}"/>
              </a:ext>
            </a:extLst>
          </p:cNvPr>
          <p:cNvGraphicFramePr>
            <a:graphicFrameLocks/>
          </p:cNvGraphicFramePr>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CC2868A7-FDA2-D296-AC2D-D370652C4797}"/>
              </a:ext>
            </a:extLst>
          </p:cNvPr>
          <p:cNvSpPr txBox="1"/>
          <p:nvPr/>
        </p:nvSpPr>
        <p:spPr>
          <a:xfrm>
            <a:off x="6251473" y="4354861"/>
            <a:ext cx="2618494" cy="580534"/>
          </a:xfrm>
          <a:prstGeom prst="rect">
            <a:avLst/>
          </a:prstGeom>
          <a:solidFill>
            <a:schemeClr val="accent3"/>
          </a:solidFill>
        </p:spPr>
        <p:txBody>
          <a:bodyPr wrap="square" lIns="36000" tIns="36000" rIns="36000" bIns="36000" rtlCol="0">
            <a:spAutoFit/>
          </a:bodyPr>
          <a:lstStyle/>
          <a:p>
            <a:r>
              <a:rPr lang="fi-FI" sz="1100" spc="-40"/>
              <a:t>Kun saldoluku on plussalla, enemmistö muutosta arvioineista kertoo tilanteen parantuneen.</a:t>
            </a:r>
          </a:p>
        </p:txBody>
      </p:sp>
    </p:spTree>
    <p:extLst>
      <p:ext uri="{BB962C8B-B14F-4D97-AF65-F5344CB8AC3E}">
        <p14:creationId xmlns:p14="http://schemas.microsoft.com/office/powerpoint/2010/main" val="49047111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BD41-3A9E-F8A6-E350-DB339A7C66AE}"/>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D972B6B-9B15-168F-756D-85F002ACB3FE}"/>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seuraavien kolmen kuukauden </a:t>
            </a:r>
            <a:r>
              <a:rPr lang="fi-FI">
                <a:solidFill>
                  <a:schemeClr val="tx1"/>
                </a:solidFill>
              </a:rPr>
              <a:t>aikana? Saldoluku </a:t>
            </a:r>
          </a:p>
        </p:txBody>
      </p:sp>
      <p:sp>
        <p:nvSpPr>
          <p:cNvPr id="3" name="Dian numeron paikkamerkki 2">
            <a:extLst>
              <a:ext uri="{FF2B5EF4-FFF2-40B4-BE49-F238E27FC236}">
                <a16:creationId xmlns:a16="http://schemas.microsoft.com/office/drawing/2014/main" id="{CD1FB97C-E47F-F459-7E52-35423817C908}"/>
              </a:ext>
            </a:extLst>
          </p:cNvPr>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a:extLst>
              <a:ext uri="{FF2B5EF4-FFF2-40B4-BE49-F238E27FC236}">
                <a16:creationId xmlns:a16="http://schemas.microsoft.com/office/drawing/2014/main" id="{7BF50DE0-8AA8-1E05-A8F2-1D70055928D8}"/>
              </a:ext>
            </a:extLst>
          </p:cNvPr>
          <p:cNvSpPr>
            <a:spLocks noGrp="1"/>
          </p:cNvSpPr>
          <p:nvPr>
            <p:ph type="dt" sz="half" idx="10"/>
          </p:nvPr>
        </p:nvSpPr>
        <p:spPr/>
        <p:txBody>
          <a:bodyPr/>
          <a:lstStyle/>
          <a:p>
            <a:fld id="{E70C97DB-DA9C-4CFA-B970-B8599B25F3E4}" type="datetime1">
              <a:rPr lang="fi-FI" smtClean="0"/>
              <a:t>15.12.2025</a:t>
            </a:fld>
            <a:endParaRPr lang="fi-FI"/>
          </a:p>
        </p:txBody>
      </p:sp>
      <p:sp>
        <p:nvSpPr>
          <p:cNvPr id="5" name="Alatunnisteen paikkamerkki 4">
            <a:extLst>
              <a:ext uri="{FF2B5EF4-FFF2-40B4-BE49-F238E27FC236}">
                <a16:creationId xmlns:a16="http://schemas.microsoft.com/office/drawing/2014/main" id="{7B3B868A-D39C-975D-1E09-5A8BF5D23404}"/>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DF2BBCCF-A6E3-17A4-F32E-16C25FC4701C}"/>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a:p>
            <a:endParaRPr lang="fi-FI"/>
          </a:p>
        </p:txBody>
      </p:sp>
      <p:graphicFrame>
        <p:nvGraphicFramePr>
          <p:cNvPr id="14" name="Sisällön paikkamerkki 13">
            <a:extLst>
              <a:ext uri="{FF2B5EF4-FFF2-40B4-BE49-F238E27FC236}">
                <a16:creationId xmlns:a16="http://schemas.microsoft.com/office/drawing/2014/main" id="{5C0C5E37-FA3F-6CE7-F7E3-D33122C58FCF}"/>
              </a:ext>
            </a:extLst>
          </p:cNvPr>
          <p:cNvGraphicFramePr>
            <a:graphicFrameLocks noGrp="1"/>
          </p:cNvGraphicFramePr>
          <p:nvPr>
            <p:ph sz="quarter" idx="17"/>
            <p:extLst>
              <p:ext uri="{D42A27DB-BD31-4B8C-83A1-F6EECF244321}">
                <p14:modId xmlns:p14="http://schemas.microsoft.com/office/powerpoint/2010/main" val="2578272263"/>
              </p:ext>
            </p:extLst>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AFDE641B-FD96-73C9-CFD5-1A3E802B2061}"/>
              </a:ext>
            </a:extLst>
          </p:cNvPr>
          <p:cNvGraphicFramePr>
            <a:graphicFrameLocks/>
          </p:cNvGraphicFramePr>
          <p:nvPr>
            <p:extLst>
              <p:ext uri="{D42A27DB-BD31-4B8C-83A1-F6EECF244321}">
                <p14:modId xmlns:p14="http://schemas.microsoft.com/office/powerpoint/2010/main" val="292378953"/>
              </p:ext>
            </p:extLst>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4ADDFF8F-9D32-3397-1036-54561F1C9640}"/>
              </a:ext>
            </a:extLst>
          </p:cNvPr>
          <p:cNvSpPr txBox="1"/>
          <p:nvPr/>
        </p:nvSpPr>
        <p:spPr>
          <a:xfrm>
            <a:off x="6412044" y="728406"/>
            <a:ext cx="2618494" cy="749812"/>
          </a:xfrm>
          <a:prstGeom prst="rect">
            <a:avLst/>
          </a:prstGeom>
          <a:solidFill>
            <a:schemeClr val="accent3"/>
          </a:solidFill>
        </p:spPr>
        <p:txBody>
          <a:bodyPr wrap="square" lIns="36000" tIns="36000" rIns="36000" bIns="36000" rtlCol="0">
            <a:spAutoFit/>
          </a:bodyPr>
          <a:lstStyle/>
          <a:p>
            <a:r>
              <a:rPr lang="fi-FI" sz="1100" spc="-40"/>
              <a:t>Kun saldoluku on plussalla, enemmistö muutosta arvioineista arvioi tilanteen parantuvan tulevina kuukausina.</a:t>
            </a:r>
          </a:p>
        </p:txBody>
      </p:sp>
    </p:spTree>
    <p:extLst>
      <p:ext uri="{BB962C8B-B14F-4D97-AF65-F5344CB8AC3E}">
        <p14:creationId xmlns:p14="http://schemas.microsoft.com/office/powerpoint/2010/main" val="29858897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FFE729F-E216-6A41-3479-BDAEEC801A2C}"/>
              </a:ext>
            </a:extLst>
          </p:cNvPr>
          <p:cNvSpPr>
            <a:spLocks noGrp="1"/>
          </p:cNvSpPr>
          <p:nvPr>
            <p:ph type="body" sz="quarter" idx="15"/>
          </p:nvPr>
        </p:nvSpPr>
        <p:spPr/>
        <p:txBody>
          <a:bodyPr/>
          <a:lstStyle/>
          <a:p>
            <a:r>
              <a:rPr lang="fi-FI"/>
              <a:t>Suhdannetilanne nyt </a:t>
            </a:r>
            <a:r>
              <a:rPr lang="fi-FI" err="1"/>
              <a:t>vs</a:t>
            </a:r>
            <a:r>
              <a:rPr lang="fi-FI"/>
              <a:t> 3 kk sitten, eli mikä kehitys syys-joulukuu.</a:t>
            </a:r>
          </a:p>
          <a:p>
            <a:endParaRPr lang="fi-FI"/>
          </a:p>
        </p:txBody>
      </p:sp>
      <p:sp>
        <p:nvSpPr>
          <p:cNvPr id="3" name="Dian numeron paikkamerkki 2">
            <a:extLst>
              <a:ext uri="{FF2B5EF4-FFF2-40B4-BE49-F238E27FC236}">
                <a16:creationId xmlns:a16="http://schemas.microsoft.com/office/drawing/2014/main" id="{63060D6B-E32D-7648-8BEB-A6E7236EF04A}"/>
              </a:ext>
            </a:extLst>
          </p:cNvPr>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a:extLst>
              <a:ext uri="{FF2B5EF4-FFF2-40B4-BE49-F238E27FC236}">
                <a16:creationId xmlns:a16="http://schemas.microsoft.com/office/drawing/2014/main" id="{593F6EBE-DE53-B6F0-11AA-8BF66C958F8D}"/>
              </a:ext>
            </a:extLst>
          </p:cNvPr>
          <p:cNvSpPr>
            <a:spLocks noGrp="1"/>
          </p:cNvSpPr>
          <p:nvPr>
            <p:ph type="dt" sz="half" idx="10"/>
          </p:nvPr>
        </p:nvSpPr>
        <p:spPr/>
        <p:txBody>
          <a:bodyPr/>
          <a:lstStyle/>
          <a:p>
            <a:fld id="{FBD49F65-936D-47C1-B476-B10D0AC9DEC4}" type="datetime1">
              <a:rPr lang="fi-FI" smtClean="0"/>
              <a:t>15.12.2025</a:t>
            </a:fld>
            <a:endParaRPr lang="fi-FI"/>
          </a:p>
        </p:txBody>
      </p:sp>
      <p:sp>
        <p:nvSpPr>
          <p:cNvPr id="5" name="Alatunnisteen paikkamerkki 4">
            <a:extLst>
              <a:ext uri="{FF2B5EF4-FFF2-40B4-BE49-F238E27FC236}">
                <a16:creationId xmlns:a16="http://schemas.microsoft.com/office/drawing/2014/main" id="{EBCE76A8-B53A-D894-A8B6-1B00C93DA27D}"/>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474061028"/>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6633a8911ad64299133d05bb2c43e80e">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3a1f8d7319672dfb8b04be500fa26620"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BF70C8-F555-4DA5-BB04-9196477166A7}">
  <ds:schemaRefs>
    <ds:schemaRef ds:uri="b057f711-7d93-472c-a8f6-94be00805750"/>
    <ds:schemaRef ds:uri="c296724d-1a81-4a23-b6dd-dca7fd62c6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2B462C-0778-4750-B3F4-692F47D090DB}">
  <ds:schemaRefs>
    <ds:schemaRef ds:uri="b057f711-7d93-472c-a8f6-94be00805750"/>
    <ds:schemaRef ds:uri="c296724d-1a81-4a23-b6dd-dca7fd62c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354E62-5BA6-4889-BEBD-578049765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On-screen Show (16:9)</PresentationFormat>
  <Slides>51</Slides>
  <Notes>38</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Teknologiateollisuus_masterdia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Mikkonen Hanne</dc:creator>
  <cp:keywords>Teknologiateollisuus_FI</cp:keywords>
  <cp:revision>1</cp:revision>
  <cp:lastPrinted>2016-06-09T07:47:11Z</cp:lastPrinted>
  <dcterms:created xsi:type="dcterms:W3CDTF">2024-05-20T06:53:03Z</dcterms:created>
  <dcterms:modified xsi:type="dcterms:W3CDTF">2025-12-15T08:13:13Z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108700</vt:r8>
  </property>
  <property fmtid="{D5CDD505-2E9C-101B-9397-08002B2CF9AE}" pid="29" name="xd_ProgID">
    <vt:lpwstr/>
  </property>
  <property fmtid="{D5CDD505-2E9C-101B-9397-08002B2CF9AE}" pid="30" name="TemplateUrl">
    <vt:lpwstr/>
  </property>
  <property fmtid="{D5CDD505-2E9C-101B-9397-08002B2CF9AE}" pid="31" name="ComplianceAssetId">
    <vt:lpwstr/>
  </property>
  <property fmtid="{D5CDD505-2E9C-101B-9397-08002B2CF9AE}" pid="32" name="_ExtendedDescription">
    <vt:lpwstr/>
  </property>
  <property fmtid="{D5CDD505-2E9C-101B-9397-08002B2CF9AE}" pid="33" name="TriggerFlowInfo">
    <vt:lpwstr/>
  </property>
  <property fmtid="{D5CDD505-2E9C-101B-9397-08002B2CF9AE}" pid="34" name="xd_Signature">
    <vt:bool>false</vt:bool>
  </property>
  <property fmtid="{D5CDD505-2E9C-101B-9397-08002B2CF9AE}" pid="35" name="MediaServiceImageTags">
    <vt:lpwstr/>
  </property>
</Properties>
</file>