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4.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5"/>
  </p:notesMasterIdLst>
  <p:handoutMasterIdLst>
    <p:handoutMasterId r:id="rId56"/>
  </p:handoutMasterIdLst>
  <p:sldIdLst>
    <p:sldId id="264" r:id="rId5"/>
    <p:sldId id="262" r:id="rId6"/>
    <p:sldId id="267" r:id="rId7"/>
    <p:sldId id="266" r:id="rId8"/>
    <p:sldId id="269" r:id="rId9"/>
    <p:sldId id="270" r:id="rId10"/>
    <p:sldId id="271" r:id="rId11"/>
    <p:sldId id="273"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305" r:id="rId39"/>
    <p:sldId id="299" r:id="rId40"/>
    <p:sldId id="300" r:id="rId41"/>
    <p:sldId id="306" r:id="rId42"/>
    <p:sldId id="307" r:id="rId43"/>
    <p:sldId id="308" r:id="rId44"/>
    <p:sldId id="309" r:id="rId45"/>
    <p:sldId id="310" r:id="rId46"/>
    <p:sldId id="311" r:id="rId47"/>
    <p:sldId id="312" r:id="rId48"/>
    <p:sldId id="301" r:id="rId49"/>
    <p:sldId id="302" r:id="rId50"/>
    <p:sldId id="303" r:id="rId51"/>
    <p:sldId id="313" r:id="rId52"/>
    <p:sldId id="314" r:id="rId53"/>
    <p:sldId id="304" r:id="rId54"/>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FF805C"/>
    <a:srgbClr val="141F94"/>
    <a:srgbClr val="000000"/>
    <a:srgbClr val="333333"/>
    <a:srgbClr val="FFFF00"/>
    <a:srgbClr val="85E869"/>
    <a:srgbClr val="FF00B8"/>
    <a:srgbClr val="8A0FA6"/>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8E1AE-7E43-4075-A33B-F6ED0B5F4946}" v="7" dt="2026-02-11T11:39:17.371"/>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8" autoAdjust="0"/>
    <p:restoredTop sz="90909" autoAdjust="0"/>
  </p:normalViewPr>
  <p:slideViewPr>
    <p:cSldViewPr showGuides="1">
      <p:cViewPr varScale="1">
        <p:scale>
          <a:sx n="144" d="100"/>
          <a:sy n="144" d="100"/>
        </p:scale>
        <p:origin x="114" y="103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baseline="0" dirty="0"/>
              <a:t>Company size by number of employees</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Total membership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Over 1000 emp.</c:v>
                </c:pt>
                <c:pt idx="1">
                  <c:v>500-999 emp.</c:v>
                </c:pt>
                <c:pt idx="2">
                  <c:v>250-499 emp.</c:v>
                </c:pt>
                <c:pt idx="3">
                  <c:v>1-249 emp.</c:v>
                </c:pt>
              </c:strCache>
            </c:strRef>
          </c:cat>
          <c:val>
            <c:numRef>
              <c:f>Taul1!$B$2:$B$5</c:f>
              <c:numCache>
                <c:formatCode>0%</c:formatCode>
                <c:ptCount val="4"/>
                <c:pt idx="0">
                  <c:v>0.02</c:v>
                </c:pt>
                <c:pt idx="1">
                  <c:v>0.02</c:v>
                </c:pt>
                <c:pt idx="2">
                  <c:v>0.06</c:v>
                </c:pt>
                <c:pt idx="3">
                  <c:v>0.9</c:v>
                </c:pt>
              </c:numCache>
            </c:numRef>
          </c:val>
          <c:extLst>
            <c:ext xmlns:c16="http://schemas.microsoft.com/office/drawing/2014/chart" uri="{C3380CC4-5D6E-409C-BE32-E72D297353CC}">
              <c16:uniqueId val="{00000000-9646-48BB-A59A-FA99C79EC9DD}"/>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Over 1000 emp.</c:v>
                </c:pt>
                <c:pt idx="1">
                  <c:v>500-999 emp.</c:v>
                </c:pt>
                <c:pt idx="2">
                  <c:v>250-499 emp.</c:v>
                </c:pt>
                <c:pt idx="3">
                  <c:v>1-249 emp.</c:v>
                </c:pt>
              </c:strCache>
            </c:strRef>
          </c:cat>
          <c:val>
            <c:numRef>
              <c:f>Taul1!$C$2:$C$5</c:f>
              <c:numCache>
                <c:formatCode>0%</c:formatCode>
                <c:ptCount val="4"/>
                <c:pt idx="0">
                  <c:v>0.03</c:v>
                </c:pt>
                <c:pt idx="1">
                  <c:v>0.04</c:v>
                </c:pt>
                <c:pt idx="2">
                  <c:v>0.05</c:v>
                </c:pt>
                <c:pt idx="3">
                  <c:v>0.87</c:v>
                </c:pt>
              </c:numCache>
            </c:numRef>
          </c:val>
          <c:extLst>
            <c:ext xmlns:c16="http://schemas.microsoft.com/office/drawing/2014/chart" uri="{C3380CC4-5D6E-409C-BE32-E72D297353CC}">
              <c16:uniqueId val="{00000001-9646-48BB-A59A-FA99C79EC9DD}"/>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0.27</c:v>
                </c:pt>
                <c:pt idx="1">
                  <c:v>0.24</c:v>
                </c:pt>
                <c:pt idx="2">
                  <c:v>0.19</c:v>
                </c:pt>
                <c:pt idx="3">
                  <c:v>0.19</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0.42</c:v>
                </c:pt>
                <c:pt idx="1">
                  <c:v>0.42</c:v>
                </c:pt>
                <c:pt idx="2">
                  <c:v>0.6</c:v>
                </c:pt>
                <c:pt idx="3">
                  <c:v>0.57999999999999996</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0.31</c:v>
                </c:pt>
                <c:pt idx="1">
                  <c:v>0.34</c:v>
                </c:pt>
                <c:pt idx="2">
                  <c:v>0.21</c:v>
                </c:pt>
                <c:pt idx="3">
                  <c:v>0.23</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0.14000000000000001</c:v>
                </c:pt>
                <c:pt idx="1">
                  <c:v>0.15</c:v>
                </c:pt>
                <c:pt idx="2">
                  <c:v>0.15</c:v>
                </c:pt>
                <c:pt idx="3">
                  <c:v>0.12</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0.56000000000000005</c:v>
                </c:pt>
                <c:pt idx="1">
                  <c:v>0.54</c:v>
                </c:pt>
                <c:pt idx="2">
                  <c:v>0.57999999999999996</c:v>
                </c:pt>
                <c:pt idx="3">
                  <c:v>0.65</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0.31</c:v>
                </c:pt>
                <c:pt idx="1">
                  <c:v>0.31</c:v>
                </c:pt>
                <c:pt idx="2">
                  <c:v>0.27</c:v>
                </c:pt>
                <c:pt idx="3">
                  <c:v>0.22</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Manufacturing </a:t>
            </a:r>
            <a:r>
              <a:rPr lang="fi-FI" sz="1400" dirty="0" err="1"/>
              <a:t>industry</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Manufacturing industry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General</c:formatCode>
                <c:ptCount val="4"/>
                <c:pt idx="0">
                  <c:v>4</c:v>
                </c:pt>
                <c:pt idx="1">
                  <c:v>10</c:v>
                </c:pt>
                <c:pt idx="2">
                  <c:v>3</c:v>
                </c:pt>
                <c:pt idx="3">
                  <c:v>4</c:v>
                </c:pt>
              </c:numCache>
            </c:numRef>
          </c:val>
          <c:extLst>
            <c:ext xmlns:c16="http://schemas.microsoft.com/office/drawing/2014/chart" uri="{C3380CC4-5D6E-409C-BE32-E72D297353CC}">
              <c16:uniqueId val="{00000000-DF50-4CD1-AF76-70C292E7E47F}"/>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16"/>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Services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General</c:formatCode>
                <c:ptCount val="4"/>
                <c:pt idx="0">
                  <c:v>17</c:v>
                </c:pt>
                <c:pt idx="1">
                  <c:v>16</c:v>
                </c:pt>
                <c:pt idx="2">
                  <c:v>12</c:v>
                </c:pt>
                <c:pt idx="3">
                  <c:v>10</c:v>
                </c:pt>
              </c:numCache>
            </c:numRef>
          </c:val>
          <c:extLst>
            <c:ext xmlns:c16="http://schemas.microsoft.com/office/drawing/2014/chart" uri="{C3380CC4-5D6E-409C-BE32-E72D297353CC}">
              <c16:uniqueId val="{00000000-018F-4A22-B281-640E8DFABC93}"/>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0.25</c:v>
                </c:pt>
                <c:pt idx="1">
                  <c:v>0.24</c:v>
                </c:pt>
                <c:pt idx="2">
                  <c:v>0.18</c:v>
                </c:pt>
                <c:pt idx="3">
                  <c:v>0.19</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0.44</c:v>
                </c:pt>
                <c:pt idx="1">
                  <c:v>0.44</c:v>
                </c:pt>
                <c:pt idx="2">
                  <c:v>0.59</c:v>
                </c:pt>
                <c:pt idx="3">
                  <c:v>0.57999999999999996</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0.31</c:v>
                </c:pt>
                <c:pt idx="1">
                  <c:v>0.33</c:v>
                </c:pt>
                <c:pt idx="2">
                  <c:v>0.23</c:v>
                </c:pt>
                <c:pt idx="3">
                  <c:v>0.23</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0.18</c:v>
                </c:pt>
                <c:pt idx="1">
                  <c:v>0.16</c:v>
                </c:pt>
                <c:pt idx="2">
                  <c:v>0.17</c:v>
                </c:pt>
                <c:pt idx="3">
                  <c:v>0.12</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0.49</c:v>
                </c:pt>
                <c:pt idx="1">
                  <c:v>0.47</c:v>
                </c:pt>
                <c:pt idx="2">
                  <c:v>0.62</c:v>
                </c:pt>
                <c:pt idx="3">
                  <c:v>0.66</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0.33</c:v>
                </c:pt>
                <c:pt idx="1">
                  <c:v>0.37</c:v>
                </c:pt>
                <c:pt idx="2">
                  <c:v>0.21</c:v>
                </c:pt>
                <c:pt idx="3">
                  <c:v>0.22</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chemeClr val="tx1"/>
                </a:solidFill>
              </a:rPr>
              <a:t>Balance figure, Companies with fewer than 150 employees</a:t>
            </a:r>
            <a:endParaRPr lang="fi-FI"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Fewer than 150 employees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General</c:formatCode>
                <c:ptCount val="4"/>
                <c:pt idx="0">
                  <c:v>5</c:v>
                </c:pt>
                <c:pt idx="1">
                  <c:v>9</c:v>
                </c:pt>
                <c:pt idx="2">
                  <c:v>5</c:v>
                </c:pt>
                <c:pt idx="3">
                  <c:v>4</c:v>
                </c:pt>
              </c:numCache>
            </c:numRef>
          </c:val>
          <c:extLst>
            <c:ext xmlns:c16="http://schemas.microsoft.com/office/drawing/2014/chart" uri="{C3380CC4-5D6E-409C-BE32-E72D297353CC}">
              <c16:uniqueId val="{00000000-ACB5-4E1D-AA5A-246406A5B02A}"/>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16"/>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chemeClr val="tx1"/>
                </a:solidFill>
              </a:rPr>
              <a:t>Balance figure, Companies with more than 150 employees</a:t>
            </a:r>
            <a:endParaRPr lang="fi-FI"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More than 150 employees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General</c:formatCode>
                <c:ptCount val="4"/>
                <c:pt idx="0">
                  <c:v>14</c:v>
                </c:pt>
                <c:pt idx="1">
                  <c:v>21</c:v>
                </c:pt>
                <c:pt idx="2">
                  <c:v>4</c:v>
                </c:pt>
                <c:pt idx="3">
                  <c:v>11</c:v>
                </c:pt>
              </c:numCache>
            </c:numRef>
          </c:val>
          <c:extLst>
            <c:ext xmlns:c16="http://schemas.microsoft.com/office/drawing/2014/chart" uri="{C3380CC4-5D6E-409C-BE32-E72D297353CC}">
              <c16:uniqueId val="{00000000-7C5A-4901-884E-0663CC298C86}"/>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dirty="0" err="1"/>
              <a:t>Finished</a:t>
            </a:r>
            <a:r>
              <a:rPr lang="fi-FI" dirty="0"/>
              <a:t> </a:t>
            </a:r>
            <a:r>
              <a:rPr lang="fi-FI" dirty="0" err="1"/>
              <a:t>goods</a:t>
            </a:r>
            <a:r>
              <a:rPr lang="fi-FI" dirty="0"/>
              <a:t> </a:t>
            </a:r>
            <a:r>
              <a:rPr lang="fi-FI" dirty="0" err="1"/>
              <a:t>inventories</a:t>
            </a:r>
            <a:endParaRPr lang="fi-FI"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Increased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0.12</c:v>
                </c:pt>
              </c:numCache>
            </c:numRef>
          </c:val>
          <c:extLst>
            <c:ext xmlns:c16="http://schemas.microsoft.com/office/drawing/2014/chart" uri="{C3380CC4-5D6E-409C-BE32-E72D297353CC}">
              <c16:uniqueId val="{00000000-26C4-44C5-BB1B-A4D679192039}"/>
            </c:ext>
          </c:extLst>
        </c:ser>
        <c:ser>
          <c:idx val="1"/>
          <c:order val="1"/>
          <c:tx>
            <c:strRef>
              <c:f>Taul1!$C$1</c:f>
              <c:strCache>
                <c:ptCount val="1"/>
                <c:pt idx="0">
                  <c:v>Unchanged</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C4-44C5-BB1B-A4D67919203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0.74</c:v>
                </c:pt>
              </c:numCache>
            </c:numRef>
          </c:val>
          <c:extLst>
            <c:ext xmlns:c16="http://schemas.microsoft.com/office/drawing/2014/chart" uri="{C3380CC4-5D6E-409C-BE32-E72D297353CC}">
              <c16:uniqueId val="{00000002-26C4-44C5-BB1B-A4D679192039}"/>
            </c:ext>
          </c:extLst>
        </c:ser>
        <c:ser>
          <c:idx val="2"/>
          <c:order val="2"/>
          <c:tx>
            <c:strRef>
              <c:f>Taul1!$D$1</c:f>
              <c:strCache>
                <c:ptCount val="1"/>
                <c:pt idx="0">
                  <c:v>Decreased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0.14000000000000001</c:v>
                </c:pt>
              </c:numCache>
            </c:numRef>
          </c:val>
          <c:extLst>
            <c:ext xmlns:c16="http://schemas.microsoft.com/office/drawing/2014/chart" uri="{C3380CC4-5D6E-409C-BE32-E72D297353CC}">
              <c16:uniqueId val="{00000003-26C4-44C5-BB1B-A4D679192039}"/>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dirty="0" err="1"/>
              <a:t>Suppliers´delivery</a:t>
            </a:r>
            <a:r>
              <a:rPr lang="fi-FI" dirty="0"/>
              <a:t> </a:t>
            </a:r>
            <a:r>
              <a:rPr lang="fi-FI" dirty="0" err="1"/>
              <a:t>times</a:t>
            </a:r>
            <a:endParaRPr lang="fi-FI"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8.5704171271418189E-2"/>
          <c:y val="0.12682574234906416"/>
          <c:w val="0.82608803700173661"/>
          <c:h val="0.66152040950028801"/>
        </c:manualLayout>
      </c:layout>
      <c:barChart>
        <c:barDir val="bar"/>
        <c:grouping val="percentStacked"/>
        <c:varyColors val="0"/>
        <c:ser>
          <c:idx val="0"/>
          <c:order val="0"/>
          <c:tx>
            <c:strRef>
              <c:f>Taul1!$B$1</c:f>
              <c:strCache>
                <c:ptCount val="1"/>
                <c:pt idx="0">
                  <c:v>Shortened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0.05</c:v>
                </c:pt>
              </c:numCache>
            </c:numRef>
          </c:val>
          <c:extLst>
            <c:ext xmlns:c16="http://schemas.microsoft.com/office/drawing/2014/chart" uri="{C3380CC4-5D6E-409C-BE32-E72D297353CC}">
              <c16:uniqueId val="{00000000-A3ED-4F26-A3D6-AA80B8E50366}"/>
            </c:ext>
          </c:extLst>
        </c:ser>
        <c:ser>
          <c:idx val="1"/>
          <c:order val="1"/>
          <c:tx>
            <c:strRef>
              <c:f>Taul1!$C$1</c:f>
              <c:strCache>
                <c:ptCount val="1"/>
                <c:pt idx="0">
                  <c:v>Unchanged</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ED-4F26-A3D6-AA80B8E50366}"/>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0.84</c:v>
                </c:pt>
              </c:numCache>
            </c:numRef>
          </c:val>
          <c:extLst>
            <c:ext xmlns:c16="http://schemas.microsoft.com/office/drawing/2014/chart" uri="{C3380CC4-5D6E-409C-BE32-E72D297353CC}">
              <c16:uniqueId val="{00000002-A3ED-4F26-A3D6-AA80B8E50366}"/>
            </c:ext>
          </c:extLst>
        </c:ser>
        <c:ser>
          <c:idx val="2"/>
          <c:order val="2"/>
          <c:tx>
            <c:strRef>
              <c:f>Taul1!$D$1</c:f>
              <c:strCache>
                <c:ptCount val="1"/>
                <c:pt idx="0">
                  <c:v>Lengthened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0.11</c:v>
                </c:pt>
              </c:numCache>
            </c:numRef>
          </c:val>
          <c:extLst>
            <c:ext xmlns:c16="http://schemas.microsoft.com/office/drawing/2014/chart" uri="{C3380CC4-5D6E-409C-BE32-E72D297353CC}">
              <c16:uniqueId val="{00000003-A3ED-4F26-A3D6-AA80B8E50366}"/>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Company´s</a:t>
            </a:r>
            <a:r>
              <a:rPr lang="fi-FI" sz="1400" dirty="0"/>
              <a:t> </a:t>
            </a:r>
            <a:r>
              <a:rPr lang="fi-FI" sz="1400" dirty="0" err="1"/>
              <a:t>industry</a:t>
            </a:r>
            <a:r>
              <a:rPr lang="fi-FI" sz="1400" dirty="0"/>
              <a:t> </a:t>
            </a:r>
            <a:r>
              <a:rPr lang="fi-FI" sz="1400" dirty="0" err="1"/>
              <a:t>sector</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Total membership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Information technology</c:v>
                </c:pt>
                <c:pt idx="1">
                  <c:v>Consulting engineering</c:v>
                </c:pt>
                <c:pt idx="2">
                  <c:v>Metals industry</c:v>
                </c:pt>
                <c:pt idx="3">
                  <c:v>Mechanical engineering</c:v>
                </c:pt>
                <c:pt idx="4">
                  <c:v>Electronics industry</c:v>
                </c:pt>
              </c:strCache>
            </c:strRef>
          </c:cat>
          <c:val>
            <c:numRef>
              <c:f>Taul1!$B$2:$B$6</c:f>
              <c:numCache>
                <c:formatCode>0%</c:formatCode>
                <c:ptCount val="5"/>
                <c:pt idx="0">
                  <c:v>0.23</c:v>
                </c:pt>
                <c:pt idx="1">
                  <c:v>0.06</c:v>
                </c:pt>
                <c:pt idx="2">
                  <c:v>0.03</c:v>
                </c:pt>
                <c:pt idx="3">
                  <c:v>0.54</c:v>
                </c:pt>
                <c:pt idx="4">
                  <c:v>0.14000000000000001</c:v>
                </c:pt>
              </c:numCache>
            </c:numRef>
          </c:val>
          <c:extLst>
            <c:ext xmlns:c16="http://schemas.microsoft.com/office/drawing/2014/chart" uri="{C3380CC4-5D6E-409C-BE32-E72D297353CC}">
              <c16:uniqueId val="{00000000-246D-4837-BF4D-C2F8195A84DE}"/>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Information technology</c:v>
                </c:pt>
                <c:pt idx="1">
                  <c:v>Consulting engineering</c:v>
                </c:pt>
                <c:pt idx="2">
                  <c:v>Metals industry</c:v>
                </c:pt>
                <c:pt idx="3">
                  <c:v>Mechanical engineering</c:v>
                </c:pt>
                <c:pt idx="4">
                  <c:v>Electronics industry</c:v>
                </c:pt>
              </c:strCache>
            </c:strRef>
          </c:cat>
          <c:val>
            <c:numRef>
              <c:f>Taul1!$C$2:$C$6</c:f>
              <c:numCache>
                <c:formatCode>0%</c:formatCode>
                <c:ptCount val="5"/>
                <c:pt idx="0">
                  <c:v>0.16</c:v>
                </c:pt>
                <c:pt idx="1">
                  <c:v>0.06</c:v>
                </c:pt>
                <c:pt idx="2">
                  <c:v>0.04</c:v>
                </c:pt>
                <c:pt idx="3">
                  <c:v>0.59</c:v>
                </c:pt>
                <c:pt idx="4">
                  <c:v>0.15</c:v>
                </c:pt>
              </c:numCache>
            </c:numRef>
          </c:val>
          <c:extLst>
            <c:ext xmlns:c16="http://schemas.microsoft.com/office/drawing/2014/chart" uri="{C3380CC4-5D6E-409C-BE32-E72D297353CC}">
              <c16:uniqueId val="{00000001-246D-4837-BF4D-C2F8195A84DE}"/>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dirty="0" err="1"/>
              <a:t>Finished</a:t>
            </a:r>
            <a:r>
              <a:rPr lang="fi-FI" dirty="0"/>
              <a:t> </a:t>
            </a:r>
            <a:r>
              <a:rPr lang="fi-FI" dirty="0" err="1"/>
              <a:t>goods</a:t>
            </a:r>
            <a:r>
              <a:rPr lang="fi-FI" dirty="0"/>
              <a:t> </a:t>
            </a:r>
            <a:r>
              <a:rPr lang="fi-FI" dirty="0" err="1"/>
              <a:t>inventories</a:t>
            </a:r>
            <a:endParaRPr lang="fi-FI"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Increased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Less than 150 employees</c:v>
                </c:pt>
              </c:strCache>
            </c:strRef>
          </c:cat>
          <c:val>
            <c:numRef>
              <c:f>Taul1!$B$2:$B$3</c:f>
              <c:numCache>
                <c:formatCode>0%</c:formatCode>
                <c:ptCount val="2"/>
                <c:pt idx="0">
                  <c:v>0.09</c:v>
                </c:pt>
                <c:pt idx="1">
                  <c:v>0.12</c:v>
                </c:pt>
              </c:numCache>
            </c:numRef>
          </c:val>
          <c:extLst>
            <c:ext xmlns:c16="http://schemas.microsoft.com/office/drawing/2014/chart" uri="{C3380CC4-5D6E-409C-BE32-E72D297353CC}">
              <c16:uniqueId val="{00000000-26C4-44C5-BB1B-A4D679192039}"/>
            </c:ext>
          </c:extLst>
        </c:ser>
        <c:ser>
          <c:idx val="1"/>
          <c:order val="1"/>
          <c:tx>
            <c:strRef>
              <c:f>Taul1!$C$1</c:f>
              <c:strCache>
                <c:ptCount val="1"/>
                <c:pt idx="0">
                  <c:v>Unchanged</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C4-44C5-BB1B-A4D67919203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Less than 150 employees</c:v>
                </c:pt>
              </c:strCache>
            </c:strRef>
          </c:cat>
          <c:val>
            <c:numRef>
              <c:f>Taul1!$C$2:$C$3</c:f>
              <c:numCache>
                <c:formatCode>0%</c:formatCode>
                <c:ptCount val="2"/>
                <c:pt idx="0">
                  <c:v>0.78</c:v>
                </c:pt>
                <c:pt idx="1">
                  <c:v>0.74</c:v>
                </c:pt>
              </c:numCache>
            </c:numRef>
          </c:val>
          <c:extLst>
            <c:ext xmlns:c16="http://schemas.microsoft.com/office/drawing/2014/chart" uri="{C3380CC4-5D6E-409C-BE32-E72D297353CC}">
              <c16:uniqueId val="{00000002-26C4-44C5-BB1B-A4D679192039}"/>
            </c:ext>
          </c:extLst>
        </c:ser>
        <c:ser>
          <c:idx val="2"/>
          <c:order val="2"/>
          <c:tx>
            <c:strRef>
              <c:f>Taul1!$D$1</c:f>
              <c:strCache>
                <c:ptCount val="1"/>
                <c:pt idx="0">
                  <c:v>Decreased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Less than 150 employees</c:v>
                </c:pt>
              </c:strCache>
            </c:strRef>
          </c:cat>
          <c:val>
            <c:numRef>
              <c:f>Taul1!$D$2:$D$3</c:f>
              <c:numCache>
                <c:formatCode>0%</c:formatCode>
                <c:ptCount val="2"/>
                <c:pt idx="0">
                  <c:v>0.13</c:v>
                </c:pt>
                <c:pt idx="1">
                  <c:v>0.14000000000000001</c:v>
                </c:pt>
              </c:numCache>
            </c:numRef>
          </c:val>
          <c:extLst>
            <c:ext xmlns:c16="http://schemas.microsoft.com/office/drawing/2014/chart" uri="{C3380CC4-5D6E-409C-BE32-E72D297353CC}">
              <c16:uniqueId val="{00000003-26C4-44C5-BB1B-A4D679192039}"/>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dirty="0" err="1"/>
              <a:t>Suppliers´delivery</a:t>
            </a:r>
            <a:r>
              <a:rPr lang="fi-FI" dirty="0"/>
              <a:t> </a:t>
            </a:r>
            <a:r>
              <a:rPr lang="fi-FI" dirty="0" err="1"/>
              <a:t>times</a:t>
            </a:r>
            <a:endParaRPr lang="fi-FI"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30616576790613009"/>
          <c:y val="0.14372030358964319"/>
          <c:w val="0.60562635134557707"/>
          <c:h val="0.64598315667776407"/>
        </c:manualLayout>
      </c:layout>
      <c:barChart>
        <c:barDir val="bar"/>
        <c:grouping val="percentStacked"/>
        <c:varyColors val="0"/>
        <c:ser>
          <c:idx val="0"/>
          <c:order val="0"/>
          <c:tx>
            <c:strRef>
              <c:f>Taul1!$B$1</c:f>
              <c:strCache>
                <c:ptCount val="1"/>
                <c:pt idx="0">
                  <c:v>Shortened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More than 150 employees</c:v>
                </c:pt>
                <c:pt idx="1">
                  <c:v>Less than 150 employees</c:v>
                </c:pt>
              </c:strCache>
            </c:strRef>
          </c:cat>
          <c:val>
            <c:numRef>
              <c:f>Taul1!$B$2:$B$3</c:f>
              <c:numCache>
                <c:formatCode>0%</c:formatCode>
                <c:ptCount val="2"/>
                <c:pt idx="0">
                  <c:v>0.02</c:v>
                </c:pt>
                <c:pt idx="1">
                  <c:v>0.06</c:v>
                </c:pt>
              </c:numCache>
            </c:numRef>
          </c:val>
          <c:extLst>
            <c:ext xmlns:c16="http://schemas.microsoft.com/office/drawing/2014/chart" uri="{C3380CC4-5D6E-409C-BE32-E72D297353CC}">
              <c16:uniqueId val="{00000000-0B91-48D4-9D74-7665422595C4}"/>
            </c:ext>
          </c:extLst>
        </c:ser>
        <c:ser>
          <c:idx val="1"/>
          <c:order val="1"/>
          <c:tx>
            <c:strRef>
              <c:f>Taul1!$C$1</c:f>
              <c:strCache>
                <c:ptCount val="1"/>
                <c:pt idx="0">
                  <c:v>Unchanged</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91-48D4-9D74-7665422595C4}"/>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More than 150 employees</c:v>
                </c:pt>
                <c:pt idx="1">
                  <c:v>Less than 150 employees</c:v>
                </c:pt>
              </c:strCache>
            </c:strRef>
          </c:cat>
          <c:val>
            <c:numRef>
              <c:f>Taul1!$C$2:$C$3</c:f>
              <c:numCache>
                <c:formatCode>0%</c:formatCode>
                <c:ptCount val="2"/>
                <c:pt idx="0">
                  <c:v>0.95</c:v>
                </c:pt>
                <c:pt idx="1">
                  <c:v>0.81</c:v>
                </c:pt>
              </c:numCache>
            </c:numRef>
          </c:val>
          <c:extLst>
            <c:ext xmlns:c16="http://schemas.microsoft.com/office/drawing/2014/chart" uri="{C3380CC4-5D6E-409C-BE32-E72D297353CC}">
              <c16:uniqueId val="{00000002-0B91-48D4-9D74-7665422595C4}"/>
            </c:ext>
          </c:extLst>
        </c:ser>
        <c:ser>
          <c:idx val="2"/>
          <c:order val="2"/>
          <c:tx>
            <c:strRef>
              <c:f>Taul1!$D$1</c:f>
              <c:strCache>
                <c:ptCount val="1"/>
                <c:pt idx="0">
                  <c:v>Lengthened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More than 150 employees</c:v>
                </c:pt>
                <c:pt idx="1">
                  <c:v>Less than 150 employees</c:v>
                </c:pt>
              </c:strCache>
            </c:strRef>
          </c:cat>
          <c:val>
            <c:numRef>
              <c:f>Taul1!$D$2:$D$3</c:f>
              <c:numCache>
                <c:formatCode>0%</c:formatCode>
                <c:ptCount val="2"/>
                <c:pt idx="0">
                  <c:v>0.04</c:v>
                </c:pt>
                <c:pt idx="1">
                  <c:v>0.13</c:v>
                </c:pt>
              </c:numCache>
            </c:numRef>
          </c:val>
          <c:extLst>
            <c:ext xmlns:c16="http://schemas.microsoft.com/office/drawing/2014/chart" uri="{C3380CC4-5D6E-409C-BE32-E72D297353CC}">
              <c16:uniqueId val="{00000003-0B91-48D4-9D74-7665422595C4}"/>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chemeClr val="tx1"/>
                </a:solidFill>
              </a:rPr>
              <a:t>Balance figure, Finished goods inventories</a:t>
            </a:r>
            <a:endParaRPr lang="fi-FI"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Fewer than 150 employees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 2024</c:v>
                </c:pt>
                <c:pt idx="2">
                  <c:v>March 2024</c:v>
                </c:pt>
                <c:pt idx="3">
                  <c:v>June 2025</c:v>
                </c:pt>
                <c:pt idx="4">
                  <c:v>Sept. 2025</c:v>
                </c:pt>
                <c:pt idx="5">
                  <c:v>Dec. 2025</c:v>
                </c:pt>
              </c:strCache>
            </c:strRef>
          </c:cat>
          <c:val>
            <c:numRef>
              <c:f>Taul1!$B$2:$B$7</c:f>
              <c:numCache>
                <c:formatCode>General</c:formatCode>
                <c:ptCount val="6"/>
                <c:pt idx="0">
                  <c:v>2</c:v>
                </c:pt>
                <c:pt idx="1">
                  <c:v>4</c:v>
                </c:pt>
                <c:pt idx="2">
                  <c:v>3</c:v>
                </c:pt>
                <c:pt idx="3">
                  <c:v>3</c:v>
                </c:pt>
                <c:pt idx="4">
                  <c:v>7</c:v>
                </c:pt>
                <c:pt idx="5">
                  <c:v>3</c:v>
                </c:pt>
              </c:numCache>
            </c:numRef>
          </c:val>
          <c:extLst>
            <c:ext xmlns:c16="http://schemas.microsoft.com/office/drawing/2014/chart" uri="{C3380CC4-5D6E-409C-BE32-E72D297353CC}">
              <c16:uniqueId val="{00000000-ACB5-4E1D-AA5A-246406A5B02A}"/>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16"/>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chemeClr val="tx1"/>
                </a:solidFill>
              </a:rPr>
              <a:t>Balance figure, Delivery times</a:t>
            </a:r>
            <a:endParaRPr lang="fi-FI"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More than 150 employees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 2024</c:v>
                </c:pt>
                <c:pt idx="2">
                  <c:v>March 2024</c:v>
                </c:pt>
                <c:pt idx="3">
                  <c:v>June 2025</c:v>
                </c:pt>
                <c:pt idx="4">
                  <c:v>Sept. 2025</c:v>
                </c:pt>
                <c:pt idx="5">
                  <c:v>Dec. 2025</c:v>
                </c:pt>
              </c:strCache>
            </c:strRef>
          </c:cat>
          <c:val>
            <c:numRef>
              <c:f>Taul1!$B$2:$B$7</c:f>
              <c:numCache>
                <c:formatCode>General</c:formatCode>
                <c:ptCount val="6"/>
                <c:pt idx="0">
                  <c:v>-10</c:v>
                </c:pt>
                <c:pt idx="1">
                  <c:v>-12</c:v>
                </c:pt>
                <c:pt idx="2">
                  <c:v>5</c:v>
                </c:pt>
                <c:pt idx="3">
                  <c:v>10</c:v>
                </c:pt>
                <c:pt idx="4">
                  <c:v>10</c:v>
                </c:pt>
                <c:pt idx="5">
                  <c:v>6</c:v>
                </c:pt>
              </c:numCache>
            </c:numRef>
          </c:val>
          <c:extLst>
            <c:ext xmlns:c16="http://schemas.microsoft.com/office/drawing/2014/chart" uri="{C3380CC4-5D6E-409C-BE32-E72D297353CC}">
              <c16:uniqueId val="{00000000-7C5A-4901-884E-0663CC298C86}"/>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Production</c:v>
                </c:pt>
                <c:pt idx="1">
                  <c:v>Employment</c:v>
                </c:pt>
              </c:strCache>
            </c:strRef>
          </c:cat>
          <c:val>
            <c:numRef>
              <c:f>Taul1!$B$2:$B$3</c:f>
              <c:numCache>
                <c:formatCode>0%</c:formatCode>
                <c:ptCount val="2"/>
                <c:pt idx="0">
                  <c:v>0.12</c:v>
                </c:pt>
                <c:pt idx="1">
                  <c:v>0.13</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No change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Production</c:v>
                </c:pt>
                <c:pt idx="1">
                  <c:v>Employment</c:v>
                </c:pt>
              </c:strCache>
            </c:strRef>
          </c:cat>
          <c:val>
            <c:numRef>
              <c:f>Taul1!$C$2:$C$3</c:f>
              <c:numCache>
                <c:formatCode>0%</c:formatCode>
                <c:ptCount val="2"/>
                <c:pt idx="0">
                  <c:v>0.52</c:v>
                </c:pt>
                <c:pt idx="1">
                  <c:v>0.59</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Production</c:v>
                </c:pt>
                <c:pt idx="1">
                  <c:v>Employment</c:v>
                </c:pt>
              </c:strCache>
            </c:strRef>
          </c:cat>
          <c:val>
            <c:numRef>
              <c:f>Taul1!$D$2:$D$3</c:f>
              <c:numCache>
                <c:formatCode>0%</c:formatCode>
                <c:ptCount val="2"/>
                <c:pt idx="0">
                  <c:v>0.36</c:v>
                </c:pt>
                <c:pt idx="1">
                  <c:v>0.28000000000000003</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Employment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019953403322728"/>
          <c:y val="0.19210574176235445"/>
          <c:w val="0.84540568727636933"/>
          <c:h val="0.75967621008300434"/>
        </c:manualLayout>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1"/>
              <c:layout>
                <c:manualLayout>
                  <c:x val="-3.1267980627640041E-3"/>
                  <c:y val="-7.0706483345313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32-4425-89FD-EA86DA60C30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 2024</c:v>
                </c:pt>
                <c:pt idx="2">
                  <c:v>March 2025</c:v>
                </c:pt>
                <c:pt idx="3">
                  <c:v>June 2025</c:v>
                </c:pt>
                <c:pt idx="4">
                  <c:v>Sept. 2025</c:v>
                </c:pt>
                <c:pt idx="5">
                  <c:v>Dec. 2025</c:v>
                </c:pt>
              </c:strCache>
            </c:strRef>
          </c:cat>
          <c:val>
            <c:numRef>
              <c:f>Taul1!$B$2:$B$7</c:f>
              <c:numCache>
                <c:formatCode>General</c:formatCode>
                <c:ptCount val="6"/>
                <c:pt idx="0">
                  <c:v>-7</c:v>
                </c:pt>
                <c:pt idx="1">
                  <c:v>-2</c:v>
                </c:pt>
                <c:pt idx="2">
                  <c:v>15</c:v>
                </c:pt>
                <c:pt idx="3">
                  <c:v>4</c:v>
                </c:pt>
                <c:pt idx="4">
                  <c:v>2</c:v>
                </c:pt>
                <c:pt idx="5">
                  <c:v>15</c:v>
                </c:pt>
              </c:numCache>
            </c:numRef>
          </c:val>
          <c:extLst>
            <c:ext xmlns:c16="http://schemas.microsoft.com/office/drawing/2014/chart" uri="{C3380CC4-5D6E-409C-BE32-E72D297353CC}">
              <c16:uniqueId val="{00000001-4A32-4425-89FD-EA86DA60C302}"/>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3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0" i="0" u="none" strike="noStrike" kern="1200" spc="0" baseline="0" dirty="0">
                <a:solidFill>
                  <a:schemeClr val="tx1"/>
                </a:solidFill>
              </a:rPr>
              <a:t>Production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80699799553998"/>
          <c:y val="0.17903345698652293"/>
          <c:w val="0.84333825175359067"/>
          <c:h val="0.77509156280328417"/>
        </c:manualLayout>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 2024</c:v>
                </c:pt>
                <c:pt idx="2">
                  <c:v>March 2025</c:v>
                </c:pt>
                <c:pt idx="3">
                  <c:v>June 2025</c:v>
                </c:pt>
                <c:pt idx="4">
                  <c:v>Sept. 2025</c:v>
                </c:pt>
                <c:pt idx="5">
                  <c:v>Dec. 2025</c:v>
                </c:pt>
              </c:strCache>
            </c:strRef>
          </c:cat>
          <c:val>
            <c:numRef>
              <c:f>Taul1!$B$2:$B$7</c:f>
              <c:numCache>
                <c:formatCode>General</c:formatCode>
                <c:ptCount val="6"/>
                <c:pt idx="0">
                  <c:v>3</c:v>
                </c:pt>
                <c:pt idx="1">
                  <c:v>8</c:v>
                </c:pt>
                <c:pt idx="2">
                  <c:v>27</c:v>
                </c:pt>
                <c:pt idx="3">
                  <c:v>13</c:v>
                </c:pt>
                <c:pt idx="4">
                  <c:v>12</c:v>
                </c:pt>
                <c:pt idx="5">
                  <c:v>24</c:v>
                </c:pt>
              </c:numCache>
            </c:numRef>
          </c:val>
          <c:extLst>
            <c:ext xmlns:c16="http://schemas.microsoft.com/office/drawing/2014/chart" uri="{C3380CC4-5D6E-409C-BE32-E72D297353CC}">
              <c16:uniqueId val="{00000000-FDAF-4C39-BA52-FADD4BC2C0A8}"/>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Manufacturing </a:t>
            </a:r>
            <a:r>
              <a:rPr lang="fi-FI" sz="1400" dirty="0" err="1"/>
              <a:t>industry</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Manufacturing industry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Employment</c:v>
                </c:pt>
                <c:pt idx="1">
                  <c:v>Production</c:v>
                </c:pt>
              </c:strCache>
            </c:strRef>
          </c:cat>
          <c:val>
            <c:numRef>
              <c:f>Taul1!$B$2:$B$3</c:f>
              <c:numCache>
                <c:formatCode>General</c:formatCode>
                <c:ptCount val="2"/>
                <c:pt idx="0">
                  <c:v>12</c:v>
                </c:pt>
                <c:pt idx="1">
                  <c:v>21</c:v>
                </c:pt>
              </c:numCache>
            </c:numRef>
          </c:val>
          <c:extLst>
            <c:ext xmlns:c16="http://schemas.microsoft.com/office/drawing/2014/chart" uri="{C3380CC4-5D6E-409C-BE32-E72D297353CC}">
              <c16:uniqueId val="{00000000-DF50-4CD1-AF76-70C292E7E47F}"/>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Services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Employment</c:v>
                </c:pt>
                <c:pt idx="1">
                  <c:v>Production</c:v>
                </c:pt>
              </c:strCache>
            </c:strRef>
          </c:cat>
          <c:val>
            <c:numRef>
              <c:f>Taul1!$B$2:$B$3</c:f>
              <c:numCache>
                <c:formatCode>General</c:formatCode>
                <c:ptCount val="2"/>
                <c:pt idx="0">
                  <c:v>28</c:v>
                </c:pt>
                <c:pt idx="1">
                  <c:v>33</c:v>
                </c:pt>
              </c:numCache>
            </c:numRef>
          </c:val>
          <c:extLst>
            <c:ext xmlns:c16="http://schemas.microsoft.com/office/drawing/2014/chart" uri="{C3380CC4-5D6E-409C-BE32-E72D297353CC}">
              <c16:uniqueId val="{00000000-018F-4A22-B281-640E8DFABC93}"/>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dirty="0" err="1"/>
              <a:t>Employment</a:t>
            </a:r>
            <a:endParaRPr lang="fi-FI" b="1" dirty="0"/>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43567554993889568"/>
          <c:y val="0.13702418952740356"/>
          <c:w val="0.4902887774374276"/>
          <c:h val="0.66536812222591557"/>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Taul1!$B$2:$B$3</c:f>
              <c:numCache>
                <c:formatCode>0%</c:formatCode>
                <c:ptCount val="2"/>
                <c:pt idx="0">
                  <c:v>0.1</c:v>
                </c:pt>
                <c:pt idx="1">
                  <c:v>0.13</c:v>
                </c:pt>
              </c:numCache>
            </c:numRef>
          </c:val>
          <c:extLst>
            <c:ext xmlns:c16="http://schemas.microsoft.com/office/drawing/2014/chart" uri="{C3380CC4-5D6E-409C-BE32-E72D297353CC}">
              <c16:uniqueId val="{00000000-26C4-44C5-BB1B-A4D679192039}"/>
            </c:ext>
          </c:extLst>
        </c:ser>
        <c:ser>
          <c:idx val="1"/>
          <c:order val="1"/>
          <c:tx>
            <c:strRef>
              <c:f>Taul1!$C$1</c:f>
              <c:strCache>
                <c:ptCount val="1"/>
                <c:pt idx="0">
                  <c:v>No change</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C4-44C5-BB1B-A4D679192039}"/>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Taul1!$C$2:$C$3</c:f>
              <c:numCache>
                <c:formatCode>0%</c:formatCode>
                <c:ptCount val="2"/>
                <c:pt idx="0">
                  <c:v>0.52</c:v>
                </c:pt>
                <c:pt idx="1">
                  <c:v>0.61</c:v>
                </c:pt>
              </c:numCache>
            </c:numRef>
          </c:val>
          <c:extLst>
            <c:ext xmlns:c16="http://schemas.microsoft.com/office/drawing/2014/chart" uri="{C3380CC4-5D6E-409C-BE32-E72D297353CC}">
              <c16:uniqueId val="{00000002-26C4-44C5-BB1B-A4D679192039}"/>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Taul1!$D$2:$D$3</c:f>
              <c:numCache>
                <c:formatCode>0%</c:formatCode>
                <c:ptCount val="2"/>
                <c:pt idx="0">
                  <c:v>0.38</c:v>
                </c:pt>
                <c:pt idx="1">
                  <c:v>0.25</c:v>
                </c:pt>
              </c:numCache>
            </c:numRef>
          </c:val>
          <c:extLst>
            <c:ext xmlns:c16="http://schemas.microsoft.com/office/drawing/2014/chart" uri="{C3380CC4-5D6E-409C-BE32-E72D297353CC}">
              <c16:uniqueId val="{00000003-26C4-44C5-BB1B-A4D679192039}"/>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dirty="0"/>
              <a:t>New orders, balance figure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New orders</c:v>
                </c:pt>
              </c:strCache>
            </c:strRef>
          </c:tx>
          <c:spPr>
            <a:solidFill>
              <a:srgbClr val="0ACFC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 2024</c:v>
                </c:pt>
                <c:pt idx="2">
                  <c:v>March 2025</c:v>
                </c:pt>
                <c:pt idx="3">
                  <c:v>June 2025</c:v>
                </c:pt>
                <c:pt idx="4">
                  <c:v>Sept. 2025</c:v>
                </c:pt>
                <c:pt idx="5">
                  <c:v>Dec. 2025</c:v>
                </c:pt>
              </c:strCache>
            </c:strRef>
          </c:cat>
          <c:val>
            <c:numRef>
              <c:f>Taul1!$B$2:$B$7</c:f>
              <c:numCache>
                <c:formatCode>General</c:formatCode>
                <c:ptCount val="6"/>
                <c:pt idx="0">
                  <c:v>-16</c:v>
                </c:pt>
                <c:pt idx="1">
                  <c:v>-8</c:v>
                </c:pt>
                <c:pt idx="2">
                  <c:v>11</c:v>
                </c:pt>
                <c:pt idx="3">
                  <c:v>4</c:v>
                </c:pt>
                <c:pt idx="4">
                  <c:v>5</c:v>
                </c:pt>
                <c:pt idx="5">
                  <c:v>12</c:v>
                </c:pt>
              </c:numCache>
            </c:numRef>
          </c:val>
          <c:extLst>
            <c:ext xmlns:c16="http://schemas.microsoft.com/office/drawing/2014/chart" uri="{C3380CC4-5D6E-409C-BE32-E72D297353CC}">
              <c16:uniqueId val="{00000000-ABD4-477A-8585-9998DF8BFD29}"/>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dirty="0" err="1"/>
              <a:t>Production</a:t>
            </a:r>
            <a:endParaRPr lang="fi-FI" b="1"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41937460891728201"/>
          <c:y val="0.14372030358964319"/>
          <c:w val="0.48902584202139832"/>
          <c:h val="0.64598315667776407"/>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Taul1!$B$2:$B$3</c:f>
              <c:numCache>
                <c:formatCode>0%</c:formatCode>
                <c:ptCount val="2"/>
                <c:pt idx="0">
                  <c:v>0.1</c:v>
                </c:pt>
                <c:pt idx="1">
                  <c:v>0.13</c:v>
                </c:pt>
              </c:numCache>
            </c:numRef>
          </c:val>
          <c:extLst>
            <c:ext xmlns:c16="http://schemas.microsoft.com/office/drawing/2014/chart" uri="{C3380CC4-5D6E-409C-BE32-E72D297353CC}">
              <c16:uniqueId val="{00000000-0B91-48D4-9D74-7665422595C4}"/>
            </c:ext>
          </c:extLst>
        </c:ser>
        <c:ser>
          <c:idx val="1"/>
          <c:order val="1"/>
          <c:tx>
            <c:strRef>
              <c:f>Taul1!$C$1</c:f>
              <c:strCache>
                <c:ptCount val="1"/>
                <c:pt idx="0">
                  <c:v>No change</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91-48D4-9D74-7665422595C4}"/>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Taul1!$C$2:$C$3</c:f>
              <c:numCache>
                <c:formatCode>0%</c:formatCode>
                <c:ptCount val="2"/>
                <c:pt idx="0">
                  <c:v>0.47</c:v>
                </c:pt>
                <c:pt idx="1">
                  <c:v>0.53</c:v>
                </c:pt>
              </c:numCache>
            </c:numRef>
          </c:val>
          <c:extLst>
            <c:ext xmlns:c16="http://schemas.microsoft.com/office/drawing/2014/chart" uri="{C3380CC4-5D6E-409C-BE32-E72D297353CC}">
              <c16:uniqueId val="{00000002-0B91-48D4-9D74-7665422595C4}"/>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Taul1!$D$2:$D$3</c:f>
              <c:numCache>
                <c:formatCode>0%</c:formatCode>
                <c:ptCount val="2"/>
                <c:pt idx="0">
                  <c:v>0.43</c:v>
                </c:pt>
                <c:pt idx="1">
                  <c:v>0.34</c:v>
                </c:pt>
              </c:numCache>
            </c:numRef>
          </c:val>
          <c:extLst>
            <c:ext xmlns:c16="http://schemas.microsoft.com/office/drawing/2014/chart" uri="{C3380CC4-5D6E-409C-BE32-E72D297353CC}">
              <c16:uniqueId val="{00000003-0B91-48D4-9D74-7665422595C4}"/>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a:t>
            </a:r>
            <a:r>
              <a:rPr lang="fi-FI" sz="1400" dirty="0" err="1"/>
              <a:t>Companies</a:t>
            </a:r>
            <a:r>
              <a:rPr lang="fi-FI" sz="1400" dirty="0"/>
              <a:t> </a:t>
            </a:r>
            <a:r>
              <a:rPr lang="fi-FI" sz="1400" dirty="0" err="1"/>
              <a:t>with</a:t>
            </a:r>
            <a:r>
              <a:rPr lang="fi-FI" sz="1400" dirty="0"/>
              <a:t> </a:t>
            </a:r>
            <a:r>
              <a:rPr lang="fi-FI" sz="1400" dirty="0" err="1"/>
              <a:t>less</a:t>
            </a:r>
            <a:r>
              <a:rPr lang="fi-FI" sz="1400" dirty="0"/>
              <a:t> </a:t>
            </a:r>
            <a:r>
              <a:rPr lang="fi-FI" sz="1400" dirty="0" err="1"/>
              <a:t>than</a:t>
            </a:r>
            <a:r>
              <a:rPr lang="fi-FI" sz="1400" dirty="0"/>
              <a:t> 150 </a:t>
            </a:r>
            <a:r>
              <a:rPr lang="fi-FI" sz="1400" dirty="0" err="1"/>
              <a:t>employees</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Manufacturing industry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Employment</c:v>
                </c:pt>
                <c:pt idx="1">
                  <c:v>Production</c:v>
                </c:pt>
              </c:strCache>
            </c:strRef>
          </c:cat>
          <c:val>
            <c:numRef>
              <c:f>Taul1!$B$2:$B$3</c:f>
              <c:numCache>
                <c:formatCode>General</c:formatCode>
                <c:ptCount val="2"/>
                <c:pt idx="0">
                  <c:v>15</c:v>
                </c:pt>
                <c:pt idx="1">
                  <c:v>24</c:v>
                </c:pt>
              </c:numCache>
            </c:numRef>
          </c:val>
          <c:extLst>
            <c:ext xmlns:c16="http://schemas.microsoft.com/office/drawing/2014/chart" uri="{C3380CC4-5D6E-409C-BE32-E72D297353CC}">
              <c16:uniqueId val="{00000000-DF50-4CD1-AF76-70C292E7E47F}"/>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a:t>
            </a:r>
            <a:r>
              <a:rPr lang="fi-FI" sz="1400" dirty="0" err="1"/>
              <a:t>Companies</a:t>
            </a:r>
            <a:r>
              <a:rPr lang="fi-FI" sz="1400" dirty="0"/>
              <a:t> </a:t>
            </a:r>
            <a:r>
              <a:rPr lang="fi-FI" sz="1400" dirty="0" err="1"/>
              <a:t>with</a:t>
            </a:r>
            <a:r>
              <a:rPr lang="fi-FI" sz="1400" dirty="0"/>
              <a:t> </a:t>
            </a:r>
            <a:r>
              <a:rPr lang="fi-FI" sz="1400" dirty="0" err="1"/>
              <a:t>more</a:t>
            </a:r>
            <a:r>
              <a:rPr lang="fi-FI" sz="1400" dirty="0"/>
              <a:t> </a:t>
            </a:r>
            <a:r>
              <a:rPr lang="fi-FI" sz="1400" dirty="0" err="1"/>
              <a:t>than</a:t>
            </a:r>
            <a:r>
              <a:rPr lang="fi-FI" sz="1400" dirty="0"/>
              <a:t> 150 </a:t>
            </a:r>
            <a:r>
              <a:rPr lang="fi-FI" sz="1400" dirty="0" err="1"/>
              <a:t>employees</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Employment</c:v>
                </c:pt>
                <c:pt idx="1">
                  <c:v>Production</c:v>
                </c:pt>
              </c:strCache>
            </c:strRef>
          </c:cat>
          <c:val>
            <c:numRef>
              <c:f>Taul1!$B$2:$B$3</c:f>
              <c:numCache>
                <c:formatCode>General</c:formatCode>
                <c:ptCount val="2"/>
                <c:pt idx="0">
                  <c:v>16</c:v>
                </c:pt>
                <c:pt idx="1">
                  <c:v>25</c:v>
                </c:pt>
              </c:numCache>
            </c:numRef>
          </c:val>
          <c:extLst>
            <c:ext xmlns:c16="http://schemas.microsoft.com/office/drawing/2014/chart" uri="{C3380CC4-5D6E-409C-BE32-E72D297353CC}">
              <c16:uniqueId val="{00000000-018F-4A22-B281-640E8DFABC93}"/>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dirty="0" err="1"/>
              <a:t>Employment</a:t>
            </a:r>
            <a:endParaRPr lang="fi-FI" b="1" dirty="0"/>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43567554993889568"/>
          <c:y val="0.13702418952740356"/>
          <c:w val="0.4902887774374276"/>
          <c:h val="0.66536812222591557"/>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Taul1!$B$2:$B$3</c:f>
              <c:numCache>
                <c:formatCode>0%</c:formatCode>
                <c:ptCount val="2"/>
                <c:pt idx="0">
                  <c:v>0.12</c:v>
                </c:pt>
                <c:pt idx="1">
                  <c:v>0.13</c:v>
                </c:pt>
              </c:numCache>
            </c:numRef>
          </c:val>
          <c:extLst>
            <c:ext xmlns:c16="http://schemas.microsoft.com/office/drawing/2014/chart" uri="{C3380CC4-5D6E-409C-BE32-E72D297353CC}">
              <c16:uniqueId val="{00000000-26C4-44C5-BB1B-A4D679192039}"/>
            </c:ext>
          </c:extLst>
        </c:ser>
        <c:ser>
          <c:idx val="1"/>
          <c:order val="1"/>
          <c:tx>
            <c:strRef>
              <c:f>Taul1!$C$1</c:f>
              <c:strCache>
                <c:ptCount val="1"/>
                <c:pt idx="0">
                  <c:v>No change</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C4-44C5-BB1B-A4D679192039}"/>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Taul1!$C$2:$C$3</c:f>
              <c:numCache>
                <c:formatCode>0%</c:formatCode>
                <c:ptCount val="2"/>
                <c:pt idx="0">
                  <c:v>0.61</c:v>
                </c:pt>
                <c:pt idx="1">
                  <c:v>0.59</c:v>
                </c:pt>
              </c:numCache>
            </c:numRef>
          </c:val>
          <c:extLst>
            <c:ext xmlns:c16="http://schemas.microsoft.com/office/drawing/2014/chart" uri="{C3380CC4-5D6E-409C-BE32-E72D297353CC}">
              <c16:uniqueId val="{00000002-26C4-44C5-BB1B-A4D679192039}"/>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Taul1!$D$2:$D$3</c:f>
              <c:numCache>
                <c:formatCode>0%</c:formatCode>
                <c:ptCount val="2"/>
                <c:pt idx="0">
                  <c:v>0.28000000000000003</c:v>
                </c:pt>
                <c:pt idx="1">
                  <c:v>0.28000000000000003</c:v>
                </c:pt>
              </c:numCache>
            </c:numRef>
          </c:val>
          <c:extLst>
            <c:ext xmlns:c16="http://schemas.microsoft.com/office/drawing/2014/chart" uri="{C3380CC4-5D6E-409C-BE32-E72D297353CC}">
              <c16:uniqueId val="{00000003-26C4-44C5-BB1B-A4D679192039}"/>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dirty="0" err="1"/>
              <a:t>Production</a:t>
            </a:r>
            <a:endParaRPr lang="fi-FI" b="1"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41937460891728201"/>
          <c:y val="0.14372030358964319"/>
          <c:w val="0.48902584202139832"/>
          <c:h val="0.64598315667776407"/>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Taul1!$B$2:$B$3</c:f>
              <c:numCache>
                <c:formatCode>0%</c:formatCode>
                <c:ptCount val="2"/>
                <c:pt idx="0">
                  <c:v>0.08</c:v>
                </c:pt>
                <c:pt idx="1">
                  <c:v>0.13</c:v>
                </c:pt>
              </c:numCache>
            </c:numRef>
          </c:val>
          <c:extLst>
            <c:ext xmlns:c16="http://schemas.microsoft.com/office/drawing/2014/chart" uri="{C3380CC4-5D6E-409C-BE32-E72D297353CC}">
              <c16:uniqueId val="{00000000-0B91-48D4-9D74-7665422595C4}"/>
            </c:ext>
          </c:extLst>
        </c:ser>
        <c:ser>
          <c:idx val="1"/>
          <c:order val="1"/>
          <c:tx>
            <c:strRef>
              <c:f>Taul1!$C$1</c:f>
              <c:strCache>
                <c:ptCount val="1"/>
                <c:pt idx="0">
                  <c:v>No change</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91-48D4-9D74-7665422595C4}"/>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Taul1!$C$2:$C$3</c:f>
              <c:numCache>
                <c:formatCode>0%</c:formatCode>
                <c:ptCount val="2"/>
                <c:pt idx="0">
                  <c:v>0.59</c:v>
                </c:pt>
                <c:pt idx="1">
                  <c:v>0.5</c:v>
                </c:pt>
              </c:numCache>
            </c:numRef>
          </c:val>
          <c:extLst>
            <c:ext xmlns:c16="http://schemas.microsoft.com/office/drawing/2014/chart" uri="{C3380CC4-5D6E-409C-BE32-E72D297353CC}">
              <c16:uniqueId val="{00000002-0B91-48D4-9D74-7665422595C4}"/>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Taul1!$D$2:$D$3</c:f>
              <c:numCache>
                <c:formatCode>0%</c:formatCode>
                <c:ptCount val="2"/>
                <c:pt idx="0">
                  <c:v>0.33</c:v>
                </c:pt>
                <c:pt idx="1">
                  <c:v>0.37</c:v>
                </c:pt>
              </c:numCache>
            </c:numRef>
          </c:val>
          <c:extLst>
            <c:ext xmlns:c16="http://schemas.microsoft.com/office/drawing/2014/chart" uri="{C3380CC4-5D6E-409C-BE32-E72D297353CC}">
              <c16:uniqueId val="{00000003-0B91-48D4-9D74-7665422595C4}"/>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0.06</c:v>
                </c:pt>
                <c:pt idx="1">
                  <c:v>0.06</c:v>
                </c:pt>
                <c:pt idx="2">
                  <c:v>0.16</c:v>
                </c:pt>
                <c:pt idx="3">
                  <c:v>0.17</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0.6</c:v>
                </c:pt>
                <c:pt idx="1">
                  <c:v>0.68</c:v>
                </c:pt>
                <c:pt idx="2">
                  <c:v>0.71</c:v>
                </c:pt>
                <c:pt idx="3">
                  <c:v>0.64</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0.34</c:v>
                </c:pt>
                <c:pt idx="1">
                  <c:v>0.25</c:v>
                </c:pt>
                <c:pt idx="2">
                  <c:v>0.13</c:v>
                </c:pt>
                <c:pt idx="3">
                  <c:v>0.19</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Dec. 2024</c:v>
                </c:pt>
              </c:strCache>
            </c:strRef>
          </c:tx>
          <c:spPr>
            <a:solidFill>
              <a:schemeClr val="accent2">
                <a:lumMod val="20000"/>
                <a:lumOff val="80000"/>
              </a:schemeClr>
            </a:solidFill>
            <a:ln>
              <a:noFill/>
            </a:ln>
            <a:effectLst/>
          </c:spPr>
          <c:invertIfNegative val="0"/>
          <c:dLbls>
            <c:dLbl>
              <c:idx val="0"/>
              <c:layout>
                <c:manualLayout>
                  <c:x val="3.0268634127884981E-3"/>
                  <c:y val="0.10040342071856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63-489D-AB56-58CC08EF0F4B}"/>
                </c:ext>
              </c:extLst>
            </c:dLbl>
            <c:dLbl>
              <c:idx val="3"/>
              <c:layout>
                <c:manualLayout>
                  <c:x val="7.5671585319712457E-3"/>
                  <c:y val="-5.378768798818185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3957683496146413E-2"/>
                      <c:h val="8.4446448497223922E-2"/>
                    </c:manualLayout>
                  </c15:layout>
                </c:ext>
                <c:ext xmlns:c16="http://schemas.microsoft.com/office/drawing/2014/chart" uri="{C3380CC4-5D6E-409C-BE32-E72D297353CC}">
                  <c16:uniqueId val="{00000000-BC8A-4A86-863A-96F2D21D0F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Taul1!$B$2:$B$6</c:f>
              <c:numCache>
                <c:formatCode>General</c:formatCode>
                <c:ptCount val="5"/>
                <c:pt idx="0">
                  <c:v>-1</c:v>
                </c:pt>
                <c:pt idx="1">
                  <c:v>-8</c:v>
                </c:pt>
                <c:pt idx="2">
                  <c:v>17</c:v>
                </c:pt>
                <c:pt idx="3">
                  <c:v>24</c:v>
                </c:pt>
                <c:pt idx="4">
                  <c:v>45</c:v>
                </c:pt>
              </c:numCache>
            </c:numRef>
          </c:val>
          <c:extLst>
            <c:ext xmlns:c16="http://schemas.microsoft.com/office/drawing/2014/chart" uri="{C3380CC4-5D6E-409C-BE32-E72D297353CC}">
              <c16:uniqueId val="{00000001-BC8A-4A86-863A-96F2D21D0F2C}"/>
            </c:ext>
          </c:extLst>
        </c:ser>
        <c:ser>
          <c:idx val="1"/>
          <c:order val="1"/>
          <c:tx>
            <c:strRef>
              <c:f>Taul1!$C$1</c:f>
              <c:strCache>
                <c:ptCount val="1"/>
                <c:pt idx="0">
                  <c:v>March 2025</c:v>
                </c:pt>
              </c:strCache>
            </c:strRef>
          </c:tx>
          <c:spPr>
            <a:solidFill>
              <a:schemeClr val="accent2">
                <a:lumMod val="40000"/>
                <a:lumOff val="60000"/>
              </a:schemeClr>
            </a:solidFill>
            <a:ln>
              <a:noFill/>
            </a:ln>
            <a:effectLst/>
          </c:spPr>
          <c:invertIfNegative val="0"/>
          <c:dLbls>
            <c:dLbl>
              <c:idx val="0"/>
              <c:layout>
                <c:manualLayout>
                  <c:x val="-3.026863412788512E-3"/>
                  <c:y val="0.118332602989740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63-489D-AB56-58CC08EF0F4B}"/>
                </c:ext>
              </c:extLst>
            </c:dLbl>
            <c:dLbl>
              <c:idx val="3"/>
              <c:layout>
                <c:manualLayout>
                  <c:x val="0"/>
                  <c:y val="-4.6615873905049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8A-4A86-863A-96F2D21D0F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Taul1!$C$2:$C$6</c:f>
              <c:numCache>
                <c:formatCode>General</c:formatCode>
                <c:ptCount val="5"/>
                <c:pt idx="0">
                  <c:v>-3</c:v>
                </c:pt>
                <c:pt idx="1">
                  <c:v>-9</c:v>
                </c:pt>
                <c:pt idx="2">
                  <c:v>14</c:v>
                </c:pt>
                <c:pt idx="3">
                  <c:v>23</c:v>
                </c:pt>
                <c:pt idx="4">
                  <c:v>44</c:v>
                </c:pt>
              </c:numCache>
            </c:numRef>
          </c:val>
          <c:extLst>
            <c:ext xmlns:c16="http://schemas.microsoft.com/office/drawing/2014/chart" uri="{C3380CC4-5D6E-409C-BE32-E72D297353CC}">
              <c16:uniqueId val="{00000003-BC8A-4A86-863A-96F2D21D0F2C}"/>
            </c:ext>
          </c:extLst>
        </c:ser>
        <c:ser>
          <c:idx val="2"/>
          <c:order val="2"/>
          <c:tx>
            <c:strRef>
              <c:f>Taul1!$D$1</c:f>
              <c:strCache>
                <c:ptCount val="1"/>
                <c:pt idx="0">
                  <c:v>June 2025</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Taul1!$D$2:$D$6</c:f>
              <c:numCache>
                <c:formatCode>General</c:formatCode>
                <c:ptCount val="5"/>
                <c:pt idx="0">
                  <c:v>2</c:v>
                </c:pt>
                <c:pt idx="1">
                  <c:v>-9</c:v>
                </c:pt>
                <c:pt idx="2">
                  <c:v>11</c:v>
                </c:pt>
                <c:pt idx="3">
                  <c:v>21</c:v>
                </c:pt>
                <c:pt idx="4">
                  <c:v>42</c:v>
                </c:pt>
              </c:numCache>
            </c:numRef>
          </c:val>
          <c:extLst>
            <c:ext xmlns:c16="http://schemas.microsoft.com/office/drawing/2014/chart" uri="{C3380CC4-5D6E-409C-BE32-E72D297353CC}">
              <c16:uniqueId val="{00000004-BC8A-4A86-863A-96F2D21D0F2C}"/>
            </c:ext>
          </c:extLst>
        </c:ser>
        <c:ser>
          <c:idx val="3"/>
          <c:order val="3"/>
          <c:tx>
            <c:strRef>
              <c:f>Taul1!$E$1</c:f>
              <c:strCache>
                <c:ptCount val="1"/>
                <c:pt idx="0">
                  <c:v>Sept. 2025</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Taul1!$E$2:$E$6</c:f>
              <c:numCache>
                <c:formatCode>General</c:formatCode>
                <c:ptCount val="5"/>
                <c:pt idx="0">
                  <c:v>0</c:v>
                </c:pt>
                <c:pt idx="1">
                  <c:v>-10</c:v>
                </c:pt>
                <c:pt idx="2">
                  <c:v>14</c:v>
                </c:pt>
                <c:pt idx="3">
                  <c:v>22</c:v>
                </c:pt>
                <c:pt idx="4">
                  <c:v>40</c:v>
                </c:pt>
              </c:numCache>
            </c:numRef>
          </c:val>
          <c:extLst>
            <c:ext xmlns:c16="http://schemas.microsoft.com/office/drawing/2014/chart" uri="{C3380CC4-5D6E-409C-BE32-E72D297353CC}">
              <c16:uniqueId val="{00000005-BC8A-4A86-863A-96F2D21D0F2C}"/>
            </c:ext>
          </c:extLst>
        </c:ser>
        <c:ser>
          <c:idx val="4"/>
          <c:order val="4"/>
          <c:tx>
            <c:strRef>
              <c:f>Taul1!$F$1</c:f>
              <c:strCache>
                <c:ptCount val="1"/>
                <c:pt idx="0">
                  <c:v>Dec. 2025</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Taul1!$F$2:$F$6</c:f>
              <c:numCache>
                <c:formatCode>General</c:formatCode>
                <c:ptCount val="5"/>
                <c:pt idx="0">
                  <c:v>2</c:v>
                </c:pt>
                <c:pt idx="1">
                  <c:v>-3</c:v>
                </c:pt>
                <c:pt idx="2">
                  <c:v>19</c:v>
                </c:pt>
                <c:pt idx="3">
                  <c:v>28</c:v>
                </c:pt>
                <c:pt idx="4">
                  <c:v>50</c:v>
                </c:pt>
              </c:numCache>
            </c:numRef>
          </c:val>
          <c:extLst>
            <c:ext xmlns:c16="http://schemas.microsoft.com/office/drawing/2014/chart" uri="{C3380CC4-5D6E-409C-BE32-E72D297353CC}">
              <c16:uniqueId val="{00000000-1BD1-4953-A07F-77CFA9BB9C74}"/>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97126400"/>
        <c:crosses val="autoZero"/>
        <c:auto val="1"/>
        <c:lblAlgn val="ctr"/>
        <c:lblOffset val="100"/>
        <c:tickMarkSkip val="2"/>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7.0000000000000007E-2</c:v>
                </c:pt>
                <c:pt idx="1">
                  <c:v>7.0000000000000007E-2</c:v>
                </c:pt>
                <c:pt idx="2">
                  <c:v>0.13</c:v>
                </c:pt>
                <c:pt idx="3">
                  <c:v>0.18</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0.63</c:v>
                </c:pt>
                <c:pt idx="1">
                  <c:v>0.69</c:v>
                </c:pt>
                <c:pt idx="2">
                  <c:v>0.73</c:v>
                </c:pt>
                <c:pt idx="3">
                  <c:v>0.6</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0.28999999999999998</c:v>
                </c:pt>
                <c:pt idx="1">
                  <c:v>0.24</c:v>
                </c:pt>
                <c:pt idx="2">
                  <c:v>0.13</c:v>
                </c:pt>
                <c:pt idx="3">
                  <c:v>0.22</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0.03</c:v>
                </c:pt>
                <c:pt idx="1">
                  <c:v>0.05</c:v>
                </c:pt>
                <c:pt idx="2">
                  <c:v>0.28000000000000003</c:v>
                </c:pt>
                <c:pt idx="3">
                  <c:v>0.13</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0.48</c:v>
                </c:pt>
                <c:pt idx="1">
                  <c:v>0.64</c:v>
                </c:pt>
                <c:pt idx="2">
                  <c:v>0.61</c:v>
                </c:pt>
                <c:pt idx="3">
                  <c:v>0.79</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0.5</c:v>
                </c:pt>
                <c:pt idx="1">
                  <c:v>0.31</c:v>
                </c:pt>
                <c:pt idx="2">
                  <c:v>0.11</c:v>
                </c:pt>
                <c:pt idx="3">
                  <c:v>0.09</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7.0000000000000007E-2</c:v>
                </c:pt>
                <c:pt idx="1">
                  <c:v>7.0000000000000007E-2</c:v>
                </c:pt>
                <c:pt idx="2">
                  <c:v>0.14000000000000001</c:v>
                </c:pt>
                <c:pt idx="3">
                  <c:v>0.18</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0.62</c:v>
                </c:pt>
                <c:pt idx="1">
                  <c:v>0.68</c:v>
                </c:pt>
                <c:pt idx="2">
                  <c:v>0.73</c:v>
                </c:pt>
                <c:pt idx="3">
                  <c:v>0.61</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0.32</c:v>
                </c:pt>
                <c:pt idx="1">
                  <c:v>0.25</c:v>
                </c:pt>
                <c:pt idx="2">
                  <c:v>0.13</c:v>
                </c:pt>
                <c:pt idx="3">
                  <c:v>0.21</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rgbClr val="29282E"/>
                </a:solidFill>
              </a:rPr>
              <a:t>Order books, balance figure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Tilauskanta</c:v>
                </c:pt>
              </c:strCache>
            </c:strRef>
          </c:tx>
          <c:spPr>
            <a:solidFill>
              <a:srgbClr val="FF805C"/>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Dec.2024</c:v>
                </c:pt>
                <c:pt idx="2">
                  <c:v>March 2025</c:v>
                </c:pt>
                <c:pt idx="3">
                  <c:v>June 2025</c:v>
                </c:pt>
                <c:pt idx="4">
                  <c:v>Sept. 2025</c:v>
                </c:pt>
                <c:pt idx="5">
                  <c:v>Dec. 2025</c:v>
                </c:pt>
              </c:strCache>
            </c:strRef>
          </c:cat>
          <c:val>
            <c:numRef>
              <c:f>Taul1!$B$2:$B$7</c:f>
              <c:numCache>
                <c:formatCode>General</c:formatCode>
                <c:ptCount val="6"/>
                <c:pt idx="0">
                  <c:v>-17</c:v>
                </c:pt>
                <c:pt idx="1">
                  <c:v>-13</c:v>
                </c:pt>
                <c:pt idx="2">
                  <c:v>10</c:v>
                </c:pt>
                <c:pt idx="3">
                  <c:v>1</c:v>
                </c:pt>
                <c:pt idx="4">
                  <c:v>3</c:v>
                </c:pt>
                <c:pt idx="5">
                  <c:v>7</c:v>
                </c:pt>
              </c:numCache>
            </c:numRef>
          </c:val>
          <c:extLst>
            <c:ext xmlns:c16="http://schemas.microsoft.com/office/drawing/2014/chart" uri="{C3380CC4-5D6E-409C-BE32-E72D297353CC}">
              <c16:uniqueId val="{00000000-71E4-48F7-9834-A4DE698A08B5}"/>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0.04</c:v>
                </c:pt>
                <c:pt idx="1">
                  <c:v>0.05</c:v>
                </c:pt>
                <c:pt idx="2">
                  <c:v>0.25</c:v>
                </c:pt>
                <c:pt idx="3">
                  <c:v>0.13</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0.53</c:v>
                </c:pt>
                <c:pt idx="1">
                  <c:v>0.67</c:v>
                </c:pt>
                <c:pt idx="2">
                  <c:v>0.61</c:v>
                </c:pt>
                <c:pt idx="3">
                  <c:v>0.74</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0.43</c:v>
                </c:pt>
                <c:pt idx="1">
                  <c:v>0.28000000000000003</c:v>
                </c:pt>
                <c:pt idx="2">
                  <c:v>0.14000000000000001</c:v>
                </c:pt>
                <c:pt idx="3">
                  <c:v>0.13</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Ddecreasing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0.01</c:v>
                </c:pt>
              </c:numCache>
            </c:numRef>
          </c:val>
          <c:extLst>
            <c:ext xmlns:c16="http://schemas.microsoft.com/office/drawing/2014/chart" uri="{C3380CC4-5D6E-409C-BE32-E72D297353CC}">
              <c16:uniqueId val="{00000000-34EC-4DF4-A51C-8E1F296E1F2A}"/>
            </c:ext>
          </c:extLst>
        </c:ser>
        <c:ser>
          <c:idx val="1"/>
          <c:order val="1"/>
          <c:tx>
            <c:strRef>
              <c:f>Taul1!$C$1</c:f>
              <c:strCache>
                <c:ptCount val="1"/>
                <c:pt idx="0">
                  <c:v>Unchanged</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EC-4DF4-A51C-8E1F296E1F2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0.34</c:v>
                </c:pt>
              </c:numCache>
            </c:numRef>
          </c:val>
          <c:extLst>
            <c:ext xmlns:c16="http://schemas.microsoft.com/office/drawing/2014/chart" uri="{C3380CC4-5D6E-409C-BE32-E72D297353CC}">
              <c16:uniqueId val="{00000002-34EC-4DF4-A51C-8E1F296E1F2A}"/>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0.54</c:v>
                </c:pt>
              </c:numCache>
            </c:numRef>
          </c:val>
          <c:extLst>
            <c:ext xmlns:c16="http://schemas.microsoft.com/office/drawing/2014/chart" uri="{C3380CC4-5D6E-409C-BE32-E72D297353CC}">
              <c16:uniqueId val="{00000003-34EC-4DF4-A51C-8E1F296E1F2A}"/>
            </c:ext>
          </c:extLst>
        </c:ser>
        <c:ser>
          <c:idx val="3"/>
          <c:order val="3"/>
          <c:tx>
            <c:strRef>
              <c:f>Taul1!$E$1</c:f>
              <c:strCache>
                <c:ptCount val="1"/>
                <c:pt idx="0">
                  <c:v>We don´t invest in Artificial Intelligence</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Taul1!$E$2</c:f>
              <c:numCache>
                <c:formatCode>0%</c:formatCode>
                <c:ptCount val="1"/>
                <c:pt idx="0">
                  <c:v>0.1</c:v>
                </c:pt>
              </c:numCache>
            </c:numRef>
          </c:val>
          <c:extLst>
            <c:ext xmlns:c16="http://schemas.microsoft.com/office/drawing/2014/chart" uri="{C3380CC4-5D6E-409C-BE32-E72D297353CC}">
              <c16:uniqueId val="{00000004-34EC-4DF4-A51C-8E1F296E1F2A}"/>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Dec. 2024</c:v>
                </c:pt>
                <c:pt idx="1">
                  <c:v>March 2025</c:v>
                </c:pt>
                <c:pt idx="2">
                  <c:v>June 2025</c:v>
                </c:pt>
                <c:pt idx="3">
                  <c:v>Sept. 2025</c:v>
                </c:pt>
                <c:pt idx="4">
                  <c:v>Dec. 2025</c:v>
                </c:pt>
              </c:strCache>
            </c:strRef>
          </c:cat>
          <c:val>
            <c:numRef>
              <c:f>Taul1!$B$2:$B$6</c:f>
              <c:numCache>
                <c:formatCode>0%</c:formatCode>
                <c:ptCount val="5"/>
                <c:pt idx="0">
                  <c:v>0.82</c:v>
                </c:pt>
                <c:pt idx="1">
                  <c:v>0.83</c:v>
                </c:pt>
                <c:pt idx="2">
                  <c:v>0.85</c:v>
                </c:pt>
                <c:pt idx="3">
                  <c:v>0.85</c:v>
                </c:pt>
                <c:pt idx="4">
                  <c:v>0.9</c:v>
                </c:pt>
              </c:numCache>
            </c:numRef>
          </c:val>
          <c:extLst>
            <c:ext xmlns:c16="http://schemas.microsoft.com/office/drawing/2014/chart" uri="{C3380CC4-5D6E-409C-BE32-E72D297353CC}">
              <c16:uniqueId val="{00000000-5943-48E3-8138-726FD1DEB128}"/>
            </c:ext>
          </c:extLst>
        </c:ser>
        <c:dLbls>
          <c:showLegendKey val="0"/>
          <c:showVal val="0"/>
          <c:showCatName val="0"/>
          <c:showSerName val="0"/>
          <c:showPercent val="0"/>
          <c:showBubbleSize val="0"/>
        </c:dLbls>
        <c:gapWidth val="219"/>
        <c:overlap val="-27"/>
        <c:axId val="1343546575"/>
        <c:axId val="1343549455"/>
      </c:barChart>
      <c:catAx>
        <c:axId val="134354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343549455"/>
        <c:crosses val="autoZero"/>
        <c:auto val="1"/>
        <c:lblAlgn val="ctr"/>
        <c:lblOffset val="100"/>
        <c:noMultiLvlLbl val="0"/>
      </c:catAx>
      <c:valAx>
        <c:axId val="134354945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3435465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Ddecreasing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Taul1!$B$2:$B$3</c:f>
              <c:numCache>
                <c:formatCode>0%</c:formatCode>
                <c:ptCount val="2"/>
                <c:pt idx="0">
                  <c:v>0</c:v>
                </c:pt>
                <c:pt idx="1">
                  <c:v>0.03</c:v>
                </c:pt>
              </c:numCache>
            </c:numRef>
          </c:val>
          <c:extLst>
            <c:ext xmlns:c16="http://schemas.microsoft.com/office/drawing/2014/chart" uri="{C3380CC4-5D6E-409C-BE32-E72D297353CC}">
              <c16:uniqueId val="{00000000-34EC-4DF4-A51C-8E1F296E1F2A}"/>
            </c:ext>
          </c:extLst>
        </c:ser>
        <c:ser>
          <c:idx val="1"/>
          <c:order val="1"/>
          <c:tx>
            <c:strRef>
              <c:f>Taul1!$C$1</c:f>
              <c:strCache>
                <c:ptCount val="1"/>
                <c:pt idx="0">
                  <c:v>Unchanged</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EC-4DF4-A51C-8E1F296E1F2A}"/>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Taul1!$C$2:$C$3</c:f>
              <c:numCache>
                <c:formatCode>0%</c:formatCode>
                <c:ptCount val="2"/>
                <c:pt idx="0">
                  <c:v>0.16</c:v>
                </c:pt>
                <c:pt idx="1">
                  <c:v>0.39</c:v>
                </c:pt>
              </c:numCache>
            </c:numRef>
          </c:val>
          <c:extLst>
            <c:ext xmlns:c16="http://schemas.microsoft.com/office/drawing/2014/chart" uri="{C3380CC4-5D6E-409C-BE32-E72D297353CC}">
              <c16:uniqueId val="{00000002-34EC-4DF4-A51C-8E1F296E1F2A}"/>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Taul1!$D$2:$D$3</c:f>
              <c:numCache>
                <c:formatCode>0%</c:formatCode>
                <c:ptCount val="2"/>
                <c:pt idx="0">
                  <c:v>0.78</c:v>
                </c:pt>
                <c:pt idx="1">
                  <c:v>0.44</c:v>
                </c:pt>
              </c:numCache>
            </c:numRef>
          </c:val>
          <c:extLst>
            <c:ext xmlns:c16="http://schemas.microsoft.com/office/drawing/2014/chart" uri="{C3380CC4-5D6E-409C-BE32-E72D297353CC}">
              <c16:uniqueId val="{00000003-34EC-4DF4-A51C-8E1F296E1F2A}"/>
            </c:ext>
          </c:extLst>
        </c:ser>
        <c:ser>
          <c:idx val="3"/>
          <c:order val="3"/>
          <c:tx>
            <c:strRef>
              <c:f>Taul1!$E$1</c:f>
              <c:strCache>
                <c:ptCount val="1"/>
                <c:pt idx="0">
                  <c:v>We don´t invest in Artificial Intelligence</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Taul1!$E$2:$E$3</c:f>
              <c:numCache>
                <c:formatCode>0%</c:formatCode>
                <c:ptCount val="2"/>
                <c:pt idx="0">
                  <c:v>0.06</c:v>
                </c:pt>
                <c:pt idx="1">
                  <c:v>0.14000000000000001</c:v>
                </c:pt>
              </c:numCache>
            </c:numRef>
          </c:val>
          <c:extLst>
            <c:ext xmlns:c16="http://schemas.microsoft.com/office/drawing/2014/chart" uri="{C3380CC4-5D6E-409C-BE32-E72D297353CC}">
              <c16:uniqueId val="{00000004-34EC-4DF4-A51C-8E1F296E1F2A}"/>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7633862736516"/>
          <c:y val="3.9444200996580185E-2"/>
          <c:w val="0.45067577109047519"/>
          <c:h val="0.86625987657946213"/>
        </c:manualLayout>
      </c:layout>
      <c:barChart>
        <c:barDir val="bar"/>
        <c:grouping val="percentStacked"/>
        <c:varyColors val="0"/>
        <c:ser>
          <c:idx val="0"/>
          <c:order val="0"/>
          <c:tx>
            <c:strRef>
              <c:f>Taul1!$B$1</c:f>
              <c:strCache>
                <c:ptCount val="1"/>
                <c:pt idx="0">
                  <c:v>Ddecreasing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Taul1!$B$2:$B$3</c:f>
              <c:numCache>
                <c:formatCode>0%</c:formatCode>
                <c:ptCount val="2"/>
                <c:pt idx="0">
                  <c:v>0</c:v>
                </c:pt>
                <c:pt idx="1">
                  <c:v>0.03</c:v>
                </c:pt>
              </c:numCache>
            </c:numRef>
          </c:val>
          <c:extLst>
            <c:ext xmlns:c16="http://schemas.microsoft.com/office/drawing/2014/chart" uri="{C3380CC4-5D6E-409C-BE32-E72D297353CC}">
              <c16:uniqueId val="{00000000-34EC-4DF4-A51C-8E1F296E1F2A}"/>
            </c:ext>
          </c:extLst>
        </c:ser>
        <c:ser>
          <c:idx val="1"/>
          <c:order val="1"/>
          <c:tx>
            <c:strRef>
              <c:f>Taul1!$C$1</c:f>
              <c:strCache>
                <c:ptCount val="1"/>
                <c:pt idx="0">
                  <c:v>Unchanged</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EC-4DF4-A51C-8E1F296E1F2A}"/>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Taul1!$C$2:$C$3</c:f>
              <c:numCache>
                <c:formatCode>0%</c:formatCode>
                <c:ptCount val="2"/>
                <c:pt idx="0">
                  <c:v>0.24</c:v>
                </c:pt>
                <c:pt idx="1">
                  <c:v>0.36</c:v>
                </c:pt>
              </c:numCache>
            </c:numRef>
          </c:val>
          <c:extLst>
            <c:ext xmlns:c16="http://schemas.microsoft.com/office/drawing/2014/chart" uri="{C3380CC4-5D6E-409C-BE32-E72D297353CC}">
              <c16:uniqueId val="{00000002-34EC-4DF4-A51C-8E1F296E1F2A}"/>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Taul1!$D$2:$D$3</c:f>
              <c:numCache>
                <c:formatCode>0%</c:formatCode>
                <c:ptCount val="2"/>
                <c:pt idx="0">
                  <c:v>0.75</c:v>
                </c:pt>
                <c:pt idx="1">
                  <c:v>0.46</c:v>
                </c:pt>
              </c:numCache>
            </c:numRef>
          </c:val>
          <c:extLst>
            <c:ext xmlns:c16="http://schemas.microsoft.com/office/drawing/2014/chart" uri="{C3380CC4-5D6E-409C-BE32-E72D297353CC}">
              <c16:uniqueId val="{00000003-34EC-4DF4-A51C-8E1F296E1F2A}"/>
            </c:ext>
          </c:extLst>
        </c:ser>
        <c:ser>
          <c:idx val="3"/>
          <c:order val="3"/>
          <c:tx>
            <c:strRef>
              <c:f>Taul1!$E$1</c:f>
              <c:strCache>
                <c:ptCount val="1"/>
                <c:pt idx="0">
                  <c:v>We don´t invest in Artificial Intelligence</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Taul1!$E$2:$E$3</c:f>
              <c:numCache>
                <c:formatCode>0%</c:formatCode>
                <c:ptCount val="2"/>
                <c:pt idx="0">
                  <c:v>0.01</c:v>
                </c:pt>
                <c:pt idx="1">
                  <c:v>0.15</c:v>
                </c:pt>
              </c:numCache>
            </c:numRef>
          </c:val>
          <c:extLst>
            <c:ext xmlns:c16="http://schemas.microsoft.com/office/drawing/2014/chart" uri="{C3380CC4-5D6E-409C-BE32-E72D297353CC}">
              <c16:uniqueId val="{00000004-34EC-4DF4-A51C-8E1F296E1F2A}"/>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0.04</c:v>
                </c:pt>
                <c:pt idx="1">
                  <c:v>0.06</c:v>
                </c:pt>
                <c:pt idx="2">
                  <c:v>0.16</c:v>
                </c:pt>
                <c:pt idx="3">
                  <c:v>0.13</c:v>
                </c:pt>
              </c:numCache>
            </c:numRef>
          </c:val>
          <c:extLst>
            <c:ext xmlns:c16="http://schemas.microsoft.com/office/drawing/2014/chart" uri="{C3380CC4-5D6E-409C-BE32-E72D297353CC}">
              <c16:uniqueId val="{00000000-5341-4440-95BC-90EF0129DC96}"/>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0.57999999999999996</c:v>
                </c:pt>
                <c:pt idx="1">
                  <c:v>0.67</c:v>
                </c:pt>
                <c:pt idx="2">
                  <c:v>0.7</c:v>
                </c:pt>
                <c:pt idx="3">
                  <c:v>0.59</c:v>
                </c:pt>
              </c:numCache>
            </c:numRef>
          </c:val>
          <c:extLst>
            <c:ext xmlns:c16="http://schemas.microsoft.com/office/drawing/2014/chart" uri="{C3380CC4-5D6E-409C-BE32-E72D297353CC}">
              <c16:uniqueId val="{00000001-5341-4440-95BC-90EF0129DC96}"/>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0.38</c:v>
                </c:pt>
                <c:pt idx="1">
                  <c:v>0.27</c:v>
                </c:pt>
                <c:pt idx="2">
                  <c:v>0.14000000000000001</c:v>
                </c:pt>
                <c:pt idx="3">
                  <c:v>0.28999999999999998</c:v>
                </c:pt>
              </c:numCache>
            </c:numRef>
          </c:val>
          <c:extLst>
            <c:ext xmlns:c16="http://schemas.microsoft.com/office/drawing/2014/chart" uri="{C3380CC4-5D6E-409C-BE32-E72D297353CC}">
              <c16:uniqueId val="{00000002-5341-4440-95BC-90EF0129DC96}"/>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Manufacturing industry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Taul1!$B$2:$B$6</c:f>
              <c:numCache>
                <c:formatCode>General</c:formatCode>
                <c:ptCount val="5"/>
                <c:pt idx="0">
                  <c:v>20</c:v>
                </c:pt>
                <c:pt idx="1">
                  <c:v>3</c:v>
                </c:pt>
                <c:pt idx="2">
                  <c:v>15</c:v>
                </c:pt>
                <c:pt idx="3">
                  <c:v>28</c:v>
                </c:pt>
                <c:pt idx="4">
                  <c:v>45</c:v>
                </c:pt>
              </c:numCache>
            </c:numRef>
          </c:val>
          <c:extLst>
            <c:ext xmlns:c16="http://schemas.microsoft.com/office/drawing/2014/chart" uri="{C3380CC4-5D6E-409C-BE32-E72D297353CC}">
              <c16:uniqueId val="{00000000-185D-4B28-9713-91FA0E9DEC2A}"/>
            </c:ext>
          </c:extLst>
        </c:ser>
        <c:ser>
          <c:idx val="1"/>
          <c:order val="1"/>
          <c:tx>
            <c:strRef>
              <c:f>Taul1!$C$1</c:f>
              <c:strCache>
                <c:ptCount val="1"/>
                <c:pt idx="0">
                  <c:v>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Taul1!$C$2:$C$6</c:f>
              <c:numCache>
                <c:formatCode>General</c:formatCode>
                <c:ptCount val="5"/>
                <c:pt idx="0">
                  <c:v>4</c:v>
                </c:pt>
                <c:pt idx="1">
                  <c:v>-16</c:v>
                </c:pt>
                <c:pt idx="2">
                  <c:v>39</c:v>
                </c:pt>
                <c:pt idx="3">
                  <c:v>55</c:v>
                </c:pt>
                <c:pt idx="4">
                  <c:v>80</c:v>
                </c:pt>
              </c:numCache>
            </c:numRef>
          </c:val>
          <c:extLst>
            <c:ext xmlns:c16="http://schemas.microsoft.com/office/drawing/2014/chart" uri="{C3380CC4-5D6E-409C-BE32-E72D297353CC}">
              <c16:uniqueId val="{00000001-185D-4B28-9713-91FA0E9DEC2A}"/>
            </c:ext>
          </c:extLst>
        </c:ser>
        <c:dLbls>
          <c:showLegendKey val="0"/>
          <c:showVal val="0"/>
          <c:showCatName val="0"/>
          <c:showSerName val="0"/>
          <c:showPercent val="0"/>
          <c:showBubbleSize val="0"/>
        </c:dLbls>
        <c:gapWidth val="219"/>
        <c:overlap val="-27"/>
        <c:axId val="1338961791"/>
        <c:axId val="1338958911"/>
      </c:barChart>
      <c:catAx>
        <c:axId val="133896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338958911"/>
        <c:crosses val="autoZero"/>
        <c:auto val="1"/>
        <c:lblAlgn val="ctr"/>
        <c:lblOffset val="100"/>
        <c:noMultiLvlLbl val="0"/>
      </c:catAx>
      <c:valAx>
        <c:axId val="133895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338961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Taul1!$B$2:$B$6</c:f>
              <c:numCache>
                <c:formatCode>0%</c:formatCode>
                <c:ptCount val="5"/>
                <c:pt idx="0">
                  <c:v>0.54</c:v>
                </c:pt>
                <c:pt idx="1">
                  <c:v>0.26</c:v>
                </c:pt>
                <c:pt idx="2">
                  <c:v>0.52</c:v>
                </c:pt>
                <c:pt idx="3">
                  <c:v>0.49</c:v>
                </c:pt>
                <c:pt idx="4">
                  <c:v>0.9</c:v>
                </c:pt>
              </c:numCache>
            </c:numRef>
          </c:val>
          <c:extLst>
            <c:ext xmlns:c16="http://schemas.microsoft.com/office/drawing/2014/chart" uri="{C3380CC4-5D6E-409C-BE32-E72D297353CC}">
              <c16:uniqueId val="{00000000-9BA0-49ED-80EB-E683A26F8967}"/>
            </c:ext>
          </c:extLst>
        </c:ser>
        <c:dLbls>
          <c:showLegendKey val="0"/>
          <c:showVal val="0"/>
          <c:showCatName val="0"/>
          <c:showSerName val="0"/>
          <c:showPercent val="0"/>
          <c:showBubbleSize val="0"/>
        </c:dLbls>
        <c:gapWidth val="219"/>
        <c:overlap val="-27"/>
        <c:axId val="1343546575"/>
        <c:axId val="1343549455"/>
      </c:barChart>
      <c:catAx>
        <c:axId val="134354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343549455"/>
        <c:crosses val="autoZero"/>
        <c:auto val="1"/>
        <c:lblAlgn val="ctr"/>
        <c:lblOffset val="100"/>
        <c:noMultiLvlLbl val="0"/>
      </c:catAx>
      <c:valAx>
        <c:axId val="134354945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3435465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Average</c:v>
                </c:pt>
              </c:strCache>
            </c:strRef>
          </c:tx>
          <c:spPr>
            <a:solidFill>
              <a:schemeClr val="accent2"/>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F635-461E-9073-3164D2388A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Growth</c:v>
                </c:pt>
                <c:pt idx="1">
                  <c:v>Replacement</c:v>
                </c:pt>
              </c:strCache>
            </c:strRef>
          </c:cat>
          <c:val>
            <c:numRef>
              <c:f>Taul1!$B$2:$B$3</c:f>
              <c:numCache>
                <c:formatCode>0%</c:formatCode>
                <c:ptCount val="2"/>
                <c:pt idx="0">
                  <c:v>0.55000000000000004</c:v>
                </c:pt>
                <c:pt idx="1">
                  <c:v>0.53</c:v>
                </c:pt>
              </c:numCache>
            </c:numRef>
          </c:val>
          <c:extLst>
            <c:ext xmlns:c16="http://schemas.microsoft.com/office/drawing/2014/chart" uri="{C3380CC4-5D6E-409C-BE32-E72D297353CC}">
              <c16:uniqueId val="{00000000-F635-461E-9073-3164D2388A54}"/>
            </c:ext>
          </c:extLst>
        </c:ser>
        <c:dLbls>
          <c:showLegendKey val="0"/>
          <c:showVal val="0"/>
          <c:showCatName val="0"/>
          <c:showSerName val="0"/>
          <c:showPercent val="0"/>
          <c:showBubbleSize val="0"/>
        </c:dLbls>
        <c:gapWidth val="182"/>
        <c:axId val="539921519"/>
        <c:axId val="539922959"/>
      </c:barChart>
      <c:catAx>
        <c:axId val="539921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539922959"/>
        <c:crosses val="autoZero"/>
        <c:auto val="1"/>
        <c:lblAlgn val="ctr"/>
        <c:lblOffset val="100"/>
        <c:noMultiLvlLbl val="0"/>
      </c:catAx>
      <c:valAx>
        <c:axId val="539922959"/>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99215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dirty="0">
                <a:solidFill>
                  <a:schemeClr val="tx1"/>
                </a:solidFill>
              </a:rPr>
              <a:t>Which is larger? Share of companies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pieChart>
        <c:varyColors val="1"/>
        <c:ser>
          <c:idx val="0"/>
          <c:order val="0"/>
          <c:tx>
            <c:strRef>
              <c:f>Taul1!$B$1</c:f>
              <c:strCache>
                <c:ptCount val="1"/>
                <c:pt idx="0">
                  <c:v>Which is larger? Share of companies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B0-41B7-96FE-A78EF4ABB3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B0-41B7-96FE-A78EF4ABB3C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Growth</c:v>
                </c:pt>
                <c:pt idx="1">
                  <c:v>Replacement</c:v>
                </c:pt>
              </c:strCache>
            </c:strRef>
          </c:cat>
          <c:val>
            <c:numRef>
              <c:f>Taul1!$B$2:$B$3</c:f>
              <c:numCache>
                <c:formatCode>0%</c:formatCode>
                <c:ptCount val="2"/>
                <c:pt idx="0">
                  <c:v>0.39</c:v>
                </c:pt>
                <c:pt idx="1">
                  <c:v>0.61</c:v>
                </c:pt>
              </c:numCache>
            </c:numRef>
          </c:val>
          <c:extLst>
            <c:ext xmlns:c16="http://schemas.microsoft.com/office/drawing/2014/chart" uri="{C3380CC4-5D6E-409C-BE32-E72D297353CC}">
              <c16:uniqueId val="{00000000-289A-4B6B-9D54-C039BC61DA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dirty="0" err="1"/>
              <a:t>Employment</a:t>
            </a:r>
            <a:endParaRPr lang="fi-FI"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2"/>
              <c:layout>
                <c:manualLayout>
                  <c:x val="3.1267980627639469E-3"/>
                  <c:y val="-7.4634312006740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B8-4496-ADFC-11F1211DB6D2}"/>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 2024</c:v>
                </c:pt>
                <c:pt idx="2">
                  <c:v>March 2025</c:v>
                </c:pt>
                <c:pt idx="3">
                  <c:v>June 2025</c:v>
                </c:pt>
                <c:pt idx="4">
                  <c:v>Sept. 2025</c:v>
                </c:pt>
                <c:pt idx="5">
                  <c:v>Dec. 2025</c:v>
                </c:pt>
              </c:strCache>
            </c:strRef>
          </c:cat>
          <c:val>
            <c:numRef>
              <c:f>Taul1!$B$2:$B$7</c:f>
              <c:numCache>
                <c:formatCode>General</c:formatCode>
                <c:ptCount val="6"/>
                <c:pt idx="0">
                  <c:v>-12</c:v>
                </c:pt>
                <c:pt idx="1">
                  <c:v>-16</c:v>
                </c:pt>
                <c:pt idx="2">
                  <c:v>-3</c:v>
                </c:pt>
                <c:pt idx="3">
                  <c:v>7</c:v>
                </c:pt>
                <c:pt idx="4">
                  <c:v>2</c:v>
                </c:pt>
                <c:pt idx="5">
                  <c:v>5</c:v>
                </c:pt>
              </c:numCache>
            </c:numRef>
          </c:val>
          <c:extLst>
            <c:ext xmlns:c16="http://schemas.microsoft.com/office/drawing/2014/chart" uri="{C3380CC4-5D6E-409C-BE32-E72D297353CC}">
              <c16:uniqueId val="{00000001-5FB8-4496-ADFC-11F1211DB6D2}"/>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Slows down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Permitting</c:v>
                </c:pt>
                <c:pt idx="1">
                  <c:v>Taxation</c:v>
                </c:pt>
                <c:pt idx="2">
                  <c:v>Labour costs</c:v>
                </c:pt>
                <c:pt idx="3">
                  <c:v>Predictability of regulation and the political environment</c:v>
                </c:pt>
                <c:pt idx="4">
                  <c:v>Availability and skills of the workforce</c:v>
                </c:pt>
                <c:pt idx="5">
                  <c:v>Location relative to customers</c:v>
                </c:pt>
                <c:pt idx="6">
                  <c:v>Geopolitical risks</c:v>
                </c:pt>
                <c:pt idx="7">
                  <c:v>Infrastructure (networks, roads, ports, digital networks)</c:v>
                </c:pt>
                <c:pt idx="8">
                  <c:v>Partnerships and ecosystems</c:v>
                </c:pt>
                <c:pt idx="9">
                  <c:v>Availability and price of energy</c:v>
                </c:pt>
              </c:strCache>
            </c:strRef>
          </c:cat>
          <c:val>
            <c:numRef>
              <c:f>Taul1!$B$2:$B$11</c:f>
              <c:numCache>
                <c:formatCode>0%</c:formatCode>
                <c:ptCount val="10"/>
                <c:pt idx="0">
                  <c:v>0.3</c:v>
                </c:pt>
                <c:pt idx="1">
                  <c:v>0.5</c:v>
                </c:pt>
                <c:pt idx="2">
                  <c:v>0.48</c:v>
                </c:pt>
                <c:pt idx="3">
                  <c:v>0.31</c:v>
                </c:pt>
                <c:pt idx="4">
                  <c:v>0.22</c:v>
                </c:pt>
                <c:pt idx="5">
                  <c:v>0.3</c:v>
                </c:pt>
                <c:pt idx="6">
                  <c:v>0.2</c:v>
                </c:pt>
                <c:pt idx="7">
                  <c:v>0.06</c:v>
                </c:pt>
                <c:pt idx="8">
                  <c:v>0.05</c:v>
                </c:pt>
                <c:pt idx="9">
                  <c:v>0.05</c:v>
                </c:pt>
              </c:numCache>
            </c:numRef>
          </c:val>
          <c:extLst>
            <c:ext xmlns:c16="http://schemas.microsoft.com/office/drawing/2014/chart" uri="{C3380CC4-5D6E-409C-BE32-E72D297353CC}">
              <c16:uniqueId val="{00000000-B877-4F84-BE17-52ECA25C95B2}"/>
            </c:ext>
          </c:extLst>
        </c:ser>
        <c:ser>
          <c:idx val="1"/>
          <c:order val="1"/>
          <c:tx>
            <c:strRef>
              <c:f>Taul1!$C$1</c:f>
              <c:strCache>
                <c:ptCount val="1"/>
                <c:pt idx="0">
                  <c:v>Neutral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Permitting</c:v>
                </c:pt>
                <c:pt idx="1">
                  <c:v>Taxation</c:v>
                </c:pt>
                <c:pt idx="2">
                  <c:v>Labour costs</c:v>
                </c:pt>
                <c:pt idx="3">
                  <c:v>Predictability of regulation and the political environment</c:v>
                </c:pt>
                <c:pt idx="4">
                  <c:v>Availability and skills of the workforce</c:v>
                </c:pt>
                <c:pt idx="5">
                  <c:v>Location relative to customers</c:v>
                </c:pt>
                <c:pt idx="6">
                  <c:v>Geopolitical risks</c:v>
                </c:pt>
                <c:pt idx="7">
                  <c:v>Infrastructure (networks, roads, ports, digital networks)</c:v>
                </c:pt>
                <c:pt idx="8">
                  <c:v>Partnerships and ecosystems</c:v>
                </c:pt>
                <c:pt idx="9">
                  <c:v>Availability and price of energy</c:v>
                </c:pt>
              </c:strCache>
            </c:strRef>
          </c:cat>
          <c:val>
            <c:numRef>
              <c:f>Taul1!$C$2:$C$11</c:f>
              <c:numCache>
                <c:formatCode>0%</c:formatCode>
                <c:ptCount val="10"/>
                <c:pt idx="0">
                  <c:v>0.67</c:v>
                </c:pt>
                <c:pt idx="1">
                  <c:v>0.46</c:v>
                </c:pt>
                <c:pt idx="2">
                  <c:v>0.45</c:v>
                </c:pt>
                <c:pt idx="3">
                  <c:v>0.53</c:v>
                </c:pt>
                <c:pt idx="4">
                  <c:v>0.61</c:v>
                </c:pt>
                <c:pt idx="5">
                  <c:v>0.53</c:v>
                </c:pt>
                <c:pt idx="6">
                  <c:v>0.61</c:v>
                </c:pt>
                <c:pt idx="7">
                  <c:v>0.68</c:v>
                </c:pt>
                <c:pt idx="8">
                  <c:v>0.66</c:v>
                </c:pt>
                <c:pt idx="9">
                  <c:v>0.61</c:v>
                </c:pt>
              </c:numCache>
            </c:numRef>
          </c:val>
          <c:extLst>
            <c:ext xmlns:c16="http://schemas.microsoft.com/office/drawing/2014/chart" uri="{C3380CC4-5D6E-409C-BE32-E72D297353CC}">
              <c16:uniqueId val="{00000001-B877-4F84-BE17-52ECA25C95B2}"/>
            </c:ext>
          </c:extLst>
        </c:ser>
        <c:ser>
          <c:idx val="2"/>
          <c:order val="2"/>
          <c:tx>
            <c:strRef>
              <c:f>Taul1!$D$1</c:f>
              <c:strCache>
                <c:ptCount val="1"/>
                <c:pt idx="0">
                  <c:v>Promotes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Permitting</c:v>
                </c:pt>
                <c:pt idx="1">
                  <c:v>Taxation</c:v>
                </c:pt>
                <c:pt idx="2">
                  <c:v>Labour costs</c:v>
                </c:pt>
                <c:pt idx="3">
                  <c:v>Predictability of regulation and the political environment</c:v>
                </c:pt>
                <c:pt idx="4">
                  <c:v>Availability and skills of the workforce</c:v>
                </c:pt>
                <c:pt idx="5">
                  <c:v>Location relative to customers</c:v>
                </c:pt>
                <c:pt idx="6">
                  <c:v>Geopolitical risks</c:v>
                </c:pt>
                <c:pt idx="7">
                  <c:v>Infrastructure (networks, roads, ports, digital networks)</c:v>
                </c:pt>
                <c:pt idx="8">
                  <c:v>Partnerships and ecosystems</c:v>
                </c:pt>
                <c:pt idx="9">
                  <c:v>Availability and price of energy</c:v>
                </c:pt>
              </c:strCache>
            </c:strRef>
          </c:cat>
          <c:val>
            <c:numRef>
              <c:f>Taul1!$D$2:$D$11</c:f>
              <c:numCache>
                <c:formatCode>0%</c:formatCode>
                <c:ptCount val="10"/>
                <c:pt idx="0">
                  <c:v>0.03</c:v>
                </c:pt>
                <c:pt idx="1">
                  <c:v>0.04</c:v>
                </c:pt>
                <c:pt idx="2">
                  <c:v>7.0000000000000007E-2</c:v>
                </c:pt>
                <c:pt idx="3">
                  <c:v>0.15</c:v>
                </c:pt>
                <c:pt idx="4">
                  <c:v>0.17</c:v>
                </c:pt>
                <c:pt idx="5">
                  <c:v>0.17</c:v>
                </c:pt>
                <c:pt idx="6">
                  <c:v>0.19</c:v>
                </c:pt>
                <c:pt idx="7">
                  <c:v>0.26</c:v>
                </c:pt>
                <c:pt idx="8">
                  <c:v>0.28999999999999998</c:v>
                </c:pt>
                <c:pt idx="9">
                  <c:v>0.34</c:v>
                </c:pt>
              </c:numCache>
            </c:numRef>
          </c:val>
          <c:extLst>
            <c:ext xmlns:c16="http://schemas.microsoft.com/office/drawing/2014/chart" uri="{C3380CC4-5D6E-409C-BE32-E72D297353CC}">
              <c16:uniqueId val="{00000002-B877-4F84-BE17-52ECA25C95B2}"/>
            </c:ext>
          </c:extLst>
        </c:ser>
        <c:dLbls>
          <c:showLegendKey val="0"/>
          <c:showVal val="0"/>
          <c:showCatName val="0"/>
          <c:showSerName val="0"/>
          <c:showPercent val="0"/>
          <c:showBubbleSize val="0"/>
        </c:dLbls>
        <c:gapWidth val="150"/>
        <c:overlap val="100"/>
        <c:axId val="1206925440"/>
        <c:axId val="1206939840"/>
      </c:barChart>
      <c:catAx>
        <c:axId val="1206925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fi-FI"/>
          </a:p>
        </c:txPr>
        <c:crossAx val="1206939840"/>
        <c:crosses val="autoZero"/>
        <c:auto val="1"/>
        <c:lblAlgn val="ctr"/>
        <c:lblOffset val="100"/>
        <c:noMultiLvlLbl val="0"/>
      </c:catAx>
      <c:valAx>
        <c:axId val="12069398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0692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dirty="0" err="1"/>
              <a:t>Production</a:t>
            </a:r>
            <a:endParaRPr lang="fi-FI"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 2024</c:v>
                </c:pt>
                <c:pt idx="2">
                  <c:v>March 2025</c:v>
                </c:pt>
                <c:pt idx="3">
                  <c:v>June 2025</c:v>
                </c:pt>
                <c:pt idx="4">
                  <c:v>Sept. 2025</c:v>
                </c:pt>
                <c:pt idx="5">
                  <c:v>Dec. 2025</c:v>
                </c:pt>
              </c:strCache>
            </c:strRef>
          </c:cat>
          <c:val>
            <c:numRef>
              <c:f>Taul1!$B$2:$B$7</c:f>
              <c:numCache>
                <c:formatCode>General</c:formatCode>
                <c:ptCount val="6"/>
                <c:pt idx="0">
                  <c:v>-8</c:v>
                </c:pt>
                <c:pt idx="1">
                  <c:v>-9</c:v>
                </c:pt>
                <c:pt idx="2">
                  <c:v>6</c:v>
                </c:pt>
                <c:pt idx="3">
                  <c:v>9</c:v>
                </c:pt>
                <c:pt idx="4">
                  <c:v>8</c:v>
                </c:pt>
                <c:pt idx="5">
                  <c:v>6</c:v>
                </c:pt>
              </c:numCache>
            </c:numRef>
          </c:val>
          <c:extLst>
            <c:ext xmlns:c16="http://schemas.microsoft.com/office/drawing/2014/chart" uri="{C3380CC4-5D6E-409C-BE32-E72D297353CC}">
              <c16:uniqueId val="{00000000-2D4B-42DE-A01B-05A444061FD7}"/>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Employment, balance figure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019953403322728"/>
          <c:y val="0.19210574176235445"/>
          <c:w val="0.84540568727636933"/>
          <c:h val="0.75967621008300434"/>
        </c:manualLayout>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1"/>
              <c:layout>
                <c:manualLayout>
                  <c:x val="-3.1267980627640041E-3"/>
                  <c:y val="-7.0706483345313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32-4425-89FD-EA86DA60C30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 2024</c:v>
                </c:pt>
                <c:pt idx="2">
                  <c:v>March 2025</c:v>
                </c:pt>
                <c:pt idx="3">
                  <c:v>June 2025</c:v>
                </c:pt>
                <c:pt idx="4">
                  <c:v>Sept. 2025</c:v>
                </c:pt>
                <c:pt idx="5">
                  <c:v>Dec. 2025</c:v>
                </c:pt>
              </c:strCache>
            </c:strRef>
          </c:cat>
          <c:val>
            <c:numRef>
              <c:f>Taul1!$B$2:$B$7</c:f>
              <c:numCache>
                <c:formatCode>General</c:formatCode>
                <c:ptCount val="6"/>
                <c:pt idx="0">
                  <c:v>-7</c:v>
                </c:pt>
                <c:pt idx="1">
                  <c:v>-2</c:v>
                </c:pt>
                <c:pt idx="2">
                  <c:v>15</c:v>
                </c:pt>
                <c:pt idx="3">
                  <c:v>4</c:v>
                </c:pt>
                <c:pt idx="4">
                  <c:v>2</c:v>
                </c:pt>
                <c:pt idx="5">
                  <c:v>15</c:v>
                </c:pt>
              </c:numCache>
            </c:numRef>
          </c:val>
          <c:extLst>
            <c:ext xmlns:c16="http://schemas.microsoft.com/office/drawing/2014/chart" uri="{C3380CC4-5D6E-409C-BE32-E72D297353CC}">
              <c16:uniqueId val="{00000001-4A32-4425-89FD-EA86DA60C302}"/>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3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0" i="0" u="none" strike="noStrike" kern="1200" spc="0" baseline="0" dirty="0">
                <a:solidFill>
                  <a:schemeClr val="tx1"/>
                </a:solidFill>
              </a:rPr>
              <a:t>Production, balance figure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80699799553998"/>
          <c:y val="0.17903345698652293"/>
          <c:w val="0.84333825175359067"/>
          <c:h val="0.77509156280328417"/>
        </c:manualLayout>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Sept. 2024</c:v>
                </c:pt>
                <c:pt idx="1">
                  <c:v>Dec. 2024</c:v>
                </c:pt>
                <c:pt idx="2">
                  <c:v>March 2025</c:v>
                </c:pt>
                <c:pt idx="3">
                  <c:v>June 2025</c:v>
                </c:pt>
                <c:pt idx="4">
                  <c:v>Sept. 2025</c:v>
                </c:pt>
                <c:pt idx="5">
                  <c:v>Dec. 2025</c:v>
                </c:pt>
              </c:strCache>
            </c:strRef>
          </c:cat>
          <c:val>
            <c:numRef>
              <c:f>Taul1!$B$2:$B$7</c:f>
              <c:numCache>
                <c:formatCode>General</c:formatCode>
                <c:ptCount val="6"/>
                <c:pt idx="0">
                  <c:v>3</c:v>
                </c:pt>
                <c:pt idx="1">
                  <c:v>8</c:v>
                </c:pt>
                <c:pt idx="2">
                  <c:v>27</c:v>
                </c:pt>
                <c:pt idx="3">
                  <c:v>13</c:v>
                </c:pt>
                <c:pt idx="4">
                  <c:v>12</c:v>
                </c:pt>
                <c:pt idx="5">
                  <c:v>24</c:v>
                </c:pt>
              </c:numCache>
            </c:numRef>
          </c:val>
          <c:extLst>
            <c:ext xmlns:c16="http://schemas.microsoft.com/office/drawing/2014/chart" uri="{C3380CC4-5D6E-409C-BE32-E72D297353CC}">
              <c16:uniqueId val="{00000000-FDAF-4C39-BA52-FADD4BC2C0A8}"/>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0.24</c:v>
                </c:pt>
                <c:pt idx="1">
                  <c:v>0.22</c:v>
                </c:pt>
                <c:pt idx="2">
                  <c:v>0.18</c:v>
                </c:pt>
                <c:pt idx="3">
                  <c:v>0.17</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0.45</c:v>
                </c:pt>
                <c:pt idx="1">
                  <c:v>0.45</c:v>
                </c:pt>
                <c:pt idx="2">
                  <c:v>0.6</c:v>
                </c:pt>
                <c:pt idx="3">
                  <c:v>0.6</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0.31</c:v>
                </c:pt>
                <c:pt idx="1">
                  <c:v>0.33</c:v>
                </c:pt>
                <c:pt idx="2">
                  <c:v>0.22</c:v>
                </c:pt>
                <c:pt idx="3">
                  <c:v>0.23</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0.40959</cdr:x>
      <cdr:y>0.78005</cdr:y>
    </cdr:from>
    <cdr:to>
      <cdr:x>1</cdr:x>
      <cdr:y>1</cdr:y>
    </cdr:to>
    <cdr:sp macro="" textlink="">
      <cdr:nvSpPr>
        <cdr:cNvPr id="2" name="Tekstiruutu 5">
          <a:extLst xmlns:a="http://schemas.openxmlformats.org/drawingml/2006/main">
            <a:ext uri="{FF2B5EF4-FFF2-40B4-BE49-F238E27FC236}">
              <a16:creationId xmlns:a16="http://schemas.microsoft.com/office/drawing/2014/main" id="{BA3DACB2-17E4-1176-3D0F-E3CAD2F77D3F}"/>
            </a:ext>
          </a:extLst>
        </cdr:cNvPr>
        <cdr:cNvSpPr txBox="1"/>
      </cdr:nvSpPr>
      <cdr:spPr>
        <a:xfrm xmlns:a="http://schemas.openxmlformats.org/drawingml/2006/main">
          <a:off x="1698476" y="2592288"/>
          <a:ext cx="2448272" cy="688256"/>
        </a:xfrm>
        <a:prstGeom xmlns:a="http://schemas.openxmlformats.org/drawingml/2006/main" prst="rect">
          <a:avLst/>
        </a:prstGeom>
        <a:solidFill xmlns:a="http://schemas.openxmlformats.org/drawingml/2006/main">
          <a:schemeClr val="accent3"/>
        </a:solidFill>
      </cdr:spPr>
      <cdr:txBody>
        <a:bodyPr xmlns:a="http://schemas.openxmlformats.org/drawingml/2006/main" wrap="square" lIns="36000" tIns="36000" rIns="36000" bIns="36000" rtlCol="0">
          <a:spAutoFit/>
        </a:bodyPr>
        <a:lstStyle xmlns:a="http://schemas.openxmlformats.org/drawingml/2006/main">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xmlns:a="http://schemas.openxmlformats.org/drawingml/2006/main">
          <a:r>
            <a:rPr lang="en-US" sz="1000" spc="-40" dirty="0"/>
            <a:t>When the balance figure is positive, the majority of respondents who assessed the change report that the situation has improved.</a:t>
          </a:r>
          <a:endParaRPr lang="fi-FI" sz="1000" spc="-40" dirty="0"/>
        </a:p>
      </cdr:txBody>
    </cdr:sp>
  </cdr:relSizeAnchor>
</c:userShapes>
</file>

<file path=ppt/drawings/drawing2.xml><?xml version="1.0" encoding="utf-8"?>
<c:userShapes xmlns:c="http://schemas.openxmlformats.org/drawingml/2006/chart">
  <cdr:relSizeAnchor xmlns:cdr="http://schemas.openxmlformats.org/drawingml/2006/chartDrawing">
    <cdr:from>
      <cdr:x>0.40959</cdr:x>
      <cdr:y>0.77487</cdr:y>
    </cdr:from>
    <cdr:to>
      <cdr:x>1</cdr:x>
      <cdr:y>1</cdr:y>
    </cdr:to>
    <cdr:sp macro="" textlink="">
      <cdr:nvSpPr>
        <cdr:cNvPr id="2" name="Tekstiruutu 5">
          <a:extLst xmlns:a="http://schemas.openxmlformats.org/drawingml/2006/main">
            <a:ext uri="{FF2B5EF4-FFF2-40B4-BE49-F238E27FC236}">
              <a16:creationId xmlns:a16="http://schemas.microsoft.com/office/drawing/2014/main" id="{565999B2-357E-3DCD-2778-A92DD9BA869A}"/>
            </a:ext>
          </a:extLst>
        </cdr:cNvPr>
        <cdr:cNvSpPr txBox="1"/>
      </cdr:nvSpPr>
      <cdr:spPr>
        <a:xfrm xmlns:a="http://schemas.openxmlformats.org/drawingml/2006/main">
          <a:off x="1749276" y="2491680"/>
          <a:ext cx="2448272" cy="688256"/>
        </a:xfrm>
        <a:prstGeom xmlns:a="http://schemas.openxmlformats.org/drawingml/2006/main" prst="rect">
          <a:avLst/>
        </a:prstGeom>
        <a:solidFill xmlns:a="http://schemas.openxmlformats.org/drawingml/2006/main">
          <a:schemeClr val="accent3"/>
        </a:solidFill>
      </cdr:spPr>
      <cdr:txBody>
        <a:bodyPr xmlns:a="http://schemas.openxmlformats.org/drawingml/2006/main" wrap="square" lIns="36000" tIns="36000" rIns="36000" bIns="36000" rtlCol="0">
          <a:spAutoFit/>
        </a:bodyPr>
        <a:lstStyle xmlns:a="http://schemas.openxmlformats.org/drawingml/2006/main">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xmlns:a="http://schemas.openxmlformats.org/drawingml/2006/main">
          <a:r>
            <a:rPr lang="en-US" sz="1000" spc="-40" dirty="0"/>
            <a:t>When the balance figure is positive, the majority of respondents who assessed the change report that the situation has improved.</a:t>
          </a:r>
          <a:endParaRPr lang="fi-FI" sz="1000" spc="-40" dirty="0"/>
        </a:p>
      </cdr:txBody>
    </cdr:sp>
  </cdr:relSizeAnchor>
</c:userShapes>
</file>

<file path=ppt/drawings/drawing3.xml><?xml version="1.0" encoding="utf-8"?>
<c:userShapes xmlns:c="http://schemas.openxmlformats.org/drawingml/2006/chart">
  <cdr:relSizeAnchor xmlns:cdr="http://schemas.openxmlformats.org/drawingml/2006/chartDrawing">
    <cdr:from>
      <cdr:x>0.25727</cdr:x>
      <cdr:y>0.80876</cdr:y>
    </cdr:from>
    <cdr:to>
      <cdr:x>0.96839</cdr:x>
      <cdr:y>0.95301</cdr:y>
    </cdr:to>
    <cdr:sp macro="" textlink="">
      <cdr:nvSpPr>
        <cdr:cNvPr id="2" name="Tekstiruutu 5">
          <a:extLst xmlns:a="http://schemas.openxmlformats.org/drawingml/2006/main">
            <a:ext uri="{FF2B5EF4-FFF2-40B4-BE49-F238E27FC236}">
              <a16:creationId xmlns:a16="http://schemas.microsoft.com/office/drawing/2014/main" id="{DA07DF4D-38CE-7406-3FA4-65599A2708A6}"/>
            </a:ext>
          </a:extLst>
        </cdr:cNvPr>
        <cdr:cNvSpPr txBox="1"/>
      </cdr:nvSpPr>
      <cdr:spPr>
        <a:xfrm xmlns:a="http://schemas.openxmlformats.org/drawingml/2006/main">
          <a:off x="1122411" y="2737137"/>
          <a:ext cx="3102461" cy="488201"/>
        </a:xfrm>
        <a:prstGeom xmlns:a="http://schemas.openxmlformats.org/drawingml/2006/main" prst="rect">
          <a:avLst/>
        </a:prstGeom>
        <a:solidFill xmlns:a="http://schemas.openxmlformats.org/drawingml/2006/main">
          <a:schemeClr val="accent3"/>
        </a:solidFill>
      </cdr:spPr>
      <cdr:txBody>
        <a:bodyPr xmlns:a="http://schemas.openxmlformats.org/drawingml/2006/main" wrap="square" lIns="36000" tIns="36000" rIns="36000" bIns="36000" rtlCol="0">
          <a:spAutoFit/>
        </a:bodyPr>
        <a:lstStyle xmlns:a="http://schemas.openxmlformats.org/drawingml/2006/main">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xmlns:a="http://schemas.openxmlformats.org/drawingml/2006/main">
          <a:r>
            <a:rPr lang="en-US" sz="900" dirty="0"/>
            <a:t>When the balance figure is positive, the majority of respondents who assessed the change expect the situation to improve in the coming months.</a:t>
          </a:r>
          <a:endParaRPr lang="fi-FI" sz="900" spc="-40" dirty="0"/>
        </a:p>
      </cdr:txBody>
    </cdr:sp>
  </cdr:relSizeAnchor>
</c:userShapes>
</file>

<file path=ppt/drawings/drawing4.xml><?xml version="1.0" encoding="utf-8"?>
<c:userShapes xmlns:c="http://schemas.openxmlformats.org/drawingml/2006/chart">
  <cdr:relSizeAnchor xmlns:cdr="http://schemas.openxmlformats.org/drawingml/2006/chartDrawing">
    <cdr:from>
      <cdr:x>0.60934</cdr:x>
      <cdr:y>0.12864</cdr:y>
    </cdr:from>
    <cdr:to>
      <cdr:x>1</cdr:x>
      <cdr:y>0.20351</cdr:y>
    </cdr:to>
    <cdr:sp macro="" textlink="">
      <cdr:nvSpPr>
        <cdr:cNvPr id="3" name="Tekstiruutu 6">
          <a:extLst xmlns:a="http://schemas.openxmlformats.org/drawingml/2006/main">
            <a:ext uri="{FF2B5EF4-FFF2-40B4-BE49-F238E27FC236}">
              <a16:creationId xmlns:a16="http://schemas.microsoft.com/office/drawing/2014/main" id="{8527F021-2571-1E8E-834B-E925D63B63CC}"/>
            </a:ext>
          </a:extLst>
        </cdr:cNvPr>
        <cdr:cNvSpPr txBox="1"/>
      </cdr:nvSpPr>
      <cdr:spPr>
        <a:xfrm xmlns:a="http://schemas.openxmlformats.org/drawingml/2006/main">
          <a:off x="2263531" y="402521"/>
          <a:ext cx="1451169" cy="234286"/>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spAutoFit/>
        </a:bodyPr>
        <a:lstStyle xmlns:a="http://schemas.openxmlformats.org/drawingml/2006/main">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xmlns:a="http://schemas.openxmlformats.org/drawingml/2006/main">
          <a:r>
            <a:rPr lang="fi-FI" sz="1050" spc="-40" dirty="0"/>
            <a:t>% of </a:t>
          </a:r>
          <a:r>
            <a:rPr lang="fi-FI" sz="1050" spc="-40" dirty="0" err="1"/>
            <a:t>respondents</a:t>
          </a:r>
          <a:endParaRPr lang="fi-FI" sz="1050" spc="-4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2/11/2026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2/11/2026</a:t>
            </a:fld>
            <a:endParaRPr lang="fi-FI" dirty="0"/>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2/11/2026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2/11/2026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2/11/2026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2/11/2026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2/11/2026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2/11/2026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2/11/2026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2/11/2026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6565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2/11/2026</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2/11/2026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9" name="Tekstin paikkamerkki 2">
            <a:extLst>
              <a:ext uri="{FF2B5EF4-FFF2-40B4-BE49-F238E27FC236}">
                <a16:creationId xmlns:a16="http://schemas.microsoft.com/office/drawing/2014/main" id="{78D94F0C-35FF-3B43-88BA-1DD2020DBB57}"/>
              </a:ext>
            </a:extLst>
          </p:cNvPr>
          <p:cNvSpPr>
            <a:spLocks noGrp="1"/>
          </p:cNvSpPr>
          <p:nvPr>
            <p:ph idx="20"/>
          </p:nvPr>
        </p:nvSpPr>
        <p:spPr>
          <a:xfrm>
            <a:off x="4457176"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2/11/2026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2/11/2026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2/11/2026</a:t>
            </a:fld>
            <a:endParaRPr lang="fi-FI" dirty="0"/>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2/11/2026</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2/11/2026</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2/11/2026</a:t>
            </a:fld>
            <a:endParaRPr lang="fi-FI" dirty="0"/>
          </a:p>
        </p:txBody>
      </p:sp>
      <p:sp>
        <p:nvSpPr>
          <p:cNvPr id="5"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2/11/2026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endParaRPr lang="fi-FI" dirty="0"/>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2/11/2026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2/11/2026</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2/11/2026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2/11/2026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2/11/2026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2/11/2026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2/11/2026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2/11/2026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2/11/2026</a:t>
            </a:fld>
            <a:endParaRPr lang="fi-FI" dirty="0"/>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Technology </a:t>
            </a:r>
            <a:r>
              <a:rPr lang="fi-FI" dirty="0" err="1"/>
              <a:t>Industries</a:t>
            </a:r>
            <a:r>
              <a:rPr lang="fi-FI" dirty="0"/>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hyperlink" Target="https://teknologiateollisuus.fi/en/economic-outlook/technobaro/"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hanne.mikkonen@teknologiateollisuus.fi"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01CE8E0-3002-6540-AB4A-44A213CCD16D}"/>
              </a:ext>
            </a:extLst>
          </p:cNvPr>
          <p:cNvSpPr>
            <a:spLocks noGrp="1"/>
          </p:cNvSpPr>
          <p:nvPr>
            <p:ph type="body" sz="quarter" idx="15"/>
          </p:nvPr>
        </p:nvSpPr>
        <p:spPr/>
        <p:txBody>
          <a:bodyPr/>
          <a:lstStyle/>
          <a:p>
            <a:r>
              <a:rPr lang="fi-FI" dirty="0" err="1"/>
              <a:t>TechnoBaro</a:t>
            </a:r>
            <a:r>
              <a:rPr lang="fi-FI" dirty="0"/>
              <a:t> </a:t>
            </a:r>
          </a:p>
          <a:p>
            <a:endParaRPr lang="fi-FI" dirty="0"/>
          </a:p>
          <a:p>
            <a:r>
              <a:rPr lang="fi-FI" dirty="0" err="1"/>
              <a:t>Results</a:t>
            </a:r>
            <a:r>
              <a:rPr lang="fi-FI" dirty="0"/>
              <a:t>, </a:t>
            </a:r>
            <a:r>
              <a:rPr lang="fi-FI" dirty="0" err="1"/>
              <a:t>December</a:t>
            </a:r>
            <a:r>
              <a:rPr lang="fi-FI" dirty="0"/>
              <a:t> 2025</a:t>
            </a:r>
          </a:p>
        </p:txBody>
      </p:sp>
      <p:sp>
        <p:nvSpPr>
          <p:cNvPr id="3" name="Dian numeron paikkamerkki 2">
            <a:extLst>
              <a:ext uri="{FF2B5EF4-FFF2-40B4-BE49-F238E27FC236}">
                <a16:creationId xmlns:a16="http://schemas.microsoft.com/office/drawing/2014/main" id="{C10B4546-3353-FD47-A7A9-0CAD02106343}"/>
              </a:ext>
            </a:extLst>
          </p:cNvPr>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a:extLst>
              <a:ext uri="{FF2B5EF4-FFF2-40B4-BE49-F238E27FC236}">
                <a16:creationId xmlns:a16="http://schemas.microsoft.com/office/drawing/2014/main" id="{7F938129-1BFB-EE43-877B-C251030C0CEF}"/>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605993C4-190E-3143-88DA-769C2A43EF43}"/>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245581731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12962C44-1CC1-ECBC-5D6F-DF08897089ED}"/>
              </a:ext>
            </a:extLst>
          </p:cNvPr>
          <p:cNvSpPr>
            <a:spLocks noGrp="1"/>
          </p:cNvSpPr>
          <p:nvPr>
            <p:ph type="body" sz="quarter" idx="15"/>
          </p:nvPr>
        </p:nvSpPr>
        <p:spPr>
          <a:xfrm>
            <a:off x="252000" y="123478"/>
            <a:ext cx="7992000" cy="821163"/>
          </a:xfrm>
        </p:spPr>
        <p:txBody>
          <a:bodyPr/>
          <a:lstStyle/>
          <a:p>
            <a:r>
              <a:rPr lang="en-US" dirty="0"/>
              <a:t>How would you describe your company’s situation now in the following areas compared to about three months ago?</a:t>
            </a:r>
            <a:endParaRPr lang="fi-FI" dirty="0"/>
          </a:p>
        </p:txBody>
      </p:sp>
      <p:sp>
        <p:nvSpPr>
          <p:cNvPr id="3" name="Dian numeron paikkamerkki 2">
            <a:extLst>
              <a:ext uri="{FF2B5EF4-FFF2-40B4-BE49-F238E27FC236}">
                <a16:creationId xmlns:a16="http://schemas.microsoft.com/office/drawing/2014/main" id="{3CC4FA10-97F5-737C-AA99-64B0ABE01834}"/>
              </a:ext>
            </a:extLst>
          </p:cNvPr>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a:extLst>
              <a:ext uri="{FF2B5EF4-FFF2-40B4-BE49-F238E27FC236}">
                <a16:creationId xmlns:a16="http://schemas.microsoft.com/office/drawing/2014/main" id="{7D909F6F-616B-6700-0C37-2C5643DC0BE2}"/>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B9BA394E-FB81-47BF-9CA2-A62E147B51A9}"/>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9C7A58B9-4A06-4016-CDA8-EE95E09C6FD4}"/>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9" name="Sisällön paikkamerkki 9">
            <a:extLst>
              <a:ext uri="{FF2B5EF4-FFF2-40B4-BE49-F238E27FC236}">
                <a16:creationId xmlns:a16="http://schemas.microsoft.com/office/drawing/2014/main" id="{CE07CF48-5701-6BCA-F826-0C38B157D623}"/>
              </a:ext>
            </a:extLst>
          </p:cNvPr>
          <p:cNvGraphicFramePr>
            <a:graphicFrameLocks noGrp="1"/>
          </p:cNvGraphicFramePr>
          <p:nvPr>
            <p:ph sz="quarter" idx="17"/>
            <p:extLst>
              <p:ext uri="{D42A27DB-BD31-4B8C-83A1-F6EECF244321}">
                <p14:modId xmlns:p14="http://schemas.microsoft.com/office/powerpoint/2010/main" val="1469187887"/>
              </p:ext>
            </p:extLst>
          </p:nvPr>
        </p:nvGraphicFramePr>
        <p:xfrm>
          <a:off x="179512"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a:extLst>
              <a:ext uri="{FF2B5EF4-FFF2-40B4-BE49-F238E27FC236}">
                <a16:creationId xmlns:a16="http://schemas.microsoft.com/office/drawing/2014/main" id="{4B134D4A-EED9-A35D-303A-BD0D207C350B}"/>
              </a:ext>
            </a:extLst>
          </p:cNvPr>
          <p:cNvSpPr txBox="1"/>
          <p:nvPr/>
        </p:nvSpPr>
        <p:spPr>
          <a:xfrm>
            <a:off x="7020272" y="1098377"/>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
        <p:nvSpPr>
          <p:cNvPr id="11" name="Tekstiruutu 10">
            <a:extLst>
              <a:ext uri="{FF2B5EF4-FFF2-40B4-BE49-F238E27FC236}">
                <a16:creationId xmlns:a16="http://schemas.microsoft.com/office/drawing/2014/main" id="{70C2E43D-0611-41C0-739C-31CBB60D8538}"/>
              </a:ext>
            </a:extLst>
          </p:cNvPr>
          <p:cNvSpPr txBox="1"/>
          <p:nvPr/>
        </p:nvSpPr>
        <p:spPr>
          <a:xfrm>
            <a:off x="8316416" y="987574"/>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6</a:t>
            </a:r>
          </a:p>
          <a:p>
            <a:pPr algn="ctr"/>
            <a:endParaRPr lang="fi-FI" spc="-40" dirty="0"/>
          </a:p>
          <a:p>
            <a:pPr algn="ctr"/>
            <a:endParaRPr lang="fi-FI" spc="-40" dirty="0"/>
          </a:p>
          <a:p>
            <a:pPr algn="ctr"/>
            <a:r>
              <a:rPr lang="fi-FI" spc="-40" dirty="0"/>
              <a:t>5</a:t>
            </a:r>
          </a:p>
          <a:p>
            <a:pPr algn="ctr"/>
            <a:endParaRPr lang="fi-FI" spc="-40" dirty="0"/>
          </a:p>
          <a:p>
            <a:pPr algn="ctr"/>
            <a:endParaRPr lang="fi-FI" spc="-40" dirty="0"/>
          </a:p>
          <a:p>
            <a:pPr algn="ctr"/>
            <a:br>
              <a:rPr lang="fi-FI" spc="-40" dirty="0"/>
            </a:br>
            <a:r>
              <a:rPr lang="fi-FI" spc="-40" dirty="0"/>
              <a:t>12</a:t>
            </a:r>
          </a:p>
          <a:p>
            <a:pPr algn="ctr"/>
            <a:endParaRPr lang="fi-FI" spc="-40" dirty="0"/>
          </a:p>
          <a:p>
            <a:pPr algn="ctr"/>
            <a:endParaRPr lang="fi-FI" spc="-40" dirty="0"/>
          </a:p>
          <a:p>
            <a:pPr algn="ctr"/>
            <a:r>
              <a:rPr lang="fi-FI" spc="-40" dirty="0"/>
              <a:t>7</a:t>
            </a:r>
          </a:p>
        </p:txBody>
      </p:sp>
    </p:spTree>
    <p:extLst>
      <p:ext uri="{BB962C8B-B14F-4D97-AF65-F5344CB8AC3E}">
        <p14:creationId xmlns:p14="http://schemas.microsoft.com/office/powerpoint/2010/main" val="290463394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63E15-3DAC-2D46-03F9-974E151F69EA}"/>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36AD5430-42DE-C177-B765-AB957C5FC1E3}"/>
              </a:ext>
            </a:extLst>
          </p:cNvPr>
          <p:cNvSpPr>
            <a:spLocks noGrp="1"/>
          </p:cNvSpPr>
          <p:nvPr>
            <p:ph type="body" sz="quarter" idx="15"/>
          </p:nvPr>
        </p:nvSpPr>
        <p:spPr>
          <a:xfrm>
            <a:off x="252000" y="123478"/>
            <a:ext cx="7992000" cy="821163"/>
          </a:xfrm>
        </p:spPr>
        <p:txBody>
          <a:bodyPr/>
          <a:lstStyle/>
          <a:p>
            <a:r>
              <a:rPr lang="en-US" dirty="0"/>
              <a:t>How would you describe your company’s situation now in the following areas compared to about three months ago? </a:t>
            </a:r>
            <a:r>
              <a:rPr lang="en-US" dirty="0">
                <a:solidFill>
                  <a:schemeClr val="accent2"/>
                </a:solidFill>
              </a:rPr>
              <a:t>Manufacturing industry, 275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43B79284-C9BC-EF16-BA72-235D34C7C9B3}"/>
              </a:ext>
            </a:extLst>
          </p:cNvPr>
          <p:cNvSpPr>
            <a:spLocks noGrp="1"/>
          </p:cNvSpPr>
          <p:nvPr>
            <p:ph type="sldNum" sz="quarter" idx="12"/>
          </p:nvPr>
        </p:nvSpPr>
        <p:spPr/>
        <p:txBody>
          <a:bodyPr/>
          <a:lstStyle/>
          <a:p>
            <a:fld id="{6FCB6B90-8271-4E8F-82C1-E646FBB48A2E}" type="slidenum">
              <a:rPr lang="fi-FI" smtClean="0"/>
              <a:pPr/>
              <a:t>11</a:t>
            </a:fld>
            <a:endParaRPr lang="fi-FI" dirty="0"/>
          </a:p>
        </p:txBody>
      </p:sp>
      <p:sp>
        <p:nvSpPr>
          <p:cNvPr id="4" name="Päivämäärän paikkamerkki 3">
            <a:extLst>
              <a:ext uri="{FF2B5EF4-FFF2-40B4-BE49-F238E27FC236}">
                <a16:creationId xmlns:a16="http://schemas.microsoft.com/office/drawing/2014/main" id="{0701E44A-1DF5-5716-FB6C-35EDD613839C}"/>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809B3F19-5289-7AB0-B7D8-86E95660A955}"/>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73727B43-F0DB-4630-2598-C0D3BB437C39}"/>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Manufacturing industry = Metals industry, Mechanical engineering and Electronics industry; Services = Consulting engineering and Information technology</a:t>
            </a:r>
            <a:endParaRPr lang="fi-FI" dirty="0"/>
          </a:p>
        </p:txBody>
      </p:sp>
      <p:graphicFrame>
        <p:nvGraphicFramePr>
          <p:cNvPr id="9" name="Sisällön paikkamerkki 9">
            <a:extLst>
              <a:ext uri="{FF2B5EF4-FFF2-40B4-BE49-F238E27FC236}">
                <a16:creationId xmlns:a16="http://schemas.microsoft.com/office/drawing/2014/main" id="{720C1619-AFFD-75E4-C0E4-E4145BE9D759}"/>
              </a:ext>
            </a:extLst>
          </p:cNvPr>
          <p:cNvGraphicFramePr>
            <a:graphicFrameLocks noGrp="1"/>
          </p:cNvGraphicFramePr>
          <p:nvPr>
            <p:ph sz="quarter" idx="17"/>
            <p:extLst>
              <p:ext uri="{D42A27DB-BD31-4B8C-83A1-F6EECF244321}">
                <p14:modId xmlns:p14="http://schemas.microsoft.com/office/powerpoint/2010/main" val="833781502"/>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CB93B76A-C907-8472-06FF-5D42DBE62BD1}"/>
              </a:ext>
            </a:extLst>
          </p:cNvPr>
          <p:cNvSpPr txBox="1"/>
          <p:nvPr/>
        </p:nvSpPr>
        <p:spPr>
          <a:xfrm>
            <a:off x="8316416" y="1186465"/>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4</a:t>
            </a:r>
          </a:p>
          <a:p>
            <a:pPr algn="ctr"/>
            <a:endParaRPr lang="fi-FI" spc="-40" dirty="0"/>
          </a:p>
          <a:p>
            <a:pPr algn="ctr"/>
            <a:endParaRPr lang="fi-FI" spc="-40" dirty="0"/>
          </a:p>
          <a:p>
            <a:pPr algn="ctr"/>
            <a:r>
              <a:rPr lang="fi-FI" spc="-40" dirty="0"/>
              <a:t>3</a:t>
            </a:r>
          </a:p>
          <a:p>
            <a:pPr algn="ctr"/>
            <a:endParaRPr lang="fi-FI" spc="-40" dirty="0"/>
          </a:p>
          <a:p>
            <a:pPr algn="ctr"/>
            <a:br>
              <a:rPr lang="fi-FI" spc="-40" dirty="0"/>
            </a:br>
            <a:br>
              <a:rPr lang="fi-FI" spc="-40" dirty="0"/>
            </a:br>
            <a:r>
              <a:rPr lang="fi-FI" spc="-40" dirty="0"/>
              <a:t>10</a:t>
            </a:r>
          </a:p>
          <a:p>
            <a:pPr algn="ctr"/>
            <a:endParaRPr lang="fi-FI" spc="-40" dirty="0"/>
          </a:p>
          <a:p>
            <a:pPr algn="ctr"/>
            <a:endParaRPr lang="fi-FI" spc="-40" dirty="0"/>
          </a:p>
          <a:p>
            <a:pPr algn="ctr"/>
            <a:r>
              <a:rPr lang="fi-FI" spc="-40" dirty="0"/>
              <a:t>4</a:t>
            </a:r>
          </a:p>
        </p:txBody>
      </p:sp>
      <p:sp>
        <p:nvSpPr>
          <p:cNvPr id="7" name="Tekstiruutu 6">
            <a:extLst>
              <a:ext uri="{FF2B5EF4-FFF2-40B4-BE49-F238E27FC236}">
                <a16:creationId xmlns:a16="http://schemas.microsoft.com/office/drawing/2014/main" id="{C73C03C1-DB39-1231-57E9-58338B008950}"/>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101236916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B535C-8131-51B1-941D-23E9C30C11FB}"/>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A01909AD-C342-10EF-2E02-352225E41D4F}"/>
              </a:ext>
            </a:extLst>
          </p:cNvPr>
          <p:cNvSpPr>
            <a:spLocks noGrp="1"/>
          </p:cNvSpPr>
          <p:nvPr>
            <p:ph type="body" sz="quarter" idx="15"/>
          </p:nvPr>
        </p:nvSpPr>
        <p:spPr>
          <a:xfrm>
            <a:off x="252000" y="123478"/>
            <a:ext cx="7992000" cy="821163"/>
          </a:xfrm>
        </p:spPr>
        <p:txBody>
          <a:bodyPr/>
          <a:lstStyle/>
          <a:p>
            <a:r>
              <a:rPr lang="en-US" dirty="0"/>
              <a:t>How would you describe your company’s situation now in the following areas compared to about three months ago? </a:t>
            </a:r>
            <a:r>
              <a:rPr lang="en-US" dirty="0">
                <a:solidFill>
                  <a:schemeClr val="accent2"/>
                </a:solidFill>
              </a:rPr>
              <a:t>Services, 81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A4A19178-F754-30F0-7186-F29F95245430}"/>
              </a:ext>
            </a:extLst>
          </p:cNvPr>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a:extLst>
              <a:ext uri="{FF2B5EF4-FFF2-40B4-BE49-F238E27FC236}">
                <a16:creationId xmlns:a16="http://schemas.microsoft.com/office/drawing/2014/main" id="{5AFCC09E-D77D-2B70-3C10-1FA7CA40D060}"/>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88AC7F4D-4B97-5EEA-CAE3-EF4306F1472A}"/>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D883B0B4-994A-30C0-8DA0-B6DDD9B8577D}"/>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Manufacturing industry = Metals industry, Mechanical engineering and Electronics industry; Services = Consulting engineering and Information technology</a:t>
            </a:r>
            <a:endParaRPr lang="fi-FI" dirty="0"/>
          </a:p>
        </p:txBody>
      </p:sp>
      <p:graphicFrame>
        <p:nvGraphicFramePr>
          <p:cNvPr id="9" name="Sisällön paikkamerkki 9">
            <a:extLst>
              <a:ext uri="{FF2B5EF4-FFF2-40B4-BE49-F238E27FC236}">
                <a16:creationId xmlns:a16="http://schemas.microsoft.com/office/drawing/2014/main" id="{0C441811-A31E-498C-F967-76048E446A99}"/>
              </a:ext>
            </a:extLst>
          </p:cNvPr>
          <p:cNvGraphicFramePr>
            <a:graphicFrameLocks noGrp="1"/>
          </p:cNvGraphicFramePr>
          <p:nvPr>
            <p:ph sz="quarter" idx="17"/>
            <p:extLst>
              <p:ext uri="{D42A27DB-BD31-4B8C-83A1-F6EECF244321}">
                <p14:modId xmlns:p14="http://schemas.microsoft.com/office/powerpoint/2010/main" val="2505469768"/>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9951C3F9-0145-08A5-33EB-CB23B18EA4FF}"/>
              </a:ext>
            </a:extLst>
          </p:cNvPr>
          <p:cNvSpPr txBox="1"/>
          <p:nvPr/>
        </p:nvSpPr>
        <p:spPr>
          <a:xfrm>
            <a:off x="8316416" y="1186465"/>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10</a:t>
            </a:r>
          </a:p>
          <a:p>
            <a:pPr algn="ctr"/>
            <a:endParaRPr lang="fi-FI" spc="-40" dirty="0"/>
          </a:p>
          <a:p>
            <a:pPr algn="ctr"/>
            <a:endParaRPr lang="fi-FI" spc="-40" dirty="0"/>
          </a:p>
          <a:p>
            <a:pPr algn="ctr"/>
            <a:r>
              <a:rPr lang="fi-FI" spc="-40" dirty="0"/>
              <a:t>12</a:t>
            </a:r>
          </a:p>
          <a:p>
            <a:pPr algn="ctr"/>
            <a:endParaRPr lang="fi-FI" spc="-40" dirty="0"/>
          </a:p>
          <a:p>
            <a:pPr algn="ctr"/>
            <a:br>
              <a:rPr lang="fi-FI" spc="-40" dirty="0"/>
            </a:br>
            <a:br>
              <a:rPr lang="fi-FI" spc="-40" dirty="0"/>
            </a:br>
            <a:r>
              <a:rPr lang="fi-FI" spc="-40" dirty="0"/>
              <a:t>16</a:t>
            </a:r>
          </a:p>
          <a:p>
            <a:pPr algn="ctr"/>
            <a:endParaRPr lang="fi-FI" spc="-40" dirty="0"/>
          </a:p>
          <a:p>
            <a:pPr algn="ctr"/>
            <a:endParaRPr lang="fi-FI" spc="-40" dirty="0"/>
          </a:p>
          <a:p>
            <a:pPr algn="ctr"/>
            <a:r>
              <a:rPr lang="fi-FI" spc="-40" dirty="0"/>
              <a:t>17</a:t>
            </a:r>
          </a:p>
        </p:txBody>
      </p:sp>
      <p:sp>
        <p:nvSpPr>
          <p:cNvPr id="7" name="Tekstiruutu 6">
            <a:extLst>
              <a:ext uri="{FF2B5EF4-FFF2-40B4-BE49-F238E27FC236}">
                <a16:creationId xmlns:a16="http://schemas.microsoft.com/office/drawing/2014/main" id="{830C9930-D631-4979-7B22-E9F2B7B74139}"/>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314662587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404F-3DF4-D0AD-2290-ED05A73400B2}"/>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E7C1E49-7A6C-AC60-EA52-9980F42F4B3E}"/>
              </a:ext>
            </a:extLst>
          </p:cNvPr>
          <p:cNvSpPr>
            <a:spLocks noGrp="1"/>
          </p:cNvSpPr>
          <p:nvPr>
            <p:ph type="sldNum" sz="quarter" idx="12"/>
          </p:nvPr>
        </p:nvSpPr>
        <p:spPr/>
        <p:txBody>
          <a:bodyPr/>
          <a:lstStyle/>
          <a:p>
            <a:fld id="{6FCB6B90-8271-4E8F-82C1-E646FBB48A2E}" type="slidenum">
              <a:rPr lang="fi-FI" smtClean="0"/>
              <a:pPr/>
              <a:t>13</a:t>
            </a:fld>
            <a:endParaRPr lang="fi-FI" dirty="0"/>
          </a:p>
        </p:txBody>
      </p:sp>
      <p:sp>
        <p:nvSpPr>
          <p:cNvPr id="3" name="Päivämäärän paikkamerkki 2">
            <a:extLst>
              <a:ext uri="{FF2B5EF4-FFF2-40B4-BE49-F238E27FC236}">
                <a16:creationId xmlns:a16="http://schemas.microsoft.com/office/drawing/2014/main" id="{28C10878-5621-38CE-2738-6307E0BB4A71}"/>
              </a:ext>
            </a:extLst>
          </p:cNvPr>
          <p:cNvSpPr>
            <a:spLocks noGrp="1"/>
          </p:cNvSpPr>
          <p:nvPr>
            <p:ph type="dt" sz="half" idx="10"/>
          </p:nvPr>
        </p:nvSpPr>
        <p:spPr>
          <a:xfrm>
            <a:off x="282027" y="4711316"/>
            <a:ext cx="916709" cy="164690"/>
          </a:xfrm>
        </p:spPr>
        <p:txBody>
          <a:bodyPr/>
          <a:lstStyle/>
          <a:p>
            <a:fld id="{EE15E6F7-FA86-41FD-A9AD-AFA2377AF82F}" type="datetime1">
              <a:rPr lang="en-US" smtClean="0"/>
              <a:t>2/11/2026</a:t>
            </a:fld>
            <a:endParaRPr lang="fi-FI" dirty="0"/>
          </a:p>
        </p:txBody>
      </p:sp>
      <p:sp>
        <p:nvSpPr>
          <p:cNvPr id="4" name="Alatunnisteen paikkamerkki 3">
            <a:extLst>
              <a:ext uri="{FF2B5EF4-FFF2-40B4-BE49-F238E27FC236}">
                <a16:creationId xmlns:a16="http://schemas.microsoft.com/office/drawing/2014/main" id="{0216AD27-BF62-0C98-A84A-C2979B2BEE90}"/>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CCA8A4BA-A27C-2A17-77AC-7AD6DF3C7DB3}"/>
              </a:ext>
            </a:extLst>
          </p:cNvPr>
          <p:cNvSpPr>
            <a:spLocks noGrp="1"/>
          </p:cNvSpPr>
          <p:nvPr>
            <p:ph type="body" sz="quarter" idx="17"/>
          </p:nvPr>
        </p:nvSpPr>
        <p:spPr>
          <a:xfrm>
            <a:off x="395536" y="267494"/>
            <a:ext cx="7992888" cy="462785"/>
          </a:xfrm>
        </p:spPr>
        <p:txBody>
          <a:bodyPr/>
          <a:lstStyle/>
          <a:p>
            <a:r>
              <a:rPr lang="en-US" dirty="0"/>
              <a:t>How would you describe your company’s situation now in the following areas compared to about three months ago?</a:t>
            </a:r>
            <a:endParaRPr lang="fi-FI" dirty="0">
              <a:solidFill>
                <a:schemeClr val="tx1"/>
              </a:solidFill>
            </a:endParaRPr>
          </a:p>
        </p:txBody>
      </p:sp>
      <p:graphicFrame>
        <p:nvGraphicFramePr>
          <p:cNvPr id="13" name="Sisällön paikkamerkki 9">
            <a:extLst>
              <a:ext uri="{FF2B5EF4-FFF2-40B4-BE49-F238E27FC236}">
                <a16:creationId xmlns:a16="http://schemas.microsoft.com/office/drawing/2014/main" id="{9C71CB85-3EC5-2D12-74FB-D0ED2FD96723}"/>
              </a:ext>
            </a:extLst>
          </p:cNvPr>
          <p:cNvGraphicFramePr>
            <a:graphicFrameLocks noGrp="1"/>
          </p:cNvGraphicFramePr>
          <p:nvPr>
            <p:ph idx="19"/>
            <p:extLst>
              <p:ext uri="{D42A27DB-BD31-4B8C-83A1-F6EECF244321}">
                <p14:modId xmlns:p14="http://schemas.microsoft.com/office/powerpoint/2010/main" val="4087159409"/>
              </p:ext>
            </p:extLst>
          </p:nvPr>
        </p:nvGraphicFramePr>
        <p:xfrm>
          <a:off x="755576" y="1582738"/>
          <a:ext cx="3498850" cy="28940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9">
            <a:extLst>
              <a:ext uri="{FF2B5EF4-FFF2-40B4-BE49-F238E27FC236}">
                <a16:creationId xmlns:a16="http://schemas.microsoft.com/office/drawing/2014/main" id="{9DA20943-566B-DB23-7D28-8351E259FD2A}"/>
              </a:ext>
            </a:extLst>
          </p:cNvPr>
          <p:cNvGraphicFramePr>
            <a:graphicFrameLocks noGrp="1"/>
          </p:cNvGraphicFramePr>
          <p:nvPr>
            <p:ph idx="20"/>
            <p:extLst>
              <p:ext uri="{D42A27DB-BD31-4B8C-83A1-F6EECF244321}">
                <p14:modId xmlns:p14="http://schemas.microsoft.com/office/powerpoint/2010/main" val="592083843"/>
              </p:ext>
            </p:extLst>
          </p:nvPr>
        </p:nvGraphicFramePr>
        <p:xfrm>
          <a:off x="4889574" y="1582738"/>
          <a:ext cx="3498850" cy="2894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5323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426CE-A6AE-C0AA-E554-14EF7BEBCE01}"/>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B40E706-8733-E451-FF20-5CD24FB2687D}"/>
              </a:ext>
            </a:extLst>
          </p:cNvPr>
          <p:cNvSpPr>
            <a:spLocks noGrp="1"/>
          </p:cNvSpPr>
          <p:nvPr>
            <p:ph type="body" sz="quarter" idx="15"/>
          </p:nvPr>
        </p:nvSpPr>
        <p:spPr>
          <a:xfrm>
            <a:off x="252000" y="123478"/>
            <a:ext cx="7992000" cy="821163"/>
          </a:xfrm>
        </p:spPr>
        <p:txBody>
          <a:bodyPr>
            <a:noAutofit/>
          </a:bodyPr>
          <a:lstStyle/>
          <a:p>
            <a:r>
              <a:rPr lang="en-US" sz="1800" dirty="0"/>
              <a:t>How would you describe your company’s situation now in the following areas compared to about three months ago? </a:t>
            </a:r>
            <a:r>
              <a:rPr lang="en-US" sz="1800" dirty="0">
                <a:solidFill>
                  <a:schemeClr val="accent2"/>
                </a:solidFill>
              </a:rPr>
              <a:t>Companies with fewer than 150 employees, 280 respondents</a:t>
            </a:r>
            <a:endParaRPr lang="fi-FI" sz="1800" dirty="0">
              <a:solidFill>
                <a:schemeClr val="accent2"/>
              </a:solidFill>
            </a:endParaRPr>
          </a:p>
        </p:txBody>
      </p:sp>
      <p:sp>
        <p:nvSpPr>
          <p:cNvPr id="3" name="Dian numeron paikkamerkki 2">
            <a:extLst>
              <a:ext uri="{FF2B5EF4-FFF2-40B4-BE49-F238E27FC236}">
                <a16:creationId xmlns:a16="http://schemas.microsoft.com/office/drawing/2014/main" id="{C0035C96-4ECA-9A95-4479-E648C08F9A06}"/>
              </a:ext>
            </a:extLst>
          </p:cNvPr>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a:extLst>
              <a:ext uri="{FF2B5EF4-FFF2-40B4-BE49-F238E27FC236}">
                <a16:creationId xmlns:a16="http://schemas.microsoft.com/office/drawing/2014/main" id="{B6104B83-FF76-D9D6-C588-0B645C67F289}"/>
              </a:ext>
            </a:extLst>
          </p:cNvPr>
          <p:cNvSpPr>
            <a:spLocks noGrp="1"/>
          </p:cNvSpPr>
          <p:nvPr>
            <p:ph type="dt" sz="half" idx="10"/>
          </p:nvPr>
        </p:nvSpPr>
        <p:spPr>
          <a:xfrm>
            <a:off x="282027" y="4855332"/>
            <a:ext cx="916709" cy="164690"/>
          </a:xfrm>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1C8BCEE5-55B4-6AB4-E737-0A5AD0E39527}"/>
              </a:ext>
            </a:extLst>
          </p:cNvPr>
          <p:cNvSpPr>
            <a:spLocks noGrp="1"/>
          </p:cNvSpPr>
          <p:nvPr>
            <p:ph type="ftr" sz="quarter" idx="11"/>
          </p:nvPr>
        </p:nvSpPr>
        <p:spPr>
          <a:xfrm>
            <a:off x="1111510" y="4855332"/>
            <a:ext cx="1775664" cy="164690"/>
          </a:xfrm>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EB020830-FC08-9E5D-E7E3-7DAEB88B5066}"/>
              </a:ext>
            </a:extLst>
          </p:cNvPr>
          <p:cNvSpPr>
            <a:spLocks noGrp="1"/>
          </p:cNvSpPr>
          <p:nvPr>
            <p:ph type="body" sz="quarter" idx="18"/>
          </p:nvPr>
        </p:nvSpPr>
        <p:spPr>
          <a:xfrm>
            <a:off x="3047977" y="4859275"/>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9" name="Sisällön paikkamerkki 9">
            <a:extLst>
              <a:ext uri="{FF2B5EF4-FFF2-40B4-BE49-F238E27FC236}">
                <a16:creationId xmlns:a16="http://schemas.microsoft.com/office/drawing/2014/main" id="{79121AF4-094E-97E0-42A0-705FCA6DF36F}"/>
              </a:ext>
            </a:extLst>
          </p:cNvPr>
          <p:cNvGraphicFramePr>
            <a:graphicFrameLocks noGrp="1"/>
          </p:cNvGraphicFramePr>
          <p:nvPr>
            <p:ph sz="quarter" idx="17"/>
            <p:extLst>
              <p:ext uri="{D42A27DB-BD31-4B8C-83A1-F6EECF244321}">
                <p14:modId xmlns:p14="http://schemas.microsoft.com/office/powerpoint/2010/main" val="29731708"/>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997F3B99-635C-7DC4-E2F1-D446B540E545}"/>
              </a:ext>
            </a:extLst>
          </p:cNvPr>
          <p:cNvSpPr txBox="1"/>
          <p:nvPr/>
        </p:nvSpPr>
        <p:spPr>
          <a:xfrm>
            <a:off x="8316416" y="1186465"/>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4</a:t>
            </a:r>
          </a:p>
          <a:p>
            <a:pPr algn="ctr"/>
            <a:endParaRPr lang="fi-FI" spc="-40" dirty="0"/>
          </a:p>
          <a:p>
            <a:pPr algn="ctr"/>
            <a:endParaRPr lang="fi-FI" spc="-40" dirty="0"/>
          </a:p>
          <a:p>
            <a:pPr algn="ctr"/>
            <a:r>
              <a:rPr lang="fi-FI" spc="-40" dirty="0"/>
              <a:t>5</a:t>
            </a:r>
          </a:p>
          <a:p>
            <a:pPr algn="ctr"/>
            <a:endParaRPr lang="fi-FI" spc="-40" dirty="0"/>
          </a:p>
          <a:p>
            <a:pPr algn="ctr"/>
            <a:br>
              <a:rPr lang="fi-FI" spc="-40" dirty="0"/>
            </a:br>
            <a:br>
              <a:rPr lang="fi-FI" spc="-40" dirty="0"/>
            </a:br>
            <a:r>
              <a:rPr lang="fi-FI" spc="-40" dirty="0"/>
              <a:t>9</a:t>
            </a:r>
          </a:p>
          <a:p>
            <a:pPr algn="ctr"/>
            <a:endParaRPr lang="fi-FI" spc="-40" dirty="0"/>
          </a:p>
          <a:p>
            <a:pPr algn="ctr"/>
            <a:endParaRPr lang="fi-FI" spc="-40" dirty="0"/>
          </a:p>
          <a:p>
            <a:pPr algn="ctr"/>
            <a:r>
              <a:rPr lang="fi-FI" spc="-40" dirty="0"/>
              <a:t>5</a:t>
            </a:r>
          </a:p>
        </p:txBody>
      </p:sp>
      <p:sp>
        <p:nvSpPr>
          <p:cNvPr id="7" name="Tekstiruutu 6">
            <a:extLst>
              <a:ext uri="{FF2B5EF4-FFF2-40B4-BE49-F238E27FC236}">
                <a16:creationId xmlns:a16="http://schemas.microsoft.com/office/drawing/2014/main" id="{8FCE3B19-8547-9235-95D3-8502C371B9B3}"/>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215754414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7359-53CE-A487-F5E7-AAF39AC6B490}"/>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FAD7660-1761-9A05-3EBB-BB96FAF2BAD1}"/>
              </a:ext>
            </a:extLst>
          </p:cNvPr>
          <p:cNvSpPr>
            <a:spLocks noGrp="1"/>
          </p:cNvSpPr>
          <p:nvPr>
            <p:ph type="body" sz="quarter" idx="15"/>
          </p:nvPr>
        </p:nvSpPr>
        <p:spPr>
          <a:xfrm>
            <a:off x="252000" y="123478"/>
            <a:ext cx="7992000" cy="821163"/>
          </a:xfrm>
        </p:spPr>
        <p:txBody>
          <a:bodyPr>
            <a:noAutofit/>
          </a:bodyPr>
          <a:lstStyle/>
          <a:p>
            <a:r>
              <a:rPr lang="en-US" sz="1800" dirty="0"/>
              <a:t>How would you describe your company’s situation now in the following areas compared to about three months ago? </a:t>
            </a:r>
            <a:r>
              <a:rPr lang="en-US" sz="1800" dirty="0">
                <a:solidFill>
                  <a:schemeClr val="accent2"/>
                </a:solidFill>
              </a:rPr>
              <a:t>Companies with more than 150 employees, 76 respondents</a:t>
            </a:r>
            <a:endParaRPr lang="fi-FI" sz="1800" dirty="0">
              <a:solidFill>
                <a:schemeClr val="accent2"/>
              </a:solidFill>
            </a:endParaRPr>
          </a:p>
        </p:txBody>
      </p:sp>
      <p:sp>
        <p:nvSpPr>
          <p:cNvPr id="3" name="Dian numeron paikkamerkki 2">
            <a:extLst>
              <a:ext uri="{FF2B5EF4-FFF2-40B4-BE49-F238E27FC236}">
                <a16:creationId xmlns:a16="http://schemas.microsoft.com/office/drawing/2014/main" id="{3C14DDDB-73F9-7F47-7802-3001122D9449}"/>
              </a:ext>
            </a:extLst>
          </p:cNvPr>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a:extLst>
              <a:ext uri="{FF2B5EF4-FFF2-40B4-BE49-F238E27FC236}">
                <a16:creationId xmlns:a16="http://schemas.microsoft.com/office/drawing/2014/main" id="{8C97A5BC-62BF-F61D-6576-356A394A2371}"/>
              </a:ext>
            </a:extLst>
          </p:cNvPr>
          <p:cNvSpPr>
            <a:spLocks noGrp="1"/>
          </p:cNvSpPr>
          <p:nvPr>
            <p:ph type="dt" sz="half" idx="10"/>
          </p:nvPr>
        </p:nvSpPr>
        <p:spPr>
          <a:xfrm>
            <a:off x="282027" y="4855332"/>
            <a:ext cx="916709" cy="164690"/>
          </a:xfrm>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53C7FC9E-D48A-3B15-CF64-17240B2EE1C8}"/>
              </a:ext>
            </a:extLst>
          </p:cNvPr>
          <p:cNvSpPr>
            <a:spLocks noGrp="1"/>
          </p:cNvSpPr>
          <p:nvPr>
            <p:ph type="ftr" sz="quarter" idx="11"/>
          </p:nvPr>
        </p:nvSpPr>
        <p:spPr>
          <a:xfrm>
            <a:off x="1111510" y="4855332"/>
            <a:ext cx="1775664" cy="164690"/>
          </a:xfrm>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F2C5E4AB-5FD8-2DBA-AD4F-E5F9E2893AD8}"/>
              </a:ext>
            </a:extLst>
          </p:cNvPr>
          <p:cNvSpPr>
            <a:spLocks noGrp="1"/>
          </p:cNvSpPr>
          <p:nvPr>
            <p:ph type="body" sz="quarter" idx="18"/>
          </p:nvPr>
        </p:nvSpPr>
        <p:spPr>
          <a:xfrm>
            <a:off x="3047977" y="4859275"/>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 </a:t>
            </a:r>
            <a:endParaRPr lang="fi-FI" dirty="0"/>
          </a:p>
        </p:txBody>
      </p:sp>
      <p:graphicFrame>
        <p:nvGraphicFramePr>
          <p:cNvPr id="9" name="Sisällön paikkamerkki 9">
            <a:extLst>
              <a:ext uri="{FF2B5EF4-FFF2-40B4-BE49-F238E27FC236}">
                <a16:creationId xmlns:a16="http://schemas.microsoft.com/office/drawing/2014/main" id="{906C645D-A666-9F5C-566C-DCE9895B7B84}"/>
              </a:ext>
            </a:extLst>
          </p:cNvPr>
          <p:cNvGraphicFramePr>
            <a:graphicFrameLocks noGrp="1"/>
          </p:cNvGraphicFramePr>
          <p:nvPr>
            <p:ph sz="quarter" idx="17"/>
            <p:extLst>
              <p:ext uri="{D42A27DB-BD31-4B8C-83A1-F6EECF244321}">
                <p14:modId xmlns:p14="http://schemas.microsoft.com/office/powerpoint/2010/main" val="3744715687"/>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9F832F57-37DA-88AD-8FAA-ADF78E5C045B}"/>
              </a:ext>
            </a:extLst>
          </p:cNvPr>
          <p:cNvSpPr txBox="1"/>
          <p:nvPr/>
        </p:nvSpPr>
        <p:spPr>
          <a:xfrm>
            <a:off x="8316416" y="1186465"/>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11</a:t>
            </a:r>
          </a:p>
          <a:p>
            <a:pPr algn="ctr"/>
            <a:endParaRPr lang="fi-FI" spc="-40" dirty="0"/>
          </a:p>
          <a:p>
            <a:pPr algn="ctr"/>
            <a:endParaRPr lang="fi-FI" spc="-40" dirty="0"/>
          </a:p>
          <a:p>
            <a:pPr algn="ctr"/>
            <a:r>
              <a:rPr lang="fi-FI" spc="-40" dirty="0"/>
              <a:t>4</a:t>
            </a:r>
          </a:p>
          <a:p>
            <a:pPr algn="ctr"/>
            <a:endParaRPr lang="fi-FI" spc="-40" dirty="0"/>
          </a:p>
          <a:p>
            <a:pPr algn="ctr"/>
            <a:br>
              <a:rPr lang="fi-FI" spc="-40" dirty="0"/>
            </a:br>
            <a:br>
              <a:rPr lang="fi-FI" spc="-40" dirty="0"/>
            </a:br>
            <a:r>
              <a:rPr lang="fi-FI" spc="-40" dirty="0"/>
              <a:t>21</a:t>
            </a:r>
          </a:p>
          <a:p>
            <a:pPr algn="ctr"/>
            <a:endParaRPr lang="fi-FI" spc="-40" dirty="0"/>
          </a:p>
          <a:p>
            <a:pPr algn="ctr"/>
            <a:endParaRPr lang="fi-FI" spc="-40" dirty="0"/>
          </a:p>
          <a:p>
            <a:pPr algn="ctr"/>
            <a:r>
              <a:rPr lang="fi-FI" spc="-40" dirty="0"/>
              <a:t>1</a:t>
            </a:r>
          </a:p>
        </p:txBody>
      </p:sp>
      <p:sp>
        <p:nvSpPr>
          <p:cNvPr id="7" name="Tekstiruutu 6">
            <a:extLst>
              <a:ext uri="{FF2B5EF4-FFF2-40B4-BE49-F238E27FC236}">
                <a16:creationId xmlns:a16="http://schemas.microsoft.com/office/drawing/2014/main" id="{8527F021-2571-1E8E-834B-E925D63B63CC}"/>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169277502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4F195-A78C-C6EB-BC80-E382A0F440EC}"/>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566365B-5241-6BDA-88DB-E24F04C6F024}"/>
              </a:ext>
            </a:extLst>
          </p:cNvPr>
          <p:cNvSpPr>
            <a:spLocks noGrp="1"/>
          </p:cNvSpPr>
          <p:nvPr>
            <p:ph type="sldNum" sz="quarter" idx="12"/>
          </p:nvPr>
        </p:nvSpPr>
        <p:spPr/>
        <p:txBody>
          <a:bodyPr/>
          <a:lstStyle/>
          <a:p>
            <a:fld id="{6FCB6B90-8271-4E8F-82C1-E646FBB48A2E}" type="slidenum">
              <a:rPr lang="fi-FI" smtClean="0"/>
              <a:pPr/>
              <a:t>16</a:t>
            </a:fld>
            <a:endParaRPr lang="fi-FI" dirty="0"/>
          </a:p>
        </p:txBody>
      </p:sp>
      <p:sp>
        <p:nvSpPr>
          <p:cNvPr id="3" name="Päivämäärän paikkamerkki 2">
            <a:extLst>
              <a:ext uri="{FF2B5EF4-FFF2-40B4-BE49-F238E27FC236}">
                <a16:creationId xmlns:a16="http://schemas.microsoft.com/office/drawing/2014/main" id="{145C389C-A2C9-A22A-632E-87F491C0CAAE}"/>
              </a:ext>
            </a:extLst>
          </p:cNvPr>
          <p:cNvSpPr>
            <a:spLocks noGrp="1"/>
          </p:cNvSpPr>
          <p:nvPr>
            <p:ph type="dt" sz="half" idx="10"/>
          </p:nvPr>
        </p:nvSpPr>
        <p:spPr>
          <a:xfrm>
            <a:off x="282027" y="4711316"/>
            <a:ext cx="916709" cy="164690"/>
          </a:xfrm>
        </p:spPr>
        <p:txBody>
          <a:bodyPr/>
          <a:lstStyle/>
          <a:p>
            <a:fld id="{EE15E6F7-FA86-41FD-A9AD-AFA2377AF82F}" type="datetime1">
              <a:rPr lang="en-US" smtClean="0"/>
              <a:t>2/11/2026</a:t>
            </a:fld>
            <a:endParaRPr lang="fi-FI" dirty="0"/>
          </a:p>
        </p:txBody>
      </p:sp>
      <p:sp>
        <p:nvSpPr>
          <p:cNvPr id="4" name="Alatunnisteen paikkamerkki 3">
            <a:extLst>
              <a:ext uri="{FF2B5EF4-FFF2-40B4-BE49-F238E27FC236}">
                <a16:creationId xmlns:a16="http://schemas.microsoft.com/office/drawing/2014/main" id="{57F4E9A0-4E18-91E1-EB8D-7F908A57AAE4}"/>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D8BEA535-A86E-239C-141B-2D98FAF03790}"/>
              </a:ext>
            </a:extLst>
          </p:cNvPr>
          <p:cNvSpPr>
            <a:spLocks noGrp="1"/>
          </p:cNvSpPr>
          <p:nvPr>
            <p:ph type="body" sz="quarter" idx="17"/>
          </p:nvPr>
        </p:nvSpPr>
        <p:spPr>
          <a:xfrm>
            <a:off x="395536" y="267494"/>
            <a:ext cx="7992888" cy="462785"/>
          </a:xfrm>
        </p:spPr>
        <p:txBody>
          <a:bodyPr/>
          <a:lstStyle/>
          <a:p>
            <a:r>
              <a:rPr lang="en-US" dirty="0"/>
              <a:t>How would you describe your company’s situation now in the following areas compared to about three months ago? Company´s size</a:t>
            </a:r>
            <a:endParaRPr lang="fi-FI" dirty="0">
              <a:solidFill>
                <a:schemeClr val="tx1"/>
              </a:solidFill>
            </a:endParaRPr>
          </a:p>
        </p:txBody>
      </p:sp>
      <p:graphicFrame>
        <p:nvGraphicFramePr>
          <p:cNvPr id="10" name="Sisällön paikkamerkki 9">
            <a:extLst>
              <a:ext uri="{FF2B5EF4-FFF2-40B4-BE49-F238E27FC236}">
                <a16:creationId xmlns:a16="http://schemas.microsoft.com/office/drawing/2014/main" id="{F7CD3DC0-D467-025F-AFA9-1BA5DBDE0033}"/>
              </a:ext>
            </a:extLst>
          </p:cNvPr>
          <p:cNvGraphicFramePr>
            <a:graphicFrameLocks noGrp="1"/>
          </p:cNvGraphicFramePr>
          <p:nvPr>
            <p:ph idx="19"/>
            <p:extLst>
              <p:ext uri="{D42A27DB-BD31-4B8C-83A1-F6EECF244321}">
                <p14:modId xmlns:p14="http://schemas.microsoft.com/office/powerpoint/2010/main" val="3135879010"/>
              </p:ext>
            </p:extLst>
          </p:nvPr>
        </p:nvGraphicFramePr>
        <p:xfrm>
          <a:off x="467544" y="1419622"/>
          <a:ext cx="3930724" cy="3057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isällön paikkamerkki 9">
            <a:extLst>
              <a:ext uri="{FF2B5EF4-FFF2-40B4-BE49-F238E27FC236}">
                <a16:creationId xmlns:a16="http://schemas.microsoft.com/office/drawing/2014/main" id="{62858689-9452-4492-C100-1CEECE9BF264}"/>
              </a:ext>
            </a:extLst>
          </p:cNvPr>
          <p:cNvGraphicFramePr>
            <a:graphicFrameLocks noGrp="1"/>
          </p:cNvGraphicFramePr>
          <p:nvPr>
            <p:ph idx="20"/>
            <p:extLst>
              <p:ext uri="{D42A27DB-BD31-4B8C-83A1-F6EECF244321}">
                <p14:modId xmlns:p14="http://schemas.microsoft.com/office/powerpoint/2010/main" val="466188313"/>
              </p:ext>
            </p:extLst>
          </p:nvPr>
        </p:nvGraphicFramePr>
        <p:xfrm>
          <a:off x="4889748" y="1419622"/>
          <a:ext cx="3930724" cy="3057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708523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54BAA5B-8010-46E3-9F8E-7FC92475A11B}"/>
              </a:ext>
            </a:extLst>
          </p:cNvPr>
          <p:cNvSpPr>
            <a:spLocks noGrp="1"/>
          </p:cNvSpPr>
          <p:nvPr>
            <p:ph type="sldNum" sz="quarter" idx="12"/>
          </p:nvPr>
        </p:nvSpPr>
        <p:spPr/>
        <p:txBody>
          <a:bodyPr/>
          <a:lstStyle/>
          <a:p>
            <a:fld id="{6FCB6B90-8271-4E8F-82C1-E646FBB48A2E}" type="slidenum">
              <a:rPr lang="fi-FI" smtClean="0"/>
              <a:pPr/>
              <a:t>17</a:t>
            </a:fld>
            <a:endParaRPr lang="fi-FI" dirty="0"/>
          </a:p>
        </p:txBody>
      </p:sp>
      <p:sp>
        <p:nvSpPr>
          <p:cNvPr id="3" name="Päivämäärän paikkamerkki 2">
            <a:extLst>
              <a:ext uri="{FF2B5EF4-FFF2-40B4-BE49-F238E27FC236}">
                <a16:creationId xmlns:a16="http://schemas.microsoft.com/office/drawing/2014/main" id="{EA165CCA-AA33-1041-50C3-A4554E48B4B2}"/>
              </a:ext>
            </a:extLst>
          </p:cNvPr>
          <p:cNvSpPr>
            <a:spLocks noGrp="1"/>
          </p:cNvSpPr>
          <p:nvPr>
            <p:ph type="dt" sz="half" idx="10"/>
          </p:nvPr>
        </p:nvSpPr>
        <p:spPr/>
        <p:txBody>
          <a:bodyPr/>
          <a:lstStyle/>
          <a:p>
            <a:fld id="{B6805023-F229-4028-A7EF-BB668AB9EE9F}" type="datetime1">
              <a:rPr lang="en-US" smtClean="0"/>
              <a:t>2/11/2026</a:t>
            </a:fld>
            <a:endParaRPr lang="fi-FI" dirty="0"/>
          </a:p>
        </p:txBody>
      </p:sp>
      <p:sp>
        <p:nvSpPr>
          <p:cNvPr id="4" name="Alatunnisteen paikkamerkki 3">
            <a:extLst>
              <a:ext uri="{FF2B5EF4-FFF2-40B4-BE49-F238E27FC236}">
                <a16:creationId xmlns:a16="http://schemas.microsoft.com/office/drawing/2014/main" id="{0302F1D7-BC18-2758-172A-E7F7FC1A9AB8}"/>
              </a:ext>
            </a:extLst>
          </p:cNvPr>
          <p:cNvSpPr>
            <a:spLocks noGrp="1"/>
          </p:cNvSpPr>
          <p:nvPr>
            <p:ph type="ftr" sz="quarter" idx="11"/>
          </p:nvPr>
        </p:nvSpPr>
        <p:spPr>
          <a:xfrm>
            <a:off x="1111510" y="4658451"/>
            <a:ext cx="7492938" cy="234286"/>
          </a:xfrm>
        </p:spPr>
        <p:txBody>
          <a:bodyPr/>
          <a:lstStyle/>
          <a:p>
            <a:r>
              <a:rPr lang="fi-FI" dirty="0"/>
              <a:t>Technology </a:t>
            </a:r>
            <a:r>
              <a:rPr lang="fi-FI" dirty="0" err="1"/>
              <a:t>Industries</a:t>
            </a:r>
            <a:r>
              <a:rPr lang="fi-FI" dirty="0"/>
              <a:t> of Finland	</a:t>
            </a:r>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			Note! Responses from Consulting engineering and Information technologies companies that reported that finished 			goods inventories and suppliers’ delivery times do not apply to them have been excluded.</a:t>
            </a:r>
            <a:endParaRPr lang="fi-FI" dirty="0"/>
          </a:p>
        </p:txBody>
      </p:sp>
      <p:sp>
        <p:nvSpPr>
          <p:cNvPr id="9" name="Tekstin paikkamerkki 8">
            <a:extLst>
              <a:ext uri="{FF2B5EF4-FFF2-40B4-BE49-F238E27FC236}">
                <a16:creationId xmlns:a16="http://schemas.microsoft.com/office/drawing/2014/main" id="{7E171FEC-9C24-1582-3F6D-F3BAEAB290FB}"/>
              </a:ext>
            </a:extLst>
          </p:cNvPr>
          <p:cNvSpPr>
            <a:spLocks noGrp="1"/>
          </p:cNvSpPr>
          <p:nvPr>
            <p:ph type="body" sz="quarter" idx="17"/>
          </p:nvPr>
        </p:nvSpPr>
        <p:spPr>
          <a:xfrm>
            <a:off x="179512" y="267494"/>
            <a:ext cx="7992888" cy="462785"/>
          </a:xfrm>
        </p:spPr>
        <p:txBody>
          <a:bodyPr/>
          <a:lstStyle/>
          <a:p>
            <a:r>
              <a:rPr lang="en-US" dirty="0"/>
              <a:t>How would you describe your company’s situation now in the following areas compared to about three months ago?</a:t>
            </a:r>
            <a:endParaRPr lang="fi-FI" dirty="0"/>
          </a:p>
        </p:txBody>
      </p:sp>
      <p:graphicFrame>
        <p:nvGraphicFramePr>
          <p:cNvPr id="15" name="Sisällön paikkamerkki 9">
            <a:extLst>
              <a:ext uri="{FF2B5EF4-FFF2-40B4-BE49-F238E27FC236}">
                <a16:creationId xmlns:a16="http://schemas.microsoft.com/office/drawing/2014/main" id="{9ADA7A6D-6C25-AD78-6B02-5322CBE8DD40}"/>
              </a:ext>
            </a:extLst>
          </p:cNvPr>
          <p:cNvGraphicFramePr>
            <a:graphicFrameLocks noGrp="1"/>
          </p:cNvGraphicFramePr>
          <p:nvPr>
            <p:ph idx="19"/>
            <p:extLst>
              <p:ext uri="{D42A27DB-BD31-4B8C-83A1-F6EECF244321}">
                <p14:modId xmlns:p14="http://schemas.microsoft.com/office/powerpoint/2010/main" val="2622289727"/>
              </p:ext>
            </p:extLst>
          </p:nvPr>
        </p:nvGraphicFramePr>
        <p:xfrm>
          <a:off x="77788" y="1386830"/>
          <a:ext cx="4032448" cy="3273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Sisällön paikkamerkki 9">
            <a:extLst>
              <a:ext uri="{FF2B5EF4-FFF2-40B4-BE49-F238E27FC236}">
                <a16:creationId xmlns:a16="http://schemas.microsoft.com/office/drawing/2014/main" id="{AE745D4B-C34A-1A34-20AC-6B8033244DF6}"/>
              </a:ext>
            </a:extLst>
          </p:cNvPr>
          <p:cNvGraphicFramePr>
            <a:graphicFrameLocks noGrp="1"/>
          </p:cNvGraphicFramePr>
          <p:nvPr>
            <p:ph idx="20"/>
            <p:extLst>
              <p:ext uri="{D42A27DB-BD31-4B8C-83A1-F6EECF244321}">
                <p14:modId xmlns:p14="http://schemas.microsoft.com/office/powerpoint/2010/main" val="346247141"/>
              </p:ext>
            </p:extLst>
          </p:nvPr>
        </p:nvGraphicFramePr>
        <p:xfrm>
          <a:off x="5004048" y="1386830"/>
          <a:ext cx="4032448" cy="32731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iruutu 16">
            <a:extLst>
              <a:ext uri="{FF2B5EF4-FFF2-40B4-BE49-F238E27FC236}">
                <a16:creationId xmlns:a16="http://schemas.microsoft.com/office/drawing/2014/main" id="{D806475E-290B-51D1-ED01-5A7F4A9E98A4}"/>
              </a:ext>
            </a:extLst>
          </p:cNvPr>
          <p:cNvSpPr txBox="1"/>
          <p:nvPr/>
        </p:nvSpPr>
        <p:spPr>
          <a:xfrm>
            <a:off x="7280392" y="1707654"/>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50795658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669AA-F621-330C-AC8D-1ED62C4B90F3}"/>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B0E37183-CBE6-A12F-844F-41D3494A0CC6}"/>
              </a:ext>
            </a:extLst>
          </p:cNvPr>
          <p:cNvSpPr>
            <a:spLocks noGrp="1"/>
          </p:cNvSpPr>
          <p:nvPr>
            <p:ph type="sldNum" sz="quarter" idx="12"/>
          </p:nvPr>
        </p:nvSpPr>
        <p:spPr/>
        <p:txBody>
          <a:bodyPr/>
          <a:lstStyle/>
          <a:p>
            <a:fld id="{6FCB6B90-8271-4E8F-82C1-E646FBB48A2E}" type="slidenum">
              <a:rPr lang="fi-FI" smtClean="0"/>
              <a:pPr/>
              <a:t>18</a:t>
            </a:fld>
            <a:endParaRPr lang="fi-FI" dirty="0"/>
          </a:p>
        </p:txBody>
      </p:sp>
      <p:sp>
        <p:nvSpPr>
          <p:cNvPr id="3" name="Päivämäärän paikkamerkki 2">
            <a:extLst>
              <a:ext uri="{FF2B5EF4-FFF2-40B4-BE49-F238E27FC236}">
                <a16:creationId xmlns:a16="http://schemas.microsoft.com/office/drawing/2014/main" id="{E40573D9-F1F1-E15A-9484-5ADF1C1B7214}"/>
              </a:ext>
            </a:extLst>
          </p:cNvPr>
          <p:cNvSpPr>
            <a:spLocks noGrp="1"/>
          </p:cNvSpPr>
          <p:nvPr>
            <p:ph type="dt" sz="half" idx="10"/>
          </p:nvPr>
        </p:nvSpPr>
        <p:spPr/>
        <p:txBody>
          <a:bodyPr/>
          <a:lstStyle/>
          <a:p>
            <a:fld id="{B6805023-F229-4028-A7EF-BB668AB9EE9F}" type="datetime1">
              <a:rPr lang="en-US" smtClean="0"/>
              <a:t>2/11/2026</a:t>
            </a:fld>
            <a:endParaRPr lang="fi-FI" dirty="0"/>
          </a:p>
        </p:txBody>
      </p:sp>
      <p:sp>
        <p:nvSpPr>
          <p:cNvPr id="4" name="Alatunnisteen paikkamerkki 3">
            <a:extLst>
              <a:ext uri="{FF2B5EF4-FFF2-40B4-BE49-F238E27FC236}">
                <a16:creationId xmlns:a16="http://schemas.microsoft.com/office/drawing/2014/main" id="{3B5907F8-DAE1-2CE1-6F02-05212056AB7C}"/>
              </a:ext>
            </a:extLst>
          </p:cNvPr>
          <p:cNvSpPr>
            <a:spLocks noGrp="1"/>
          </p:cNvSpPr>
          <p:nvPr>
            <p:ph type="ftr" sz="quarter" idx="11"/>
          </p:nvPr>
        </p:nvSpPr>
        <p:spPr>
          <a:xfrm>
            <a:off x="1111510" y="4658451"/>
            <a:ext cx="7492938" cy="234286"/>
          </a:xfrm>
        </p:spPr>
        <p:txBody>
          <a:bodyPr/>
          <a:lstStyle/>
          <a:p>
            <a:r>
              <a:rPr lang="fi-FI" dirty="0"/>
              <a:t>Technology </a:t>
            </a:r>
            <a:r>
              <a:rPr lang="fi-FI" dirty="0" err="1"/>
              <a:t>Industries</a:t>
            </a:r>
            <a:r>
              <a:rPr lang="fi-FI" dirty="0"/>
              <a:t> of Finland	</a:t>
            </a:r>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			Note! Responses from Consulting engineering and Information technologies companies that reported that finished 			goods inventories and suppliers’ delivery times do not apply to them have been excluded.</a:t>
            </a:r>
            <a:endParaRPr lang="fi-FI" dirty="0"/>
          </a:p>
        </p:txBody>
      </p:sp>
      <p:sp>
        <p:nvSpPr>
          <p:cNvPr id="9" name="Tekstin paikkamerkki 8">
            <a:extLst>
              <a:ext uri="{FF2B5EF4-FFF2-40B4-BE49-F238E27FC236}">
                <a16:creationId xmlns:a16="http://schemas.microsoft.com/office/drawing/2014/main" id="{8B9D8AA9-0168-0712-1110-9D17B930F174}"/>
              </a:ext>
            </a:extLst>
          </p:cNvPr>
          <p:cNvSpPr>
            <a:spLocks noGrp="1"/>
          </p:cNvSpPr>
          <p:nvPr>
            <p:ph type="body" sz="quarter" idx="17"/>
          </p:nvPr>
        </p:nvSpPr>
        <p:spPr>
          <a:xfrm>
            <a:off x="179512" y="267494"/>
            <a:ext cx="7992888" cy="462785"/>
          </a:xfrm>
        </p:spPr>
        <p:txBody>
          <a:bodyPr/>
          <a:lstStyle/>
          <a:p>
            <a:r>
              <a:rPr lang="en-US" dirty="0"/>
              <a:t>How would you describe your company’s situation now in the following areas compared to about three months ago? </a:t>
            </a:r>
            <a:r>
              <a:rPr lang="en-US" sz="1800" dirty="0">
                <a:solidFill>
                  <a:schemeClr val="accent2"/>
                </a:solidFill>
              </a:rPr>
              <a:t>Company´s size, % of respondents</a:t>
            </a:r>
            <a:endParaRPr lang="fi-FI" dirty="0">
              <a:solidFill>
                <a:schemeClr val="accent2"/>
              </a:solidFill>
            </a:endParaRPr>
          </a:p>
        </p:txBody>
      </p:sp>
      <p:graphicFrame>
        <p:nvGraphicFramePr>
          <p:cNvPr id="15" name="Sisällön paikkamerkki 9">
            <a:extLst>
              <a:ext uri="{FF2B5EF4-FFF2-40B4-BE49-F238E27FC236}">
                <a16:creationId xmlns:a16="http://schemas.microsoft.com/office/drawing/2014/main" id="{00332F05-D523-E9B9-4995-E5AD54D6D56F}"/>
              </a:ext>
            </a:extLst>
          </p:cNvPr>
          <p:cNvGraphicFramePr>
            <a:graphicFrameLocks noGrp="1"/>
          </p:cNvGraphicFramePr>
          <p:nvPr>
            <p:ph idx="19"/>
            <p:extLst>
              <p:ext uri="{D42A27DB-BD31-4B8C-83A1-F6EECF244321}">
                <p14:modId xmlns:p14="http://schemas.microsoft.com/office/powerpoint/2010/main" val="545619731"/>
              </p:ext>
            </p:extLst>
          </p:nvPr>
        </p:nvGraphicFramePr>
        <p:xfrm>
          <a:off x="77788" y="1386830"/>
          <a:ext cx="4032448" cy="3273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9">
            <a:extLst>
              <a:ext uri="{FF2B5EF4-FFF2-40B4-BE49-F238E27FC236}">
                <a16:creationId xmlns:a16="http://schemas.microsoft.com/office/drawing/2014/main" id="{BF610DFD-ADCE-9C0B-B26E-7567B3258511}"/>
              </a:ext>
            </a:extLst>
          </p:cNvPr>
          <p:cNvGraphicFramePr>
            <a:graphicFrameLocks noGrp="1"/>
          </p:cNvGraphicFramePr>
          <p:nvPr>
            <p:ph idx="20"/>
            <p:extLst>
              <p:ext uri="{D42A27DB-BD31-4B8C-83A1-F6EECF244321}">
                <p14:modId xmlns:p14="http://schemas.microsoft.com/office/powerpoint/2010/main" val="3328104300"/>
              </p:ext>
            </p:extLst>
          </p:nvPr>
        </p:nvGraphicFramePr>
        <p:xfrm>
          <a:off x="4788025" y="1386829"/>
          <a:ext cx="3744416" cy="3269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158508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3013B-2E58-13B4-7D90-9A6458E0A48E}"/>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E12DC89-0CFE-662C-274A-D9F7DB7A8B84}"/>
              </a:ext>
            </a:extLst>
          </p:cNvPr>
          <p:cNvSpPr>
            <a:spLocks noGrp="1"/>
          </p:cNvSpPr>
          <p:nvPr>
            <p:ph type="sldNum" sz="quarter" idx="12"/>
          </p:nvPr>
        </p:nvSpPr>
        <p:spPr/>
        <p:txBody>
          <a:bodyPr/>
          <a:lstStyle/>
          <a:p>
            <a:fld id="{6FCB6B90-8271-4E8F-82C1-E646FBB48A2E}" type="slidenum">
              <a:rPr lang="fi-FI" smtClean="0"/>
              <a:pPr/>
              <a:t>19</a:t>
            </a:fld>
            <a:endParaRPr lang="fi-FI" dirty="0"/>
          </a:p>
        </p:txBody>
      </p:sp>
      <p:sp>
        <p:nvSpPr>
          <p:cNvPr id="3" name="Päivämäärän paikkamerkki 2">
            <a:extLst>
              <a:ext uri="{FF2B5EF4-FFF2-40B4-BE49-F238E27FC236}">
                <a16:creationId xmlns:a16="http://schemas.microsoft.com/office/drawing/2014/main" id="{D9AFCFB8-43C9-51DF-F9D2-C08A61241D74}"/>
              </a:ext>
            </a:extLst>
          </p:cNvPr>
          <p:cNvSpPr>
            <a:spLocks noGrp="1"/>
          </p:cNvSpPr>
          <p:nvPr>
            <p:ph type="dt" sz="half" idx="10"/>
          </p:nvPr>
        </p:nvSpPr>
        <p:spPr>
          <a:xfrm>
            <a:off x="282027" y="4711316"/>
            <a:ext cx="916709" cy="164690"/>
          </a:xfrm>
        </p:spPr>
        <p:txBody>
          <a:bodyPr/>
          <a:lstStyle/>
          <a:p>
            <a:fld id="{EE15E6F7-FA86-41FD-A9AD-AFA2377AF82F}" type="datetime1">
              <a:rPr lang="en-US" smtClean="0"/>
              <a:t>2/11/2026</a:t>
            </a:fld>
            <a:endParaRPr lang="fi-FI" dirty="0"/>
          </a:p>
        </p:txBody>
      </p:sp>
      <p:sp>
        <p:nvSpPr>
          <p:cNvPr id="4" name="Alatunnisteen paikkamerkki 3">
            <a:extLst>
              <a:ext uri="{FF2B5EF4-FFF2-40B4-BE49-F238E27FC236}">
                <a16:creationId xmlns:a16="http://schemas.microsoft.com/office/drawing/2014/main" id="{DC99B0DE-DFFC-86E5-9816-7A388A3E5B25}"/>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B2C595CF-EB1C-F48E-81B4-A779EA2A1B78}"/>
              </a:ext>
            </a:extLst>
          </p:cNvPr>
          <p:cNvSpPr>
            <a:spLocks noGrp="1"/>
          </p:cNvSpPr>
          <p:nvPr>
            <p:ph type="body" sz="quarter" idx="17"/>
          </p:nvPr>
        </p:nvSpPr>
        <p:spPr>
          <a:xfrm>
            <a:off x="395536" y="195486"/>
            <a:ext cx="7992888" cy="462785"/>
          </a:xfrm>
        </p:spPr>
        <p:txBody>
          <a:bodyPr/>
          <a:lstStyle/>
          <a:p>
            <a:r>
              <a:rPr lang="en-US" dirty="0"/>
              <a:t>How would you describe your company’s situation now in the following areas compared to about three months ago? </a:t>
            </a:r>
            <a:endParaRPr lang="fi-FI" dirty="0">
              <a:solidFill>
                <a:schemeClr val="tx1"/>
              </a:solidFill>
            </a:endParaRPr>
          </a:p>
        </p:txBody>
      </p:sp>
      <p:graphicFrame>
        <p:nvGraphicFramePr>
          <p:cNvPr id="10" name="Sisällön paikkamerkki 9">
            <a:extLst>
              <a:ext uri="{FF2B5EF4-FFF2-40B4-BE49-F238E27FC236}">
                <a16:creationId xmlns:a16="http://schemas.microsoft.com/office/drawing/2014/main" id="{82B3312E-DEA2-6C26-3DF6-726DD0DEDAB1}"/>
              </a:ext>
            </a:extLst>
          </p:cNvPr>
          <p:cNvGraphicFramePr>
            <a:graphicFrameLocks noGrp="1"/>
          </p:cNvGraphicFramePr>
          <p:nvPr>
            <p:ph idx="19"/>
            <p:extLst>
              <p:ext uri="{D42A27DB-BD31-4B8C-83A1-F6EECF244321}">
                <p14:modId xmlns:p14="http://schemas.microsoft.com/office/powerpoint/2010/main" val="1354873512"/>
              </p:ext>
            </p:extLst>
          </p:nvPr>
        </p:nvGraphicFramePr>
        <p:xfrm>
          <a:off x="467544" y="1203598"/>
          <a:ext cx="3930724" cy="3057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isällön paikkamerkki 9">
            <a:extLst>
              <a:ext uri="{FF2B5EF4-FFF2-40B4-BE49-F238E27FC236}">
                <a16:creationId xmlns:a16="http://schemas.microsoft.com/office/drawing/2014/main" id="{BEBF9595-694B-0554-4010-B53F1E77ED44}"/>
              </a:ext>
            </a:extLst>
          </p:cNvPr>
          <p:cNvGraphicFramePr>
            <a:graphicFrameLocks noGrp="1"/>
          </p:cNvGraphicFramePr>
          <p:nvPr>
            <p:ph idx="20"/>
            <p:extLst>
              <p:ext uri="{D42A27DB-BD31-4B8C-83A1-F6EECF244321}">
                <p14:modId xmlns:p14="http://schemas.microsoft.com/office/powerpoint/2010/main" val="889771338"/>
              </p:ext>
            </p:extLst>
          </p:nvPr>
        </p:nvGraphicFramePr>
        <p:xfrm>
          <a:off x="4889748" y="1203598"/>
          <a:ext cx="3930724" cy="3057128"/>
        </p:xfrm>
        <a:graphic>
          <a:graphicData uri="http://schemas.openxmlformats.org/drawingml/2006/chart">
            <c:chart xmlns:c="http://schemas.openxmlformats.org/drawingml/2006/chart" xmlns:r="http://schemas.openxmlformats.org/officeDocument/2006/relationships" r:id="rId3"/>
          </a:graphicData>
        </a:graphic>
      </p:graphicFrame>
      <p:sp>
        <p:nvSpPr>
          <p:cNvPr id="5" name="Suorakulmio 4">
            <a:extLst>
              <a:ext uri="{FF2B5EF4-FFF2-40B4-BE49-F238E27FC236}">
                <a16:creationId xmlns:a16="http://schemas.microsoft.com/office/drawing/2014/main" id="{723B0300-5AE5-3A2F-A9B6-218426505026}"/>
              </a:ext>
            </a:extLst>
          </p:cNvPr>
          <p:cNvSpPr/>
          <p:nvPr/>
        </p:nvSpPr>
        <p:spPr bwMode="auto">
          <a:xfrm>
            <a:off x="953630" y="4227934"/>
            <a:ext cx="3300623" cy="404467"/>
          </a:xfrm>
          <a:prstGeom prst="rect">
            <a:avLst/>
          </a:pr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r>
              <a:rPr lang="en-US" sz="1000" dirty="0"/>
              <a:t>If the balance figure is positive, inventories have decreased (demand is increasing).</a:t>
            </a:r>
            <a:endParaRPr lang="fi-FI" sz="1000" dirty="0"/>
          </a:p>
        </p:txBody>
      </p:sp>
      <p:sp>
        <p:nvSpPr>
          <p:cNvPr id="7" name="Suorakulmio 6">
            <a:extLst>
              <a:ext uri="{FF2B5EF4-FFF2-40B4-BE49-F238E27FC236}">
                <a16:creationId xmlns:a16="http://schemas.microsoft.com/office/drawing/2014/main" id="{1FEBD964-ED9F-AD7A-8294-D48C8D2F7EA5}"/>
              </a:ext>
            </a:extLst>
          </p:cNvPr>
          <p:cNvSpPr/>
          <p:nvPr/>
        </p:nvSpPr>
        <p:spPr bwMode="auto">
          <a:xfrm>
            <a:off x="5220072" y="4250849"/>
            <a:ext cx="3106027" cy="375078"/>
          </a:xfrm>
          <a:prstGeom prst="rect">
            <a:avLst/>
          </a:prstGeom>
          <a:solidFill>
            <a:schemeClr val="accent3">
              <a:lumMod val="20000"/>
              <a:lumOff val="80000"/>
            </a:schemeClr>
          </a:solidFill>
          <a:ln>
            <a:noFill/>
          </a:ln>
        </p:spPr>
        <p:txBody>
          <a:bodyPr vert="horz" wrap="square" lIns="91440" tIns="45720" rIns="91440" bIns="45720" numCol="1" rtlCol="0" anchor="t" anchorCtr="0" compatLnSpc="1">
            <a:prstTxWarp prst="textNoShape">
              <a:avLst/>
            </a:prstTxWarp>
          </a:bodyPr>
          <a:lstStyle/>
          <a:p>
            <a:r>
              <a:rPr lang="en-US" sz="1000" dirty="0"/>
              <a:t>If the balance figure is positive, delivery times increased (demand is increasing).</a:t>
            </a:r>
            <a:endParaRPr lang="fi-FI" sz="1000" dirty="0"/>
          </a:p>
        </p:txBody>
      </p:sp>
    </p:spTree>
    <p:extLst>
      <p:ext uri="{BB962C8B-B14F-4D97-AF65-F5344CB8AC3E}">
        <p14:creationId xmlns:p14="http://schemas.microsoft.com/office/powerpoint/2010/main" val="10664063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B21F4B6C-A6D6-2E4C-AE85-AFFA7BA15786}"/>
              </a:ext>
            </a:extLst>
          </p:cNvPr>
          <p:cNvSpPr>
            <a:spLocks noGrp="1"/>
          </p:cNvSpPr>
          <p:nvPr>
            <p:ph type="sldNum" sz="quarter" idx="12"/>
          </p:nvPr>
        </p:nvSpPr>
        <p:spPr/>
        <p:txBody>
          <a:bodyPr/>
          <a:lstStyle/>
          <a:p>
            <a:fld id="{6FCB6B90-8271-4E8F-82C1-E646FBB48A2E}" type="slidenum">
              <a:rPr lang="fi-FI" smtClean="0"/>
              <a:pPr/>
              <a:t>2</a:t>
            </a:fld>
            <a:endParaRPr lang="fi-FI" dirty="0"/>
          </a:p>
        </p:txBody>
      </p:sp>
      <p:sp>
        <p:nvSpPr>
          <p:cNvPr id="3" name="Päivämäärän paikkamerkki 2">
            <a:extLst>
              <a:ext uri="{FF2B5EF4-FFF2-40B4-BE49-F238E27FC236}">
                <a16:creationId xmlns:a16="http://schemas.microsoft.com/office/drawing/2014/main" id="{51AD1B13-7BD1-D145-8B1A-63F54A38DCA9}"/>
              </a:ext>
            </a:extLst>
          </p:cNvPr>
          <p:cNvSpPr>
            <a:spLocks noGrp="1"/>
          </p:cNvSpPr>
          <p:nvPr>
            <p:ph type="dt" sz="half" idx="10"/>
          </p:nvPr>
        </p:nvSpPr>
        <p:spPr/>
        <p:txBody>
          <a:bodyPr/>
          <a:lstStyle/>
          <a:p>
            <a:fld id="{BFBA45B5-99AE-4DC6-AE90-F0CC4C496FAF}" type="datetime1">
              <a:rPr lang="en-US" smtClean="0"/>
              <a:t>2/11/2026</a:t>
            </a:fld>
            <a:endParaRPr lang="fi-FI" dirty="0"/>
          </a:p>
        </p:txBody>
      </p:sp>
      <p:sp>
        <p:nvSpPr>
          <p:cNvPr id="4" name="Alatunnisteen paikkamerkki 3">
            <a:extLst>
              <a:ext uri="{FF2B5EF4-FFF2-40B4-BE49-F238E27FC236}">
                <a16:creationId xmlns:a16="http://schemas.microsoft.com/office/drawing/2014/main" id="{E4B8F0C9-2681-7A45-8F04-E18EFE85EF49}"/>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12EA0797-079D-56F0-12EC-37DF39026C3A}"/>
              </a:ext>
            </a:extLst>
          </p:cNvPr>
          <p:cNvSpPr>
            <a:spLocks noGrp="1"/>
          </p:cNvSpPr>
          <p:nvPr>
            <p:ph type="body" sz="quarter" idx="22"/>
          </p:nvPr>
        </p:nvSpPr>
        <p:spPr>
          <a:xfrm>
            <a:off x="1072800" y="411510"/>
            <a:ext cx="7171200" cy="1176411"/>
          </a:xfrm>
        </p:spPr>
        <p:txBody>
          <a:bodyPr/>
          <a:lstStyle/>
          <a:p>
            <a:r>
              <a:rPr lang="fi-FI" dirty="0" err="1"/>
              <a:t>What</a:t>
            </a:r>
            <a:r>
              <a:rPr lang="fi-FI" dirty="0"/>
              <a:t> is </a:t>
            </a:r>
            <a:r>
              <a:rPr lang="fi-FI" dirty="0" err="1"/>
              <a:t>TeknoBaro</a:t>
            </a:r>
            <a:r>
              <a:rPr lang="fi-FI" dirty="0"/>
              <a:t>?</a:t>
            </a:r>
          </a:p>
          <a:p>
            <a:endParaRPr lang="fi-FI" dirty="0"/>
          </a:p>
          <a:p>
            <a:pPr>
              <a:lnSpc>
                <a:spcPct val="150000"/>
              </a:lnSpc>
            </a:pPr>
            <a:r>
              <a:rPr lang="en-US" sz="1200" b="0" dirty="0" err="1"/>
              <a:t>TeknoBaro</a:t>
            </a:r>
            <a:r>
              <a:rPr lang="en-US" sz="1200" b="0" dirty="0"/>
              <a:t> is a regular survey conducted by Technology Industries of Finland. Its results are widely used in advocacy, policy formation, and member services development.</a:t>
            </a:r>
          </a:p>
          <a:p>
            <a:pPr marL="185850" indent="-171450">
              <a:buFont typeface="Arial" panose="020B0604020202020204" pitchFamily="34" charset="0"/>
              <a:buChar char="•"/>
            </a:pPr>
            <a:r>
              <a:rPr lang="en-US" sz="1200" b="0" dirty="0"/>
              <a:t>Conducted four times a year (March, June, September, December)</a:t>
            </a:r>
          </a:p>
          <a:p>
            <a:pPr marL="185850" indent="-171450">
              <a:buFont typeface="Arial" panose="020B0604020202020204" pitchFamily="34" charset="0"/>
              <a:buChar char="•"/>
            </a:pPr>
            <a:r>
              <a:rPr lang="en-US" sz="1200" b="0" dirty="0"/>
              <a:t>Two sections in each survey:</a:t>
            </a:r>
          </a:p>
          <a:p>
            <a:pPr marL="486315" lvl="1" indent="-171450">
              <a:buFont typeface="Arial" panose="020B0604020202020204" pitchFamily="34" charset="0"/>
              <a:buChar char="•"/>
            </a:pPr>
            <a:r>
              <a:rPr lang="en-US" sz="1200" b="0" dirty="0">
                <a:solidFill>
                  <a:srgbClr val="000000"/>
                </a:solidFill>
              </a:rPr>
              <a:t>Economic section – maps out the economic situation and future expectations of member companies.</a:t>
            </a:r>
          </a:p>
          <a:p>
            <a:pPr marL="486315" lvl="1" indent="-171450">
              <a:buFont typeface="Arial" panose="020B0604020202020204" pitchFamily="34" charset="0"/>
              <a:buChar char="•"/>
            </a:pPr>
            <a:r>
              <a:rPr lang="en-US" sz="1200" b="0" dirty="0">
                <a:solidFill>
                  <a:srgbClr val="000000"/>
                </a:solidFill>
              </a:rPr>
              <a:t>Rotating theme(s) – this time: investments.</a:t>
            </a:r>
          </a:p>
          <a:p>
            <a:endParaRPr lang="fi-FI" dirty="0"/>
          </a:p>
        </p:txBody>
      </p:sp>
    </p:spTree>
    <p:extLst>
      <p:ext uri="{BB962C8B-B14F-4D97-AF65-F5344CB8AC3E}">
        <p14:creationId xmlns:p14="http://schemas.microsoft.com/office/powerpoint/2010/main" val="322381132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F5F76475-9D9B-F096-2254-B3C245D87091}"/>
              </a:ext>
            </a:extLst>
          </p:cNvPr>
          <p:cNvSpPr>
            <a:spLocks noGrp="1"/>
          </p:cNvSpPr>
          <p:nvPr>
            <p:ph type="body" sz="quarter" idx="15"/>
          </p:nvPr>
        </p:nvSpPr>
        <p:spPr/>
        <p:txBody>
          <a:bodyPr/>
          <a:lstStyle/>
          <a:p>
            <a:r>
              <a:rPr lang="en-US" dirty="0"/>
              <a:t>The next 3 months, i.e. September–December?</a:t>
            </a:r>
            <a:endParaRPr lang="fi-FI" dirty="0"/>
          </a:p>
        </p:txBody>
      </p:sp>
      <p:sp>
        <p:nvSpPr>
          <p:cNvPr id="2" name="Dian numeron paikkamerkki 1">
            <a:extLst>
              <a:ext uri="{FF2B5EF4-FFF2-40B4-BE49-F238E27FC236}">
                <a16:creationId xmlns:a16="http://schemas.microsoft.com/office/drawing/2014/main" id="{D5181CE8-EFD0-E4F0-C5F2-72FAEEFF8037}"/>
              </a:ext>
            </a:extLst>
          </p:cNvPr>
          <p:cNvSpPr>
            <a:spLocks noGrp="1"/>
          </p:cNvSpPr>
          <p:nvPr>
            <p:ph type="sldNum" sz="quarter" idx="12"/>
          </p:nvPr>
        </p:nvSpPr>
        <p:spPr/>
        <p:txBody>
          <a:bodyPr/>
          <a:lstStyle/>
          <a:p>
            <a:fld id="{6FCB6B90-8271-4E8F-82C1-E646FBB48A2E}" type="slidenum">
              <a:rPr lang="fi-FI" smtClean="0"/>
              <a:pPr/>
              <a:t>20</a:t>
            </a:fld>
            <a:endParaRPr lang="fi-FI" dirty="0"/>
          </a:p>
        </p:txBody>
      </p:sp>
      <p:sp>
        <p:nvSpPr>
          <p:cNvPr id="3" name="Päivämäärän paikkamerkki 2">
            <a:extLst>
              <a:ext uri="{FF2B5EF4-FFF2-40B4-BE49-F238E27FC236}">
                <a16:creationId xmlns:a16="http://schemas.microsoft.com/office/drawing/2014/main" id="{65F4ED53-8CC8-7DE4-831C-E8B784FAF0B7}"/>
              </a:ext>
            </a:extLst>
          </p:cNvPr>
          <p:cNvSpPr>
            <a:spLocks noGrp="1"/>
          </p:cNvSpPr>
          <p:nvPr>
            <p:ph type="dt" sz="half" idx="10"/>
          </p:nvPr>
        </p:nvSpPr>
        <p:spPr/>
        <p:txBody>
          <a:bodyPr/>
          <a:lstStyle/>
          <a:p>
            <a:fld id="{B6805023-F229-4028-A7EF-BB668AB9EE9F}" type="datetime1">
              <a:rPr lang="en-US" smtClean="0"/>
              <a:t>2/11/2026</a:t>
            </a:fld>
            <a:endParaRPr lang="fi-FI" dirty="0"/>
          </a:p>
        </p:txBody>
      </p:sp>
      <p:sp>
        <p:nvSpPr>
          <p:cNvPr id="4" name="Alatunnisteen paikkamerkki 3">
            <a:extLst>
              <a:ext uri="{FF2B5EF4-FFF2-40B4-BE49-F238E27FC236}">
                <a16:creationId xmlns:a16="http://schemas.microsoft.com/office/drawing/2014/main" id="{EFCF9D8B-FDA3-474C-24A0-F58C48F2D073}"/>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3873439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2046B-CC55-26CD-8863-6E4E3A687086}"/>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3DB51540-484B-3494-950D-9B06F5BCFB86}"/>
              </a:ext>
            </a:extLst>
          </p:cNvPr>
          <p:cNvSpPr>
            <a:spLocks noGrp="1"/>
          </p:cNvSpPr>
          <p:nvPr>
            <p:ph type="body" sz="quarter" idx="15"/>
          </p:nvPr>
        </p:nvSpPr>
        <p:spPr>
          <a:xfrm>
            <a:off x="252000" y="123478"/>
            <a:ext cx="7992000" cy="821163"/>
          </a:xfrm>
        </p:spPr>
        <p:txBody>
          <a:bodyPr/>
          <a:lstStyle/>
          <a:p>
            <a:r>
              <a:rPr lang="en-US" dirty="0"/>
              <a:t>How do you expect your situation to develop over the </a:t>
            </a:r>
            <a:r>
              <a:rPr lang="en-US" u="sng" dirty="0"/>
              <a:t>next three months</a:t>
            </a:r>
            <a:r>
              <a:rPr lang="en-US" dirty="0"/>
              <a:t>?</a:t>
            </a:r>
            <a:endParaRPr lang="fi-FI" dirty="0"/>
          </a:p>
        </p:txBody>
      </p:sp>
      <p:sp>
        <p:nvSpPr>
          <p:cNvPr id="3" name="Dian numeron paikkamerkki 2">
            <a:extLst>
              <a:ext uri="{FF2B5EF4-FFF2-40B4-BE49-F238E27FC236}">
                <a16:creationId xmlns:a16="http://schemas.microsoft.com/office/drawing/2014/main" id="{6CC929B3-E6BA-B184-D13A-D40AFF3D6B5F}"/>
              </a:ext>
            </a:extLst>
          </p:cNvPr>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a:extLst>
              <a:ext uri="{FF2B5EF4-FFF2-40B4-BE49-F238E27FC236}">
                <a16:creationId xmlns:a16="http://schemas.microsoft.com/office/drawing/2014/main" id="{AF0983CF-E72F-ED4B-6958-C705BDD9387D}"/>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D7258378-766F-3F46-9A39-1A284E1B64A7}"/>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4D6DA2E1-D2EB-C771-283B-254B2B094083}"/>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9" name="Sisällön paikkamerkki 9">
            <a:extLst>
              <a:ext uri="{FF2B5EF4-FFF2-40B4-BE49-F238E27FC236}">
                <a16:creationId xmlns:a16="http://schemas.microsoft.com/office/drawing/2014/main" id="{C3FC50AE-9D1B-E5BC-93F6-2F738CD964AA}"/>
              </a:ext>
            </a:extLst>
          </p:cNvPr>
          <p:cNvGraphicFramePr>
            <a:graphicFrameLocks noGrp="1"/>
          </p:cNvGraphicFramePr>
          <p:nvPr>
            <p:ph sz="quarter" idx="17"/>
            <p:extLst>
              <p:ext uri="{D42A27DB-BD31-4B8C-83A1-F6EECF244321}">
                <p14:modId xmlns:p14="http://schemas.microsoft.com/office/powerpoint/2010/main" val="1120560842"/>
              </p:ext>
            </p:extLst>
          </p:nvPr>
        </p:nvGraphicFramePr>
        <p:xfrm>
          <a:off x="179512"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a:extLst>
              <a:ext uri="{FF2B5EF4-FFF2-40B4-BE49-F238E27FC236}">
                <a16:creationId xmlns:a16="http://schemas.microsoft.com/office/drawing/2014/main" id="{A57DAF0D-3233-D6BB-F59F-C5448439101E}"/>
              </a:ext>
            </a:extLst>
          </p:cNvPr>
          <p:cNvSpPr txBox="1"/>
          <p:nvPr/>
        </p:nvSpPr>
        <p:spPr>
          <a:xfrm>
            <a:off x="7020272" y="1098377"/>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
        <p:nvSpPr>
          <p:cNvPr id="2" name="Tekstiruutu 1">
            <a:extLst>
              <a:ext uri="{FF2B5EF4-FFF2-40B4-BE49-F238E27FC236}">
                <a16:creationId xmlns:a16="http://schemas.microsoft.com/office/drawing/2014/main" id="{C4E506E7-511B-FE8A-3C90-CAD4E7428CD6}"/>
              </a:ext>
            </a:extLst>
          </p:cNvPr>
          <p:cNvSpPr txBox="1"/>
          <p:nvPr/>
        </p:nvSpPr>
        <p:spPr>
          <a:xfrm>
            <a:off x="8306644" y="1183711"/>
            <a:ext cx="729851"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endParaRPr lang="fi-FI" spc="-40" dirty="0"/>
          </a:p>
          <a:p>
            <a:pPr algn="ctr"/>
            <a:r>
              <a:rPr lang="fi-FI" spc="-40" dirty="0"/>
              <a:t>15</a:t>
            </a:r>
          </a:p>
          <a:p>
            <a:pPr algn="ctr"/>
            <a:endParaRPr lang="fi-FI" spc="-40" dirty="0"/>
          </a:p>
          <a:p>
            <a:pPr algn="ctr"/>
            <a:endParaRPr lang="fi-FI" spc="-40" dirty="0"/>
          </a:p>
          <a:p>
            <a:pPr algn="ctr"/>
            <a:endParaRPr lang="fi-FI" spc="-40" dirty="0"/>
          </a:p>
          <a:p>
            <a:pPr algn="ctr"/>
            <a:endParaRPr lang="fi-FI" spc="-40" dirty="0"/>
          </a:p>
          <a:p>
            <a:pPr algn="ctr"/>
            <a:endParaRPr lang="fi-FI" spc="-40" dirty="0"/>
          </a:p>
          <a:p>
            <a:pPr algn="ctr"/>
            <a:r>
              <a:rPr lang="fi-FI" spc="-40" dirty="0"/>
              <a:t>24</a:t>
            </a:r>
          </a:p>
          <a:p>
            <a:pPr algn="ctr"/>
            <a:endParaRPr lang="fi-FI" spc="-40" dirty="0"/>
          </a:p>
          <a:p>
            <a:pPr algn="ctr"/>
            <a:endParaRPr lang="fi-FI" spc="-40" dirty="0"/>
          </a:p>
          <a:p>
            <a:pPr algn="ctr"/>
            <a:endParaRPr lang="fi-FI" spc="-40" dirty="0"/>
          </a:p>
        </p:txBody>
      </p:sp>
    </p:spTree>
    <p:extLst>
      <p:ext uri="{BB962C8B-B14F-4D97-AF65-F5344CB8AC3E}">
        <p14:creationId xmlns:p14="http://schemas.microsoft.com/office/powerpoint/2010/main" val="245815904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0504B-2F99-E12A-0A43-6021B7895CC7}"/>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F9409C60-C10F-4E72-7843-BFF52780608D}"/>
              </a:ext>
            </a:extLst>
          </p:cNvPr>
          <p:cNvSpPr>
            <a:spLocks noGrp="1"/>
          </p:cNvSpPr>
          <p:nvPr>
            <p:ph type="sldNum" sz="quarter" idx="12"/>
          </p:nvPr>
        </p:nvSpPr>
        <p:spPr/>
        <p:txBody>
          <a:bodyPr/>
          <a:lstStyle/>
          <a:p>
            <a:fld id="{6FCB6B90-8271-4E8F-82C1-E646FBB48A2E}" type="slidenum">
              <a:rPr lang="fi-FI" smtClean="0"/>
              <a:pPr/>
              <a:t>22</a:t>
            </a:fld>
            <a:endParaRPr lang="fi-FI" dirty="0"/>
          </a:p>
        </p:txBody>
      </p:sp>
      <p:sp>
        <p:nvSpPr>
          <p:cNvPr id="3" name="Päivämäärän paikkamerkki 2">
            <a:extLst>
              <a:ext uri="{FF2B5EF4-FFF2-40B4-BE49-F238E27FC236}">
                <a16:creationId xmlns:a16="http://schemas.microsoft.com/office/drawing/2014/main" id="{FBB8343C-C2F4-D9FE-5208-AD08392FF67E}"/>
              </a:ext>
            </a:extLst>
          </p:cNvPr>
          <p:cNvSpPr>
            <a:spLocks noGrp="1"/>
          </p:cNvSpPr>
          <p:nvPr>
            <p:ph type="dt" sz="half" idx="10"/>
          </p:nvPr>
        </p:nvSpPr>
        <p:spPr>
          <a:xfrm>
            <a:off x="282027" y="4587974"/>
            <a:ext cx="916709" cy="164690"/>
          </a:xfrm>
        </p:spPr>
        <p:txBody>
          <a:bodyPr/>
          <a:lstStyle/>
          <a:p>
            <a:fld id="{EE15E6F7-FA86-41FD-A9AD-AFA2377AF82F}" type="datetime1">
              <a:rPr lang="en-US" smtClean="0"/>
              <a:t>2/11/2026</a:t>
            </a:fld>
            <a:endParaRPr lang="fi-FI" dirty="0"/>
          </a:p>
        </p:txBody>
      </p:sp>
      <p:sp>
        <p:nvSpPr>
          <p:cNvPr id="4" name="Alatunnisteen paikkamerkki 3">
            <a:extLst>
              <a:ext uri="{FF2B5EF4-FFF2-40B4-BE49-F238E27FC236}">
                <a16:creationId xmlns:a16="http://schemas.microsoft.com/office/drawing/2014/main" id="{8A55A798-1775-894E-F087-6A0B65F4E130}"/>
              </a:ext>
            </a:extLst>
          </p:cNvPr>
          <p:cNvSpPr>
            <a:spLocks noGrp="1"/>
          </p:cNvSpPr>
          <p:nvPr>
            <p:ph type="ftr" sz="quarter" idx="11"/>
          </p:nvPr>
        </p:nvSpPr>
        <p:spPr>
          <a:xfrm>
            <a:off x="1111510" y="4587974"/>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EF80DEF7-889D-DDE2-5961-F03097FA412C}"/>
              </a:ext>
            </a:extLst>
          </p:cNvPr>
          <p:cNvSpPr>
            <a:spLocks noGrp="1"/>
          </p:cNvSpPr>
          <p:nvPr>
            <p:ph type="body" sz="quarter" idx="17"/>
          </p:nvPr>
        </p:nvSpPr>
        <p:spPr>
          <a:xfrm>
            <a:off x="395536" y="123478"/>
            <a:ext cx="7992888" cy="462785"/>
          </a:xfrm>
        </p:spPr>
        <p:txBody>
          <a:bodyPr>
            <a:noAutofit/>
          </a:bodyPr>
          <a:lstStyle/>
          <a:p>
            <a:r>
              <a:rPr lang="en-US" sz="1800" dirty="0"/>
              <a:t>How do you expect your situation to develop </a:t>
            </a:r>
            <a:r>
              <a:rPr lang="en-US" sz="1800" u="sng" dirty="0"/>
              <a:t>over the next three months</a:t>
            </a:r>
            <a:r>
              <a:rPr lang="en-US" sz="1800" dirty="0"/>
              <a:t>? Balance figure</a:t>
            </a:r>
            <a:endParaRPr lang="fi-FI" sz="1800" dirty="0">
              <a:solidFill>
                <a:srgbClr val="FF0000"/>
              </a:solidFill>
            </a:endParaRPr>
          </a:p>
        </p:txBody>
      </p:sp>
      <p:graphicFrame>
        <p:nvGraphicFramePr>
          <p:cNvPr id="13" name="Sisällön paikkamerkki 13">
            <a:extLst>
              <a:ext uri="{FF2B5EF4-FFF2-40B4-BE49-F238E27FC236}">
                <a16:creationId xmlns:a16="http://schemas.microsoft.com/office/drawing/2014/main" id="{59D14069-6349-EE19-5F1F-35E0CE115F0E}"/>
              </a:ext>
            </a:extLst>
          </p:cNvPr>
          <p:cNvGraphicFramePr>
            <a:graphicFrameLocks noGrp="1"/>
          </p:cNvGraphicFramePr>
          <p:nvPr>
            <p:ph idx="19"/>
            <p:extLst>
              <p:ext uri="{D42A27DB-BD31-4B8C-83A1-F6EECF244321}">
                <p14:modId xmlns:p14="http://schemas.microsoft.com/office/powerpoint/2010/main" val="1973989900"/>
              </p:ext>
            </p:extLst>
          </p:nvPr>
        </p:nvGraphicFramePr>
        <p:xfrm>
          <a:off x="179513" y="1203598"/>
          <a:ext cx="4362772"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13">
            <a:extLst>
              <a:ext uri="{FF2B5EF4-FFF2-40B4-BE49-F238E27FC236}">
                <a16:creationId xmlns:a16="http://schemas.microsoft.com/office/drawing/2014/main" id="{0996A8A1-B264-0A2E-5D8C-3AA9943AE020}"/>
              </a:ext>
            </a:extLst>
          </p:cNvPr>
          <p:cNvGraphicFramePr>
            <a:graphicFrameLocks noGrp="1"/>
          </p:cNvGraphicFramePr>
          <p:nvPr>
            <p:ph idx="20"/>
            <p:extLst>
              <p:ext uri="{D42A27DB-BD31-4B8C-83A1-F6EECF244321}">
                <p14:modId xmlns:p14="http://schemas.microsoft.com/office/powerpoint/2010/main" val="1929293905"/>
              </p:ext>
            </p:extLst>
          </p:nvPr>
        </p:nvGraphicFramePr>
        <p:xfrm>
          <a:off x="4745733" y="1203598"/>
          <a:ext cx="4362772"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702296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03A4A-FE22-EE24-E3B8-54112FE8988D}"/>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BC418301-CB53-FF19-B2C4-13CF735F46BE}"/>
              </a:ext>
            </a:extLst>
          </p:cNvPr>
          <p:cNvSpPr>
            <a:spLocks noGrp="1"/>
          </p:cNvSpPr>
          <p:nvPr>
            <p:ph type="sldNum" sz="quarter" idx="12"/>
          </p:nvPr>
        </p:nvSpPr>
        <p:spPr/>
        <p:txBody>
          <a:bodyPr/>
          <a:lstStyle/>
          <a:p>
            <a:fld id="{6FCB6B90-8271-4E8F-82C1-E646FBB48A2E}" type="slidenum">
              <a:rPr lang="fi-FI" smtClean="0"/>
              <a:pPr/>
              <a:t>23</a:t>
            </a:fld>
            <a:endParaRPr lang="fi-FI" dirty="0"/>
          </a:p>
        </p:txBody>
      </p:sp>
      <p:sp>
        <p:nvSpPr>
          <p:cNvPr id="3" name="Päivämäärän paikkamerkki 2">
            <a:extLst>
              <a:ext uri="{FF2B5EF4-FFF2-40B4-BE49-F238E27FC236}">
                <a16:creationId xmlns:a16="http://schemas.microsoft.com/office/drawing/2014/main" id="{7EB034E5-7043-15BD-490B-D9CF11037B85}"/>
              </a:ext>
            </a:extLst>
          </p:cNvPr>
          <p:cNvSpPr>
            <a:spLocks noGrp="1"/>
          </p:cNvSpPr>
          <p:nvPr>
            <p:ph type="dt" sz="half" idx="10"/>
          </p:nvPr>
        </p:nvSpPr>
        <p:spPr>
          <a:xfrm>
            <a:off x="282027" y="4711316"/>
            <a:ext cx="916709" cy="164690"/>
          </a:xfrm>
        </p:spPr>
        <p:txBody>
          <a:bodyPr/>
          <a:lstStyle/>
          <a:p>
            <a:fld id="{EE15E6F7-FA86-41FD-A9AD-AFA2377AF82F}" type="datetime1">
              <a:rPr lang="en-US" smtClean="0"/>
              <a:t>2/11/2026</a:t>
            </a:fld>
            <a:endParaRPr lang="fi-FI" dirty="0"/>
          </a:p>
        </p:txBody>
      </p:sp>
      <p:sp>
        <p:nvSpPr>
          <p:cNvPr id="4" name="Alatunnisteen paikkamerkki 3">
            <a:extLst>
              <a:ext uri="{FF2B5EF4-FFF2-40B4-BE49-F238E27FC236}">
                <a16:creationId xmlns:a16="http://schemas.microsoft.com/office/drawing/2014/main" id="{CBE8F5AE-13E2-F0F7-954F-175B8131615B}"/>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4223731B-6EBE-72E5-86F9-C8699A0B2CAB}"/>
              </a:ext>
            </a:extLst>
          </p:cNvPr>
          <p:cNvSpPr>
            <a:spLocks noGrp="1"/>
          </p:cNvSpPr>
          <p:nvPr>
            <p:ph type="body" sz="quarter" idx="17"/>
          </p:nvPr>
        </p:nvSpPr>
        <p:spPr>
          <a:xfrm>
            <a:off x="395536" y="267494"/>
            <a:ext cx="7992888" cy="462785"/>
          </a:xfrm>
        </p:spPr>
        <p:txBody>
          <a:bodyPr/>
          <a:lstStyle/>
          <a:p>
            <a:r>
              <a:rPr lang="en-US" sz="2400" dirty="0"/>
              <a:t>How do you expect your situation to develop </a:t>
            </a:r>
            <a:r>
              <a:rPr lang="en-US" sz="2400" u="sng" dirty="0"/>
              <a:t>over the next three months</a:t>
            </a:r>
            <a:r>
              <a:rPr lang="en-US" sz="2400" dirty="0"/>
              <a:t>?</a:t>
            </a:r>
            <a:endParaRPr lang="fi-FI" dirty="0">
              <a:solidFill>
                <a:schemeClr val="tx1"/>
              </a:solidFill>
            </a:endParaRPr>
          </a:p>
        </p:txBody>
      </p:sp>
      <p:graphicFrame>
        <p:nvGraphicFramePr>
          <p:cNvPr id="13" name="Sisällön paikkamerkki 9">
            <a:extLst>
              <a:ext uri="{FF2B5EF4-FFF2-40B4-BE49-F238E27FC236}">
                <a16:creationId xmlns:a16="http://schemas.microsoft.com/office/drawing/2014/main" id="{10AC4291-085F-5B97-50EF-8E18CBCBEAD0}"/>
              </a:ext>
            </a:extLst>
          </p:cNvPr>
          <p:cNvGraphicFramePr>
            <a:graphicFrameLocks noGrp="1"/>
          </p:cNvGraphicFramePr>
          <p:nvPr>
            <p:ph idx="19"/>
            <p:extLst>
              <p:ext uri="{D42A27DB-BD31-4B8C-83A1-F6EECF244321}">
                <p14:modId xmlns:p14="http://schemas.microsoft.com/office/powerpoint/2010/main" val="1417573108"/>
              </p:ext>
            </p:extLst>
          </p:nvPr>
        </p:nvGraphicFramePr>
        <p:xfrm>
          <a:off x="438002" y="1275606"/>
          <a:ext cx="3816424" cy="32011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9">
            <a:extLst>
              <a:ext uri="{FF2B5EF4-FFF2-40B4-BE49-F238E27FC236}">
                <a16:creationId xmlns:a16="http://schemas.microsoft.com/office/drawing/2014/main" id="{613E1031-0CBE-A47B-7283-973F8887147C}"/>
              </a:ext>
            </a:extLst>
          </p:cNvPr>
          <p:cNvGraphicFramePr>
            <a:graphicFrameLocks noGrp="1"/>
          </p:cNvGraphicFramePr>
          <p:nvPr>
            <p:ph idx="20"/>
            <p:extLst>
              <p:ext uri="{D42A27DB-BD31-4B8C-83A1-F6EECF244321}">
                <p14:modId xmlns:p14="http://schemas.microsoft.com/office/powerpoint/2010/main" val="1027513399"/>
              </p:ext>
            </p:extLst>
          </p:nvPr>
        </p:nvGraphicFramePr>
        <p:xfrm>
          <a:off x="4572000" y="1275606"/>
          <a:ext cx="3816424" cy="3201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82585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8882E-7C5F-5615-F3D9-D0A977279496}"/>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AE6F097-AEDB-9A15-B4A9-D9D7839C8863}"/>
              </a:ext>
            </a:extLst>
          </p:cNvPr>
          <p:cNvSpPr>
            <a:spLocks noGrp="1"/>
          </p:cNvSpPr>
          <p:nvPr>
            <p:ph type="sldNum" sz="quarter" idx="12"/>
          </p:nvPr>
        </p:nvSpPr>
        <p:spPr/>
        <p:txBody>
          <a:bodyPr/>
          <a:lstStyle/>
          <a:p>
            <a:fld id="{6FCB6B90-8271-4E8F-82C1-E646FBB48A2E}" type="slidenum">
              <a:rPr lang="fi-FI" smtClean="0"/>
              <a:pPr/>
              <a:t>24</a:t>
            </a:fld>
            <a:endParaRPr lang="fi-FI" dirty="0"/>
          </a:p>
        </p:txBody>
      </p:sp>
      <p:sp>
        <p:nvSpPr>
          <p:cNvPr id="3" name="Päivämäärän paikkamerkki 2">
            <a:extLst>
              <a:ext uri="{FF2B5EF4-FFF2-40B4-BE49-F238E27FC236}">
                <a16:creationId xmlns:a16="http://schemas.microsoft.com/office/drawing/2014/main" id="{F89C27AE-E530-C764-FBF8-11F3B1CE409F}"/>
              </a:ext>
            </a:extLst>
          </p:cNvPr>
          <p:cNvSpPr>
            <a:spLocks noGrp="1"/>
          </p:cNvSpPr>
          <p:nvPr>
            <p:ph type="dt" sz="half" idx="10"/>
          </p:nvPr>
        </p:nvSpPr>
        <p:spPr/>
        <p:txBody>
          <a:bodyPr/>
          <a:lstStyle/>
          <a:p>
            <a:fld id="{B6805023-F229-4028-A7EF-BB668AB9EE9F}" type="datetime1">
              <a:rPr lang="en-US" smtClean="0"/>
              <a:t>2/11/2026</a:t>
            </a:fld>
            <a:endParaRPr lang="fi-FI" dirty="0"/>
          </a:p>
        </p:txBody>
      </p:sp>
      <p:sp>
        <p:nvSpPr>
          <p:cNvPr id="4" name="Alatunnisteen paikkamerkki 3">
            <a:extLst>
              <a:ext uri="{FF2B5EF4-FFF2-40B4-BE49-F238E27FC236}">
                <a16:creationId xmlns:a16="http://schemas.microsoft.com/office/drawing/2014/main" id="{11DA6252-E265-C292-A6D1-6C2E666A8616}"/>
              </a:ext>
            </a:extLst>
          </p:cNvPr>
          <p:cNvSpPr>
            <a:spLocks noGrp="1"/>
          </p:cNvSpPr>
          <p:nvPr>
            <p:ph type="ftr" sz="quarter" idx="11"/>
          </p:nvPr>
        </p:nvSpPr>
        <p:spPr>
          <a:xfrm>
            <a:off x="1111510" y="4658451"/>
            <a:ext cx="7492938" cy="234286"/>
          </a:xfrm>
        </p:spPr>
        <p:txBody>
          <a:bodyPr/>
          <a:lstStyle/>
          <a:p>
            <a:r>
              <a:rPr lang="fi-FI" dirty="0"/>
              <a:t>Technology </a:t>
            </a:r>
            <a:r>
              <a:rPr lang="fi-FI" dirty="0" err="1"/>
              <a:t>Industries</a:t>
            </a:r>
            <a:r>
              <a:rPr lang="fi-FI" dirty="0"/>
              <a:t> of Finland	</a:t>
            </a:r>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			Manufacturing industry = Metals industry, Mechanical engineering and Electronics industry; Services = Consulting 			engineering and Information technology</a:t>
            </a:r>
            <a:endParaRPr lang="fi-FI" dirty="0"/>
          </a:p>
        </p:txBody>
      </p:sp>
      <p:sp>
        <p:nvSpPr>
          <p:cNvPr id="9" name="Tekstin paikkamerkki 8">
            <a:extLst>
              <a:ext uri="{FF2B5EF4-FFF2-40B4-BE49-F238E27FC236}">
                <a16:creationId xmlns:a16="http://schemas.microsoft.com/office/drawing/2014/main" id="{F517287C-0E52-EFDE-01DB-EA4C61F6E9A2}"/>
              </a:ext>
            </a:extLst>
          </p:cNvPr>
          <p:cNvSpPr>
            <a:spLocks noGrp="1"/>
          </p:cNvSpPr>
          <p:nvPr>
            <p:ph type="body" sz="quarter" idx="17"/>
          </p:nvPr>
        </p:nvSpPr>
        <p:spPr>
          <a:xfrm>
            <a:off x="179512" y="267494"/>
            <a:ext cx="7992888" cy="462785"/>
          </a:xfrm>
        </p:spPr>
        <p:txBody>
          <a:bodyPr/>
          <a:lstStyle/>
          <a:p>
            <a:r>
              <a:rPr lang="en-US" sz="2000" dirty="0"/>
              <a:t>How do you expect your situation to develop </a:t>
            </a:r>
            <a:r>
              <a:rPr lang="en-US" sz="2000" u="sng" dirty="0"/>
              <a:t>over the next three months</a:t>
            </a:r>
            <a:r>
              <a:rPr lang="en-US" sz="2000" dirty="0"/>
              <a:t>?</a:t>
            </a:r>
            <a:r>
              <a:rPr lang="fi-FI" dirty="0">
                <a:solidFill>
                  <a:schemeClr val="tx1"/>
                </a:solidFill>
              </a:rPr>
              <a:t> </a:t>
            </a:r>
            <a:r>
              <a:rPr lang="en-US" sz="1800" dirty="0">
                <a:solidFill>
                  <a:schemeClr val="accent2"/>
                </a:solidFill>
              </a:rPr>
              <a:t>Manufacturing industry vs. Services</a:t>
            </a:r>
            <a:endParaRPr lang="fi-FI" dirty="0">
              <a:solidFill>
                <a:schemeClr val="accent2"/>
              </a:solidFill>
            </a:endParaRPr>
          </a:p>
        </p:txBody>
      </p:sp>
      <p:graphicFrame>
        <p:nvGraphicFramePr>
          <p:cNvPr id="15" name="Sisällön paikkamerkki 9">
            <a:extLst>
              <a:ext uri="{FF2B5EF4-FFF2-40B4-BE49-F238E27FC236}">
                <a16:creationId xmlns:a16="http://schemas.microsoft.com/office/drawing/2014/main" id="{D93C34F4-8CDF-F466-344D-2301DD111E89}"/>
              </a:ext>
            </a:extLst>
          </p:cNvPr>
          <p:cNvGraphicFramePr>
            <a:graphicFrameLocks noGrp="1"/>
          </p:cNvGraphicFramePr>
          <p:nvPr>
            <p:ph idx="19"/>
            <p:extLst>
              <p:ext uri="{D42A27DB-BD31-4B8C-83A1-F6EECF244321}">
                <p14:modId xmlns:p14="http://schemas.microsoft.com/office/powerpoint/2010/main" val="2211504"/>
              </p:ext>
            </p:extLst>
          </p:nvPr>
        </p:nvGraphicFramePr>
        <p:xfrm>
          <a:off x="251520" y="1386830"/>
          <a:ext cx="4032448" cy="3273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9">
            <a:extLst>
              <a:ext uri="{FF2B5EF4-FFF2-40B4-BE49-F238E27FC236}">
                <a16:creationId xmlns:a16="http://schemas.microsoft.com/office/drawing/2014/main" id="{70E2C791-47C2-EDF5-3D0A-D69F91270408}"/>
              </a:ext>
            </a:extLst>
          </p:cNvPr>
          <p:cNvGraphicFramePr>
            <a:graphicFrameLocks noGrp="1"/>
          </p:cNvGraphicFramePr>
          <p:nvPr>
            <p:ph idx="20"/>
            <p:extLst>
              <p:ext uri="{D42A27DB-BD31-4B8C-83A1-F6EECF244321}">
                <p14:modId xmlns:p14="http://schemas.microsoft.com/office/powerpoint/2010/main" val="3103318216"/>
              </p:ext>
            </p:extLst>
          </p:nvPr>
        </p:nvGraphicFramePr>
        <p:xfrm>
          <a:off x="4355976" y="1383223"/>
          <a:ext cx="4278187" cy="3273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777299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833B-27BF-3A81-0342-E037E75A4F50}"/>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5A73AEF-0B39-9B39-B3E3-464763DC620D}"/>
              </a:ext>
            </a:extLst>
          </p:cNvPr>
          <p:cNvSpPr>
            <a:spLocks noGrp="1"/>
          </p:cNvSpPr>
          <p:nvPr>
            <p:ph type="sldNum" sz="quarter" idx="12"/>
          </p:nvPr>
        </p:nvSpPr>
        <p:spPr/>
        <p:txBody>
          <a:bodyPr/>
          <a:lstStyle/>
          <a:p>
            <a:fld id="{6FCB6B90-8271-4E8F-82C1-E646FBB48A2E}" type="slidenum">
              <a:rPr lang="fi-FI" smtClean="0"/>
              <a:pPr/>
              <a:t>25</a:t>
            </a:fld>
            <a:endParaRPr lang="fi-FI" dirty="0"/>
          </a:p>
        </p:txBody>
      </p:sp>
      <p:sp>
        <p:nvSpPr>
          <p:cNvPr id="3" name="Päivämäärän paikkamerkki 2">
            <a:extLst>
              <a:ext uri="{FF2B5EF4-FFF2-40B4-BE49-F238E27FC236}">
                <a16:creationId xmlns:a16="http://schemas.microsoft.com/office/drawing/2014/main" id="{4BFBCCA3-633B-780F-CC81-E72BF0E57FE2}"/>
              </a:ext>
            </a:extLst>
          </p:cNvPr>
          <p:cNvSpPr>
            <a:spLocks noGrp="1"/>
          </p:cNvSpPr>
          <p:nvPr>
            <p:ph type="dt" sz="half" idx="10"/>
          </p:nvPr>
        </p:nvSpPr>
        <p:spPr>
          <a:xfrm>
            <a:off x="282027" y="4711316"/>
            <a:ext cx="916709" cy="164690"/>
          </a:xfrm>
        </p:spPr>
        <p:txBody>
          <a:bodyPr/>
          <a:lstStyle/>
          <a:p>
            <a:fld id="{EE15E6F7-FA86-41FD-A9AD-AFA2377AF82F}" type="datetime1">
              <a:rPr lang="en-US" smtClean="0"/>
              <a:t>2/11/2026</a:t>
            </a:fld>
            <a:endParaRPr lang="fi-FI" dirty="0"/>
          </a:p>
        </p:txBody>
      </p:sp>
      <p:sp>
        <p:nvSpPr>
          <p:cNvPr id="4" name="Alatunnisteen paikkamerkki 3">
            <a:extLst>
              <a:ext uri="{FF2B5EF4-FFF2-40B4-BE49-F238E27FC236}">
                <a16:creationId xmlns:a16="http://schemas.microsoft.com/office/drawing/2014/main" id="{C65361A2-F881-3E3D-9193-4E879F5A55FD}"/>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4DC54689-86D9-62E0-567C-2563BEC9F099}"/>
              </a:ext>
            </a:extLst>
          </p:cNvPr>
          <p:cNvSpPr>
            <a:spLocks noGrp="1"/>
          </p:cNvSpPr>
          <p:nvPr>
            <p:ph type="body" sz="quarter" idx="17"/>
          </p:nvPr>
        </p:nvSpPr>
        <p:spPr>
          <a:xfrm>
            <a:off x="395536" y="267494"/>
            <a:ext cx="7992888" cy="462785"/>
          </a:xfrm>
        </p:spPr>
        <p:txBody>
          <a:bodyPr/>
          <a:lstStyle/>
          <a:p>
            <a:r>
              <a:rPr lang="en-US" sz="2400" dirty="0"/>
              <a:t>How do you expect your situation to develop </a:t>
            </a:r>
            <a:r>
              <a:rPr lang="en-US" sz="2400" u="sng" dirty="0"/>
              <a:t>over the next three months</a:t>
            </a:r>
            <a:r>
              <a:rPr lang="en-US" sz="2400" dirty="0"/>
              <a:t>?</a:t>
            </a:r>
            <a:endParaRPr lang="fi-FI" dirty="0">
              <a:solidFill>
                <a:schemeClr val="tx1"/>
              </a:solidFill>
            </a:endParaRPr>
          </a:p>
        </p:txBody>
      </p:sp>
      <p:graphicFrame>
        <p:nvGraphicFramePr>
          <p:cNvPr id="13" name="Sisällön paikkamerkki 9">
            <a:extLst>
              <a:ext uri="{FF2B5EF4-FFF2-40B4-BE49-F238E27FC236}">
                <a16:creationId xmlns:a16="http://schemas.microsoft.com/office/drawing/2014/main" id="{9583ADB6-3779-4251-A43E-99B8C6B9865A}"/>
              </a:ext>
            </a:extLst>
          </p:cNvPr>
          <p:cNvGraphicFramePr>
            <a:graphicFrameLocks noGrp="1"/>
          </p:cNvGraphicFramePr>
          <p:nvPr>
            <p:ph idx="19"/>
            <p:extLst>
              <p:ext uri="{D42A27DB-BD31-4B8C-83A1-F6EECF244321}">
                <p14:modId xmlns:p14="http://schemas.microsoft.com/office/powerpoint/2010/main" val="4227267893"/>
              </p:ext>
            </p:extLst>
          </p:nvPr>
        </p:nvGraphicFramePr>
        <p:xfrm>
          <a:off x="467544" y="1347614"/>
          <a:ext cx="3786882" cy="3129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9">
            <a:extLst>
              <a:ext uri="{FF2B5EF4-FFF2-40B4-BE49-F238E27FC236}">
                <a16:creationId xmlns:a16="http://schemas.microsoft.com/office/drawing/2014/main" id="{860A8600-F318-644C-8E6B-157A8890BC5F}"/>
              </a:ext>
            </a:extLst>
          </p:cNvPr>
          <p:cNvGraphicFramePr>
            <a:graphicFrameLocks noGrp="1"/>
          </p:cNvGraphicFramePr>
          <p:nvPr>
            <p:ph idx="20"/>
            <p:extLst>
              <p:ext uri="{D42A27DB-BD31-4B8C-83A1-F6EECF244321}">
                <p14:modId xmlns:p14="http://schemas.microsoft.com/office/powerpoint/2010/main" val="1949351379"/>
              </p:ext>
            </p:extLst>
          </p:nvPr>
        </p:nvGraphicFramePr>
        <p:xfrm>
          <a:off x="4601542" y="1347614"/>
          <a:ext cx="3786882" cy="3129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775823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D1007-A07B-CAF7-7C35-40638481DE5E}"/>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BAEB1DD-E956-30AE-9372-94DA16F402AE}"/>
              </a:ext>
            </a:extLst>
          </p:cNvPr>
          <p:cNvSpPr>
            <a:spLocks noGrp="1"/>
          </p:cNvSpPr>
          <p:nvPr>
            <p:ph type="sldNum" sz="quarter" idx="12"/>
          </p:nvPr>
        </p:nvSpPr>
        <p:spPr/>
        <p:txBody>
          <a:bodyPr/>
          <a:lstStyle/>
          <a:p>
            <a:fld id="{6FCB6B90-8271-4E8F-82C1-E646FBB48A2E}" type="slidenum">
              <a:rPr lang="fi-FI" smtClean="0"/>
              <a:pPr/>
              <a:t>26</a:t>
            </a:fld>
            <a:endParaRPr lang="fi-FI" dirty="0"/>
          </a:p>
        </p:txBody>
      </p:sp>
      <p:sp>
        <p:nvSpPr>
          <p:cNvPr id="3" name="Päivämäärän paikkamerkki 2">
            <a:extLst>
              <a:ext uri="{FF2B5EF4-FFF2-40B4-BE49-F238E27FC236}">
                <a16:creationId xmlns:a16="http://schemas.microsoft.com/office/drawing/2014/main" id="{F85608B6-801C-B2B9-5E4D-00857DA8D6E1}"/>
              </a:ext>
            </a:extLst>
          </p:cNvPr>
          <p:cNvSpPr>
            <a:spLocks noGrp="1"/>
          </p:cNvSpPr>
          <p:nvPr>
            <p:ph type="dt" sz="half" idx="10"/>
          </p:nvPr>
        </p:nvSpPr>
        <p:spPr/>
        <p:txBody>
          <a:bodyPr/>
          <a:lstStyle/>
          <a:p>
            <a:fld id="{B6805023-F229-4028-A7EF-BB668AB9EE9F}" type="datetime1">
              <a:rPr lang="en-US" smtClean="0"/>
              <a:t>2/11/2026</a:t>
            </a:fld>
            <a:endParaRPr lang="fi-FI" dirty="0"/>
          </a:p>
        </p:txBody>
      </p:sp>
      <p:sp>
        <p:nvSpPr>
          <p:cNvPr id="4" name="Alatunnisteen paikkamerkki 3">
            <a:extLst>
              <a:ext uri="{FF2B5EF4-FFF2-40B4-BE49-F238E27FC236}">
                <a16:creationId xmlns:a16="http://schemas.microsoft.com/office/drawing/2014/main" id="{CE95358F-133C-FCFB-D4FE-2C032F94C8C5}"/>
              </a:ext>
            </a:extLst>
          </p:cNvPr>
          <p:cNvSpPr>
            <a:spLocks noGrp="1"/>
          </p:cNvSpPr>
          <p:nvPr>
            <p:ph type="ftr" sz="quarter" idx="11"/>
          </p:nvPr>
        </p:nvSpPr>
        <p:spPr>
          <a:xfrm>
            <a:off x="1111510" y="4713728"/>
            <a:ext cx="7492938" cy="234286"/>
          </a:xfrm>
        </p:spPr>
        <p:txBody>
          <a:bodyPr/>
          <a:lstStyle/>
          <a:p>
            <a:r>
              <a:rPr lang="fi-FI" dirty="0"/>
              <a:t>Technology </a:t>
            </a:r>
            <a:r>
              <a:rPr lang="fi-FI" dirty="0" err="1"/>
              <a:t>Industries</a:t>
            </a:r>
            <a:r>
              <a:rPr lang="fi-FI" dirty="0"/>
              <a:t> of Finland	</a:t>
            </a:r>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			</a:t>
            </a:r>
            <a:endParaRPr lang="fi-FI" dirty="0"/>
          </a:p>
        </p:txBody>
      </p:sp>
      <p:sp>
        <p:nvSpPr>
          <p:cNvPr id="9" name="Tekstin paikkamerkki 8">
            <a:extLst>
              <a:ext uri="{FF2B5EF4-FFF2-40B4-BE49-F238E27FC236}">
                <a16:creationId xmlns:a16="http://schemas.microsoft.com/office/drawing/2014/main" id="{44B95A54-40C5-EC8B-FF33-A471A8643EDF}"/>
              </a:ext>
            </a:extLst>
          </p:cNvPr>
          <p:cNvSpPr>
            <a:spLocks noGrp="1"/>
          </p:cNvSpPr>
          <p:nvPr>
            <p:ph type="body" sz="quarter" idx="17"/>
          </p:nvPr>
        </p:nvSpPr>
        <p:spPr>
          <a:xfrm>
            <a:off x="179512" y="267494"/>
            <a:ext cx="7992888" cy="462785"/>
          </a:xfrm>
        </p:spPr>
        <p:txBody>
          <a:bodyPr/>
          <a:lstStyle/>
          <a:p>
            <a:r>
              <a:rPr lang="en-US" sz="2000" dirty="0"/>
              <a:t>How do you expect your situation to develop </a:t>
            </a:r>
            <a:r>
              <a:rPr lang="en-US" sz="2000" u="sng" dirty="0"/>
              <a:t>over the next three months</a:t>
            </a:r>
            <a:r>
              <a:rPr lang="en-US" sz="2000" dirty="0"/>
              <a:t>?</a:t>
            </a:r>
            <a:r>
              <a:rPr lang="fi-FI" dirty="0">
                <a:solidFill>
                  <a:schemeClr val="tx1"/>
                </a:solidFill>
              </a:rPr>
              <a:t> </a:t>
            </a:r>
            <a:r>
              <a:rPr lang="en-US" sz="1800" dirty="0">
                <a:solidFill>
                  <a:schemeClr val="accent2"/>
                </a:solidFill>
              </a:rPr>
              <a:t>Company´s size, % of respondents</a:t>
            </a:r>
            <a:endParaRPr lang="fi-FI" dirty="0">
              <a:solidFill>
                <a:schemeClr val="accent2"/>
              </a:solidFill>
            </a:endParaRPr>
          </a:p>
        </p:txBody>
      </p:sp>
      <p:graphicFrame>
        <p:nvGraphicFramePr>
          <p:cNvPr id="15" name="Sisällön paikkamerkki 9">
            <a:extLst>
              <a:ext uri="{FF2B5EF4-FFF2-40B4-BE49-F238E27FC236}">
                <a16:creationId xmlns:a16="http://schemas.microsoft.com/office/drawing/2014/main" id="{A5EDC2D6-50C4-19FC-10CF-78A8D33CDE7E}"/>
              </a:ext>
            </a:extLst>
          </p:cNvPr>
          <p:cNvGraphicFramePr>
            <a:graphicFrameLocks noGrp="1"/>
          </p:cNvGraphicFramePr>
          <p:nvPr>
            <p:ph idx="19"/>
            <p:extLst>
              <p:ext uri="{D42A27DB-BD31-4B8C-83A1-F6EECF244321}">
                <p14:modId xmlns:p14="http://schemas.microsoft.com/office/powerpoint/2010/main" val="1635300189"/>
              </p:ext>
            </p:extLst>
          </p:nvPr>
        </p:nvGraphicFramePr>
        <p:xfrm>
          <a:off x="251520" y="1386830"/>
          <a:ext cx="4032448" cy="3273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9">
            <a:extLst>
              <a:ext uri="{FF2B5EF4-FFF2-40B4-BE49-F238E27FC236}">
                <a16:creationId xmlns:a16="http://schemas.microsoft.com/office/drawing/2014/main" id="{064AD4A1-60CA-768A-2063-F8749BB8F288}"/>
              </a:ext>
            </a:extLst>
          </p:cNvPr>
          <p:cNvGraphicFramePr>
            <a:graphicFrameLocks noGrp="1"/>
          </p:cNvGraphicFramePr>
          <p:nvPr>
            <p:ph idx="20"/>
            <p:extLst>
              <p:ext uri="{D42A27DB-BD31-4B8C-83A1-F6EECF244321}">
                <p14:modId xmlns:p14="http://schemas.microsoft.com/office/powerpoint/2010/main" val="160271142"/>
              </p:ext>
            </p:extLst>
          </p:nvPr>
        </p:nvGraphicFramePr>
        <p:xfrm>
          <a:off x="4355976" y="1383223"/>
          <a:ext cx="4278187" cy="3273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635889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65AD11CB-9EE5-F12C-EF49-27B131122B7D}"/>
              </a:ext>
            </a:extLst>
          </p:cNvPr>
          <p:cNvSpPr>
            <a:spLocks noGrp="1"/>
          </p:cNvSpPr>
          <p:nvPr>
            <p:ph type="body" sz="quarter" idx="15"/>
          </p:nvPr>
        </p:nvSpPr>
        <p:spPr/>
        <p:txBody>
          <a:bodyPr/>
          <a:lstStyle/>
          <a:p>
            <a:r>
              <a:rPr lang="fi-FI" dirty="0" err="1"/>
              <a:t>Investments</a:t>
            </a:r>
            <a:endParaRPr lang="fi-FI" dirty="0"/>
          </a:p>
        </p:txBody>
      </p:sp>
      <p:sp>
        <p:nvSpPr>
          <p:cNvPr id="2" name="Dian numeron paikkamerkki 1">
            <a:extLst>
              <a:ext uri="{FF2B5EF4-FFF2-40B4-BE49-F238E27FC236}">
                <a16:creationId xmlns:a16="http://schemas.microsoft.com/office/drawing/2014/main" id="{938E7EA9-5C85-E309-3D33-8E845E00D84D}"/>
              </a:ext>
            </a:extLst>
          </p:cNvPr>
          <p:cNvSpPr>
            <a:spLocks noGrp="1"/>
          </p:cNvSpPr>
          <p:nvPr>
            <p:ph type="sldNum" sz="quarter" idx="12"/>
          </p:nvPr>
        </p:nvSpPr>
        <p:spPr/>
        <p:txBody>
          <a:bodyPr/>
          <a:lstStyle/>
          <a:p>
            <a:fld id="{6FCB6B90-8271-4E8F-82C1-E646FBB48A2E}" type="slidenum">
              <a:rPr lang="fi-FI" smtClean="0"/>
              <a:pPr/>
              <a:t>27</a:t>
            </a:fld>
            <a:endParaRPr lang="fi-FI" dirty="0"/>
          </a:p>
        </p:txBody>
      </p:sp>
      <p:sp>
        <p:nvSpPr>
          <p:cNvPr id="3" name="Päivämäärän paikkamerkki 2">
            <a:extLst>
              <a:ext uri="{FF2B5EF4-FFF2-40B4-BE49-F238E27FC236}">
                <a16:creationId xmlns:a16="http://schemas.microsoft.com/office/drawing/2014/main" id="{A849A736-55DF-0C7C-3DA6-077A80975690}"/>
              </a:ext>
            </a:extLst>
          </p:cNvPr>
          <p:cNvSpPr>
            <a:spLocks noGrp="1"/>
          </p:cNvSpPr>
          <p:nvPr>
            <p:ph type="dt" sz="half" idx="10"/>
          </p:nvPr>
        </p:nvSpPr>
        <p:spPr/>
        <p:txBody>
          <a:bodyPr/>
          <a:lstStyle/>
          <a:p>
            <a:fld id="{B6805023-F229-4028-A7EF-BB668AB9EE9F}" type="datetime1">
              <a:rPr lang="en-US" smtClean="0"/>
              <a:t>2/11/2026</a:t>
            </a:fld>
            <a:endParaRPr lang="fi-FI" dirty="0"/>
          </a:p>
        </p:txBody>
      </p:sp>
      <p:sp>
        <p:nvSpPr>
          <p:cNvPr id="4" name="Alatunnisteen paikkamerkki 3">
            <a:extLst>
              <a:ext uri="{FF2B5EF4-FFF2-40B4-BE49-F238E27FC236}">
                <a16:creationId xmlns:a16="http://schemas.microsoft.com/office/drawing/2014/main" id="{EF61ACCD-4CA4-B8BA-B1AE-E59B698DCF6D}"/>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200684774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6C9B0-C909-19BD-68B4-5CE4C1AA1394}"/>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CC5E40B6-C240-4FC8-D4F0-34AB4F5F0D99}"/>
              </a:ext>
            </a:extLst>
          </p:cNvPr>
          <p:cNvSpPr>
            <a:spLocks noGrp="1"/>
          </p:cNvSpPr>
          <p:nvPr>
            <p:ph type="body" sz="quarter" idx="15"/>
          </p:nvPr>
        </p:nvSpPr>
        <p:spPr>
          <a:xfrm>
            <a:off x="252000" y="123478"/>
            <a:ext cx="7992000" cy="821163"/>
          </a:xfrm>
        </p:spPr>
        <p:txBody>
          <a:bodyPr/>
          <a:lstStyle/>
          <a:p>
            <a:r>
              <a:rPr lang="en-US" dirty="0"/>
              <a:t>How do you expect your investments to develop in 2025 compared to 2024?</a:t>
            </a:r>
            <a:endParaRPr lang="fi-FI" dirty="0"/>
          </a:p>
        </p:txBody>
      </p:sp>
      <p:sp>
        <p:nvSpPr>
          <p:cNvPr id="3" name="Dian numeron paikkamerkki 2">
            <a:extLst>
              <a:ext uri="{FF2B5EF4-FFF2-40B4-BE49-F238E27FC236}">
                <a16:creationId xmlns:a16="http://schemas.microsoft.com/office/drawing/2014/main" id="{9C8ABECE-9780-EDA2-47CB-7C30843CFF65}"/>
              </a:ext>
            </a:extLst>
          </p:cNvPr>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a:extLst>
              <a:ext uri="{FF2B5EF4-FFF2-40B4-BE49-F238E27FC236}">
                <a16:creationId xmlns:a16="http://schemas.microsoft.com/office/drawing/2014/main" id="{6CFC927C-D6AD-EBAC-CA24-302F25897446}"/>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353923A1-C2F0-1784-E0E9-8182617394F6}"/>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336750F1-F5E4-A2B7-69FD-A7025F924A5D}"/>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9" name="Sisällön paikkamerkki 9">
            <a:extLst>
              <a:ext uri="{FF2B5EF4-FFF2-40B4-BE49-F238E27FC236}">
                <a16:creationId xmlns:a16="http://schemas.microsoft.com/office/drawing/2014/main" id="{5E896993-3D05-BA0A-FF70-D1C4951E62A3}"/>
              </a:ext>
            </a:extLst>
          </p:cNvPr>
          <p:cNvGraphicFramePr>
            <a:graphicFrameLocks noGrp="1"/>
          </p:cNvGraphicFramePr>
          <p:nvPr>
            <p:ph sz="quarter" idx="17"/>
            <p:extLst>
              <p:ext uri="{D42A27DB-BD31-4B8C-83A1-F6EECF244321}">
                <p14:modId xmlns:p14="http://schemas.microsoft.com/office/powerpoint/2010/main" val="3772757479"/>
              </p:ext>
            </p:extLst>
          </p:nvPr>
        </p:nvGraphicFramePr>
        <p:xfrm>
          <a:off x="179512"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a:extLst>
              <a:ext uri="{FF2B5EF4-FFF2-40B4-BE49-F238E27FC236}">
                <a16:creationId xmlns:a16="http://schemas.microsoft.com/office/drawing/2014/main" id="{EFB3BDF8-9A1F-12A8-C80F-A1173EDA8B64}"/>
              </a:ext>
            </a:extLst>
          </p:cNvPr>
          <p:cNvSpPr txBox="1"/>
          <p:nvPr/>
        </p:nvSpPr>
        <p:spPr>
          <a:xfrm>
            <a:off x="7020272" y="1098377"/>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
        <p:nvSpPr>
          <p:cNvPr id="2" name="Tekstiruutu 1">
            <a:extLst>
              <a:ext uri="{FF2B5EF4-FFF2-40B4-BE49-F238E27FC236}">
                <a16:creationId xmlns:a16="http://schemas.microsoft.com/office/drawing/2014/main" id="{1CAEA3BF-DB87-ECF7-45D7-9754FDED1865}"/>
              </a:ext>
            </a:extLst>
          </p:cNvPr>
          <p:cNvSpPr txBox="1"/>
          <p:nvPr/>
        </p:nvSpPr>
        <p:spPr>
          <a:xfrm>
            <a:off x="8196806" y="1052466"/>
            <a:ext cx="767681" cy="2701115"/>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dirty="0" err="1"/>
              <a:t>Balance</a:t>
            </a:r>
            <a:r>
              <a:rPr lang="fi-FI" spc="-40" dirty="0"/>
              <a:t> </a:t>
            </a:r>
            <a:r>
              <a:rPr lang="fi-FI" spc="-40" dirty="0" err="1"/>
              <a:t>figure</a:t>
            </a:r>
            <a:endParaRPr lang="fi-FI" spc="-40" dirty="0"/>
          </a:p>
          <a:p>
            <a:pPr algn="ctr"/>
            <a:r>
              <a:rPr lang="fi-FI" spc="-40" dirty="0"/>
              <a:t>2</a:t>
            </a:r>
          </a:p>
          <a:p>
            <a:pPr algn="ctr"/>
            <a:endParaRPr lang="fi-FI" spc="-40" dirty="0"/>
          </a:p>
          <a:p>
            <a:pPr algn="ctr"/>
            <a:endParaRPr lang="fi-FI" spc="-40" dirty="0"/>
          </a:p>
          <a:p>
            <a:pPr algn="ctr">
              <a:spcAft>
                <a:spcPts val="600"/>
              </a:spcAft>
            </a:pPr>
            <a:r>
              <a:rPr lang="fi-FI" spc="-40" dirty="0"/>
              <a:t>-3</a:t>
            </a:r>
          </a:p>
          <a:p>
            <a:pPr algn="ctr"/>
            <a:endParaRPr lang="fi-FI" spc="-40" dirty="0"/>
          </a:p>
          <a:p>
            <a:pPr algn="ctr"/>
            <a:endParaRPr lang="fi-FI" spc="-40" dirty="0"/>
          </a:p>
          <a:p>
            <a:pPr algn="ctr">
              <a:spcAft>
                <a:spcPts val="600"/>
              </a:spcAft>
            </a:pPr>
            <a:r>
              <a:rPr lang="fi-FI" spc="-40" dirty="0"/>
              <a:t>19</a:t>
            </a:r>
          </a:p>
          <a:p>
            <a:pPr algn="ctr"/>
            <a:endParaRPr lang="fi-FI" spc="-40" dirty="0"/>
          </a:p>
          <a:p>
            <a:pPr algn="ctr"/>
            <a:endParaRPr lang="fi-FI" spc="-40" dirty="0"/>
          </a:p>
          <a:p>
            <a:pPr algn="ctr"/>
            <a:r>
              <a:rPr lang="fi-FI" spc="-40" dirty="0"/>
              <a:t>28</a:t>
            </a:r>
          </a:p>
        </p:txBody>
      </p:sp>
    </p:spTree>
    <p:extLst>
      <p:ext uri="{BB962C8B-B14F-4D97-AF65-F5344CB8AC3E}">
        <p14:creationId xmlns:p14="http://schemas.microsoft.com/office/powerpoint/2010/main" val="39755615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04A96C9-69C9-AA1C-6169-B918928E7B89}"/>
              </a:ext>
            </a:extLst>
          </p:cNvPr>
          <p:cNvSpPr>
            <a:spLocks noGrp="1"/>
          </p:cNvSpPr>
          <p:nvPr>
            <p:ph type="body" sz="quarter" idx="15"/>
          </p:nvPr>
        </p:nvSpPr>
        <p:spPr/>
        <p:txBody>
          <a:bodyPr/>
          <a:lstStyle/>
          <a:p>
            <a:r>
              <a:rPr lang="en-US" dirty="0"/>
              <a:t>How do you expect your investments to develop in 2025 compared to 2024? Balance figure</a:t>
            </a:r>
            <a:endParaRPr lang="fi-FI" dirty="0"/>
          </a:p>
          <a:p>
            <a:endParaRPr lang="fi-FI" dirty="0"/>
          </a:p>
        </p:txBody>
      </p:sp>
      <p:sp>
        <p:nvSpPr>
          <p:cNvPr id="3" name="Dian numeron paikkamerkki 2">
            <a:extLst>
              <a:ext uri="{FF2B5EF4-FFF2-40B4-BE49-F238E27FC236}">
                <a16:creationId xmlns:a16="http://schemas.microsoft.com/office/drawing/2014/main" id="{6891811F-5C2F-6017-B8F7-FEDCCBDF2340}"/>
              </a:ext>
            </a:extLst>
          </p:cNvPr>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a:extLst>
              <a:ext uri="{FF2B5EF4-FFF2-40B4-BE49-F238E27FC236}">
                <a16:creationId xmlns:a16="http://schemas.microsoft.com/office/drawing/2014/main" id="{21D94320-9715-FC15-49FE-9578DC13EBBC}"/>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14C8F97C-94CD-C215-3FC4-99B22C2210F6}"/>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45AFE2F6-A9E8-70A5-9D79-63C1B314EC64}"/>
              </a:ext>
            </a:extLst>
          </p:cNvPr>
          <p:cNvSpPr>
            <a:spLocks noGrp="1"/>
          </p:cNvSpPr>
          <p:nvPr>
            <p:ph type="body" sz="quarter" idx="18"/>
          </p:nvPr>
        </p:nvSpPr>
        <p:spPr>
          <a:xfrm>
            <a:off x="3047977" y="4727332"/>
            <a:ext cx="5340447" cy="165406"/>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a:t>
            </a:r>
            <a:endParaRPr lang="fi-FI" dirty="0"/>
          </a:p>
        </p:txBody>
      </p:sp>
      <p:graphicFrame>
        <p:nvGraphicFramePr>
          <p:cNvPr id="8" name="Sisällön paikkamerkki 9">
            <a:extLst>
              <a:ext uri="{FF2B5EF4-FFF2-40B4-BE49-F238E27FC236}">
                <a16:creationId xmlns:a16="http://schemas.microsoft.com/office/drawing/2014/main" id="{EDB01E56-C360-0D44-51DA-D5A28DD21125}"/>
              </a:ext>
            </a:extLst>
          </p:cNvPr>
          <p:cNvGraphicFramePr>
            <a:graphicFrameLocks noGrp="1"/>
          </p:cNvGraphicFramePr>
          <p:nvPr>
            <p:ph sz="quarter" idx="17"/>
            <p:extLst>
              <p:ext uri="{D42A27DB-BD31-4B8C-83A1-F6EECF244321}">
                <p14:modId xmlns:p14="http://schemas.microsoft.com/office/powerpoint/2010/main" val="173346051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433938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6A2F7-2E42-01C4-E047-DAA34AF484CD}"/>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C330254-4577-F0B3-B7B7-9474E5764573}"/>
              </a:ext>
            </a:extLst>
          </p:cNvPr>
          <p:cNvSpPr>
            <a:spLocks noGrp="1"/>
          </p:cNvSpPr>
          <p:nvPr>
            <p:ph type="sldNum" sz="quarter" idx="12"/>
          </p:nvPr>
        </p:nvSpPr>
        <p:spPr/>
        <p:txBody>
          <a:bodyPr/>
          <a:lstStyle/>
          <a:p>
            <a:fld id="{6FCB6B90-8271-4E8F-82C1-E646FBB48A2E}" type="slidenum">
              <a:rPr lang="fi-FI" smtClean="0"/>
              <a:pPr/>
              <a:t>3</a:t>
            </a:fld>
            <a:endParaRPr lang="fi-FI" dirty="0"/>
          </a:p>
        </p:txBody>
      </p:sp>
      <p:sp>
        <p:nvSpPr>
          <p:cNvPr id="3" name="Päivämäärän paikkamerkki 2">
            <a:extLst>
              <a:ext uri="{FF2B5EF4-FFF2-40B4-BE49-F238E27FC236}">
                <a16:creationId xmlns:a16="http://schemas.microsoft.com/office/drawing/2014/main" id="{56EBD1E4-A0D1-F6FA-3986-F67DA7995D0E}"/>
              </a:ext>
            </a:extLst>
          </p:cNvPr>
          <p:cNvSpPr>
            <a:spLocks noGrp="1"/>
          </p:cNvSpPr>
          <p:nvPr>
            <p:ph type="dt" sz="half" idx="10"/>
          </p:nvPr>
        </p:nvSpPr>
        <p:spPr/>
        <p:txBody>
          <a:bodyPr/>
          <a:lstStyle/>
          <a:p>
            <a:fld id="{BFBA45B5-99AE-4DC6-AE90-F0CC4C496FAF}" type="datetime1">
              <a:rPr lang="en-US" smtClean="0"/>
              <a:t>2/11/2026</a:t>
            </a:fld>
            <a:endParaRPr lang="fi-FI" dirty="0"/>
          </a:p>
        </p:txBody>
      </p:sp>
      <p:sp>
        <p:nvSpPr>
          <p:cNvPr id="4" name="Alatunnisteen paikkamerkki 3">
            <a:extLst>
              <a:ext uri="{FF2B5EF4-FFF2-40B4-BE49-F238E27FC236}">
                <a16:creationId xmlns:a16="http://schemas.microsoft.com/office/drawing/2014/main" id="{86976C2A-DB9B-8DA8-A2A4-0998A9AF72A0}"/>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E1C7D310-786E-0A0D-0BEA-3018ADD21FEE}"/>
              </a:ext>
            </a:extLst>
          </p:cNvPr>
          <p:cNvSpPr>
            <a:spLocks noGrp="1"/>
          </p:cNvSpPr>
          <p:nvPr>
            <p:ph type="body" sz="quarter" idx="22"/>
          </p:nvPr>
        </p:nvSpPr>
        <p:spPr>
          <a:xfrm>
            <a:off x="1072800" y="411510"/>
            <a:ext cx="7171200" cy="3456384"/>
          </a:xfrm>
        </p:spPr>
        <p:txBody>
          <a:bodyPr/>
          <a:lstStyle/>
          <a:p>
            <a:r>
              <a:rPr lang="fi-FI" dirty="0" err="1">
                <a:solidFill>
                  <a:schemeClr val="tx2"/>
                </a:solidFill>
              </a:rPr>
              <a:t>Background</a:t>
            </a:r>
            <a:endParaRPr lang="fi-FI" dirty="0">
              <a:solidFill>
                <a:schemeClr val="tx2"/>
              </a:solidFill>
            </a:endParaRPr>
          </a:p>
          <a:p>
            <a:endParaRPr lang="fi-FI" dirty="0">
              <a:solidFill>
                <a:schemeClr val="tx2"/>
              </a:solidFill>
            </a:endParaRPr>
          </a:p>
          <a:p>
            <a:pPr marL="185850" indent="-171450">
              <a:buFont typeface="Arial" panose="020B0604020202020204" pitchFamily="34" charset="0"/>
              <a:buChar char="•"/>
            </a:pPr>
            <a:r>
              <a:rPr lang="en-US" sz="1200" b="0" dirty="0">
                <a:solidFill>
                  <a:schemeClr val="tx2"/>
                </a:solidFill>
              </a:rPr>
              <a:t>Survey period: Mon 8 December – Fri 12 December 2025</a:t>
            </a:r>
          </a:p>
          <a:p>
            <a:pPr marL="185850" indent="-171450">
              <a:buFont typeface="Arial" panose="020B0604020202020204" pitchFamily="34" charset="0"/>
              <a:buChar char="•"/>
            </a:pPr>
            <a:r>
              <a:rPr lang="en-US" sz="1200" b="0" dirty="0">
                <a:solidFill>
                  <a:schemeClr val="tx2"/>
                </a:solidFill>
              </a:rPr>
              <a:t>Respondents: CEOs of Technology Industries of Finland’s member companies</a:t>
            </a:r>
          </a:p>
          <a:p>
            <a:pPr marL="185850" indent="-171450">
              <a:buFont typeface="Arial" panose="020B0604020202020204" pitchFamily="34" charset="0"/>
              <a:buChar char="•"/>
            </a:pPr>
            <a:r>
              <a:rPr lang="en-US" sz="1200" b="0" dirty="0">
                <a:solidFill>
                  <a:schemeClr val="tx2"/>
                </a:solidFill>
              </a:rPr>
              <a:t>1,707 recipients → 356 responses (response rate 21%)</a:t>
            </a:r>
            <a:endParaRPr lang="fi-FI" sz="1200" b="0" dirty="0">
              <a:solidFill>
                <a:schemeClr val="tx2"/>
              </a:solidFill>
            </a:endParaRPr>
          </a:p>
        </p:txBody>
      </p:sp>
    </p:spTree>
    <p:extLst>
      <p:ext uri="{BB962C8B-B14F-4D97-AF65-F5344CB8AC3E}">
        <p14:creationId xmlns:p14="http://schemas.microsoft.com/office/powerpoint/2010/main" val="107592127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4EFFA-4E83-3AB7-2CD2-355B78DF21A2}"/>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55E8BC23-1802-D883-9E04-FD6B6B314398}"/>
              </a:ext>
            </a:extLst>
          </p:cNvPr>
          <p:cNvSpPr>
            <a:spLocks noGrp="1"/>
          </p:cNvSpPr>
          <p:nvPr>
            <p:ph type="body" sz="quarter" idx="15"/>
          </p:nvPr>
        </p:nvSpPr>
        <p:spPr>
          <a:xfrm>
            <a:off x="107504" y="123478"/>
            <a:ext cx="8391525" cy="821163"/>
          </a:xfrm>
        </p:spPr>
        <p:txBody>
          <a:bodyPr/>
          <a:lstStyle/>
          <a:p>
            <a:r>
              <a:rPr lang="en-US" dirty="0"/>
              <a:t>How do you expect your investments to develop in 2025 compared to 2024? </a:t>
            </a:r>
          </a:p>
          <a:p>
            <a:r>
              <a:rPr lang="en-US" sz="1800" dirty="0">
                <a:solidFill>
                  <a:schemeClr val="accent2"/>
                </a:solidFill>
              </a:rPr>
              <a:t>Manufacturing industry, 275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86A4D61E-DFA6-0FD4-CF91-A54423E1478D}"/>
              </a:ext>
            </a:extLst>
          </p:cNvPr>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a:extLst>
              <a:ext uri="{FF2B5EF4-FFF2-40B4-BE49-F238E27FC236}">
                <a16:creationId xmlns:a16="http://schemas.microsoft.com/office/drawing/2014/main" id="{747FFE23-AADC-8973-CE46-A5250EDD2C37}"/>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036E4C89-75FF-90B7-0A5B-4C63E1F2B0EF}"/>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3B602839-4B4F-5C93-3A21-39988A6802EE}"/>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Manufacturing industry = Metals industry, Mechanical engineering and Electronics industry; Services = Consulting engineering and Information technology</a:t>
            </a:r>
            <a:endParaRPr lang="fi-FI" dirty="0"/>
          </a:p>
        </p:txBody>
      </p:sp>
      <p:graphicFrame>
        <p:nvGraphicFramePr>
          <p:cNvPr id="9" name="Sisällön paikkamerkki 9">
            <a:extLst>
              <a:ext uri="{FF2B5EF4-FFF2-40B4-BE49-F238E27FC236}">
                <a16:creationId xmlns:a16="http://schemas.microsoft.com/office/drawing/2014/main" id="{63AE4B33-335E-A3D9-9037-EADE10839BC0}"/>
              </a:ext>
            </a:extLst>
          </p:cNvPr>
          <p:cNvGraphicFramePr>
            <a:graphicFrameLocks noGrp="1"/>
          </p:cNvGraphicFramePr>
          <p:nvPr>
            <p:ph sz="quarter" idx="17"/>
            <p:extLst>
              <p:ext uri="{D42A27DB-BD31-4B8C-83A1-F6EECF244321}">
                <p14:modId xmlns:p14="http://schemas.microsoft.com/office/powerpoint/2010/main" val="3344129851"/>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63D968A6-FB11-4A8D-B3C4-D92ADC46BD1D}"/>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293186794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1C21D-F029-38E2-CF8E-B47497B8D4D7}"/>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058BEEC-6695-A9EF-2810-7AF3365E99F6}"/>
              </a:ext>
            </a:extLst>
          </p:cNvPr>
          <p:cNvSpPr>
            <a:spLocks noGrp="1"/>
          </p:cNvSpPr>
          <p:nvPr>
            <p:ph type="body" sz="quarter" idx="15"/>
          </p:nvPr>
        </p:nvSpPr>
        <p:spPr>
          <a:xfrm>
            <a:off x="107504" y="123478"/>
            <a:ext cx="8391525" cy="821163"/>
          </a:xfrm>
        </p:spPr>
        <p:txBody>
          <a:bodyPr/>
          <a:lstStyle/>
          <a:p>
            <a:r>
              <a:rPr lang="en-US" dirty="0"/>
              <a:t>How do you expect your investments to develop in 2025 compared to 2024? </a:t>
            </a:r>
          </a:p>
          <a:p>
            <a:r>
              <a:rPr lang="en-US" sz="1800" dirty="0">
                <a:solidFill>
                  <a:schemeClr val="accent2"/>
                </a:solidFill>
              </a:rPr>
              <a:t>Services, 81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65FCEA0A-AD63-6DBA-69C3-7DDBACD0DB0D}"/>
              </a:ext>
            </a:extLst>
          </p:cNvPr>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a:extLst>
              <a:ext uri="{FF2B5EF4-FFF2-40B4-BE49-F238E27FC236}">
                <a16:creationId xmlns:a16="http://schemas.microsoft.com/office/drawing/2014/main" id="{CFADAF9D-DF98-84AC-9046-8B67C307FD9A}"/>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797F6991-564B-F5EC-2097-568AF0FC478F}"/>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2341C847-5056-9007-333E-48468B554195}"/>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Manufacturing industry = Metals industry, Mechanical engineering and Electronics industry; Services = Consulting engineering and Information technology</a:t>
            </a:r>
            <a:endParaRPr lang="fi-FI" dirty="0"/>
          </a:p>
        </p:txBody>
      </p:sp>
      <p:graphicFrame>
        <p:nvGraphicFramePr>
          <p:cNvPr id="9" name="Sisällön paikkamerkki 9">
            <a:extLst>
              <a:ext uri="{FF2B5EF4-FFF2-40B4-BE49-F238E27FC236}">
                <a16:creationId xmlns:a16="http://schemas.microsoft.com/office/drawing/2014/main" id="{68135BB3-850A-9047-DA9F-C58E836BB309}"/>
              </a:ext>
            </a:extLst>
          </p:cNvPr>
          <p:cNvGraphicFramePr>
            <a:graphicFrameLocks noGrp="1"/>
          </p:cNvGraphicFramePr>
          <p:nvPr>
            <p:ph sz="quarter" idx="17"/>
            <p:extLst>
              <p:ext uri="{D42A27DB-BD31-4B8C-83A1-F6EECF244321}">
                <p14:modId xmlns:p14="http://schemas.microsoft.com/office/powerpoint/2010/main" val="1812750865"/>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6E9FF558-AE92-1B1F-8B5C-541F269EE5E6}"/>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76889454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CF910-C581-48F0-B4AA-4953E2CE0CEA}"/>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54D5AD54-00AC-DF92-0BA0-42989CB64190}"/>
              </a:ext>
            </a:extLst>
          </p:cNvPr>
          <p:cNvSpPr>
            <a:spLocks noGrp="1"/>
          </p:cNvSpPr>
          <p:nvPr>
            <p:ph type="body" sz="quarter" idx="15"/>
          </p:nvPr>
        </p:nvSpPr>
        <p:spPr>
          <a:xfrm>
            <a:off x="107504" y="123478"/>
            <a:ext cx="8391525" cy="821163"/>
          </a:xfrm>
        </p:spPr>
        <p:txBody>
          <a:bodyPr/>
          <a:lstStyle/>
          <a:p>
            <a:r>
              <a:rPr lang="en-US" dirty="0"/>
              <a:t>How do you expect your investments to develop in 2025 compared to 2024? </a:t>
            </a:r>
          </a:p>
          <a:p>
            <a:r>
              <a:rPr lang="en-US" sz="1800" dirty="0">
                <a:solidFill>
                  <a:schemeClr val="accent2"/>
                </a:solidFill>
              </a:rPr>
              <a:t>Companies with less than 150 employees, 280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158FBB80-ED26-A2B9-8844-4510AC477AC3}"/>
              </a:ext>
            </a:extLst>
          </p:cNvPr>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a:extLst>
              <a:ext uri="{FF2B5EF4-FFF2-40B4-BE49-F238E27FC236}">
                <a16:creationId xmlns:a16="http://schemas.microsoft.com/office/drawing/2014/main" id="{197F7295-2EE2-817F-40B3-29D2017C47BF}"/>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1F72D033-E91D-77CE-2268-3D41F07A8887}"/>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6E9101B2-66E8-9698-BBF1-90C91519DF00}"/>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9" name="Sisällön paikkamerkki 9">
            <a:extLst>
              <a:ext uri="{FF2B5EF4-FFF2-40B4-BE49-F238E27FC236}">
                <a16:creationId xmlns:a16="http://schemas.microsoft.com/office/drawing/2014/main" id="{56826C46-B172-DC7A-0161-3205B2DDB1AF}"/>
              </a:ext>
            </a:extLst>
          </p:cNvPr>
          <p:cNvGraphicFramePr>
            <a:graphicFrameLocks noGrp="1"/>
          </p:cNvGraphicFramePr>
          <p:nvPr>
            <p:ph sz="quarter" idx="17"/>
            <p:extLst>
              <p:ext uri="{D42A27DB-BD31-4B8C-83A1-F6EECF244321}">
                <p14:modId xmlns:p14="http://schemas.microsoft.com/office/powerpoint/2010/main" val="2997149954"/>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3F98BF3A-FAAD-2F4A-79B4-2A3532D0D278}"/>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365791535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75C3D-2991-1DD8-1038-425E695C2C0B}"/>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EE081749-83DC-04A9-9D4F-267B4A9655A4}"/>
              </a:ext>
            </a:extLst>
          </p:cNvPr>
          <p:cNvSpPr>
            <a:spLocks noGrp="1"/>
          </p:cNvSpPr>
          <p:nvPr>
            <p:ph type="body" sz="quarter" idx="15"/>
          </p:nvPr>
        </p:nvSpPr>
        <p:spPr>
          <a:xfrm>
            <a:off x="107504" y="123478"/>
            <a:ext cx="8391525" cy="821163"/>
          </a:xfrm>
        </p:spPr>
        <p:txBody>
          <a:bodyPr/>
          <a:lstStyle/>
          <a:p>
            <a:r>
              <a:rPr lang="en-US" dirty="0"/>
              <a:t>How do you expect your investments to develop in 2025 compared to 2024? </a:t>
            </a:r>
          </a:p>
          <a:p>
            <a:r>
              <a:rPr lang="en-US" sz="1800" dirty="0">
                <a:solidFill>
                  <a:schemeClr val="accent2"/>
                </a:solidFill>
              </a:rPr>
              <a:t>Companies with more than 150 employees, 76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453648D4-E0AB-76CF-D559-099189EF2C1D}"/>
              </a:ext>
            </a:extLst>
          </p:cNvPr>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a:extLst>
              <a:ext uri="{FF2B5EF4-FFF2-40B4-BE49-F238E27FC236}">
                <a16:creationId xmlns:a16="http://schemas.microsoft.com/office/drawing/2014/main" id="{2A5B52B6-61C3-FA24-93D0-B34193696197}"/>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FC619DC8-E850-ED0C-A9FA-26D2EABBB479}"/>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006DBBC7-9838-2615-D69F-7C5ABA39E549}"/>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9" name="Sisällön paikkamerkki 9">
            <a:extLst>
              <a:ext uri="{FF2B5EF4-FFF2-40B4-BE49-F238E27FC236}">
                <a16:creationId xmlns:a16="http://schemas.microsoft.com/office/drawing/2014/main" id="{1C6848A9-7899-BC8E-102B-29BC5A460BCF}"/>
              </a:ext>
            </a:extLst>
          </p:cNvPr>
          <p:cNvGraphicFramePr>
            <a:graphicFrameLocks noGrp="1"/>
          </p:cNvGraphicFramePr>
          <p:nvPr>
            <p:ph sz="quarter" idx="17"/>
            <p:extLst>
              <p:ext uri="{D42A27DB-BD31-4B8C-83A1-F6EECF244321}">
                <p14:modId xmlns:p14="http://schemas.microsoft.com/office/powerpoint/2010/main" val="1117177869"/>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32D140E1-853A-A505-CA71-FC0E2C97233C}"/>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17712253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9E92290-7AFF-986E-4516-250411F6D5DF}"/>
              </a:ext>
            </a:extLst>
          </p:cNvPr>
          <p:cNvSpPr>
            <a:spLocks noGrp="1"/>
          </p:cNvSpPr>
          <p:nvPr>
            <p:ph type="body" sz="quarter" idx="15"/>
          </p:nvPr>
        </p:nvSpPr>
        <p:spPr/>
        <p:txBody>
          <a:bodyPr/>
          <a:lstStyle/>
          <a:p>
            <a:r>
              <a:rPr lang="fi-FI" dirty="0" err="1"/>
              <a:t>Investments</a:t>
            </a:r>
            <a:r>
              <a:rPr lang="fi-FI" dirty="0"/>
              <a:t> in </a:t>
            </a:r>
            <a:r>
              <a:rPr lang="fi-FI" dirty="0" err="1"/>
              <a:t>Artificial</a:t>
            </a:r>
            <a:r>
              <a:rPr lang="fi-FI" dirty="0"/>
              <a:t> </a:t>
            </a:r>
            <a:r>
              <a:rPr lang="fi-FI" dirty="0" err="1"/>
              <a:t>Intelligence</a:t>
            </a:r>
            <a:endParaRPr lang="fi-FI" dirty="0"/>
          </a:p>
        </p:txBody>
      </p:sp>
      <p:sp>
        <p:nvSpPr>
          <p:cNvPr id="3" name="Dian numeron paikkamerkki 2">
            <a:extLst>
              <a:ext uri="{FF2B5EF4-FFF2-40B4-BE49-F238E27FC236}">
                <a16:creationId xmlns:a16="http://schemas.microsoft.com/office/drawing/2014/main" id="{D08B4065-381A-D850-8B8F-AF8513DE5A7C}"/>
              </a:ext>
            </a:extLst>
          </p:cNvPr>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a:extLst>
              <a:ext uri="{FF2B5EF4-FFF2-40B4-BE49-F238E27FC236}">
                <a16:creationId xmlns:a16="http://schemas.microsoft.com/office/drawing/2014/main" id="{6396BED1-0E5C-D690-9384-85FEC93FBF04}"/>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ECB73155-A330-17E4-FCEF-B260CB4BE818}"/>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13342F87-2224-C271-6E33-B156A43A8A70}"/>
              </a:ext>
            </a:extLst>
          </p:cNvPr>
          <p:cNvSpPr>
            <a:spLocks noGrp="1"/>
          </p:cNvSpPr>
          <p:nvPr>
            <p:ph type="body" sz="quarter" idx="18"/>
          </p:nvPr>
        </p:nvSpPr>
        <p:spPr>
          <a:xfrm>
            <a:off x="3047977" y="4727332"/>
            <a:ext cx="4958000" cy="165406"/>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8" name="Sisällön paikkamerkki 9">
            <a:extLst>
              <a:ext uri="{FF2B5EF4-FFF2-40B4-BE49-F238E27FC236}">
                <a16:creationId xmlns:a16="http://schemas.microsoft.com/office/drawing/2014/main" id="{07F97B13-457A-DC10-DE78-EC10DD55CA9F}"/>
              </a:ext>
            </a:extLst>
          </p:cNvPr>
          <p:cNvGraphicFramePr>
            <a:graphicFrameLocks noGrp="1"/>
          </p:cNvGraphicFramePr>
          <p:nvPr>
            <p:ph sz="quarter" idx="17"/>
            <p:extLst>
              <p:ext uri="{D42A27DB-BD31-4B8C-83A1-F6EECF244321}">
                <p14:modId xmlns:p14="http://schemas.microsoft.com/office/powerpoint/2010/main" val="182109316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91067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52B6F0A-2DD5-010C-819A-9E91322F5E0D}"/>
              </a:ext>
            </a:extLst>
          </p:cNvPr>
          <p:cNvSpPr>
            <a:spLocks noGrp="1"/>
          </p:cNvSpPr>
          <p:nvPr>
            <p:ph type="body" sz="quarter" idx="15"/>
          </p:nvPr>
        </p:nvSpPr>
        <p:spPr/>
        <p:txBody>
          <a:bodyPr/>
          <a:lstStyle/>
          <a:p>
            <a:r>
              <a:rPr lang="en-US" dirty="0"/>
              <a:t>Investments in AI: responses other than “we do not invest in AI” → invests in AI in some form.</a:t>
            </a:r>
            <a:endParaRPr lang="fi-FI" dirty="0"/>
          </a:p>
        </p:txBody>
      </p:sp>
      <p:sp>
        <p:nvSpPr>
          <p:cNvPr id="3" name="Dian numeron paikkamerkki 2">
            <a:extLst>
              <a:ext uri="{FF2B5EF4-FFF2-40B4-BE49-F238E27FC236}">
                <a16:creationId xmlns:a16="http://schemas.microsoft.com/office/drawing/2014/main" id="{5FCF88C5-2510-C89B-9B82-157B60A773D9}"/>
              </a:ext>
            </a:extLst>
          </p:cNvPr>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a:extLst>
              <a:ext uri="{FF2B5EF4-FFF2-40B4-BE49-F238E27FC236}">
                <a16:creationId xmlns:a16="http://schemas.microsoft.com/office/drawing/2014/main" id="{66C7CB2C-BC6D-127C-B25D-9B1E55924DCF}"/>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84622E7C-2D5A-72C6-700E-DA578E4FFD76}"/>
              </a:ext>
            </a:extLst>
          </p:cNvPr>
          <p:cNvSpPr>
            <a:spLocks noGrp="1"/>
          </p:cNvSpPr>
          <p:nvPr>
            <p:ph type="ftr" sz="quarter" idx="11"/>
          </p:nvPr>
        </p:nvSpPr>
        <p:spPr/>
        <p:txBody>
          <a:bodyPr/>
          <a:lstStyle/>
          <a:p>
            <a:r>
              <a:rPr lang="fi-FI"/>
              <a:t>Technology Industries of Finland</a:t>
            </a:r>
            <a:endParaRPr lang="fi-FI" dirty="0"/>
          </a:p>
        </p:txBody>
      </p:sp>
      <p:graphicFrame>
        <p:nvGraphicFramePr>
          <p:cNvPr id="10" name="Sisällön paikkamerkki 9">
            <a:extLst>
              <a:ext uri="{FF2B5EF4-FFF2-40B4-BE49-F238E27FC236}">
                <a16:creationId xmlns:a16="http://schemas.microsoft.com/office/drawing/2014/main" id="{04BE1F34-75B0-AA37-7215-328827D0A958}"/>
              </a:ext>
            </a:extLst>
          </p:cNvPr>
          <p:cNvGraphicFramePr>
            <a:graphicFrameLocks noGrp="1"/>
          </p:cNvGraphicFramePr>
          <p:nvPr>
            <p:ph sz="quarter" idx="17"/>
            <p:extLst>
              <p:ext uri="{D42A27DB-BD31-4B8C-83A1-F6EECF244321}">
                <p14:modId xmlns:p14="http://schemas.microsoft.com/office/powerpoint/2010/main" val="204676305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a:extLst>
              <a:ext uri="{FF2B5EF4-FFF2-40B4-BE49-F238E27FC236}">
                <a16:creationId xmlns:a16="http://schemas.microsoft.com/office/drawing/2014/main" id="{1A18857C-3C42-0159-E678-C04818629AFB}"/>
              </a:ext>
            </a:extLst>
          </p:cNvPr>
          <p:cNvSpPr>
            <a:spLocks noGrp="1"/>
          </p:cNvSpPr>
          <p:nvPr>
            <p:ph type="body" sz="quarter" idx="18"/>
          </p:nvPr>
        </p:nvSpPr>
        <p:spPr>
          <a:xfrm>
            <a:off x="3047977" y="4727332"/>
            <a:ext cx="4984513" cy="165405"/>
          </a:xfrm>
        </p:spPr>
        <p:txBody>
          <a:bodyPr/>
          <a:lstStyle/>
          <a:p>
            <a:r>
              <a:rPr lang="fi-FI" dirty="0" err="1"/>
              <a:t>Source</a:t>
            </a:r>
            <a:r>
              <a:rPr lang="fi-FI" dirty="0"/>
              <a:t>: </a:t>
            </a:r>
            <a:r>
              <a:rPr lang="en-US" dirty="0" err="1"/>
              <a:t>TechnoBaro</a:t>
            </a:r>
            <a:r>
              <a:rPr lang="en-US" dirty="0"/>
              <a:t> – The Technology Industry Barometer, December 2025</a:t>
            </a:r>
            <a:endParaRPr lang="fi-FI" dirty="0"/>
          </a:p>
        </p:txBody>
      </p:sp>
    </p:spTree>
    <p:extLst>
      <p:ext uri="{BB962C8B-B14F-4D97-AF65-F5344CB8AC3E}">
        <p14:creationId xmlns:p14="http://schemas.microsoft.com/office/powerpoint/2010/main" val="360221279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9C35B-67CA-EF02-7C27-7FD072C4DA8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A96330A-BE58-3E30-B30B-A5DBCEF5B919}"/>
              </a:ext>
            </a:extLst>
          </p:cNvPr>
          <p:cNvSpPr>
            <a:spLocks noGrp="1"/>
          </p:cNvSpPr>
          <p:nvPr>
            <p:ph type="body" sz="quarter" idx="15"/>
          </p:nvPr>
        </p:nvSpPr>
        <p:spPr>
          <a:xfrm>
            <a:off x="252000" y="282149"/>
            <a:ext cx="8391524" cy="821163"/>
          </a:xfrm>
        </p:spPr>
        <p:txBody>
          <a:bodyPr/>
          <a:lstStyle/>
          <a:p>
            <a:r>
              <a:rPr lang="fi-FI" dirty="0" err="1"/>
              <a:t>Investments</a:t>
            </a:r>
            <a:r>
              <a:rPr lang="fi-FI" dirty="0"/>
              <a:t> in </a:t>
            </a:r>
            <a:r>
              <a:rPr lang="fi-FI" dirty="0" err="1"/>
              <a:t>Artificial</a:t>
            </a:r>
            <a:r>
              <a:rPr lang="fi-FI" dirty="0"/>
              <a:t> </a:t>
            </a:r>
            <a:r>
              <a:rPr lang="fi-FI" dirty="0" err="1"/>
              <a:t>Intelligence</a:t>
            </a:r>
            <a:r>
              <a:rPr lang="fi-FI" dirty="0"/>
              <a:t>, </a:t>
            </a:r>
          </a:p>
          <a:p>
            <a:r>
              <a:rPr lang="fi-FI" dirty="0">
                <a:solidFill>
                  <a:schemeClr val="accent2"/>
                </a:solidFill>
              </a:rPr>
              <a:t>Manufacturing </a:t>
            </a:r>
            <a:r>
              <a:rPr lang="fi-FI" dirty="0" err="1">
                <a:solidFill>
                  <a:schemeClr val="accent2"/>
                </a:solidFill>
              </a:rPr>
              <a:t>industry</a:t>
            </a:r>
            <a:r>
              <a:rPr lang="fi-FI" dirty="0">
                <a:solidFill>
                  <a:schemeClr val="accent2"/>
                </a:solidFill>
              </a:rPr>
              <a:t> vs. Services, % of </a:t>
            </a:r>
            <a:r>
              <a:rPr lang="fi-FI" dirty="0" err="1">
                <a:solidFill>
                  <a:schemeClr val="accent2"/>
                </a:solidFill>
              </a:rPr>
              <a:t>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F14A0FE6-665F-1F81-E690-46B55754BB8B}"/>
              </a:ext>
            </a:extLst>
          </p:cNvPr>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a:extLst>
              <a:ext uri="{FF2B5EF4-FFF2-40B4-BE49-F238E27FC236}">
                <a16:creationId xmlns:a16="http://schemas.microsoft.com/office/drawing/2014/main" id="{83BF26BC-D867-35C5-9F0F-F741DA4BFE4A}"/>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2CC49C03-59B8-AFDC-9268-F394AF544F8C}"/>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DED75875-AE9C-8621-FB34-8D618AA471D5}"/>
              </a:ext>
            </a:extLst>
          </p:cNvPr>
          <p:cNvSpPr>
            <a:spLocks noGrp="1"/>
          </p:cNvSpPr>
          <p:nvPr>
            <p:ph type="body" sz="quarter" idx="18"/>
          </p:nvPr>
        </p:nvSpPr>
        <p:spPr>
          <a:xfrm>
            <a:off x="3047977" y="4727332"/>
            <a:ext cx="4958000" cy="165406"/>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r>
              <a:rPr lang="en-US" dirty="0"/>
              <a:t>Manufacturing industry = Metals industry, Mechanical engineering and Electronics industry; Services = Consulting engineering and Information technology</a:t>
            </a:r>
            <a:endParaRPr lang="fi-FI" dirty="0"/>
          </a:p>
          <a:p>
            <a:endParaRPr lang="fi-FI" dirty="0"/>
          </a:p>
        </p:txBody>
      </p:sp>
      <p:graphicFrame>
        <p:nvGraphicFramePr>
          <p:cNvPr id="8" name="Sisällön paikkamerkki 9">
            <a:extLst>
              <a:ext uri="{FF2B5EF4-FFF2-40B4-BE49-F238E27FC236}">
                <a16:creationId xmlns:a16="http://schemas.microsoft.com/office/drawing/2014/main" id="{6ED2B306-C131-5C92-EA07-F2D548C89861}"/>
              </a:ext>
            </a:extLst>
          </p:cNvPr>
          <p:cNvGraphicFramePr>
            <a:graphicFrameLocks noGrp="1"/>
          </p:cNvGraphicFramePr>
          <p:nvPr>
            <p:ph sz="quarter" idx="17"/>
            <p:extLst>
              <p:ext uri="{D42A27DB-BD31-4B8C-83A1-F6EECF244321}">
                <p14:modId xmlns:p14="http://schemas.microsoft.com/office/powerpoint/2010/main" val="87307727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306479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FA134-3B93-BB63-9F7C-592128ECCB9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9211BDF-AD5B-0577-EF21-8A423FD2B63E}"/>
              </a:ext>
            </a:extLst>
          </p:cNvPr>
          <p:cNvSpPr>
            <a:spLocks noGrp="1"/>
          </p:cNvSpPr>
          <p:nvPr>
            <p:ph type="body" sz="quarter" idx="15"/>
          </p:nvPr>
        </p:nvSpPr>
        <p:spPr>
          <a:xfrm>
            <a:off x="252000" y="282149"/>
            <a:ext cx="8391524" cy="821163"/>
          </a:xfrm>
        </p:spPr>
        <p:txBody>
          <a:bodyPr/>
          <a:lstStyle/>
          <a:p>
            <a:r>
              <a:rPr lang="fi-FI" dirty="0" err="1"/>
              <a:t>Investments</a:t>
            </a:r>
            <a:r>
              <a:rPr lang="fi-FI" dirty="0"/>
              <a:t> in </a:t>
            </a:r>
            <a:r>
              <a:rPr lang="fi-FI" dirty="0" err="1"/>
              <a:t>Artificial</a:t>
            </a:r>
            <a:r>
              <a:rPr lang="fi-FI" dirty="0"/>
              <a:t> </a:t>
            </a:r>
            <a:r>
              <a:rPr lang="fi-FI" dirty="0" err="1"/>
              <a:t>Intelligence</a:t>
            </a:r>
            <a:r>
              <a:rPr lang="fi-FI" dirty="0"/>
              <a:t>, </a:t>
            </a:r>
          </a:p>
          <a:p>
            <a:r>
              <a:rPr lang="fi-FI" dirty="0" err="1">
                <a:solidFill>
                  <a:schemeClr val="accent2"/>
                </a:solidFill>
              </a:rPr>
              <a:t>Company´s</a:t>
            </a:r>
            <a:r>
              <a:rPr lang="fi-FI" dirty="0">
                <a:solidFill>
                  <a:schemeClr val="accent2"/>
                </a:solidFill>
              </a:rPr>
              <a:t> </a:t>
            </a:r>
            <a:r>
              <a:rPr lang="fi-FI" dirty="0" err="1">
                <a:solidFill>
                  <a:schemeClr val="accent2"/>
                </a:solidFill>
              </a:rPr>
              <a:t>size</a:t>
            </a:r>
            <a:r>
              <a:rPr lang="fi-FI" dirty="0">
                <a:solidFill>
                  <a:schemeClr val="accent2"/>
                </a:solidFill>
              </a:rPr>
              <a:t>, % of </a:t>
            </a:r>
            <a:r>
              <a:rPr lang="fi-FI" dirty="0" err="1">
                <a:solidFill>
                  <a:schemeClr val="accent2"/>
                </a:solidFill>
              </a:rPr>
              <a:t>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90D67ED2-2D60-D004-1F72-440273ECBAD8}"/>
              </a:ext>
            </a:extLst>
          </p:cNvPr>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a:extLst>
              <a:ext uri="{FF2B5EF4-FFF2-40B4-BE49-F238E27FC236}">
                <a16:creationId xmlns:a16="http://schemas.microsoft.com/office/drawing/2014/main" id="{83CEAC8E-D3A5-B706-0393-FC61FD6E935E}"/>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17BAF105-1FEC-8F24-8F8F-7778375FC418}"/>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E7A51F58-A665-A0CD-EC9E-BA387279CFE1}"/>
              </a:ext>
            </a:extLst>
          </p:cNvPr>
          <p:cNvSpPr>
            <a:spLocks noGrp="1"/>
          </p:cNvSpPr>
          <p:nvPr>
            <p:ph type="body" sz="quarter" idx="18"/>
          </p:nvPr>
        </p:nvSpPr>
        <p:spPr>
          <a:xfrm>
            <a:off x="3047977" y="4727332"/>
            <a:ext cx="4958000" cy="165406"/>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8" name="Sisällön paikkamerkki 9">
            <a:extLst>
              <a:ext uri="{FF2B5EF4-FFF2-40B4-BE49-F238E27FC236}">
                <a16:creationId xmlns:a16="http://schemas.microsoft.com/office/drawing/2014/main" id="{6279AA29-1FBE-9D3A-D14D-4863C24A5AB9}"/>
              </a:ext>
            </a:extLst>
          </p:cNvPr>
          <p:cNvGraphicFramePr>
            <a:graphicFrameLocks noGrp="1"/>
          </p:cNvGraphicFramePr>
          <p:nvPr>
            <p:ph sz="quarter" idx="17"/>
            <p:extLst>
              <p:ext uri="{D42A27DB-BD31-4B8C-83A1-F6EECF244321}">
                <p14:modId xmlns:p14="http://schemas.microsoft.com/office/powerpoint/2010/main" val="209415613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0826344"/>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944412F9-6068-0D73-8FCB-E24411A1BAA3}"/>
              </a:ext>
            </a:extLst>
          </p:cNvPr>
          <p:cNvSpPr>
            <a:spLocks noGrp="1"/>
          </p:cNvSpPr>
          <p:nvPr>
            <p:ph type="body" sz="quarter" idx="15"/>
          </p:nvPr>
        </p:nvSpPr>
        <p:spPr/>
        <p:txBody>
          <a:bodyPr/>
          <a:lstStyle/>
          <a:p>
            <a:r>
              <a:rPr lang="fi-FI" dirty="0" err="1"/>
              <a:t>Investments</a:t>
            </a:r>
            <a:r>
              <a:rPr lang="fi-FI" dirty="0"/>
              <a:t> in 2026</a:t>
            </a:r>
          </a:p>
        </p:txBody>
      </p:sp>
      <p:sp>
        <p:nvSpPr>
          <p:cNvPr id="3" name="Dian numeron paikkamerkki 2">
            <a:extLst>
              <a:ext uri="{FF2B5EF4-FFF2-40B4-BE49-F238E27FC236}">
                <a16:creationId xmlns:a16="http://schemas.microsoft.com/office/drawing/2014/main" id="{E39E3B5C-31FC-823A-706A-3706726DA020}"/>
              </a:ext>
            </a:extLst>
          </p:cNvPr>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a:extLst>
              <a:ext uri="{FF2B5EF4-FFF2-40B4-BE49-F238E27FC236}">
                <a16:creationId xmlns:a16="http://schemas.microsoft.com/office/drawing/2014/main" id="{6DACF16E-8A4D-B54C-9CC9-9A8D1CD203DF}"/>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5A130CDF-8C13-1A0B-7303-A8C29801CB24}"/>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407533230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C64915A3-BB90-A369-05A5-1F1F8F107F78}"/>
              </a:ext>
            </a:extLst>
          </p:cNvPr>
          <p:cNvSpPr>
            <a:spLocks noGrp="1"/>
          </p:cNvSpPr>
          <p:nvPr>
            <p:ph type="body" sz="quarter" idx="15"/>
          </p:nvPr>
        </p:nvSpPr>
        <p:spPr/>
        <p:txBody>
          <a:bodyPr/>
          <a:lstStyle/>
          <a:p>
            <a:r>
              <a:rPr lang="en-US" dirty="0"/>
              <a:t>How do you expect your investments to develop in 2026 compared to 2025? </a:t>
            </a:r>
            <a:r>
              <a:rPr lang="en-US" dirty="0">
                <a:solidFill>
                  <a:schemeClr val="accent2"/>
                </a:solidFill>
              </a:rPr>
              <a:t>NEXT YEAR</a:t>
            </a:r>
            <a:endParaRPr lang="fi-FI" dirty="0">
              <a:solidFill>
                <a:schemeClr val="accent2"/>
              </a:solidFill>
            </a:endParaRPr>
          </a:p>
        </p:txBody>
      </p:sp>
      <p:sp>
        <p:nvSpPr>
          <p:cNvPr id="3" name="Dian numeron paikkamerkki 2">
            <a:extLst>
              <a:ext uri="{FF2B5EF4-FFF2-40B4-BE49-F238E27FC236}">
                <a16:creationId xmlns:a16="http://schemas.microsoft.com/office/drawing/2014/main" id="{D0531CF0-D300-C8DA-5E79-96B872CD5749}"/>
              </a:ext>
            </a:extLst>
          </p:cNvPr>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a:extLst>
              <a:ext uri="{FF2B5EF4-FFF2-40B4-BE49-F238E27FC236}">
                <a16:creationId xmlns:a16="http://schemas.microsoft.com/office/drawing/2014/main" id="{69E2DA28-C87D-1855-EFE6-03370F08CAD6}"/>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89821A65-AD9A-68BD-FD47-B94A08F5F3C7}"/>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0CF63EBD-1EFA-0329-DD46-F8436CDEEF63}"/>
              </a:ext>
            </a:extLst>
          </p:cNvPr>
          <p:cNvSpPr>
            <a:spLocks noGrp="1"/>
          </p:cNvSpPr>
          <p:nvPr>
            <p:ph type="body" sz="quarter" idx="18"/>
          </p:nvPr>
        </p:nvSpPr>
        <p:spPr>
          <a:xfrm>
            <a:off x="3047977" y="4727332"/>
            <a:ext cx="5196023" cy="165405"/>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12" name="Sisällön paikkamerkki 9">
            <a:extLst>
              <a:ext uri="{FF2B5EF4-FFF2-40B4-BE49-F238E27FC236}">
                <a16:creationId xmlns:a16="http://schemas.microsoft.com/office/drawing/2014/main" id="{899984FC-88CA-3F79-5F42-E26B452DC13D}"/>
              </a:ext>
            </a:extLst>
          </p:cNvPr>
          <p:cNvGraphicFramePr>
            <a:graphicFrameLocks noGrp="1"/>
          </p:cNvGraphicFramePr>
          <p:nvPr>
            <p:ph sz="quarter" idx="17"/>
            <p:extLst>
              <p:ext uri="{D42A27DB-BD31-4B8C-83A1-F6EECF244321}">
                <p14:modId xmlns:p14="http://schemas.microsoft.com/office/powerpoint/2010/main" val="3864558341"/>
              </p:ext>
            </p:extLst>
          </p:nvPr>
        </p:nvGraphicFramePr>
        <p:xfrm>
          <a:off x="25152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5" name="Tekstiruutu 14">
            <a:extLst>
              <a:ext uri="{FF2B5EF4-FFF2-40B4-BE49-F238E27FC236}">
                <a16:creationId xmlns:a16="http://schemas.microsoft.com/office/drawing/2014/main" id="{C628AF96-C0F5-E777-88C9-00951E795B90}"/>
              </a:ext>
            </a:extLst>
          </p:cNvPr>
          <p:cNvSpPr txBox="1"/>
          <p:nvPr/>
        </p:nvSpPr>
        <p:spPr>
          <a:xfrm>
            <a:off x="8388424" y="1018931"/>
            <a:ext cx="706046" cy="2701115"/>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dirty="0" err="1"/>
              <a:t>Balance</a:t>
            </a:r>
            <a:r>
              <a:rPr lang="fi-FI" spc="-40" dirty="0"/>
              <a:t> </a:t>
            </a:r>
            <a:r>
              <a:rPr lang="fi-FI" spc="-40" dirty="0" err="1"/>
              <a:t>figure</a:t>
            </a:r>
            <a:endParaRPr lang="fi-FI" spc="-40" dirty="0"/>
          </a:p>
          <a:p>
            <a:pPr algn="ctr"/>
            <a:r>
              <a:rPr lang="fi-FI" spc="-40" dirty="0"/>
              <a:t>16</a:t>
            </a:r>
          </a:p>
          <a:p>
            <a:pPr algn="ctr"/>
            <a:endParaRPr lang="fi-FI" spc="-40" dirty="0"/>
          </a:p>
          <a:p>
            <a:pPr algn="ctr"/>
            <a:endParaRPr lang="fi-FI" spc="-40" dirty="0"/>
          </a:p>
          <a:p>
            <a:pPr algn="ctr">
              <a:spcAft>
                <a:spcPts val="600"/>
              </a:spcAft>
            </a:pPr>
            <a:r>
              <a:rPr lang="fi-FI" spc="-40" dirty="0"/>
              <a:t>-2</a:t>
            </a:r>
          </a:p>
          <a:p>
            <a:pPr algn="ctr"/>
            <a:endParaRPr lang="fi-FI" spc="-40" dirty="0"/>
          </a:p>
          <a:p>
            <a:pPr algn="ctr"/>
            <a:endParaRPr lang="fi-FI" spc="-40" dirty="0"/>
          </a:p>
          <a:p>
            <a:pPr algn="ctr">
              <a:spcBef>
                <a:spcPts val="600"/>
              </a:spcBef>
            </a:pPr>
            <a:r>
              <a:rPr lang="fi-FI" spc="-40" dirty="0"/>
              <a:t>21</a:t>
            </a:r>
          </a:p>
          <a:p>
            <a:pPr algn="ctr"/>
            <a:endParaRPr lang="fi-FI" spc="-40" dirty="0"/>
          </a:p>
          <a:p>
            <a:pPr algn="ctr"/>
            <a:endParaRPr lang="fi-FI" spc="-40" dirty="0"/>
          </a:p>
          <a:p>
            <a:pPr algn="ctr"/>
            <a:r>
              <a:rPr lang="fi-FI" spc="-40" dirty="0"/>
              <a:t>34</a:t>
            </a:r>
          </a:p>
        </p:txBody>
      </p:sp>
    </p:spTree>
    <p:extLst>
      <p:ext uri="{BB962C8B-B14F-4D97-AF65-F5344CB8AC3E}">
        <p14:creationId xmlns:p14="http://schemas.microsoft.com/office/powerpoint/2010/main" val="333366216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65D545AA-2AE3-7299-AE8F-678F890ABFCA}"/>
              </a:ext>
            </a:extLst>
          </p:cNvPr>
          <p:cNvSpPr>
            <a:spLocks noGrp="1"/>
          </p:cNvSpPr>
          <p:nvPr>
            <p:ph type="body" sz="quarter" idx="15"/>
          </p:nvPr>
        </p:nvSpPr>
        <p:spPr/>
        <p:txBody>
          <a:bodyPr/>
          <a:lstStyle/>
          <a:p>
            <a:r>
              <a:rPr lang="en-US" dirty="0"/>
              <a:t>The respondent group is representative in terms of size and sector.</a:t>
            </a:r>
            <a:endParaRPr lang="fi-FI" dirty="0"/>
          </a:p>
        </p:txBody>
      </p:sp>
      <p:sp>
        <p:nvSpPr>
          <p:cNvPr id="2" name="Dian numeron paikkamerkki 1">
            <a:extLst>
              <a:ext uri="{FF2B5EF4-FFF2-40B4-BE49-F238E27FC236}">
                <a16:creationId xmlns:a16="http://schemas.microsoft.com/office/drawing/2014/main" id="{ABEF5B8E-2922-0EC3-ED8B-7448A6238858}"/>
              </a:ext>
            </a:extLst>
          </p:cNvPr>
          <p:cNvSpPr>
            <a:spLocks noGrp="1"/>
          </p:cNvSpPr>
          <p:nvPr>
            <p:ph type="sldNum" sz="quarter" idx="12"/>
          </p:nvPr>
        </p:nvSpPr>
        <p:spPr/>
        <p:txBody>
          <a:bodyPr/>
          <a:lstStyle/>
          <a:p>
            <a:fld id="{6FCB6B90-8271-4E8F-82C1-E646FBB48A2E}" type="slidenum">
              <a:rPr lang="fi-FI" smtClean="0"/>
              <a:pPr/>
              <a:t>4</a:t>
            </a:fld>
            <a:endParaRPr lang="fi-FI" dirty="0"/>
          </a:p>
        </p:txBody>
      </p:sp>
      <p:sp>
        <p:nvSpPr>
          <p:cNvPr id="3" name="Päivämäärän paikkamerkki 2">
            <a:extLst>
              <a:ext uri="{FF2B5EF4-FFF2-40B4-BE49-F238E27FC236}">
                <a16:creationId xmlns:a16="http://schemas.microsoft.com/office/drawing/2014/main" id="{8254DF62-F255-E427-1C5A-9A8C9DDEB207}"/>
              </a:ext>
            </a:extLst>
          </p:cNvPr>
          <p:cNvSpPr>
            <a:spLocks noGrp="1"/>
          </p:cNvSpPr>
          <p:nvPr>
            <p:ph type="dt" sz="half" idx="10"/>
          </p:nvPr>
        </p:nvSpPr>
        <p:spPr/>
        <p:txBody>
          <a:bodyPr/>
          <a:lstStyle/>
          <a:p>
            <a:fld id="{EE15E6F7-FA86-41FD-A9AD-AFA2377AF82F}" type="datetime1">
              <a:rPr lang="en-US" smtClean="0"/>
              <a:t>2/11/2026</a:t>
            </a:fld>
            <a:endParaRPr lang="fi-FI" dirty="0"/>
          </a:p>
        </p:txBody>
      </p:sp>
      <p:graphicFrame>
        <p:nvGraphicFramePr>
          <p:cNvPr id="10" name="Sisällön paikkamerkki 9">
            <a:extLst>
              <a:ext uri="{FF2B5EF4-FFF2-40B4-BE49-F238E27FC236}">
                <a16:creationId xmlns:a16="http://schemas.microsoft.com/office/drawing/2014/main" id="{FB302EB1-A14C-187D-9D67-5041DDE07963}"/>
              </a:ext>
            </a:extLst>
          </p:cNvPr>
          <p:cNvGraphicFramePr>
            <a:graphicFrameLocks noGrp="1"/>
          </p:cNvGraphicFramePr>
          <p:nvPr>
            <p:ph sz="quarter" idx="17"/>
            <p:extLst>
              <p:ext uri="{D42A27DB-BD31-4B8C-83A1-F6EECF244321}">
                <p14:modId xmlns:p14="http://schemas.microsoft.com/office/powerpoint/2010/main" val="3830753011"/>
              </p:ext>
            </p:extLst>
          </p:nvPr>
        </p:nvGraphicFramePr>
        <p:xfrm>
          <a:off x="381001" y="1103313"/>
          <a:ext cx="4191000" cy="3541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isällön paikkamerkki 9">
            <a:extLst>
              <a:ext uri="{FF2B5EF4-FFF2-40B4-BE49-F238E27FC236}">
                <a16:creationId xmlns:a16="http://schemas.microsoft.com/office/drawing/2014/main" id="{226CA45E-3D25-6B87-E1FB-95C121389DD0}"/>
              </a:ext>
            </a:extLst>
          </p:cNvPr>
          <p:cNvGraphicFramePr>
            <a:graphicFrameLocks noGrp="1"/>
          </p:cNvGraphicFramePr>
          <p:nvPr>
            <p:ph idx="4294967295"/>
            <p:extLst>
              <p:ext uri="{D42A27DB-BD31-4B8C-83A1-F6EECF244321}">
                <p14:modId xmlns:p14="http://schemas.microsoft.com/office/powerpoint/2010/main" val="2705425452"/>
              </p:ext>
            </p:extLst>
          </p:nvPr>
        </p:nvGraphicFramePr>
        <p:xfrm>
          <a:off x="5264149" y="1103312"/>
          <a:ext cx="3498850" cy="3412654"/>
        </p:xfrm>
        <a:graphic>
          <a:graphicData uri="http://schemas.openxmlformats.org/drawingml/2006/chart">
            <c:chart xmlns:c="http://schemas.openxmlformats.org/drawingml/2006/chart" xmlns:r="http://schemas.openxmlformats.org/officeDocument/2006/relationships" r:id="rId3"/>
          </a:graphicData>
        </a:graphic>
      </p:graphicFrame>
      <p:sp>
        <p:nvSpPr>
          <p:cNvPr id="8" name="Alatunnisteen paikkamerkki 3">
            <a:extLst>
              <a:ext uri="{FF2B5EF4-FFF2-40B4-BE49-F238E27FC236}">
                <a16:creationId xmlns:a16="http://schemas.microsoft.com/office/drawing/2014/main" id="{87DBD176-12B5-355D-296D-EA5A268CBED3}"/>
              </a:ext>
            </a:extLst>
          </p:cNvPr>
          <p:cNvSpPr txBox="1">
            <a:spLocks/>
          </p:cNvSpPr>
          <p:nvPr/>
        </p:nvSpPr>
        <p:spPr>
          <a:xfrm>
            <a:off x="1043608" y="4775763"/>
            <a:ext cx="7492938"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endParaRPr lang="fi-FI" dirty="0"/>
          </a:p>
          <a:p>
            <a:br>
              <a:rPr lang="en-US" dirty="0"/>
            </a:br>
            <a:r>
              <a:rPr lang="en-US" dirty="0"/>
              <a:t>			</a:t>
            </a:r>
            <a:endParaRPr lang="fi-FI" dirty="0"/>
          </a:p>
        </p:txBody>
      </p:sp>
    </p:spTree>
    <p:extLst>
      <p:ext uri="{BB962C8B-B14F-4D97-AF65-F5344CB8AC3E}">
        <p14:creationId xmlns:p14="http://schemas.microsoft.com/office/powerpoint/2010/main" val="2669067085"/>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C1B113C-D217-C195-CB94-BAB25589F183}"/>
              </a:ext>
            </a:extLst>
          </p:cNvPr>
          <p:cNvSpPr>
            <a:spLocks noGrp="1"/>
          </p:cNvSpPr>
          <p:nvPr>
            <p:ph type="body" sz="quarter" idx="15"/>
          </p:nvPr>
        </p:nvSpPr>
        <p:spPr/>
        <p:txBody>
          <a:bodyPr/>
          <a:lstStyle/>
          <a:p>
            <a:r>
              <a:rPr lang="en-US" dirty="0"/>
              <a:t>How do you expect your investments to develop in 2026 compared to 2025? Balance figure</a:t>
            </a:r>
            <a:endParaRPr lang="fi-FI" dirty="0"/>
          </a:p>
        </p:txBody>
      </p:sp>
      <p:sp>
        <p:nvSpPr>
          <p:cNvPr id="3" name="Dian numeron paikkamerkki 2">
            <a:extLst>
              <a:ext uri="{FF2B5EF4-FFF2-40B4-BE49-F238E27FC236}">
                <a16:creationId xmlns:a16="http://schemas.microsoft.com/office/drawing/2014/main" id="{8811A3F6-4DBC-BA97-677C-20FD67C03FF5}"/>
              </a:ext>
            </a:extLst>
          </p:cNvPr>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a:extLst>
              <a:ext uri="{FF2B5EF4-FFF2-40B4-BE49-F238E27FC236}">
                <a16:creationId xmlns:a16="http://schemas.microsoft.com/office/drawing/2014/main" id="{AB6DC957-2CBA-CC15-408E-7ABBFD2A74C6}"/>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E5AA3382-084E-444A-8A6C-ED7E215FA391}"/>
              </a:ext>
            </a:extLst>
          </p:cNvPr>
          <p:cNvSpPr>
            <a:spLocks noGrp="1"/>
          </p:cNvSpPr>
          <p:nvPr>
            <p:ph type="ftr" sz="quarter" idx="11"/>
          </p:nvPr>
        </p:nvSpPr>
        <p:spPr/>
        <p:txBody>
          <a:bodyPr/>
          <a:lstStyle/>
          <a:p>
            <a:r>
              <a:rPr lang="fi-FI"/>
              <a:t>Technology Industries of Finland</a:t>
            </a:r>
            <a:endParaRPr lang="fi-FI" dirty="0"/>
          </a:p>
        </p:txBody>
      </p:sp>
      <p:graphicFrame>
        <p:nvGraphicFramePr>
          <p:cNvPr id="10" name="Sisällön paikkamerkki 9">
            <a:extLst>
              <a:ext uri="{FF2B5EF4-FFF2-40B4-BE49-F238E27FC236}">
                <a16:creationId xmlns:a16="http://schemas.microsoft.com/office/drawing/2014/main" id="{26B93E5E-C458-1E68-B7B8-D6014A826DAF}"/>
              </a:ext>
            </a:extLst>
          </p:cNvPr>
          <p:cNvGraphicFramePr>
            <a:graphicFrameLocks noGrp="1"/>
          </p:cNvGraphicFramePr>
          <p:nvPr>
            <p:ph sz="quarter" idx="17"/>
            <p:extLst>
              <p:ext uri="{D42A27DB-BD31-4B8C-83A1-F6EECF244321}">
                <p14:modId xmlns:p14="http://schemas.microsoft.com/office/powerpoint/2010/main" val="129088973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a:extLst>
              <a:ext uri="{FF2B5EF4-FFF2-40B4-BE49-F238E27FC236}">
                <a16:creationId xmlns:a16="http://schemas.microsoft.com/office/drawing/2014/main" id="{9398931C-4286-727B-5C76-9731D5135B5D}"/>
              </a:ext>
            </a:extLst>
          </p:cNvPr>
          <p:cNvSpPr>
            <a:spLocks noGrp="1"/>
          </p:cNvSpPr>
          <p:nvPr>
            <p:ph type="body" sz="quarter" idx="18"/>
          </p:nvPr>
        </p:nvSpPr>
        <p:spPr>
          <a:xfrm>
            <a:off x="3047977" y="4727332"/>
            <a:ext cx="5052415" cy="165405"/>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spTree>
    <p:extLst>
      <p:ext uri="{BB962C8B-B14F-4D97-AF65-F5344CB8AC3E}">
        <p14:creationId xmlns:p14="http://schemas.microsoft.com/office/powerpoint/2010/main" val="336299857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4109BCB-EB7D-D2D4-B201-97C8ED65736F}"/>
              </a:ext>
            </a:extLst>
          </p:cNvPr>
          <p:cNvSpPr>
            <a:spLocks noGrp="1"/>
          </p:cNvSpPr>
          <p:nvPr>
            <p:ph type="body" sz="quarter" idx="15"/>
          </p:nvPr>
        </p:nvSpPr>
        <p:spPr/>
        <p:txBody>
          <a:bodyPr/>
          <a:lstStyle/>
          <a:p>
            <a:r>
              <a:rPr lang="fi-FI" sz="2400" dirty="0" err="1"/>
              <a:t>Rotating</a:t>
            </a:r>
            <a:r>
              <a:rPr lang="fi-FI" sz="2400" dirty="0"/>
              <a:t> </a:t>
            </a:r>
            <a:r>
              <a:rPr lang="fi-FI" sz="2400" dirty="0" err="1"/>
              <a:t>theme</a:t>
            </a:r>
            <a:r>
              <a:rPr lang="fi-FI" sz="2400" dirty="0"/>
              <a:t>: </a:t>
            </a:r>
            <a:r>
              <a:rPr lang="fi-FI" sz="2400" dirty="0" err="1"/>
              <a:t>Investments</a:t>
            </a:r>
            <a:endParaRPr lang="fi-FI" sz="2400" dirty="0"/>
          </a:p>
          <a:p>
            <a:endParaRPr lang="fi-FI" dirty="0"/>
          </a:p>
          <a:p>
            <a:pPr>
              <a:lnSpc>
                <a:spcPct val="100000"/>
              </a:lnSpc>
            </a:pPr>
            <a:r>
              <a:rPr lang="en-US" sz="1050" dirty="0"/>
              <a:t>We examine companies’ views on a rotating topical theme, and this time we want to gain a broader understanding of investments.</a:t>
            </a:r>
            <a:endParaRPr lang="fi-FI" sz="1050" dirty="0"/>
          </a:p>
        </p:txBody>
      </p:sp>
      <p:sp>
        <p:nvSpPr>
          <p:cNvPr id="3" name="Dian numeron paikkamerkki 2">
            <a:extLst>
              <a:ext uri="{FF2B5EF4-FFF2-40B4-BE49-F238E27FC236}">
                <a16:creationId xmlns:a16="http://schemas.microsoft.com/office/drawing/2014/main" id="{B80A0C73-1E49-DA83-9E3B-AB30A53FA6A0}"/>
              </a:ext>
            </a:extLst>
          </p:cNvPr>
          <p:cNvSpPr>
            <a:spLocks noGrp="1"/>
          </p:cNvSpPr>
          <p:nvPr>
            <p:ph type="sldNum" sz="quarter" idx="12"/>
          </p:nvPr>
        </p:nvSpPr>
        <p:spPr/>
        <p:txBody>
          <a:bodyPr/>
          <a:lstStyle/>
          <a:p>
            <a:fld id="{6FCB6B90-8271-4E8F-82C1-E646FBB48A2E}" type="slidenum">
              <a:rPr lang="fi-FI" smtClean="0"/>
              <a:pPr/>
              <a:t>41</a:t>
            </a:fld>
            <a:endParaRPr lang="fi-FI" dirty="0"/>
          </a:p>
        </p:txBody>
      </p:sp>
      <p:sp>
        <p:nvSpPr>
          <p:cNvPr id="4" name="Päivämäärän paikkamerkki 3">
            <a:extLst>
              <a:ext uri="{FF2B5EF4-FFF2-40B4-BE49-F238E27FC236}">
                <a16:creationId xmlns:a16="http://schemas.microsoft.com/office/drawing/2014/main" id="{26209480-8336-1598-EE6B-4E8CEDD344F3}"/>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1680C74A-C03C-9276-5F8E-E6D6A3FA2396}"/>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1812718344"/>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FF8E078-2E0E-1886-E284-93DBDDA0F97E}"/>
              </a:ext>
            </a:extLst>
          </p:cNvPr>
          <p:cNvSpPr>
            <a:spLocks noGrp="1"/>
          </p:cNvSpPr>
          <p:nvPr>
            <p:ph type="body" sz="quarter" idx="15"/>
          </p:nvPr>
        </p:nvSpPr>
        <p:spPr/>
        <p:txBody>
          <a:bodyPr/>
          <a:lstStyle/>
          <a:p>
            <a:r>
              <a:rPr lang="en-US" dirty="0"/>
              <a:t>What types of investments have you made this year?</a:t>
            </a:r>
            <a:endParaRPr lang="fi-FI" dirty="0"/>
          </a:p>
        </p:txBody>
      </p:sp>
      <p:sp>
        <p:nvSpPr>
          <p:cNvPr id="3" name="Dian numeron paikkamerkki 2">
            <a:extLst>
              <a:ext uri="{FF2B5EF4-FFF2-40B4-BE49-F238E27FC236}">
                <a16:creationId xmlns:a16="http://schemas.microsoft.com/office/drawing/2014/main" id="{80C11DCA-4A08-8D7F-0C5B-55E6F821374C}"/>
              </a:ext>
            </a:extLst>
          </p:cNvPr>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a:extLst>
              <a:ext uri="{FF2B5EF4-FFF2-40B4-BE49-F238E27FC236}">
                <a16:creationId xmlns:a16="http://schemas.microsoft.com/office/drawing/2014/main" id="{E196A0F9-742E-9FEA-8193-1820EDAF6AB6}"/>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EA5FAB1A-649A-E778-7273-BA97D533CE13}"/>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2B58A723-5E3A-6210-29B5-9AFC6FAB37C0}"/>
              </a:ext>
            </a:extLst>
          </p:cNvPr>
          <p:cNvSpPr>
            <a:spLocks noGrp="1"/>
          </p:cNvSpPr>
          <p:nvPr>
            <p:ph type="body" sz="quarter" idx="18"/>
          </p:nvPr>
        </p:nvSpPr>
        <p:spPr>
          <a:xfrm>
            <a:off x="3047977" y="4727332"/>
            <a:ext cx="4958000" cy="165405"/>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8" name="Sisällön paikkamerkki 9">
            <a:extLst>
              <a:ext uri="{FF2B5EF4-FFF2-40B4-BE49-F238E27FC236}">
                <a16:creationId xmlns:a16="http://schemas.microsoft.com/office/drawing/2014/main" id="{41DF2734-E5BE-ABDF-C8F4-91714A8F82B8}"/>
              </a:ext>
            </a:extLst>
          </p:cNvPr>
          <p:cNvGraphicFramePr>
            <a:graphicFrameLocks noGrp="1"/>
          </p:cNvGraphicFramePr>
          <p:nvPr>
            <p:ph sz="quarter" idx="17"/>
            <p:extLst>
              <p:ext uri="{D42A27DB-BD31-4B8C-83A1-F6EECF244321}">
                <p14:modId xmlns:p14="http://schemas.microsoft.com/office/powerpoint/2010/main" val="2326347327"/>
              </p:ext>
            </p:extLst>
          </p:nvPr>
        </p:nvGraphicFramePr>
        <p:xfrm>
          <a:off x="376237" y="1092199"/>
          <a:ext cx="8391525" cy="3541712"/>
        </p:xfrm>
        <a:graphic>
          <a:graphicData uri="http://schemas.openxmlformats.org/drawingml/2006/chart">
            <c:chart xmlns:c="http://schemas.openxmlformats.org/drawingml/2006/chart" xmlns:r="http://schemas.openxmlformats.org/officeDocument/2006/relationships" r:id="rId2"/>
          </a:graphicData>
        </a:graphic>
      </p:graphicFrame>
      <p:pic>
        <p:nvPicPr>
          <p:cNvPr id="9" name="chart">
            <a:extLst>
              <a:ext uri="{FF2B5EF4-FFF2-40B4-BE49-F238E27FC236}">
                <a16:creationId xmlns:a16="http://schemas.microsoft.com/office/drawing/2014/main" id="{13D0F8CF-7BAD-51C2-7228-B438EDB7333B}"/>
              </a:ext>
            </a:extLst>
          </p:cNvPr>
          <p:cNvPicPr>
            <a:picLocks noChangeAspect="1"/>
          </p:cNvPicPr>
          <p:nvPr/>
        </p:nvPicPr>
        <p:blipFill>
          <a:blip r:embed="rId3"/>
          <a:stretch>
            <a:fillRect/>
          </a:stretch>
        </p:blipFill>
        <p:spPr>
          <a:xfrm>
            <a:off x="956242" y="869583"/>
            <a:ext cx="1255885" cy="280440"/>
          </a:xfrm>
          <a:prstGeom prst="rect">
            <a:avLst/>
          </a:prstGeom>
        </p:spPr>
      </p:pic>
    </p:spTree>
    <p:extLst>
      <p:ext uri="{BB962C8B-B14F-4D97-AF65-F5344CB8AC3E}">
        <p14:creationId xmlns:p14="http://schemas.microsoft.com/office/powerpoint/2010/main" val="13056678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8C43F743-5B97-A276-7144-09025D25A64A}"/>
              </a:ext>
            </a:extLst>
          </p:cNvPr>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a:extLst>
              <a:ext uri="{FF2B5EF4-FFF2-40B4-BE49-F238E27FC236}">
                <a16:creationId xmlns:a16="http://schemas.microsoft.com/office/drawing/2014/main" id="{F473F2FA-7459-84DD-08E2-297AAA91A321}"/>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6717824C-77DF-B985-CFE8-92ED7D521469}"/>
              </a:ext>
            </a:extLst>
          </p:cNvPr>
          <p:cNvSpPr>
            <a:spLocks noGrp="1"/>
          </p:cNvSpPr>
          <p:nvPr>
            <p:ph type="ftr" sz="quarter" idx="11"/>
          </p:nvPr>
        </p:nvSpPr>
        <p:spPr/>
        <p:txBody>
          <a:bodyPr/>
          <a:lstStyle/>
          <a:p>
            <a:r>
              <a:rPr lang="fi-FI"/>
              <a:t>Technology Industries of Finland</a:t>
            </a:r>
            <a:endParaRPr lang="fi-FI" dirty="0"/>
          </a:p>
        </p:txBody>
      </p:sp>
      <p:sp>
        <p:nvSpPr>
          <p:cNvPr id="2" name="Tekstin paikkamerkki 1">
            <a:extLst>
              <a:ext uri="{FF2B5EF4-FFF2-40B4-BE49-F238E27FC236}">
                <a16:creationId xmlns:a16="http://schemas.microsoft.com/office/drawing/2014/main" id="{4FBC9F80-A8B8-AB06-1E08-5D9C8DADE980}"/>
              </a:ext>
            </a:extLst>
          </p:cNvPr>
          <p:cNvSpPr>
            <a:spLocks noGrp="1"/>
          </p:cNvSpPr>
          <p:nvPr>
            <p:ph type="body" sz="quarter" idx="18"/>
          </p:nvPr>
        </p:nvSpPr>
        <p:spPr>
          <a:xfrm>
            <a:off x="3047977" y="4727332"/>
            <a:ext cx="5124423" cy="165405"/>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p:txBody>
      </p:sp>
      <p:sp>
        <p:nvSpPr>
          <p:cNvPr id="11" name="Tekstin paikkamerkki 10">
            <a:extLst>
              <a:ext uri="{FF2B5EF4-FFF2-40B4-BE49-F238E27FC236}">
                <a16:creationId xmlns:a16="http://schemas.microsoft.com/office/drawing/2014/main" id="{63CA3B45-E10E-CD7E-6FC2-3F05E60F909B}"/>
              </a:ext>
            </a:extLst>
          </p:cNvPr>
          <p:cNvSpPr>
            <a:spLocks noGrp="1"/>
          </p:cNvSpPr>
          <p:nvPr>
            <p:ph type="body" sz="quarter" idx="21"/>
          </p:nvPr>
        </p:nvSpPr>
        <p:spPr>
          <a:xfrm>
            <a:off x="179512" y="220089"/>
            <a:ext cx="6868801" cy="479453"/>
          </a:xfrm>
        </p:spPr>
        <p:txBody>
          <a:bodyPr/>
          <a:lstStyle/>
          <a:p>
            <a:r>
              <a:rPr lang="en-US" dirty="0"/>
              <a:t>How are the fixed investments you made in 2025 divided between growth-enhancing investments and replacement investments?</a:t>
            </a:r>
            <a:endParaRPr lang="fi-FI" dirty="0"/>
          </a:p>
        </p:txBody>
      </p:sp>
      <p:graphicFrame>
        <p:nvGraphicFramePr>
          <p:cNvPr id="16" name="Sisällön paikkamerkki 15">
            <a:extLst>
              <a:ext uri="{FF2B5EF4-FFF2-40B4-BE49-F238E27FC236}">
                <a16:creationId xmlns:a16="http://schemas.microsoft.com/office/drawing/2014/main" id="{49EC9124-9FC5-420B-1BA7-4C4A1AEEFD26}"/>
              </a:ext>
            </a:extLst>
          </p:cNvPr>
          <p:cNvGraphicFramePr>
            <a:graphicFrameLocks noGrp="1"/>
          </p:cNvGraphicFramePr>
          <p:nvPr>
            <p:ph sz="quarter" idx="23"/>
            <p:extLst>
              <p:ext uri="{D42A27DB-BD31-4B8C-83A1-F6EECF244321}">
                <p14:modId xmlns:p14="http://schemas.microsoft.com/office/powerpoint/2010/main" val="1309211423"/>
              </p:ext>
            </p:extLst>
          </p:nvPr>
        </p:nvGraphicFramePr>
        <p:xfrm>
          <a:off x="4572000" y="1582739"/>
          <a:ext cx="3960440" cy="28940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Sisällön paikkamerkki 9">
            <a:extLst>
              <a:ext uri="{FF2B5EF4-FFF2-40B4-BE49-F238E27FC236}">
                <a16:creationId xmlns:a16="http://schemas.microsoft.com/office/drawing/2014/main" id="{F91EC8C1-EDF4-257A-829B-C13154B846B1}"/>
              </a:ext>
            </a:extLst>
          </p:cNvPr>
          <p:cNvGraphicFramePr>
            <a:graphicFrameLocks noGrp="1"/>
          </p:cNvGraphicFramePr>
          <p:nvPr>
            <p:ph idx="19"/>
            <p:extLst>
              <p:ext uri="{D42A27DB-BD31-4B8C-83A1-F6EECF244321}">
                <p14:modId xmlns:p14="http://schemas.microsoft.com/office/powerpoint/2010/main" val="3864003905"/>
              </p:ext>
            </p:extLst>
          </p:nvPr>
        </p:nvGraphicFramePr>
        <p:xfrm>
          <a:off x="1073150" y="1582738"/>
          <a:ext cx="3498850" cy="28940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iruutu 16">
            <a:extLst>
              <a:ext uri="{FF2B5EF4-FFF2-40B4-BE49-F238E27FC236}">
                <a16:creationId xmlns:a16="http://schemas.microsoft.com/office/drawing/2014/main" id="{C98188BD-B2F7-283A-E77D-25AA5DC2170E}"/>
              </a:ext>
            </a:extLst>
          </p:cNvPr>
          <p:cNvSpPr txBox="1"/>
          <p:nvPr/>
        </p:nvSpPr>
        <p:spPr>
          <a:xfrm>
            <a:off x="7055030" y="159948"/>
            <a:ext cx="1981466" cy="1611586"/>
          </a:xfrm>
          <a:prstGeom prst="rect">
            <a:avLst/>
          </a:prstGeom>
          <a:solidFill>
            <a:schemeClr val="accent6"/>
          </a:solidFill>
        </p:spPr>
        <p:txBody>
          <a:bodyPr wrap="square" lIns="36000" tIns="36000" rIns="36000" bIns="36000" rtlCol="0">
            <a:spAutoFit/>
          </a:bodyPr>
          <a:lstStyle/>
          <a:p>
            <a:r>
              <a:rPr lang="en-US" sz="1000" dirty="0"/>
              <a:t>The averages for both replacement and growth investments are over 50%. In other words, on average investments are split roughly 50–50, but when looking at whether the share of replacement or growth is larger, replacement comes out ahead.</a:t>
            </a:r>
            <a:endParaRPr lang="fi-FI" sz="1000" spc="-40" dirty="0"/>
          </a:p>
        </p:txBody>
      </p:sp>
    </p:spTree>
    <p:extLst>
      <p:ext uri="{BB962C8B-B14F-4D97-AF65-F5344CB8AC3E}">
        <p14:creationId xmlns:p14="http://schemas.microsoft.com/office/powerpoint/2010/main" val="193847388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n paikkamerkki 9">
            <a:extLst>
              <a:ext uri="{FF2B5EF4-FFF2-40B4-BE49-F238E27FC236}">
                <a16:creationId xmlns:a16="http://schemas.microsoft.com/office/drawing/2014/main" id="{80CE4164-FAED-829D-8B4A-03A1360BEF56}"/>
              </a:ext>
            </a:extLst>
          </p:cNvPr>
          <p:cNvSpPr>
            <a:spLocks noGrp="1"/>
          </p:cNvSpPr>
          <p:nvPr>
            <p:ph type="body" sz="quarter" idx="15"/>
          </p:nvPr>
        </p:nvSpPr>
        <p:spPr/>
        <p:txBody>
          <a:bodyPr>
            <a:noAutofit/>
          </a:bodyPr>
          <a:lstStyle/>
          <a:p>
            <a:pPr>
              <a:lnSpc>
                <a:spcPct val="100000"/>
              </a:lnSpc>
            </a:pPr>
            <a:r>
              <a:rPr lang="en-US" sz="1800" dirty="0"/>
              <a:t>How do you assess the impact of different factors on your willingness to invest in Finland compared with other potential investment countries?</a:t>
            </a:r>
            <a:endParaRPr lang="fi-FI" sz="1800" dirty="0"/>
          </a:p>
        </p:txBody>
      </p:sp>
      <p:sp>
        <p:nvSpPr>
          <p:cNvPr id="2" name="Dian numeron paikkamerkki 1">
            <a:extLst>
              <a:ext uri="{FF2B5EF4-FFF2-40B4-BE49-F238E27FC236}">
                <a16:creationId xmlns:a16="http://schemas.microsoft.com/office/drawing/2014/main" id="{9F80737C-87F5-E419-89E1-3CFC9DA434A7}"/>
              </a:ext>
            </a:extLst>
          </p:cNvPr>
          <p:cNvSpPr>
            <a:spLocks noGrp="1"/>
          </p:cNvSpPr>
          <p:nvPr>
            <p:ph type="sldNum" sz="quarter" idx="12"/>
          </p:nvPr>
        </p:nvSpPr>
        <p:spPr/>
        <p:txBody>
          <a:bodyPr/>
          <a:lstStyle/>
          <a:p>
            <a:fld id="{6FCB6B90-8271-4E8F-82C1-E646FBB48A2E}" type="slidenum">
              <a:rPr lang="fi-FI" smtClean="0"/>
              <a:pPr/>
              <a:t>44</a:t>
            </a:fld>
            <a:endParaRPr lang="fi-FI" dirty="0"/>
          </a:p>
        </p:txBody>
      </p:sp>
      <p:sp>
        <p:nvSpPr>
          <p:cNvPr id="3" name="Päivämäärän paikkamerkki 2">
            <a:extLst>
              <a:ext uri="{FF2B5EF4-FFF2-40B4-BE49-F238E27FC236}">
                <a16:creationId xmlns:a16="http://schemas.microsoft.com/office/drawing/2014/main" id="{D31EF8AE-1DE5-0773-B930-F7EA7A6CE6C2}"/>
              </a:ext>
            </a:extLst>
          </p:cNvPr>
          <p:cNvSpPr>
            <a:spLocks noGrp="1"/>
          </p:cNvSpPr>
          <p:nvPr>
            <p:ph type="dt" sz="half" idx="10"/>
          </p:nvPr>
        </p:nvSpPr>
        <p:spPr/>
        <p:txBody>
          <a:bodyPr/>
          <a:lstStyle/>
          <a:p>
            <a:fld id="{069623BB-AB23-4AFE-B23E-43D0AC6BAC09}" type="datetime1">
              <a:rPr lang="en-US" smtClean="0"/>
              <a:t>2/11/2026</a:t>
            </a:fld>
            <a:endParaRPr lang="fi-FI" dirty="0"/>
          </a:p>
        </p:txBody>
      </p:sp>
      <p:sp>
        <p:nvSpPr>
          <p:cNvPr id="4" name="Alatunnisteen paikkamerkki 3">
            <a:extLst>
              <a:ext uri="{FF2B5EF4-FFF2-40B4-BE49-F238E27FC236}">
                <a16:creationId xmlns:a16="http://schemas.microsoft.com/office/drawing/2014/main" id="{5CF2EB67-48DE-3BD1-E9B4-485DE63D2B33}"/>
              </a:ext>
            </a:extLst>
          </p:cNvPr>
          <p:cNvSpPr>
            <a:spLocks noGrp="1"/>
          </p:cNvSpPr>
          <p:nvPr>
            <p:ph type="ftr" sz="quarter" idx="11"/>
          </p:nvPr>
        </p:nvSpPr>
        <p:spPr/>
        <p:txBody>
          <a:bodyPr/>
          <a:lstStyle/>
          <a:p>
            <a:r>
              <a:rPr lang="fi-FI"/>
              <a:t>Technology Industries of Finland</a:t>
            </a:r>
            <a:endParaRPr lang="fi-FI" dirty="0"/>
          </a:p>
        </p:txBody>
      </p:sp>
      <p:sp>
        <p:nvSpPr>
          <p:cNvPr id="12" name="Tekstin paikkamerkki 11">
            <a:extLst>
              <a:ext uri="{FF2B5EF4-FFF2-40B4-BE49-F238E27FC236}">
                <a16:creationId xmlns:a16="http://schemas.microsoft.com/office/drawing/2014/main" id="{866CA241-959A-D06A-4F9A-165E4962F0C5}"/>
              </a:ext>
            </a:extLst>
          </p:cNvPr>
          <p:cNvSpPr>
            <a:spLocks noGrp="1"/>
          </p:cNvSpPr>
          <p:nvPr>
            <p:ph type="body" sz="quarter" idx="18"/>
          </p:nvPr>
        </p:nvSpPr>
        <p:spPr>
          <a:xfrm>
            <a:off x="3047977" y="4727332"/>
            <a:ext cx="4984513" cy="165406"/>
          </a:xfrm>
        </p:spPr>
        <p:txBody>
          <a:bodyPr/>
          <a:lstStyle/>
          <a:p>
            <a:r>
              <a:rPr lang="fi-FI" dirty="0" err="1"/>
              <a:t>Source</a:t>
            </a:r>
            <a:r>
              <a:rPr lang="fi-FI" dirty="0"/>
              <a:t>: </a:t>
            </a:r>
            <a:r>
              <a:rPr lang="en-US" dirty="0" err="1"/>
              <a:t>TechnoBaro</a:t>
            </a:r>
            <a:r>
              <a:rPr lang="en-US" dirty="0"/>
              <a:t> – The Technology Industry Barometer, December 2025, number of respondents 356.</a:t>
            </a:r>
            <a:endParaRPr lang="fi-FI" dirty="0"/>
          </a:p>
          <a:p>
            <a:endParaRPr lang="fi-FI" dirty="0"/>
          </a:p>
        </p:txBody>
      </p:sp>
      <p:graphicFrame>
        <p:nvGraphicFramePr>
          <p:cNvPr id="13" name="Sisällön paikkamerkki 9">
            <a:extLst>
              <a:ext uri="{FF2B5EF4-FFF2-40B4-BE49-F238E27FC236}">
                <a16:creationId xmlns:a16="http://schemas.microsoft.com/office/drawing/2014/main" id="{A61169EA-6F8D-4B19-4C79-3EA91BA3AC23}"/>
              </a:ext>
            </a:extLst>
          </p:cNvPr>
          <p:cNvGraphicFramePr>
            <a:graphicFrameLocks noGrp="1"/>
          </p:cNvGraphicFramePr>
          <p:nvPr>
            <p:ph sz="quarter" idx="17"/>
            <p:extLst>
              <p:ext uri="{D42A27DB-BD31-4B8C-83A1-F6EECF244321}">
                <p14:modId xmlns:p14="http://schemas.microsoft.com/office/powerpoint/2010/main" val="32075414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5284848"/>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00B9DBA5-676B-CD0B-1843-1629E693B60D}"/>
              </a:ext>
            </a:extLst>
          </p:cNvPr>
          <p:cNvSpPr>
            <a:spLocks noGrp="1"/>
          </p:cNvSpPr>
          <p:nvPr>
            <p:ph type="body" sz="quarter" idx="15"/>
          </p:nvPr>
        </p:nvSpPr>
        <p:spPr/>
        <p:txBody>
          <a:bodyPr/>
          <a:lstStyle/>
          <a:p>
            <a:r>
              <a:rPr lang="fi-FI" dirty="0"/>
              <a:t>Open </a:t>
            </a:r>
            <a:r>
              <a:rPr lang="fi-FI" dirty="0" err="1"/>
              <a:t>comments</a:t>
            </a:r>
            <a:r>
              <a:rPr lang="fi-FI" dirty="0"/>
              <a:t> </a:t>
            </a:r>
            <a:r>
              <a:rPr lang="fi-FI" dirty="0" err="1"/>
              <a:t>about</a:t>
            </a:r>
            <a:r>
              <a:rPr lang="fi-FI" dirty="0"/>
              <a:t> </a:t>
            </a:r>
            <a:r>
              <a:rPr lang="fi-FI" dirty="0" err="1"/>
              <a:t>economic</a:t>
            </a:r>
            <a:r>
              <a:rPr lang="fi-FI" dirty="0"/>
              <a:t> </a:t>
            </a:r>
            <a:r>
              <a:rPr lang="fi-FI" dirty="0" err="1"/>
              <a:t>situation</a:t>
            </a:r>
            <a:endParaRPr lang="fi-FI" dirty="0"/>
          </a:p>
        </p:txBody>
      </p:sp>
      <p:sp>
        <p:nvSpPr>
          <p:cNvPr id="3" name="Dian numeron paikkamerkki 2">
            <a:extLst>
              <a:ext uri="{FF2B5EF4-FFF2-40B4-BE49-F238E27FC236}">
                <a16:creationId xmlns:a16="http://schemas.microsoft.com/office/drawing/2014/main" id="{007F5D18-8930-03A5-F49F-B32EAC58A9D9}"/>
              </a:ext>
            </a:extLst>
          </p:cNvPr>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a:extLst>
              <a:ext uri="{FF2B5EF4-FFF2-40B4-BE49-F238E27FC236}">
                <a16:creationId xmlns:a16="http://schemas.microsoft.com/office/drawing/2014/main" id="{43634140-3834-2EE5-C305-CA7B2D0748DD}"/>
              </a:ext>
            </a:extLst>
          </p:cNvPr>
          <p:cNvSpPr>
            <a:spLocks noGrp="1"/>
          </p:cNvSpPr>
          <p:nvPr>
            <p:ph type="dt" sz="half" idx="10"/>
          </p:nvPr>
        </p:nvSpPr>
        <p:spPr/>
        <p:txBody>
          <a:bodyPr/>
          <a:lstStyle/>
          <a:p>
            <a:fld id="{CBE7DC44-C376-4F45-AAD9-CF0021B2BA36}" type="datetime1">
              <a:rPr lang="en-US" smtClean="0"/>
              <a:t>2/11/2026</a:t>
            </a:fld>
            <a:endParaRPr lang="fi-FI" dirty="0"/>
          </a:p>
        </p:txBody>
      </p:sp>
      <p:sp>
        <p:nvSpPr>
          <p:cNvPr id="5" name="Alatunnisteen paikkamerkki 4">
            <a:extLst>
              <a:ext uri="{FF2B5EF4-FFF2-40B4-BE49-F238E27FC236}">
                <a16:creationId xmlns:a16="http://schemas.microsoft.com/office/drawing/2014/main" id="{7A564E61-7878-A3CF-373C-2C849675C0E7}"/>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111880724"/>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97E90B0-ECA9-270E-CB49-A9CF20C0F059}"/>
              </a:ext>
            </a:extLst>
          </p:cNvPr>
          <p:cNvSpPr>
            <a:spLocks noGrp="1"/>
          </p:cNvSpPr>
          <p:nvPr>
            <p:ph type="body" sz="quarter" idx="15"/>
          </p:nvPr>
        </p:nvSpPr>
        <p:spPr/>
        <p:txBody>
          <a:bodyPr>
            <a:noAutofit/>
          </a:bodyPr>
          <a:lstStyle/>
          <a:p>
            <a:r>
              <a:rPr lang="fi-FI" sz="2200" b="1" dirty="0" err="1"/>
              <a:t>Uncertainty</a:t>
            </a:r>
            <a:r>
              <a:rPr lang="fi-FI" sz="2200" b="1" dirty="0"/>
              <a:t> and a </a:t>
            </a:r>
            <a:r>
              <a:rPr lang="fi-FI" sz="2200" b="1" dirty="0" err="1"/>
              <a:t>negative</a:t>
            </a:r>
            <a:r>
              <a:rPr lang="fi-FI" sz="2200" b="1" dirty="0"/>
              <a:t> </a:t>
            </a:r>
            <a:r>
              <a:rPr lang="fi-FI" sz="2200" b="1" dirty="0" err="1"/>
              <a:t>situation</a:t>
            </a:r>
            <a:endParaRPr lang="fi-FI" sz="2200" b="1" dirty="0"/>
          </a:p>
        </p:txBody>
      </p:sp>
      <p:sp>
        <p:nvSpPr>
          <p:cNvPr id="3" name="Dian numeron paikkamerkki 2">
            <a:extLst>
              <a:ext uri="{FF2B5EF4-FFF2-40B4-BE49-F238E27FC236}">
                <a16:creationId xmlns:a16="http://schemas.microsoft.com/office/drawing/2014/main" id="{88AD6535-BD0F-AC8C-29DD-30CCA60AFDD8}"/>
              </a:ext>
            </a:extLst>
          </p:cNvPr>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a:extLst>
              <a:ext uri="{FF2B5EF4-FFF2-40B4-BE49-F238E27FC236}">
                <a16:creationId xmlns:a16="http://schemas.microsoft.com/office/drawing/2014/main" id="{4184AD84-F261-B87E-D0E1-9424D4950A6F}"/>
              </a:ext>
            </a:extLst>
          </p:cNvPr>
          <p:cNvSpPr>
            <a:spLocks noGrp="1"/>
          </p:cNvSpPr>
          <p:nvPr>
            <p:ph type="dt" sz="half" idx="10"/>
          </p:nvPr>
        </p:nvSpPr>
        <p:spPr/>
        <p:txBody>
          <a:bodyPr/>
          <a:lstStyle/>
          <a:p>
            <a:fld id="{81E00E6F-8D33-4515-8E96-EC6D63C57588}" type="datetime1">
              <a:rPr lang="en-US" smtClean="0"/>
              <a:t>2/11/2026</a:t>
            </a:fld>
            <a:endParaRPr lang="fi-FI" dirty="0"/>
          </a:p>
        </p:txBody>
      </p:sp>
      <p:sp>
        <p:nvSpPr>
          <p:cNvPr id="5" name="Alatunnisteen paikkamerkki 4">
            <a:extLst>
              <a:ext uri="{FF2B5EF4-FFF2-40B4-BE49-F238E27FC236}">
                <a16:creationId xmlns:a16="http://schemas.microsoft.com/office/drawing/2014/main" id="{3E6F6329-ADE5-0C88-58A1-07556DF25DF5}"/>
              </a:ext>
            </a:extLst>
          </p:cNvPr>
          <p:cNvSpPr>
            <a:spLocks noGrp="1"/>
          </p:cNvSpPr>
          <p:nvPr>
            <p:ph type="ftr" sz="quarter" idx="11"/>
          </p:nvPr>
        </p:nvSpPr>
        <p:spPr/>
        <p:txBody>
          <a:bodyPr/>
          <a:lstStyle/>
          <a:p>
            <a:r>
              <a:rPr lang="fi-FI"/>
              <a:t>Technology Industries of Finland</a:t>
            </a:r>
            <a:endParaRPr lang="fi-FI" dirty="0"/>
          </a:p>
        </p:txBody>
      </p:sp>
      <p:sp>
        <p:nvSpPr>
          <p:cNvPr id="7" name="Sisällön paikkamerkki 6">
            <a:extLst>
              <a:ext uri="{FF2B5EF4-FFF2-40B4-BE49-F238E27FC236}">
                <a16:creationId xmlns:a16="http://schemas.microsoft.com/office/drawing/2014/main" id="{3C9A774B-38A6-8970-C362-B47ECFFF5B9E}"/>
              </a:ext>
            </a:extLst>
          </p:cNvPr>
          <p:cNvSpPr>
            <a:spLocks noGrp="1"/>
          </p:cNvSpPr>
          <p:nvPr>
            <p:ph sz="quarter" idx="17"/>
          </p:nvPr>
        </p:nvSpPr>
        <p:spPr/>
        <p:txBody>
          <a:bodyPr>
            <a:noAutofit/>
          </a:bodyPr>
          <a:lstStyle/>
          <a:p>
            <a:pPr marL="171450" indent="-171450">
              <a:lnSpc>
                <a:spcPct val="100000"/>
              </a:lnSpc>
              <a:buFont typeface="Arial" panose="020B0604020202020204" pitchFamily="34" charset="0"/>
              <a:buChar char="•"/>
            </a:pPr>
            <a:r>
              <a:rPr lang="en-US" sz="1050" dirty="0"/>
              <a:t>Slowness in customers’ decision-making…</a:t>
            </a:r>
          </a:p>
          <a:p>
            <a:pPr marL="171450" indent="-171450">
              <a:lnSpc>
                <a:spcPct val="100000"/>
              </a:lnSpc>
              <a:buFont typeface="Arial" panose="020B0604020202020204" pitchFamily="34" charset="0"/>
              <a:buChar char="•"/>
            </a:pPr>
            <a:r>
              <a:rPr lang="en-US" sz="1050" dirty="0"/>
              <a:t>In submitted bids, there is still significant uncertainty among customers in their decision-making.</a:t>
            </a:r>
          </a:p>
          <a:p>
            <a:pPr marL="171450" indent="-171450">
              <a:lnSpc>
                <a:spcPct val="100000"/>
              </a:lnSpc>
              <a:buFont typeface="Arial" panose="020B0604020202020204" pitchFamily="34" charset="0"/>
              <a:buChar char="•"/>
            </a:pPr>
            <a:r>
              <a:rPr lang="en-US" sz="1050" dirty="0"/>
              <a:t>An extremely foggy outlook. Industrial investments are being delayed, and maintenance customers are cutting back.</a:t>
            </a:r>
          </a:p>
          <a:p>
            <a:pPr marL="171450" indent="-171450">
              <a:lnSpc>
                <a:spcPct val="100000"/>
              </a:lnSpc>
              <a:buFont typeface="Arial" panose="020B0604020202020204" pitchFamily="34" charset="0"/>
              <a:buChar char="•"/>
            </a:pPr>
            <a:r>
              <a:rPr lang="en-US" sz="1050" dirty="0"/>
              <a:t>Order books are at a good level, but customers’ procurement and investment decisions are cautious and delayed.</a:t>
            </a:r>
          </a:p>
          <a:p>
            <a:pPr marL="171450" indent="-171450">
              <a:lnSpc>
                <a:spcPct val="100000"/>
              </a:lnSpc>
              <a:buFont typeface="Arial" panose="020B0604020202020204" pitchFamily="34" charset="0"/>
              <a:buChar char="•"/>
            </a:pPr>
            <a:r>
              <a:rPr lang="en-US" sz="1050" dirty="0"/>
              <a:t>Markets are highly polarized by segment and geography: part of the market is developing well, while another part is still in decline. As a result, the overall picture is unclear.</a:t>
            </a:r>
          </a:p>
          <a:p>
            <a:pPr marL="171450" indent="-171450">
              <a:lnSpc>
                <a:spcPct val="100000"/>
              </a:lnSpc>
              <a:buFont typeface="Arial" panose="020B0604020202020204" pitchFamily="34" charset="0"/>
              <a:buChar char="•"/>
            </a:pPr>
            <a:r>
              <a:rPr lang="en-US" sz="1050" dirty="0"/>
              <a:t>The business cycle situation is reasonably good, but there is a great deal of uncertainty looking ahead.</a:t>
            </a:r>
          </a:p>
          <a:p>
            <a:pPr marL="171450" indent="-171450">
              <a:lnSpc>
                <a:spcPct val="100000"/>
              </a:lnSpc>
              <a:buFont typeface="Arial" panose="020B0604020202020204" pitchFamily="34" charset="0"/>
              <a:buChar char="•"/>
            </a:pPr>
            <a:r>
              <a:rPr lang="en-US" sz="1050" dirty="0"/>
              <a:t>Export orders have decreased. Obtaining financing is difficult.</a:t>
            </a:r>
          </a:p>
          <a:p>
            <a:pPr marL="171450" indent="-171450">
              <a:lnSpc>
                <a:spcPct val="100000"/>
              </a:lnSpc>
              <a:buFont typeface="Arial" panose="020B0604020202020204" pitchFamily="34" charset="0"/>
              <a:buChar char="•"/>
            </a:pPr>
            <a:r>
              <a:rPr lang="en-US" sz="1050" dirty="0"/>
              <a:t>The start of growth has been continuously postponed. At present, expectations are for H2/2026.</a:t>
            </a:r>
            <a:endParaRPr lang="fi-FI" sz="1050" dirty="0"/>
          </a:p>
        </p:txBody>
      </p:sp>
      <p:sp>
        <p:nvSpPr>
          <p:cNvPr id="2" name="Tekstin paikkamerkki 1">
            <a:extLst>
              <a:ext uri="{FF2B5EF4-FFF2-40B4-BE49-F238E27FC236}">
                <a16:creationId xmlns:a16="http://schemas.microsoft.com/office/drawing/2014/main" id="{53DD5F2A-89C2-F7CA-2C4D-54D9E193D8D4}"/>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45198133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4C82BE41-A0D1-5E9F-343E-5A024D343AAB}"/>
              </a:ext>
            </a:extLst>
          </p:cNvPr>
          <p:cNvSpPr>
            <a:spLocks noGrp="1"/>
          </p:cNvSpPr>
          <p:nvPr>
            <p:ph type="body" sz="quarter" idx="15"/>
          </p:nvPr>
        </p:nvSpPr>
        <p:spPr/>
        <p:txBody>
          <a:bodyPr/>
          <a:lstStyle/>
          <a:p>
            <a:r>
              <a:rPr lang="fi-FI" b="1" dirty="0" err="1"/>
              <a:t>Positive</a:t>
            </a:r>
            <a:r>
              <a:rPr lang="fi-FI" b="1" dirty="0"/>
              <a:t> </a:t>
            </a:r>
            <a:r>
              <a:rPr lang="fi-FI" b="1" dirty="0" err="1"/>
              <a:t>signals</a:t>
            </a:r>
            <a:endParaRPr lang="fi-FI" b="1" dirty="0"/>
          </a:p>
          <a:p>
            <a:endParaRPr lang="fi-FI" dirty="0"/>
          </a:p>
        </p:txBody>
      </p:sp>
      <p:sp>
        <p:nvSpPr>
          <p:cNvPr id="2" name="Dian numeron paikkamerkki 1">
            <a:extLst>
              <a:ext uri="{FF2B5EF4-FFF2-40B4-BE49-F238E27FC236}">
                <a16:creationId xmlns:a16="http://schemas.microsoft.com/office/drawing/2014/main" id="{1E899D70-B727-000B-967E-53FF7B77DEE9}"/>
              </a:ext>
            </a:extLst>
          </p:cNvPr>
          <p:cNvSpPr>
            <a:spLocks noGrp="1"/>
          </p:cNvSpPr>
          <p:nvPr>
            <p:ph type="sldNum" sz="quarter" idx="12"/>
          </p:nvPr>
        </p:nvSpPr>
        <p:spPr/>
        <p:txBody>
          <a:bodyPr/>
          <a:lstStyle/>
          <a:p>
            <a:fld id="{6FCB6B90-8271-4E8F-82C1-E646FBB48A2E}" type="slidenum">
              <a:rPr lang="fi-FI" smtClean="0"/>
              <a:pPr/>
              <a:t>47</a:t>
            </a:fld>
            <a:endParaRPr lang="fi-FI" dirty="0"/>
          </a:p>
        </p:txBody>
      </p:sp>
      <p:sp>
        <p:nvSpPr>
          <p:cNvPr id="3" name="Päivämäärän paikkamerkki 2">
            <a:extLst>
              <a:ext uri="{FF2B5EF4-FFF2-40B4-BE49-F238E27FC236}">
                <a16:creationId xmlns:a16="http://schemas.microsoft.com/office/drawing/2014/main" id="{8B247F57-9FF9-D36B-DB72-E4F5FB793340}"/>
              </a:ext>
            </a:extLst>
          </p:cNvPr>
          <p:cNvSpPr>
            <a:spLocks noGrp="1"/>
          </p:cNvSpPr>
          <p:nvPr>
            <p:ph type="dt" sz="half" idx="10"/>
          </p:nvPr>
        </p:nvSpPr>
        <p:spPr/>
        <p:txBody>
          <a:bodyPr/>
          <a:lstStyle/>
          <a:p>
            <a:fld id="{BFBA45B5-99AE-4DC6-AE90-F0CC4C496FAF}" type="datetime1">
              <a:rPr lang="en-US" smtClean="0"/>
              <a:t>2/11/2026</a:t>
            </a:fld>
            <a:endParaRPr lang="fi-FI" dirty="0"/>
          </a:p>
        </p:txBody>
      </p:sp>
      <p:sp>
        <p:nvSpPr>
          <p:cNvPr id="4" name="Alatunnisteen paikkamerkki 3">
            <a:extLst>
              <a:ext uri="{FF2B5EF4-FFF2-40B4-BE49-F238E27FC236}">
                <a16:creationId xmlns:a16="http://schemas.microsoft.com/office/drawing/2014/main" id="{83D71AFA-DA3B-C873-2264-CA79D2231D40}"/>
              </a:ext>
            </a:extLst>
          </p:cNvPr>
          <p:cNvSpPr>
            <a:spLocks noGrp="1"/>
          </p:cNvSpPr>
          <p:nvPr>
            <p:ph type="ftr" sz="quarter" idx="11"/>
          </p:nvPr>
        </p:nvSpPr>
        <p:spPr/>
        <p:txBody>
          <a:bodyPr/>
          <a:lstStyle/>
          <a:p>
            <a:r>
              <a:rPr lang="fi-FI"/>
              <a:t>Technology Industries of Finland</a:t>
            </a:r>
            <a:endParaRPr lang="fi-FI" dirty="0"/>
          </a:p>
        </p:txBody>
      </p:sp>
      <p:sp>
        <p:nvSpPr>
          <p:cNvPr id="6" name="Sisällön paikkamerkki 5">
            <a:extLst>
              <a:ext uri="{FF2B5EF4-FFF2-40B4-BE49-F238E27FC236}">
                <a16:creationId xmlns:a16="http://schemas.microsoft.com/office/drawing/2014/main" id="{A9D757CA-E239-2D13-049E-DC3E5AFE17FC}"/>
              </a:ext>
            </a:extLst>
          </p:cNvPr>
          <p:cNvSpPr>
            <a:spLocks noGrp="1"/>
          </p:cNvSpPr>
          <p:nvPr>
            <p:ph sz="quarter" idx="17"/>
          </p:nvPr>
        </p:nvSpPr>
        <p:spPr/>
        <p:txBody>
          <a:bodyPr>
            <a:normAutofit/>
          </a:bodyPr>
          <a:lstStyle/>
          <a:p>
            <a:pPr marL="171450" indent="-171450">
              <a:lnSpc>
                <a:spcPct val="100000"/>
              </a:lnSpc>
              <a:buFont typeface="Arial" panose="020B0604020202020204" pitchFamily="34" charset="0"/>
              <a:buChar char="•"/>
            </a:pPr>
            <a:r>
              <a:rPr lang="en-US" sz="1050" dirty="0"/>
              <a:t>Growth is visible in international sales.</a:t>
            </a:r>
          </a:p>
          <a:p>
            <a:pPr marL="171450" indent="-171450">
              <a:lnSpc>
                <a:spcPct val="100000"/>
              </a:lnSpc>
              <a:buFont typeface="Arial" panose="020B0604020202020204" pitchFamily="34" charset="0"/>
              <a:buChar char="•"/>
            </a:pPr>
            <a:r>
              <a:rPr lang="en-US" sz="1050" dirty="0"/>
              <a:t>Expectations for 2026 are positive. We have received indications from our customers that investments in R&amp;D will remain at least at the current level or preferably increase. Our own budget for next year has been prepared with growth in mind.</a:t>
            </a:r>
          </a:p>
          <a:p>
            <a:pPr marL="171450" indent="-171450">
              <a:lnSpc>
                <a:spcPct val="100000"/>
              </a:lnSpc>
              <a:buFont typeface="Arial" panose="020B0604020202020204" pitchFamily="34" charset="0"/>
              <a:buChar char="•"/>
            </a:pPr>
            <a:r>
              <a:rPr lang="en-US" sz="1050" dirty="0"/>
              <a:t>A clear turning point in market decision-making is noticeable.</a:t>
            </a:r>
          </a:p>
          <a:p>
            <a:pPr marL="171450" indent="-171450">
              <a:lnSpc>
                <a:spcPct val="100000"/>
              </a:lnSpc>
              <a:buFont typeface="Arial" panose="020B0604020202020204" pitchFamily="34" charset="0"/>
              <a:buChar char="•"/>
            </a:pPr>
            <a:r>
              <a:rPr lang="en-US" sz="1050" dirty="0"/>
              <a:t>The number of large project orders received for the coming year has increased significantly compared with 3 months ago and 12 months ago.</a:t>
            </a:r>
          </a:p>
          <a:p>
            <a:pPr marL="171450" indent="-171450">
              <a:lnSpc>
                <a:spcPct val="100000"/>
              </a:lnSpc>
              <a:buFont typeface="Arial" panose="020B0604020202020204" pitchFamily="34" charset="0"/>
              <a:buChar char="•"/>
            </a:pPr>
            <a:r>
              <a:rPr lang="en-US" sz="1050" dirty="0"/>
              <a:t>The situation is stable and employment is secured for more than 6 months. The order backlog and demand are at an excellent level. Challenges include financing and personnel capacity.</a:t>
            </a:r>
          </a:p>
          <a:p>
            <a:pPr marL="171450" indent="-171450">
              <a:lnSpc>
                <a:spcPct val="100000"/>
              </a:lnSpc>
              <a:buFont typeface="Arial" panose="020B0604020202020204" pitchFamily="34" charset="0"/>
              <a:buChar char="•"/>
            </a:pPr>
            <a:r>
              <a:rPr lang="en-US" sz="1050" dirty="0"/>
              <a:t>Our global market is strong. Challenges include production capacity and competitiveness.</a:t>
            </a:r>
          </a:p>
          <a:p>
            <a:pPr marL="171450" indent="-171450">
              <a:lnSpc>
                <a:spcPct val="100000"/>
              </a:lnSpc>
              <a:buFont typeface="Arial" panose="020B0604020202020204" pitchFamily="34" charset="0"/>
              <a:buChar char="•"/>
            </a:pPr>
            <a:r>
              <a:rPr lang="en-US" sz="1050" dirty="0"/>
              <a:t>The outlook for export markets is good, but the domestic market remains quiet.</a:t>
            </a:r>
            <a:endParaRPr lang="fi-FI" sz="1050" dirty="0"/>
          </a:p>
        </p:txBody>
      </p:sp>
      <p:sp>
        <p:nvSpPr>
          <p:cNvPr id="7" name="Tekstin paikkamerkki 6">
            <a:extLst>
              <a:ext uri="{FF2B5EF4-FFF2-40B4-BE49-F238E27FC236}">
                <a16:creationId xmlns:a16="http://schemas.microsoft.com/office/drawing/2014/main" id="{8F4CFC27-4906-D360-5245-4403647CE5CE}"/>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3381568973"/>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815C-049F-05BF-E4F5-24510A683234}"/>
            </a:ext>
          </a:extLst>
        </p:cNvPr>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EC170BE3-DB6B-12D0-5A1B-364438D8C15A}"/>
              </a:ext>
            </a:extLst>
          </p:cNvPr>
          <p:cNvSpPr>
            <a:spLocks noGrp="1"/>
          </p:cNvSpPr>
          <p:nvPr>
            <p:ph type="body" sz="quarter" idx="15"/>
          </p:nvPr>
        </p:nvSpPr>
        <p:spPr/>
        <p:txBody>
          <a:bodyPr/>
          <a:lstStyle/>
          <a:p>
            <a:r>
              <a:rPr lang="fi-FI" b="1" dirty="0" err="1"/>
              <a:t>Investments</a:t>
            </a:r>
            <a:endParaRPr lang="fi-FI" b="1" dirty="0"/>
          </a:p>
          <a:p>
            <a:endParaRPr lang="fi-FI" dirty="0"/>
          </a:p>
        </p:txBody>
      </p:sp>
      <p:sp>
        <p:nvSpPr>
          <p:cNvPr id="2" name="Dian numeron paikkamerkki 1">
            <a:extLst>
              <a:ext uri="{FF2B5EF4-FFF2-40B4-BE49-F238E27FC236}">
                <a16:creationId xmlns:a16="http://schemas.microsoft.com/office/drawing/2014/main" id="{F448B08B-6CE0-EEC3-9B92-6C8D3DA94552}"/>
              </a:ext>
            </a:extLst>
          </p:cNvPr>
          <p:cNvSpPr>
            <a:spLocks noGrp="1"/>
          </p:cNvSpPr>
          <p:nvPr>
            <p:ph type="sldNum" sz="quarter" idx="12"/>
          </p:nvPr>
        </p:nvSpPr>
        <p:spPr/>
        <p:txBody>
          <a:bodyPr/>
          <a:lstStyle/>
          <a:p>
            <a:fld id="{6FCB6B90-8271-4E8F-82C1-E646FBB48A2E}" type="slidenum">
              <a:rPr lang="fi-FI" smtClean="0"/>
              <a:pPr/>
              <a:t>48</a:t>
            </a:fld>
            <a:endParaRPr lang="fi-FI" dirty="0"/>
          </a:p>
        </p:txBody>
      </p:sp>
      <p:sp>
        <p:nvSpPr>
          <p:cNvPr id="3" name="Päivämäärän paikkamerkki 2">
            <a:extLst>
              <a:ext uri="{FF2B5EF4-FFF2-40B4-BE49-F238E27FC236}">
                <a16:creationId xmlns:a16="http://schemas.microsoft.com/office/drawing/2014/main" id="{7B832583-B199-900C-8CFE-F470570B039B}"/>
              </a:ext>
            </a:extLst>
          </p:cNvPr>
          <p:cNvSpPr>
            <a:spLocks noGrp="1"/>
          </p:cNvSpPr>
          <p:nvPr>
            <p:ph type="dt" sz="half" idx="10"/>
          </p:nvPr>
        </p:nvSpPr>
        <p:spPr/>
        <p:txBody>
          <a:bodyPr/>
          <a:lstStyle/>
          <a:p>
            <a:fld id="{BFBA45B5-99AE-4DC6-AE90-F0CC4C496FAF}" type="datetime1">
              <a:rPr lang="en-US" smtClean="0"/>
              <a:t>2/11/2026</a:t>
            </a:fld>
            <a:endParaRPr lang="fi-FI" dirty="0"/>
          </a:p>
        </p:txBody>
      </p:sp>
      <p:sp>
        <p:nvSpPr>
          <p:cNvPr id="4" name="Alatunnisteen paikkamerkki 3">
            <a:extLst>
              <a:ext uri="{FF2B5EF4-FFF2-40B4-BE49-F238E27FC236}">
                <a16:creationId xmlns:a16="http://schemas.microsoft.com/office/drawing/2014/main" id="{07DFA7FC-FB46-104B-D53D-54C3839DEA51}"/>
              </a:ext>
            </a:extLst>
          </p:cNvPr>
          <p:cNvSpPr>
            <a:spLocks noGrp="1"/>
          </p:cNvSpPr>
          <p:nvPr>
            <p:ph type="ftr" sz="quarter" idx="11"/>
          </p:nvPr>
        </p:nvSpPr>
        <p:spPr/>
        <p:txBody>
          <a:bodyPr/>
          <a:lstStyle/>
          <a:p>
            <a:r>
              <a:rPr lang="fi-FI"/>
              <a:t>Technology Industries of Finland</a:t>
            </a:r>
            <a:endParaRPr lang="fi-FI" dirty="0"/>
          </a:p>
        </p:txBody>
      </p:sp>
      <p:sp>
        <p:nvSpPr>
          <p:cNvPr id="6" name="Sisällön paikkamerkki 5">
            <a:extLst>
              <a:ext uri="{FF2B5EF4-FFF2-40B4-BE49-F238E27FC236}">
                <a16:creationId xmlns:a16="http://schemas.microsoft.com/office/drawing/2014/main" id="{309E2271-DE43-5237-947E-D7B7E088727A}"/>
              </a:ext>
            </a:extLst>
          </p:cNvPr>
          <p:cNvSpPr>
            <a:spLocks noGrp="1"/>
          </p:cNvSpPr>
          <p:nvPr>
            <p:ph sz="quarter" idx="17"/>
          </p:nvPr>
        </p:nvSpPr>
        <p:spPr/>
        <p:txBody>
          <a:bodyPr>
            <a:normAutofit/>
          </a:bodyPr>
          <a:lstStyle/>
          <a:p>
            <a:pPr marL="171450" indent="-171450">
              <a:lnSpc>
                <a:spcPct val="100000"/>
              </a:lnSpc>
              <a:buFont typeface="Arial" panose="020B0604020202020204" pitchFamily="34" charset="0"/>
              <a:buChar char="•"/>
            </a:pPr>
            <a:r>
              <a:rPr lang="en-US" sz="1050" dirty="0"/>
              <a:t>Our investments in developing AI capabilities, deployment, application areas, and the necessary tools have been significant.</a:t>
            </a:r>
          </a:p>
          <a:p>
            <a:pPr marL="171450" indent="-171450">
              <a:lnSpc>
                <a:spcPct val="100000"/>
              </a:lnSpc>
              <a:buFont typeface="Arial" panose="020B0604020202020204" pitchFamily="34" charset="0"/>
              <a:buChar char="•"/>
            </a:pPr>
            <a:r>
              <a:rPr lang="en-US" sz="1050" dirty="0"/>
              <a:t>The reduction in corporate tax is a positive development. However, the cost of employment is high, and under Finland’s tax system it is in practice very difficult or expensive to attract international talent to Finland. It is indicative that an increasing share of the management and supervisory roles across our operations are now located outside Finland.</a:t>
            </a:r>
          </a:p>
          <a:p>
            <a:pPr marL="171450" indent="-171450">
              <a:lnSpc>
                <a:spcPct val="100000"/>
              </a:lnSpc>
              <a:buFont typeface="Arial" panose="020B0604020202020204" pitchFamily="34" charset="0"/>
              <a:buChar char="•"/>
            </a:pPr>
            <a:r>
              <a:rPr lang="en-US" sz="1050" dirty="0"/>
              <a:t>In 2026, investments will likely be made once the worst downturn has been overcome.</a:t>
            </a:r>
            <a:br>
              <a:rPr lang="en-US" sz="1050" dirty="0"/>
            </a:br>
            <a:r>
              <a:rPr lang="en-US" sz="1050" dirty="0"/>
              <a:t>No investments – a “valley of death” year.</a:t>
            </a:r>
          </a:p>
          <a:p>
            <a:pPr marL="171450" indent="-171450">
              <a:lnSpc>
                <a:spcPct val="100000"/>
              </a:lnSpc>
              <a:buFont typeface="Arial" panose="020B0604020202020204" pitchFamily="34" charset="0"/>
              <a:buChar char="•"/>
            </a:pPr>
            <a:r>
              <a:rPr lang="en-US" sz="1050" dirty="0"/>
              <a:t>Small fish for Christmas. We invested heavily just as the market started to plunge. The situation is now improving, but in 2026 we will only make mandatory or, at most, replacement investments if absolutely necessary. Cash flow must now be restored.</a:t>
            </a:r>
          </a:p>
          <a:p>
            <a:pPr marL="171450" indent="-171450">
              <a:lnSpc>
                <a:spcPct val="100000"/>
              </a:lnSpc>
              <a:buFont typeface="Arial" panose="020B0604020202020204" pitchFamily="34" charset="0"/>
              <a:buChar char="•"/>
            </a:pPr>
            <a:r>
              <a:rPr lang="en-US" sz="1050" dirty="0"/>
              <a:t>The cost of financing has increased, which is slowing down investments.</a:t>
            </a:r>
          </a:p>
          <a:p>
            <a:pPr marL="171450" indent="-171450">
              <a:lnSpc>
                <a:spcPct val="100000"/>
              </a:lnSpc>
              <a:buFont typeface="Arial" panose="020B0604020202020204" pitchFamily="34" charset="0"/>
              <a:buChar char="•"/>
            </a:pPr>
            <a:r>
              <a:rPr lang="en-US" sz="1050" dirty="0"/>
              <a:t>In 2025, all investments have been put on hold due to the difficult market situation.</a:t>
            </a:r>
          </a:p>
          <a:p>
            <a:pPr marL="171450" indent="-171450">
              <a:lnSpc>
                <a:spcPct val="100000"/>
              </a:lnSpc>
              <a:buFont typeface="Arial" panose="020B0604020202020204" pitchFamily="34" charset="0"/>
              <a:buChar char="•"/>
            </a:pPr>
            <a:r>
              <a:rPr lang="en-US" sz="1050" dirty="0"/>
              <a:t>The government’s unpredictable actions regarding electricity and mining taxation significantly weaken the outlook.</a:t>
            </a:r>
            <a:endParaRPr lang="fi-FI" sz="1050" dirty="0"/>
          </a:p>
        </p:txBody>
      </p:sp>
      <p:sp>
        <p:nvSpPr>
          <p:cNvPr id="7" name="Tekstin paikkamerkki 6">
            <a:extLst>
              <a:ext uri="{FF2B5EF4-FFF2-40B4-BE49-F238E27FC236}">
                <a16:creationId xmlns:a16="http://schemas.microsoft.com/office/drawing/2014/main" id="{8BAB562F-573A-82DA-2E3E-C609D4CF1205}"/>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497997130"/>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B98EB79-FDC2-3B26-0977-E3CD6C8ED0B9}"/>
              </a:ext>
            </a:extLst>
          </p:cNvPr>
          <p:cNvSpPr>
            <a:spLocks noGrp="1"/>
          </p:cNvSpPr>
          <p:nvPr>
            <p:ph type="sldNum" sz="quarter" idx="12"/>
          </p:nvPr>
        </p:nvSpPr>
        <p:spPr/>
        <p:txBody>
          <a:bodyPr/>
          <a:lstStyle/>
          <a:p>
            <a:fld id="{6FCB6B90-8271-4E8F-82C1-E646FBB48A2E}" type="slidenum">
              <a:rPr lang="fi-FI" smtClean="0"/>
              <a:pPr/>
              <a:t>49</a:t>
            </a:fld>
            <a:endParaRPr lang="fi-FI" dirty="0"/>
          </a:p>
        </p:txBody>
      </p:sp>
      <p:sp>
        <p:nvSpPr>
          <p:cNvPr id="3" name="Päivämäärän paikkamerkki 2">
            <a:extLst>
              <a:ext uri="{FF2B5EF4-FFF2-40B4-BE49-F238E27FC236}">
                <a16:creationId xmlns:a16="http://schemas.microsoft.com/office/drawing/2014/main" id="{9CAD176F-2B8E-AEB1-ED41-F00A89BD1344}"/>
              </a:ext>
            </a:extLst>
          </p:cNvPr>
          <p:cNvSpPr>
            <a:spLocks noGrp="1"/>
          </p:cNvSpPr>
          <p:nvPr>
            <p:ph type="dt" sz="half" idx="10"/>
          </p:nvPr>
        </p:nvSpPr>
        <p:spPr/>
        <p:txBody>
          <a:bodyPr/>
          <a:lstStyle/>
          <a:p>
            <a:fld id="{BFBA45B5-99AE-4DC6-AE90-F0CC4C496FAF}" type="datetime1">
              <a:rPr lang="en-US" smtClean="0"/>
              <a:t>2/11/2026</a:t>
            </a:fld>
            <a:endParaRPr lang="fi-FI" dirty="0"/>
          </a:p>
        </p:txBody>
      </p:sp>
      <p:sp>
        <p:nvSpPr>
          <p:cNvPr id="4" name="Alatunnisteen paikkamerkki 3">
            <a:extLst>
              <a:ext uri="{FF2B5EF4-FFF2-40B4-BE49-F238E27FC236}">
                <a16:creationId xmlns:a16="http://schemas.microsoft.com/office/drawing/2014/main" id="{E675CE79-6357-4181-0BFB-3363C65C5689}"/>
              </a:ext>
            </a:extLst>
          </p:cNvPr>
          <p:cNvSpPr>
            <a:spLocks noGrp="1"/>
          </p:cNvSpPr>
          <p:nvPr>
            <p:ph type="ftr" sz="quarter" idx="11"/>
          </p:nvPr>
        </p:nvSpPr>
        <p:spPr/>
        <p:txBody>
          <a:bodyPr/>
          <a:lstStyle/>
          <a:p>
            <a:r>
              <a:rPr lang="fi-FI"/>
              <a:t>Technology Industries of Finland</a:t>
            </a:r>
            <a:endParaRPr lang="fi-FI" dirty="0"/>
          </a:p>
        </p:txBody>
      </p:sp>
      <p:sp>
        <p:nvSpPr>
          <p:cNvPr id="9" name="Sisällön paikkamerkki 8">
            <a:extLst>
              <a:ext uri="{FF2B5EF4-FFF2-40B4-BE49-F238E27FC236}">
                <a16:creationId xmlns:a16="http://schemas.microsoft.com/office/drawing/2014/main" id="{5E9BBE20-BD8D-6B94-5F23-47A10B7D6B8A}"/>
              </a:ext>
            </a:extLst>
          </p:cNvPr>
          <p:cNvSpPr>
            <a:spLocks noGrp="1"/>
          </p:cNvSpPr>
          <p:nvPr>
            <p:ph idx="19"/>
          </p:nvPr>
        </p:nvSpPr>
        <p:spPr>
          <a:xfrm>
            <a:off x="282027" y="1131590"/>
            <a:ext cx="7961973" cy="3345159"/>
          </a:xfrm>
        </p:spPr>
        <p:txBody>
          <a:bodyPr/>
          <a:lstStyle/>
          <a:p>
            <a:r>
              <a:rPr lang="en-US" dirty="0"/>
              <a:t>A more extensive analysis by </a:t>
            </a:r>
            <a:r>
              <a:rPr lang="en-US" dirty="0" err="1"/>
              <a:t>TeknoBaro</a:t>
            </a:r>
            <a:r>
              <a:rPr lang="en-US" dirty="0"/>
              <a:t> is available online:</a:t>
            </a:r>
          </a:p>
          <a:p>
            <a:pPr marL="21600" indent="0">
              <a:buNone/>
            </a:pPr>
            <a:r>
              <a:rPr lang="fi-FI" dirty="0">
                <a:hlinkClick r:id="rId2"/>
              </a:rPr>
              <a:t>https://teknologiateollisuus.fi/en/economic-outlook/technobaro/</a:t>
            </a:r>
            <a:endParaRPr lang="fi-FI" dirty="0"/>
          </a:p>
          <a:p>
            <a:endParaRPr lang="fi-FI" dirty="0"/>
          </a:p>
        </p:txBody>
      </p:sp>
      <p:sp>
        <p:nvSpPr>
          <p:cNvPr id="7" name="Tekstin paikkamerkki 6">
            <a:extLst>
              <a:ext uri="{FF2B5EF4-FFF2-40B4-BE49-F238E27FC236}">
                <a16:creationId xmlns:a16="http://schemas.microsoft.com/office/drawing/2014/main" id="{2565BA83-AED0-6B0A-25E9-10B98AD55A08}"/>
              </a:ext>
            </a:extLst>
          </p:cNvPr>
          <p:cNvSpPr>
            <a:spLocks noGrp="1"/>
          </p:cNvSpPr>
          <p:nvPr>
            <p:ph type="body" sz="quarter" idx="20"/>
          </p:nvPr>
        </p:nvSpPr>
        <p:spPr>
          <a:xfrm>
            <a:off x="172799" y="263570"/>
            <a:ext cx="8071201" cy="465655"/>
          </a:xfrm>
        </p:spPr>
        <p:txBody>
          <a:bodyPr/>
          <a:lstStyle/>
          <a:p>
            <a:r>
              <a:rPr lang="en-US" dirty="0" err="1"/>
              <a:t>TechnoBaro</a:t>
            </a:r>
            <a:r>
              <a:rPr lang="en-US" dirty="0"/>
              <a:t> – The Technology Industry Barometer available online</a:t>
            </a:r>
            <a:endParaRPr lang="fi-FI" dirty="0"/>
          </a:p>
        </p:txBody>
      </p:sp>
    </p:spTree>
    <p:extLst>
      <p:ext uri="{BB962C8B-B14F-4D97-AF65-F5344CB8AC3E}">
        <p14:creationId xmlns:p14="http://schemas.microsoft.com/office/powerpoint/2010/main" val="310239647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4BFF4D27-0D45-11A4-C078-54F6F03AA50B}"/>
              </a:ext>
            </a:extLst>
          </p:cNvPr>
          <p:cNvSpPr>
            <a:spLocks noGrp="1"/>
          </p:cNvSpPr>
          <p:nvPr>
            <p:ph type="body" sz="quarter" idx="15"/>
          </p:nvPr>
        </p:nvSpPr>
        <p:spPr/>
        <p:txBody>
          <a:bodyPr/>
          <a:lstStyle/>
          <a:p>
            <a:r>
              <a:rPr lang="fi-FI" dirty="0"/>
              <a:t>Time </a:t>
            </a:r>
            <a:r>
              <a:rPr lang="fi-FI" dirty="0" err="1"/>
              <a:t>series</a:t>
            </a:r>
            <a:endParaRPr lang="fi-FI" dirty="0"/>
          </a:p>
          <a:p>
            <a:endParaRPr lang="fi-FI" dirty="0"/>
          </a:p>
          <a:p>
            <a:pPr>
              <a:lnSpc>
                <a:spcPct val="100000"/>
              </a:lnSpc>
            </a:pPr>
            <a:r>
              <a:rPr lang="en-US" sz="1200" dirty="0"/>
              <a:t>Balance figure: The balance figure is calculated as the share of respondents reporting positive development minus the share reporting negative development. For example, if 30% of respondents said new orders have increased, 50% remained unchanged, and 20% decreased, the balance figure is 30 – 20 = +10.</a:t>
            </a:r>
            <a:endParaRPr lang="fi-FI" sz="1200" dirty="0"/>
          </a:p>
        </p:txBody>
      </p:sp>
      <p:sp>
        <p:nvSpPr>
          <p:cNvPr id="2" name="Dian numeron paikkamerkki 1">
            <a:extLst>
              <a:ext uri="{FF2B5EF4-FFF2-40B4-BE49-F238E27FC236}">
                <a16:creationId xmlns:a16="http://schemas.microsoft.com/office/drawing/2014/main" id="{D66634DB-C547-C2EA-D834-A1CCDD8B9FC8}"/>
              </a:ext>
            </a:extLst>
          </p:cNvPr>
          <p:cNvSpPr>
            <a:spLocks noGrp="1"/>
          </p:cNvSpPr>
          <p:nvPr>
            <p:ph type="sldNum" sz="quarter" idx="12"/>
          </p:nvPr>
        </p:nvSpPr>
        <p:spPr/>
        <p:txBody>
          <a:bodyPr/>
          <a:lstStyle/>
          <a:p>
            <a:fld id="{6FCB6B90-8271-4E8F-82C1-E646FBB48A2E}" type="slidenum">
              <a:rPr lang="fi-FI" smtClean="0"/>
              <a:pPr/>
              <a:t>5</a:t>
            </a:fld>
            <a:endParaRPr lang="fi-FI" dirty="0"/>
          </a:p>
        </p:txBody>
      </p:sp>
      <p:sp>
        <p:nvSpPr>
          <p:cNvPr id="3" name="Päivämäärän paikkamerkki 2">
            <a:extLst>
              <a:ext uri="{FF2B5EF4-FFF2-40B4-BE49-F238E27FC236}">
                <a16:creationId xmlns:a16="http://schemas.microsoft.com/office/drawing/2014/main" id="{AABE279E-8A2A-54F7-9E03-61D701A6B216}"/>
              </a:ext>
            </a:extLst>
          </p:cNvPr>
          <p:cNvSpPr>
            <a:spLocks noGrp="1"/>
          </p:cNvSpPr>
          <p:nvPr>
            <p:ph type="dt" sz="half" idx="10"/>
          </p:nvPr>
        </p:nvSpPr>
        <p:spPr/>
        <p:txBody>
          <a:bodyPr/>
          <a:lstStyle/>
          <a:p>
            <a:fld id="{B6805023-F229-4028-A7EF-BB668AB9EE9F}" type="datetime1">
              <a:rPr lang="en-US" smtClean="0"/>
              <a:t>2/11/2026</a:t>
            </a:fld>
            <a:endParaRPr lang="fi-FI" dirty="0"/>
          </a:p>
        </p:txBody>
      </p:sp>
      <p:sp>
        <p:nvSpPr>
          <p:cNvPr id="4" name="Alatunnisteen paikkamerkki 3">
            <a:extLst>
              <a:ext uri="{FF2B5EF4-FFF2-40B4-BE49-F238E27FC236}">
                <a16:creationId xmlns:a16="http://schemas.microsoft.com/office/drawing/2014/main" id="{5CE3D7AA-D04D-3DC0-A3F0-B738C77B1FD7}"/>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331299801"/>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9EB33586-100D-F8F0-AB96-A6E90B31ADB5}"/>
              </a:ext>
            </a:extLst>
          </p:cNvPr>
          <p:cNvSpPr>
            <a:spLocks noGrp="1"/>
          </p:cNvSpPr>
          <p:nvPr>
            <p:ph type="dt" sz="half" idx="10"/>
          </p:nvPr>
        </p:nvSpPr>
        <p:spPr/>
        <p:txBody>
          <a:bodyPr/>
          <a:lstStyle/>
          <a:p>
            <a:fld id="{BFBA45B5-99AE-4DC6-AE90-F0CC4C496FAF}" type="datetime1">
              <a:rPr lang="en-US" smtClean="0"/>
              <a:t>2/11/2026</a:t>
            </a:fld>
            <a:endParaRPr lang="fi-FI" dirty="0"/>
          </a:p>
        </p:txBody>
      </p:sp>
      <p:sp>
        <p:nvSpPr>
          <p:cNvPr id="4" name="Alatunnisteen paikkamerkki 3">
            <a:extLst>
              <a:ext uri="{FF2B5EF4-FFF2-40B4-BE49-F238E27FC236}">
                <a16:creationId xmlns:a16="http://schemas.microsoft.com/office/drawing/2014/main" id="{F900A5A8-2A08-FD69-9E79-A7360DC75EA4}"/>
              </a:ext>
            </a:extLst>
          </p:cNvPr>
          <p:cNvSpPr>
            <a:spLocks noGrp="1"/>
          </p:cNvSpPr>
          <p:nvPr>
            <p:ph type="ftr" sz="quarter" idx="11"/>
          </p:nvPr>
        </p:nvSpPr>
        <p:spPr/>
        <p:txBody>
          <a:bodyPr/>
          <a:lstStyle/>
          <a:p>
            <a:r>
              <a:rPr lang="fi-FI"/>
              <a:t>Technology Industries of Finland</a:t>
            </a:r>
            <a:endParaRPr lang="fi-FI" dirty="0"/>
          </a:p>
        </p:txBody>
      </p:sp>
      <p:sp>
        <p:nvSpPr>
          <p:cNvPr id="9" name="Sisällön paikkamerkki 8">
            <a:extLst>
              <a:ext uri="{FF2B5EF4-FFF2-40B4-BE49-F238E27FC236}">
                <a16:creationId xmlns:a16="http://schemas.microsoft.com/office/drawing/2014/main" id="{5E7DBD76-24C3-D38F-1E21-F788A33F0062}"/>
              </a:ext>
            </a:extLst>
          </p:cNvPr>
          <p:cNvSpPr>
            <a:spLocks noGrp="1"/>
          </p:cNvSpPr>
          <p:nvPr>
            <p:ph idx="19"/>
          </p:nvPr>
        </p:nvSpPr>
        <p:spPr>
          <a:xfrm>
            <a:off x="597600" y="1584554"/>
            <a:ext cx="4320000" cy="2849967"/>
          </a:xfrm>
        </p:spPr>
        <p:txBody>
          <a:bodyPr/>
          <a:lstStyle/>
          <a:p>
            <a:pPr marL="21600" indent="0">
              <a:buNone/>
            </a:pPr>
            <a:r>
              <a:rPr lang="en-US" dirty="0"/>
              <a:t>Hanne Mikkonen</a:t>
            </a:r>
          </a:p>
          <a:p>
            <a:pPr marL="21600" indent="0">
              <a:buNone/>
            </a:pPr>
            <a:r>
              <a:rPr lang="en-US" dirty="0"/>
              <a:t>Senior Economist</a:t>
            </a:r>
          </a:p>
          <a:p>
            <a:pPr marL="21600" indent="0">
              <a:buNone/>
            </a:pPr>
            <a:endParaRPr lang="en-US" dirty="0"/>
          </a:p>
          <a:p>
            <a:pPr marL="21600" indent="0">
              <a:buNone/>
            </a:pPr>
            <a:r>
              <a:rPr lang="en-US" dirty="0"/>
              <a:t>Economy and Sustainable Growth</a:t>
            </a:r>
            <a:br>
              <a:rPr lang="en-US" dirty="0"/>
            </a:br>
            <a:r>
              <a:rPr lang="en-US" dirty="0"/>
              <a:t>Technology Industries of Finland</a:t>
            </a:r>
            <a:br>
              <a:rPr lang="en-US" dirty="0"/>
            </a:br>
            <a:endParaRPr lang="en-US" dirty="0"/>
          </a:p>
          <a:p>
            <a:pPr marL="21600" indent="0">
              <a:buNone/>
            </a:pPr>
            <a:r>
              <a:rPr lang="en-US" dirty="0"/>
              <a:t>+358 440 296 152</a:t>
            </a:r>
          </a:p>
          <a:p>
            <a:pPr marL="21600" indent="0">
              <a:buNone/>
            </a:pPr>
            <a:r>
              <a:rPr lang="en-US" sz="1400" dirty="0">
                <a:hlinkClick r:id="rId2"/>
              </a:rPr>
              <a:t>hanne.mikkonen@teknologiateollisuus.fi</a:t>
            </a:r>
            <a:endParaRPr lang="fi-FI" sz="1400" dirty="0"/>
          </a:p>
        </p:txBody>
      </p:sp>
      <p:sp>
        <p:nvSpPr>
          <p:cNvPr id="11" name="Tekstin paikkamerkki 10">
            <a:extLst>
              <a:ext uri="{FF2B5EF4-FFF2-40B4-BE49-F238E27FC236}">
                <a16:creationId xmlns:a16="http://schemas.microsoft.com/office/drawing/2014/main" id="{4A928E65-E78E-1130-E4C5-9577DED002E2}"/>
              </a:ext>
            </a:extLst>
          </p:cNvPr>
          <p:cNvSpPr>
            <a:spLocks noGrp="1"/>
          </p:cNvSpPr>
          <p:nvPr>
            <p:ph type="body" sz="quarter" idx="21"/>
          </p:nvPr>
        </p:nvSpPr>
        <p:spPr>
          <a:xfrm>
            <a:off x="629648" y="1104452"/>
            <a:ext cx="3844800" cy="480102"/>
          </a:xfrm>
        </p:spPr>
        <p:txBody>
          <a:bodyPr/>
          <a:lstStyle/>
          <a:p>
            <a:r>
              <a:rPr lang="fi-FI" dirty="0" err="1"/>
              <a:t>Contact</a:t>
            </a:r>
            <a:endParaRPr lang="fi-FI" dirty="0"/>
          </a:p>
        </p:txBody>
      </p:sp>
      <p:sp>
        <p:nvSpPr>
          <p:cNvPr id="8" name="Tekstin paikkamerkki 7">
            <a:extLst>
              <a:ext uri="{FF2B5EF4-FFF2-40B4-BE49-F238E27FC236}">
                <a16:creationId xmlns:a16="http://schemas.microsoft.com/office/drawing/2014/main" id="{2955D13E-2321-523A-43BB-84AE64DFFBB4}"/>
              </a:ext>
            </a:extLst>
          </p:cNvPr>
          <p:cNvSpPr>
            <a:spLocks noGrp="1"/>
          </p:cNvSpPr>
          <p:nvPr>
            <p:ph type="body" sz="quarter" idx="18"/>
          </p:nvPr>
        </p:nvSpPr>
        <p:spPr/>
        <p:txBody>
          <a:bodyPr/>
          <a:lstStyle/>
          <a:p>
            <a:endParaRPr lang="fi-FI"/>
          </a:p>
        </p:txBody>
      </p:sp>
      <p:sp>
        <p:nvSpPr>
          <p:cNvPr id="2" name="Dian numeron paikkamerkki 1">
            <a:extLst>
              <a:ext uri="{FF2B5EF4-FFF2-40B4-BE49-F238E27FC236}">
                <a16:creationId xmlns:a16="http://schemas.microsoft.com/office/drawing/2014/main" id="{26E98D8A-A5D0-0A2E-F7D0-94FAD8C72CA2}"/>
              </a:ext>
            </a:extLst>
          </p:cNvPr>
          <p:cNvSpPr>
            <a:spLocks noGrp="1"/>
          </p:cNvSpPr>
          <p:nvPr>
            <p:ph type="sldNum" sz="quarter" idx="4294967295"/>
          </p:nvPr>
        </p:nvSpPr>
        <p:spPr>
          <a:xfrm>
            <a:off x="8280400" y="4729163"/>
            <a:ext cx="863600" cy="165100"/>
          </a:xfrm>
        </p:spPr>
        <p:txBody>
          <a:bodyPr/>
          <a:lstStyle/>
          <a:p>
            <a:fld id="{6FCB6B90-8271-4E8F-82C1-E646FBB48A2E}" type="slidenum">
              <a:rPr lang="fi-FI" smtClean="0"/>
              <a:pPr/>
              <a:t>50</a:t>
            </a:fld>
            <a:endParaRPr lang="fi-FI" dirty="0"/>
          </a:p>
        </p:txBody>
      </p:sp>
      <p:pic>
        <p:nvPicPr>
          <p:cNvPr id="12" name="Kuvan paikkamerkki 9" descr="Kuva, joka sisältää kohteen piha-, taivas, laiva, vesi&#10;&#10;Tekoälyllä luotu sisältö voi olla virheellistä.">
            <a:extLst>
              <a:ext uri="{FF2B5EF4-FFF2-40B4-BE49-F238E27FC236}">
                <a16:creationId xmlns:a16="http://schemas.microsoft.com/office/drawing/2014/main" id="{28B33736-7133-7797-1012-0AB910DA327F}"/>
              </a:ext>
            </a:extLst>
          </p:cNvPr>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23571" r="23571"/>
          <a:stretch>
            <a:fillRect/>
          </a:stretch>
        </p:blipFill>
        <p:spPr>
          <a:xfrm>
            <a:off x="5091113" y="0"/>
            <a:ext cx="4052887" cy="5143500"/>
          </a:xfrm>
        </p:spPr>
      </p:pic>
    </p:spTree>
    <p:extLst>
      <p:ext uri="{BB962C8B-B14F-4D97-AF65-F5344CB8AC3E}">
        <p14:creationId xmlns:p14="http://schemas.microsoft.com/office/powerpoint/2010/main" val="319361358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12D8B-7F71-5BB8-8BE3-5000611673F2}"/>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3D9315F-5B71-748B-245A-8C9F242A3BAC}"/>
              </a:ext>
            </a:extLst>
          </p:cNvPr>
          <p:cNvSpPr>
            <a:spLocks noGrp="1"/>
          </p:cNvSpPr>
          <p:nvPr>
            <p:ph type="sldNum" sz="quarter" idx="12"/>
          </p:nvPr>
        </p:nvSpPr>
        <p:spPr/>
        <p:txBody>
          <a:bodyPr/>
          <a:lstStyle/>
          <a:p>
            <a:fld id="{6FCB6B90-8271-4E8F-82C1-E646FBB48A2E}" type="slidenum">
              <a:rPr lang="fi-FI" smtClean="0"/>
              <a:pPr/>
              <a:t>6</a:t>
            </a:fld>
            <a:endParaRPr lang="fi-FI" dirty="0"/>
          </a:p>
        </p:txBody>
      </p:sp>
      <p:sp>
        <p:nvSpPr>
          <p:cNvPr id="3" name="Päivämäärän paikkamerkki 2">
            <a:extLst>
              <a:ext uri="{FF2B5EF4-FFF2-40B4-BE49-F238E27FC236}">
                <a16:creationId xmlns:a16="http://schemas.microsoft.com/office/drawing/2014/main" id="{78BB056D-5D82-926C-A369-E6938C6F32F1}"/>
              </a:ext>
            </a:extLst>
          </p:cNvPr>
          <p:cNvSpPr>
            <a:spLocks noGrp="1"/>
          </p:cNvSpPr>
          <p:nvPr>
            <p:ph type="dt" sz="half" idx="10"/>
          </p:nvPr>
        </p:nvSpPr>
        <p:spPr>
          <a:xfrm>
            <a:off x="282027" y="4587974"/>
            <a:ext cx="916709" cy="164690"/>
          </a:xfrm>
        </p:spPr>
        <p:txBody>
          <a:bodyPr/>
          <a:lstStyle/>
          <a:p>
            <a:fld id="{EE15E6F7-FA86-41FD-A9AD-AFA2377AF82F}" type="datetime1">
              <a:rPr lang="en-US" smtClean="0"/>
              <a:t>2/11/2026</a:t>
            </a:fld>
            <a:endParaRPr lang="fi-FI" dirty="0"/>
          </a:p>
        </p:txBody>
      </p:sp>
      <p:sp>
        <p:nvSpPr>
          <p:cNvPr id="4" name="Alatunnisteen paikkamerkki 3">
            <a:extLst>
              <a:ext uri="{FF2B5EF4-FFF2-40B4-BE49-F238E27FC236}">
                <a16:creationId xmlns:a16="http://schemas.microsoft.com/office/drawing/2014/main" id="{7DAD7268-FB3F-CBC0-1C4E-61F35AE1C6BE}"/>
              </a:ext>
            </a:extLst>
          </p:cNvPr>
          <p:cNvSpPr>
            <a:spLocks noGrp="1"/>
          </p:cNvSpPr>
          <p:nvPr>
            <p:ph type="ftr" sz="quarter" idx="11"/>
          </p:nvPr>
        </p:nvSpPr>
        <p:spPr>
          <a:xfrm>
            <a:off x="1111510" y="4587974"/>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endParaRPr lang="fi-FI" dirty="0"/>
          </a:p>
          <a:p>
            <a:r>
              <a:rPr lang="en-US" dirty="0"/>
              <a:t>			The balance figure is calculated as the share of respondents reporting positive development minus the share 			reporting negative development. For example, if 30 percent of respondents say new orders have increased, 50 			percent remained unchanged, and 20 percent decreased, the balance figure is 30 – 20 = +10.</a:t>
            </a:r>
            <a:endParaRPr lang="fi-FI" dirty="0"/>
          </a:p>
          <a:p>
            <a:endParaRPr lang="fi-FI" dirty="0"/>
          </a:p>
        </p:txBody>
      </p:sp>
      <p:sp>
        <p:nvSpPr>
          <p:cNvPr id="6" name="Tekstin paikkamerkki 5">
            <a:extLst>
              <a:ext uri="{FF2B5EF4-FFF2-40B4-BE49-F238E27FC236}">
                <a16:creationId xmlns:a16="http://schemas.microsoft.com/office/drawing/2014/main" id="{FF721A8B-54C2-28D3-8E62-4625F9E9AB42}"/>
              </a:ext>
            </a:extLst>
          </p:cNvPr>
          <p:cNvSpPr>
            <a:spLocks noGrp="1"/>
          </p:cNvSpPr>
          <p:nvPr>
            <p:ph type="body" sz="quarter" idx="17"/>
          </p:nvPr>
        </p:nvSpPr>
        <p:spPr>
          <a:xfrm>
            <a:off x="539552" y="267494"/>
            <a:ext cx="7171200" cy="462785"/>
          </a:xfrm>
        </p:spPr>
        <p:txBody>
          <a:bodyPr/>
          <a:lstStyle/>
          <a:p>
            <a:r>
              <a:rPr lang="en-US" dirty="0">
                <a:solidFill>
                  <a:schemeClr val="tx1"/>
                </a:solidFill>
              </a:rPr>
              <a:t>How has the situation developed from June to September? </a:t>
            </a:r>
            <a:endParaRPr lang="fi-FI" dirty="0">
              <a:solidFill>
                <a:schemeClr val="tx1"/>
              </a:solidFill>
            </a:endParaRPr>
          </a:p>
        </p:txBody>
      </p:sp>
      <p:graphicFrame>
        <p:nvGraphicFramePr>
          <p:cNvPr id="10" name="Sisällön paikkamerkki 13">
            <a:extLst>
              <a:ext uri="{FF2B5EF4-FFF2-40B4-BE49-F238E27FC236}">
                <a16:creationId xmlns:a16="http://schemas.microsoft.com/office/drawing/2014/main" id="{C73BF495-3C9D-D3B8-1C7D-7CDBA469C4B2}"/>
              </a:ext>
            </a:extLst>
          </p:cNvPr>
          <p:cNvGraphicFramePr>
            <a:graphicFrameLocks noGrp="1"/>
          </p:cNvGraphicFramePr>
          <p:nvPr>
            <p:ph idx="19"/>
            <p:extLst>
              <p:ext uri="{D42A27DB-BD31-4B8C-83A1-F6EECF244321}">
                <p14:modId xmlns:p14="http://schemas.microsoft.com/office/powerpoint/2010/main" val="3863079923"/>
              </p:ext>
            </p:extLst>
          </p:nvPr>
        </p:nvGraphicFramePr>
        <p:xfrm>
          <a:off x="539552" y="1347614"/>
          <a:ext cx="4146748" cy="3129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Sisällön paikkamerkki 13">
            <a:extLst>
              <a:ext uri="{FF2B5EF4-FFF2-40B4-BE49-F238E27FC236}">
                <a16:creationId xmlns:a16="http://schemas.microsoft.com/office/drawing/2014/main" id="{5E8621A0-C127-5C43-82A8-0DC166AF6F6A}"/>
              </a:ext>
            </a:extLst>
          </p:cNvPr>
          <p:cNvGraphicFramePr>
            <a:graphicFrameLocks noGrp="1"/>
          </p:cNvGraphicFramePr>
          <p:nvPr>
            <p:ph idx="20"/>
            <p:extLst>
              <p:ext uri="{D42A27DB-BD31-4B8C-83A1-F6EECF244321}">
                <p14:modId xmlns:p14="http://schemas.microsoft.com/office/powerpoint/2010/main" val="2712401515"/>
              </p:ext>
            </p:extLst>
          </p:nvPr>
        </p:nvGraphicFramePr>
        <p:xfrm>
          <a:off x="4673724" y="1347614"/>
          <a:ext cx="4146748" cy="3129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452314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D27F-9069-AA54-A34D-CDFDAE5EEEC1}"/>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689D503-12A8-67E2-FDED-66FEE31F6761}"/>
              </a:ext>
            </a:extLst>
          </p:cNvPr>
          <p:cNvSpPr>
            <a:spLocks noGrp="1"/>
          </p:cNvSpPr>
          <p:nvPr>
            <p:ph type="sldNum" sz="quarter" idx="12"/>
          </p:nvPr>
        </p:nvSpPr>
        <p:spPr/>
        <p:txBody>
          <a:bodyPr/>
          <a:lstStyle/>
          <a:p>
            <a:fld id="{6FCB6B90-8271-4E8F-82C1-E646FBB48A2E}" type="slidenum">
              <a:rPr lang="fi-FI" smtClean="0"/>
              <a:pPr/>
              <a:t>7</a:t>
            </a:fld>
            <a:endParaRPr lang="fi-FI" dirty="0"/>
          </a:p>
        </p:txBody>
      </p:sp>
      <p:sp>
        <p:nvSpPr>
          <p:cNvPr id="3" name="Päivämäärän paikkamerkki 2">
            <a:extLst>
              <a:ext uri="{FF2B5EF4-FFF2-40B4-BE49-F238E27FC236}">
                <a16:creationId xmlns:a16="http://schemas.microsoft.com/office/drawing/2014/main" id="{36BA73B4-3CA4-08F0-555C-06AC0C9C9B65}"/>
              </a:ext>
            </a:extLst>
          </p:cNvPr>
          <p:cNvSpPr>
            <a:spLocks noGrp="1"/>
          </p:cNvSpPr>
          <p:nvPr>
            <p:ph type="dt" sz="half" idx="10"/>
          </p:nvPr>
        </p:nvSpPr>
        <p:spPr>
          <a:xfrm>
            <a:off x="282027" y="4711316"/>
            <a:ext cx="916709" cy="164690"/>
          </a:xfrm>
        </p:spPr>
        <p:txBody>
          <a:bodyPr/>
          <a:lstStyle/>
          <a:p>
            <a:fld id="{EE15E6F7-FA86-41FD-A9AD-AFA2377AF82F}" type="datetime1">
              <a:rPr lang="en-US" smtClean="0"/>
              <a:t>2/11/2026</a:t>
            </a:fld>
            <a:endParaRPr lang="fi-FI" dirty="0"/>
          </a:p>
        </p:txBody>
      </p:sp>
      <p:sp>
        <p:nvSpPr>
          <p:cNvPr id="4" name="Alatunnisteen paikkamerkki 3">
            <a:extLst>
              <a:ext uri="{FF2B5EF4-FFF2-40B4-BE49-F238E27FC236}">
                <a16:creationId xmlns:a16="http://schemas.microsoft.com/office/drawing/2014/main" id="{819059C0-ED4C-107A-06C3-316A194F7B46}"/>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endParaRPr lang="fi-FI" dirty="0"/>
          </a:p>
          <a:p>
            <a:br>
              <a:rPr lang="en-US" dirty="0"/>
            </a:br>
            <a:r>
              <a:rPr lang="en-US" dirty="0"/>
              <a:t>			</a:t>
            </a:r>
            <a:endParaRPr lang="fi-FI" dirty="0"/>
          </a:p>
        </p:txBody>
      </p:sp>
      <p:sp>
        <p:nvSpPr>
          <p:cNvPr id="6" name="Tekstin paikkamerkki 5">
            <a:extLst>
              <a:ext uri="{FF2B5EF4-FFF2-40B4-BE49-F238E27FC236}">
                <a16:creationId xmlns:a16="http://schemas.microsoft.com/office/drawing/2014/main" id="{ADF63ADF-3F9E-93FC-8584-DBF260EAFA61}"/>
              </a:ext>
            </a:extLst>
          </p:cNvPr>
          <p:cNvSpPr>
            <a:spLocks noGrp="1"/>
          </p:cNvSpPr>
          <p:nvPr>
            <p:ph type="body" sz="quarter" idx="17"/>
          </p:nvPr>
        </p:nvSpPr>
        <p:spPr>
          <a:xfrm>
            <a:off x="395536" y="267494"/>
            <a:ext cx="7992888" cy="462785"/>
          </a:xfrm>
        </p:spPr>
        <p:txBody>
          <a:bodyPr/>
          <a:lstStyle/>
          <a:p>
            <a:r>
              <a:rPr lang="en-US" dirty="0"/>
              <a:t>How would you describe your company’s situation now in the following areas compared to about three months ago?</a:t>
            </a:r>
            <a:endParaRPr lang="fi-FI" dirty="0">
              <a:solidFill>
                <a:schemeClr val="tx1"/>
              </a:solidFill>
            </a:endParaRPr>
          </a:p>
        </p:txBody>
      </p:sp>
      <p:graphicFrame>
        <p:nvGraphicFramePr>
          <p:cNvPr id="12" name="Sisällön paikkamerkki 13">
            <a:extLst>
              <a:ext uri="{FF2B5EF4-FFF2-40B4-BE49-F238E27FC236}">
                <a16:creationId xmlns:a16="http://schemas.microsoft.com/office/drawing/2014/main" id="{5B401AD9-C58B-1C40-3704-C0367B9FA18C}"/>
              </a:ext>
            </a:extLst>
          </p:cNvPr>
          <p:cNvGraphicFramePr>
            <a:graphicFrameLocks noGrp="1"/>
          </p:cNvGraphicFramePr>
          <p:nvPr>
            <p:ph idx="19"/>
            <p:extLst>
              <p:ext uri="{D42A27DB-BD31-4B8C-83A1-F6EECF244321}">
                <p14:modId xmlns:p14="http://schemas.microsoft.com/office/powerpoint/2010/main" val="2466922501"/>
              </p:ext>
            </p:extLst>
          </p:nvPr>
        </p:nvGraphicFramePr>
        <p:xfrm>
          <a:off x="467544" y="1419622"/>
          <a:ext cx="4146748" cy="3057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Sisällön paikkamerkki 13">
            <a:extLst>
              <a:ext uri="{FF2B5EF4-FFF2-40B4-BE49-F238E27FC236}">
                <a16:creationId xmlns:a16="http://schemas.microsoft.com/office/drawing/2014/main" id="{557E949B-0B79-BD6C-25AB-2094E3DD194C}"/>
              </a:ext>
            </a:extLst>
          </p:cNvPr>
          <p:cNvGraphicFramePr>
            <a:graphicFrameLocks noGrp="1"/>
          </p:cNvGraphicFramePr>
          <p:nvPr>
            <p:ph idx="20"/>
            <p:extLst>
              <p:ext uri="{D42A27DB-BD31-4B8C-83A1-F6EECF244321}">
                <p14:modId xmlns:p14="http://schemas.microsoft.com/office/powerpoint/2010/main" val="3416062914"/>
              </p:ext>
            </p:extLst>
          </p:nvPr>
        </p:nvGraphicFramePr>
        <p:xfrm>
          <a:off x="4889748" y="1419622"/>
          <a:ext cx="4146748" cy="3057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202003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9E615-97BD-629F-88DD-B4FFBDE4C9C7}"/>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D26989F-501A-AF88-CF23-BB4062E90E29}"/>
              </a:ext>
            </a:extLst>
          </p:cNvPr>
          <p:cNvSpPr>
            <a:spLocks noGrp="1"/>
          </p:cNvSpPr>
          <p:nvPr>
            <p:ph type="sldNum" sz="quarter" idx="12"/>
          </p:nvPr>
        </p:nvSpPr>
        <p:spPr/>
        <p:txBody>
          <a:bodyPr/>
          <a:lstStyle/>
          <a:p>
            <a:fld id="{6FCB6B90-8271-4E8F-82C1-E646FBB48A2E}" type="slidenum">
              <a:rPr lang="fi-FI" smtClean="0"/>
              <a:pPr/>
              <a:t>8</a:t>
            </a:fld>
            <a:endParaRPr lang="fi-FI" dirty="0"/>
          </a:p>
        </p:txBody>
      </p:sp>
      <p:sp>
        <p:nvSpPr>
          <p:cNvPr id="3" name="Päivämäärän paikkamerkki 2">
            <a:extLst>
              <a:ext uri="{FF2B5EF4-FFF2-40B4-BE49-F238E27FC236}">
                <a16:creationId xmlns:a16="http://schemas.microsoft.com/office/drawing/2014/main" id="{04C69331-9C52-8F46-2EAC-773977CEC79C}"/>
              </a:ext>
            </a:extLst>
          </p:cNvPr>
          <p:cNvSpPr>
            <a:spLocks noGrp="1"/>
          </p:cNvSpPr>
          <p:nvPr>
            <p:ph type="dt" sz="half" idx="10"/>
          </p:nvPr>
        </p:nvSpPr>
        <p:spPr>
          <a:xfrm>
            <a:off x="282027" y="4587974"/>
            <a:ext cx="916709" cy="164690"/>
          </a:xfrm>
        </p:spPr>
        <p:txBody>
          <a:bodyPr/>
          <a:lstStyle/>
          <a:p>
            <a:fld id="{EE15E6F7-FA86-41FD-A9AD-AFA2377AF82F}" type="datetime1">
              <a:rPr lang="en-US" smtClean="0"/>
              <a:t>2/11/2026</a:t>
            </a:fld>
            <a:endParaRPr lang="fi-FI" dirty="0"/>
          </a:p>
        </p:txBody>
      </p:sp>
      <p:sp>
        <p:nvSpPr>
          <p:cNvPr id="4" name="Alatunnisteen paikkamerkki 3">
            <a:extLst>
              <a:ext uri="{FF2B5EF4-FFF2-40B4-BE49-F238E27FC236}">
                <a16:creationId xmlns:a16="http://schemas.microsoft.com/office/drawing/2014/main" id="{1C8B4AA4-6A54-3C2E-5C00-EC3F68FB3BE2}"/>
              </a:ext>
            </a:extLst>
          </p:cNvPr>
          <p:cNvSpPr>
            <a:spLocks noGrp="1"/>
          </p:cNvSpPr>
          <p:nvPr>
            <p:ph type="ftr" sz="quarter" idx="11"/>
          </p:nvPr>
        </p:nvSpPr>
        <p:spPr>
          <a:xfrm>
            <a:off x="1111510" y="4587974"/>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December 2025, number of respondents 356.</a:t>
            </a:r>
            <a:br>
              <a:rPr lang="en-US" dirty="0"/>
            </a:br>
            <a:r>
              <a:rPr lang="en-US" dirty="0"/>
              <a:t>			The balance figure is calculated as the share of respondents reporting positive development minus the share 			reporting negative development. For example, if 30 percent of respondents say new orders have increased, 50 			percent remained unchanged, and 20 percent decreased, the balance figure is 30 – 20 = +10.</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B41FEFBE-0A52-C99F-A54B-29D12FE8E54F}"/>
              </a:ext>
            </a:extLst>
          </p:cNvPr>
          <p:cNvSpPr>
            <a:spLocks noGrp="1"/>
          </p:cNvSpPr>
          <p:nvPr>
            <p:ph type="body" sz="quarter" idx="17"/>
          </p:nvPr>
        </p:nvSpPr>
        <p:spPr>
          <a:xfrm>
            <a:off x="395536" y="267494"/>
            <a:ext cx="7992888" cy="462785"/>
          </a:xfrm>
        </p:spPr>
        <p:txBody>
          <a:bodyPr/>
          <a:lstStyle/>
          <a:p>
            <a:r>
              <a:rPr lang="en-US" sz="2400" dirty="0"/>
              <a:t>How do you expect your situation to develop </a:t>
            </a:r>
            <a:r>
              <a:rPr lang="en-US" sz="2400" u="sng" dirty="0"/>
              <a:t>over the next three months</a:t>
            </a:r>
            <a:r>
              <a:rPr lang="en-US" sz="2400" dirty="0"/>
              <a:t>? </a:t>
            </a:r>
            <a:endParaRPr lang="fi-FI" sz="2400" dirty="0">
              <a:solidFill>
                <a:srgbClr val="FF0000"/>
              </a:solidFill>
            </a:endParaRPr>
          </a:p>
        </p:txBody>
      </p:sp>
      <p:graphicFrame>
        <p:nvGraphicFramePr>
          <p:cNvPr id="13" name="Sisällön paikkamerkki 13">
            <a:extLst>
              <a:ext uri="{FF2B5EF4-FFF2-40B4-BE49-F238E27FC236}">
                <a16:creationId xmlns:a16="http://schemas.microsoft.com/office/drawing/2014/main" id="{C747DAA1-D675-664F-949D-74EA9D39362E}"/>
              </a:ext>
            </a:extLst>
          </p:cNvPr>
          <p:cNvGraphicFramePr>
            <a:graphicFrameLocks noGrp="1"/>
          </p:cNvGraphicFramePr>
          <p:nvPr>
            <p:ph idx="19"/>
            <p:extLst>
              <p:ext uri="{D42A27DB-BD31-4B8C-83A1-F6EECF244321}">
                <p14:modId xmlns:p14="http://schemas.microsoft.com/office/powerpoint/2010/main" val="2073112446"/>
              </p:ext>
            </p:extLst>
          </p:nvPr>
        </p:nvGraphicFramePr>
        <p:xfrm>
          <a:off x="179513" y="1203598"/>
          <a:ext cx="4362772"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13">
            <a:extLst>
              <a:ext uri="{FF2B5EF4-FFF2-40B4-BE49-F238E27FC236}">
                <a16:creationId xmlns:a16="http://schemas.microsoft.com/office/drawing/2014/main" id="{8CB9C003-A010-8099-D6C2-D092693E9F6C}"/>
              </a:ext>
            </a:extLst>
          </p:cNvPr>
          <p:cNvGraphicFramePr>
            <a:graphicFrameLocks noGrp="1"/>
          </p:cNvGraphicFramePr>
          <p:nvPr>
            <p:ph idx="20"/>
            <p:extLst>
              <p:ext uri="{D42A27DB-BD31-4B8C-83A1-F6EECF244321}">
                <p14:modId xmlns:p14="http://schemas.microsoft.com/office/powerpoint/2010/main" val="2547144566"/>
              </p:ext>
            </p:extLst>
          </p:nvPr>
        </p:nvGraphicFramePr>
        <p:xfrm>
          <a:off x="4745733" y="1203598"/>
          <a:ext cx="4362772"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351140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699B16FC-46E4-4BAC-B0D3-A42E46B896E0}"/>
              </a:ext>
            </a:extLst>
          </p:cNvPr>
          <p:cNvSpPr>
            <a:spLocks noGrp="1"/>
          </p:cNvSpPr>
          <p:nvPr>
            <p:ph type="body" sz="quarter" idx="15"/>
          </p:nvPr>
        </p:nvSpPr>
        <p:spPr/>
        <p:txBody>
          <a:bodyPr/>
          <a:lstStyle/>
          <a:p>
            <a:r>
              <a:rPr lang="en-US" dirty="0"/>
              <a:t>The next 3 months, i.e. September–December</a:t>
            </a:r>
            <a:endParaRPr lang="fi-FI" dirty="0"/>
          </a:p>
        </p:txBody>
      </p:sp>
      <p:sp>
        <p:nvSpPr>
          <p:cNvPr id="2" name="Dian numeron paikkamerkki 1">
            <a:extLst>
              <a:ext uri="{FF2B5EF4-FFF2-40B4-BE49-F238E27FC236}">
                <a16:creationId xmlns:a16="http://schemas.microsoft.com/office/drawing/2014/main" id="{99FF0BE7-9049-6C9E-809A-97FA5F006BEB}"/>
              </a:ext>
            </a:extLst>
          </p:cNvPr>
          <p:cNvSpPr>
            <a:spLocks noGrp="1"/>
          </p:cNvSpPr>
          <p:nvPr>
            <p:ph type="sldNum" sz="quarter" idx="12"/>
          </p:nvPr>
        </p:nvSpPr>
        <p:spPr/>
        <p:txBody>
          <a:bodyPr/>
          <a:lstStyle/>
          <a:p>
            <a:fld id="{6FCB6B90-8271-4E8F-82C1-E646FBB48A2E}" type="slidenum">
              <a:rPr lang="fi-FI" smtClean="0"/>
              <a:pPr/>
              <a:t>9</a:t>
            </a:fld>
            <a:endParaRPr lang="fi-FI" dirty="0"/>
          </a:p>
        </p:txBody>
      </p:sp>
      <p:sp>
        <p:nvSpPr>
          <p:cNvPr id="3" name="Päivämäärän paikkamerkki 2">
            <a:extLst>
              <a:ext uri="{FF2B5EF4-FFF2-40B4-BE49-F238E27FC236}">
                <a16:creationId xmlns:a16="http://schemas.microsoft.com/office/drawing/2014/main" id="{66386217-5C6D-2239-F93A-ED7C00E7508D}"/>
              </a:ext>
            </a:extLst>
          </p:cNvPr>
          <p:cNvSpPr>
            <a:spLocks noGrp="1"/>
          </p:cNvSpPr>
          <p:nvPr>
            <p:ph type="dt" sz="half" idx="10"/>
          </p:nvPr>
        </p:nvSpPr>
        <p:spPr/>
        <p:txBody>
          <a:bodyPr/>
          <a:lstStyle/>
          <a:p>
            <a:fld id="{B6805023-F229-4028-A7EF-BB668AB9EE9F}" type="datetime1">
              <a:rPr lang="en-US" smtClean="0"/>
              <a:t>2/11/2026</a:t>
            </a:fld>
            <a:endParaRPr lang="fi-FI" dirty="0"/>
          </a:p>
        </p:txBody>
      </p:sp>
      <p:sp>
        <p:nvSpPr>
          <p:cNvPr id="4" name="Alatunnisteen paikkamerkki 3">
            <a:extLst>
              <a:ext uri="{FF2B5EF4-FFF2-40B4-BE49-F238E27FC236}">
                <a16:creationId xmlns:a16="http://schemas.microsoft.com/office/drawing/2014/main" id="{B0213835-D7B8-B419-7E58-439CE2BE80A2}"/>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1722437797"/>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2" id="{EE5BAD27-3D3F-4F6C-BC6B-A4E72CA33948}" vid="{F02C4C6D-A4F2-46A6-8A53-343180E23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5f42a86ea9b9bd6e4171dcdf6da9208f">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414f3867d7ba3fb09d89147dee69305a"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Props1.xml><?xml version="1.0" encoding="utf-8"?>
<ds:datastoreItem xmlns:ds="http://schemas.openxmlformats.org/officeDocument/2006/customXml" ds:itemID="{8E054490-16B1-4DA3-9E8A-5856CD7BF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6CDB3B-618A-487A-A07F-6166CB084814}">
  <ds:schemaRefs>
    <ds:schemaRef ds:uri="http://schemas.microsoft.com/sharepoint/v3/contenttype/forms"/>
  </ds:schemaRefs>
</ds:datastoreItem>
</file>

<file path=customXml/itemProps3.xml><?xml version="1.0" encoding="utf-8"?>
<ds:datastoreItem xmlns:ds="http://schemas.openxmlformats.org/officeDocument/2006/customXml" ds:itemID="{B1EED26C-B51C-449A-AE51-A2E8EBAE91C0}">
  <ds:schemaRefs>
    <ds:schemaRef ds:uri="http://schemas.microsoft.com/office/2006/documentManagement/types"/>
    <ds:schemaRef ds:uri="http://schemas.microsoft.com/office/2006/metadata/properties"/>
    <ds:schemaRef ds:uri="b057f711-7d93-472c-a8f6-94be00805750"/>
    <ds:schemaRef ds:uri="http://www.w3.org/XML/1998/namespace"/>
    <ds:schemaRef ds:uri="http://schemas.openxmlformats.org/package/2006/metadata/core-properties"/>
    <ds:schemaRef ds:uri="http://purl.org/dc/elements/1.1/"/>
    <ds:schemaRef ds:uri="http://schemas.microsoft.com/office/infopath/2007/PartnerControls"/>
    <ds:schemaRef ds:uri="c296724d-1a81-4a23-b6dd-dca7fd62c6ff"/>
    <ds:schemaRef ds:uri="http://purl.org/dc/dcmitype/"/>
    <ds:schemaRef ds:uri="http://purl.org/dc/terms/"/>
  </ds:schemaRefs>
</ds:datastoreItem>
</file>

<file path=docMetadata/LabelInfo.xml><?xml version="1.0" encoding="utf-8"?>
<clbl:labelList xmlns:clbl="http://schemas.microsoft.com/office/2020/mipLabelMetadata">
  <clbl:label id="{28fe8840-82fd-49cb-97d6-06397fbe7377}" enabled="1" method="Standard" siteId="{c0b0ba2d-80d8-41e2-a9ff-fda7be656b28}" contentBits="0" removed="0"/>
</clbl:labelList>
</file>

<file path=docProps/app.xml><?xml version="1.0" encoding="utf-8"?>
<Properties xmlns="http://schemas.openxmlformats.org/officeDocument/2006/extended-properties" xmlns:vt="http://schemas.openxmlformats.org/officeDocument/2006/docPropsVTypes">
  <Template>EN_Tekno yleispohja</Template>
  <TotalTime>271</TotalTime>
  <Words>3062</Words>
  <Application>Microsoft Office PowerPoint</Application>
  <PresentationFormat>Näytössä katseltava esitys (16:9)</PresentationFormat>
  <Paragraphs>444</Paragraphs>
  <Slides>50</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50</vt:i4>
      </vt:variant>
    </vt:vector>
  </HeadingPairs>
  <TitlesOfParts>
    <vt:vector size="53" baseType="lpstr">
      <vt:lpstr>Arial</vt:lpstr>
      <vt:lpstr>Verdana</vt:lpstr>
      <vt:lpstr>Teknologiateollisuus_masterdia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Emaus Katriina</dc:creator>
  <cp:keywords>Techind_EN</cp:keywords>
  <cp:lastModifiedBy>Mikkonen Hanne</cp:lastModifiedBy>
  <cp:revision>3</cp:revision>
  <cp:lastPrinted>2016-06-09T07:47:11Z</cp:lastPrinted>
  <dcterms:created xsi:type="dcterms:W3CDTF">2025-09-26T06:10:10Z</dcterms:created>
  <dcterms:modified xsi:type="dcterms:W3CDTF">2026-02-11T11:41:09Z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MSIP_Label_28fe8840-82fd-49cb-97d6-06397fbe7377_Enabled">
    <vt:lpwstr>true</vt:lpwstr>
  </property>
  <property fmtid="{D5CDD505-2E9C-101B-9397-08002B2CF9AE}" pid="28" name="MSIP_Label_28fe8840-82fd-49cb-97d6-06397fbe7377_SetDate">
    <vt:lpwstr>2021-05-12T13:47:41Z</vt:lpwstr>
  </property>
  <property fmtid="{D5CDD505-2E9C-101B-9397-08002B2CF9AE}" pid="29" name="MSIP_Label_28fe8840-82fd-49cb-97d6-06397fbe7377_Method">
    <vt:lpwstr>Standard</vt:lpwstr>
  </property>
  <property fmtid="{D5CDD505-2E9C-101B-9397-08002B2CF9AE}" pid="30" name="MSIP_Label_28fe8840-82fd-49cb-97d6-06397fbe7377_Name">
    <vt:lpwstr>28fe8840-82fd-49cb-97d6-06397fbe7377</vt:lpwstr>
  </property>
  <property fmtid="{D5CDD505-2E9C-101B-9397-08002B2CF9AE}" pid="31" name="MSIP_Label_28fe8840-82fd-49cb-97d6-06397fbe7377_SiteId">
    <vt:lpwstr>c0b0ba2d-80d8-41e2-a9ff-fda7be656b28</vt:lpwstr>
  </property>
  <property fmtid="{D5CDD505-2E9C-101B-9397-08002B2CF9AE}" pid="32" name="MSIP_Label_28fe8840-82fd-49cb-97d6-06397fbe7377_ActionId">
    <vt:lpwstr>1502ec0c-e736-4f8b-a9f5-60d0da81a14f</vt:lpwstr>
  </property>
  <property fmtid="{D5CDD505-2E9C-101B-9397-08002B2CF9AE}" pid="33" name="MSIP_Label_28fe8840-82fd-49cb-97d6-06397fbe7377_ContentBits">
    <vt:lpwstr>0</vt:lpwstr>
  </property>
  <property fmtid="{D5CDD505-2E9C-101B-9397-08002B2CF9AE}" pid="34" name="ContentTypeId">
    <vt:lpwstr>0x010100F886EDC3C35ED44386E38662B6DACCDA</vt:lpwstr>
  </property>
  <property fmtid="{D5CDD505-2E9C-101B-9397-08002B2CF9AE}" pid="35" name="MediaServiceImageTags">
    <vt:lpwstr/>
  </property>
</Properties>
</file>