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147373930" r:id="rId5"/>
    <p:sldId id="2147373931" r:id="rId6"/>
    <p:sldId id="1095" r:id="rId7"/>
    <p:sldId id="2147373932" r:id="rId8"/>
    <p:sldId id="1085" r:id="rId9"/>
    <p:sldId id="1112" r:id="rId10"/>
    <p:sldId id="1098" r:id="rId11"/>
    <p:sldId id="1101" r:id="rId12"/>
    <p:sldId id="267" r:id="rId13"/>
    <p:sldId id="1102" r:id="rId14"/>
    <p:sldId id="1107" r:id="rId15"/>
    <p:sldId id="2147373937" r:id="rId16"/>
    <p:sldId id="1093" r:id="rId17"/>
    <p:sldId id="1103" r:id="rId18"/>
    <p:sldId id="1108" r:id="rId19"/>
    <p:sldId id="1104" r:id="rId20"/>
    <p:sldId id="1109" r:id="rId21"/>
    <p:sldId id="953" r:id="rId22"/>
    <p:sldId id="954" r:id="rId23"/>
    <p:sldId id="1105" r:id="rId24"/>
    <p:sldId id="1110" r:id="rId25"/>
    <p:sldId id="1106" r:id="rId26"/>
    <p:sldId id="1111" r:id="rId27"/>
    <p:sldId id="2147373935" r:id="rId28"/>
    <p:sldId id="1113" r:id="rId29"/>
  </p:sldIdLst>
  <p:sldSz cx="9144000" cy="5143500" type="screen16x9"/>
  <p:notesSz cx="7102475" cy="1023302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7E9CD8-0DD0-C070-85C1-EDA6250BF07B}" name="Ollikainen Marjo" initials="OM" userId="S::marjo.ollikainen@teknologiateollisuus.fi::a7ec0376-660e-4191-b0cd-ef9c24ea692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F94"/>
    <a:srgbClr val="000000"/>
    <a:srgbClr val="FF00B8"/>
    <a:srgbClr val="333333"/>
    <a:srgbClr val="FFFF00"/>
    <a:srgbClr val="85E869"/>
    <a:srgbClr val="FF805C"/>
    <a:srgbClr val="8A0FA6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4BAA67-29C8-48D2-AA7C-30C031B968A2}" v="63" dt="2026-02-13T07:19:35.213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132" y="9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Business situation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Taul1!$A$14:$A$86</c:f>
              <c:strCache>
                <c:ptCount val="73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  <c:pt idx="68">
                  <c:v>2025.1</c:v>
                </c:pt>
                <c:pt idx="69">
                  <c:v>2025.4</c:v>
                </c:pt>
                <c:pt idx="70">
                  <c:v>2025.7</c:v>
                </c:pt>
                <c:pt idx="71">
                  <c:v>2025.10</c:v>
                </c:pt>
                <c:pt idx="72">
                  <c:v>2026.1</c:v>
                </c:pt>
              </c:strCache>
            </c:strRef>
          </c:cat>
          <c:val>
            <c:numRef>
              <c:f>Taul1!$B$14:$B$86</c:f>
              <c:numCache>
                <c:formatCode>General</c:formatCode>
                <c:ptCount val="73"/>
                <c:pt idx="0">
                  <c:v>35.799999999999997</c:v>
                </c:pt>
                <c:pt idx="1">
                  <c:v>18.899999999999999</c:v>
                </c:pt>
                <c:pt idx="2">
                  <c:v>4.9000000000000004</c:v>
                </c:pt>
                <c:pt idx="3">
                  <c:v>-13.3</c:v>
                </c:pt>
                <c:pt idx="4">
                  <c:v>-43.8</c:v>
                </c:pt>
                <c:pt idx="5">
                  <c:v>-68.3</c:v>
                </c:pt>
                <c:pt idx="6">
                  <c:v>-72.3</c:v>
                </c:pt>
                <c:pt idx="7">
                  <c:v>-65.5</c:v>
                </c:pt>
                <c:pt idx="8">
                  <c:v>-50.7</c:v>
                </c:pt>
                <c:pt idx="9">
                  <c:v>-32.799999999999997</c:v>
                </c:pt>
                <c:pt idx="10">
                  <c:v>-13.2</c:v>
                </c:pt>
                <c:pt idx="11">
                  <c:v>-5.7</c:v>
                </c:pt>
                <c:pt idx="12">
                  <c:v>-1.3</c:v>
                </c:pt>
                <c:pt idx="13">
                  <c:v>5.7</c:v>
                </c:pt>
                <c:pt idx="14">
                  <c:v>-4.4000000000000004</c:v>
                </c:pt>
                <c:pt idx="15">
                  <c:v>-13.1</c:v>
                </c:pt>
                <c:pt idx="16">
                  <c:v>-17.100000000000001</c:v>
                </c:pt>
                <c:pt idx="17">
                  <c:v>-20.3</c:v>
                </c:pt>
                <c:pt idx="18">
                  <c:v>-16.7</c:v>
                </c:pt>
                <c:pt idx="19">
                  <c:v>-26.5</c:v>
                </c:pt>
                <c:pt idx="20">
                  <c:v>-31.3</c:v>
                </c:pt>
                <c:pt idx="21">
                  <c:v>-38.6</c:v>
                </c:pt>
                <c:pt idx="22">
                  <c:v>-36</c:v>
                </c:pt>
                <c:pt idx="23">
                  <c:v>-39.299999999999997</c:v>
                </c:pt>
                <c:pt idx="24">
                  <c:v>-27.1</c:v>
                </c:pt>
                <c:pt idx="25">
                  <c:v>-24.7</c:v>
                </c:pt>
                <c:pt idx="26">
                  <c:v>-23.1</c:v>
                </c:pt>
                <c:pt idx="27">
                  <c:v>-24.9</c:v>
                </c:pt>
                <c:pt idx="28">
                  <c:v>-28.6</c:v>
                </c:pt>
                <c:pt idx="29">
                  <c:v>-30.5</c:v>
                </c:pt>
                <c:pt idx="30">
                  <c:v>-34.799999999999997</c:v>
                </c:pt>
                <c:pt idx="31">
                  <c:v>-27.9</c:v>
                </c:pt>
                <c:pt idx="32">
                  <c:v>-25.5</c:v>
                </c:pt>
                <c:pt idx="33">
                  <c:v>-20.2</c:v>
                </c:pt>
                <c:pt idx="34">
                  <c:v>-22.4</c:v>
                </c:pt>
                <c:pt idx="35">
                  <c:v>-15.7</c:v>
                </c:pt>
                <c:pt idx="36">
                  <c:v>-2.7</c:v>
                </c:pt>
                <c:pt idx="37">
                  <c:v>10.199999999999999</c:v>
                </c:pt>
                <c:pt idx="38">
                  <c:v>16.3</c:v>
                </c:pt>
                <c:pt idx="39">
                  <c:v>26.7</c:v>
                </c:pt>
                <c:pt idx="40">
                  <c:v>27.5</c:v>
                </c:pt>
                <c:pt idx="41">
                  <c:v>30.8</c:v>
                </c:pt>
                <c:pt idx="42">
                  <c:v>37.200000000000003</c:v>
                </c:pt>
                <c:pt idx="43">
                  <c:v>36.5</c:v>
                </c:pt>
                <c:pt idx="44">
                  <c:v>19.2</c:v>
                </c:pt>
                <c:pt idx="45">
                  <c:v>10.4</c:v>
                </c:pt>
                <c:pt idx="46">
                  <c:v>4.4000000000000004</c:v>
                </c:pt>
                <c:pt idx="47">
                  <c:v>-4.3</c:v>
                </c:pt>
                <c:pt idx="48">
                  <c:v>-16.3</c:v>
                </c:pt>
                <c:pt idx="49">
                  <c:v>-33.700000000000003</c:v>
                </c:pt>
                <c:pt idx="50">
                  <c:v>-46.5</c:v>
                </c:pt>
                <c:pt idx="51">
                  <c:v>-39.1</c:v>
                </c:pt>
                <c:pt idx="52">
                  <c:v>-13.1</c:v>
                </c:pt>
                <c:pt idx="53">
                  <c:v>10.8</c:v>
                </c:pt>
                <c:pt idx="54">
                  <c:v>34.299999999999997</c:v>
                </c:pt>
                <c:pt idx="55">
                  <c:v>38.9</c:v>
                </c:pt>
                <c:pt idx="56">
                  <c:v>43.6</c:v>
                </c:pt>
                <c:pt idx="57">
                  <c:v>26.5</c:v>
                </c:pt>
                <c:pt idx="58">
                  <c:v>12.5</c:v>
                </c:pt>
                <c:pt idx="59">
                  <c:v>2.2999999999999998</c:v>
                </c:pt>
                <c:pt idx="60">
                  <c:v>-11.6</c:v>
                </c:pt>
                <c:pt idx="61">
                  <c:v>-17.7</c:v>
                </c:pt>
                <c:pt idx="62">
                  <c:v>-29</c:v>
                </c:pt>
                <c:pt idx="63">
                  <c:v>-41.6</c:v>
                </c:pt>
                <c:pt idx="64">
                  <c:v>-46.7</c:v>
                </c:pt>
                <c:pt idx="65">
                  <c:v>-47</c:v>
                </c:pt>
                <c:pt idx="66">
                  <c:v>-38.9</c:v>
                </c:pt>
                <c:pt idx="67">
                  <c:v>-41.9</c:v>
                </c:pt>
                <c:pt idx="68">
                  <c:v>-38.799999999999997</c:v>
                </c:pt>
                <c:pt idx="69">
                  <c:v>-36.799999999999997</c:v>
                </c:pt>
                <c:pt idx="70">
                  <c:v>-45.6</c:v>
                </c:pt>
                <c:pt idx="71">
                  <c:v>-27.2</c:v>
                </c:pt>
                <c:pt idx="72">
                  <c:v>-31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CC-4BC8-B6AE-68198173347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Business outlook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Taul1!$A$14:$A$86</c:f>
              <c:strCache>
                <c:ptCount val="73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  <c:pt idx="68">
                  <c:v>2025.1</c:v>
                </c:pt>
                <c:pt idx="69">
                  <c:v>2025.4</c:v>
                </c:pt>
                <c:pt idx="70">
                  <c:v>2025.7</c:v>
                </c:pt>
                <c:pt idx="71">
                  <c:v>2025.10</c:v>
                </c:pt>
                <c:pt idx="72">
                  <c:v>2026.1</c:v>
                </c:pt>
              </c:strCache>
            </c:strRef>
          </c:cat>
          <c:val>
            <c:numRef>
              <c:f>Taul1!$C$14:$C$86</c:f>
              <c:numCache>
                <c:formatCode>General</c:formatCode>
                <c:ptCount val="73"/>
                <c:pt idx="0">
                  <c:v>-2.2000000000000002</c:v>
                </c:pt>
                <c:pt idx="1">
                  <c:v>-16.399999999999999</c:v>
                </c:pt>
                <c:pt idx="2">
                  <c:v>-25.9</c:v>
                </c:pt>
                <c:pt idx="3">
                  <c:v>-34</c:v>
                </c:pt>
                <c:pt idx="4">
                  <c:v>-40.700000000000003</c:v>
                </c:pt>
                <c:pt idx="5">
                  <c:v>-36.200000000000003</c:v>
                </c:pt>
                <c:pt idx="6">
                  <c:v>-19.399999999999999</c:v>
                </c:pt>
                <c:pt idx="7">
                  <c:v>0.9</c:v>
                </c:pt>
                <c:pt idx="8">
                  <c:v>15.3</c:v>
                </c:pt>
                <c:pt idx="9">
                  <c:v>20.9</c:v>
                </c:pt>
                <c:pt idx="10">
                  <c:v>13.8</c:v>
                </c:pt>
                <c:pt idx="11">
                  <c:v>19.5</c:v>
                </c:pt>
                <c:pt idx="12">
                  <c:v>22.3</c:v>
                </c:pt>
                <c:pt idx="13">
                  <c:v>15.1</c:v>
                </c:pt>
                <c:pt idx="14">
                  <c:v>10.199999999999999</c:v>
                </c:pt>
                <c:pt idx="15">
                  <c:v>-21.3</c:v>
                </c:pt>
                <c:pt idx="16">
                  <c:v>-13.3</c:v>
                </c:pt>
                <c:pt idx="17">
                  <c:v>-2.9</c:v>
                </c:pt>
                <c:pt idx="18">
                  <c:v>-4.5</c:v>
                </c:pt>
                <c:pt idx="19">
                  <c:v>-24.4</c:v>
                </c:pt>
                <c:pt idx="20">
                  <c:v>-10.3</c:v>
                </c:pt>
                <c:pt idx="21">
                  <c:v>-8.1</c:v>
                </c:pt>
                <c:pt idx="22">
                  <c:v>-8.8000000000000007</c:v>
                </c:pt>
                <c:pt idx="23">
                  <c:v>-0.9</c:v>
                </c:pt>
                <c:pt idx="24">
                  <c:v>-6.5</c:v>
                </c:pt>
                <c:pt idx="25">
                  <c:v>-7.8</c:v>
                </c:pt>
                <c:pt idx="26">
                  <c:v>-1.3</c:v>
                </c:pt>
                <c:pt idx="27">
                  <c:v>-6.3</c:v>
                </c:pt>
                <c:pt idx="28">
                  <c:v>-5</c:v>
                </c:pt>
                <c:pt idx="29">
                  <c:v>-4.3</c:v>
                </c:pt>
                <c:pt idx="30">
                  <c:v>-2.2000000000000002</c:v>
                </c:pt>
                <c:pt idx="31">
                  <c:v>1.9</c:v>
                </c:pt>
                <c:pt idx="32">
                  <c:v>2.4</c:v>
                </c:pt>
                <c:pt idx="33">
                  <c:v>-1</c:v>
                </c:pt>
                <c:pt idx="34">
                  <c:v>-4.9000000000000004</c:v>
                </c:pt>
                <c:pt idx="35">
                  <c:v>4.4000000000000004</c:v>
                </c:pt>
                <c:pt idx="36">
                  <c:v>7.6</c:v>
                </c:pt>
                <c:pt idx="37">
                  <c:v>8</c:v>
                </c:pt>
                <c:pt idx="38">
                  <c:v>9.6999999999999993</c:v>
                </c:pt>
                <c:pt idx="39">
                  <c:v>23.8</c:v>
                </c:pt>
                <c:pt idx="40">
                  <c:v>17.5</c:v>
                </c:pt>
                <c:pt idx="41">
                  <c:v>12.5</c:v>
                </c:pt>
                <c:pt idx="42">
                  <c:v>11</c:v>
                </c:pt>
                <c:pt idx="43">
                  <c:v>3</c:v>
                </c:pt>
                <c:pt idx="44">
                  <c:v>-10.7</c:v>
                </c:pt>
                <c:pt idx="45">
                  <c:v>-12.1</c:v>
                </c:pt>
                <c:pt idx="46">
                  <c:v>-12.8</c:v>
                </c:pt>
                <c:pt idx="47">
                  <c:v>-20.7</c:v>
                </c:pt>
                <c:pt idx="48">
                  <c:v>-16.600000000000001</c:v>
                </c:pt>
                <c:pt idx="49">
                  <c:v>-53.6</c:v>
                </c:pt>
                <c:pt idx="50">
                  <c:v>-20.5</c:v>
                </c:pt>
                <c:pt idx="51">
                  <c:v>-7.5</c:v>
                </c:pt>
                <c:pt idx="52">
                  <c:v>7.3</c:v>
                </c:pt>
                <c:pt idx="53">
                  <c:v>14.5</c:v>
                </c:pt>
                <c:pt idx="54">
                  <c:v>14.9</c:v>
                </c:pt>
                <c:pt idx="55">
                  <c:v>12.5</c:v>
                </c:pt>
                <c:pt idx="56">
                  <c:v>0.7</c:v>
                </c:pt>
                <c:pt idx="57">
                  <c:v>-21.7</c:v>
                </c:pt>
                <c:pt idx="58">
                  <c:v>-24.6</c:v>
                </c:pt>
                <c:pt idx="59">
                  <c:v>-27.8</c:v>
                </c:pt>
                <c:pt idx="60">
                  <c:v>-28.3</c:v>
                </c:pt>
                <c:pt idx="61">
                  <c:v>-26</c:v>
                </c:pt>
                <c:pt idx="62">
                  <c:v>-29.8</c:v>
                </c:pt>
                <c:pt idx="63">
                  <c:v>-25.8</c:v>
                </c:pt>
                <c:pt idx="64">
                  <c:v>-17.3</c:v>
                </c:pt>
                <c:pt idx="65">
                  <c:v>-6</c:v>
                </c:pt>
                <c:pt idx="66">
                  <c:v>3.1</c:v>
                </c:pt>
                <c:pt idx="67">
                  <c:v>3.7</c:v>
                </c:pt>
                <c:pt idx="68">
                  <c:v>1.4</c:v>
                </c:pt>
                <c:pt idx="69">
                  <c:v>-7.1</c:v>
                </c:pt>
                <c:pt idx="70">
                  <c:v>1.5</c:v>
                </c:pt>
                <c:pt idx="71">
                  <c:v>13</c:v>
                </c:pt>
                <c:pt idx="7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CC-4BC8-B6AE-681981733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954368"/>
        <c:axId val="323968928"/>
      </c:lineChart>
      <c:catAx>
        <c:axId val="323954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968928"/>
        <c:crosses val="autoZero"/>
        <c:auto val="1"/>
        <c:lblAlgn val="ctr"/>
        <c:lblOffset val="100"/>
        <c:tickMarkSkip val="4"/>
        <c:noMultiLvlLbl val="0"/>
      </c:catAx>
      <c:valAx>
        <c:axId val="32396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395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/>
              <a:t>Balance</a:t>
            </a:r>
            <a:r>
              <a:rPr lang="en-US" sz="1050" baseline="0" dirty="0"/>
              <a:t> figure</a:t>
            </a:r>
            <a:endParaRPr lang="en-US" sz="1050" dirty="0"/>
          </a:p>
        </c:rich>
      </c:tx>
      <c:layout>
        <c:manualLayout>
          <c:xMode val="edge"/>
          <c:yMode val="edge"/>
          <c:x val="0.85320463205436436"/>
          <c:y val="3.2272528088111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Taul1!$A$2:$A$77</c:f>
              <c:numCache>
                <c:formatCode>General</c:formatCode>
                <c:ptCount val="76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  <c:pt idx="40">
                  <c:v>2018</c:v>
                </c:pt>
                <c:pt idx="44">
                  <c:v>2019</c:v>
                </c:pt>
                <c:pt idx="48">
                  <c:v>2020</c:v>
                </c:pt>
                <c:pt idx="52">
                  <c:v>2021</c:v>
                </c:pt>
                <c:pt idx="56">
                  <c:v>2022</c:v>
                </c:pt>
                <c:pt idx="60">
                  <c:v>2023</c:v>
                </c:pt>
                <c:pt idx="64">
                  <c:v>2024</c:v>
                </c:pt>
                <c:pt idx="68">
                  <c:v>2025</c:v>
                </c:pt>
                <c:pt idx="72">
                  <c:v>2026</c:v>
                </c:pt>
              </c:numCache>
            </c:numRef>
          </c:cat>
          <c:val>
            <c:numRef>
              <c:f>Taul1!$B$2:$B$77</c:f>
              <c:numCache>
                <c:formatCode>General</c:formatCode>
                <c:ptCount val="76"/>
                <c:pt idx="0">
                  <c:v>-2</c:v>
                </c:pt>
                <c:pt idx="1">
                  <c:v>1</c:v>
                </c:pt>
                <c:pt idx="2">
                  <c:v>-14</c:v>
                </c:pt>
                <c:pt idx="3">
                  <c:v>-28</c:v>
                </c:pt>
                <c:pt idx="4">
                  <c:v>-56</c:v>
                </c:pt>
                <c:pt idx="5">
                  <c:v>-36</c:v>
                </c:pt>
                <c:pt idx="6">
                  <c:v>-21</c:v>
                </c:pt>
                <c:pt idx="7">
                  <c:v>2</c:v>
                </c:pt>
                <c:pt idx="8">
                  <c:v>10</c:v>
                </c:pt>
                <c:pt idx="9">
                  <c:v>33</c:v>
                </c:pt>
                <c:pt idx="10">
                  <c:v>27</c:v>
                </c:pt>
                <c:pt idx="11">
                  <c:v>19</c:v>
                </c:pt>
                <c:pt idx="12">
                  <c:v>26</c:v>
                </c:pt>
                <c:pt idx="13">
                  <c:v>30</c:v>
                </c:pt>
                <c:pt idx="14">
                  <c:v>18</c:v>
                </c:pt>
                <c:pt idx="15">
                  <c:v>-5</c:v>
                </c:pt>
                <c:pt idx="16">
                  <c:v>-5</c:v>
                </c:pt>
                <c:pt idx="17">
                  <c:v>8</c:v>
                </c:pt>
                <c:pt idx="18">
                  <c:v>-4</c:v>
                </c:pt>
                <c:pt idx="19">
                  <c:v>-24</c:v>
                </c:pt>
                <c:pt idx="20">
                  <c:v>-11</c:v>
                </c:pt>
                <c:pt idx="21">
                  <c:v>-2</c:v>
                </c:pt>
                <c:pt idx="22">
                  <c:v>-11</c:v>
                </c:pt>
                <c:pt idx="23">
                  <c:v>-13</c:v>
                </c:pt>
                <c:pt idx="24">
                  <c:v>5</c:v>
                </c:pt>
                <c:pt idx="25">
                  <c:v>15</c:v>
                </c:pt>
                <c:pt idx="26">
                  <c:v>3</c:v>
                </c:pt>
                <c:pt idx="27">
                  <c:v>-12</c:v>
                </c:pt>
                <c:pt idx="28">
                  <c:v>-4</c:v>
                </c:pt>
                <c:pt idx="29">
                  <c:v>10</c:v>
                </c:pt>
                <c:pt idx="30">
                  <c:v>1</c:v>
                </c:pt>
                <c:pt idx="31">
                  <c:v>-3</c:v>
                </c:pt>
                <c:pt idx="32">
                  <c:v>1</c:v>
                </c:pt>
                <c:pt idx="33">
                  <c:v>18</c:v>
                </c:pt>
                <c:pt idx="34">
                  <c:v>4</c:v>
                </c:pt>
                <c:pt idx="35">
                  <c:v>9</c:v>
                </c:pt>
                <c:pt idx="36">
                  <c:v>14</c:v>
                </c:pt>
                <c:pt idx="37">
                  <c:v>24</c:v>
                </c:pt>
                <c:pt idx="38">
                  <c:v>24</c:v>
                </c:pt>
                <c:pt idx="39">
                  <c:v>21.45</c:v>
                </c:pt>
                <c:pt idx="40">
                  <c:v>26.4</c:v>
                </c:pt>
                <c:pt idx="41">
                  <c:v>24.3</c:v>
                </c:pt>
                <c:pt idx="42">
                  <c:v>11.46</c:v>
                </c:pt>
                <c:pt idx="43">
                  <c:v>0.45</c:v>
                </c:pt>
                <c:pt idx="44">
                  <c:v>4.71</c:v>
                </c:pt>
                <c:pt idx="45">
                  <c:v>12.19</c:v>
                </c:pt>
                <c:pt idx="46">
                  <c:v>-2.73</c:v>
                </c:pt>
                <c:pt idx="47">
                  <c:v>-16.66</c:v>
                </c:pt>
                <c:pt idx="48">
                  <c:v>-6.75</c:v>
                </c:pt>
                <c:pt idx="49">
                  <c:v>-41.7</c:v>
                </c:pt>
                <c:pt idx="50">
                  <c:v>-43.86</c:v>
                </c:pt>
                <c:pt idx="51">
                  <c:v>-15.28</c:v>
                </c:pt>
                <c:pt idx="52">
                  <c:v>7.89</c:v>
                </c:pt>
                <c:pt idx="53">
                  <c:v>26.61</c:v>
                </c:pt>
                <c:pt idx="54">
                  <c:v>29.11</c:v>
                </c:pt>
                <c:pt idx="55">
                  <c:v>21.43</c:v>
                </c:pt>
                <c:pt idx="56">
                  <c:v>17.13</c:v>
                </c:pt>
                <c:pt idx="57">
                  <c:v>6.57</c:v>
                </c:pt>
                <c:pt idx="58">
                  <c:v>3.12</c:v>
                </c:pt>
                <c:pt idx="59">
                  <c:v>-7.26</c:v>
                </c:pt>
                <c:pt idx="60">
                  <c:v>-11.7</c:v>
                </c:pt>
                <c:pt idx="61">
                  <c:v>-13.5</c:v>
                </c:pt>
                <c:pt idx="62">
                  <c:v>-21</c:v>
                </c:pt>
                <c:pt idx="63">
                  <c:v>-30.6</c:v>
                </c:pt>
                <c:pt idx="64">
                  <c:v>-23.2</c:v>
                </c:pt>
                <c:pt idx="65">
                  <c:v>-10.4</c:v>
                </c:pt>
                <c:pt idx="66">
                  <c:v>-14.7</c:v>
                </c:pt>
                <c:pt idx="67">
                  <c:v>-13</c:v>
                </c:pt>
                <c:pt idx="68">
                  <c:v>-7</c:v>
                </c:pt>
                <c:pt idx="69">
                  <c:v>7</c:v>
                </c:pt>
                <c:pt idx="70">
                  <c:v>7</c:v>
                </c:pt>
                <c:pt idx="71">
                  <c:v>2</c:v>
                </c:pt>
                <c:pt idx="7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D3-4633-BB45-A3D11E6D8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1610815"/>
        <c:axId val="1031606975"/>
      </c:lineChart>
      <c:catAx>
        <c:axId val="103161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31606975"/>
        <c:crosses val="autoZero"/>
        <c:auto val="1"/>
        <c:lblAlgn val="ctr"/>
        <c:lblOffset val="100"/>
        <c:noMultiLvlLbl val="0"/>
      </c:catAx>
      <c:valAx>
        <c:axId val="1031606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3161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Change in number of personnel comparede to previous quarter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Taul1!$A$4:$A$47</c:f>
              <c:strCache>
                <c:ptCount val="44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  <c:pt idx="39">
                  <c:v>2024Q4</c:v>
                </c:pt>
                <c:pt idx="40">
                  <c:v>2025Q1</c:v>
                </c:pt>
                <c:pt idx="41">
                  <c:v>2025Q2</c:v>
                </c:pt>
                <c:pt idx="42">
                  <c:v>2025Q3</c:v>
                </c:pt>
                <c:pt idx="43">
                  <c:v>2025Q4</c:v>
                </c:pt>
              </c:strCache>
            </c:strRef>
          </c:cat>
          <c:val>
            <c:numRef>
              <c:f>Taul1!$B$4:$B$47</c:f>
              <c:numCache>
                <c:formatCode>General</c:formatCode>
                <c:ptCount val="44"/>
                <c:pt idx="0">
                  <c:v>500</c:v>
                </c:pt>
                <c:pt idx="1">
                  <c:v>1464.610866</c:v>
                </c:pt>
                <c:pt idx="2">
                  <c:v>-1043.844589</c:v>
                </c:pt>
                <c:pt idx="3">
                  <c:v>-2242.6661509999999</c:v>
                </c:pt>
                <c:pt idx="4">
                  <c:v>-423.86039099999999</c:v>
                </c:pt>
                <c:pt idx="5">
                  <c:v>783.61812870000006</c:v>
                </c:pt>
                <c:pt idx="6">
                  <c:v>-1880.5028569999999</c:v>
                </c:pt>
                <c:pt idx="7">
                  <c:v>577.8517445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-1675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  <c:pt idx="27">
                  <c:v>1060</c:v>
                </c:pt>
                <c:pt idx="28">
                  <c:v>5742</c:v>
                </c:pt>
                <c:pt idx="29">
                  <c:v>5139</c:v>
                </c:pt>
                <c:pt idx="30">
                  <c:v>1156</c:v>
                </c:pt>
                <c:pt idx="31">
                  <c:v>825</c:v>
                </c:pt>
                <c:pt idx="32" formatCode="#,##0">
                  <c:v>3138</c:v>
                </c:pt>
                <c:pt idx="33">
                  <c:v>-784</c:v>
                </c:pt>
                <c:pt idx="34">
                  <c:v>365</c:v>
                </c:pt>
                <c:pt idx="35">
                  <c:v>-1200</c:v>
                </c:pt>
                <c:pt idx="36">
                  <c:v>-798</c:v>
                </c:pt>
                <c:pt idx="37">
                  <c:v>-990</c:v>
                </c:pt>
                <c:pt idx="38">
                  <c:v>-1230</c:v>
                </c:pt>
                <c:pt idx="39">
                  <c:v>-2540</c:v>
                </c:pt>
                <c:pt idx="40">
                  <c:v>-28</c:v>
                </c:pt>
                <c:pt idx="41">
                  <c:v>436</c:v>
                </c:pt>
                <c:pt idx="42">
                  <c:v>-81</c:v>
                </c:pt>
                <c:pt idx="43">
                  <c:v>-1700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A3-46A3-8055-4EC0C6381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lineChart>
        <c:grouping val="standard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Number of recruitments during the quarter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Taul1!$A$4:$A$47</c:f>
              <c:strCache>
                <c:ptCount val="44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  <c:pt idx="39">
                  <c:v>2024Q4</c:v>
                </c:pt>
                <c:pt idx="40">
                  <c:v>2025Q1</c:v>
                </c:pt>
                <c:pt idx="41">
                  <c:v>2025Q2</c:v>
                </c:pt>
                <c:pt idx="42">
                  <c:v>2025Q3</c:v>
                </c:pt>
                <c:pt idx="43">
                  <c:v>2025Q4</c:v>
                </c:pt>
              </c:strCache>
            </c:strRef>
          </c:cat>
          <c:val>
            <c:numRef>
              <c:f>Taul1!$C$4:$C$47</c:f>
              <c:numCache>
                <c:formatCode>#,##0</c:formatCode>
                <c:ptCount val="44"/>
                <c:pt idx="0">
                  <c:v>7851</c:v>
                </c:pt>
                <c:pt idx="1">
                  <c:v>6686</c:v>
                </c:pt>
                <c:pt idx="2" formatCode="General">
                  <c:v>7700</c:v>
                </c:pt>
                <c:pt idx="3">
                  <c:v>6176</c:v>
                </c:pt>
                <c:pt idx="4">
                  <c:v>7538</c:v>
                </c:pt>
                <c:pt idx="5">
                  <c:v>6857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  <c:pt idx="30" formatCode="General">
                  <c:v>11700</c:v>
                </c:pt>
                <c:pt idx="31" formatCode="General">
                  <c:v>11000</c:v>
                </c:pt>
                <c:pt idx="32">
                  <c:v>13400</c:v>
                </c:pt>
                <c:pt idx="33" formatCode="General">
                  <c:v>11700</c:v>
                </c:pt>
                <c:pt idx="34" formatCode="General">
                  <c:v>8700</c:v>
                </c:pt>
                <c:pt idx="35" formatCode="General">
                  <c:v>7500</c:v>
                </c:pt>
                <c:pt idx="36" formatCode="General">
                  <c:v>9600</c:v>
                </c:pt>
                <c:pt idx="37" formatCode="General">
                  <c:v>9500</c:v>
                </c:pt>
                <c:pt idx="38" formatCode="General">
                  <c:v>7600</c:v>
                </c:pt>
                <c:pt idx="39" formatCode="General">
                  <c:v>5500</c:v>
                </c:pt>
                <c:pt idx="40" formatCode="General">
                  <c:v>8000</c:v>
                </c:pt>
                <c:pt idx="41" formatCode="General">
                  <c:v>7800</c:v>
                </c:pt>
                <c:pt idx="42" formatCode="General">
                  <c:v>6700</c:v>
                </c:pt>
                <c:pt idx="43" formatCode="General">
                  <c:v>5500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A3-46A3-8055-4EC0C6381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210920"/>
        <c:axId val="368211704"/>
      </c:line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1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366727281582397E-2"/>
          <c:y val="0.90557673802951788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r>
              <a:rPr lang="en-US" sz="11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Sector (services &amp; manufacturing) Purchasing Managers’ Index (PMI), United States and Euro Area (Economic Outlook February 2026)</a:t>
            </a:r>
          </a:p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900" b="1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Talousnäkymät_1_2026_Ostopäällikköindeksi_Euroalue_Yhdysvallat_EN</a:t>
            </a:r>
            <a:endParaRPr lang="en-US" sz="900" b="1" i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590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472E5-390A-D55C-D61F-CD00DED2B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02741E1D-3F0D-E048-96A8-417A80B3B6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6E513813-4C08-FC65-C2EE-4DE92F230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Talousnäkymät 1_2026_Teknon yritysten saamat tarjouspyynnöt </a:t>
            </a:r>
            <a:r>
              <a:rPr lang="fi-FI" dirty="0" err="1"/>
              <a:t>Suomessa_EN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BC3DA0-2A7C-C20D-BC2F-E8B25B0A14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8A70DC1-9B50-9E80-0134-9561E18CD8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8678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Talousnäkymät 1_2026_Tekno_henkilöstö_lkm_kehitys Suomessa ja </a:t>
            </a:r>
            <a:r>
              <a:rPr lang="fi-FI" dirty="0" err="1"/>
              <a:t>rekryt_EN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3006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Talousnäkymät_1_2026_Elektroniikka- ja sähköteollisuuden uudet tilaukset </a:t>
            </a:r>
            <a:r>
              <a:rPr lang="fi-FI" dirty="0" err="1"/>
              <a:t>Suomessa_EN</a:t>
            </a:r>
            <a:endParaRPr lang="fi-FI" dirty="0"/>
          </a:p>
          <a:p>
            <a:r>
              <a:rPr lang="fi-FI" dirty="0"/>
              <a:t>Talousnäkymät 1_2026_ES_uudet tilaukset Suomessa, muutos </a:t>
            </a:r>
            <a:r>
              <a:rPr lang="fi-FI" dirty="0" err="1"/>
              <a:t>pros_EN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8417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0196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Talousnäkymät_1_2026_Kone- ja metallituoteteollisuuden uudet tilaukset </a:t>
            </a:r>
            <a:r>
              <a:rPr lang="fi-FI" dirty="0" err="1"/>
              <a:t>Suomessa_EN</a:t>
            </a:r>
            <a:endParaRPr lang="fi-FI" dirty="0"/>
          </a:p>
          <a:p>
            <a:r>
              <a:rPr lang="fi-FI" dirty="0"/>
              <a:t>Talousnäkymät 1_2026_KM_uudet tilaukset Suomessa, muutos </a:t>
            </a:r>
            <a:r>
              <a:rPr lang="fi-FI" dirty="0" err="1"/>
              <a:t>pros_EN</a:t>
            </a: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2545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Talousnäkymät_1_2026_Kone- ja metallituoteteollisuuden Tilauskanta </a:t>
            </a:r>
            <a:r>
              <a:rPr lang="fi-FI" dirty="0" err="1"/>
              <a:t>Suomessa_EN</a:t>
            </a:r>
            <a:endParaRPr lang="fi-FI" dirty="0"/>
          </a:p>
          <a:p>
            <a:r>
              <a:rPr lang="fi-FI" dirty="0"/>
              <a:t>Talousnäkymät 1_2026_KM_Tilauskanta Suomessa, muutos </a:t>
            </a:r>
            <a:r>
              <a:rPr lang="fi-FI" dirty="0" err="1"/>
              <a:t>pros_EN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4633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Talousnäkymät_1_2026_Metallien jalostuksen liikevaihto </a:t>
            </a:r>
            <a:r>
              <a:rPr lang="fi-FI" dirty="0" err="1"/>
              <a:t>Suomessa_EN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9974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Talousnäkymät_1_2026_Metallien jalostuksen tuotannon määrä </a:t>
            </a:r>
            <a:r>
              <a:rPr lang="fi-FI" dirty="0" err="1"/>
              <a:t>Suomessa_EN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8007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Talousnäkymät_1_2026_Suunnittelu- ja konsultointialan uudet tilaukset </a:t>
            </a:r>
            <a:r>
              <a:rPr lang="fi-FI" dirty="0" err="1"/>
              <a:t>Suomessa_EN</a:t>
            </a:r>
            <a:endParaRPr lang="fi-FI" dirty="0"/>
          </a:p>
          <a:p>
            <a:r>
              <a:rPr lang="fi-FI" dirty="0"/>
              <a:t>Talousnäkymät 1_2026_SKOL_uudet tilaukset Suomessa, muutos </a:t>
            </a:r>
            <a:r>
              <a:rPr lang="fi-FI" dirty="0" err="1"/>
              <a:t>pros_EN</a:t>
            </a: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5385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Talousnäkymät_1_2026_Suunnittelu- ja </a:t>
            </a:r>
            <a:r>
              <a:rPr lang="fi-FI" dirty="0" err="1"/>
              <a:t>konsultointialan_tilauskanta</a:t>
            </a:r>
            <a:r>
              <a:rPr lang="fi-FI" dirty="0"/>
              <a:t> </a:t>
            </a:r>
            <a:r>
              <a:rPr lang="fi-FI" dirty="0" err="1"/>
              <a:t>Suomessa_EN</a:t>
            </a:r>
            <a:endParaRPr lang="fi-FI" dirty="0"/>
          </a:p>
          <a:p>
            <a:r>
              <a:rPr lang="fi-FI" dirty="0"/>
              <a:t>Talousnäkymät 1_2026_SKOL_tilauskanta Suomessa, muutos </a:t>
            </a:r>
            <a:r>
              <a:rPr lang="fi-FI" dirty="0" err="1"/>
              <a:t>pros_EN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09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Purchasing Managers’ Index (PMI), United States, Manufacturing and Services (Economic Outlook February 2026)</a:t>
            </a:r>
          </a:p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900" b="1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Talousnäkymät_1_2026_Ostopäällikköindeksi_USA_teollisuus_ja_palvelualat_EN</a:t>
            </a:r>
            <a:endParaRPr lang="en-US" sz="900" b="1" i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7066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Talousnäkymät_1_2026_Tietotekniikka-alan uudet tilaukset </a:t>
            </a:r>
            <a:r>
              <a:rPr lang="fi-FI" dirty="0" err="1"/>
              <a:t>Suomessa_EN</a:t>
            </a:r>
            <a:endParaRPr lang="fi-FI" dirty="0"/>
          </a:p>
          <a:p>
            <a:r>
              <a:rPr lang="fi-FI" dirty="0"/>
              <a:t>Talousnäkymät 1_2026_Tietotekniikka-alan uudet tilaukset Suomessa, muutos </a:t>
            </a:r>
            <a:r>
              <a:rPr lang="fi-FI"/>
              <a:t>pros_EN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64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55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Purchasing Managers’ Index (PMI), Euro Area, Manufacturing and Services (Economic Outlook February 2026)</a:t>
            </a:r>
          </a:p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900" b="1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Talousnäkymät_1_2026_Ostopäällikköindeksi_euroalue_teollisuus_ja_palvelualat_EN</a:t>
            </a:r>
            <a:endParaRPr lang="en-US" sz="900" b="1" i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solidFill>
                <a:srgbClr val="000000"/>
              </a:solidFill>
              <a:effectLst/>
              <a:latin typeface="DIN Pro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57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Purchasing Managers’ Index (PMI) for the Manufacturing Sector (Economic Outlook February 2026)</a:t>
            </a:r>
          </a:p>
          <a:p>
            <a:r>
              <a:rPr lang="fi-FI" dirty="0"/>
              <a:t>Talousnäkymät_1_2026_Ostopäällikköindeksi_teollisuus_eri_maita_EN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3236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Manufacturing Business Situation and Outlook (Economic Outlook February 2026)</a:t>
            </a:r>
          </a:p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900" b="1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Talousnäkymät 1_2026_Teollisuuden suhdannetilanne ja </a:t>
            </a:r>
            <a:r>
              <a:rPr lang="fi-FI" sz="900" b="1" i="0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suhdannenäkymät_EN</a:t>
            </a:r>
            <a:endParaRPr lang="en-US" sz="900" b="1" i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solidFill>
                <a:srgbClr val="000000"/>
              </a:solidFill>
              <a:effectLst/>
              <a:latin typeface="DIN Pro"/>
            </a:endParaRP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988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Talousnäkymät 1_2026_Inflaatio_ja_ohjauskorko_USA_EU_kuluttajahinnat_FI_EN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5528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Talousnäkymät_1_2026_Teknologiateollisuus_liikevaihto_Suomessa_paatoimialat_EN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622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Talousnäkymät_1_2026_Teknologiateollisuuden uudet tilaukset </a:t>
            </a:r>
            <a:r>
              <a:rPr lang="fi-FI" dirty="0" err="1"/>
              <a:t>Suomessa_EN</a:t>
            </a:r>
            <a:endParaRPr lang="fi-FI" dirty="0"/>
          </a:p>
          <a:p>
            <a:r>
              <a:rPr lang="fi-FI" dirty="0"/>
              <a:t>Talousnäkymät 1_2026_Teknon uudet tilaukset Suomessa, muutos </a:t>
            </a:r>
            <a:r>
              <a:rPr lang="fi-FI" dirty="0" err="1"/>
              <a:t>pros_EN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943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Talousnäkymät_1_2026_Teknologiateollisuuden Tilauskanta </a:t>
            </a:r>
            <a:r>
              <a:rPr lang="fi-FI" dirty="0" err="1"/>
              <a:t>Suomessa_EN</a:t>
            </a:r>
            <a:endParaRPr lang="fi-FI" dirty="0"/>
          </a:p>
          <a:p>
            <a:r>
              <a:rPr lang="fi-FI" dirty="0"/>
              <a:t>Talousnäkymät 1_2026_Teknologiateollisuuden Tilauskanta Suomessa, muutos </a:t>
            </a:r>
            <a:r>
              <a:rPr lang="fi-FI" dirty="0" err="1"/>
              <a:t>pros_EN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410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13.2.2026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13.2.2026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13.2.2026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13.2.2026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13.2.2026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13.2.2026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13.2.2026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13.2.2026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13.2.2026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13.2.2026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13.2.2026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13.2.2026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13.2.2026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13.2.2026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13.2.2026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13.2.2026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13.2.2026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13.2.2026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13.2.2026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13.2.2026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13.2.2026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13.2.2026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13.2.2026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13.2.2026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13.2.2026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13.2.2026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13.2.2026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13.2.2026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eknologiateollisuus.fi/en/economic-outlook/" TargetMode="Externa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hanne.mikkonen@teknologiateollisuus.fi" TargetMode="Externa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0337807-D4B4-9CE6-94C2-EC5A511BD3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2800" y="1881898"/>
            <a:ext cx="6977283" cy="1890600"/>
          </a:xfrm>
        </p:spPr>
        <p:txBody>
          <a:bodyPr/>
          <a:lstStyle/>
          <a:p>
            <a:r>
              <a:rPr lang="fi-FI" err="1"/>
              <a:t>Economic</a:t>
            </a:r>
            <a:r>
              <a:rPr lang="fi-FI"/>
              <a:t> Outlook 1/2026</a:t>
            </a:r>
          </a:p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  <a:p>
            <a:endParaRPr lang="fi-FI" sz="1600"/>
          </a:p>
          <a:p>
            <a:r>
              <a:rPr lang="fi-FI" sz="1400" err="1"/>
              <a:t>Graphs</a:t>
            </a:r>
            <a:r>
              <a:rPr lang="fi-FI" sz="1400"/>
              <a:t> </a:t>
            </a:r>
            <a:r>
              <a:rPr lang="fi-FI" sz="1400" err="1"/>
              <a:t>from</a:t>
            </a:r>
            <a:r>
              <a:rPr lang="fi-FI" sz="1400"/>
              <a:t> </a:t>
            </a:r>
            <a:r>
              <a:rPr lang="fi-FI" sz="1400" err="1"/>
              <a:t>the</a:t>
            </a:r>
            <a:r>
              <a:rPr lang="fi-FI" sz="1400"/>
              <a:t> </a:t>
            </a:r>
            <a:r>
              <a:rPr lang="fi-FI" sz="1400" err="1"/>
              <a:t>report</a:t>
            </a:r>
            <a:endParaRPr lang="fi-FI" sz="140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55AAA09-B074-9D92-3198-928EB9DCC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D7129A-AF9D-0E9A-E1C7-E5E22817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13.2.2026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1B2D93-70EA-9EF4-C9E8-9E3B8FDA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0616201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new orders in the technology industry*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October-December 2025.</a:t>
            </a:r>
          </a:p>
          <a:p>
            <a:endParaRPr lang="en-US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D6935E8D-146D-88AC-F0A7-C096FB45596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42662283"/>
              </p:ext>
            </p:extLst>
          </p:nvPr>
        </p:nvGraphicFramePr>
        <p:xfrm>
          <a:off x="393700" y="1104900"/>
          <a:ext cx="8361363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4579292" progId="Mbnd.mbnd">
                  <p:embed/>
                </p:oleObj>
              </mc:Choice>
              <mc:Fallback>
                <p:oleObj name="Macrobond document" r:id="rId3" imgW="13188913" imgH="4579292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D6935E8D-146D-88AC-F0A7-C096FB4559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" y="1104900"/>
                        <a:ext cx="8361363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161494"/>
              </p:ext>
            </p:extLst>
          </p:nvPr>
        </p:nvGraphicFramePr>
        <p:xfrm>
          <a:off x="3438452" y="3934949"/>
          <a:ext cx="3887300" cy="836912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IV,2025 / IV,2024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IV,2025 / III,2025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 Box 10">
            <a:extLst>
              <a:ext uri="{FF2B5EF4-FFF2-40B4-BE49-F238E27FC236}">
                <a16:creationId xmlns:a16="http://schemas.microsoft.com/office/drawing/2014/main" id="{B73A15DD-DEDF-0B6A-43B4-A29C313DF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en-US" sz="900">
                <a:solidFill>
                  <a:schemeClr val="tx2"/>
                </a:solidFill>
                <a:ea typeface="Arial Unicode MS"/>
              </a:rPr>
              <a:t>*) Excl. metals industry, game industry and data center companies</a:t>
            </a:r>
          </a:p>
        </p:txBody>
      </p:sp>
    </p:spTree>
    <p:extLst>
      <p:ext uri="{BB962C8B-B14F-4D97-AF65-F5344CB8AC3E}">
        <p14:creationId xmlns:p14="http://schemas.microsoft.com/office/powerpoint/2010/main" val="417044358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order books in the technology industry* in Finland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31st December 2025.</a:t>
            </a:r>
          </a:p>
          <a:p>
            <a:endParaRPr lang="en-US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B9B9B55F-46C6-DB74-0F17-6766355A2BB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85389341"/>
              </p:ext>
            </p:extLst>
          </p:nvPr>
        </p:nvGraphicFramePr>
        <p:xfrm>
          <a:off x="393700" y="1104900"/>
          <a:ext cx="8361363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4579292" progId="Mbnd.mbnd">
                  <p:embed/>
                </p:oleObj>
              </mc:Choice>
              <mc:Fallback>
                <p:oleObj name="Macrobond document" r:id="rId3" imgW="13188913" imgH="4579292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B9B9B55F-46C6-DB74-0F17-6766355A2B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" y="1104900"/>
                        <a:ext cx="8361363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932160"/>
              </p:ext>
            </p:extLst>
          </p:nvPr>
        </p:nvGraphicFramePr>
        <p:xfrm>
          <a:off x="3438452" y="3934949"/>
          <a:ext cx="3887300" cy="836912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31.12.2025 / 31.12.2024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31.12.2025 / 30.9.2025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 Box 10">
            <a:extLst>
              <a:ext uri="{FF2B5EF4-FFF2-40B4-BE49-F238E27FC236}">
                <a16:creationId xmlns:a16="http://schemas.microsoft.com/office/drawing/2014/main" id="{91273A34-5C7F-C915-A321-F00660046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en-US" sz="900">
                <a:solidFill>
                  <a:schemeClr val="tx2"/>
                </a:solidFill>
                <a:ea typeface="Arial Unicode MS"/>
              </a:rPr>
              <a:t>*) Excl. metals industry, game industry and data center companies</a:t>
            </a:r>
          </a:p>
        </p:txBody>
      </p:sp>
    </p:spTree>
    <p:extLst>
      <p:ext uri="{BB962C8B-B14F-4D97-AF65-F5344CB8AC3E}">
        <p14:creationId xmlns:p14="http://schemas.microsoft.com/office/powerpoint/2010/main" val="303993193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99B40-2E0D-A815-E07B-ACC69D7DB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84E5431-9EB1-1A55-F102-77831A7DBA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</a:rPr>
              <a:t>Tender requests* received by the technology industry companies in Finland </a:t>
            </a:r>
            <a:endParaRPr lang="en-US" sz="1600" b="0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CCD5659-C553-9CD9-260B-ABAF661E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166E501-13FC-E066-CED4-BD1D3DDB95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378" cy="165163"/>
          </a:xfrm>
        </p:spPr>
        <p:txBody>
          <a:bodyPr/>
          <a:lstStyle/>
          <a:p>
            <a:r>
              <a:rPr lang="en-US"/>
              <a:t>Source</a:t>
            </a:r>
            <a:r>
              <a:rPr lang="fi-FI"/>
              <a:t>: </a:t>
            </a:r>
            <a:r>
              <a:rPr lang="en-ZW"/>
              <a:t>The</a:t>
            </a:r>
            <a:r>
              <a:rPr lang="fi-FI"/>
              <a:t> Federation of </a:t>
            </a:r>
            <a:r>
              <a:rPr lang="en-US"/>
              <a:t>Finnish</a:t>
            </a:r>
            <a:r>
              <a:rPr lang="fi-FI"/>
              <a:t> Technology </a:t>
            </a:r>
            <a:r>
              <a:rPr lang="en-US"/>
              <a:t>Industries</a:t>
            </a:r>
            <a:r>
              <a:rPr lang="fi-FI"/>
              <a:t>’ </a:t>
            </a:r>
            <a:r>
              <a:rPr lang="en-US"/>
              <a:t>order</a:t>
            </a:r>
            <a:r>
              <a:rPr lang="fi-FI"/>
              <a:t> </a:t>
            </a:r>
            <a:r>
              <a:rPr lang="en-US"/>
              <a:t>book</a:t>
            </a:r>
            <a:r>
              <a:rPr lang="fi-FI"/>
              <a:t> </a:t>
            </a:r>
            <a:r>
              <a:rPr lang="en-US"/>
              <a:t>survey’s</a:t>
            </a:r>
            <a:r>
              <a:rPr lang="fi-FI"/>
              <a:t> </a:t>
            </a:r>
            <a:r>
              <a:rPr lang="en-US"/>
              <a:t>respondent</a:t>
            </a:r>
            <a:r>
              <a:rPr lang="fi-FI"/>
              <a:t> </a:t>
            </a:r>
            <a:r>
              <a:rPr lang="en-US"/>
              <a:t>companies</a:t>
            </a:r>
          </a:p>
          <a:p>
            <a:r>
              <a:rPr lang="en-US"/>
              <a:t>The latest questionnaire in January 2026</a:t>
            </a:r>
            <a:r>
              <a:rPr lang="fi-FI"/>
              <a:t>.</a:t>
            </a:r>
            <a:endParaRPr lang="en-US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A1E682F5-D983-3C94-A0F1-B2E5ECEF99B6}"/>
              </a:ext>
            </a:extLst>
          </p:cNvPr>
          <p:cNvSpPr/>
          <p:nvPr/>
        </p:nvSpPr>
        <p:spPr>
          <a:xfrm>
            <a:off x="740381" y="4313710"/>
            <a:ext cx="791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/>
              <a:t>*) ”</a:t>
            </a:r>
            <a:r>
              <a:rPr lang="en-US" sz="800" kern="0">
                <a:solidFill>
                  <a:schemeClr val="tx2"/>
                </a:solidFill>
                <a:ea typeface="ＭＳ Ｐゴシック"/>
                <a:cs typeface="Arial" charset="0"/>
              </a:rPr>
              <a:t>Have you experienced a notable increase or decrease in the number of requests for tenders in recent weeks in comparison to the situation three months ago.” Balance figure = the share of companies receiving more requests - the share of companies receiving less requests.</a:t>
            </a:r>
            <a:r>
              <a:rPr lang="en-US" sz="800"/>
              <a:t> Negative balance figure indicates that demand has weakened when compared to a situation three months ago.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A3743F6B-B7C7-0FB0-80FA-3FD64A03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E779CE4-5C5A-71E5-774F-C7E69972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2/13/2026</a:t>
            </a:fld>
            <a:endParaRPr lang="fi-FI">
              <a:solidFill>
                <a:srgbClr val="29282E"/>
              </a:solidFill>
            </a:endParaRP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0407A4D2-44C3-42B8-BA1C-B8AC3E618E25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5120020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DAE5C8C3-0E60-FD74-607A-0E9FE145EB22}"/>
              </a:ext>
            </a:extLst>
          </p:cNvPr>
          <p:cNvCxnSpPr/>
          <p:nvPr/>
        </p:nvCxnSpPr>
        <p:spPr>
          <a:xfrm>
            <a:off x="849120" y="2616385"/>
            <a:ext cx="7786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68939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B67DD57-20AF-47AB-B3B3-FA56A871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520BF2-BAE5-4950-8DB9-3A28B306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638C75-80F6-4F78-870A-93CDEBFE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BC1CBC1-26A9-489E-ABF3-F26DF3E6A8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3756271" cy="165163"/>
          </a:xfrm>
        </p:spPr>
        <p:txBody>
          <a:bodyPr/>
          <a:lstStyle/>
          <a:p>
            <a:r>
              <a:rPr lang="en-US"/>
              <a:t>Source</a:t>
            </a:r>
            <a:r>
              <a:rPr lang="fi-FI"/>
              <a:t>: </a:t>
            </a:r>
            <a:r>
              <a:rPr lang="en-US"/>
              <a:t>The Federation of Finnish Technology Industries’ </a:t>
            </a:r>
            <a:r>
              <a:rPr lang="en-US" err="1"/>
              <a:t>labour</a:t>
            </a:r>
            <a:r>
              <a:rPr lang="en-US"/>
              <a:t> force survey.</a:t>
            </a:r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A020B971-AEF1-401C-AF98-4F76428027CF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66839421"/>
              </p:ext>
            </p:extLst>
          </p:nvPr>
        </p:nvGraphicFramePr>
        <p:xfrm>
          <a:off x="251520" y="1103313"/>
          <a:ext cx="852100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271EEE4-C7A2-4628-9028-B408A93E8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Development of personnel numbers and recruitments in the technology industry in Finland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2" name="Puhekupla: Suorakulmio, kulmat pyöristettu 1">
            <a:extLst>
              <a:ext uri="{FF2B5EF4-FFF2-40B4-BE49-F238E27FC236}">
                <a16:creationId xmlns:a16="http://schemas.microsoft.com/office/drawing/2014/main" id="{86219070-7175-983B-318C-812413885856}"/>
              </a:ext>
            </a:extLst>
          </p:cNvPr>
          <p:cNvSpPr/>
          <p:nvPr/>
        </p:nvSpPr>
        <p:spPr bwMode="auto">
          <a:xfrm>
            <a:off x="7092280" y="1014532"/>
            <a:ext cx="1907704" cy="519121"/>
          </a:xfrm>
          <a:prstGeom prst="wedgeRoundRectCallout">
            <a:avLst>
              <a:gd name="adj1" fmla="val 25603"/>
              <a:gd name="adj2" fmla="val 180361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/>
              <a:t>10 300 employees affected by temporary lay-offs 31st December 2025</a:t>
            </a:r>
          </a:p>
        </p:txBody>
      </p:sp>
    </p:spTree>
    <p:extLst>
      <p:ext uri="{BB962C8B-B14F-4D97-AF65-F5344CB8AC3E}">
        <p14:creationId xmlns:p14="http://schemas.microsoft.com/office/powerpoint/2010/main" val="150787629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new orders in the electronics and electrotechnical industry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October-December 2025.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193853"/>
              </p:ext>
            </p:extLst>
          </p:nvPr>
        </p:nvGraphicFramePr>
        <p:xfrm>
          <a:off x="3561396" y="3881160"/>
          <a:ext cx="3846012" cy="767471"/>
        </p:xfrm>
        <a:graphic>
          <a:graphicData uri="http://schemas.openxmlformats.org/drawingml/2006/table">
            <a:tbl>
              <a:tblPr/>
              <a:tblGrid>
                <a:gridCol w="881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5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6081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36000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IV,2025 / IV,2024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IV,2025 / III,2025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081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8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36000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80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80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081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8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36000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80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-11 %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80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5 %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081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8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36000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800" u="none" strike="noStrike" kern="1200" baseline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80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25 %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587039F8-9E73-7EA6-5606-5C09C0CCCBA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31652069"/>
              </p:ext>
            </p:extLst>
          </p:nvPr>
        </p:nvGraphicFramePr>
        <p:xfrm>
          <a:off x="393701" y="1104900"/>
          <a:ext cx="8235470" cy="2859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4579292" progId="Mbnd.mbnd">
                  <p:embed/>
                </p:oleObj>
              </mc:Choice>
              <mc:Fallback>
                <p:oleObj name="Macrobond document" r:id="rId3" imgW="13188913" imgH="4579292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587039F8-9E73-7EA6-5606-5C09C0CCCB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1" y="1104900"/>
                        <a:ext cx="8235470" cy="2859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23524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order books in the electronics and electrotechnical industry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31st December 2025.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38543"/>
              </p:ext>
            </p:extLst>
          </p:nvPr>
        </p:nvGraphicFramePr>
        <p:xfrm>
          <a:off x="3438452" y="3934949"/>
          <a:ext cx="4373908" cy="806505"/>
        </p:xfrm>
        <a:graphic>
          <a:graphicData uri="http://schemas.openxmlformats.org/drawingml/2006/table">
            <a:tbl>
              <a:tblPr/>
              <a:tblGrid>
                <a:gridCol w="1002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6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8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36000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31.12.2025 / 31.12.2024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31.12.2025 / 30.9.2025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8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8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36000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8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8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36000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8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8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36000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ADA6ACE9-4F64-D1CA-5731-69BB71BF921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56085658"/>
              </p:ext>
            </p:extLst>
          </p:nvPr>
        </p:nvGraphicFramePr>
        <p:xfrm>
          <a:off x="393700" y="1104900"/>
          <a:ext cx="8361363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4579292" progId="Mbnd.mbnd">
                  <p:embed/>
                </p:oleObj>
              </mc:Choice>
              <mc:Fallback>
                <p:oleObj name="Macrobond document" r:id="rId3" imgW="13188913" imgH="4579292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ADA6ACE9-4F64-D1CA-5731-69BB71BF92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" y="1104900"/>
                        <a:ext cx="8361363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484914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new orders in the mechanical engineering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October-December 2025.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395821"/>
              </p:ext>
            </p:extLst>
          </p:nvPr>
        </p:nvGraphicFramePr>
        <p:xfrm>
          <a:off x="3438451" y="3934949"/>
          <a:ext cx="4069253" cy="836912"/>
        </p:xfrm>
        <a:graphic>
          <a:graphicData uri="http://schemas.openxmlformats.org/drawingml/2006/table">
            <a:tbl>
              <a:tblPr/>
              <a:tblGrid>
                <a:gridCol w="93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36000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IV,2025 / IV,2024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IV,2025 / III,2025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8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36000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8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36000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8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36000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141495C9-F57B-AB57-2426-36E4E415EE2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86468281"/>
              </p:ext>
            </p:extLst>
          </p:nvPr>
        </p:nvGraphicFramePr>
        <p:xfrm>
          <a:off x="393700" y="1104900"/>
          <a:ext cx="8361363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4579292" progId="Mbnd.mbnd">
                  <p:embed/>
                </p:oleObj>
              </mc:Choice>
              <mc:Fallback>
                <p:oleObj name="Macrobond document" r:id="rId3" imgW="13188913" imgH="4579292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141495C9-F57B-AB57-2426-36E4E415EE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" y="1104900"/>
                        <a:ext cx="8361363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972728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order books in the mechanical engineering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31st December 2025.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636440"/>
              </p:ext>
            </p:extLst>
          </p:nvPr>
        </p:nvGraphicFramePr>
        <p:xfrm>
          <a:off x="3438452" y="3934949"/>
          <a:ext cx="4373908" cy="836912"/>
        </p:xfrm>
        <a:graphic>
          <a:graphicData uri="http://schemas.openxmlformats.org/drawingml/2006/table">
            <a:tbl>
              <a:tblPr/>
              <a:tblGrid>
                <a:gridCol w="1002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6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36000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31.12.2025 / 31.12.2024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31.12.2025 / 30.9.2025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8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36000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8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36000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8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36000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BFAE4A89-0756-511F-FF2C-1584A6EB73E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84902890"/>
              </p:ext>
            </p:extLst>
          </p:nvPr>
        </p:nvGraphicFramePr>
        <p:xfrm>
          <a:off x="393700" y="1104900"/>
          <a:ext cx="8361363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4579292" progId="Mbnd.mbnd">
                  <p:embed/>
                </p:oleObj>
              </mc:Choice>
              <mc:Fallback>
                <p:oleObj name="Macrobond document" r:id="rId3" imgW="13188913" imgH="4579292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BFAE4A89-0756-511F-FF2C-1584A6EB73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" y="1104900"/>
                        <a:ext cx="8361363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02807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Turnover of the metals industry in Finland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err="1"/>
              <a:t>Seasonal</a:t>
            </a:r>
            <a:r>
              <a:rPr lang="fi-FI"/>
              <a:t> </a:t>
            </a:r>
            <a:r>
              <a:rPr lang="fi-FI" err="1"/>
              <a:t>adjusted</a:t>
            </a:r>
            <a:r>
              <a:rPr lang="fi-FI"/>
              <a:t> </a:t>
            </a:r>
            <a:r>
              <a:rPr lang="fi-FI" err="1"/>
              <a:t>turnover</a:t>
            </a:r>
            <a:r>
              <a:rPr lang="fi-FI"/>
              <a:t> </a:t>
            </a:r>
            <a:r>
              <a:rPr lang="fi-FI" err="1"/>
              <a:t>index</a:t>
            </a:r>
            <a:endParaRPr lang="fi-FI"/>
          </a:p>
          <a:p>
            <a:r>
              <a:rPr lang="en-US"/>
              <a:t>Shares of turnover 2024: iron and steel products, non-ferrous metals and castings 89 %, mining of metal ores 11 %</a:t>
            </a:r>
            <a:endParaRPr lang="fi-FI"/>
          </a:p>
          <a:p>
            <a:r>
              <a:rPr lang="fi-FI" err="1"/>
              <a:t>Source</a:t>
            </a:r>
            <a:r>
              <a:rPr lang="fi-FI"/>
              <a:t>: </a:t>
            </a:r>
            <a:r>
              <a:rPr lang="fi-FI" err="1"/>
              <a:t>Macrobond</a:t>
            </a:r>
            <a:r>
              <a:rPr lang="fi-FI"/>
              <a:t>, </a:t>
            </a:r>
            <a:r>
              <a:rPr lang="fi-FI" err="1"/>
              <a:t>Statistics</a:t>
            </a:r>
            <a:r>
              <a:rPr lang="fi-FI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E06C8B6-9E72-4361-9594-D578FDD5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2/13/2026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95B98D25-C831-41D1-91A4-2DE718A6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7A864BE1-DE3F-45F4-BB78-C1EAB6A2F77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58795564"/>
              </p:ext>
            </p:extLst>
          </p:nvPr>
        </p:nvGraphicFramePr>
        <p:xfrm>
          <a:off x="398463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5581328" progId="Mbnd.mbnd">
                  <p:embed/>
                </p:oleObj>
              </mc:Choice>
              <mc:Fallback>
                <p:oleObj name="Macrobond document" r:id="rId3" imgW="13188913" imgH="5581328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7A864BE1-DE3F-45F4-BB78-C1EAB6A2F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8463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24440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Production volume of the metals industry in Finland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err="1"/>
              <a:t>Seasonal</a:t>
            </a:r>
            <a:r>
              <a:rPr lang="fi-FI"/>
              <a:t> </a:t>
            </a:r>
            <a:r>
              <a:rPr lang="fi-FI" err="1"/>
              <a:t>adjusted</a:t>
            </a:r>
            <a:r>
              <a:rPr lang="fi-FI"/>
              <a:t> </a:t>
            </a:r>
            <a:r>
              <a:rPr lang="fi-FI" err="1"/>
              <a:t>volume</a:t>
            </a:r>
            <a:r>
              <a:rPr lang="fi-FI"/>
              <a:t> </a:t>
            </a:r>
            <a:r>
              <a:rPr lang="fi-FI" err="1"/>
              <a:t>index</a:t>
            </a:r>
            <a:endParaRPr lang="fi-FI"/>
          </a:p>
          <a:p>
            <a:r>
              <a:rPr lang="en-US"/>
              <a:t>Shares of turnover 2024: iron and steel products, non-ferrous metals and castings 89 %, mining of metal ores 11 %</a:t>
            </a:r>
            <a:endParaRPr lang="fi-FI"/>
          </a:p>
          <a:p>
            <a:r>
              <a:rPr lang="fi-FI" err="1"/>
              <a:t>Source</a:t>
            </a:r>
            <a:r>
              <a:rPr lang="fi-FI"/>
              <a:t>: </a:t>
            </a:r>
            <a:r>
              <a:rPr lang="fi-FI" err="1"/>
              <a:t>Macrobond</a:t>
            </a:r>
            <a:r>
              <a:rPr lang="fi-FI"/>
              <a:t>, </a:t>
            </a:r>
            <a:r>
              <a:rPr lang="fi-FI" err="1"/>
              <a:t>Statistics</a:t>
            </a:r>
            <a:r>
              <a:rPr lang="fi-FI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14B792B5-A582-4E1B-B4D7-9DD4B620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2/13/2026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8B1FC13A-19C8-406E-B6A4-2F35E83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C0294D50-25F0-4810-B95E-FC41331307D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85269538"/>
              </p:ext>
            </p:extLst>
          </p:nvPr>
        </p:nvGraphicFramePr>
        <p:xfrm>
          <a:off x="404813" y="1109663"/>
          <a:ext cx="8339137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5581328" progId="Mbnd.mbnd">
                  <p:embed/>
                </p:oleObj>
              </mc:Choice>
              <mc:Fallback>
                <p:oleObj name="Macrobond document" r:id="rId3" imgW="13188913" imgH="5581328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C0294D50-25F0-4810-B95E-FC41331307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813" y="1109663"/>
                        <a:ext cx="8339137" cy="352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93935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93B5A16-6053-6B1C-6E69-A657D138FC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err="1"/>
              <a:t>Economic</a:t>
            </a:r>
            <a:r>
              <a:rPr lang="fi-FI"/>
              <a:t> Outlook 1/2026</a:t>
            </a:r>
          </a:p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80E36B1-23BA-97B1-1EAE-A9DAC388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AE13BD-8A5B-CB4A-A08C-6151FA4A5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376C29-9DB0-FD42-321A-4124C69F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BEEAC4F-7468-C46A-556D-B21CB21A2FD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whole</a:t>
            </a:r>
            <a:r>
              <a:rPr lang="fi-FI"/>
              <a:t> </a:t>
            </a:r>
            <a:r>
              <a:rPr lang="fi-FI" err="1"/>
              <a:t>report</a:t>
            </a:r>
            <a:r>
              <a:rPr lang="fi-FI"/>
              <a:t>: </a:t>
            </a:r>
            <a:r>
              <a:rPr lang="fi-FI">
                <a:hlinkClick r:id="rId2"/>
              </a:rPr>
              <a:t>https://teknologiateollisuus.fi/en/economic-outlook/</a:t>
            </a:r>
            <a:endParaRPr lang="fi-FI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Information based on the situation on 4 February 2026</a:t>
            </a:r>
            <a:endParaRPr lang="fi-FI"/>
          </a:p>
          <a:p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DA52CBC-33EE-1BD5-2878-8E45D74AC7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3032329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new orders in the consulting engineering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October-December 2025.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238432"/>
              </p:ext>
            </p:extLst>
          </p:nvPr>
        </p:nvGraphicFramePr>
        <p:xfrm>
          <a:off x="3438451" y="3934949"/>
          <a:ext cx="4053211" cy="836912"/>
        </p:xfrm>
        <a:graphic>
          <a:graphicData uri="http://schemas.openxmlformats.org/drawingml/2006/table">
            <a:tbl>
              <a:tblPr/>
              <a:tblGrid>
                <a:gridCol w="929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36000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IV,2025 / IV,2024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IV,2025 / III,2025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8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36000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119 %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8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36000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8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36000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9C6CF019-6FA8-8CCC-4853-29E2E4BD318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8068864"/>
              </p:ext>
            </p:extLst>
          </p:nvPr>
        </p:nvGraphicFramePr>
        <p:xfrm>
          <a:off x="393700" y="1104900"/>
          <a:ext cx="8361363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4579292" progId="Mbnd.mbnd">
                  <p:embed/>
                </p:oleObj>
              </mc:Choice>
              <mc:Fallback>
                <p:oleObj name="Macrobond document" r:id="rId3" imgW="13188913" imgH="4579292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9C6CF019-6FA8-8CCC-4853-29E2E4BD31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" y="1104900"/>
                        <a:ext cx="8361363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81861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order books in the consulting engineering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31st December 2025.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179422"/>
              </p:ext>
            </p:extLst>
          </p:nvPr>
        </p:nvGraphicFramePr>
        <p:xfrm>
          <a:off x="3438452" y="3934949"/>
          <a:ext cx="4373908" cy="836912"/>
        </p:xfrm>
        <a:graphic>
          <a:graphicData uri="http://schemas.openxmlformats.org/drawingml/2006/table">
            <a:tbl>
              <a:tblPr/>
              <a:tblGrid>
                <a:gridCol w="1002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6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36000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31.12.2025 / 31.12.2024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8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31.12.2025 / 30.9.2025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8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8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36000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8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-9 %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8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8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36000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8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8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8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36000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8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8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marT="3600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18E582CE-9565-4BEE-7B72-3944767E8C4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21326172"/>
              </p:ext>
            </p:extLst>
          </p:nvPr>
        </p:nvGraphicFramePr>
        <p:xfrm>
          <a:off x="393700" y="1104900"/>
          <a:ext cx="8361363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4579292" progId="Mbnd.mbnd">
                  <p:embed/>
                </p:oleObj>
              </mc:Choice>
              <mc:Fallback>
                <p:oleObj name="Macrobond document" r:id="rId3" imgW="13188913" imgH="4579292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18E582CE-9565-4BEE-7B72-3944767E8C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" y="1104900"/>
                        <a:ext cx="8361363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4376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new orders in the information technology*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October-December 2025.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081994"/>
              </p:ext>
            </p:extLst>
          </p:nvPr>
        </p:nvGraphicFramePr>
        <p:xfrm>
          <a:off x="3438452" y="3934949"/>
          <a:ext cx="3887300" cy="443484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900" b="0" i="0" u="none" strike="noStrike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IV,2025 / IV,2024</a:t>
                      </a:r>
                      <a:r>
                        <a:rPr lang="fi-FI" sz="9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900" b="0" i="0" u="none" strike="noStrike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IV,2025 / III,2025</a:t>
                      </a:r>
                      <a:r>
                        <a:rPr lang="fi-FI" sz="9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41 %</a:t>
                      </a:r>
                      <a:r>
                        <a:rPr lang="fi-FI" sz="9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53 %</a:t>
                      </a:r>
                      <a:r>
                        <a:rPr lang="fi-FI" sz="9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10">
            <a:extLst>
              <a:ext uri="{FF2B5EF4-FFF2-40B4-BE49-F238E27FC236}">
                <a16:creationId xmlns:a16="http://schemas.microsoft.com/office/drawing/2014/main" id="{605B3991-D6B5-C374-76AA-EAE28304E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en-US" sz="900">
                <a:solidFill>
                  <a:schemeClr val="tx2"/>
                </a:solidFill>
                <a:ea typeface="Arial Unicode MS"/>
              </a:rPr>
              <a:t>*) Excl. game industry and data center companies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9BFD074D-28E6-5FA4-B9E9-62FADE2C4DF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14095081"/>
              </p:ext>
            </p:extLst>
          </p:nvPr>
        </p:nvGraphicFramePr>
        <p:xfrm>
          <a:off x="393700" y="1104900"/>
          <a:ext cx="8361363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4579292" progId="Mbnd.mbnd">
                  <p:embed/>
                </p:oleObj>
              </mc:Choice>
              <mc:Fallback>
                <p:oleObj name="Macrobond document" r:id="rId3" imgW="13188913" imgH="4579292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9BFD074D-28E6-5FA4-B9E9-62FADE2C4D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" y="1104900"/>
                        <a:ext cx="8361363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2738596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Order Books in the Information Technology*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31st December 2025.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639414"/>
              </p:ext>
            </p:extLst>
          </p:nvPr>
        </p:nvGraphicFramePr>
        <p:xfrm>
          <a:off x="3366452" y="4086257"/>
          <a:ext cx="3887300" cy="437896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31.12.2025 / 31.12.2024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31.12.2025 / 30.9.2025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50"/>
                        </a:lnSpc>
                        <a:buNone/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6 %</a:t>
                      </a:r>
                      <a:r>
                        <a:rPr lang="fi-FI" sz="800" b="0" i="0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  <a:endParaRPr lang="fi-FI" sz="1400" b="0" i="0">
                        <a:solidFill>
                          <a:srgbClr val="29282E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10">
            <a:extLst>
              <a:ext uri="{FF2B5EF4-FFF2-40B4-BE49-F238E27FC236}">
                <a16:creationId xmlns:a16="http://schemas.microsoft.com/office/drawing/2014/main" id="{0E15AAE7-E0A8-6898-25B1-D3C44EB12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en-US" sz="900">
                <a:solidFill>
                  <a:schemeClr val="tx2"/>
                </a:solidFill>
                <a:ea typeface="Arial Unicode MS"/>
              </a:rPr>
              <a:t>*) Excl. game industry and data center companies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B6F1E665-1E7E-FD72-383E-F5967B45A88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57795268"/>
              </p:ext>
            </p:extLst>
          </p:nvPr>
        </p:nvGraphicFramePr>
        <p:xfrm>
          <a:off x="393700" y="1104900"/>
          <a:ext cx="8361363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4579292" progId="Mbnd.mbnd">
                  <p:embed/>
                </p:oleObj>
              </mc:Choice>
              <mc:Fallback>
                <p:oleObj name="Macrobond document" r:id="rId3" imgW="13188913" imgH="4579292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B6F1E665-1E7E-FD72-383E-F5967B45A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" y="1104900"/>
                        <a:ext cx="8361363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149058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DC54060-F59A-5EC7-16BE-C821A4D4FA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err="1"/>
              <a:t>Questions</a:t>
            </a:r>
            <a:r>
              <a:rPr lang="fi-FI"/>
              <a:t>? 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37F6372-A1BE-20B0-5A1C-B99BB33A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F2B92F-FFAB-DA30-DA49-5BC0F2542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DD9D28-92F3-9BF5-4CEA-40DA6C50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127424C-9B9A-D65F-2D57-84C83A016B67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fi-FI"/>
          </a:p>
          <a:p>
            <a:r>
              <a:rPr lang="fi-FI" b="1"/>
              <a:t>Senior Economist Hanne Mikkonen</a:t>
            </a:r>
          </a:p>
          <a:p>
            <a:r>
              <a:rPr lang="fi-FI"/>
              <a:t>+358 44 0296 152</a:t>
            </a:r>
          </a:p>
          <a:p>
            <a:r>
              <a:rPr lang="fi-FI">
                <a:hlinkClick r:id="rId2"/>
              </a:rPr>
              <a:t>hanne.mikkonen@teknologiateollisuus.fi</a:t>
            </a:r>
            <a:endParaRPr lang="fi-FI"/>
          </a:p>
          <a:p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98868EF-06CD-7FF0-8006-E1C64D44B5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6085816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81060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A48C1AA-3AC3-4704-BEA1-3E7A2D035B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The global economy has shown significant resilience amid heightened uncertainty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9E80275-BAE8-4E33-8D2C-7C842201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13EAB9-4B93-4C9A-9C5E-22483ED3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6A2C1A-E9B1-469B-9407-932E28E9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75805AD-2FCE-4AC4-9BFE-F79894D3B0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S&amp;P Global, IMF,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9EEAA19-87B4-4BF8-8AED-913AFA95C9F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68054676"/>
              </p:ext>
            </p:extLst>
          </p:nvPr>
        </p:nvGraphicFramePr>
        <p:xfrm>
          <a:off x="395287" y="1083240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5581328" progId="Mbnd.mbnd">
                  <p:embed/>
                </p:oleObj>
              </mc:Choice>
              <mc:Fallback>
                <p:oleObj name="Macrobond document" r:id="rId3" imgW="13188913" imgH="5581328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79EEAA19-87B4-4BF8-8AED-913AFA95C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7" y="1083240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72C04BE5-FFAB-029A-296D-DD9438FB3610}"/>
              </a:ext>
            </a:extLst>
          </p:cNvPr>
          <p:cNvSpPr txBox="1"/>
          <p:nvPr/>
        </p:nvSpPr>
        <p:spPr>
          <a:xfrm>
            <a:off x="6617929" y="3003930"/>
            <a:ext cx="1686107" cy="23428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/>
              <a:t>GDP </a:t>
            </a:r>
            <a:r>
              <a:rPr lang="fi-FI" sz="1050" spc="-40" err="1"/>
              <a:t>Forecasts</a:t>
            </a:r>
            <a:r>
              <a:rPr lang="fi-FI" sz="1050" spc="-40"/>
              <a:t>, October</a:t>
            </a:r>
          </a:p>
        </p:txBody>
      </p:sp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2988A49A-C9EB-0376-70E4-8682E7EAB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505877"/>
              </p:ext>
            </p:extLst>
          </p:nvPr>
        </p:nvGraphicFramePr>
        <p:xfrm>
          <a:off x="6324755" y="3238216"/>
          <a:ext cx="234224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733">
                  <a:extLst>
                    <a:ext uri="{9D8B030D-6E8A-4147-A177-3AD203B41FA5}">
                      <a16:colId xmlns:a16="http://schemas.microsoft.com/office/drawing/2014/main" val="1022784209"/>
                    </a:ext>
                  </a:extLst>
                </a:gridCol>
                <a:gridCol w="503419">
                  <a:extLst>
                    <a:ext uri="{9D8B030D-6E8A-4147-A177-3AD203B41FA5}">
                      <a16:colId xmlns:a16="http://schemas.microsoft.com/office/drawing/2014/main" val="4223840006"/>
                    </a:ext>
                  </a:extLst>
                </a:gridCol>
                <a:gridCol w="477819">
                  <a:extLst>
                    <a:ext uri="{9D8B030D-6E8A-4147-A177-3AD203B41FA5}">
                      <a16:colId xmlns:a16="http://schemas.microsoft.com/office/drawing/2014/main" val="4028296868"/>
                    </a:ext>
                  </a:extLst>
                </a:gridCol>
                <a:gridCol w="496269">
                  <a:extLst>
                    <a:ext uri="{9D8B030D-6E8A-4147-A177-3AD203B41FA5}">
                      <a16:colId xmlns:a16="http://schemas.microsoft.com/office/drawing/2014/main" val="1372304703"/>
                    </a:ext>
                  </a:extLst>
                </a:gridCol>
              </a:tblGrid>
              <a:tr h="168018"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80641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428878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/>
                      <a:r>
                        <a:rPr lang="fi-FI" sz="800" err="1"/>
                        <a:t>Eurozone</a:t>
                      </a:r>
                      <a:endParaRPr lang="fi-FI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86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05056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D310F27-1311-E007-36B0-D7EA74CA9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In the United States, growth momentum has softened around the turn of the year</a:t>
            </a:r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B35AA55-EA2B-CE06-9DDA-522C3480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8ABB2F-AF0F-EF50-247B-3748F234A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884B4F3-D7BA-9227-7B4E-FA7C5C817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6177773-710C-EC60-7669-F989E35541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S&amp;P Global,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6B844CA4-470D-3E1F-01A4-8C06905CE24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85998705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5581328" progId="Mbnd.mbnd">
                  <p:embed/>
                </p:oleObj>
              </mc:Choice>
              <mc:Fallback>
                <p:oleObj name="Macrobond document" r:id="rId3" imgW="13188913" imgH="5581328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6B844CA4-470D-3E1F-01A4-8C06905CE2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540634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S&amp;P Global,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Sisällön paikkamerkki 8">
            <a:extLst>
              <a:ext uri="{FF2B5EF4-FFF2-40B4-BE49-F238E27FC236}">
                <a16:creationId xmlns:a16="http://schemas.microsoft.com/office/drawing/2014/main" id="{9FCA79FB-ACFD-72BA-871F-D6C06656B3B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23859458"/>
              </p:ext>
            </p:extLst>
          </p:nvPr>
        </p:nvGraphicFramePr>
        <p:xfrm>
          <a:off x="398463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5581328" progId="Mbnd.mbnd">
                  <p:embed/>
                </p:oleObj>
              </mc:Choice>
              <mc:Fallback>
                <p:oleObj name="Macrobond document" r:id="rId3" imgW="13188913" imgH="5581328" progId="Mbnd.mbnd">
                  <p:embed/>
                  <p:pic>
                    <p:nvPicPr>
                      <p:cNvPr id="10" name="Sisällön paikkamerkki 8">
                        <a:extLst>
                          <a:ext uri="{FF2B5EF4-FFF2-40B4-BE49-F238E27FC236}">
                            <a16:creationId xmlns:a16="http://schemas.microsoft.com/office/drawing/2014/main" id="{9FCA79FB-ACFD-72BA-871F-D6C06656B3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8463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2B6CF44-E57F-8CC5-C2CF-E447F95F03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The euro area’s industrial sector continues to struggle around zero growth</a:t>
            </a:r>
          </a:p>
        </p:txBody>
      </p:sp>
    </p:spTree>
    <p:extLst>
      <p:ext uri="{BB962C8B-B14F-4D97-AF65-F5344CB8AC3E}">
        <p14:creationId xmlns:p14="http://schemas.microsoft.com/office/powerpoint/2010/main" val="334218340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BF4F6C1-B3EE-73F2-2000-A5CF72789C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Purchasing Managers' Index (PMI) for the manufacturing sector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F930752-A2AE-3F22-74BE-A6C98F07E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553339-8DEE-13CC-5085-5328101E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97965D-2BA9-3157-1B52-E4C351D3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D2A95D4-7DE4-0C4B-2657-97D448F532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S&amp;P Global,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6D035F09-E947-13CF-30E9-B17B2BF9A6E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787348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5581328" progId="Mbnd.mbnd">
                  <p:embed/>
                </p:oleObj>
              </mc:Choice>
              <mc:Fallback>
                <p:oleObj name="Macrobond document" r:id="rId3" imgW="13188913" imgH="5581328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6D035F09-E947-13CF-30E9-B17B2BF9A6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825247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42BC7EB-B070-4ABE-A221-BE17626F7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569A17-FA7A-4F84-9850-1ADF19155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6FB875-0341-48E7-B5C6-3CAFCF16B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CF37E4E-D4FA-4F7E-AAE5-D51EFE2709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Source: EK Business Tendency Survey</a:t>
            </a:r>
          </a:p>
        </p:txBody>
      </p:sp>
      <p:graphicFrame>
        <p:nvGraphicFramePr>
          <p:cNvPr id="12" name="Sisällön paikkamerkki 9">
            <a:extLst>
              <a:ext uri="{FF2B5EF4-FFF2-40B4-BE49-F238E27FC236}">
                <a16:creationId xmlns:a16="http://schemas.microsoft.com/office/drawing/2014/main" id="{F320F44C-E725-45E9-AD65-B862FC6B220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32698260"/>
              </p:ext>
            </p:extLst>
          </p:nvPr>
        </p:nvGraphicFramePr>
        <p:xfrm>
          <a:off x="179512" y="1103313"/>
          <a:ext cx="878497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B06619A7-7EB1-4CFB-8271-F7B15C517D22}"/>
              </a:ext>
            </a:extLst>
          </p:cNvPr>
          <p:cNvSpPr txBox="1"/>
          <p:nvPr/>
        </p:nvSpPr>
        <p:spPr>
          <a:xfrm>
            <a:off x="604874" y="1275606"/>
            <a:ext cx="544229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050" spc="-40"/>
              <a:t>Manufacturing business situation and outlook, seasonally adjusted balance figure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3533E754-4571-A289-9CE1-21538344AE2C}"/>
              </a:ext>
            </a:extLst>
          </p:cNvPr>
          <p:cNvGraphicFramePr>
            <a:graphicFrameLocks noGrp="1"/>
          </p:cNvGraphicFramePr>
          <p:nvPr/>
        </p:nvGraphicFramePr>
        <p:xfrm>
          <a:off x="641872" y="2499742"/>
          <a:ext cx="8228096" cy="504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767">
                  <a:extLst>
                    <a:ext uri="{9D8B030D-6E8A-4147-A177-3AD203B41FA5}">
                      <a16:colId xmlns:a16="http://schemas.microsoft.com/office/drawing/2014/main" val="2737041714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1636646643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112141227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30659485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535297867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56DAF690-300E-49B8-42A1-C0A1680A3B69}"/>
              </a:ext>
            </a:extLst>
          </p:cNvPr>
          <p:cNvCxnSpPr/>
          <p:nvPr/>
        </p:nvCxnSpPr>
        <p:spPr>
          <a:xfrm>
            <a:off x="611559" y="2499742"/>
            <a:ext cx="825840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3A1BF35F-C663-CABD-0E93-A08F6C5D5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Sentiment in the manufacturing sector has remained subdued at the start of the year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3140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D3A4A31-2312-BDBD-11C0-14DE51551D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Inflation and key central bank interest rates in the USA, eurozone and Finland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AC1D908-15C1-5F3D-A9B4-283585D0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FA01D6-CB6B-0FD7-D35C-601B616D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464473-04F2-C6D6-2251-64436028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B927C69-C0A8-535B-B9A4-F024B09B90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</a:t>
            </a:r>
            <a:r>
              <a:rPr lang="fi-FI" err="1"/>
              <a:t>Macrobond</a:t>
            </a:r>
            <a:r>
              <a:rPr lang="fi-FI"/>
              <a:t>, FED, EKP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21F8DBC6-503B-A577-CFF9-E147829104D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63623522"/>
              </p:ext>
            </p:extLst>
          </p:nvPr>
        </p:nvGraphicFramePr>
        <p:xfrm>
          <a:off x="406400" y="1109663"/>
          <a:ext cx="8339138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5581328" progId="Mbnd.mbnd">
                  <p:embed/>
                </p:oleObj>
              </mc:Choice>
              <mc:Fallback>
                <p:oleObj name="Macrobond document" r:id="rId3" imgW="13188913" imgH="5581328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21F8DBC6-503B-A577-CFF9-E147829104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400" y="1109663"/>
                        <a:ext cx="8339138" cy="352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21688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Turnover of the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2/13/2026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638835"/>
            <a:ext cx="5551417" cy="450877"/>
          </a:xfrm>
        </p:spPr>
        <p:txBody>
          <a:bodyPr/>
          <a:lstStyle/>
          <a:p>
            <a:r>
              <a:rPr lang="en-US"/>
              <a:t>Seasonally adjusted turnover index</a:t>
            </a:r>
          </a:p>
          <a:p>
            <a:r>
              <a:rPr lang="en-US"/>
              <a:t>Shares of turnover in 2024: mechanical engineering 39 %, electronics and electrotechnical industry 22 %,</a:t>
            </a:r>
          </a:p>
          <a:p>
            <a:r>
              <a:rPr lang="en-US"/>
              <a:t>information technology 18 %, metals industry 14 %, consulting engineering 7 %.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FC4227AA-DA5F-CE31-00FA-CFBB96793B5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63280085"/>
              </p:ext>
            </p:extLst>
          </p:nvPr>
        </p:nvGraphicFramePr>
        <p:xfrm>
          <a:off x="428625" y="1117600"/>
          <a:ext cx="8293100" cy="350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8913" imgH="5581328" progId="Mbnd.mbnd">
                  <p:embed/>
                </p:oleObj>
              </mc:Choice>
              <mc:Fallback>
                <p:oleObj name="Macrobond document" r:id="rId3" imgW="13188913" imgH="5581328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FC4227AA-DA5F-CE31-00FA-CFBB96793B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5" y="1117600"/>
                        <a:ext cx="8293100" cy="350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55636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20" ma:contentTypeDescription="Luo uusi asiakirja." ma:contentTypeScope="" ma:versionID="5f42a86ea9b9bd6e4171dcdf6da9208f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414f3867d7ba3fb09d89147dee69305a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>Forsman Daniel</DisplayName>
        <AccountId>38</AccountId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Props1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59863C-F8FB-4AA9-AABD-72A13F76EA7F}">
  <ds:schemaRefs>
    <ds:schemaRef ds:uri="b057f711-7d93-472c-a8f6-94be00805750"/>
    <ds:schemaRef ds:uri="c296724d-1a81-4a23-b6dd-dca7fd62c6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43AC004-C085-4D53-BC3A-BFB6D15CF169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c296724d-1a81-4a23-b6dd-dca7fd62c6ff"/>
    <ds:schemaRef ds:uri="b057f711-7d93-472c-a8f6-94be00805750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</TotalTime>
  <Words>1769</Words>
  <Application>Microsoft Office PowerPoint</Application>
  <PresentationFormat>Näytössä katseltava esitys (16:9)</PresentationFormat>
  <Paragraphs>357</Paragraphs>
  <Slides>25</Slides>
  <Notes>21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Arial Unicode MS</vt:lpstr>
      <vt:lpstr>DIN Pro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Mikkonen Hanne</cp:lastModifiedBy>
  <cp:revision>2</cp:revision>
  <cp:lastPrinted>2016-06-09T07:47:11Z</cp:lastPrinted>
  <dcterms:created xsi:type="dcterms:W3CDTF">2019-10-17T09:08:24Z</dcterms:created>
  <dcterms:modified xsi:type="dcterms:W3CDTF">2026-02-13T07:22:48Z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TyoryhmanNimi">
    <vt:lpwstr>Talous ja tilastot</vt:lpwstr>
  </property>
  <property fmtid="{D5CDD505-2E9C-101B-9397-08002B2CF9AE}" pid="29" name="MediaServiceImageTags">
    <vt:lpwstr/>
  </property>
</Properties>
</file>