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147373916" r:id="rId5"/>
    <p:sldId id="2147373917" r:id="rId6"/>
    <p:sldId id="2147373930" r:id="rId7"/>
    <p:sldId id="2147373928" r:id="rId8"/>
    <p:sldId id="2147373696" r:id="rId9"/>
    <p:sldId id="2147373914" r:id="rId10"/>
    <p:sldId id="2147373939" r:id="rId11"/>
    <p:sldId id="2147373694" r:id="rId12"/>
    <p:sldId id="272" r:id="rId13"/>
    <p:sldId id="262" r:id="rId14"/>
    <p:sldId id="2076137443" r:id="rId15"/>
    <p:sldId id="1051" r:id="rId16"/>
    <p:sldId id="2147373941" r:id="rId17"/>
    <p:sldId id="256" r:id="rId18"/>
    <p:sldId id="2147373700" r:id="rId19"/>
    <p:sldId id="259" r:id="rId20"/>
    <p:sldId id="2147373701" r:id="rId21"/>
    <p:sldId id="2147373682" r:id="rId22"/>
    <p:sldId id="2147373681" r:id="rId23"/>
    <p:sldId id="260" r:id="rId24"/>
    <p:sldId id="2147373702" r:id="rId25"/>
    <p:sldId id="261" r:id="rId26"/>
    <p:sldId id="2076137444" r:id="rId27"/>
    <p:sldId id="2147373919" r:id="rId28"/>
    <p:sldId id="2147373918" r:id="rId29"/>
  </p:sldIdLst>
  <p:sldSz cx="9144000" cy="5143500" type="screen16x9"/>
  <p:notesSz cx="7102475" cy="10233025"/>
  <p:defaultTextStyle>
    <a:defPPr>
      <a:defRPr lang="fi-FI"/>
    </a:defPPr>
    <a:lvl1pPr marL="0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1pPr>
    <a:lvl2pPr marL="339932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2pPr>
    <a:lvl3pPr marL="67987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3pPr>
    <a:lvl4pPr marL="1019807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4pPr>
    <a:lvl5pPr marL="135974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5pPr>
    <a:lvl6pPr marL="1699681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134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17E9CD8-0DD0-C070-85C1-EDA6250BF07B}" name="Ollikainen Marjo" initials="OM" userId="S::marjo.ollikainen@teknologiateollisuus.fi::a7ec0376-660e-4191-b0cd-ef9c24ea692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ukonen Sini" initials="KS" lastIdx="7" clrIdx="0">
    <p:extLst>
      <p:ext uri="{19B8F6BF-5375-455C-9EA6-DF929625EA0E}">
        <p15:presenceInfo xmlns:p15="http://schemas.microsoft.com/office/powerpoint/2012/main" userId="S-1-5-21-1871869801-2214748161-1963216912-12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1F94"/>
    <a:srgbClr val="000000"/>
    <a:srgbClr val="FF00B8"/>
    <a:srgbClr val="333333"/>
    <a:srgbClr val="FFFF00"/>
    <a:srgbClr val="85E869"/>
    <a:srgbClr val="FF805C"/>
    <a:srgbClr val="8A0FA6"/>
    <a:srgbClr val="0F78B2"/>
    <a:srgbClr val="0ACF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516082-4BF3-0B92-08E3-5EF438800CC7}" v="37" dt="2026-02-01T15:19:24.925"/>
    <p1510:client id="{CBE3D231-45D3-4857-B34D-0A12A9C4C3D3}" v="60" dt="2026-02-02T10:20:55.790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Normaali tyyli 2 - Korostu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Normaali tyyli 2 - Korostu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8" d="100"/>
          <a:sy n="188" d="100"/>
        </p:scale>
        <p:origin x="3552" y="3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224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Suhdannetilanne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Taul1!$A$14:$A$86</c:f>
              <c:strCache>
                <c:ptCount val="73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</c:strCache>
            </c:strRef>
          </c:cat>
          <c:val>
            <c:numRef>
              <c:f>Taul1!$B$14:$B$86</c:f>
              <c:numCache>
                <c:formatCode>General</c:formatCode>
                <c:ptCount val="73"/>
                <c:pt idx="0">
                  <c:v>35.799999999999997</c:v>
                </c:pt>
                <c:pt idx="1">
                  <c:v>18.899999999999999</c:v>
                </c:pt>
                <c:pt idx="2">
                  <c:v>4.9000000000000004</c:v>
                </c:pt>
                <c:pt idx="3">
                  <c:v>-13.3</c:v>
                </c:pt>
                <c:pt idx="4">
                  <c:v>-43.8</c:v>
                </c:pt>
                <c:pt idx="5">
                  <c:v>-68.3</c:v>
                </c:pt>
                <c:pt idx="6">
                  <c:v>-72.3</c:v>
                </c:pt>
                <c:pt idx="7">
                  <c:v>-65.400000000000006</c:v>
                </c:pt>
                <c:pt idx="8">
                  <c:v>-50.7</c:v>
                </c:pt>
                <c:pt idx="9">
                  <c:v>-32.799999999999997</c:v>
                </c:pt>
                <c:pt idx="10">
                  <c:v>-13.2</c:v>
                </c:pt>
                <c:pt idx="11">
                  <c:v>-5.7</c:v>
                </c:pt>
                <c:pt idx="12">
                  <c:v>-1.3</c:v>
                </c:pt>
                <c:pt idx="13">
                  <c:v>5.7</c:v>
                </c:pt>
                <c:pt idx="14">
                  <c:v>-4.4000000000000004</c:v>
                </c:pt>
                <c:pt idx="15">
                  <c:v>-13.1</c:v>
                </c:pt>
                <c:pt idx="16">
                  <c:v>-17.100000000000001</c:v>
                </c:pt>
                <c:pt idx="17">
                  <c:v>-20.3</c:v>
                </c:pt>
                <c:pt idx="18">
                  <c:v>-16.7</c:v>
                </c:pt>
                <c:pt idx="19">
                  <c:v>-26.5</c:v>
                </c:pt>
                <c:pt idx="20">
                  <c:v>-31.2</c:v>
                </c:pt>
                <c:pt idx="21">
                  <c:v>-38.6</c:v>
                </c:pt>
                <c:pt idx="22">
                  <c:v>-36</c:v>
                </c:pt>
                <c:pt idx="23">
                  <c:v>-39.299999999999997</c:v>
                </c:pt>
                <c:pt idx="24">
                  <c:v>-27.1</c:v>
                </c:pt>
                <c:pt idx="25">
                  <c:v>-24.7</c:v>
                </c:pt>
                <c:pt idx="26">
                  <c:v>-23.1</c:v>
                </c:pt>
                <c:pt idx="27">
                  <c:v>-24.9</c:v>
                </c:pt>
                <c:pt idx="28">
                  <c:v>-28.6</c:v>
                </c:pt>
                <c:pt idx="29">
                  <c:v>-30.5</c:v>
                </c:pt>
                <c:pt idx="30">
                  <c:v>-34.799999999999997</c:v>
                </c:pt>
                <c:pt idx="31">
                  <c:v>-27.9</c:v>
                </c:pt>
                <c:pt idx="32">
                  <c:v>-25.4</c:v>
                </c:pt>
                <c:pt idx="33">
                  <c:v>-20.2</c:v>
                </c:pt>
                <c:pt idx="34">
                  <c:v>-22.4</c:v>
                </c:pt>
                <c:pt idx="35">
                  <c:v>-15.6</c:v>
                </c:pt>
                <c:pt idx="36">
                  <c:v>-2.7</c:v>
                </c:pt>
                <c:pt idx="37">
                  <c:v>10.199999999999999</c:v>
                </c:pt>
                <c:pt idx="38">
                  <c:v>16.3</c:v>
                </c:pt>
                <c:pt idx="39">
                  <c:v>26.8</c:v>
                </c:pt>
                <c:pt idx="40">
                  <c:v>27.5</c:v>
                </c:pt>
                <c:pt idx="41">
                  <c:v>30.8</c:v>
                </c:pt>
                <c:pt idx="42">
                  <c:v>37.200000000000003</c:v>
                </c:pt>
                <c:pt idx="43">
                  <c:v>36.5</c:v>
                </c:pt>
                <c:pt idx="44">
                  <c:v>19.2</c:v>
                </c:pt>
                <c:pt idx="45">
                  <c:v>10.4</c:v>
                </c:pt>
                <c:pt idx="46">
                  <c:v>4.4000000000000004</c:v>
                </c:pt>
                <c:pt idx="47">
                  <c:v>-4.3</c:v>
                </c:pt>
                <c:pt idx="48">
                  <c:v>-16.399999999999999</c:v>
                </c:pt>
                <c:pt idx="49">
                  <c:v>-33.700000000000003</c:v>
                </c:pt>
                <c:pt idx="50">
                  <c:v>-46.5</c:v>
                </c:pt>
                <c:pt idx="51">
                  <c:v>-39.1</c:v>
                </c:pt>
                <c:pt idx="52">
                  <c:v>-13.2</c:v>
                </c:pt>
                <c:pt idx="53">
                  <c:v>10.8</c:v>
                </c:pt>
                <c:pt idx="54">
                  <c:v>34.4</c:v>
                </c:pt>
                <c:pt idx="55">
                  <c:v>39</c:v>
                </c:pt>
                <c:pt idx="56">
                  <c:v>43.5</c:v>
                </c:pt>
                <c:pt idx="57">
                  <c:v>26.4</c:v>
                </c:pt>
                <c:pt idx="58">
                  <c:v>12.8</c:v>
                </c:pt>
                <c:pt idx="59">
                  <c:v>2.4</c:v>
                </c:pt>
                <c:pt idx="60">
                  <c:v>-11.9</c:v>
                </c:pt>
                <c:pt idx="61">
                  <c:v>-18</c:v>
                </c:pt>
                <c:pt idx="62">
                  <c:v>-28.2</c:v>
                </c:pt>
                <c:pt idx="63">
                  <c:v>-41.7</c:v>
                </c:pt>
                <c:pt idx="64">
                  <c:v>-47.2</c:v>
                </c:pt>
                <c:pt idx="65">
                  <c:v>-47.4</c:v>
                </c:pt>
                <c:pt idx="66">
                  <c:v>-37.6</c:v>
                </c:pt>
                <c:pt idx="67">
                  <c:v>-42.2</c:v>
                </c:pt>
                <c:pt idx="68">
                  <c:v>-39.4</c:v>
                </c:pt>
                <c:pt idx="69">
                  <c:v>-37.5</c:v>
                </c:pt>
                <c:pt idx="70">
                  <c:v>-43.8</c:v>
                </c:pt>
                <c:pt idx="71">
                  <c:v>-27.2</c:v>
                </c:pt>
                <c:pt idx="72">
                  <c:v>-31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3F4-4C4C-9304-ADEBAEA908C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Suhdannenäkymät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Taul1!$A$14:$A$86</c:f>
              <c:strCache>
                <c:ptCount val="73"/>
                <c:pt idx="0">
                  <c:v>2008.1</c:v>
                </c:pt>
                <c:pt idx="1">
                  <c:v>2008.4</c:v>
                </c:pt>
                <c:pt idx="2">
                  <c:v>2008.7</c:v>
                </c:pt>
                <c:pt idx="3">
                  <c:v>2008.10</c:v>
                </c:pt>
                <c:pt idx="4">
                  <c:v>2009.1</c:v>
                </c:pt>
                <c:pt idx="5">
                  <c:v>2009.4</c:v>
                </c:pt>
                <c:pt idx="6">
                  <c:v>2009.7</c:v>
                </c:pt>
                <c:pt idx="7">
                  <c:v>2009.10</c:v>
                </c:pt>
                <c:pt idx="8">
                  <c:v>2010.1</c:v>
                </c:pt>
                <c:pt idx="9">
                  <c:v>2010.4</c:v>
                </c:pt>
                <c:pt idx="10">
                  <c:v>2010.7</c:v>
                </c:pt>
                <c:pt idx="11">
                  <c:v>2010.10</c:v>
                </c:pt>
                <c:pt idx="12">
                  <c:v>2011.1</c:v>
                </c:pt>
                <c:pt idx="13">
                  <c:v>2011.4</c:v>
                </c:pt>
                <c:pt idx="14">
                  <c:v>2011.7</c:v>
                </c:pt>
                <c:pt idx="15">
                  <c:v>2011.10</c:v>
                </c:pt>
                <c:pt idx="16">
                  <c:v>2012.1</c:v>
                </c:pt>
                <c:pt idx="17">
                  <c:v>2012.4</c:v>
                </c:pt>
                <c:pt idx="18">
                  <c:v>2012.7</c:v>
                </c:pt>
                <c:pt idx="19">
                  <c:v>2012.10</c:v>
                </c:pt>
                <c:pt idx="20">
                  <c:v>2013.1</c:v>
                </c:pt>
                <c:pt idx="21">
                  <c:v>2013.4</c:v>
                </c:pt>
                <c:pt idx="22">
                  <c:v>2013.7</c:v>
                </c:pt>
                <c:pt idx="23">
                  <c:v>2013.10</c:v>
                </c:pt>
                <c:pt idx="24">
                  <c:v>2014.1</c:v>
                </c:pt>
                <c:pt idx="25">
                  <c:v>2014.4</c:v>
                </c:pt>
                <c:pt idx="26">
                  <c:v>2014.7</c:v>
                </c:pt>
                <c:pt idx="27">
                  <c:v>2014.10</c:v>
                </c:pt>
                <c:pt idx="28">
                  <c:v>2015.1</c:v>
                </c:pt>
                <c:pt idx="29">
                  <c:v>2015.4</c:v>
                </c:pt>
                <c:pt idx="30">
                  <c:v>2015.7</c:v>
                </c:pt>
                <c:pt idx="31">
                  <c:v>2015.10</c:v>
                </c:pt>
                <c:pt idx="32">
                  <c:v>2016.1</c:v>
                </c:pt>
                <c:pt idx="33">
                  <c:v>2016.4</c:v>
                </c:pt>
                <c:pt idx="34">
                  <c:v>2016.7</c:v>
                </c:pt>
                <c:pt idx="35">
                  <c:v>2016.10</c:v>
                </c:pt>
                <c:pt idx="36">
                  <c:v>2017.1</c:v>
                </c:pt>
                <c:pt idx="37">
                  <c:v>2017.4</c:v>
                </c:pt>
                <c:pt idx="38">
                  <c:v>2017.7</c:v>
                </c:pt>
                <c:pt idx="39">
                  <c:v>2017.10</c:v>
                </c:pt>
                <c:pt idx="40">
                  <c:v>2018.1</c:v>
                </c:pt>
                <c:pt idx="41">
                  <c:v>2018.4</c:v>
                </c:pt>
                <c:pt idx="42">
                  <c:v>2018.7</c:v>
                </c:pt>
                <c:pt idx="43">
                  <c:v>2018.10</c:v>
                </c:pt>
                <c:pt idx="44">
                  <c:v>2019.1</c:v>
                </c:pt>
                <c:pt idx="45">
                  <c:v>2019.4</c:v>
                </c:pt>
                <c:pt idx="46">
                  <c:v>2019.7</c:v>
                </c:pt>
                <c:pt idx="47">
                  <c:v>2019.10</c:v>
                </c:pt>
                <c:pt idx="48">
                  <c:v>2020.1</c:v>
                </c:pt>
                <c:pt idx="49">
                  <c:v>2020.4</c:v>
                </c:pt>
                <c:pt idx="50">
                  <c:v>2020.7</c:v>
                </c:pt>
                <c:pt idx="51">
                  <c:v>2020.10</c:v>
                </c:pt>
                <c:pt idx="52">
                  <c:v>2021.1</c:v>
                </c:pt>
                <c:pt idx="53">
                  <c:v>2021.4</c:v>
                </c:pt>
                <c:pt idx="54">
                  <c:v>2021.7</c:v>
                </c:pt>
                <c:pt idx="55">
                  <c:v>2021.10</c:v>
                </c:pt>
                <c:pt idx="56">
                  <c:v>2022.1</c:v>
                </c:pt>
                <c:pt idx="57">
                  <c:v>2022.4</c:v>
                </c:pt>
                <c:pt idx="58">
                  <c:v>2022.7</c:v>
                </c:pt>
                <c:pt idx="59">
                  <c:v>2022.10</c:v>
                </c:pt>
                <c:pt idx="60">
                  <c:v>2023.1</c:v>
                </c:pt>
                <c:pt idx="61">
                  <c:v>2023.4</c:v>
                </c:pt>
                <c:pt idx="62">
                  <c:v>2023.7</c:v>
                </c:pt>
                <c:pt idx="63">
                  <c:v>2023.10</c:v>
                </c:pt>
                <c:pt idx="64">
                  <c:v>2024.1</c:v>
                </c:pt>
                <c:pt idx="65">
                  <c:v>2024.4</c:v>
                </c:pt>
                <c:pt idx="66">
                  <c:v>2024.7</c:v>
                </c:pt>
                <c:pt idx="67">
                  <c:v>2024.10</c:v>
                </c:pt>
                <c:pt idx="68">
                  <c:v>2025.1</c:v>
                </c:pt>
                <c:pt idx="69">
                  <c:v>2025.4</c:v>
                </c:pt>
                <c:pt idx="70">
                  <c:v>2025.7</c:v>
                </c:pt>
                <c:pt idx="71">
                  <c:v>2025.10</c:v>
                </c:pt>
                <c:pt idx="72">
                  <c:v>2026.1</c:v>
                </c:pt>
              </c:strCache>
            </c:strRef>
          </c:cat>
          <c:val>
            <c:numRef>
              <c:f>Taul1!$C$14:$C$86</c:f>
              <c:numCache>
                <c:formatCode>General</c:formatCode>
                <c:ptCount val="73"/>
                <c:pt idx="0">
                  <c:v>-2.2000000000000002</c:v>
                </c:pt>
                <c:pt idx="1">
                  <c:v>-16.399999999999999</c:v>
                </c:pt>
                <c:pt idx="2">
                  <c:v>-25.9</c:v>
                </c:pt>
                <c:pt idx="3">
                  <c:v>-33.9</c:v>
                </c:pt>
                <c:pt idx="4">
                  <c:v>-40.700000000000003</c:v>
                </c:pt>
                <c:pt idx="5">
                  <c:v>-36.200000000000003</c:v>
                </c:pt>
                <c:pt idx="6">
                  <c:v>-19.3</c:v>
                </c:pt>
                <c:pt idx="7">
                  <c:v>0.9</c:v>
                </c:pt>
                <c:pt idx="8">
                  <c:v>15.3</c:v>
                </c:pt>
                <c:pt idx="9">
                  <c:v>20.9</c:v>
                </c:pt>
                <c:pt idx="10">
                  <c:v>13.8</c:v>
                </c:pt>
                <c:pt idx="11">
                  <c:v>19.5</c:v>
                </c:pt>
                <c:pt idx="12">
                  <c:v>22.3</c:v>
                </c:pt>
                <c:pt idx="13">
                  <c:v>15.1</c:v>
                </c:pt>
                <c:pt idx="14">
                  <c:v>10.199999999999999</c:v>
                </c:pt>
                <c:pt idx="15">
                  <c:v>-21.3</c:v>
                </c:pt>
                <c:pt idx="16">
                  <c:v>-13.3</c:v>
                </c:pt>
                <c:pt idx="17">
                  <c:v>-2.9</c:v>
                </c:pt>
                <c:pt idx="18">
                  <c:v>-4.5</c:v>
                </c:pt>
                <c:pt idx="19">
                  <c:v>-24.4</c:v>
                </c:pt>
                <c:pt idx="20">
                  <c:v>-10.3</c:v>
                </c:pt>
                <c:pt idx="21">
                  <c:v>-8.1</c:v>
                </c:pt>
                <c:pt idx="22">
                  <c:v>-8.8000000000000007</c:v>
                </c:pt>
                <c:pt idx="23">
                  <c:v>-0.9</c:v>
                </c:pt>
                <c:pt idx="24">
                  <c:v>-6.5</c:v>
                </c:pt>
                <c:pt idx="25">
                  <c:v>-7.7</c:v>
                </c:pt>
                <c:pt idx="26">
                  <c:v>-1.2</c:v>
                </c:pt>
                <c:pt idx="27">
                  <c:v>-6.3</c:v>
                </c:pt>
                <c:pt idx="28">
                  <c:v>-5</c:v>
                </c:pt>
                <c:pt idx="29">
                  <c:v>-4.3</c:v>
                </c:pt>
                <c:pt idx="30">
                  <c:v>-2.2000000000000002</c:v>
                </c:pt>
                <c:pt idx="31">
                  <c:v>1.9</c:v>
                </c:pt>
                <c:pt idx="32">
                  <c:v>2.4</c:v>
                </c:pt>
                <c:pt idx="33">
                  <c:v>-1</c:v>
                </c:pt>
                <c:pt idx="34">
                  <c:v>-4.9000000000000004</c:v>
                </c:pt>
                <c:pt idx="35">
                  <c:v>4.4000000000000004</c:v>
                </c:pt>
                <c:pt idx="36">
                  <c:v>7.6</c:v>
                </c:pt>
                <c:pt idx="37">
                  <c:v>8</c:v>
                </c:pt>
                <c:pt idx="38">
                  <c:v>9.6999999999999993</c:v>
                </c:pt>
                <c:pt idx="39">
                  <c:v>23.8</c:v>
                </c:pt>
                <c:pt idx="40">
                  <c:v>17.399999999999999</c:v>
                </c:pt>
                <c:pt idx="41">
                  <c:v>12.5</c:v>
                </c:pt>
                <c:pt idx="42">
                  <c:v>11.1</c:v>
                </c:pt>
                <c:pt idx="43">
                  <c:v>3</c:v>
                </c:pt>
                <c:pt idx="44">
                  <c:v>-10.7</c:v>
                </c:pt>
                <c:pt idx="45">
                  <c:v>-12</c:v>
                </c:pt>
                <c:pt idx="46">
                  <c:v>-12.8</c:v>
                </c:pt>
                <c:pt idx="47">
                  <c:v>-20.7</c:v>
                </c:pt>
                <c:pt idx="48">
                  <c:v>-16.600000000000001</c:v>
                </c:pt>
                <c:pt idx="49">
                  <c:v>-53.5</c:v>
                </c:pt>
                <c:pt idx="50">
                  <c:v>-20.5</c:v>
                </c:pt>
                <c:pt idx="51">
                  <c:v>-7.5</c:v>
                </c:pt>
                <c:pt idx="52">
                  <c:v>7.2</c:v>
                </c:pt>
                <c:pt idx="53">
                  <c:v>14.6</c:v>
                </c:pt>
                <c:pt idx="54">
                  <c:v>14.8</c:v>
                </c:pt>
                <c:pt idx="55">
                  <c:v>12.4</c:v>
                </c:pt>
                <c:pt idx="56">
                  <c:v>0.7</c:v>
                </c:pt>
                <c:pt idx="57">
                  <c:v>-21.5</c:v>
                </c:pt>
                <c:pt idx="58">
                  <c:v>-24.6</c:v>
                </c:pt>
                <c:pt idx="59">
                  <c:v>-28.1</c:v>
                </c:pt>
                <c:pt idx="60">
                  <c:v>-28.3</c:v>
                </c:pt>
                <c:pt idx="61">
                  <c:v>-25.6</c:v>
                </c:pt>
                <c:pt idx="62">
                  <c:v>-29.8</c:v>
                </c:pt>
                <c:pt idx="63">
                  <c:v>-26.2</c:v>
                </c:pt>
                <c:pt idx="64">
                  <c:v>-17.3</c:v>
                </c:pt>
                <c:pt idx="65">
                  <c:v>-5.5</c:v>
                </c:pt>
                <c:pt idx="66">
                  <c:v>3.1</c:v>
                </c:pt>
                <c:pt idx="67">
                  <c:v>3</c:v>
                </c:pt>
                <c:pt idx="68">
                  <c:v>1.4</c:v>
                </c:pt>
                <c:pt idx="69">
                  <c:v>-6.3</c:v>
                </c:pt>
                <c:pt idx="70">
                  <c:v>2.5</c:v>
                </c:pt>
                <c:pt idx="71">
                  <c:v>13</c:v>
                </c:pt>
                <c:pt idx="72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F4-4C4C-9304-ADEBAEA908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23954368"/>
        <c:axId val="323968928"/>
      </c:lineChart>
      <c:catAx>
        <c:axId val="32395436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23968928"/>
        <c:crosses val="autoZero"/>
        <c:auto val="1"/>
        <c:lblAlgn val="ctr"/>
        <c:lblOffset val="100"/>
        <c:tickMarkSkip val="4"/>
        <c:noMultiLvlLbl val="0"/>
      </c:catAx>
      <c:valAx>
        <c:axId val="323968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23954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en-US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 sz="1600" b="1">
                <a:solidFill>
                  <a:srgbClr val="000000"/>
                </a:solidFill>
              </a:defRPr>
            </a:pPr>
            <a:r>
              <a:rPr lang="en-US" sz="1050" b="0" err="1">
                <a:solidFill>
                  <a:srgbClr val="000000"/>
                </a:solidFill>
              </a:rPr>
              <a:t>Saldoluku</a:t>
            </a:r>
            <a:r>
              <a:rPr lang="en-US" sz="1050" b="0">
                <a:solidFill>
                  <a:srgbClr val="000000"/>
                </a:solidFill>
              </a:rPr>
              <a:t> </a:t>
            </a:r>
          </a:p>
        </c:rich>
      </c:tx>
      <c:layout>
        <c:manualLayout>
          <c:xMode val="edge"/>
          <c:yMode val="edge"/>
          <c:x val="0.83393685891420211"/>
          <c:y val="6.094709290890660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4.4674120615740283E-2"/>
          <c:y val="3.5687247530145093E-2"/>
          <c:w val="0.93307819253678703"/>
          <c:h val="0.93088245034184414"/>
        </c:manualLayout>
      </c:layout>
      <c:lineChart>
        <c:grouping val="standar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Saldoluku</c:v>
                </c:pt>
              </c:strCache>
            </c:strRef>
          </c:tx>
          <c:spPr>
            <a:ln w="41275">
              <a:solidFill>
                <a:schemeClr val="accent1"/>
              </a:solidFill>
            </a:ln>
          </c:spPr>
          <c:marker>
            <c:symbol val="none"/>
          </c:marker>
          <c:cat>
            <c:strRef>
              <c:f>Taul1!$A$2:$A$75</c:f>
              <c:strCache>
                <c:ptCount val="74"/>
                <c:pt idx="1">
                  <c:v>08(1)</c:v>
                </c:pt>
                <c:pt idx="2">
                  <c:v>08(4)</c:v>
                </c:pt>
                <c:pt idx="3">
                  <c:v>08(7)</c:v>
                </c:pt>
                <c:pt idx="4">
                  <c:v>08(10)</c:v>
                </c:pt>
                <c:pt idx="5">
                  <c:v>09(1)</c:v>
                </c:pt>
                <c:pt idx="6">
                  <c:v>09(4)</c:v>
                </c:pt>
                <c:pt idx="7">
                  <c:v>09(7)</c:v>
                </c:pt>
                <c:pt idx="8">
                  <c:v>09(10)</c:v>
                </c:pt>
                <c:pt idx="9">
                  <c:v>10(1)</c:v>
                </c:pt>
                <c:pt idx="10">
                  <c:v>10(4)</c:v>
                </c:pt>
                <c:pt idx="11">
                  <c:v>10(7)</c:v>
                </c:pt>
                <c:pt idx="12">
                  <c:v>10(10)</c:v>
                </c:pt>
                <c:pt idx="13">
                  <c:v>11(1)</c:v>
                </c:pt>
                <c:pt idx="14">
                  <c:v>11(4)</c:v>
                </c:pt>
                <c:pt idx="15">
                  <c:v>11(7)</c:v>
                </c:pt>
                <c:pt idx="16">
                  <c:v>11(10)</c:v>
                </c:pt>
                <c:pt idx="17">
                  <c:v>12(1)</c:v>
                </c:pt>
                <c:pt idx="18">
                  <c:v>12(4)</c:v>
                </c:pt>
                <c:pt idx="19">
                  <c:v>12(7)</c:v>
                </c:pt>
                <c:pt idx="20">
                  <c:v>12(10)</c:v>
                </c:pt>
                <c:pt idx="21">
                  <c:v>13(1)</c:v>
                </c:pt>
                <c:pt idx="22">
                  <c:v>13(4)</c:v>
                </c:pt>
                <c:pt idx="23">
                  <c:v>13(7)</c:v>
                </c:pt>
                <c:pt idx="24">
                  <c:v>13(10)</c:v>
                </c:pt>
                <c:pt idx="25">
                  <c:v>14(1)</c:v>
                </c:pt>
                <c:pt idx="26">
                  <c:v>14(4)</c:v>
                </c:pt>
                <c:pt idx="27">
                  <c:v>14(7)</c:v>
                </c:pt>
                <c:pt idx="28">
                  <c:v>14(10)</c:v>
                </c:pt>
                <c:pt idx="29">
                  <c:v>15(1)</c:v>
                </c:pt>
                <c:pt idx="30">
                  <c:v>15(4)</c:v>
                </c:pt>
                <c:pt idx="31">
                  <c:v>15(7)</c:v>
                </c:pt>
                <c:pt idx="32">
                  <c:v>15(10)</c:v>
                </c:pt>
                <c:pt idx="33">
                  <c:v>16(1)</c:v>
                </c:pt>
                <c:pt idx="34">
                  <c:v>16(4)</c:v>
                </c:pt>
                <c:pt idx="35">
                  <c:v>16(7)</c:v>
                </c:pt>
                <c:pt idx="36">
                  <c:v>16(10)</c:v>
                </c:pt>
                <c:pt idx="37">
                  <c:v>17(1)</c:v>
                </c:pt>
                <c:pt idx="38">
                  <c:v>17(4)</c:v>
                </c:pt>
                <c:pt idx="39">
                  <c:v>17(7)</c:v>
                </c:pt>
                <c:pt idx="40">
                  <c:v>17(10)</c:v>
                </c:pt>
                <c:pt idx="41">
                  <c:v>18(1)</c:v>
                </c:pt>
                <c:pt idx="42">
                  <c:v>18(4)</c:v>
                </c:pt>
                <c:pt idx="43">
                  <c:v>18(7)</c:v>
                </c:pt>
                <c:pt idx="44">
                  <c:v>18(10)</c:v>
                </c:pt>
                <c:pt idx="45">
                  <c:v>19(1)</c:v>
                </c:pt>
                <c:pt idx="46">
                  <c:v>19(4)</c:v>
                </c:pt>
                <c:pt idx="47">
                  <c:v>19(7)</c:v>
                </c:pt>
                <c:pt idx="48">
                  <c:v>19(10)</c:v>
                </c:pt>
                <c:pt idx="49">
                  <c:v>20(1)</c:v>
                </c:pt>
                <c:pt idx="50">
                  <c:v>20(4)</c:v>
                </c:pt>
                <c:pt idx="51">
                  <c:v>20(07)</c:v>
                </c:pt>
                <c:pt idx="52">
                  <c:v>20(10)</c:v>
                </c:pt>
                <c:pt idx="53">
                  <c:v>21(1)</c:v>
                </c:pt>
                <c:pt idx="54">
                  <c:v>21(4)</c:v>
                </c:pt>
                <c:pt idx="55">
                  <c:v>21(7)</c:v>
                </c:pt>
                <c:pt idx="56">
                  <c:v>21(10)</c:v>
                </c:pt>
                <c:pt idx="57">
                  <c:v>22(1)</c:v>
                </c:pt>
                <c:pt idx="58">
                  <c:v>22(4)</c:v>
                </c:pt>
                <c:pt idx="59">
                  <c:v>22(7)</c:v>
                </c:pt>
                <c:pt idx="60">
                  <c:v>22(10)</c:v>
                </c:pt>
                <c:pt idx="61">
                  <c:v>23(1)</c:v>
                </c:pt>
                <c:pt idx="62">
                  <c:v>23(4)</c:v>
                </c:pt>
                <c:pt idx="63">
                  <c:v>23(7)</c:v>
                </c:pt>
                <c:pt idx="64">
                  <c:v>23(10)</c:v>
                </c:pt>
                <c:pt idx="65">
                  <c:v>24(1)</c:v>
                </c:pt>
                <c:pt idx="66">
                  <c:v>24(4)</c:v>
                </c:pt>
                <c:pt idx="67">
                  <c:v>24(7)</c:v>
                </c:pt>
                <c:pt idx="68">
                  <c:v>24(10)</c:v>
                </c:pt>
                <c:pt idx="69">
                  <c:v>25(1)</c:v>
                </c:pt>
                <c:pt idx="70">
                  <c:v>25(4)</c:v>
                </c:pt>
                <c:pt idx="71">
                  <c:v>25(7)</c:v>
                </c:pt>
                <c:pt idx="72">
                  <c:v>25(10)</c:v>
                </c:pt>
                <c:pt idx="73">
                  <c:v>26(1)</c:v>
                </c:pt>
              </c:strCache>
            </c:strRef>
          </c:cat>
          <c:val>
            <c:numRef>
              <c:f>Taul1!$B$2:$B$75</c:f>
              <c:numCache>
                <c:formatCode>General</c:formatCode>
                <c:ptCount val="74"/>
                <c:pt idx="1">
                  <c:v>-2</c:v>
                </c:pt>
                <c:pt idx="2">
                  <c:v>1</c:v>
                </c:pt>
                <c:pt idx="3">
                  <c:v>-14</c:v>
                </c:pt>
                <c:pt idx="4">
                  <c:v>-28</c:v>
                </c:pt>
                <c:pt idx="5">
                  <c:v>-56</c:v>
                </c:pt>
                <c:pt idx="6">
                  <c:v>-36</c:v>
                </c:pt>
                <c:pt idx="7">
                  <c:v>-21</c:v>
                </c:pt>
                <c:pt idx="8">
                  <c:v>2</c:v>
                </c:pt>
                <c:pt idx="9">
                  <c:v>10</c:v>
                </c:pt>
                <c:pt idx="10">
                  <c:v>33</c:v>
                </c:pt>
                <c:pt idx="11">
                  <c:v>27</c:v>
                </c:pt>
                <c:pt idx="12">
                  <c:v>19</c:v>
                </c:pt>
                <c:pt idx="13">
                  <c:v>26</c:v>
                </c:pt>
                <c:pt idx="14">
                  <c:v>30</c:v>
                </c:pt>
                <c:pt idx="15">
                  <c:v>18</c:v>
                </c:pt>
                <c:pt idx="16">
                  <c:v>-5</c:v>
                </c:pt>
                <c:pt idx="17">
                  <c:v>-5</c:v>
                </c:pt>
                <c:pt idx="18">
                  <c:v>8</c:v>
                </c:pt>
                <c:pt idx="19">
                  <c:v>-4</c:v>
                </c:pt>
                <c:pt idx="20">
                  <c:v>-24</c:v>
                </c:pt>
                <c:pt idx="21">
                  <c:v>-11</c:v>
                </c:pt>
                <c:pt idx="22">
                  <c:v>-2</c:v>
                </c:pt>
                <c:pt idx="23">
                  <c:v>-11</c:v>
                </c:pt>
                <c:pt idx="24">
                  <c:v>-13</c:v>
                </c:pt>
                <c:pt idx="25">
                  <c:v>5</c:v>
                </c:pt>
                <c:pt idx="26">
                  <c:v>15</c:v>
                </c:pt>
                <c:pt idx="27">
                  <c:v>3</c:v>
                </c:pt>
                <c:pt idx="28">
                  <c:v>-12</c:v>
                </c:pt>
                <c:pt idx="29">
                  <c:v>-4</c:v>
                </c:pt>
                <c:pt idx="30">
                  <c:v>10</c:v>
                </c:pt>
                <c:pt idx="31">
                  <c:v>1</c:v>
                </c:pt>
                <c:pt idx="32">
                  <c:v>-3</c:v>
                </c:pt>
                <c:pt idx="33">
                  <c:v>1</c:v>
                </c:pt>
                <c:pt idx="34">
                  <c:v>18</c:v>
                </c:pt>
                <c:pt idx="35">
                  <c:v>4</c:v>
                </c:pt>
                <c:pt idx="36">
                  <c:v>9</c:v>
                </c:pt>
                <c:pt idx="37">
                  <c:v>14</c:v>
                </c:pt>
                <c:pt idx="38">
                  <c:v>24</c:v>
                </c:pt>
                <c:pt idx="39">
                  <c:v>24</c:v>
                </c:pt>
                <c:pt idx="40">
                  <c:v>21.45</c:v>
                </c:pt>
                <c:pt idx="41">
                  <c:v>26.4</c:v>
                </c:pt>
                <c:pt idx="42">
                  <c:v>24.3</c:v>
                </c:pt>
                <c:pt idx="43">
                  <c:v>11.46</c:v>
                </c:pt>
                <c:pt idx="44">
                  <c:v>0.45</c:v>
                </c:pt>
                <c:pt idx="45">
                  <c:v>4.71</c:v>
                </c:pt>
                <c:pt idx="46">
                  <c:v>12.19</c:v>
                </c:pt>
                <c:pt idx="47">
                  <c:v>-2.73</c:v>
                </c:pt>
                <c:pt idx="48">
                  <c:v>-16.66</c:v>
                </c:pt>
                <c:pt idx="49">
                  <c:v>-6.75</c:v>
                </c:pt>
                <c:pt idx="50">
                  <c:v>-41.7</c:v>
                </c:pt>
                <c:pt idx="51">
                  <c:v>-43.86</c:v>
                </c:pt>
                <c:pt idx="52">
                  <c:v>-15.28</c:v>
                </c:pt>
                <c:pt idx="53">
                  <c:v>7.89</c:v>
                </c:pt>
                <c:pt idx="54">
                  <c:v>26.61</c:v>
                </c:pt>
                <c:pt idx="55">
                  <c:v>29.11</c:v>
                </c:pt>
                <c:pt idx="56">
                  <c:v>21.43</c:v>
                </c:pt>
                <c:pt idx="57">
                  <c:v>17.13</c:v>
                </c:pt>
                <c:pt idx="58">
                  <c:v>6.57</c:v>
                </c:pt>
                <c:pt idx="59">
                  <c:v>3.12</c:v>
                </c:pt>
                <c:pt idx="60">
                  <c:v>-7.26</c:v>
                </c:pt>
                <c:pt idx="61">
                  <c:v>-11.7</c:v>
                </c:pt>
                <c:pt idx="62">
                  <c:v>-13.5</c:v>
                </c:pt>
                <c:pt idx="63">
                  <c:v>-21</c:v>
                </c:pt>
                <c:pt idx="64">
                  <c:v>-30.6</c:v>
                </c:pt>
                <c:pt idx="65">
                  <c:v>-23.2</c:v>
                </c:pt>
                <c:pt idx="66">
                  <c:v>-10.4</c:v>
                </c:pt>
                <c:pt idx="67">
                  <c:v>-14.7</c:v>
                </c:pt>
                <c:pt idx="68">
                  <c:v>-13</c:v>
                </c:pt>
                <c:pt idx="69">
                  <c:v>-7</c:v>
                </c:pt>
                <c:pt idx="70">
                  <c:v>7</c:v>
                </c:pt>
                <c:pt idx="71">
                  <c:v>7</c:v>
                </c:pt>
                <c:pt idx="72">
                  <c:v>2</c:v>
                </c:pt>
                <c:pt idx="73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D0-4FF0-85C3-A9C09AA007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07343216"/>
        <c:axId val="407343608"/>
      </c:lineChart>
      <c:catAx>
        <c:axId val="40734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one"/>
        <c:txPr>
          <a:bodyPr/>
          <a:lstStyle/>
          <a:p>
            <a:pPr>
              <a:defRPr sz="1400" b="1" i="0" baseline="0">
                <a:latin typeface="Arial" panose="020B0604020202020204" pitchFamily="34" charset="0"/>
              </a:defRPr>
            </a:pPr>
            <a:endParaRPr lang="fi-FI"/>
          </a:p>
        </c:txPr>
        <c:crossAx val="407343608"/>
        <c:crosses val="autoZero"/>
        <c:auto val="1"/>
        <c:lblAlgn val="ctr"/>
        <c:lblOffset val="100"/>
        <c:tickLblSkip val="11"/>
        <c:tickMarkSkip val="4"/>
        <c:noMultiLvlLbl val="0"/>
      </c:catAx>
      <c:valAx>
        <c:axId val="407343608"/>
        <c:scaling>
          <c:orientation val="minMax"/>
          <c:max val="40"/>
          <c:min val="-6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50" b="0" i="0" baseline="0">
                <a:solidFill>
                  <a:schemeClr val="tx2"/>
                </a:solidFill>
                <a:latin typeface="Verdana" panose="020B0604030504040204" pitchFamily="34" charset="0"/>
              </a:defRPr>
            </a:pPr>
            <a:endParaRPr lang="fi-FI"/>
          </a:p>
        </c:txPr>
        <c:crossAx val="407343216"/>
        <c:crosses val="autoZero"/>
        <c:crossBetween val="midCat"/>
        <c:majorUnit val="10"/>
        <c:min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5676860397454752E-2"/>
          <c:y val="6.3860381253934756E-2"/>
          <c:w val="0.89915957979696026"/>
          <c:h val="0.6625988316113022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Henkilöstömäärän muutos edelliseen neljännekseen verrattuna</c:v>
                </c:pt>
              </c:strCache>
            </c:strRef>
          </c:tx>
          <c:spPr>
            <a:solidFill>
              <a:srgbClr val="141F94"/>
            </a:solidFill>
            <a:ln>
              <a:noFill/>
            </a:ln>
            <a:effectLst/>
          </c:spPr>
          <c:invertIfNegative val="0"/>
          <c:cat>
            <c:strRef>
              <c:f>Taul1!$A$4:$A$47</c:f>
              <c:strCache>
                <c:ptCount val="4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</c:strCache>
            </c:strRef>
          </c:cat>
          <c:val>
            <c:numRef>
              <c:f>Taul1!$B$4:$B$47</c:f>
              <c:numCache>
                <c:formatCode>0</c:formatCode>
                <c:ptCount val="44"/>
                <c:pt idx="0">
                  <c:v>500</c:v>
                </c:pt>
                <c:pt idx="1">
                  <c:v>1464.6108658704907</c:v>
                </c:pt>
                <c:pt idx="2">
                  <c:v>-1043.8445894536562</c:v>
                </c:pt>
                <c:pt idx="3">
                  <c:v>-2242.6661510239355</c:v>
                </c:pt>
                <c:pt idx="4">
                  <c:v>-423.86039099266054</c:v>
                </c:pt>
                <c:pt idx="5">
                  <c:v>783.61812865873799</c:v>
                </c:pt>
                <c:pt idx="6">
                  <c:v>-1880.5028571592993</c:v>
                </c:pt>
                <c:pt idx="7" formatCode="_-* #\ ##0_-;\-* #\ ##0_-;_-* &quot;-&quot;??_-;_-@_-">
                  <c:v>577.85174448625185</c:v>
                </c:pt>
                <c:pt idx="8" formatCode="General">
                  <c:v>2477</c:v>
                </c:pt>
                <c:pt idx="9" formatCode="General">
                  <c:v>3855</c:v>
                </c:pt>
                <c:pt idx="10" formatCode="General">
                  <c:v>1906</c:v>
                </c:pt>
                <c:pt idx="11" formatCode="General">
                  <c:v>1556</c:v>
                </c:pt>
                <c:pt idx="12" formatCode="General">
                  <c:v>2395</c:v>
                </c:pt>
                <c:pt idx="13" formatCode="General">
                  <c:v>4631</c:v>
                </c:pt>
                <c:pt idx="14" formatCode="#,##0">
                  <c:v>4578</c:v>
                </c:pt>
                <c:pt idx="15" formatCode="General">
                  <c:v>756</c:v>
                </c:pt>
                <c:pt idx="16" formatCode="General">
                  <c:v>3414</c:v>
                </c:pt>
                <c:pt idx="17" formatCode="General">
                  <c:v>2632</c:v>
                </c:pt>
                <c:pt idx="18" formatCode="General">
                  <c:v>1555</c:v>
                </c:pt>
                <c:pt idx="19" formatCode="General">
                  <c:v>-757</c:v>
                </c:pt>
                <c:pt idx="20" formatCode="General">
                  <c:v>-379</c:v>
                </c:pt>
                <c:pt idx="21" formatCode="General">
                  <c:v>-2512</c:v>
                </c:pt>
                <c:pt idx="22" formatCode="General">
                  <c:v>-1443</c:v>
                </c:pt>
                <c:pt idx="23" formatCode="#,##0">
                  <c:v>-1674.7485992709408</c:v>
                </c:pt>
                <c:pt idx="24" formatCode="General">
                  <c:v>1159</c:v>
                </c:pt>
                <c:pt idx="25" formatCode="General">
                  <c:v>3050</c:v>
                </c:pt>
                <c:pt idx="26" formatCode="General">
                  <c:v>2200</c:v>
                </c:pt>
                <c:pt idx="27" formatCode="General">
                  <c:v>1060</c:v>
                </c:pt>
                <c:pt idx="28" formatCode="General">
                  <c:v>5742</c:v>
                </c:pt>
                <c:pt idx="29" formatCode="General">
                  <c:v>5139</c:v>
                </c:pt>
                <c:pt idx="30" formatCode="General">
                  <c:v>1156</c:v>
                </c:pt>
                <c:pt idx="31" formatCode="General">
                  <c:v>825</c:v>
                </c:pt>
                <c:pt idx="32" formatCode="#,##0">
                  <c:v>3138</c:v>
                </c:pt>
                <c:pt idx="33" formatCode="General">
                  <c:v>-784</c:v>
                </c:pt>
                <c:pt idx="34" formatCode="General">
                  <c:v>365</c:v>
                </c:pt>
                <c:pt idx="35" formatCode="General">
                  <c:v>-1200</c:v>
                </c:pt>
                <c:pt idx="36" formatCode="General">
                  <c:v>-798</c:v>
                </c:pt>
                <c:pt idx="37" formatCode="General">
                  <c:v>-990</c:v>
                </c:pt>
                <c:pt idx="38" formatCode="General">
                  <c:v>-1230</c:v>
                </c:pt>
                <c:pt idx="39" formatCode="General">
                  <c:v>-2540</c:v>
                </c:pt>
                <c:pt idx="40" formatCode="General">
                  <c:v>-28</c:v>
                </c:pt>
                <c:pt idx="41" formatCode="General">
                  <c:v>436</c:v>
                </c:pt>
                <c:pt idx="42" formatCode="General">
                  <c:v>-81</c:v>
                </c:pt>
                <c:pt idx="43" formatCode="General">
                  <c:v>-1718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overlap val="-21"/>
        <c:axId val="368210920"/>
        <c:axId val="368211704"/>
      </c:barChart>
      <c:lineChart>
        <c:grouping val="standard"/>
        <c:varyColors val="0"/>
        <c:ser>
          <c:idx val="1"/>
          <c:order val="1"/>
          <c:tx>
            <c:strRef>
              <c:f>Taul1!$C$1</c:f>
              <c:strCache>
                <c:ptCount val="1"/>
                <c:pt idx="0">
                  <c:v>Neljänneksen aikana rekrytoitujen määrä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Taul1!$A$4:$A$47</c:f>
              <c:strCache>
                <c:ptCount val="44"/>
                <c:pt idx="0">
                  <c:v>2015Q1</c:v>
                </c:pt>
                <c:pt idx="1">
                  <c:v>2015Q2</c:v>
                </c:pt>
                <c:pt idx="2">
                  <c:v>2015Q3</c:v>
                </c:pt>
                <c:pt idx="3">
                  <c:v>2015Q4</c:v>
                </c:pt>
                <c:pt idx="4">
                  <c:v>2016Q1</c:v>
                </c:pt>
                <c:pt idx="5">
                  <c:v>2016Q2</c:v>
                </c:pt>
                <c:pt idx="6">
                  <c:v>2016Q3</c:v>
                </c:pt>
                <c:pt idx="7">
                  <c:v>2016Q4</c:v>
                </c:pt>
                <c:pt idx="8">
                  <c:v>2017Q1</c:v>
                </c:pt>
                <c:pt idx="9">
                  <c:v>2017Q2</c:v>
                </c:pt>
                <c:pt idx="10">
                  <c:v>2017Q3</c:v>
                </c:pt>
                <c:pt idx="11">
                  <c:v>2017Q4</c:v>
                </c:pt>
                <c:pt idx="12">
                  <c:v>2018Q1</c:v>
                </c:pt>
                <c:pt idx="13">
                  <c:v>2018Q2</c:v>
                </c:pt>
                <c:pt idx="14">
                  <c:v>2018Q3</c:v>
                </c:pt>
                <c:pt idx="15">
                  <c:v>2018Q4</c:v>
                </c:pt>
                <c:pt idx="16">
                  <c:v>2019Q1</c:v>
                </c:pt>
                <c:pt idx="17">
                  <c:v>2019Q2</c:v>
                </c:pt>
                <c:pt idx="18">
                  <c:v>2019Q3</c:v>
                </c:pt>
                <c:pt idx="19">
                  <c:v>2019Q4</c:v>
                </c:pt>
                <c:pt idx="20">
                  <c:v>2020Q1</c:v>
                </c:pt>
                <c:pt idx="21">
                  <c:v>2020Q2</c:v>
                </c:pt>
                <c:pt idx="22">
                  <c:v>2020Q3</c:v>
                </c:pt>
                <c:pt idx="23">
                  <c:v>2020Q4</c:v>
                </c:pt>
                <c:pt idx="24">
                  <c:v>2021Q1</c:v>
                </c:pt>
                <c:pt idx="25">
                  <c:v>2021Q2</c:v>
                </c:pt>
                <c:pt idx="26">
                  <c:v>2021Q3</c:v>
                </c:pt>
                <c:pt idx="27">
                  <c:v>2021Q4</c:v>
                </c:pt>
                <c:pt idx="28">
                  <c:v>2022Q1</c:v>
                </c:pt>
                <c:pt idx="29">
                  <c:v>2022Q2</c:v>
                </c:pt>
                <c:pt idx="30">
                  <c:v>2022Q3</c:v>
                </c:pt>
                <c:pt idx="31">
                  <c:v>2022Q4</c:v>
                </c:pt>
                <c:pt idx="32">
                  <c:v>2023Q1</c:v>
                </c:pt>
                <c:pt idx="33">
                  <c:v>2023Q2</c:v>
                </c:pt>
                <c:pt idx="34">
                  <c:v>2023Q3</c:v>
                </c:pt>
                <c:pt idx="35">
                  <c:v>2023Q4</c:v>
                </c:pt>
                <c:pt idx="36">
                  <c:v>2024Q1</c:v>
                </c:pt>
                <c:pt idx="37">
                  <c:v>2024Q2</c:v>
                </c:pt>
                <c:pt idx="38">
                  <c:v>2024Q3</c:v>
                </c:pt>
                <c:pt idx="39">
                  <c:v>2024Q4</c:v>
                </c:pt>
                <c:pt idx="40">
                  <c:v>2025Q1</c:v>
                </c:pt>
                <c:pt idx="41">
                  <c:v>2025Q2</c:v>
                </c:pt>
                <c:pt idx="42">
                  <c:v>2025Q3</c:v>
                </c:pt>
                <c:pt idx="43">
                  <c:v>2025Q4</c:v>
                </c:pt>
              </c:strCache>
            </c:strRef>
          </c:cat>
          <c:val>
            <c:numRef>
              <c:f>Taul1!$C$4:$C$47</c:f>
              <c:numCache>
                <c:formatCode>#,##0</c:formatCode>
                <c:ptCount val="44"/>
                <c:pt idx="0">
                  <c:v>7851.4313289360571</c:v>
                </c:pt>
                <c:pt idx="1">
                  <c:v>6685.9122554600544</c:v>
                </c:pt>
                <c:pt idx="2" formatCode="General">
                  <c:v>7700</c:v>
                </c:pt>
                <c:pt idx="3">
                  <c:v>6176.3555772662821</c:v>
                </c:pt>
                <c:pt idx="4">
                  <c:v>7537.782188740196</c:v>
                </c:pt>
                <c:pt idx="5">
                  <c:v>6857.0390325418875</c:v>
                </c:pt>
                <c:pt idx="6" formatCode="General">
                  <c:v>6818</c:v>
                </c:pt>
                <c:pt idx="7" formatCode="General">
                  <c:v>7300</c:v>
                </c:pt>
                <c:pt idx="8" formatCode="General">
                  <c:v>11000</c:v>
                </c:pt>
                <c:pt idx="9" formatCode="General">
                  <c:v>11600</c:v>
                </c:pt>
                <c:pt idx="10" formatCode="General">
                  <c:v>10900</c:v>
                </c:pt>
                <c:pt idx="11" formatCode="General">
                  <c:v>9000</c:v>
                </c:pt>
                <c:pt idx="12">
                  <c:v>11000</c:v>
                </c:pt>
                <c:pt idx="13" formatCode="General">
                  <c:v>14600</c:v>
                </c:pt>
                <c:pt idx="14" formatCode="General">
                  <c:v>14700</c:v>
                </c:pt>
                <c:pt idx="15" formatCode="General">
                  <c:v>9600</c:v>
                </c:pt>
                <c:pt idx="16">
                  <c:v>12400</c:v>
                </c:pt>
                <c:pt idx="17" formatCode="General">
                  <c:v>11400</c:v>
                </c:pt>
                <c:pt idx="18" formatCode="General">
                  <c:v>9400</c:v>
                </c:pt>
                <c:pt idx="19" formatCode="General">
                  <c:v>7300</c:v>
                </c:pt>
                <c:pt idx="20">
                  <c:v>10400</c:v>
                </c:pt>
                <c:pt idx="21" formatCode="General">
                  <c:v>5900</c:v>
                </c:pt>
                <c:pt idx="22" formatCode="General">
                  <c:v>5500</c:v>
                </c:pt>
                <c:pt idx="23" formatCode="General">
                  <c:v>6500</c:v>
                </c:pt>
                <c:pt idx="24" formatCode="General">
                  <c:v>9500</c:v>
                </c:pt>
                <c:pt idx="25" formatCode="General">
                  <c:v>11500</c:v>
                </c:pt>
                <c:pt idx="26" formatCode="General">
                  <c:v>14000</c:v>
                </c:pt>
                <c:pt idx="27" formatCode="General">
                  <c:v>11500</c:v>
                </c:pt>
                <c:pt idx="28" formatCode="General">
                  <c:v>14800</c:v>
                </c:pt>
                <c:pt idx="29" formatCode="General">
                  <c:v>15300</c:v>
                </c:pt>
                <c:pt idx="30" formatCode="General">
                  <c:v>11700</c:v>
                </c:pt>
                <c:pt idx="31" formatCode="General">
                  <c:v>11000</c:v>
                </c:pt>
                <c:pt idx="32">
                  <c:v>13400</c:v>
                </c:pt>
                <c:pt idx="33" formatCode="General">
                  <c:v>11700</c:v>
                </c:pt>
                <c:pt idx="34" formatCode="General">
                  <c:v>8700</c:v>
                </c:pt>
                <c:pt idx="35" formatCode="General">
                  <c:v>7500</c:v>
                </c:pt>
                <c:pt idx="36" formatCode="General">
                  <c:v>9600</c:v>
                </c:pt>
                <c:pt idx="37" formatCode="General">
                  <c:v>9500</c:v>
                </c:pt>
                <c:pt idx="38" formatCode="General">
                  <c:v>7600</c:v>
                </c:pt>
                <c:pt idx="39" formatCode="General">
                  <c:v>5500</c:v>
                </c:pt>
                <c:pt idx="40" formatCode="General">
                  <c:v>8000</c:v>
                </c:pt>
                <c:pt idx="41" formatCode="General">
                  <c:v>7800</c:v>
                </c:pt>
                <c:pt idx="42" formatCode="General">
                  <c:v>6700</c:v>
                </c:pt>
                <c:pt idx="43" formatCode="General">
                  <c:v>5500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36D-4616-AB7B-BA4A9C2280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68210920"/>
        <c:axId val="368211704"/>
      </c:lineChart>
      <c:catAx>
        <c:axId val="36821092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fi-FI"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1704"/>
        <c:crosses val="autoZero"/>
        <c:auto val="1"/>
        <c:lblAlgn val="ctr"/>
        <c:lblOffset val="0"/>
        <c:noMultiLvlLbl val="0"/>
      </c:catAx>
      <c:valAx>
        <c:axId val="368211704"/>
        <c:scaling>
          <c:orientation val="minMax"/>
          <c:max val="16000"/>
          <c:min val="-4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3682109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1876346646111267E-2"/>
          <c:y val="0.91633433036153356"/>
          <c:w val="0.95491074975467694"/>
          <c:h val="6.603157705948033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lang="fi-FI" sz="1050" b="0" i="0" u="none" strike="noStrike" kern="1200" baseline="0">
              <a:solidFill>
                <a:srgbClr val="000000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200"/>
            </a:lvl1pPr>
          </a:lstStyle>
          <a:p>
            <a:r>
              <a:rPr lang="en-US" sz="110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Teknologiateollisuus</a:t>
            </a:r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200"/>
            </a:lvl1pPr>
          </a:lstStyle>
          <a:p>
            <a:fld id="{6F2C89C3-1639-C64F-B7DC-4038F10D3C80}" type="slidenum">
              <a: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‹#›</a:t>
            </a:fld>
            <a:endParaRPr lang="en-US" sz="110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375265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6763"/>
            <a:ext cx="6823075" cy="3838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78" tIns="47389" rIns="94778" bIns="47389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860687"/>
            <a:ext cx="5681980" cy="4604861"/>
          </a:xfrm>
          <a:prstGeom prst="rect">
            <a:avLst/>
          </a:prstGeom>
        </p:spPr>
        <p:txBody>
          <a:bodyPr vert="horz" lIns="94778" tIns="47389" rIns="94778" bIns="473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l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9719598"/>
            <a:ext cx="3077739" cy="511651"/>
          </a:xfrm>
          <a:prstGeom prst="rect">
            <a:avLst/>
          </a:prstGeom>
        </p:spPr>
        <p:txBody>
          <a:bodyPr vert="horz" lIns="94778" tIns="47389" rIns="94778" bIns="47389" rtlCol="0" anchor="b"/>
          <a:lstStyle>
            <a:lvl1pPr algn="r">
              <a:defRPr sz="110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B5A0B3B4-F971-4AD3-B530-DE860EFC07D2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48243881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1pPr>
    <a:lvl2pPr marL="339932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2pPr>
    <a:lvl3pPr marL="679871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3pPr>
    <a:lvl4pPr marL="1019807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4pPr>
    <a:lvl5pPr marL="1359744" algn="l" defTabSz="679871" rtl="0" eaLnBrk="1" latinLnBrk="0" hangingPunct="1">
      <a:defRPr sz="900" kern="1200">
        <a:solidFill>
          <a:schemeClr val="tx1"/>
        </a:solidFill>
        <a:latin typeface="Verdana" panose="020B0604030504040204" pitchFamily="34" charset="0"/>
        <a:ea typeface="Verdana" panose="020B0604030504040204" pitchFamily="34" charset="0"/>
        <a:cs typeface="Verdana" panose="020B0604030504040204" pitchFamily="34" charset="0"/>
      </a:defRPr>
    </a:lvl5pPr>
    <a:lvl6pPr marL="1699681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6pPr>
    <a:lvl7pPr marL="2039614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7pPr>
    <a:lvl8pPr marL="2379548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8pPr>
    <a:lvl9pPr marL="2719486" algn="l" defTabSz="679871" rtl="0" eaLnBrk="1" latinLnBrk="0" hangingPunct="1">
      <a:defRPr sz="89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/>
              <a:t>Taloudet </a:t>
            </a:r>
            <a:r>
              <a:rPr lang="fi-FI" err="1"/>
              <a:t>edelelen</a:t>
            </a:r>
            <a:r>
              <a:rPr lang="fi-FI"/>
              <a:t> </a:t>
            </a:r>
            <a:r>
              <a:rPr lang="fi-FI" err="1"/>
              <a:t>varisn</a:t>
            </a:r>
            <a:r>
              <a:rPr lang="fi-FI"/>
              <a:t> </a:t>
            </a:r>
            <a:r>
              <a:rPr lang="fi-FI" err="1"/>
              <a:t>resilienttejä</a:t>
            </a:r>
            <a:r>
              <a:rPr lang="fi-FI"/>
              <a:t> tulleja ja epävarmuutta vastaan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426418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7143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b="1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4699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54554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5A0B3B4-F971-4AD3-B530-DE860EFC07D2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05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072269" y="1966957"/>
            <a:ext cx="4730093" cy="117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1104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4B4512B-9268-4DA6-A4DE-9BAC66E0AE0F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26228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4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5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7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F34066-C849-43D6-AD11-EC5B4E0FCE81}" type="datetime1">
              <a:rPr lang="fi-FI" smtClean="0"/>
              <a:t>3.2.2026</a:t>
            </a:fld>
            <a:endParaRPr lang="fi-FI"/>
          </a:p>
        </p:txBody>
      </p:sp>
      <p:sp>
        <p:nvSpPr>
          <p:cNvPr id="18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2080886621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inkki">
    <p:bg>
      <p:bgPr>
        <a:solidFill>
          <a:srgbClr val="FF00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DAFD31-6E2D-43E4-B45F-A91916303127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421713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5A29F8-3631-43D8-937B-CB2D984A1FF3}" type="datetime1">
              <a:rPr lang="fi-FI" smtClean="0"/>
              <a:t>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641818466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mandariini">
    <p:bg>
      <p:bgPr>
        <a:solidFill>
          <a:srgbClr val="FF80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A1FFB15-5351-4C69-B4D2-8C0154A2BCAF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745300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C9FC2-AB49-4BC7-8E34-F35776C6F0E4}" type="datetime1">
              <a:rPr lang="fi-FI" smtClean="0"/>
              <a:t>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667850046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omena">
    <p:bg>
      <p:bgPr>
        <a:solidFill>
          <a:srgbClr val="85E8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FD90D18-063C-4F97-88EB-7B998FCF1C84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5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9826258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rgbClr val="000000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0F905F96-8735-44CC-A79D-9FF4592D6200}" type="datetime1">
              <a:rPr lang="fi-FI" smtClean="0"/>
              <a:t>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549499557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truuna"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97754279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1F9AB61F-25F5-4BAC-AFD2-7CF6AA8759C3}" type="datetime1">
              <a:rPr lang="fi-FI" smtClean="0"/>
              <a:t>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21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7171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2" name="Tekstin paikkamerkki 28"/>
          <p:cNvSpPr>
            <a:spLocks noGrp="1"/>
          </p:cNvSpPr>
          <p:nvPr>
            <p:ph type="body" sz="quarter" idx="20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32901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dia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881898"/>
            <a:ext cx="6977283" cy="1165268"/>
          </a:xfrm>
          <a:prstGeom prst="rect">
            <a:avLst/>
          </a:prstGeom>
        </p:spPr>
        <p:txBody>
          <a:bodyPr>
            <a:normAutofit/>
          </a:bodyPr>
          <a:lstStyle>
            <a:lvl1pPr marL="108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6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pääotsikkoa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553C366-6A2C-43B9-A437-B827E0484441}" type="datetime1">
              <a:rPr lang="fi-FI" smtClean="0"/>
              <a:t>3.2.2026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540390374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2-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4E9C680B-B035-4481-9C89-9B8DCFA07DE9}" type="datetime1">
              <a:rPr lang="fi-FI" smtClean="0"/>
              <a:t>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idx="1"/>
          </p:nvPr>
        </p:nvSpPr>
        <p:spPr>
          <a:xfrm>
            <a:off x="4449254" y="1565735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17" hasCustomPrompt="1"/>
          </p:nvPr>
        </p:nvSpPr>
        <p:spPr>
          <a:xfrm>
            <a:off x="1072800" y="1102950"/>
            <a:ext cx="71712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8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535803264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26EC10B7-6068-4592-8DF6-C21B5E169149}" type="datetime1">
              <a:rPr lang="fi-FI" smtClean="0"/>
              <a:t>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3"/>
            <a:ext cx="55296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55296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6775200" y="0"/>
            <a:ext cx="23688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12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5668406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kuval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B470C21F-BEA7-4001-A59E-ED99F75C48EF}" type="datetime1">
              <a:rPr lang="fi-FI" smtClean="0"/>
              <a:t>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5090400" y="0"/>
            <a:ext cx="4053606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2"/>
          <p:cNvSpPr>
            <a:spLocks noGrp="1"/>
          </p:cNvSpPr>
          <p:nvPr>
            <p:ph idx="19"/>
          </p:nvPr>
        </p:nvSpPr>
        <p:spPr>
          <a:xfrm>
            <a:off x="1072800" y="158455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0"/>
              </a:spcBef>
              <a:spcAft>
                <a:spcPts val="7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800" y="1104452"/>
            <a:ext cx="3844800" cy="365682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2161638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pelkälle kuva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Kuvan paikkamerkki 6"/>
          <p:cNvSpPr>
            <a:spLocks noGrp="1"/>
          </p:cNvSpPr>
          <p:nvPr>
            <p:ph type="pic" sz="quarter" idx="20"/>
          </p:nvPr>
        </p:nvSpPr>
        <p:spPr>
          <a:xfrm>
            <a:off x="0" y="0"/>
            <a:ext cx="91440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</p:spTree>
    <p:extLst>
      <p:ext uri="{BB962C8B-B14F-4D97-AF65-F5344CB8AC3E}">
        <p14:creationId xmlns:p14="http://schemas.microsoft.com/office/powerpoint/2010/main" val="964117059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9" name="Tekstin paikkamerkki 3"/>
          <p:cNvSpPr>
            <a:spLocks noGrp="1"/>
          </p:cNvSpPr>
          <p:nvPr>
            <p:ph type="body" sz="quarter" idx="18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1" name="Tekstin paikkamerkki 2"/>
          <p:cNvSpPr>
            <a:spLocks noGrp="1"/>
          </p:cNvSpPr>
          <p:nvPr>
            <p:ph type="body" sz="quarter" idx="23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1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20" name="Sisällön paikkamerkki 4"/>
          <p:cNvSpPr>
            <a:spLocks noGrp="1"/>
          </p:cNvSpPr>
          <p:nvPr>
            <p:ph sz="quarter" idx="17"/>
          </p:nvPr>
        </p:nvSpPr>
        <p:spPr>
          <a:xfrm>
            <a:off x="1201739" y="1584200"/>
            <a:ext cx="6739862" cy="3010469"/>
          </a:xfrm>
        </p:spPr>
        <p:txBody>
          <a:bodyPr/>
          <a:lstStyle>
            <a:lvl1pPr marL="241200" indent="-212400">
              <a:buFont typeface="Arial" panose="020B0604020202020204" pitchFamily="34" charset="0"/>
              <a:buChar char="•"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C26F1C2C-1F3D-4324-8DB1-2B3A728EB293}" type="datetime1">
              <a:rPr lang="fi-FI" smtClean="0"/>
              <a:t>3.2.2026</a:t>
            </a:fld>
            <a:endParaRPr lang="fi-FI"/>
          </a:p>
        </p:txBody>
      </p:sp>
      <p:sp>
        <p:nvSpPr>
          <p:cNvPr id="26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87594283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tekstille ja tauluko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00B1868B-515C-4A84-A79A-DDEC623D6CDB}" type="datetime1">
              <a:rPr lang="fi-FI" smtClean="0"/>
              <a:t>3.2.2026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  <p:sp>
        <p:nvSpPr>
          <p:cNvPr id="9" name="Tekstin paikkamerkki 28"/>
          <p:cNvSpPr>
            <a:spLocks noGrp="1"/>
          </p:cNvSpPr>
          <p:nvPr>
            <p:ph type="body" sz="quarter" idx="21" hasCustomPrompt="1"/>
          </p:nvPr>
        </p:nvSpPr>
        <p:spPr>
          <a:xfrm>
            <a:off x="1072799" y="1102950"/>
            <a:ext cx="6868801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1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  <p:sp>
        <p:nvSpPr>
          <p:cNvPr id="13" name="Sisällön paikkamerkki 4"/>
          <p:cNvSpPr>
            <a:spLocks noGrp="1"/>
          </p:cNvSpPr>
          <p:nvPr>
            <p:ph sz="quarter" idx="23" hasCustomPrompt="1"/>
          </p:nvPr>
        </p:nvSpPr>
        <p:spPr>
          <a:xfrm>
            <a:off x="4572001" y="1584200"/>
            <a:ext cx="3369600" cy="289255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Lisää objekti</a:t>
            </a:r>
          </a:p>
        </p:txBody>
      </p:sp>
      <p:sp>
        <p:nvSpPr>
          <p:cNvPr id="12" name="Tekstin paikkamerkki 2"/>
          <p:cNvSpPr>
            <a:spLocks noGrp="1"/>
          </p:cNvSpPr>
          <p:nvPr>
            <p:ph idx="19"/>
          </p:nvPr>
        </p:nvSpPr>
        <p:spPr>
          <a:xfrm>
            <a:off x="1072800" y="1582404"/>
            <a:ext cx="3499200" cy="2894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3pPr>
            <a:lvl4pPr indent="-15840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SzPct val="125000"/>
              <a:defRPr sz="105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687386369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tödia isoille taulukoi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252000" y="282150"/>
            <a:ext cx="7992000" cy="648000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7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8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19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5" name="Sisällön paikkamerkki 4"/>
          <p:cNvSpPr>
            <a:spLocks noGrp="1"/>
          </p:cNvSpPr>
          <p:nvPr>
            <p:ph sz="quarter" idx="17"/>
          </p:nvPr>
        </p:nvSpPr>
        <p:spPr>
          <a:xfrm>
            <a:off x="381000" y="1103313"/>
            <a:ext cx="8391525" cy="3541712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71332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2pPr>
            <a:lvl3pPr marL="78619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3pPr>
            <a:lvl4pPr marL="1109451" indent="0">
              <a:lnSpc>
                <a:spcPts val="1800"/>
              </a:lnSpc>
              <a:spcBef>
                <a:spcPts val="200"/>
              </a:spcBef>
              <a:spcAft>
                <a:spcPts val="200"/>
              </a:spcAft>
              <a:buFontTx/>
              <a:buNone/>
              <a:defRPr/>
            </a:lvl4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6" name="Tekstin paikkamerkki 2"/>
          <p:cNvSpPr>
            <a:spLocks noGrp="1"/>
          </p:cNvSpPr>
          <p:nvPr>
            <p:ph type="body" sz="quarter" idx="18" hasCustomPrompt="1"/>
          </p:nvPr>
        </p:nvSpPr>
        <p:spPr>
          <a:xfrm>
            <a:off x="2334682" y="4727574"/>
            <a:ext cx="2971717" cy="16516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700" spc="0" baseline="0"/>
            </a:lvl1pPr>
          </a:lstStyle>
          <a:p>
            <a:pPr lvl="0"/>
            <a:r>
              <a:rPr lang="fi-FI"/>
              <a:t>Lähde tähän</a:t>
            </a:r>
          </a:p>
        </p:txBody>
      </p:sp>
    </p:spTree>
    <p:extLst>
      <p:ext uri="{BB962C8B-B14F-4D97-AF65-F5344CB8AC3E}">
        <p14:creationId xmlns:p14="http://schemas.microsoft.com/office/powerpoint/2010/main" val="1067460176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hjä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3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3"/>
          <p:cNvSpPr>
            <a:spLocks noGrp="1"/>
          </p:cNvSpPr>
          <p:nvPr>
            <p:ph type="body" sz="quarter" idx="22" hasCustomPrompt="1"/>
          </p:nvPr>
        </p:nvSpPr>
        <p:spPr>
          <a:xfrm>
            <a:off x="252000" y="290513"/>
            <a:ext cx="4320000" cy="250837"/>
          </a:xfrm>
          <a:prstGeom prst="rect">
            <a:avLst/>
          </a:prstGeom>
        </p:spPr>
        <p:txBody>
          <a:bodyPr anchor="t"/>
          <a:lstStyle>
            <a:lvl1pPr marL="25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1000" b="0" kern="1200" spc="0" baseline="0">
                <a:solidFill>
                  <a:schemeClr val="tx1"/>
                </a:solidFill>
              </a:defRPr>
            </a:lvl1pPr>
            <a:lvl2pPr marL="314865" indent="0">
              <a:buFontTx/>
              <a:buNone/>
              <a:defRPr/>
            </a:lvl2pPr>
            <a:lvl3pPr marL="629724" indent="0">
              <a:buFontTx/>
              <a:buNone/>
              <a:defRPr/>
            </a:lvl3pPr>
            <a:lvl4pPr marL="944589" indent="0">
              <a:buFontTx/>
              <a:buNone/>
              <a:defRPr/>
            </a:lvl4pPr>
            <a:lvl5pPr marL="1267851" indent="0">
              <a:buFontTx/>
              <a:buNone/>
              <a:defRPr/>
            </a:lvl5pPr>
          </a:lstStyle>
          <a:p>
            <a:pPr lvl="0"/>
            <a:r>
              <a:rPr lang="en-US" err="1"/>
              <a:t>Väliotsikko</a:t>
            </a:r>
            <a:r>
              <a:rPr lang="en-US"/>
              <a:t> </a:t>
            </a:r>
            <a:r>
              <a:rPr lang="en-US" err="1"/>
              <a:t>yläviitteenä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83285883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Kuva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624" y="368923"/>
            <a:ext cx="437056" cy="437032"/>
          </a:xfrm>
          <a:prstGeom prst="rect">
            <a:avLst/>
          </a:prstGeom>
        </p:spPr>
      </p:pic>
      <p:sp>
        <p:nvSpPr>
          <p:cNvPr id="1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/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5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/>
          <a:p>
            <a:fld id="{8D9E7F89-CFBC-40A6-849E-791F2CE17670}" type="datetime1">
              <a:rPr lang="fi-FI" smtClean="0"/>
              <a:t>3.2.2026</a:t>
            </a:fld>
            <a:endParaRPr lang="fi-FI"/>
          </a:p>
        </p:txBody>
      </p:sp>
      <p:sp>
        <p:nvSpPr>
          <p:cNvPr id="17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11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913747"/>
            <a:ext cx="7171200" cy="1176411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7341520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rgbClr val="000000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4D1D5393-FFB8-4AFB-965F-DF835FFEFFC2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rgbClr val="000000"/>
                </a:solidFill>
              </a:defRPr>
            </a:lvl1pPr>
            <a:lvl2pPr indent="-158400">
              <a:buSzPct val="125000"/>
              <a:defRPr sz="1300" baseline="0">
                <a:solidFill>
                  <a:srgbClr val="000000"/>
                </a:solidFill>
              </a:defRPr>
            </a:lvl2pPr>
            <a:lvl3pPr indent="-158400">
              <a:buSzPct val="125000"/>
              <a:defRPr sz="1100">
                <a:solidFill>
                  <a:srgbClr val="000000"/>
                </a:solidFill>
              </a:defRPr>
            </a:lvl3pPr>
            <a:lvl4pPr indent="-158400">
              <a:buSzPct val="125000"/>
              <a:defRPr sz="1000">
                <a:solidFill>
                  <a:srgbClr val="000000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rgbClr val="000000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2188674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9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0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BD49F65-936D-47C1-B476-B10D0AC9DEC4}" type="datetime1">
              <a:rPr lang="fi-FI" smtClean="0"/>
              <a:t>3.2.2026</a:t>
            </a:fld>
            <a:endParaRPr lang="fi-FI"/>
          </a:p>
        </p:txBody>
      </p:sp>
      <p:sp>
        <p:nvSpPr>
          <p:cNvPr id="14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5695886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turkoosi">
    <p:bg>
      <p:bgPr>
        <a:solidFill>
          <a:srgbClr val="0ACF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114E9B-AF34-462B-9107-FB4A4FE20955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3052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552848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7D0C29F-D373-4791-88C9-86C29F06AD83}" type="datetime1">
              <a:rPr lang="fi-FI" smtClean="0"/>
              <a:t>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4770107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petroli">
    <p:bg>
      <p:bgPr>
        <a:solidFill>
          <a:srgbClr val="0F78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C870B0A-5FAA-48CC-9422-68AAC5A5CADB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11" name="Tekstin paikkamerkki 2"/>
          <p:cNvSpPr>
            <a:spLocks noGrp="1"/>
          </p:cNvSpPr>
          <p:nvPr>
            <p:ph idx="21"/>
          </p:nvPr>
        </p:nvSpPr>
        <p:spPr>
          <a:xfrm>
            <a:off x="1072800" y="1584884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2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474281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A50D0A-99B9-48FE-8B08-047EE10ADBDA}" type="datetime1">
              <a:rPr lang="fi-FI" smtClean="0"/>
              <a:t>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4062311651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tekstille ja kuvalle - sininen">
    <p:bg>
      <p:bgPr>
        <a:solidFill>
          <a:srgbClr val="141F9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uvan paikkamerkki 6"/>
          <p:cNvSpPr>
            <a:spLocks noGrp="1"/>
          </p:cNvSpPr>
          <p:nvPr>
            <p:ph type="pic" sz="quarter" idx="18"/>
          </p:nvPr>
        </p:nvSpPr>
        <p:spPr>
          <a:xfrm>
            <a:off x="5090400" y="0"/>
            <a:ext cx="4053605" cy="514350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9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1EF2A4B-BD6C-442B-B37A-933F3A2F5101}" type="datetime1">
              <a:rPr lang="fi-FI" smtClean="0"/>
              <a:t>3.2.2026</a:t>
            </a:fld>
            <a:endParaRPr lang="fi-FI"/>
          </a:p>
        </p:txBody>
      </p:sp>
      <p:sp>
        <p:nvSpPr>
          <p:cNvPr id="10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7" name="Tekstin paikkamerkki 2"/>
          <p:cNvSpPr>
            <a:spLocks noGrp="1"/>
          </p:cNvSpPr>
          <p:nvPr>
            <p:ph idx="21"/>
          </p:nvPr>
        </p:nvSpPr>
        <p:spPr>
          <a:xfrm>
            <a:off x="1072800" y="1585226"/>
            <a:ext cx="3844800" cy="28499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34000" marR="0" indent="-212400" algn="l" defTabSz="806052" rtl="0" eaLnBrk="1" fontAlgn="auto" latinLnBrk="0" hangingPunct="1">
              <a:lnSpc>
                <a:spcPts val="2000"/>
              </a:lnSpc>
              <a:spcBef>
                <a:spcPts val="400"/>
              </a:spcBef>
              <a:spcAft>
                <a:spcPts val="300"/>
              </a:spcAft>
              <a:buClrTx/>
              <a:buSzPct val="125000"/>
              <a:buFont typeface="Arial" panose="020B0604020202020204" pitchFamily="34" charset="0"/>
              <a:buChar char="•"/>
              <a:tabLst/>
              <a:defRPr sz="1600">
                <a:solidFill>
                  <a:schemeClr val="bg1"/>
                </a:solidFill>
              </a:defRPr>
            </a:lvl1pPr>
            <a:lvl2pPr indent="-158400">
              <a:buSzPct val="125000"/>
              <a:defRPr sz="1300" baseline="0">
                <a:solidFill>
                  <a:schemeClr val="bg1"/>
                </a:solidFill>
              </a:defRPr>
            </a:lvl2pPr>
            <a:lvl3pPr indent="-158400">
              <a:buSzPct val="125000"/>
              <a:defRPr sz="1100">
                <a:solidFill>
                  <a:schemeClr val="bg1"/>
                </a:solidFill>
              </a:defRPr>
            </a:lvl3pPr>
            <a:lvl4pPr indent="-158400">
              <a:buSzPct val="125000"/>
              <a:defRPr sz="1000">
                <a:solidFill>
                  <a:schemeClr val="bg1"/>
                </a:solidFill>
              </a:defRPr>
            </a:lvl4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Tekstin paikkamerkki 28"/>
          <p:cNvSpPr>
            <a:spLocks noGrp="1"/>
          </p:cNvSpPr>
          <p:nvPr>
            <p:ph type="body" sz="quarter" idx="22" hasCustomPrompt="1"/>
          </p:nvPr>
        </p:nvSpPr>
        <p:spPr>
          <a:xfrm>
            <a:off x="1072800" y="1102950"/>
            <a:ext cx="3844800" cy="367183"/>
          </a:xfrm>
          <a:prstGeom prst="rect">
            <a:avLst/>
          </a:prstGeom>
        </p:spPr>
        <p:txBody>
          <a:bodyPr/>
          <a:lstStyle>
            <a:lvl1pPr marL="14400" indent="0">
              <a:lnSpc>
                <a:spcPts val="2700"/>
              </a:lnSpc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8139381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dia - violetti">
    <p:bg>
      <p:bgPr>
        <a:solidFill>
          <a:srgbClr val="8A0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35004" y="370433"/>
            <a:ext cx="437200" cy="437174"/>
          </a:xfrm>
          <a:prstGeom prst="rect">
            <a:avLst/>
          </a:prstGeom>
        </p:spPr>
      </p:pic>
      <p:sp>
        <p:nvSpPr>
          <p:cNvPr id="10" name="Tekstin paikkamerkki 28"/>
          <p:cNvSpPr>
            <a:spLocks noGrp="1"/>
          </p:cNvSpPr>
          <p:nvPr>
            <p:ph type="body" sz="quarter" idx="15" hasCustomPrompt="1"/>
          </p:nvPr>
        </p:nvSpPr>
        <p:spPr>
          <a:xfrm>
            <a:off x="1072800" y="1924882"/>
            <a:ext cx="6977283" cy="1165268"/>
          </a:xfrm>
          <a:prstGeom prst="rect">
            <a:avLst/>
          </a:prstGeom>
        </p:spPr>
        <p:txBody>
          <a:bodyPr/>
          <a:lstStyle>
            <a:lvl1pPr marL="10800" indent="0">
              <a:lnSpc>
                <a:spcPts val="27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2200" b="1" baseline="0">
                <a:solidFill>
                  <a:schemeClr val="bg1"/>
                </a:solidFill>
              </a:defRPr>
            </a:lvl1pPr>
            <a:lvl2pPr marL="314865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2pPr>
            <a:lvl3pPr marL="629724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3pPr>
            <a:lvl4pPr marL="944589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4pPr>
            <a:lvl5pPr marL="1267851" indent="0">
              <a:spcAft>
                <a:spcPts val="0"/>
              </a:spcAft>
              <a:buFontTx/>
              <a:buNone/>
              <a:defRPr sz="2200" b="1">
                <a:solidFill>
                  <a:srgbClr val="666666"/>
                </a:solidFill>
              </a:defRPr>
            </a:lvl5pPr>
          </a:lstStyle>
          <a:p>
            <a:pPr lvl="0"/>
            <a:r>
              <a:rPr lang="fi-FI"/>
              <a:t>Muokkaa väliotsikkoa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2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8005977" y="4729407"/>
            <a:ext cx="863990" cy="165406"/>
          </a:xfrm>
          <a:prstGeom prst="rect">
            <a:avLst/>
          </a:prstGeom>
        </p:spPr>
        <p:txBody>
          <a:bodyPr/>
          <a:lstStyle>
            <a:lvl1pPr>
              <a:defRPr sz="700">
                <a:solidFill>
                  <a:schemeClr val="bg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14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282027" y="4728047"/>
            <a:ext cx="916709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AA3CBEF-2865-4434-A020-1FAA7DCEF42D}" type="datetime1">
              <a:rPr lang="fi-FI" smtClean="0"/>
              <a:t>3.2.2026</a:t>
            </a:fld>
            <a:endParaRPr lang="fi-FI"/>
          </a:p>
        </p:txBody>
      </p:sp>
      <p:sp>
        <p:nvSpPr>
          <p:cNvPr id="15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1111510" y="4728047"/>
            <a:ext cx="1295891" cy="1646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33050194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282027" y="4728047"/>
            <a:ext cx="919711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fld id="{1B16F53B-7158-4458-A0D4-1436C88C6842}" type="datetime1">
              <a:rPr lang="fi-FI" smtClean="0"/>
              <a:t>3.2.2026</a:t>
            </a:fld>
            <a:endParaRPr lang="fi-FI"/>
          </a:p>
        </p:txBody>
      </p:sp>
      <p:sp>
        <p:nvSpPr>
          <p:cNvPr id="8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111307" y="4728047"/>
            <a:ext cx="1296094" cy="163042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7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r>
              <a:rPr lang="fi-FI"/>
              <a:t>Teknologiateollisuus</a:t>
            </a:r>
          </a:p>
        </p:txBody>
      </p:sp>
      <p:sp>
        <p:nvSpPr>
          <p:cNvPr id="26" name="Tekstin paikkamerkki 3"/>
          <p:cNvSpPr>
            <a:spLocks noGrp="1"/>
          </p:cNvSpPr>
          <p:nvPr>
            <p:ph type="body" idx="1"/>
          </p:nvPr>
        </p:nvSpPr>
        <p:spPr>
          <a:xfrm>
            <a:off x="1072801" y="1583532"/>
            <a:ext cx="7171199" cy="28932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27" name="Otsikon paikkamerkki 2"/>
          <p:cNvSpPr>
            <a:spLocks noGrp="1"/>
          </p:cNvSpPr>
          <p:nvPr>
            <p:ph type="title"/>
          </p:nvPr>
        </p:nvSpPr>
        <p:spPr>
          <a:xfrm>
            <a:off x="1072801" y="1102950"/>
            <a:ext cx="7171199" cy="36718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13" name="Dian numeron paikkamerkki 1"/>
          <p:cNvSpPr>
            <a:spLocks noGrp="1"/>
          </p:cNvSpPr>
          <p:nvPr>
            <p:ph type="sldNum" sz="quarter" idx="4"/>
          </p:nvPr>
        </p:nvSpPr>
        <p:spPr>
          <a:xfrm>
            <a:off x="8005977" y="4729163"/>
            <a:ext cx="863990" cy="166687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700">
                <a:solidFill>
                  <a:schemeClr val="tx1"/>
                </a:solidFill>
              </a:defRPr>
            </a:lvl1pPr>
          </a:lstStyle>
          <a:p>
            <a:fld id="{6FCB6B90-8271-4E8F-82C1-E646FBB48A2E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99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01" r:id="rId2"/>
    <p:sldLayoutId id="2147483664" r:id="rId3"/>
    <p:sldLayoutId id="2147483679" r:id="rId4"/>
    <p:sldLayoutId id="2147483665" r:id="rId5"/>
    <p:sldLayoutId id="2147483681" r:id="rId6"/>
    <p:sldLayoutId id="2147483666" r:id="rId7"/>
    <p:sldLayoutId id="2147483682" r:id="rId8"/>
    <p:sldLayoutId id="2147483667" r:id="rId9"/>
    <p:sldLayoutId id="2147483683" r:id="rId10"/>
    <p:sldLayoutId id="2147483668" r:id="rId11"/>
    <p:sldLayoutId id="2147483684" r:id="rId12"/>
    <p:sldLayoutId id="2147483669" r:id="rId13"/>
    <p:sldLayoutId id="2147483685" r:id="rId14"/>
    <p:sldLayoutId id="2147483670" r:id="rId15"/>
    <p:sldLayoutId id="2147483686" r:id="rId16"/>
    <p:sldLayoutId id="2147483671" r:id="rId17"/>
    <p:sldLayoutId id="2147483687" r:id="rId18"/>
    <p:sldLayoutId id="2147483702" r:id="rId19"/>
    <p:sldLayoutId id="2147483704" r:id="rId20"/>
    <p:sldLayoutId id="2147483680" r:id="rId21"/>
    <p:sldLayoutId id="2147483674" r:id="rId22"/>
    <p:sldLayoutId id="2147483691" r:id="rId23"/>
    <p:sldLayoutId id="2147483700" r:id="rId24"/>
    <p:sldLayoutId id="2147483696" r:id="rId25"/>
    <p:sldLayoutId id="2147483673" r:id="rId26"/>
    <p:sldLayoutId id="2147483703" r:id="rId27"/>
    <p:sldLayoutId id="2147483707" r:id="rId28"/>
    <p:sldLayoutId id="2147483708" r:id="rId29"/>
  </p:sldLayoutIdLst>
  <p:transition spd="med">
    <p:fade/>
  </p:transition>
  <p:hf hdr="0"/>
  <p:txStyles>
    <p:titleStyle>
      <a:lvl1pPr marL="14400" algn="l" defTabSz="806052" rtl="0" eaLnBrk="1" latinLnBrk="0" hangingPunct="1">
        <a:lnSpc>
          <a:spcPts val="2700"/>
        </a:lnSpc>
        <a:spcBef>
          <a:spcPts val="0"/>
        </a:spcBef>
        <a:spcAft>
          <a:spcPts val="0"/>
        </a:spcAft>
        <a:buNone/>
        <a:defRPr sz="2200" b="1" kern="1200" spc="-35" baseline="0">
          <a:solidFill>
            <a:srgbClr val="000000"/>
          </a:solidFill>
          <a:latin typeface="+mj-lt"/>
          <a:ea typeface="Adobe Fan Heiti Std B" panose="020B0700000000000000" pitchFamily="34" charset="-128"/>
          <a:cs typeface="Adobe Hebrew" panose="02040503050201020203" pitchFamily="18" charset="-79"/>
        </a:defRPr>
      </a:lvl1pPr>
    </p:titleStyle>
    <p:bodyStyle>
      <a:lvl1pPr marL="234000" indent="-212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6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marL="629732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3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marL="94459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anose="020B0604020202020204" pitchFamily="34" charset="0"/>
        <a:buChar char="•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marL="1267851" indent="-158400" algn="l" defTabSz="806052" rtl="0" eaLnBrk="1" latinLnBrk="0" hangingPunct="1">
        <a:lnSpc>
          <a:spcPts val="1800"/>
        </a:lnSpc>
        <a:spcBef>
          <a:spcPts val="200"/>
        </a:spcBef>
        <a:spcAft>
          <a:spcPts val="200"/>
        </a:spcAft>
        <a:buClrTx/>
        <a:buSzPct val="125000"/>
        <a:buFont typeface="Arial" pitchFamily="34" charset="0"/>
        <a:buChar char="–"/>
        <a:defRPr sz="105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marL="1582718" indent="-158400" algn="l" defTabSz="806052" rtl="0" eaLnBrk="1" latinLnBrk="0" hangingPunct="1">
        <a:lnSpc>
          <a:spcPts val="2000"/>
        </a:lnSpc>
        <a:spcBef>
          <a:spcPts val="400"/>
        </a:spcBef>
        <a:spcAft>
          <a:spcPts val="300"/>
        </a:spcAft>
        <a:buClrTx/>
        <a:buSzPct val="125000"/>
        <a:buFont typeface="Arial" panose="020B0604020202020204" pitchFamily="34" charset="0"/>
        <a:buChar char="•"/>
        <a:defRPr sz="1000" kern="1200" spc="-35" baseline="0">
          <a:solidFill>
            <a:schemeClr val="tx1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2216640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619666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022694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425719" indent="-201515" algn="l" defTabSz="806052" rtl="0" eaLnBrk="1" latinLnBrk="0" hangingPunct="1">
        <a:spcBef>
          <a:spcPct val="20000"/>
        </a:spcBef>
        <a:buFont typeface="Arial" pitchFamily="34" charset="0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1pPr>
      <a:lvl2pPr marL="40302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2pPr>
      <a:lvl3pPr marL="806052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3pPr>
      <a:lvl4pPr marL="1209078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4pPr>
      <a:lvl5pPr marL="16121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5pPr>
      <a:lvl6pPr marL="2015123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6pPr>
      <a:lvl7pPr marL="2418157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7pPr>
      <a:lvl8pPr marL="2821180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8pPr>
      <a:lvl9pPr marL="3224205" algn="l" defTabSz="806052" rtl="0" eaLnBrk="1" latinLnBrk="0" hangingPunct="1">
        <a:defRPr sz="158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0" pos="5520" userDrawn="1">
          <p15:clr>
            <a:srgbClr val="F26B43"/>
          </p15:clr>
        </p15:guide>
        <p15:guide id="22" orient="horz" pos="3062" userDrawn="1">
          <p15:clr>
            <a:srgbClr val="F26B43"/>
          </p15:clr>
        </p15:guide>
        <p15:guide id="23" orient="horz" pos="232" userDrawn="1">
          <p15:clr>
            <a:srgbClr val="F26B43"/>
          </p15:clr>
        </p15:guide>
        <p15:guide id="26" pos="240" userDrawn="1">
          <p15:clr>
            <a:srgbClr val="F26B43"/>
          </p15:clr>
        </p15:guide>
        <p15:guide id="27" pos="7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oleObject" Target="../embeddings/oleObject13.bin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teknologiateollisuus.fi/talous-ja-tilastot/teknologiateollisuuden-talousnakymat-1-2026/" TargetMode="External"/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oleObject" Target="../embeddings/oleObject17.bin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F0337807-D4B4-9CE6-94C2-EC5A511BD31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2800" y="1881898"/>
            <a:ext cx="6977283" cy="1890600"/>
          </a:xfrm>
        </p:spPr>
        <p:txBody>
          <a:bodyPr/>
          <a:lstStyle/>
          <a:p>
            <a:r>
              <a:rPr lang="fi-FI"/>
              <a:t>Teknologiateollisuuden Talousnäkymät 1/2026</a:t>
            </a:r>
          </a:p>
          <a:p>
            <a:endParaRPr lang="fi-FI"/>
          </a:p>
          <a:p>
            <a:r>
              <a:rPr lang="fi-FI" sz="1600"/>
              <a:t>Raportin graafit esityskäyttöä varten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455AAA09-B074-9D92-3198-928EB9DCC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6D7129A-AF9D-0E9A-E1C7-E5E228174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3C366-6A2C-43B9-A437-B827E0484441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21B2D93-70EA-9EF4-C9E8-9E3B8FDA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</p:spTree>
    <p:extLst>
      <p:ext uri="{BB962C8B-B14F-4D97-AF65-F5344CB8AC3E}">
        <p14:creationId xmlns:p14="http://schemas.microsoft.com/office/powerpoint/2010/main" val="17154082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>
                <a:latin typeface="Verdana"/>
                <a:ea typeface="Verdana"/>
              </a:rPr>
              <a:t>viimeisin tieto loka–joulukuu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592199E9-55FF-03A1-76C0-89F921F166F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7699145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592199E9-55FF-03A1-76C0-89F921F166F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E1028-D4C4-1F60-9AAD-4207C360DDD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322198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FB8724BE-4221-4D41-3225-F149D32D6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619936970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31.12.2025.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9898014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928BFCA9-5107-5A83-C610-8A49CA402A9B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63230241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928BFCA9-5107-5A83-C610-8A49CA402A9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0">
            <a:extLst>
              <a:ext uri="{FF2B5EF4-FFF2-40B4-BE49-F238E27FC236}">
                <a16:creationId xmlns:a16="http://schemas.microsoft.com/office/drawing/2014/main" id="{5C4570F5-3A95-3527-E942-8B45BCEBEB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5083" y="3953871"/>
            <a:ext cx="152164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metallien jalostus, pelialan ohjelmistoyritykset ja datakeskukset  </a:t>
            </a:r>
          </a:p>
        </p:txBody>
      </p:sp>
    </p:spTree>
    <p:extLst>
      <p:ext uri="{BB962C8B-B14F-4D97-AF65-F5344CB8AC3E}">
        <p14:creationId xmlns:p14="http://schemas.microsoft.com/office/powerpoint/2010/main" val="37553955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6397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fi-FI">
                <a:solidFill>
                  <a:schemeClr val="tx1"/>
                </a:solidFill>
              </a:rPr>
              <a:t>Teknologiateollisuuden yritysten saamat tarjouspyynnöt Suomessa* </a:t>
            </a:r>
            <a:endParaRPr lang="fi-FI" sz="1600" b="0">
              <a:solidFill>
                <a:schemeClr val="tx1"/>
              </a:solidFill>
            </a:endParaRP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>
                <a:solidFill>
                  <a:srgbClr val="29282E"/>
                </a:solidFill>
              </a:rPr>
              <a:pPr/>
              <a:t>12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>
                <a:solidFill>
                  <a:srgbClr val="29282E"/>
                </a:solidFill>
              </a:rPr>
              <a:pPr/>
              <a:t>3.2.2026</a:t>
            </a:fld>
            <a:endParaRPr lang="fi-FI">
              <a:solidFill>
                <a:srgbClr val="29282E"/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srgbClr val="29282E"/>
                </a:solidFill>
              </a:rPr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029406" cy="292448"/>
          </a:xfrm>
        </p:spPr>
        <p:txBody>
          <a:bodyPr/>
          <a:lstStyle/>
          <a:p>
            <a:r>
              <a:rPr lang="fi-FI"/>
              <a:t>Lähde: Teknologiateollisuus ry:n tilauskantatiedustelu, </a:t>
            </a:r>
          </a:p>
          <a:p>
            <a:r>
              <a:rPr lang="fi-FI"/>
              <a:t>viimeisin kyselyajankohta: tammikuu 2026. </a:t>
            </a:r>
          </a:p>
          <a:p>
            <a:endParaRPr lang="fi-FI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101019114"/>
              </p:ext>
            </p:extLst>
          </p:nvPr>
        </p:nvGraphicFramePr>
        <p:xfrm>
          <a:off x="381000" y="1081328"/>
          <a:ext cx="8391525" cy="330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Suorakulmio 5"/>
          <p:cNvSpPr/>
          <p:nvPr/>
        </p:nvSpPr>
        <p:spPr>
          <a:xfrm>
            <a:off x="609192" y="4288357"/>
            <a:ext cx="82241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800"/>
              <a:t>*) ”Onko tarjouspyyntöjen määrässä viime viikkoina näkyvissä oleellista vähenemistä tai lisääntymistä, kun verrataan tilannetta noin kolme kuukautta sitten vallinneeseen tilanteeseen.” Saldoluku = niiden yritysten osuus, joissa tarjouspyyntöjen määrä on lisääntynyt – niiden yritysten osuus, joissa tarjouspyyntöjen määrä on vähentynyt. Negatiivinen saldoluku viittaa kysynnän heikentymiseen kolme kuukautta sitten vallinneeseen tilanteeseen nähden.</a:t>
            </a:r>
          </a:p>
        </p:txBody>
      </p:sp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CD03F6E4-A1DB-4839-B471-E329EB65A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5484378"/>
              </p:ext>
            </p:extLst>
          </p:nvPr>
        </p:nvGraphicFramePr>
        <p:xfrm>
          <a:off x="740381" y="2406303"/>
          <a:ext cx="7730582" cy="305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30089">
                  <a:extLst>
                    <a:ext uri="{9D8B030D-6E8A-4147-A177-3AD203B41FA5}">
                      <a16:colId xmlns:a16="http://schemas.microsoft.com/office/drawing/2014/main" val="360599797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1036017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30089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956671445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3470309592"/>
                    </a:ext>
                  </a:extLst>
                </a:gridCol>
                <a:gridCol w="428987">
                  <a:extLst>
                    <a:ext uri="{9D8B030D-6E8A-4147-A177-3AD203B41FA5}">
                      <a16:colId xmlns:a16="http://schemas.microsoft.com/office/drawing/2014/main" val="2308343889"/>
                    </a:ext>
                  </a:extLst>
                </a:gridCol>
              </a:tblGrid>
              <a:tr h="266351"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700" b="0" baseline="0">
                          <a:solidFill>
                            <a:schemeClr val="tx2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  <a:p>
                      <a:pPr algn="ctr"/>
                      <a:endParaRPr lang="fi-FI" sz="700" b="0" baseline="0">
                        <a:solidFill>
                          <a:schemeClr val="tx2"/>
                        </a:solidFill>
                        <a:latin typeface="Verdana" panose="020B0604030504040204" pitchFamily="34" charset="0"/>
                        <a:cs typeface="Arial" panose="020B0604020202020204" pitchFamily="34" charset="0"/>
                      </a:endParaRPr>
                    </a:p>
                  </a:txBody>
                  <a:tcPr marL="92160" marR="92160" marT="46080" marB="4608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55078131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408" cy="648000"/>
          </a:xfrm>
        </p:spPr>
        <p:txBody>
          <a:bodyPr>
            <a:noAutofit/>
          </a:bodyPr>
          <a:lstStyle/>
          <a:p>
            <a:r>
              <a:rPr lang="fi-FI">
                <a:solidFill>
                  <a:schemeClr val="tx1"/>
                </a:solidFill>
              </a:rPr>
              <a:t>Teknologiateollisuuden henkilöstömäärän kehitys Suomessa ja rekrytointien määrät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13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Teknologiateollisuus ry:n henkilöstötiedustelu</a:t>
            </a:r>
          </a:p>
        </p:txBody>
      </p:sp>
      <p:graphicFrame>
        <p:nvGraphicFramePr>
          <p:cNvPr id="9" name="Sisällön paikkamerkki 7">
            <a:extLst>
              <a:ext uri="{FF2B5EF4-FFF2-40B4-BE49-F238E27FC236}">
                <a16:creationId xmlns:a16="http://schemas.microsoft.com/office/drawing/2014/main" id="{E0EB4AEC-EC50-4F67-BEB1-A8415E3A7B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43010911"/>
              </p:ext>
            </p:extLst>
          </p:nvPr>
        </p:nvGraphicFramePr>
        <p:xfrm>
          <a:off x="252000" y="1131590"/>
          <a:ext cx="8496464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Puhekupla: Suorakulmio, kulmat pyöristettu 5">
            <a:extLst>
              <a:ext uri="{FF2B5EF4-FFF2-40B4-BE49-F238E27FC236}">
                <a16:creationId xmlns:a16="http://schemas.microsoft.com/office/drawing/2014/main" id="{607D4B6F-1085-5E82-3E48-4DB5F26AE6AF}"/>
              </a:ext>
            </a:extLst>
          </p:cNvPr>
          <p:cNvSpPr/>
          <p:nvPr/>
        </p:nvSpPr>
        <p:spPr bwMode="auto">
          <a:xfrm>
            <a:off x="7213600" y="930150"/>
            <a:ext cx="1810635" cy="648000"/>
          </a:xfrm>
          <a:prstGeom prst="wedgeRoundRectCallout">
            <a:avLst>
              <a:gd name="adj1" fmla="val 28141"/>
              <a:gd name="adj2" fmla="val 159061"/>
              <a:gd name="adj3" fmla="val 16667"/>
            </a:avLst>
          </a:prstGeom>
          <a:solidFill>
            <a:schemeClr val="bg2">
              <a:lumMod val="85000"/>
            </a:schemeClr>
          </a:solidFill>
          <a:ln>
            <a:noFill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fi-FI" sz="1050" dirty="0"/>
              <a:t>Henkilöstöstä 10 300 lomautusjärjestelyiden piirissä 31.12.2025</a:t>
            </a:r>
          </a:p>
        </p:txBody>
      </p:sp>
    </p:spTree>
    <p:extLst>
      <p:ext uri="{BB962C8B-B14F-4D97-AF65-F5344CB8AC3E}">
        <p14:creationId xmlns:p14="http://schemas.microsoft.com/office/powerpoint/2010/main" val="1384656492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Elektroniikka- ja sähköteollisuuden uudet tilaukset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>
                <a:latin typeface="Verdana"/>
                <a:ea typeface="Verdana"/>
              </a:rPr>
              <a:t>viimeisin tieto loka–joulukuu 2025.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CC990E01-B568-E1B6-5085-A5D60A13BC2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769838039"/>
              </p:ext>
            </p:extLst>
          </p:nvPr>
        </p:nvGraphicFramePr>
        <p:xfrm>
          <a:off x="450850" y="1127125"/>
          <a:ext cx="8247063" cy="285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CC990E01-B568-E1B6-5085-A5D60A13BC2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50850" y="1127125"/>
                        <a:ext cx="8247063" cy="2855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4A6561FE-59E6-397B-CD2C-D5BB3B2CCA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3778646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7154612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Elektroniikka- ja sähköteollisuuden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31.12.2025.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8788885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F2A295E8-CFC3-E6F3-7E3C-578A80D03434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288129309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F2A295E8-CFC3-E6F3-7E3C-578A80D034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55572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>
                <a:latin typeface="Verdana"/>
                <a:ea typeface="Verdana"/>
              </a:rPr>
              <a:t>viimeisin tieto loka–joulukuu 2025.</a:t>
            </a:r>
          </a:p>
        </p:txBody>
      </p:sp>
      <p:graphicFrame>
        <p:nvGraphicFramePr>
          <p:cNvPr id="13" name="Sisällön paikkamerkki 12">
            <a:extLst>
              <a:ext uri="{FF2B5EF4-FFF2-40B4-BE49-F238E27FC236}">
                <a16:creationId xmlns:a16="http://schemas.microsoft.com/office/drawing/2014/main" id="{0EF23CF9-7677-7FE0-293D-8FC19F2DEE0A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716199666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3" name="Sisällön paikkamerkki 12">
                        <a:extLst>
                          <a:ext uri="{FF2B5EF4-FFF2-40B4-BE49-F238E27FC236}">
                            <a16:creationId xmlns:a16="http://schemas.microsoft.com/office/drawing/2014/main" id="{0EF23CF9-7677-7FE0-293D-8FC19F2DEE0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Taulukko 9">
            <a:extLst>
              <a:ext uri="{FF2B5EF4-FFF2-40B4-BE49-F238E27FC236}">
                <a16:creationId xmlns:a16="http://schemas.microsoft.com/office/drawing/2014/main" id="{FB7BF16E-BAB3-7388-399C-51281BF8C8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98054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80 %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18 %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1992707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Kone- ja metallituoteteollisuuden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835874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31.12.2025.</a:t>
            </a:r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7169598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27 %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713692B-A1C8-24F2-CE06-F437D6B6CCD5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29286172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713692B-A1C8-24F2-CE06-F437D6B6CCD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886085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Metallien jalostuksen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18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teollisuuden liikevaihtokuvaajat</a:t>
            </a:r>
          </a:p>
          <a:p>
            <a:r>
              <a:rPr lang="fi-FI"/>
              <a:t>Osuudet liikevaihdosta 2024: rauta- ja terästuotteet sekä värimetallit ja valut 89 %, metallimalmien louhinta 11 %.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  <a:p>
            <a:endParaRPr lang="fi-FI"/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77169BF2-492E-3E68-4C5F-2D0CC18537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707486093"/>
              </p:ext>
            </p:extLst>
          </p:nvPr>
        </p:nvGraphicFramePr>
        <p:xfrm>
          <a:off x="407988" y="1112838"/>
          <a:ext cx="8331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77169BF2-492E-3E68-4C5F-2D0CC18537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7988" y="1112838"/>
                        <a:ext cx="83312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086649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Metallien jalostuksen tuotannon määrä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19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5671295" cy="165163"/>
          </a:xfrm>
        </p:spPr>
        <p:txBody>
          <a:bodyPr/>
          <a:lstStyle/>
          <a:p>
            <a:r>
              <a:rPr lang="fi-FI"/>
              <a:t>Kausipuhdistetut teollisuustuotannon volyymi-indeksit</a:t>
            </a:r>
          </a:p>
          <a:p>
            <a:r>
              <a:rPr lang="fi-FI"/>
              <a:t>Osuudet liikevaihdosta 2024: rauta- ja terästuotteet sekä värimetallit ja valut 89 %, metallimalmien louhinta 11 %.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2218317-5C35-EC26-9C8C-45DCA3B1E52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01665529"/>
              </p:ext>
            </p:extLst>
          </p:nvPr>
        </p:nvGraphicFramePr>
        <p:xfrm>
          <a:off x="593725" y="809625"/>
          <a:ext cx="8331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32218317-5C35-EC26-9C8C-45DCA3B1E5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93725" y="809625"/>
                        <a:ext cx="83312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653308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293B5A16-6053-6B1C-6E69-A657D138FC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Teknologiateollisuuden Talousnäkymät 1/2026</a:t>
            </a:r>
          </a:p>
          <a:p>
            <a:endParaRPr lang="fi-FI"/>
          </a:p>
          <a:p>
            <a:endParaRPr lang="fi-FI"/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880E36B1-23BA-97B1-1EAE-A9DAC3881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6AE13BD-8A5B-CB4A-A08C-6151FA4A5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1376C29-9DB0-FD42-321A-4124C69F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BEEAC4F-7468-C46A-556D-B21CB21A2FDD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Varsinaisen raportin löydät osoitteesta: </a:t>
            </a:r>
            <a:r>
              <a:rPr lang="fi-FI">
                <a:hlinkClick r:id="rId2"/>
              </a:rPr>
              <a:t>https://teknologiateollisuus.fi/talous-ja-tilastot/teknologiateollisuuden-talousnakymat-1-2026/</a:t>
            </a:r>
            <a:endParaRPr lang="fi-FI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/>
              <a:t>Tiedot perustuvat tilanteeseen 4.2.2026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DA52CBC-33EE-1BD5-2878-8E45D74AC77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4994267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Suunnittelu- ja konsultointialan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20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>
                <a:latin typeface="Verdana"/>
                <a:ea typeface="Verdana"/>
              </a:rPr>
              <a:t>viimeisin tieto loka–joulukuu 2025.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1E67A020-2D54-306C-ED79-B3DCF45E6171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10494520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1E67A020-2D54-306C-ED79-B3DCF45E617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E270A795-A3FD-0170-E1D8-C289DBC962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3504492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119 %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14 %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17 %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534083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Suunnittelu- ja konsultointialan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21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767898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</a:t>
            </a:r>
          </a:p>
          <a:p>
            <a:r>
              <a:rPr lang="fi-FI"/>
              <a:t>viimeisin tieto 31.12.2025.</a:t>
            </a:r>
          </a:p>
          <a:p>
            <a:endParaRPr lang="fi-FI"/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8471019"/>
              </p:ext>
            </p:extLst>
          </p:nvPr>
        </p:nvGraphicFramePr>
        <p:xfrm>
          <a:off x="3438452" y="3934949"/>
          <a:ext cx="3887300" cy="80382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Vientiin: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32 %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-9 %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Kotimaahan: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7C6FD491-CFF9-6E7E-B47B-6458DC3865A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650676315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7C6FD491-CFF9-6E7E-B47B-6458DC3865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0263073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DD6C8EB3-4469-F274-84F2-8F923A8F0D7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Tietotekniikka-alan* uudet tilaukset Suomessa</a:t>
            </a:r>
          </a:p>
          <a:p>
            <a:endParaRPr lang="fi-FI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64B17C5-7B32-7916-E8C9-46D9F110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22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203CCE4-BC36-DA38-5151-7BA787E0E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88895F-E3DB-779E-E79F-6AC4E5311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361D9C9-7E69-E677-0C47-7995B8F6A05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677478" cy="364456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i-FI">
                <a:latin typeface="Verdana"/>
                <a:ea typeface="Verdana"/>
              </a:rPr>
              <a:t>Lähde: Teknologiateollisuus ry:n tilauskantatiedustelun vastaajayritykset, </a:t>
            </a:r>
          </a:p>
          <a:p>
            <a:r>
              <a:rPr lang="fi-FI">
                <a:latin typeface="Verdana"/>
                <a:ea typeface="Verdana"/>
              </a:rPr>
              <a:t>viimeisin tieto loka–joulukuu 2025.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28FB1EB7-3652-AB83-F7DD-ABF6C11CEA76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3604539076"/>
              </p:ext>
            </p:extLst>
          </p:nvPr>
        </p:nvGraphicFramePr>
        <p:xfrm>
          <a:off x="444500" y="1123950"/>
          <a:ext cx="8261350" cy="286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28FB1EB7-3652-AB83-F7DD-ABF6C11CEA7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3950"/>
                        <a:ext cx="8261350" cy="2862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5">
            <a:extLst>
              <a:ext uri="{FF2B5EF4-FFF2-40B4-BE49-F238E27FC236}">
                <a16:creationId xmlns:a16="http://schemas.microsoft.com/office/drawing/2014/main" id="{C3F08BCB-4EA3-CA5B-586F-C1545B7AB0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2276435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IV,2024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IV,2025 / III,2025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41 %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53 %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 Box 10">
            <a:extLst>
              <a:ext uri="{FF2B5EF4-FFF2-40B4-BE49-F238E27FC236}">
                <a16:creationId xmlns:a16="http://schemas.microsoft.com/office/drawing/2014/main" id="{85938D87-285E-DC47-7717-DE4B5C5563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5226742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B8DE90FD-B242-D61D-A784-08244558550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Tietotekniikka-alan* tilauskanta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24EA2EE1-9E44-8EAA-1BA3-22AB5B9ED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A390E12-84E2-9054-A4B8-5552EBD084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4D9670F-99EB-26C7-65F5-4A284F87C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87C1F8F-8A5D-A68C-00E7-59FD3F3A99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334682" y="4727574"/>
            <a:ext cx="3513532" cy="364456"/>
          </a:xfrm>
        </p:spPr>
        <p:txBody>
          <a:bodyPr/>
          <a:lstStyle/>
          <a:p>
            <a:r>
              <a:rPr lang="fi-FI"/>
              <a:t>Lähde: Teknologiateollisuus ry:n tilauskantatiedustelun vastaajayritykset, viimeisin tieto 31.12.2025.</a:t>
            </a:r>
          </a:p>
          <a:p>
            <a:endParaRPr lang="fi-FI"/>
          </a:p>
          <a:p>
            <a:endParaRPr lang="fi-FI"/>
          </a:p>
        </p:txBody>
      </p:sp>
      <p:graphicFrame>
        <p:nvGraphicFramePr>
          <p:cNvPr id="8" name="Taulukko 7">
            <a:extLst>
              <a:ext uri="{FF2B5EF4-FFF2-40B4-BE49-F238E27FC236}">
                <a16:creationId xmlns:a16="http://schemas.microsoft.com/office/drawing/2014/main" id="{DDAA66D6-906F-8DD3-6737-1CC93CA62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393930"/>
              </p:ext>
            </p:extLst>
          </p:nvPr>
        </p:nvGraphicFramePr>
        <p:xfrm>
          <a:off x="3438452" y="3934949"/>
          <a:ext cx="3887300" cy="401910"/>
        </p:xfrm>
        <a:graphic>
          <a:graphicData uri="http://schemas.openxmlformats.org/drawingml/2006/table">
            <a:tbl>
              <a:tblPr/>
              <a:tblGrid>
                <a:gridCol w="8912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5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b="0" i="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Muutos:</a:t>
                      </a: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31.12.2024</a:t>
                      </a: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31.12.2025 / 30.9.2025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mpd="sng">
                      <a:solidFill>
                        <a:srgbClr val="FFFFFF"/>
                      </a:solidFill>
                    </a:lnT>
                    <a:lnB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0955">
                <a:tc>
                  <a:txBody>
                    <a:bodyPr/>
                    <a:lstStyle>
                      <a:lvl1pPr marL="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0302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806052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209078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6121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015123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418157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821180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224205" algn="l" defTabSz="806052" rtl="0" eaLnBrk="1" latinLnBrk="0" hangingPunct="1">
                        <a:defRPr sz="1587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fi-FI" sz="900" u="none" strike="noStrike" baseline="0" noProof="0">
                          <a:solidFill>
                            <a:schemeClr val="tx2"/>
                          </a:solidFill>
                          <a:effectLst/>
                          <a:latin typeface="Verdana" panose="020B0604030504040204" pitchFamily="34" charset="0"/>
                        </a:rPr>
                        <a:t>Yhteensä:</a:t>
                      </a:r>
                      <a:endParaRPr lang="fi-FI" sz="900" b="0" i="0" u="none" strike="noStrike" baseline="0" noProof="0">
                        <a:solidFill>
                          <a:schemeClr val="tx2"/>
                        </a:solidFill>
                        <a:effectLst/>
                        <a:latin typeface="Verdana" panose="020B0604030504040204" pitchFamily="34" charset="0"/>
                      </a:endParaRPr>
                    </a:p>
                  </a:txBody>
                  <a:tcPr marL="15998" marR="15998" marT="15998" marB="15998"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0 %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fi-FI" sz="900" b="0" i="0" u="none" strike="noStrike">
                          <a:solidFill>
                            <a:srgbClr val="000000"/>
                          </a:solidFill>
                          <a:effectLst/>
                          <a:latin typeface="Verdana" panose="020B0604030504040204" pitchFamily="34" charset="0"/>
                        </a:rPr>
                        <a:t>6 %</a:t>
                      </a:r>
                    </a:p>
                  </a:txBody>
                  <a:tcPr marL="0" marR="514350" marT="0" marB="0" anchor="ctr">
                    <a:lnL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29282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AC786D18-4A9E-D1C3-133B-8FBB4420B86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651870956"/>
              </p:ext>
            </p:extLst>
          </p:nvPr>
        </p:nvGraphicFramePr>
        <p:xfrm>
          <a:off x="444500" y="1125538"/>
          <a:ext cx="8261350" cy="286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4577948" progId="Mbnd.mbnd">
                  <p:embed/>
                </p:oleObj>
              </mc:Choice>
              <mc:Fallback>
                <p:oleObj name="Macrobond document" r:id="rId2" imgW="13217119" imgH="4577948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AC786D18-4A9E-D1C3-133B-8FBB4420B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4500" y="1125538"/>
                        <a:ext cx="8261350" cy="2862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0">
            <a:extLst>
              <a:ext uri="{FF2B5EF4-FFF2-40B4-BE49-F238E27FC236}">
                <a16:creationId xmlns:a16="http://schemas.microsoft.com/office/drawing/2014/main" id="{D324D99F-91EA-7061-4EC5-A1FEB5E789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9876" y="3980336"/>
            <a:ext cx="1521649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81239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900" b="0" i="0" u="none" strike="noStrike" kern="1200" cap="none" spc="0" normalizeH="0" baseline="0" noProof="0">
                <a:ln>
                  <a:noFill/>
                </a:ln>
                <a:solidFill>
                  <a:srgbClr val="29282E"/>
                </a:solidFill>
                <a:effectLst/>
                <a:uLnTx/>
                <a:uFillTx/>
                <a:latin typeface="Verdana"/>
                <a:ea typeface="Arial Unicode MS"/>
                <a:cs typeface="+mn-cs"/>
              </a:rPr>
              <a:t>*) Pl. pelialan ohjelmistoyritykset ja datakeskukset </a:t>
            </a:r>
          </a:p>
        </p:txBody>
      </p:sp>
    </p:spTree>
    <p:extLst>
      <p:ext uri="{BB962C8B-B14F-4D97-AF65-F5344CB8AC3E}">
        <p14:creationId xmlns:p14="http://schemas.microsoft.com/office/powerpoint/2010/main" val="1481343919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4DC54060-F59A-5EC7-16BE-C821A4D4FA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/>
              <a:t>Kysyttävää? Ota yhteyttä!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537F6372-A1BE-20B0-5A1C-B99BB33A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24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5F2B92F-FFAB-DA30-DA49-5BC0F2542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2DD9D28-92F3-9BF5-4CEA-40DA6C505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127424C-9B9A-D65F-2D57-84C83A016B67}"/>
              </a:ext>
            </a:extLst>
          </p:cNvPr>
          <p:cNvSpPr>
            <a:spLocks noGrp="1"/>
          </p:cNvSpPr>
          <p:nvPr>
            <p:ph sz="quarter" idx="17"/>
          </p:nvPr>
        </p:nvSpPr>
        <p:spPr/>
        <p:txBody>
          <a:bodyPr/>
          <a:lstStyle/>
          <a:p>
            <a:endParaRPr lang="fi-FI"/>
          </a:p>
          <a:p>
            <a:r>
              <a:rPr lang="fi-FI"/>
              <a:t>Johtava ekonomisti Hanne Mikkonen, puh. 044 0296 152</a:t>
            </a:r>
          </a:p>
          <a:p>
            <a:endParaRPr lang="fi-FI"/>
          </a:p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498868EF-06CD-7FF0-8006-E1C64D44B5F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3633112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91626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81FD0014-CD75-481A-A3A6-860DE62B96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732540"/>
          </a:xfrm>
        </p:spPr>
        <p:txBody>
          <a:bodyPr>
            <a:noAutofit/>
          </a:bodyPr>
          <a:lstStyle/>
          <a:p>
            <a:r>
              <a:rPr lang="fi-FI" dirty="0"/>
              <a:t>Maailman talous on osoittanut merkittävää sopeutumiskykyä epävarmuuksien keskellä</a:t>
            </a:r>
            <a:endParaRPr lang="fi-FI" sz="2000" dirty="0">
              <a:solidFill>
                <a:schemeClr val="tx1"/>
              </a:solidFill>
            </a:endParaRP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59947D8-4933-4C79-B13B-2B0DD9B3A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F2181966-A4FD-459E-9691-D2CACC217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76D70A-5CCE-47AB-A1F9-7E45D8A0B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A550D66C-AA58-4B32-9253-8DB410D4438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IMF,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2" name="Sisällön paikkamerkki 11">
            <a:extLst>
              <a:ext uri="{FF2B5EF4-FFF2-40B4-BE49-F238E27FC236}">
                <a16:creationId xmlns:a16="http://schemas.microsoft.com/office/drawing/2014/main" id="{D2ADC2E9-9F0A-8D26-A951-B6738EF33880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990580983"/>
              </p:ext>
            </p:extLst>
          </p:nvPr>
        </p:nvGraphicFramePr>
        <p:xfrm>
          <a:off x="434975" y="1123950"/>
          <a:ext cx="8281988" cy="349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2" name="Sisällön paikkamerkki 11">
                        <a:extLst>
                          <a:ext uri="{FF2B5EF4-FFF2-40B4-BE49-F238E27FC236}">
                            <a16:creationId xmlns:a16="http://schemas.microsoft.com/office/drawing/2014/main" id="{D2ADC2E9-9F0A-8D26-A951-B6738EF3388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4975" y="1123950"/>
                        <a:ext cx="8281988" cy="349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Taulukko 8">
            <a:extLst>
              <a:ext uri="{FF2B5EF4-FFF2-40B4-BE49-F238E27FC236}">
                <a16:creationId xmlns:a16="http://schemas.microsoft.com/office/drawing/2014/main" id="{A59B8AC8-8978-0464-76F3-75829CFB4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8639454"/>
              </p:ext>
            </p:extLst>
          </p:nvPr>
        </p:nvGraphicFramePr>
        <p:xfrm>
          <a:off x="6024283" y="3175673"/>
          <a:ext cx="2516216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1808">
                  <a:extLst>
                    <a:ext uri="{9D8B030D-6E8A-4147-A177-3AD203B41FA5}">
                      <a16:colId xmlns:a16="http://schemas.microsoft.com/office/drawing/2014/main" val="1022784209"/>
                    </a:ext>
                  </a:extLst>
                </a:gridCol>
                <a:gridCol w="514882">
                  <a:extLst>
                    <a:ext uri="{9D8B030D-6E8A-4147-A177-3AD203B41FA5}">
                      <a16:colId xmlns:a16="http://schemas.microsoft.com/office/drawing/2014/main" val="4028296868"/>
                    </a:ext>
                  </a:extLst>
                </a:gridCol>
                <a:gridCol w="534763">
                  <a:extLst>
                    <a:ext uri="{9D8B030D-6E8A-4147-A177-3AD203B41FA5}">
                      <a16:colId xmlns:a16="http://schemas.microsoft.com/office/drawing/2014/main" val="1372304703"/>
                    </a:ext>
                  </a:extLst>
                </a:gridCol>
                <a:gridCol w="534763">
                  <a:extLst>
                    <a:ext uri="{9D8B030D-6E8A-4147-A177-3AD203B41FA5}">
                      <a16:colId xmlns:a16="http://schemas.microsoft.com/office/drawing/2014/main" val="2934731521"/>
                    </a:ext>
                  </a:extLst>
                </a:gridCol>
              </a:tblGrid>
              <a:tr h="213360">
                <a:tc>
                  <a:txBody>
                    <a:bodyPr/>
                    <a:lstStyle/>
                    <a:p>
                      <a:pPr algn="ctr"/>
                      <a:endParaRPr lang="fi-FI" sz="8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2027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1880641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USA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2,0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1428878"/>
                  </a:ext>
                </a:extLst>
              </a:tr>
              <a:tr h="213360"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Euroalue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800"/>
                        <a:t>1,4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0686549"/>
                  </a:ext>
                </a:extLst>
              </a:tr>
            </a:tbl>
          </a:graphicData>
        </a:graphic>
      </p:graphicFrame>
      <p:sp>
        <p:nvSpPr>
          <p:cNvPr id="9" name="Tekstiruutu 8">
            <a:extLst>
              <a:ext uri="{FF2B5EF4-FFF2-40B4-BE49-F238E27FC236}">
                <a16:creationId xmlns:a16="http://schemas.microsoft.com/office/drawing/2014/main" id="{C33D269E-950E-FAFA-01C4-D919CECF4AEF}"/>
              </a:ext>
            </a:extLst>
          </p:cNvPr>
          <p:cNvSpPr txBox="1"/>
          <p:nvPr/>
        </p:nvSpPr>
        <p:spPr>
          <a:xfrm>
            <a:off x="6283308" y="2941387"/>
            <a:ext cx="2342240" cy="234286"/>
          </a:xfrm>
          <a:prstGeom prst="rect">
            <a:avLst/>
          </a:prstGeom>
          <a:solidFill>
            <a:schemeClr val="bg1"/>
          </a:solidFill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/>
              <a:t>BKT kasvuennusteet, tammikuu</a:t>
            </a:r>
          </a:p>
        </p:txBody>
      </p:sp>
    </p:spTree>
    <p:extLst>
      <p:ext uri="{BB962C8B-B14F-4D97-AF65-F5344CB8AC3E}">
        <p14:creationId xmlns:p14="http://schemas.microsoft.com/office/powerpoint/2010/main" val="20991136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0ED0FEDF-739C-0A77-5980-DF2BB348221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 dirty="0">
                <a:solidFill>
                  <a:schemeClr val="tx1"/>
                </a:solidFill>
              </a:rPr>
              <a:t>Yhdysvalloissa kasvuvauhti vaimentunut vuodenvaihteessa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148F5834-A162-B4DA-3991-11780ECB8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006830C-DD9E-32F7-B60C-13764E10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65C3DBF-AF79-B4FA-051B-12E00C8BD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FBB1F2FF-C3BC-7A85-145F-B38B9ED4434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5EF2451B-F1CF-6D5D-6127-1204B74C605E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271380080"/>
              </p:ext>
            </p:extLst>
          </p:nvPr>
        </p:nvGraphicFramePr>
        <p:xfrm>
          <a:off x="404813" y="1111250"/>
          <a:ext cx="8342312" cy="3522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5EF2451B-F1CF-6D5D-6127-1204B74C60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4813" y="1111250"/>
                        <a:ext cx="8342312" cy="35226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8323720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A8D8436-3A0B-FB1F-ED09-125E85B5A5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Euroalueen teollisuus kituuttaa edelleen nollakasvun pinnassa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D9FD24E5-0610-D01F-CAE4-12368D016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3F8121B-8615-ECF4-3EA0-B43B3E3FE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4BD30B1-C7F8-42CA-3778-10E7E462D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902BF695-B58C-2178-8358-B8717A0229E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</p:txBody>
      </p:sp>
      <p:graphicFrame>
        <p:nvGraphicFramePr>
          <p:cNvPr id="11" name="Sisällön paikkamerkki 10">
            <a:extLst>
              <a:ext uri="{FF2B5EF4-FFF2-40B4-BE49-F238E27FC236}">
                <a16:creationId xmlns:a16="http://schemas.microsoft.com/office/drawing/2014/main" id="{87A34B9D-823B-28B4-964F-0D66466C6043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821923762"/>
              </p:ext>
            </p:extLst>
          </p:nvPr>
        </p:nvGraphicFramePr>
        <p:xfrm>
          <a:off x="407988" y="1112838"/>
          <a:ext cx="8331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3" imgW="13217119" imgH="5579689" progId="Mbnd.mbnd">
                  <p:embed/>
                </p:oleObj>
              </mc:Choice>
              <mc:Fallback>
                <p:oleObj name="Macrobond document" r:id="rId3" imgW="13217119" imgH="5579689" progId="Mbnd.mbnd">
                  <p:embed/>
                  <p:pic>
                    <p:nvPicPr>
                      <p:cNvPr id="11" name="Sisällön paikkamerkki 10">
                        <a:extLst>
                          <a:ext uri="{FF2B5EF4-FFF2-40B4-BE49-F238E27FC236}">
                            <a16:creationId xmlns:a16="http://schemas.microsoft.com/office/drawing/2014/main" id="{87A34B9D-823B-28B4-964F-0D66466C60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7988" y="1112838"/>
                        <a:ext cx="83312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282274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76DA270F-D1D4-D575-B126-3B21DD5037C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Teollisuuden ostopäällikköindeksejä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0709E921-B20D-1D32-55DB-B4CF8641C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B1D3199-69E5-A05C-AEF1-409DC5AF9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5237557-88A4-797A-1210-A88C6603F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82578A33-2784-B39E-CD1F-121E30EE51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S&amp;P Global, </a:t>
            </a:r>
            <a:r>
              <a:rPr lang="fi-FI" err="1"/>
              <a:t>Macrobond</a:t>
            </a:r>
            <a:r>
              <a:rPr lang="fi-FI"/>
              <a:t>.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7F27C39F-AA27-F1A5-BCE7-B7C993A0D537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4126593155"/>
              </p:ext>
            </p:extLst>
          </p:nvPr>
        </p:nvGraphicFramePr>
        <p:xfrm>
          <a:off x="409575" y="1112838"/>
          <a:ext cx="8331200" cy="351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7F27C39F-AA27-F1A5-BCE7-B7C993A0D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09575" y="1112838"/>
                        <a:ext cx="8331200" cy="3517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1002367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B5CA83B2-2CB4-1EAA-8FC5-84725F5C5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9C64B58-1B10-F2C6-AE47-88F569253C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1CEB2BA-F252-51B5-AFFC-598BB986C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03CF85C-5E46-F220-FBF1-3CC6CBEDCC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EK:n</a:t>
            </a:r>
            <a:r>
              <a:rPr lang="fi-FI"/>
              <a:t> suhdannebarometri.</a:t>
            </a:r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3CACFC8C-3CC6-BC97-0962-9D9FF2E84134}"/>
              </a:ext>
            </a:extLst>
          </p:cNvPr>
          <p:cNvGraphicFramePr>
            <a:graphicFrameLocks noGrp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2935210433"/>
              </p:ext>
            </p:extLst>
          </p:nvPr>
        </p:nvGraphicFramePr>
        <p:xfrm>
          <a:off x="179512" y="1103313"/>
          <a:ext cx="8784976" cy="3541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kstiruutu 10">
            <a:extLst>
              <a:ext uri="{FF2B5EF4-FFF2-40B4-BE49-F238E27FC236}">
                <a16:creationId xmlns:a16="http://schemas.microsoft.com/office/drawing/2014/main" id="{0E6823B1-234B-11E7-77C1-AD1CB062866B}"/>
              </a:ext>
            </a:extLst>
          </p:cNvPr>
          <p:cNvSpPr txBox="1"/>
          <p:nvPr/>
        </p:nvSpPr>
        <p:spPr>
          <a:xfrm>
            <a:off x="611559" y="1012699"/>
            <a:ext cx="4150635" cy="234286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r>
              <a:rPr lang="fi-FI" sz="1050" spc="-40">
                <a:solidFill>
                  <a:srgbClr val="000000"/>
                </a:solidFill>
              </a:rPr>
              <a:t>Teollisuuden suhdannetilanne, kausitasoitettu saldoluku</a:t>
            </a:r>
          </a:p>
        </p:txBody>
      </p:sp>
      <p:graphicFrame>
        <p:nvGraphicFramePr>
          <p:cNvPr id="12" name="Taulukko 11">
            <a:extLst>
              <a:ext uri="{FF2B5EF4-FFF2-40B4-BE49-F238E27FC236}">
                <a16:creationId xmlns:a16="http://schemas.microsoft.com/office/drawing/2014/main" id="{F377BED2-AB96-ECA5-8209-81C55A635D11}"/>
              </a:ext>
            </a:extLst>
          </p:cNvPr>
          <p:cNvGraphicFramePr>
            <a:graphicFrameLocks noGrp="1"/>
          </p:cNvGraphicFramePr>
          <p:nvPr/>
        </p:nvGraphicFramePr>
        <p:xfrm>
          <a:off x="641872" y="2499742"/>
          <a:ext cx="8228096" cy="504056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57767">
                  <a:extLst>
                    <a:ext uri="{9D8B030D-6E8A-4147-A177-3AD203B41FA5}">
                      <a16:colId xmlns:a16="http://schemas.microsoft.com/office/drawing/2014/main" val="273704171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163664664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767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3822871466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72745560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3449325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61203323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33087493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999849335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2411195040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770753558"/>
                    </a:ext>
                  </a:extLst>
                </a:gridCol>
                <a:gridCol w="456596">
                  <a:extLst>
                    <a:ext uri="{9D8B030D-6E8A-4147-A177-3AD203B41FA5}">
                      <a16:colId xmlns:a16="http://schemas.microsoft.com/office/drawing/2014/main" val="19127081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2009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2017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2018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2019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2020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2021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2022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2023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2024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050" b="0" baseline="0">
                          <a:solidFill>
                            <a:srgbClr val="000000"/>
                          </a:solidFill>
                          <a:latin typeface="Verdana" panose="020B0604030504040204" pitchFamily="34" charset="0"/>
                          <a:cs typeface="Arial" panose="020B0604020202020204" pitchFamily="34" charset="0"/>
                        </a:rPr>
                        <a:t>2025</a:t>
                      </a:r>
                    </a:p>
                  </a:txBody>
                  <a:tcPr marL="92160" marR="92160" marT="46080" marB="4608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8" name="Suora yhdysviiva 7">
            <a:extLst>
              <a:ext uri="{FF2B5EF4-FFF2-40B4-BE49-F238E27FC236}">
                <a16:creationId xmlns:a16="http://schemas.microsoft.com/office/drawing/2014/main" id="{FD9B740E-6A9F-F361-45E2-CFC70DF38991}"/>
              </a:ext>
            </a:extLst>
          </p:cNvPr>
          <p:cNvCxnSpPr/>
          <p:nvPr/>
        </p:nvCxnSpPr>
        <p:spPr>
          <a:xfrm>
            <a:off x="611559" y="2499742"/>
            <a:ext cx="825840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kstin paikkamerkki 8">
            <a:extLst>
              <a:ext uri="{FF2B5EF4-FFF2-40B4-BE49-F238E27FC236}">
                <a16:creationId xmlns:a16="http://schemas.microsoft.com/office/drawing/2014/main" id="{08000295-4908-D647-CC62-F2024767BEB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52000" y="282150"/>
            <a:ext cx="7992000" cy="80919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13970"/>
            <a:r>
              <a:rPr lang="fi-FI">
                <a:solidFill>
                  <a:schemeClr val="tx1"/>
                </a:solidFill>
                <a:latin typeface="Verdana"/>
                <a:ea typeface="Verdana"/>
              </a:rPr>
              <a:t>Valmistavan teollisuuden tunnelmat alkuvuodesta vaisut</a:t>
            </a:r>
            <a:endParaRPr lang="en-US">
              <a:solidFill>
                <a:schemeClr val="tx1"/>
              </a:solidFill>
              <a:latin typeface="Verdana"/>
              <a:ea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1456594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>
            <a:extLst>
              <a:ext uri="{FF2B5EF4-FFF2-40B4-BE49-F238E27FC236}">
                <a16:creationId xmlns:a16="http://schemas.microsoft.com/office/drawing/2014/main" id="{112C9292-9197-DB92-CB4D-3F33941B66D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Inflaatio ja ohjauskorot USA:ssa, euromaissa ja Suomessa</a:t>
            </a:r>
          </a:p>
        </p:txBody>
      </p:sp>
      <p:sp>
        <p:nvSpPr>
          <p:cNvPr id="3" name="Dian numeron paikkamerkki 2">
            <a:extLst>
              <a:ext uri="{FF2B5EF4-FFF2-40B4-BE49-F238E27FC236}">
                <a16:creationId xmlns:a16="http://schemas.microsoft.com/office/drawing/2014/main" id="{3922461B-1047-6A5A-B871-DCFE1B616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8</a:t>
            </a:fld>
            <a:endParaRPr lang="fi-FI"/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07D0A31-48D8-3B49-95DF-2E52E3299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56E5B8F-B3B2-16F0-D1D4-EF51BED2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5EB608F3-72DB-D554-AFC1-480F6E30E8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FED, EKP. 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CA0A2AEC-7FDD-4E0B-27E7-50597715D412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1431723585"/>
              </p:ext>
            </p:extLst>
          </p:nvPr>
        </p:nvGraphicFramePr>
        <p:xfrm>
          <a:off x="420688" y="1119188"/>
          <a:ext cx="8312150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9" name="Sisällön paikkamerkki 8">
                        <a:extLst>
                          <a:ext uri="{FF2B5EF4-FFF2-40B4-BE49-F238E27FC236}">
                            <a16:creationId xmlns:a16="http://schemas.microsoft.com/office/drawing/2014/main" id="{CA0A2AEC-7FDD-4E0B-27E7-50597715D41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20688" y="1119188"/>
                        <a:ext cx="8312150" cy="3508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928133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n paikkamerkki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fi-FI">
                <a:solidFill>
                  <a:schemeClr val="tx1"/>
                </a:solidFill>
              </a:rPr>
              <a:t>Teknologiateollisuuden liikevaihto Suomessa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CB6B90-8271-4E8F-82C1-E646FBB48A2E}" type="slidenum">
              <a:rPr lang="fi-FI" smtClean="0"/>
              <a:pPr/>
              <a:t>9</a:t>
            </a:fld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0C97DB-DA9C-4CFA-B970-B8599B25F3E4}" type="datetime1">
              <a:rPr lang="fi-FI" smtClean="0"/>
              <a:t>3.2.2026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Teknologiateollisuus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18"/>
          </p:nvPr>
        </p:nvSpPr>
        <p:spPr>
          <a:xfrm>
            <a:off x="2334682" y="4645382"/>
            <a:ext cx="6060577" cy="165163"/>
          </a:xfrm>
        </p:spPr>
        <p:txBody>
          <a:bodyPr/>
          <a:lstStyle/>
          <a:p>
            <a:r>
              <a:rPr lang="fi-FI"/>
              <a:t>Kausipuhdistetut teollisuuden ja palveluiden liikevaihtokuvaajat</a:t>
            </a:r>
          </a:p>
          <a:p>
            <a:r>
              <a:rPr lang="fi-FI"/>
              <a:t>Osuudet liikevaihdosta 2024: kone- ja metallituoteteollisuus 39 %, elektroniikka- ja sähköteollisuus 22 %, tietotekniikka-ala 18 %, metallien jalostus 14 %, suunnittelu ja konsultointi 7 %.</a:t>
            </a:r>
          </a:p>
          <a:p>
            <a:r>
              <a:rPr lang="fi-FI"/>
              <a:t>Lähde: </a:t>
            </a:r>
            <a:r>
              <a:rPr lang="fi-FI" err="1"/>
              <a:t>Macrobond</a:t>
            </a:r>
            <a:r>
              <a:rPr lang="fi-FI"/>
              <a:t>, Tilastokeskus</a:t>
            </a:r>
          </a:p>
          <a:p>
            <a:endParaRPr lang="fi-FI"/>
          </a:p>
        </p:txBody>
      </p:sp>
      <p:graphicFrame>
        <p:nvGraphicFramePr>
          <p:cNvPr id="10" name="Sisällön paikkamerkki 9">
            <a:extLst>
              <a:ext uri="{FF2B5EF4-FFF2-40B4-BE49-F238E27FC236}">
                <a16:creationId xmlns:a16="http://schemas.microsoft.com/office/drawing/2014/main" id="{845D7184-B1D9-5878-BD9A-C08DA012AA3D}"/>
              </a:ext>
            </a:extLst>
          </p:cNvPr>
          <p:cNvGraphicFramePr>
            <a:graphicFrameLocks noGrp="1" noChangeAspect="1"/>
          </p:cNvGraphicFramePr>
          <p:nvPr>
            <p:ph sz="quarter" idx="17"/>
            <p:extLst>
              <p:ext uri="{D42A27DB-BD31-4B8C-83A1-F6EECF244321}">
                <p14:modId xmlns:p14="http://schemas.microsoft.com/office/powerpoint/2010/main" val="806387156"/>
              </p:ext>
            </p:extLst>
          </p:nvPr>
        </p:nvGraphicFramePr>
        <p:xfrm>
          <a:off x="449263" y="1128713"/>
          <a:ext cx="824865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acrobond document" r:id="rId2" imgW="13217119" imgH="5579689" progId="Mbnd.mbnd">
                  <p:embed/>
                </p:oleObj>
              </mc:Choice>
              <mc:Fallback>
                <p:oleObj name="Macrobond document" r:id="rId2" imgW="13217119" imgH="5579689" progId="Mbnd.mbnd">
                  <p:embed/>
                  <p:pic>
                    <p:nvPicPr>
                      <p:cNvPr id="10" name="Sisällön paikkamerkki 9">
                        <a:extLst>
                          <a:ext uri="{FF2B5EF4-FFF2-40B4-BE49-F238E27FC236}">
                            <a16:creationId xmlns:a16="http://schemas.microsoft.com/office/drawing/2014/main" id="{845D7184-B1D9-5878-BD9A-C08DA012AA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9263" y="1128713"/>
                        <a:ext cx="8248650" cy="3482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957490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Teknologiateollisuus_masterdia">
  <a:themeElements>
    <a:clrScheme name="Teknologiateollisuus">
      <a:dk1>
        <a:srgbClr val="29282E"/>
      </a:dk1>
      <a:lt1>
        <a:srgbClr val="FFFFFF"/>
      </a:lt1>
      <a:dk2>
        <a:srgbClr val="29282E"/>
      </a:dk2>
      <a:lt2>
        <a:srgbClr val="FFFFFF"/>
      </a:lt2>
      <a:accent1>
        <a:srgbClr val="0070C0"/>
      </a:accent1>
      <a:accent2>
        <a:srgbClr val="FF00B8"/>
      </a:accent2>
      <a:accent3>
        <a:srgbClr val="85E869"/>
      </a:accent3>
      <a:accent4>
        <a:srgbClr val="FF805C"/>
      </a:accent4>
      <a:accent5>
        <a:srgbClr val="8A0FA6"/>
      </a:accent5>
      <a:accent6>
        <a:srgbClr val="FFFF00"/>
      </a:accent6>
      <a:hlink>
        <a:srgbClr val="0ACFCF"/>
      </a:hlink>
      <a:folHlink>
        <a:srgbClr val="0ACFCF"/>
      </a:folHlink>
    </a:clrScheme>
    <a:fontScheme name="Teknologiateollisu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</a:ln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>
          <a:defRPr/>
        </a:defPPr>
      </a:lstStyle>
    </a:spDef>
    <a:lnDef>
      <a:spPr>
        <a:ln w="190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spAutoFit/>
      </a:bodyPr>
      <a:lstStyle>
        <a:defPPr>
          <a:defRPr spc="-4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ekno_FI_2016" id="{20EA1341-EE32-433B-BC03-FE23A0136C67}" vid="{91854BC2-7349-49C3-92B6-AE41D831ABA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F886EDC3C35ED44386E38662B6DACCDA" ma:contentTypeVersion="20" ma:contentTypeDescription="Luo uusi asiakirja." ma:contentTypeScope="" ma:versionID="5f42a86ea9b9bd6e4171dcdf6da9208f">
  <xsd:schema xmlns:xsd="http://www.w3.org/2001/XMLSchema" xmlns:xs="http://www.w3.org/2001/XMLSchema" xmlns:p="http://schemas.microsoft.com/office/2006/metadata/properties" xmlns:ns2="b057f711-7d93-472c-a8f6-94be00805750" xmlns:ns3="c296724d-1a81-4a23-b6dd-dca7fd62c6ff" targetNamespace="http://schemas.microsoft.com/office/2006/metadata/properties" ma:root="true" ma:fieldsID="414f3867d7ba3fb09d89147dee69305a" ns2:_="" ns3:_="">
    <xsd:import namespace="b057f711-7d93-472c-a8f6-94be00805750"/>
    <xsd:import namespace="c296724d-1a81-4a23-b6dd-dca7fd62c6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Henkil_x00f6_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57f711-7d93-472c-a8f6-94be008057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Kuvien tunnisteet" ma:readOnly="false" ma:fieldId="{5cf76f15-5ced-4ddc-b409-7134ff3c332f}" ma:taxonomyMulti="true" ma:sspId="f83a129e-02f3-4c10-aeed-b048f014efe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Henkil_x00f6_" ma:index="26" nillable="true" ma:displayName="Henkilö" ma:list="UserInfo" ma:SharePointGroup="0" ma:internalName="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BillingMetadata" ma:index="27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6724d-1a81-4a23-b6dd-dca7fd62c6ff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ddbccb1-85c5-4102-b8cd-d9aa5a21b0d6}" ma:internalName="TaxCatchAll" ma:showField="CatchAllData" ma:web="c296724d-1a81-4a23-b6dd-dca7fd62c6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c296724d-1a81-4a23-b6dd-dca7fd62c6ff">
      <UserInfo>
        <DisplayName>Forsman Daniel</DisplayName>
        <AccountId>38</AccountId>
        <AccountType/>
      </UserInfo>
    </SharedWithUsers>
    <lcf76f155ced4ddcb4097134ff3c332f xmlns="b057f711-7d93-472c-a8f6-94be00805750">
      <Terms xmlns="http://schemas.microsoft.com/office/infopath/2007/PartnerControls"/>
    </lcf76f155ced4ddcb4097134ff3c332f>
    <TaxCatchAll xmlns="c296724d-1a81-4a23-b6dd-dca7fd62c6ff" xsi:nil="true"/>
    <Henkil_x00f6_ xmlns="b057f711-7d93-472c-a8f6-94be00805750">
      <UserInfo>
        <DisplayName/>
        <AccountId xsi:nil="true"/>
        <AccountType/>
      </UserInfo>
    </Henkil_x00f6_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5228594-E5F8-46A8-9676-9C9C6A130D6E}">
  <ds:schemaRefs>
    <ds:schemaRef ds:uri="b057f711-7d93-472c-a8f6-94be00805750"/>
    <ds:schemaRef ds:uri="c296724d-1a81-4a23-b6dd-dca7fd62c6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F43AC004-C085-4D53-BC3A-BFB6D15CF169}">
  <ds:schemaRefs>
    <ds:schemaRef ds:uri="http://schemas.microsoft.com/office/2006/metadata/properties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www.w3.org/XML/1998/namespace"/>
    <ds:schemaRef ds:uri="http://purl.org/dc/terms/"/>
    <ds:schemaRef ds:uri="c296724d-1a81-4a23-b6dd-dca7fd62c6ff"/>
    <ds:schemaRef ds:uri="b057f711-7d93-472c-a8f6-94be00805750"/>
  </ds:schemaRefs>
</ds:datastoreItem>
</file>

<file path=customXml/itemProps3.xml><?xml version="1.0" encoding="utf-8"?>
<ds:datastoreItem xmlns:ds="http://schemas.openxmlformats.org/officeDocument/2006/customXml" ds:itemID="{0159B844-F195-4D26-97DD-6E2B728D2A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</TotalTime>
  <Words>989</Words>
  <Application>Microsoft Office PowerPoint</Application>
  <PresentationFormat>Näytössä katseltava esitys (16:9)</PresentationFormat>
  <Paragraphs>316</Paragraphs>
  <Slides>25</Slides>
  <Notes>6</Notes>
  <HiddenSlides>0</HiddenSlides>
  <MMClips>0</MMClips>
  <ScaleCrop>false</ScaleCrop>
  <HeadingPairs>
    <vt:vector size="8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25</vt:i4>
      </vt:variant>
    </vt:vector>
  </HeadingPairs>
  <TitlesOfParts>
    <vt:vector size="29" baseType="lpstr">
      <vt:lpstr>Arial</vt:lpstr>
      <vt:lpstr>Verdana</vt:lpstr>
      <vt:lpstr>Teknologiateollisuus_masterdia</vt:lpstr>
      <vt:lpstr>Macrobond document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Rautaporras Petteri</dc:creator>
  <cp:keywords>Teknologiateollisuus_FI</cp:keywords>
  <cp:lastModifiedBy>Mikkonen Hanne</cp:lastModifiedBy>
  <cp:revision>2</cp:revision>
  <cp:lastPrinted>2016-06-09T07:47:11Z</cp:lastPrinted>
  <dcterms:created xsi:type="dcterms:W3CDTF">2019-10-17T09:08:24Z</dcterms:created>
  <dcterms:modified xsi:type="dcterms:W3CDTF">2026-02-03T07:43:49Z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vkameleonVerID">
    <vt:lpwstr>482.21.02.003</vt:lpwstr>
  </property>
  <property fmtid="{D5CDD505-2E9C-101B-9397-08002B2CF9AE}" pid="3" name="dvSaved">
    <vt:lpwstr>1</vt:lpwstr>
  </property>
  <property fmtid="{D5CDD505-2E9C-101B-9397-08002B2CF9AE}" pid="4" name="dvLanguage">
    <vt:lpwstr>1035</vt:lpwstr>
  </property>
  <property fmtid="{D5CDD505-2E9C-101B-9397-08002B2CF9AE}" pid="5" name="dvTemplate">
    <vt:lpwstr>Tekno_fi.potx</vt:lpwstr>
  </property>
  <property fmtid="{D5CDD505-2E9C-101B-9397-08002B2CF9AE}" pid="6" name="dvDefinition">
    <vt:lpwstr>23 (dd_default.xml)</vt:lpwstr>
  </property>
  <property fmtid="{D5CDD505-2E9C-101B-9397-08002B2CF9AE}" pid="7" name="dvDefinitionID">
    <vt:lpwstr>23</vt:lpwstr>
  </property>
  <property fmtid="{D5CDD505-2E9C-101B-9397-08002B2CF9AE}" pid="8" name="dvContentFile">
    <vt:lpwstr>dd_default.xml</vt:lpwstr>
  </property>
  <property fmtid="{D5CDD505-2E9C-101B-9397-08002B2CF9AE}" pid="9" name="dvGlobalVerID">
    <vt:lpwstr>482.90.02.003</vt:lpwstr>
  </property>
  <property fmtid="{D5CDD505-2E9C-101B-9397-08002B2CF9AE}" pid="10" name="dvDefinitionVersion">
    <vt:lpwstr>2.1 / 22.1.2015</vt:lpwstr>
  </property>
  <property fmtid="{D5CDD505-2E9C-101B-9397-08002B2CF9AE}" pid="11" name="filename">
    <vt:lpwstr>false</vt:lpwstr>
  </property>
  <property fmtid="{D5CDD505-2E9C-101B-9397-08002B2CF9AE}" pid="12" name="filenameandpath">
    <vt:lpwstr>false</vt:lpwstr>
  </property>
  <property fmtid="{D5CDD505-2E9C-101B-9397-08002B2CF9AE}" pid="13" name="dvPagenumberExist">
    <vt:lpwstr>1</vt:lpwstr>
  </property>
  <property fmtid="{D5CDD505-2E9C-101B-9397-08002B2CF9AE}" pid="14" name="dvAuthorExist">
    <vt:lpwstr>1</vt:lpwstr>
  </property>
  <property fmtid="{D5CDD505-2E9C-101B-9397-08002B2CF9AE}" pid="15" name="dvDateExist">
    <vt:lpwstr>-1</vt:lpwstr>
  </property>
  <property fmtid="{D5CDD505-2E9C-101B-9397-08002B2CF9AE}" pid="16" name="dvCategory">
    <vt:lpwstr>4</vt:lpwstr>
  </property>
  <property fmtid="{D5CDD505-2E9C-101B-9397-08002B2CF9AE}" pid="17" name="dvCategory_2">
    <vt:lpwstr>0</vt:lpwstr>
  </property>
  <property fmtid="{D5CDD505-2E9C-101B-9397-08002B2CF9AE}" pid="18" name="dvSavepath">
    <vt:lpwstr/>
  </property>
  <property fmtid="{D5CDD505-2E9C-101B-9397-08002B2CF9AE}" pid="19" name="dvUsed">
    <vt:lpwstr>1</vt:lpwstr>
  </property>
  <property fmtid="{D5CDD505-2E9C-101B-9397-08002B2CF9AE}" pid="20" name="dvCompany">
    <vt:lpwstr/>
  </property>
  <property fmtid="{D5CDD505-2E9C-101B-9397-08002B2CF9AE}" pid="21" name="dvSite">
    <vt:lpwstr/>
  </property>
  <property fmtid="{D5CDD505-2E9C-101B-9397-08002B2CF9AE}" pid="22" name="dvNumbering">
    <vt:lpwstr>0</vt:lpwstr>
  </property>
  <property fmtid="{D5CDD505-2E9C-101B-9397-08002B2CF9AE}" pid="23" name="dvDUname">
    <vt:lpwstr>Nora Elers</vt:lpwstr>
  </property>
  <property fmtid="{D5CDD505-2E9C-101B-9397-08002B2CF9AE}" pid="24" name="dvDUdepartment">
    <vt:lpwstr/>
  </property>
  <property fmtid="{D5CDD505-2E9C-101B-9397-08002B2CF9AE}" pid="25" name="dvLogoExist">
    <vt:lpwstr>0</vt:lpwstr>
  </property>
  <property fmtid="{D5CDD505-2E9C-101B-9397-08002B2CF9AE}" pid="26" name="dvCurrentlogo">
    <vt:lpwstr/>
  </property>
  <property fmtid="{D5CDD505-2E9C-101B-9397-08002B2CF9AE}" pid="27" name="ContentTypeId">
    <vt:lpwstr>0x010100F886EDC3C35ED44386E38662B6DACCDA</vt:lpwstr>
  </property>
  <property fmtid="{D5CDD505-2E9C-101B-9397-08002B2CF9AE}" pid="28" name="TyoryhmanNimi">
    <vt:lpwstr>Talous ja tilastot</vt:lpwstr>
  </property>
  <property fmtid="{D5CDD505-2E9C-101B-9397-08002B2CF9AE}" pid="29" name="MediaServiceImageTags">
    <vt:lpwstr/>
  </property>
</Properties>
</file>