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147373940" r:id="rId2"/>
    <p:sldId id="2147373693" r:id="rId3"/>
    <p:sldId id="2147373930" r:id="rId4"/>
    <p:sldId id="2147373928" r:id="rId5"/>
    <p:sldId id="2147373696" r:id="rId6"/>
    <p:sldId id="1104" r:id="rId7"/>
    <p:sldId id="2147373939" r:id="rId8"/>
    <p:sldId id="1051" r:id="rId9"/>
    <p:sldId id="262" r:id="rId10"/>
    <p:sldId id="2076137443" r:id="rId11"/>
    <p:sldId id="2147373958" r:id="rId12"/>
    <p:sldId id="2147373957" r:id="rId13"/>
    <p:sldId id="2076137464" r:id="rId14"/>
    <p:sldId id="2147373959" r:id="rId1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63787" autoAdjust="0"/>
  </p:normalViewPr>
  <p:slideViewPr>
    <p:cSldViewPr showGuides="1">
      <p:cViewPr varScale="1">
        <p:scale>
          <a:sx n="91" d="100"/>
          <a:sy n="91" d="100"/>
        </p:scale>
        <p:origin x="978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Taul1!$B$14:$B$86</c:f>
              <c:numCache>
                <c:formatCode>General</c:formatCode>
                <c:ptCount val="73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-47.2</c:v>
                </c:pt>
                <c:pt idx="65">
                  <c:v>-47.4</c:v>
                </c:pt>
                <c:pt idx="66">
                  <c:v>-37.6</c:v>
                </c:pt>
                <c:pt idx="67">
                  <c:v>-42.2</c:v>
                </c:pt>
                <c:pt idx="68">
                  <c:v>-39.4</c:v>
                </c:pt>
                <c:pt idx="69">
                  <c:v>-37.5</c:v>
                </c:pt>
                <c:pt idx="70">
                  <c:v>-43.8</c:v>
                </c:pt>
                <c:pt idx="71">
                  <c:v>-27.2</c:v>
                </c:pt>
                <c:pt idx="72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Taul1!$C$14:$C$86</c:f>
              <c:numCache>
                <c:formatCode>General</c:formatCode>
                <c:ptCount val="73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-17.3</c:v>
                </c:pt>
                <c:pt idx="65">
                  <c:v>-5.5</c:v>
                </c:pt>
                <c:pt idx="66">
                  <c:v>3.1</c:v>
                </c:pt>
                <c:pt idx="67">
                  <c:v>3</c:v>
                </c:pt>
                <c:pt idx="68">
                  <c:v>1.4</c:v>
                </c:pt>
                <c:pt idx="69">
                  <c:v>-6.3</c:v>
                </c:pt>
                <c:pt idx="70">
                  <c:v>2.5</c:v>
                </c:pt>
                <c:pt idx="71">
                  <c:v>13</c:v>
                </c:pt>
                <c:pt idx="7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4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  <c:pt idx="72">
                  <c:v>25(10)</c:v>
                </c:pt>
                <c:pt idx="73">
                  <c:v>26(1)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  <c:pt idx="72">
                  <c:v>2</c:v>
                </c:pt>
                <c:pt idx="7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Taul1!$B$4:$B$47</c:f>
              <c:numCache>
                <c:formatCode>0</c:formatCode>
                <c:ptCount val="44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  <c:pt idx="42" formatCode="General">
                  <c:v>-81</c:v>
                </c:pt>
                <c:pt idx="43" formatCode="General">
                  <c:v>-1718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Taul1!$C$4:$C$47</c:f>
              <c:numCache>
                <c:formatCode>#,##0</c:formatCode>
                <c:ptCount val="44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84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200" kern="1200" spc="-35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3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/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48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200" kern="1200" spc="-35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4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71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200" kern="1200" spc="-35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932" lvl="1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10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4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3.2.2026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47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F7D96B6-2F77-2789-5F13-F845B83C9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4.2.2026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Johtava ekonomisti</a:t>
            </a:r>
          </a:p>
          <a:p>
            <a:r>
              <a:rPr lang="fi-FI" dirty="0"/>
              <a:t>Hanne Mikkonen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A924AA6-2AFB-8589-7389-3F916297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7013C-819B-457B-07D9-4758DFF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4066-C849-43D6-AD11-EC5B4E0FCE81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CE7211-E374-78E5-EA93-4B8F8619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129177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31.12.2025.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4577948" progId="Mbnd.mbnd">
                  <p:embed/>
                </p:oleObj>
              </mc:Choice>
              <mc:Fallback>
                <p:oleObj name="Macrobond document" r:id="rId3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EA2E3E3B-3E1B-7B1A-6B63-06CA639BB139}"/>
              </a:ext>
            </a:extLst>
          </p:cNvPr>
          <p:cNvSpPr/>
          <p:nvPr/>
        </p:nvSpPr>
        <p:spPr bwMode="auto">
          <a:xfrm>
            <a:off x="7213600" y="938942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10 300 lomautusjärjestelyiden piirissä 31.12.2025</a:t>
            </a:r>
          </a:p>
        </p:txBody>
      </p:sp>
    </p:spTree>
    <p:extLst>
      <p:ext uri="{BB962C8B-B14F-4D97-AF65-F5344CB8AC3E}">
        <p14:creationId xmlns:p14="http://schemas.microsoft.com/office/powerpoint/2010/main" val="13846564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13BB-04B0-1AC9-0A7F-70652121B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2E77640-E420-5AA9-BEEA-972F31F591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12A0CB-9195-46AD-B39C-28397D69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941FB6-2B19-76C9-E648-D8043E53E8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791455"/>
            <a:ext cx="5635598" cy="3853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b="1" dirty="0"/>
              <a:t>Huonot uutiset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Valtaisa kauppapoliittinen ja geopoliittinen epävarmuus varjostaa taloutta ja investointihaluja.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Euroopan teollisuus kituuttaa edelleen nollakasvussa.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Kysyntäympäristö ei ole muuttunut merkittävästi paremmaksi.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b="1" dirty="0"/>
              <a:t>Hyvät uutiset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Maailmantalous on kaikkinensa selviytynyt kauppa- ja geopoliittisesta epävarmuudesta pelättyä paremmin. Ennusteet vuodelle 2026 ja 2027 ovat kaikesta huolimatta kohtuulliset.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Euroalueen teollisuuden luottamus tulevaisuuteen korkeimmillaan neljään vuoteen. Isoimman vientimaan Saksan talous piristymässä.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Suomalaisen teknologiateollisuuden uudet tilaukset ja tilauskannat vahvistuivat vuoden 2025 lopussa laajasti. Suurimman toimialan kone- ja metallituoteteollisuuden henkilöstömäärä kääntynyt jo hienoiseen kasvuun.</a:t>
            </a:r>
          </a:p>
          <a:p>
            <a:pPr>
              <a:lnSpc>
                <a:spcPct val="100000"/>
              </a:lnSpc>
            </a:pPr>
            <a:r>
              <a:rPr lang="fi-FI" sz="1400" dirty="0">
                <a:solidFill>
                  <a:schemeClr val="accent2"/>
                </a:solidFill>
              </a:rPr>
              <a:t>Vahvistuneet tilauskertymät virittävät kasvavia toiveita paremmasta kehityksestä tänä vuonna. Ennätyksellisen epävarmuuden vuoksi odotuksissa tulee kuitenkin olla varovainen. Suhdannetilanne on erittäin herkkä, ja epävarmuus jarruttaa edelleen investointipäätöksiä. </a:t>
            </a:r>
          </a:p>
        </p:txBody>
      </p:sp>
      <p:pic>
        <p:nvPicPr>
          <p:cNvPr id="9" name="Kuva 8" descr="Kuva, joka sisältää kohteen piha-, taivas, pilvi, vesi&#10;&#10;Tekoälyllä luotu sisältö voi olla virheellistä.">
            <a:extLst>
              <a:ext uri="{FF2B5EF4-FFF2-40B4-BE49-F238E27FC236}">
                <a16:creationId xmlns:a16="http://schemas.microsoft.com/office/drawing/2014/main" id="{53285CF1-03BC-0BB7-9038-38153C21B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r="31904"/>
          <a:stretch>
            <a:fillRect/>
          </a:stretch>
        </p:blipFill>
        <p:spPr>
          <a:xfrm>
            <a:off x="6324600" y="0"/>
            <a:ext cx="2819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275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A2C8A8-E975-4F60-9E0C-95981487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Kommenttipuheenvuoro</a:t>
            </a:r>
          </a:p>
          <a:p>
            <a:endParaRPr lang="fi-FI"/>
          </a:p>
          <a:p>
            <a:r>
              <a:rPr lang="fi-FI" sz="1800"/>
              <a:t>Toimitusjohtaja Minna Helle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EB4FE9-8670-44AF-BFF3-A44376C9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77DAF8-4E0B-4B68-A309-A79AE885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9FC2-AB49-4BC7-8E34-F35776C6F0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49A78-5FDC-4E59-B788-E2EB1E4F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32157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840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625F39-05FC-C29B-3C42-A9E428885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Vientikysynnän tilanne ja talouden iso kuva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B7592-75D7-793C-7B0B-6AD901F9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7B72B4-3D0E-3CB2-47A3-BED2A6C5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C51DF7-E26A-F465-A942-751A813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570224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dirty="0"/>
              <a:t>Maailman talous on osoittanut merkittävää sopeutumiskykyä epävarmuuksien keskellä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34975" y="1123950"/>
          <a:ext cx="828198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123950"/>
                        <a:ext cx="8281988" cy="349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/>
        </p:nvGraphicFramePr>
        <p:xfrm>
          <a:off x="6024283" y="3175673"/>
          <a:ext cx="2516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08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14882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293473152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283308" y="2941387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tammikuu</a:t>
            </a:r>
          </a:p>
        </p:txBody>
      </p:sp>
    </p:spTree>
    <p:extLst>
      <p:ext uri="{BB962C8B-B14F-4D97-AF65-F5344CB8AC3E}">
        <p14:creationId xmlns:p14="http://schemas.microsoft.com/office/powerpoint/2010/main" val="209911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Yhdysvalloissa kasvuvauhti vaimentunut vuodenvaihteessa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04813" y="1111250"/>
          <a:ext cx="8342312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111250"/>
                        <a:ext cx="8342312" cy="352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Euroalueen teollisuus kituuttaa edelleen nollakasvun pinnassa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07988" y="1112838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8000295-4908-D647-CC62-F2024767B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09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970"/>
            <a:r>
              <a:rPr lang="fi-FI">
                <a:solidFill>
                  <a:schemeClr val="tx1"/>
                </a:solidFill>
                <a:latin typeface="Verdana"/>
                <a:ea typeface="Verdana"/>
              </a:rPr>
              <a:t>Valmistavan teollisuuden tunnelmat alkuvuodesta vaisut</a:t>
            </a:r>
            <a:endParaRPr lang="en-US">
              <a:solidFill>
                <a:schemeClr val="tx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4565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>
                <a:solidFill>
                  <a:schemeClr val="tx1"/>
                </a:solidFill>
              </a:rPr>
              <a:t>Teknologiateollisuuden yritysten saamat tarjouspyynnöt Suomessa* </a:t>
            </a:r>
            <a:endParaRPr lang="fi-FI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3.2.2026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tammikuu 2026.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4577948" progId="Mbnd.mbnd">
                  <p:embed/>
                </p:oleObj>
              </mc:Choice>
              <mc:Fallback>
                <p:oleObj name="Macrobond document" r:id="rId3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70F3495-B9FE-4469-9B95-F30D047F6E89}" vid="{8B3A0012-1AD5-48D7-B4E6-AC87EB80E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526</Words>
  <Application>Microsoft Office PowerPoint</Application>
  <PresentationFormat>Näytössä katseltava esitys (16:9)</PresentationFormat>
  <Paragraphs>176</Paragraphs>
  <Slides>14</Slides>
  <Notes>11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Mikkonen Hanne</dc:creator>
  <cp:keywords>Teknologiateollisuus_FI</cp:keywords>
  <cp:lastModifiedBy>Mikkonen Hanne</cp:lastModifiedBy>
  <cp:revision>1</cp:revision>
  <cp:lastPrinted>2016-06-09T07:47:11Z</cp:lastPrinted>
  <dcterms:created xsi:type="dcterms:W3CDTF">2026-02-03T07:49:08Z</dcterms:created>
  <dcterms:modified xsi:type="dcterms:W3CDTF">2026-02-03T07:50:54Z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