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9.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0.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1.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2.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3.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4.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5.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6.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17.xml" ContentType="application/vnd.openxmlformats-officedocument.presentationml.notesSl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18.xml" ContentType="application/vnd.openxmlformats-officedocument.presentationml.notesSl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19.xml" ContentType="application/vnd.openxmlformats-officedocument.presentationml.notesSlid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notesSlides/notesSlide20.xml" ContentType="application/vnd.openxmlformats-officedocument.presentationml.notesSlid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notesSlides/notesSlide21.xml" ContentType="application/vnd.openxmlformats-officedocument.presentationml.notesSlide+xml"/>
  <Override PartName="/ppt/charts/chart33.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4.xml" ContentType="application/vnd.openxmlformats-officedocument.drawingml.chart+xml"/>
  <Override PartName="/ppt/charts/style34.xml" ContentType="application/vnd.ms-office.chartstyle+xml"/>
  <Override PartName="/ppt/charts/colors34.xml" ContentType="application/vnd.ms-office.chartcolorstyle+xml"/>
  <Override PartName="/ppt/notesSlides/notesSlide22.xml" ContentType="application/vnd.openxmlformats-officedocument.presentationml.notesSlide+xml"/>
  <Override PartName="/ppt/charts/chart35.xml" ContentType="application/vnd.openxmlformats-officedocument.drawingml.chart+xml"/>
  <Override PartName="/ppt/charts/style35.xml" ContentType="application/vnd.ms-office.chartstyle+xml"/>
  <Override PartName="/ppt/charts/colors35.xml" ContentType="application/vnd.ms-office.chartcolorstyle+xml"/>
  <Override PartName="/ppt/notesSlides/notesSlide23.xml" ContentType="application/vnd.openxmlformats-officedocument.presentationml.notesSlide+xml"/>
  <Override PartName="/ppt/charts/chart36.xml" ContentType="application/vnd.openxmlformats-officedocument.drawingml.chart+xml"/>
  <Override PartName="/ppt/charts/style36.xml" ContentType="application/vnd.ms-office.chartstyle+xml"/>
  <Override PartName="/ppt/charts/colors36.xml" ContentType="application/vnd.ms-office.chartcolorstyle+xml"/>
  <Override PartName="/ppt/notesSlides/notesSlide24.xml" ContentType="application/vnd.openxmlformats-officedocument.presentationml.notesSlide+xml"/>
  <Override PartName="/ppt/charts/chart37.xml" ContentType="application/vnd.openxmlformats-officedocument.drawingml.chart+xml"/>
  <Override PartName="/ppt/charts/style37.xml" ContentType="application/vnd.ms-office.chartstyle+xml"/>
  <Override PartName="/ppt/charts/colors37.xml" ContentType="application/vnd.ms-office.chartcolorstyle+xml"/>
  <Override PartName="/ppt/notesSlides/notesSlide25.xml" ContentType="application/vnd.openxmlformats-officedocument.presentationml.notesSlide+xml"/>
  <Override PartName="/ppt/charts/chart38.xml" ContentType="application/vnd.openxmlformats-officedocument.drawingml.chart+xml"/>
  <Override PartName="/ppt/charts/style38.xml" ContentType="application/vnd.ms-office.chartstyle+xml"/>
  <Override PartName="/ppt/charts/colors38.xml" ContentType="application/vnd.ms-office.chartcolorstyle+xml"/>
  <Override PartName="/ppt/notesSlides/notesSlide26.xml" ContentType="application/vnd.openxmlformats-officedocument.presentationml.notesSlide+xml"/>
  <Override PartName="/ppt/charts/chart39.xml" ContentType="application/vnd.openxmlformats-officedocument.drawingml.chart+xml"/>
  <Override PartName="/ppt/charts/style39.xml" ContentType="application/vnd.ms-office.chartstyle+xml"/>
  <Override PartName="/ppt/charts/colors39.xml" ContentType="application/vnd.ms-office.chartcolorstyle+xml"/>
  <Override PartName="/ppt/notesSlides/notesSlide27.xml" ContentType="application/vnd.openxmlformats-officedocument.presentationml.notesSlide+xml"/>
  <Override PartName="/ppt/charts/chart40.xml" ContentType="application/vnd.openxmlformats-officedocument.drawingml.chart+xml"/>
  <Override PartName="/ppt/charts/style40.xml" ContentType="application/vnd.ms-office.chartstyle+xml"/>
  <Override PartName="/ppt/charts/colors40.xml" ContentType="application/vnd.ms-office.chartcolorstyle+xml"/>
  <Override PartName="/ppt/notesSlides/notesSlide28.xml" ContentType="application/vnd.openxmlformats-officedocument.presentationml.notesSlide+xml"/>
  <Override PartName="/ppt/charts/chart41.xml" ContentType="application/vnd.openxmlformats-officedocument.drawingml.chart+xml"/>
  <Override PartName="/ppt/charts/style41.xml" ContentType="application/vnd.ms-office.chartstyle+xml"/>
  <Override PartName="/ppt/charts/colors41.xml" ContentType="application/vnd.ms-office.chartcolorstyle+xml"/>
  <Override PartName="/ppt/notesSlides/notesSlide29.xml" ContentType="application/vnd.openxmlformats-officedocument.presentationml.notesSlide+xml"/>
  <Override PartName="/ppt/charts/chart42.xml" ContentType="application/vnd.openxmlformats-officedocument.drawingml.chart+xml"/>
  <Override PartName="/ppt/charts/style42.xml" ContentType="application/vnd.ms-office.chartstyle+xml"/>
  <Override PartName="/ppt/charts/colors42.xml" ContentType="application/vnd.ms-office.chartcolorstyle+xml"/>
  <Override PartName="/ppt/notesSlides/notesSlide30.xml" ContentType="application/vnd.openxmlformats-officedocument.presentationml.notesSlide+xml"/>
  <Override PartName="/ppt/charts/chart43.xml" ContentType="application/vnd.openxmlformats-officedocument.drawingml.chart+xml"/>
  <Override PartName="/ppt/charts/style43.xml" ContentType="application/vnd.ms-office.chartstyle+xml"/>
  <Override PartName="/ppt/charts/colors43.xml" ContentType="application/vnd.ms-office.chartcolorstyle+xml"/>
  <Override PartName="/ppt/notesSlides/notesSlide31.xml" ContentType="application/vnd.openxmlformats-officedocument.presentationml.notesSlide+xml"/>
  <Override PartName="/ppt/charts/chart44.xml" ContentType="application/vnd.openxmlformats-officedocument.drawingml.chart+xml"/>
  <Override PartName="/ppt/charts/style44.xml" ContentType="application/vnd.ms-office.chartstyle+xml"/>
  <Override PartName="/ppt/charts/colors44.xml" ContentType="application/vnd.ms-office.chartcolorstyle+xml"/>
  <Override PartName="/ppt/notesSlides/notesSlide32.xml" ContentType="application/vnd.openxmlformats-officedocument.presentationml.notesSlide+xml"/>
  <Override PartName="/ppt/charts/chart45.xml" ContentType="application/vnd.openxmlformats-officedocument.drawingml.chart+xml"/>
  <Override PartName="/ppt/charts/style45.xml" ContentType="application/vnd.ms-office.chartstyle+xml"/>
  <Override PartName="/ppt/charts/colors45.xml" ContentType="application/vnd.ms-office.chartcolorstyle+xml"/>
  <Override PartName="/ppt/notesSlides/notesSlide33.xml" ContentType="application/vnd.openxmlformats-officedocument.presentationml.notesSlide+xml"/>
  <Override PartName="/ppt/charts/chart46.xml" ContentType="application/vnd.openxmlformats-officedocument.drawingml.chart+xml"/>
  <Override PartName="/ppt/charts/style46.xml" ContentType="application/vnd.ms-office.chartstyle+xml"/>
  <Override PartName="/ppt/charts/colors46.xml" ContentType="application/vnd.ms-office.chartcolorstyl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47"/>
  </p:notesMasterIdLst>
  <p:handoutMasterIdLst>
    <p:handoutMasterId r:id="rId48"/>
  </p:handoutMasterIdLst>
  <p:sldIdLst>
    <p:sldId id="259" r:id="rId5"/>
    <p:sldId id="257" r:id="rId6"/>
    <p:sldId id="261" r:id="rId7"/>
    <p:sldId id="1052" r:id="rId8"/>
    <p:sldId id="1058" r:id="rId9"/>
    <p:sldId id="1164" r:id="rId10"/>
    <p:sldId id="1135" r:id="rId11"/>
    <p:sldId id="1221" r:id="rId12"/>
    <p:sldId id="1165" r:id="rId13"/>
    <p:sldId id="1188" r:id="rId14"/>
    <p:sldId id="1189" r:id="rId15"/>
    <p:sldId id="1190" r:id="rId16"/>
    <p:sldId id="1191" r:id="rId17"/>
    <p:sldId id="1192" r:id="rId18"/>
    <p:sldId id="1226" r:id="rId19"/>
    <p:sldId id="1194" r:id="rId20"/>
    <p:sldId id="1227" r:id="rId21"/>
    <p:sldId id="1228" r:id="rId22"/>
    <p:sldId id="1198" r:id="rId23"/>
    <p:sldId id="1137" r:id="rId24"/>
    <p:sldId id="264" r:id="rId25"/>
    <p:sldId id="1237" r:id="rId26"/>
    <p:sldId id="1169" r:id="rId27"/>
    <p:sldId id="1077" r:id="rId28"/>
    <p:sldId id="1173" r:id="rId29"/>
    <p:sldId id="1229" r:id="rId30"/>
    <p:sldId id="270" r:id="rId31"/>
    <p:sldId id="1179" r:id="rId32"/>
    <p:sldId id="1230" r:id="rId33"/>
    <p:sldId id="1225" r:id="rId34"/>
    <p:sldId id="1219" r:id="rId35"/>
    <p:sldId id="1181" r:id="rId36"/>
    <p:sldId id="1182" r:id="rId37"/>
    <p:sldId id="1183" r:id="rId38"/>
    <p:sldId id="1184" r:id="rId39"/>
    <p:sldId id="1185" r:id="rId40"/>
    <p:sldId id="1216" r:id="rId41"/>
    <p:sldId id="1186" r:id="rId42"/>
    <p:sldId id="1187" r:id="rId43"/>
    <p:sldId id="1232" r:id="rId44"/>
    <p:sldId id="1241" r:id="rId45"/>
    <p:sldId id="256" r:id="rId46"/>
  </p:sldIdLst>
  <p:sldSz cx="9144000" cy="5143500" type="screen16x9"/>
  <p:notesSz cx="6797675" cy="9926638"/>
  <p:defaultTextStyle>
    <a:defPPr>
      <a:defRPr lang="fi-FI"/>
    </a:defPPr>
    <a:lvl1pPr marL="0" algn="l" defTabSz="679871" rtl="0" eaLnBrk="1" latinLnBrk="0" hangingPunct="1">
      <a:defRPr sz="1340" kern="1200">
        <a:solidFill>
          <a:schemeClr val="tx1"/>
        </a:solidFill>
        <a:latin typeface="+mn-lt"/>
        <a:ea typeface="+mn-ea"/>
        <a:cs typeface="+mn-cs"/>
      </a:defRPr>
    </a:lvl1pPr>
    <a:lvl2pPr marL="339932" algn="l" defTabSz="679871" rtl="0" eaLnBrk="1" latinLnBrk="0" hangingPunct="1">
      <a:defRPr sz="1340" kern="1200">
        <a:solidFill>
          <a:schemeClr val="tx1"/>
        </a:solidFill>
        <a:latin typeface="+mn-lt"/>
        <a:ea typeface="+mn-ea"/>
        <a:cs typeface="+mn-cs"/>
      </a:defRPr>
    </a:lvl2pPr>
    <a:lvl3pPr marL="679871" algn="l" defTabSz="679871" rtl="0" eaLnBrk="1" latinLnBrk="0" hangingPunct="1">
      <a:defRPr sz="1340" kern="1200">
        <a:solidFill>
          <a:schemeClr val="tx1"/>
        </a:solidFill>
        <a:latin typeface="+mn-lt"/>
        <a:ea typeface="+mn-ea"/>
        <a:cs typeface="+mn-cs"/>
      </a:defRPr>
    </a:lvl3pPr>
    <a:lvl4pPr marL="1019807" algn="l" defTabSz="679871" rtl="0" eaLnBrk="1" latinLnBrk="0" hangingPunct="1">
      <a:defRPr sz="1340" kern="1200">
        <a:solidFill>
          <a:schemeClr val="tx1"/>
        </a:solidFill>
        <a:latin typeface="+mn-lt"/>
        <a:ea typeface="+mn-ea"/>
        <a:cs typeface="+mn-cs"/>
      </a:defRPr>
    </a:lvl4pPr>
    <a:lvl5pPr marL="1359744" algn="l" defTabSz="679871" rtl="0" eaLnBrk="1" latinLnBrk="0" hangingPunct="1">
      <a:defRPr sz="1340" kern="1200">
        <a:solidFill>
          <a:schemeClr val="tx1"/>
        </a:solidFill>
        <a:latin typeface="+mn-lt"/>
        <a:ea typeface="+mn-ea"/>
        <a:cs typeface="+mn-cs"/>
      </a:defRPr>
    </a:lvl5pPr>
    <a:lvl6pPr marL="1699681" algn="l" defTabSz="679871" rtl="0" eaLnBrk="1" latinLnBrk="0" hangingPunct="1">
      <a:defRPr sz="1340" kern="1200">
        <a:solidFill>
          <a:schemeClr val="tx1"/>
        </a:solidFill>
        <a:latin typeface="+mn-lt"/>
        <a:ea typeface="+mn-ea"/>
        <a:cs typeface="+mn-cs"/>
      </a:defRPr>
    </a:lvl6pPr>
    <a:lvl7pPr marL="2039614" algn="l" defTabSz="679871" rtl="0" eaLnBrk="1" latinLnBrk="0" hangingPunct="1">
      <a:defRPr sz="1340" kern="1200">
        <a:solidFill>
          <a:schemeClr val="tx1"/>
        </a:solidFill>
        <a:latin typeface="+mn-lt"/>
        <a:ea typeface="+mn-ea"/>
        <a:cs typeface="+mn-cs"/>
      </a:defRPr>
    </a:lvl7pPr>
    <a:lvl8pPr marL="2379548" algn="l" defTabSz="679871" rtl="0" eaLnBrk="1" latinLnBrk="0" hangingPunct="1">
      <a:defRPr sz="1340" kern="1200">
        <a:solidFill>
          <a:schemeClr val="tx1"/>
        </a:solidFill>
        <a:latin typeface="+mn-lt"/>
        <a:ea typeface="+mn-ea"/>
        <a:cs typeface="+mn-cs"/>
      </a:defRPr>
    </a:lvl8pPr>
    <a:lvl9pPr marL="2719486" algn="l" defTabSz="679871" rtl="0" eaLnBrk="1" latinLnBrk="0" hangingPunct="1">
      <a:defRPr sz="134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ukonen Sini" initials="KS" lastIdx="7" clrIdx="0">
    <p:extLst>
      <p:ext uri="{19B8F6BF-5375-455C-9EA6-DF929625EA0E}">
        <p15:presenceInfo xmlns:p15="http://schemas.microsoft.com/office/powerpoint/2012/main" userId="S-1-5-21-1871869801-2214748161-1963216912-121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1F94"/>
    <a:srgbClr val="0ACFCF"/>
    <a:srgbClr val="333333"/>
    <a:srgbClr val="000000"/>
    <a:srgbClr val="FFFF00"/>
    <a:srgbClr val="85E869"/>
    <a:srgbClr val="FF805C"/>
    <a:srgbClr val="FF00B8"/>
    <a:srgbClr val="8A0FA6"/>
    <a:srgbClr val="0F78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A13607-04E1-4B42-B897-27C5D81B6CD7}" v="8" dt="2026-03-16T12:47:03.836"/>
    <p1510:client id="{21FFD43D-C27F-400D-8BB8-56BCBE76425C}" v="78" dt="2026-03-16T11:32:45.322"/>
  </p1510:revLst>
</p1510:revInfo>
</file>

<file path=ppt/tableStyles.xml><?xml version="1.0" encoding="utf-8"?>
<a:tblStyleLst xmlns:a="http://schemas.openxmlformats.org/drawingml/2006/main" def="{5C22544A-7EE6-4342-B048-85BDC9FD1C3A}">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Teematyyli 1 - Korostu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997" autoAdjust="0"/>
  </p:normalViewPr>
  <p:slideViewPr>
    <p:cSldViewPr snapToGrid="0">
      <p:cViewPr varScale="1">
        <p:scale>
          <a:sx n="159" d="100"/>
          <a:sy n="159" d="100"/>
        </p:scale>
        <p:origin x="636" y="354"/>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package" Target="../embeddings/Microsoft_Excel_Worksheet27.xlsx"/><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28.xlsx"/><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package" Target="../embeddings/Microsoft_Excel_Worksheet29.xlsx"/><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package" Target="../embeddings/Microsoft_Excel_Worksheet30.xlsx"/><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package" Target="../embeddings/Microsoft_Excel_Worksheet31.xlsx"/><Relationship Id="rId2" Type="http://schemas.microsoft.com/office/2011/relationships/chartColorStyle" Target="colors32.xml"/><Relationship Id="rId1" Type="http://schemas.microsoft.com/office/2011/relationships/chartStyle" Target="style32.xml"/></Relationships>
</file>

<file path=ppt/charts/_rels/chart33.xml.rels><?xml version="1.0" encoding="UTF-8" standalone="yes"?>
<Relationships xmlns="http://schemas.openxmlformats.org/package/2006/relationships"><Relationship Id="rId3" Type="http://schemas.openxmlformats.org/officeDocument/2006/relationships/package" Target="../embeddings/Microsoft_Excel_Worksheet32.xlsx"/><Relationship Id="rId2" Type="http://schemas.microsoft.com/office/2011/relationships/chartColorStyle" Target="colors33.xml"/><Relationship Id="rId1" Type="http://schemas.microsoft.com/office/2011/relationships/chartStyle" Target="style33.xml"/></Relationships>
</file>

<file path=ppt/charts/_rels/chart34.xml.rels><?xml version="1.0" encoding="UTF-8" standalone="yes"?>
<Relationships xmlns="http://schemas.openxmlformats.org/package/2006/relationships"><Relationship Id="rId3" Type="http://schemas.openxmlformats.org/officeDocument/2006/relationships/package" Target="../embeddings/Microsoft_Excel_Worksheet33.xlsx"/><Relationship Id="rId2" Type="http://schemas.microsoft.com/office/2011/relationships/chartColorStyle" Target="colors34.xml"/><Relationship Id="rId1" Type="http://schemas.microsoft.com/office/2011/relationships/chartStyle" Target="style34.xml"/></Relationships>
</file>

<file path=ppt/charts/_rels/chart35.xml.rels><?xml version="1.0" encoding="UTF-8" standalone="yes"?>
<Relationships xmlns="http://schemas.openxmlformats.org/package/2006/relationships"><Relationship Id="rId3" Type="http://schemas.openxmlformats.org/officeDocument/2006/relationships/package" Target="../embeddings/Microsoft_Excel_Worksheet34.xlsx"/><Relationship Id="rId2" Type="http://schemas.microsoft.com/office/2011/relationships/chartColorStyle" Target="colors35.xml"/><Relationship Id="rId1" Type="http://schemas.microsoft.com/office/2011/relationships/chartStyle" Target="style35.xml"/></Relationships>
</file>

<file path=ppt/charts/_rels/chart36.xml.rels><?xml version="1.0" encoding="UTF-8" standalone="yes"?>
<Relationships xmlns="http://schemas.openxmlformats.org/package/2006/relationships"><Relationship Id="rId3" Type="http://schemas.openxmlformats.org/officeDocument/2006/relationships/package" Target="../embeddings/Microsoft_Excel_Worksheet35.xlsx"/><Relationship Id="rId2" Type="http://schemas.microsoft.com/office/2011/relationships/chartColorStyle" Target="colors36.xml"/><Relationship Id="rId1" Type="http://schemas.microsoft.com/office/2011/relationships/chartStyle" Target="style36.xml"/></Relationships>
</file>

<file path=ppt/charts/_rels/chart37.xml.rels><?xml version="1.0" encoding="UTF-8" standalone="yes"?>
<Relationships xmlns="http://schemas.openxmlformats.org/package/2006/relationships"><Relationship Id="rId3" Type="http://schemas.openxmlformats.org/officeDocument/2006/relationships/package" Target="../embeddings/Microsoft_Excel_Worksheet36.xlsx"/><Relationship Id="rId2" Type="http://schemas.microsoft.com/office/2011/relationships/chartColorStyle" Target="colors37.xml"/><Relationship Id="rId1" Type="http://schemas.microsoft.com/office/2011/relationships/chartStyle" Target="style37.xml"/></Relationships>
</file>

<file path=ppt/charts/_rels/chart38.xml.rels><?xml version="1.0" encoding="UTF-8" standalone="yes"?>
<Relationships xmlns="http://schemas.openxmlformats.org/package/2006/relationships"><Relationship Id="rId3" Type="http://schemas.openxmlformats.org/officeDocument/2006/relationships/package" Target="../embeddings/Microsoft_Excel_Worksheet37.xlsx"/><Relationship Id="rId2" Type="http://schemas.microsoft.com/office/2011/relationships/chartColorStyle" Target="colors38.xml"/><Relationship Id="rId1" Type="http://schemas.microsoft.com/office/2011/relationships/chartStyle" Target="style38.xml"/></Relationships>
</file>

<file path=ppt/charts/_rels/chart39.xml.rels><?xml version="1.0" encoding="UTF-8" standalone="yes"?>
<Relationships xmlns="http://schemas.openxmlformats.org/package/2006/relationships"><Relationship Id="rId3" Type="http://schemas.openxmlformats.org/officeDocument/2006/relationships/package" Target="../embeddings/Microsoft_Excel_Worksheet38.xlsx"/><Relationship Id="rId2" Type="http://schemas.microsoft.com/office/2011/relationships/chartColorStyle" Target="colors39.xml"/><Relationship Id="rId1" Type="http://schemas.microsoft.com/office/2011/relationships/chartStyle" Target="style39.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40.xml.rels><?xml version="1.0" encoding="UTF-8" standalone="yes"?>
<Relationships xmlns="http://schemas.openxmlformats.org/package/2006/relationships"><Relationship Id="rId3" Type="http://schemas.openxmlformats.org/officeDocument/2006/relationships/package" Target="../embeddings/Microsoft_Excel_Worksheet39.xlsx"/><Relationship Id="rId2" Type="http://schemas.microsoft.com/office/2011/relationships/chartColorStyle" Target="colors40.xml"/><Relationship Id="rId1" Type="http://schemas.microsoft.com/office/2011/relationships/chartStyle" Target="style40.xml"/></Relationships>
</file>

<file path=ppt/charts/_rels/chart41.xml.rels><?xml version="1.0" encoding="UTF-8" standalone="yes"?>
<Relationships xmlns="http://schemas.openxmlformats.org/package/2006/relationships"><Relationship Id="rId3" Type="http://schemas.openxmlformats.org/officeDocument/2006/relationships/package" Target="../embeddings/Microsoft_Excel_Worksheet40.xlsx"/><Relationship Id="rId2" Type="http://schemas.microsoft.com/office/2011/relationships/chartColorStyle" Target="colors41.xml"/><Relationship Id="rId1" Type="http://schemas.microsoft.com/office/2011/relationships/chartStyle" Target="style41.xml"/></Relationships>
</file>

<file path=ppt/charts/_rels/chart42.xml.rels><?xml version="1.0" encoding="UTF-8" standalone="yes"?>
<Relationships xmlns="http://schemas.openxmlformats.org/package/2006/relationships"><Relationship Id="rId3" Type="http://schemas.openxmlformats.org/officeDocument/2006/relationships/package" Target="../embeddings/Microsoft_Excel_Worksheet41.xlsx"/><Relationship Id="rId2" Type="http://schemas.microsoft.com/office/2011/relationships/chartColorStyle" Target="colors42.xml"/><Relationship Id="rId1" Type="http://schemas.microsoft.com/office/2011/relationships/chartStyle" Target="style42.xml"/></Relationships>
</file>

<file path=ppt/charts/_rels/chart43.xml.rels><?xml version="1.0" encoding="UTF-8" standalone="yes"?>
<Relationships xmlns="http://schemas.openxmlformats.org/package/2006/relationships"><Relationship Id="rId3" Type="http://schemas.openxmlformats.org/officeDocument/2006/relationships/package" Target="../embeddings/Microsoft_Excel_Worksheet42.xlsx"/><Relationship Id="rId2" Type="http://schemas.microsoft.com/office/2011/relationships/chartColorStyle" Target="colors43.xml"/><Relationship Id="rId1" Type="http://schemas.microsoft.com/office/2011/relationships/chartStyle" Target="style43.xml"/></Relationships>
</file>

<file path=ppt/charts/_rels/chart44.xml.rels><?xml version="1.0" encoding="UTF-8" standalone="yes"?>
<Relationships xmlns="http://schemas.openxmlformats.org/package/2006/relationships"><Relationship Id="rId3" Type="http://schemas.openxmlformats.org/officeDocument/2006/relationships/package" Target="../embeddings/Microsoft_Excel_Worksheet43.xlsx"/><Relationship Id="rId2" Type="http://schemas.microsoft.com/office/2011/relationships/chartColorStyle" Target="colors44.xml"/><Relationship Id="rId1" Type="http://schemas.microsoft.com/office/2011/relationships/chartStyle" Target="style44.xml"/></Relationships>
</file>

<file path=ppt/charts/_rels/chart45.xml.rels><?xml version="1.0" encoding="UTF-8" standalone="yes"?>
<Relationships xmlns="http://schemas.openxmlformats.org/package/2006/relationships"><Relationship Id="rId3" Type="http://schemas.openxmlformats.org/officeDocument/2006/relationships/package" Target="../embeddings/Microsoft_Excel_Worksheet44.xlsx"/><Relationship Id="rId2" Type="http://schemas.microsoft.com/office/2011/relationships/chartColorStyle" Target="colors45.xml"/><Relationship Id="rId1" Type="http://schemas.microsoft.com/office/2011/relationships/chartStyle" Target="style45.xml"/></Relationships>
</file>

<file path=ppt/charts/_rels/chart46.xml.rels><?xml version="1.0" encoding="UTF-8" standalone="yes"?>
<Relationships xmlns="http://schemas.openxmlformats.org/package/2006/relationships"><Relationship Id="rId3" Type="http://schemas.openxmlformats.org/officeDocument/2006/relationships/package" Target="../embeddings/Microsoft_Excel_Worksheet45.xlsx"/><Relationship Id="rId2" Type="http://schemas.microsoft.com/office/2011/relationships/chartColorStyle" Target="colors46.xml"/><Relationship Id="rId1" Type="http://schemas.microsoft.com/office/2011/relationships/chartStyle" Target="style46.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Henkilöstön suuruusluokka</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bar"/>
        <c:grouping val="clustered"/>
        <c:varyColors val="0"/>
        <c:ser>
          <c:idx val="0"/>
          <c:order val="0"/>
          <c:tx>
            <c:strRef>
              <c:f>Taul1!$B$1</c:f>
              <c:strCache>
                <c:ptCount val="1"/>
                <c:pt idx="0">
                  <c:v>Koko jäsenistö</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Yli 1000 hlö</c:v>
                </c:pt>
                <c:pt idx="1">
                  <c:v>500-999 hlö</c:v>
                </c:pt>
                <c:pt idx="2">
                  <c:v>250-499 hlö</c:v>
                </c:pt>
                <c:pt idx="3">
                  <c:v>1-249 hlö</c:v>
                </c:pt>
              </c:strCache>
            </c:strRef>
          </c:cat>
          <c:val>
            <c:numRef>
              <c:f>Taul1!$B$2:$B$5</c:f>
              <c:numCache>
                <c:formatCode>0%</c:formatCode>
                <c:ptCount val="4"/>
                <c:pt idx="0">
                  <c:v>0.02</c:v>
                </c:pt>
                <c:pt idx="1">
                  <c:v>0.03</c:v>
                </c:pt>
                <c:pt idx="2">
                  <c:v>0.06</c:v>
                </c:pt>
                <c:pt idx="3">
                  <c:v>0.9</c:v>
                </c:pt>
              </c:numCache>
            </c:numRef>
          </c:val>
          <c:extLst>
            <c:ext xmlns:c16="http://schemas.microsoft.com/office/drawing/2014/chart" uri="{C3380CC4-5D6E-409C-BE32-E72D297353CC}">
              <c16:uniqueId val="{00000000-CA9B-44BC-87D7-12D44C41A706}"/>
            </c:ext>
          </c:extLst>
        </c:ser>
        <c:ser>
          <c:idx val="1"/>
          <c:order val="1"/>
          <c:tx>
            <c:strRef>
              <c:f>Taul1!$C$1</c:f>
              <c:strCache>
                <c:ptCount val="1"/>
                <c:pt idx="0">
                  <c:v>TeknoBaro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Yli 1000 hlö</c:v>
                </c:pt>
                <c:pt idx="1">
                  <c:v>500-999 hlö</c:v>
                </c:pt>
                <c:pt idx="2">
                  <c:v>250-499 hlö</c:v>
                </c:pt>
                <c:pt idx="3">
                  <c:v>1-249 hlö</c:v>
                </c:pt>
              </c:strCache>
            </c:strRef>
          </c:cat>
          <c:val>
            <c:numRef>
              <c:f>Taul1!$C$2:$C$5</c:f>
              <c:numCache>
                <c:formatCode>0%</c:formatCode>
                <c:ptCount val="4"/>
                <c:pt idx="0">
                  <c:v>0.03</c:v>
                </c:pt>
                <c:pt idx="1">
                  <c:v>0.03</c:v>
                </c:pt>
                <c:pt idx="2">
                  <c:v>0.05</c:v>
                </c:pt>
                <c:pt idx="3">
                  <c:v>0.9</c:v>
                </c:pt>
              </c:numCache>
            </c:numRef>
          </c:val>
          <c:extLst>
            <c:ext xmlns:c16="http://schemas.microsoft.com/office/drawing/2014/chart" uri="{C3380CC4-5D6E-409C-BE32-E72D297353CC}">
              <c16:uniqueId val="{00000001-CA9B-44BC-87D7-12D44C41A706}"/>
            </c:ext>
          </c:extLst>
        </c:ser>
        <c:dLbls>
          <c:showLegendKey val="0"/>
          <c:showVal val="0"/>
          <c:showCatName val="0"/>
          <c:showSerName val="0"/>
          <c:showPercent val="0"/>
          <c:showBubbleSize val="0"/>
        </c:dLbls>
        <c:gapWidth val="182"/>
        <c:axId val="621864864"/>
        <c:axId val="621866784"/>
      </c:barChart>
      <c:catAx>
        <c:axId val="621864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621866784"/>
        <c:crosses val="autoZero"/>
        <c:auto val="1"/>
        <c:lblAlgn val="ctr"/>
        <c:lblOffset val="100"/>
        <c:noMultiLvlLbl val="0"/>
      </c:catAx>
      <c:valAx>
        <c:axId val="621866784"/>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621864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err="1">
                <a:solidFill>
                  <a:schemeClr val="tx1"/>
                </a:solidFill>
              </a:rPr>
              <a:t>Tuotanto</a:t>
            </a:r>
            <a:endParaRPr lang="en-US">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Taul1!$B$1</c:f>
              <c:strCache>
                <c:ptCount val="1"/>
                <c:pt idx="0">
                  <c:v>Tuotanto</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3</c:v>
                </c:pt>
                <c:pt idx="1">
                  <c:v>8</c:v>
                </c:pt>
                <c:pt idx="2">
                  <c:v>27</c:v>
                </c:pt>
                <c:pt idx="3">
                  <c:v>13</c:v>
                </c:pt>
                <c:pt idx="4">
                  <c:v>12</c:v>
                </c:pt>
                <c:pt idx="5">
                  <c:v>24</c:v>
                </c:pt>
                <c:pt idx="6">
                  <c:v>33</c:v>
                </c:pt>
              </c:numCache>
            </c:numRef>
          </c:val>
          <c:extLst>
            <c:ext xmlns:c16="http://schemas.microsoft.com/office/drawing/2014/chart" uri="{C3380CC4-5D6E-409C-BE32-E72D297353CC}">
              <c16:uniqueId val="{00000000-0975-40BF-96D1-C22424CFD2DF}"/>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min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812900515698875"/>
          <c:y val="4.0274053837213546E-2"/>
          <c:w val="0.81115971173296864"/>
          <c:h val="0.75058627289001223"/>
        </c:manualLayout>
      </c:layout>
      <c:barChart>
        <c:barDir val="bar"/>
        <c:grouping val="percentStacked"/>
        <c:varyColors val="0"/>
        <c:ser>
          <c:idx val="0"/>
          <c:order val="0"/>
          <c:tx>
            <c:strRef>
              <c:f>Taul1!$B$1</c:f>
              <c:strCache>
                <c:ptCount val="1"/>
                <c:pt idx="0">
                  <c:v>Heikentynyt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0%</c:formatCode>
                <c:ptCount val="4"/>
                <c:pt idx="0">
                  <c:v>0.18</c:v>
                </c:pt>
                <c:pt idx="1">
                  <c:v>0.19</c:v>
                </c:pt>
                <c:pt idx="2">
                  <c:v>0.15</c:v>
                </c:pt>
                <c:pt idx="3">
                  <c:v>0.12</c:v>
                </c:pt>
              </c:numCache>
            </c:numRef>
          </c:val>
          <c:extLst>
            <c:ext xmlns:c16="http://schemas.microsoft.com/office/drawing/2014/chart" uri="{C3380CC4-5D6E-409C-BE32-E72D297353CC}">
              <c16:uniqueId val="{00000000-FA69-4153-A1C6-E7858E376220}"/>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Taul1!$C$2:$C$5</c:f>
              <c:numCache>
                <c:formatCode>0%</c:formatCode>
                <c:ptCount val="4"/>
                <c:pt idx="0">
                  <c:v>0.44</c:v>
                </c:pt>
                <c:pt idx="1">
                  <c:v>0.41</c:v>
                </c:pt>
                <c:pt idx="2">
                  <c:v>0.56000000000000005</c:v>
                </c:pt>
                <c:pt idx="3">
                  <c:v>0.59</c:v>
                </c:pt>
              </c:numCache>
            </c:numRef>
          </c:val>
          <c:extLst>
            <c:ext xmlns:c16="http://schemas.microsoft.com/office/drawing/2014/chart" uri="{C3380CC4-5D6E-409C-BE32-E72D297353CC}">
              <c16:uniqueId val="{00000001-FA69-4153-A1C6-E7858E376220}"/>
            </c:ext>
          </c:extLst>
        </c:ser>
        <c:ser>
          <c:idx val="2"/>
          <c:order val="2"/>
          <c:tx>
            <c:strRef>
              <c:f>Taul1!$D$1</c:f>
              <c:strCache>
                <c:ptCount val="1"/>
                <c:pt idx="0">
                  <c:v>Kasvanut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Taul1!$D$2:$D$5</c:f>
              <c:numCache>
                <c:formatCode>0%</c:formatCode>
                <c:ptCount val="4"/>
                <c:pt idx="0">
                  <c:v>0.38</c:v>
                </c:pt>
                <c:pt idx="1">
                  <c:v>0.4</c:v>
                </c:pt>
                <c:pt idx="2">
                  <c:v>0.28999999999999998</c:v>
                </c:pt>
                <c:pt idx="3">
                  <c:v>0.28999999999999998</c:v>
                </c:pt>
              </c:numCache>
            </c:numRef>
          </c:val>
          <c:extLst>
            <c:ext xmlns:c16="http://schemas.microsoft.com/office/drawing/2014/chart" uri="{C3380CC4-5D6E-409C-BE32-E72D297353CC}">
              <c16:uniqueId val="{00000002-FA69-4153-A1C6-E7858E376220}"/>
            </c:ext>
          </c:extLst>
        </c:ser>
        <c:dLbls>
          <c:showLegendKey val="0"/>
          <c:showVal val="0"/>
          <c:showCatName val="0"/>
          <c:showSerName val="0"/>
          <c:showPercent val="0"/>
          <c:showBubbleSize val="0"/>
        </c:dLbls>
        <c:gapWidth val="150"/>
        <c:overlap val="100"/>
        <c:axId val="212579776"/>
        <c:axId val="213896352"/>
      </c:barChart>
      <c:catAx>
        <c:axId val="212579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3896352"/>
        <c:crosses val="autoZero"/>
        <c:auto val="1"/>
        <c:lblAlgn val="ctr"/>
        <c:lblOffset val="100"/>
        <c:noMultiLvlLbl val="0"/>
      </c:catAx>
      <c:valAx>
        <c:axId val="2138963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2579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Heikentynyt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0%</c:formatCode>
                <c:ptCount val="4"/>
                <c:pt idx="0">
                  <c:v>0.21</c:v>
                </c:pt>
                <c:pt idx="1">
                  <c:v>0.22</c:v>
                </c:pt>
                <c:pt idx="2">
                  <c:v>0.16</c:v>
                </c:pt>
                <c:pt idx="3">
                  <c:v>0.14000000000000001</c:v>
                </c:pt>
              </c:numCache>
            </c:numRef>
          </c:val>
          <c:extLst>
            <c:ext xmlns:c16="http://schemas.microsoft.com/office/drawing/2014/chart" uri="{C3380CC4-5D6E-409C-BE32-E72D297353CC}">
              <c16:uniqueId val="{00000000-FA69-4153-A1C6-E7858E376220}"/>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Taul1!$C$2:$C$5</c:f>
              <c:numCache>
                <c:formatCode>0%</c:formatCode>
                <c:ptCount val="4"/>
                <c:pt idx="0">
                  <c:v>0.41</c:v>
                </c:pt>
                <c:pt idx="1">
                  <c:v>0.39</c:v>
                </c:pt>
                <c:pt idx="2">
                  <c:v>0.54</c:v>
                </c:pt>
                <c:pt idx="3">
                  <c:v>0.55000000000000004</c:v>
                </c:pt>
              </c:numCache>
            </c:numRef>
          </c:val>
          <c:extLst>
            <c:ext xmlns:c16="http://schemas.microsoft.com/office/drawing/2014/chart" uri="{C3380CC4-5D6E-409C-BE32-E72D297353CC}">
              <c16:uniqueId val="{00000001-FA69-4153-A1C6-E7858E376220}"/>
            </c:ext>
          </c:extLst>
        </c:ser>
        <c:ser>
          <c:idx val="2"/>
          <c:order val="2"/>
          <c:tx>
            <c:strRef>
              <c:f>Taul1!$D$1</c:f>
              <c:strCache>
                <c:ptCount val="1"/>
                <c:pt idx="0">
                  <c:v>Kasvanut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Taul1!$D$2:$D$5</c:f>
              <c:numCache>
                <c:formatCode>0%</c:formatCode>
                <c:ptCount val="4"/>
                <c:pt idx="0">
                  <c:v>0.38</c:v>
                </c:pt>
                <c:pt idx="1">
                  <c:v>0.39</c:v>
                </c:pt>
                <c:pt idx="2">
                  <c:v>0.3</c:v>
                </c:pt>
                <c:pt idx="3">
                  <c:v>0.31</c:v>
                </c:pt>
              </c:numCache>
            </c:numRef>
          </c:val>
          <c:extLst>
            <c:ext xmlns:c16="http://schemas.microsoft.com/office/drawing/2014/chart" uri="{C3380CC4-5D6E-409C-BE32-E72D297353CC}">
              <c16:uniqueId val="{00000002-FA69-4153-A1C6-E7858E376220}"/>
            </c:ext>
          </c:extLst>
        </c:ser>
        <c:dLbls>
          <c:showLegendKey val="0"/>
          <c:showVal val="0"/>
          <c:showCatName val="0"/>
          <c:showSerName val="0"/>
          <c:showPercent val="0"/>
          <c:showBubbleSize val="0"/>
        </c:dLbls>
        <c:gapWidth val="150"/>
        <c:overlap val="100"/>
        <c:axId val="212579776"/>
        <c:axId val="213896352"/>
      </c:barChart>
      <c:catAx>
        <c:axId val="212579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3896352"/>
        <c:crosses val="autoZero"/>
        <c:auto val="1"/>
        <c:lblAlgn val="ctr"/>
        <c:lblOffset val="100"/>
        <c:noMultiLvlLbl val="0"/>
      </c:catAx>
      <c:valAx>
        <c:axId val="2138963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2579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Heikentynyt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0%</c:formatCode>
                <c:ptCount val="4"/>
                <c:pt idx="0">
                  <c:v>7.0000000000000007E-2</c:v>
                </c:pt>
                <c:pt idx="1">
                  <c:v>7.0000000000000007E-2</c:v>
                </c:pt>
                <c:pt idx="2">
                  <c:v>0.13</c:v>
                </c:pt>
                <c:pt idx="3">
                  <c:v>7.0000000000000007E-2</c:v>
                </c:pt>
              </c:numCache>
            </c:numRef>
          </c:val>
          <c:extLst>
            <c:ext xmlns:c16="http://schemas.microsoft.com/office/drawing/2014/chart" uri="{C3380CC4-5D6E-409C-BE32-E72D297353CC}">
              <c16:uniqueId val="{00000000-FA69-4153-A1C6-E7858E376220}"/>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Taul1!$C$2:$C$5</c:f>
              <c:numCache>
                <c:formatCode>0%</c:formatCode>
                <c:ptCount val="4"/>
                <c:pt idx="0">
                  <c:v>0.53</c:v>
                </c:pt>
                <c:pt idx="1">
                  <c:v>0.48</c:v>
                </c:pt>
                <c:pt idx="2">
                  <c:v>0.6</c:v>
                </c:pt>
                <c:pt idx="3">
                  <c:v>0.72</c:v>
                </c:pt>
              </c:numCache>
            </c:numRef>
          </c:val>
          <c:extLst>
            <c:ext xmlns:c16="http://schemas.microsoft.com/office/drawing/2014/chart" uri="{C3380CC4-5D6E-409C-BE32-E72D297353CC}">
              <c16:uniqueId val="{00000001-FA69-4153-A1C6-E7858E376220}"/>
            </c:ext>
          </c:extLst>
        </c:ser>
        <c:ser>
          <c:idx val="2"/>
          <c:order val="2"/>
          <c:tx>
            <c:strRef>
              <c:f>Taul1!$D$1</c:f>
              <c:strCache>
                <c:ptCount val="1"/>
                <c:pt idx="0">
                  <c:v>Kasvanut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Taul1!$D$2:$D$5</c:f>
              <c:numCache>
                <c:formatCode>0%</c:formatCode>
                <c:ptCount val="4"/>
                <c:pt idx="0">
                  <c:v>0.4</c:v>
                </c:pt>
                <c:pt idx="1">
                  <c:v>0.45</c:v>
                </c:pt>
                <c:pt idx="2">
                  <c:v>0.27</c:v>
                </c:pt>
                <c:pt idx="3">
                  <c:v>0.21</c:v>
                </c:pt>
              </c:numCache>
            </c:numRef>
          </c:val>
          <c:extLst>
            <c:ext xmlns:c16="http://schemas.microsoft.com/office/drawing/2014/chart" uri="{C3380CC4-5D6E-409C-BE32-E72D297353CC}">
              <c16:uniqueId val="{00000002-FA69-4153-A1C6-E7858E376220}"/>
            </c:ext>
          </c:extLst>
        </c:ser>
        <c:dLbls>
          <c:showLegendKey val="0"/>
          <c:showVal val="0"/>
          <c:showCatName val="0"/>
          <c:showSerName val="0"/>
          <c:showPercent val="0"/>
          <c:showBubbleSize val="0"/>
        </c:dLbls>
        <c:gapWidth val="150"/>
        <c:overlap val="100"/>
        <c:axId val="212579776"/>
        <c:axId val="213896352"/>
      </c:barChart>
      <c:catAx>
        <c:axId val="212579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3896352"/>
        <c:crosses val="autoZero"/>
        <c:auto val="1"/>
        <c:lblAlgn val="ctr"/>
        <c:lblOffset val="100"/>
        <c:noMultiLvlLbl val="0"/>
      </c:catAx>
      <c:valAx>
        <c:axId val="2138963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2579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Saldoluku, teollisuus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Teollisuus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_-* #\ ##0_-;\-* #\ ##0_-;_-* "-"??_-;_-@_-</c:formatCode>
                <c:ptCount val="4"/>
                <c:pt idx="0">
                  <c:v>16</c:v>
                </c:pt>
                <c:pt idx="1">
                  <c:v>17</c:v>
                </c:pt>
                <c:pt idx="2">
                  <c:v>14</c:v>
                </c:pt>
                <c:pt idx="3">
                  <c:v>18</c:v>
                </c:pt>
              </c:numCache>
            </c:numRef>
          </c:val>
          <c:extLst>
            <c:ext xmlns:c16="http://schemas.microsoft.com/office/drawing/2014/chart" uri="{C3380CC4-5D6E-409C-BE32-E72D297353CC}">
              <c16:uniqueId val="{00000000-42CA-49E2-95BF-ECF0286CAD0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40"/>
          <c:min val="0"/>
        </c:scaling>
        <c:delete val="0"/>
        <c:axPos val="l"/>
        <c:majorGridlines>
          <c:spPr>
            <a:ln w="9525" cap="flat" cmpd="sng" algn="ctr">
              <a:solidFill>
                <a:schemeClr val="tx1">
                  <a:lumMod val="15000"/>
                  <a:lumOff val="85000"/>
                </a:schemeClr>
              </a:solidFill>
              <a:round/>
            </a:ln>
            <a:effectLst/>
          </c:spPr>
        </c:majorGridlines>
        <c:numFmt formatCode="_-* #\ ##0_-;\-* #\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Saldoluku, palvelut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Palvelut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General</c:formatCode>
                <c:ptCount val="4"/>
                <c:pt idx="0">
                  <c:v>33</c:v>
                </c:pt>
                <c:pt idx="1">
                  <c:v>39</c:v>
                </c:pt>
                <c:pt idx="2">
                  <c:v>13</c:v>
                </c:pt>
                <c:pt idx="3">
                  <c:v>15</c:v>
                </c:pt>
              </c:numCache>
            </c:numRef>
          </c:val>
          <c:extLst>
            <c:ext xmlns:c16="http://schemas.microsoft.com/office/drawing/2014/chart" uri="{C3380CC4-5D6E-409C-BE32-E72D297353CC}">
              <c16:uniqueId val="{00000000-27E1-4B8A-BE8A-4418F1185A3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4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Heikentynyt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0%</c:formatCode>
                <c:ptCount val="4"/>
                <c:pt idx="0">
                  <c:v>0.2</c:v>
                </c:pt>
                <c:pt idx="1">
                  <c:v>0.21</c:v>
                </c:pt>
                <c:pt idx="2">
                  <c:v>0.16</c:v>
                </c:pt>
                <c:pt idx="3">
                  <c:v>0.14000000000000001</c:v>
                </c:pt>
              </c:numCache>
            </c:numRef>
          </c:val>
          <c:extLst>
            <c:ext xmlns:c16="http://schemas.microsoft.com/office/drawing/2014/chart" uri="{C3380CC4-5D6E-409C-BE32-E72D297353CC}">
              <c16:uniqueId val="{00000000-FA69-4153-A1C6-E7858E376220}"/>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Taul1!$C$2:$C$5</c:f>
              <c:numCache>
                <c:formatCode>0%</c:formatCode>
                <c:ptCount val="4"/>
                <c:pt idx="0">
                  <c:v>0.42</c:v>
                </c:pt>
                <c:pt idx="1">
                  <c:v>0.38</c:v>
                </c:pt>
                <c:pt idx="2">
                  <c:v>0.55000000000000004</c:v>
                </c:pt>
                <c:pt idx="3">
                  <c:v>0.57999999999999996</c:v>
                </c:pt>
              </c:numCache>
            </c:numRef>
          </c:val>
          <c:extLst>
            <c:ext xmlns:c16="http://schemas.microsoft.com/office/drawing/2014/chart" uri="{C3380CC4-5D6E-409C-BE32-E72D297353CC}">
              <c16:uniqueId val="{00000001-FA69-4153-A1C6-E7858E376220}"/>
            </c:ext>
          </c:extLst>
        </c:ser>
        <c:ser>
          <c:idx val="2"/>
          <c:order val="2"/>
          <c:tx>
            <c:strRef>
              <c:f>Taul1!$D$1</c:f>
              <c:strCache>
                <c:ptCount val="1"/>
                <c:pt idx="0">
                  <c:v>Kasvanut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Taul1!$D$2:$D$5</c:f>
              <c:numCache>
                <c:formatCode>0%</c:formatCode>
                <c:ptCount val="4"/>
                <c:pt idx="0">
                  <c:v>0.39</c:v>
                </c:pt>
                <c:pt idx="1">
                  <c:v>0.42</c:v>
                </c:pt>
                <c:pt idx="2">
                  <c:v>0.28000000000000003</c:v>
                </c:pt>
                <c:pt idx="3">
                  <c:v>0.28000000000000003</c:v>
                </c:pt>
              </c:numCache>
            </c:numRef>
          </c:val>
          <c:extLst>
            <c:ext xmlns:c16="http://schemas.microsoft.com/office/drawing/2014/chart" uri="{C3380CC4-5D6E-409C-BE32-E72D297353CC}">
              <c16:uniqueId val="{00000002-FA69-4153-A1C6-E7858E376220}"/>
            </c:ext>
          </c:extLst>
        </c:ser>
        <c:dLbls>
          <c:showLegendKey val="0"/>
          <c:showVal val="0"/>
          <c:showCatName val="0"/>
          <c:showSerName val="0"/>
          <c:showPercent val="0"/>
          <c:showBubbleSize val="0"/>
        </c:dLbls>
        <c:gapWidth val="150"/>
        <c:overlap val="100"/>
        <c:axId val="212579776"/>
        <c:axId val="213896352"/>
      </c:barChart>
      <c:catAx>
        <c:axId val="212579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3896352"/>
        <c:crosses val="autoZero"/>
        <c:auto val="1"/>
        <c:lblAlgn val="ctr"/>
        <c:lblOffset val="100"/>
        <c:noMultiLvlLbl val="0"/>
      </c:catAx>
      <c:valAx>
        <c:axId val="2138963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2579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Heikentynyt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0%</c:formatCode>
                <c:ptCount val="4"/>
                <c:pt idx="0">
                  <c:v>0.1</c:v>
                </c:pt>
                <c:pt idx="1">
                  <c:v>0.09</c:v>
                </c:pt>
                <c:pt idx="2">
                  <c:v>0.12</c:v>
                </c:pt>
                <c:pt idx="3">
                  <c:v>0.05</c:v>
                </c:pt>
              </c:numCache>
            </c:numRef>
          </c:val>
          <c:extLst>
            <c:ext xmlns:c16="http://schemas.microsoft.com/office/drawing/2014/chart" uri="{C3380CC4-5D6E-409C-BE32-E72D297353CC}">
              <c16:uniqueId val="{00000000-FA69-4153-A1C6-E7858E376220}"/>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Taul1!$C$2:$C$5</c:f>
              <c:numCache>
                <c:formatCode>0%</c:formatCode>
                <c:ptCount val="4"/>
                <c:pt idx="0">
                  <c:v>0.53</c:v>
                </c:pt>
                <c:pt idx="1">
                  <c:v>0.56999999999999995</c:v>
                </c:pt>
                <c:pt idx="2">
                  <c:v>0.56999999999999995</c:v>
                </c:pt>
                <c:pt idx="3">
                  <c:v>0.64</c:v>
                </c:pt>
              </c:numCache>
            </c:numRef>
          </c:val>
          <c:extLst>
            <c:ext xmlns:c16="http://schemas.microsoft.com/office/drawing/2014/chart" uri="{C3380CC4-5D6E-409C-BE32-E72D297353CC}">
              <c16:uniqueId val="{00000001-FA69-4153-A1C6-E7858E376220}"/>
            </c:ext>
          </c:extLst>
        </c:ser>
        <c:ser>
          <c:idx val="2"/>
          <c:order val="2"/>
          <c:tx>
            <c:strRef>
              <c:f>Taul1!$D$1</c:f>
              <c:strCache>
                <c:ptCount val="1"/>
                <c:pt idx="0">
                  <c:v>Kasvanut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Taul1!$D$2:$D$5</c:f>
              <c:numCache>
                <c:formatCode>0%</c:formatCode>
                <c:ptCount val="4"/>
                <c:pt idx="0">
                  <c:v>0.36</c:v>
                </c:pt>
                <c:pt idx="1">
                  <c:v>0.34</c:v>
                </c:pt>
                <c:pt idx="2">
                  <c:v>0.31</c:v>
                </c:pt>
                <c:pt idx="3">
                  <c:v>0.31</c:v>
                </c:pt>
              </c:numCache>
            </c:numRef>
          </c:val>
          <c:extLst>
            <c:ext xmlns:c16="http://schemas.microsoft.com/office/drawing/2014/chart" uri="{C3380CC4-5D6E-409C-BE32-E72D297353CC}">
              <c16:uniqueId val="{00000002-FA69-4153-A1C6-E7858E376220}"/>
            </c:ext>
          </c:extLst>
        </c:ser>
        <c:dLbls>
          <c:showLegendKey val="0"/>
          <c:showVal val="0"/>
          <c:showCatName val="0"/>
          <c:showSerName val="0"/>
          <c:showPercent val="0"/>
          <c:showBubbleSize val="0"/>
        </c:dLbls>
        <c:gapWidth val="150"/>
        <c:overlap val="100"/>
        <c:axId val="212579776"/>
        <c:axId val="213896352"/>
      </c:barChart>
      <c:catAx>
        <c:axId val="2125797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3896352"/>
        <c:crosses val="autoZero"/>
        <c:auto val="1"/>
        <c:lblAlgn val="ctr"/>
        <c:lblOffset val="100"/>
        <c:noMultiLvlLbl val="0"/>
      </c:catAx>
      <c:valAx>
        <c:axId val="2138963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2125797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Saldoluku, alle 150 työllistävät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Alle 150 työllistävät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General</c:formatCode>
                <c:ptCount val="4"/>
                <c:pt idx="0">
                  <c:v>19</c:v>
                </c:pt>
                <c:pt idx="1">
                  <c:v>21</c:v>
                </c:pt>
                <c:pt idx="2">
                  <c:v>12</c:v>
                </c:pt>
                <c:pt idx="3">
                  <c:v>15</c:v>
                </c:pt>
              </c:numCache>
            </c:numRef>
          </c:val>
          <c:extLst>
            <c:ext xmlns:c16="http://schemas.microsoft.com/office/drawing/2014/chart" uri="{C3380CC4-5D6E-409C-BE32-E72D297353CC}">
              <c16:uniqueId val="{00000000-42CA-49E2-95BF-ECF0286CAD0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3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b="0" i="0" u="none" strike="noStrike" kern="1200" spc="0" baseline="0">
                <a:solidFill>
                  <a:srgbClr val="29282E"/>
                </a:solidFill>
              </a:rPr>
              <a:t>Saldoluku, yli 150 työllistävät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Yli 150 työllistävät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Tilauskanta</c:v>
                </c:pt>
                <c:pt idx="1">
                  <c:v>Uudet tilaukset</c:v>
                </c:pt>
                <c:pt idx="2">
                  <c:v>Työllisyys</c:v>
                </c:pt>
                <c:pt idx="3">
                  <c:v>Tuotanto</c:v>
                </c:pt>
              </c:strCache>
            </c:strRef>
          </c:cat>
          <c:val>
            <c:numRef>
              <c:f>Taul1!$B$2:$B$5</c:f>
              <c:numCache>
                <c:formatCode>General</c:formatCode>
                <c:ptCount val="4"/>
                <c:pt idx="0">
                  <c:v>26</c:v>
                </c:pt>
                <c:pt idx="1">
                  <c:v>26</c:v>
                </c:pt>
                <c:pt idx="2">
                  <c:v>19</c:v>
                </c:pt>
                <c:pt idx="3">
                  <c:v>26</c:v>
                </c:pt>
              </c:numCache>
            </c:numRef>
          </c:val>
          <c:extLst>
            <c:ext xmlns:c16="http://schemas.microsoft.com/office/drawing/2014/chart" uri="{C3380CC4-5D6E-409C-BE32-E72D297353CC}">
              <c16:uniqueId val="{00000000-27E1-4B8A-BE8A-4418F1185A3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Yrityksen toimiala</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bar"/>
        <c:grouping val="clustered"/>
        <c:varyColors val="0"/>
        <c:ser>
          <c:idx val="0"/>
          <c:order val="0"/>
          <c:tx>
            <c:strRef>
              <c:f>Taul1!$B$1</c:f>
              <c:strCache>
                <c:ptCount val="1"/>
                <c:pt idx="0">
                  <c:v>Koko jäsenistö</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Tietotekniikka</c:v>
                </c:pt>
                <c:pt idx="1">
                  <c:v>Suunnittelu ja konsultointi</c:v>
                </c:pt>
                <c:pt idx="2">
                  <c:v>Metallien jalostus</c:v>
                </c:pt>
                <c:pt idx="3">
                  <c:v>Kone- ja metallituoteteollisuus</c:v>
                </c:pt>
                <c:pt idx="4">
                  <c:v>Elektroniikka- ja sähköteollisuus</c:v>
                </c:pt>
              </c:strCache>
            </c:strRef>
          </c:cat>
          <c:val>
            <c:numRef>
              <c:f>Taul1!$B$2:$B$6</c:f>
              <c:numCache>
                <c:formatCode>0%</c:formatCode>
                <c:ptCount val="5"/>
                <c:pt idx="0">
                  <c:v>0.23</c:v>
                </c:pt>
                <c:pt idx="1">
                  <c:v>0.06</c:v>
                </c:pt>
                <c:pt idx="2">
                  <c:v>0.03</c:v>
                </c:pt>
                <c:pt idx="3">
                  <c:v>0.54</c:v>
                </c:pt>
                <c:pt idx="4">
                  <c:v>0.14000000000000001</c:v>
                </c:pt>
              </c:numCache>
            </c:numRef>
          </c:val>
          <c:extLst>
            <c:ext xmlns:c16="http://schemas.microsoft.com/office/drawing/2014/chart" uri="{C3380CC4-5D6E-409C-BE32-E72D297353CC}">
              <c16:uniqueId val="{00000000-30C0-41F2-BA73-3C34A94CB270}"/>
            </c:ext>
          </c:extLst>
        </c:ser>
        <c:ser>
          <c:idx val="1"/>
          <c:order val="1"/>
          <c:tx>
            <c:strRef>
              <c:f>Taul1!$C$1</c:f>
              <c:strCache>
                <c:ptCount val="1"/>
                <c:pt idx="0">
                  <c:v>TeknoBaro</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Tietotekniikka</c:v>
                </c:pt>
                <c:pt idx="1">
                  <c:v>Suunnittelu ja konsultointi</c:v>
                </c:pt>
                <c:pt idx="2">
                  <c:v>Metallien jalostus</c:v>
                </c:pt>
                <c:pt idx="3">
                  <c:v>Kone- ja metallituoteteollisuus</c:v>
                </c:pt>
                <c:pt idx="4">
                  <c:v>Elektroniikka- ja sähköteollisuus</c:v>
                </c:pt>
              </c:strCache>
            </c:strRef>
          </c:cat>
          <c:val>
            <c:numRef>
              <c:f>Taul1!$C$2:$C$6</c:f>
              <c:numCache>
                <c:formatCode>0%</c:formatCode>
                <c:ptCount val="5"/>
                <c:pt idx="0">
                  <c:v>0.18</c:v>
                </c:pt>
                <c:pt idx="1">
                  <c:v>0.05</c:v>
                </c:pt>
                <c:pt idx="2">
                  <c:v>0.05</c:v>
                </c:pt>
                <c:pt idx="3">
                  <c:v>0.57999999999999996</c:v>
                </c:pt>
                <c:pt idx="4">
                  <c:v>0.14000000000000001</c:v>
                </c:pt>
              </c:numCache>
            </c:numRef>
          </c:val>
          <c:extLst>
            <c:ext xmlns:c16="http://schemas.microsoft.com/office/drawing/2014/chart" uri="{C3380CC4-5D6E-409C-BE32-E72D297353CC}">
              <c16:uniqueId val="{00000001-30C0-41F2-BA73-3C34A94CB270}"/>
            </c:ext>
          </c:extLst>
        </c:ser>
        <c:dLbls>
          <c:showLegendKey val="0"/>
          <c:showVal val="0"/>
          <c:showCatName val="0"/>
          <c:showSerName val="0"/>
          <c:showPercent val="0"/>
          <c:showBubbleSize val="0"/>
        </c:dLbls>
        <c:gapWidth val="182"/>
        <c:axId val="621864864"/>
        <c:axId val="621866784"/>
      </c:barChart>
      <c:catAx>
        <c:axId val="621864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621866784"/>
        <c:crosses val="autoZero"/>
        <c:auto val="1"/>
        <c:lblAlgn val="ctr"/>
        <c:lblOffset val="100"/>
        <c:noMultiLvlLbl val="0"/>
      </c:catAx>
      <c:valAx>
        <c:axId val="621866784"/>
        <c:scaling>
          <c:orientation val="minMax"/>
        </c:scaling>
        <c:delete val="1"/>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621864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r>
              <a:rPr lang="fi-FI" b="1"/>
              <a:t>Valmistuotevarastot</a:t>
            </a: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endParaRPr lang="fi-FI"/>
        </a:p>
      </c:txPr>
    </c:title>
    <c:autoTitleDeleted val="0"/>
    <c:plotArea>
      <c:layout/>
      <c:barChart>
        <c:barDir val="bar"/>
        <c:grouping val="percentStacked"/>
        <c:varyColors val="0"/>
        <c:ser>
          <c:idx val="0"/>
          <c:order val="0"/>
          <c:tx>
            <c:strRef>
              <c:f>Taul1!$B$1</c:f>
              <c:strCache>
                <c:ptCount val="1"/>
                <c:pt idx="0">
                  <c:v>Kasvaneet</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Taul1!$B$2:$B$3</c:f>
              <c:numCache>
                <c:formatCode>0%</c:formatCode>
                <c:ptCount val="2"/>
                <c:pt idx="0">
                  <c:v>0.08</c:v>
                </c:pt>
                <c:pt idx="1">
                  <c:v>0.14000000000000001</c:v>
                </c:pt>
              </c:numCache>
            </c:numRef>
          </c:val>
          <c:extLst>
            <c:ext xmlns:c16="http://schemas.microsoft.com/office/drawing/2014/chart" uri="{C3380CC4-5D6E-409C-BE32-E72D297353CC}">
              <c16:uniqueId val="{00000000-878B-419A-B174-9F880173FF7C}"/>
            </c:ext>
          </c:extLst>
        </c:ser>
        <c:ser>
          <c:idx val="1"/>
          <c:order val="1"/>
          <c:tx>
            <c:strRef>
              <c:f>Taul1!$C$1</c:f>
              <c:strCache>
                <c:ptCount val="1"/>
                <c:pt idx="0">
                  <c:v>Ennallaan</c:v>
                </c:pt>
              </c:strCache>
            </c:strRef>
          </c:tx>
          <c:spPr>
            <a:solidFill>
              <a:schemeClr val="accent1"/>
            </a:solidFill>
            <a:ln>
              <a:noFill/>
            </a:ln>
            <a:effectLst/>
          </c:spPr>
          <c:invertIfNegative val="0"/>
          <c:dLbls>
            <c:dLbl>
              <c:idx val="0"/>
              <c:tx>
                <c:rich>
                  <a:bodyPr/>
                  <a:lstStyle/>
                  <a:p>
                    <a:fld id="{33BB845E-778B-46E5-9BB1-82F92D4E2F44}"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878B-419A-B174-9F880173FF7C}"/>
                </c:ext>
              </c:extLst>
            </c:dLbl>
            <c:dLbl>
              <c:idx val="1"/>
              <c:layout>
                <c:manualLayout>
                  <c:x val="0"/>
                  <c:y val="4.0274053837213173E-3"/>
                </c:manualLayout>
              </c:layout>
              <c:tx>
                <c:rich>
                  <a:bodyPr/>
                  <a:lstStyle/>
                  <a:p>
                    <a:fld id="{2930EF5B-20C0-4284-BB67-79C9FE157280}"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33B-482B-B98B-F492EC11A3E5}"/>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Taul1!$C$2:$C$3</c:f>
              <c:numCache>
                <c:formatCode>0%</c:formatCode>
                <c:ptCount val="2"/>
                <c:pt idx="0">
                  <c:v>0.88</c:v>
                </c:pt>
                <c:pt idx="1">
                  <c:v>0.72</c:v>
                </c:pt>
              </c:numCache>
            </c:numRef>
          </c:val>
          <c:extLst>
            <c:ext xmlns:c16="http://schemas.microsoft.com/office/drawing/2014/chart" uri="{C3380CC4-5D6E-409C-BE32-E72D297353CC}">
              <c16:uniqueId val="{00000001-878B-419A-B174-9F880173FF7C}"/>
            </c:ext>
          </c:extLst>
        </c:ser>
        <c:ser>
          <c:idx val="2"/>
          <c:order val="2"/>
          <c:tx>
            <c:strRef>
              <c:f>Taul1!$D$1</c:f>
              <c:strCache>
                <c:ptCount val="1"/>
                <c:pt idx="0">
                  <c:v>Pienentyneet</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Taul1!$D$2:$D$3</c:f>
              <c:numCache>
                <c:formatCode>0%</c:formatCode>
                <c:ptCount val="2"/>
                <c:pt idx="0">
                  <c:v>0.04</c:v>
                </c:pt>
                <c:pt idx="1">
                  <c:v>0.14000000000000001</c:v>
                </c:pt>
              </c:numCache>
            </c:numRef>
          </c:val>
          <c:extLst>
            <c:ext xmlns:c16="http://schemas.microsoft.com/office/drawing/2014/chart" uri="{C3380CC4-5D6E-409C-BE32-E72D297353CC}">
              <c16:uniqueId val="{00000002-878B-419A-B174-9F880173FF7C}"/>
            </c:ext>
          </c:extLst>
        </c:ser>
        <c:dLbls>
          <c:showLegendKey val="0"/>
          <c:showVal val="0"/>
          <c:showCatName val="0"/>
          <c:showSerName val="0"/>
          <c:showPercent val="0"/>
          <c:showBubbleSize val="0"/>
        </c:dLbls>
        <c:gapWidth val="150"/>
        <c:overlap val="100"/>
        <c:axId val="540530448"/>
        <c:axId val="525245056"/>
      </c:barChart>
      <c:catAx>
        <c:axId val="540530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45056"/>
        <c:crosses val="autoZero"/>
        <c:auto val="1"/>
        <c:lblAlgn val="ctr"/>
        <c:lblOffset val="100"/>
        <c:noMultiLvlLbl val="0"/>
      </c:catAx>
      <c:valAx>
        <c:axId val="52524505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530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r>
              <a:rPr lang="fi-FI" b="1"/>
              <a:t>Tavarantoimittajien toimitusajat</a:t>
            </a: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endParaRPr lang="fi-FI"/>
        </a:p>
      </c:txPr>
    </c:title>
    <c:autoTitleDeleted val="0"/>
    <c:plotArea>
      <c:layout/>
      <c:barChart>
        <c:barDir val="bar"/>
        <c:grouping val="percentStacked"/>
        <c:varyColors val="0"/>
        <c:ser>
          <c:idx val="0"/>
          <c:order val="0"/>
          <c:tx>
            <c:strRef>
              <c:f>Taul1!$B$1</c:f>
              <c:strCache>
                <c:ptCount val="1"/>
                <c:pt idx="0">
                  <c:v>Lyhentyneet</c:v>
                </c:pt>
              </c:strCache>
            </c:strRef>
          </c:tx>
          <c:spPr>
            <a:solidFill>
              <a:schemeClr val="accent4"/>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9417-45FE-8787-7731494F7E9C}"/>
                </c:ext>
              </c:extLst>
            </c:dLbl>
            <c:dLbl>
              <c:idx val="1"/>
              <c:layout>
                <c:manualLayout>
                  <c:x val="3.4036179215954504E-2"/>
                  <c:y val="-3.597569112040715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417-45FE-8787-7731494F7E9C}"/>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Taul1!$B$2:$B$3</c:f>
              <c:numCache>
                <c:formatCode>0%</c:formatCode>
                <c:ptCount val="2"/>
                <c:pt idx="0">
                  <c:v>0</c:v>
                </c:pt>
                <c:pt idx="1">
                  <c:v>0.02</c:v>
                </c:pt>
              </c:numCache>
            </c:numRef>
          </c:val>
          <c:extLst>
            <c:ext xmlns:c16="http://schemas.microsoft.com/office/drawing/2014/chart" uri="{C3380CC4-5D6E-409C-BE32-E72D297353CC}">
              <c16:uniqueId val="{00000000-2A24-4EA8-83D4-1882F3E4BE72}"/>
            </c:ext>
          </c:extLst>
        </c:ser>
        <c:ser>
          <c:idx val="1"/>
          <c:order val="1"/>
          <c:tx>
            <c:strRef>
              <c:f>Taul1!$C$1</c:f>
              <c:strCache>
                <c:ptCount val="1"/>
                <c:pt idx="0">
                  <c:v>Ennallaan</c:v>
                </c:pt>
              </c:strCache>
            </c:strRef>
          </c:tx>
          <c:spPr>
            <a:solidFill>
              <a:schemeClr val="accent1"/>
            </a:solidFill>
            <a:ln>
              <a:noFill/>
            </a:ln>
            <a:effectLst/>
          </c:spPr>
          <c:invertIfNegative val="0"/>
          <c:dLbls>
            <c:dLbl>
              <c:idx val="0"/>
              <c:layout>
                <c:manualLayout>
                  <c:x val="6.1883962210826475E-3"/>
                  <c:y val="-7.8493323741079049E-3"/>
                </c:manualLayout>
              </c:layout>
              <c:tx>
                <c:rich>
                  <a:bodyPr/>
                  <a:lstStyle/>
                  <a:p>
                    <a:fld id="{4F71B208-E41F-4F9B-9507-B401DDC6DF83}"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A24-4EA8-83D4-1882F3E4BE72}"/>
                </c:ext>
              </c:extLst>
            </c:dLbl>
            <c:dLbl>
              <c:idx val="1"/>
              <c:tx>
                <c:rich>
                  <a:bodyPr/>
                  <a:lstStyle/>
                  <a:p>
                    <a:fld id="{BD6624C5-5F74-4905-B5DC-6EC0CC8A376C}"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152-4117-AF99-7FD5773DBCA0}"/>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Taul1!$C$2:$C$3</c:f>
              <c:numCache>
                <c:formatCode>0%</c:formatCode>
                <c:ptCount val="2"/>
                <c:pt idx="0">
                  <c:v>0.84</c:v>
                </c:pt>
                <c:pt idx="1">
                  <c:v>0.79</c:v>
                </c:pt>
              </c:numCache>
            </c:numRef>
          </c:val>
          <c:extLst>
            <c:ext xmlns:c16="http://schemas.microsoft.com/office/drawing/2014/chart" uri="{C3380CC4-5D6E-409C-BE32-E72D297353CC}">
              <c16:uniqueId val="{00000001-2A24-4EA8-83D4-1882F3E4BE72}"/>
            </c:ext>
          </c:extLst>
        </c:ser>
        <c:ser>
          <c:idx val="2"/>
          <c:order val="2"/>
          <c:tx>
            <c:strRef>
              <c:f>Taul1!$D$1</c:f>
              <c:strCache>
                <c:ptCount val="1"/>
                <c:pt idx="0">
                  <c:v>Pidentyneet</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Taul1!$D$2:$D$3</c:f>
              <c:numCache>
                <c:formatCode>0%</c:formatCode>
                <c:ptCount val="2"/>
                <c:pt idx="0">
                  <c:v>0.16</c:v>
                </c:pt>
                <c:pt idx="1">
                  <c:v>0.19</c:v>
                </c:pt>
              </c:numCache>
            </c:numRef>
          </c:val>
          <c:extLst>
            <c:ext xmlns:c16="http://schemas.microsoft.com/office/drawing/2014/chart" uri="{C3380CC4-5D6E-409C-BE32-E72D297353CC}">
              <c16:uniqueId val="{00000002-2A24-4EA8-83D4-1882F3E4BE72}"/>
            </c:ext>
          </c:extLst>
        </c:ser>
        <c:dLbls>
          <c:showLegendKey val="0"/>
          <c:showVal val="0"/>
          <c:showCatName val="0"/>
          <c:showSerName val="0"/>
          <c:showPercent val="0"/>
          <c:showBubbleSize val="0"/>
        </c:dLbls>
        <c:gapWidth val="150"/>
        <c:overlap val="100"/>
        <c:axId val="540530448"/>
        <c:axId val="525245056"/>
      </c:barChart>
      <c:catAx>
        <c:axId val="5405304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45056"/>
        <c:crosses val="autoZero"/>
        <c:auto val="1"/>
        <c:lblAlgn val="ctr"/>
        <c:lblOffset val="100"/>
        <c:noMultiLvlLbl val="0"/>
      </c:catAx>
      <c:valAx>
        <c:axId val="52524505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530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Saldoluku, valmistuotevarastot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Valmistuotevarastot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2024</c:v>
                </c:pt>
                <c:pt idx="3">
                  <c:v>Kesä 2025</c:v>
                </c:pt>
                <c:pt idx="4">
                  <c:v>Syys 2025</c:v>
                </c:pt>
                <c:pt idx="5">
                  <c:v>Joulu 2025</c:v>
                </c:pt>
                <c:pt idx="6">
                  <c:v>Maalis 2026</c:v>
                </c:pt>
              </c:strCache>
            </c:strRef>
          </c:cat>
          <c:val>
            <c:numRef>
              <c:f>Taul1!$B$2:$B$8</c:f>
              <c:numCache>
                <c:formatCode>General</c:formatCode>
                <c:ptCount val="7"/>
                <c:pt idx="0">
                  <c:v>2</c:v>
                </c:pt>
                <c:pt idx="1">
                  <c:v>4</c:v>
                </c:pt>
                <c:pt idx="2">
                  <c:v>3</c:v>
                </c:pt>
                <c:pt idx="3">
                  <c:v>3</c:v>
                </c:pt>
                <c:pt idx="4">
                  <c:v>7</c:v>
                </c:pt>
                <c:pt idx="5">
                  <c:v>3</c:v>
                </c:pt>
                <c:pt idx="6">
                  <c:v>0</c:v>
                </c:pt>
              </c:numCache>
            </c:numRef>
          </c:val>
          <c:extLst>
            <c:ext xmlns:c16="http://schemas.microsoft.com/office/drawing/2014/chart" uri="{C3380CC4-5D6E-409C-BE32-E72D297353CC}">
              <c16:uniqueId val="{00000000-42CA-49E2-95BF-ECF0286CAD0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20"/>
          <c:min val="-2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b="0" i="0" u="none" strike="noStrike" kern="1200" spc="0" baseline="0">
                <a:solidFill>
                  <a:srgbClr val="29282E"/>
                </a:solidFill>
              </a:rPr>
              <a:t>Saldoluku, tavarantoimittajien toimitusajat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Tavarantoimittajien toimitusajat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-10</c:v>
                </c:pt>
                <c:pt idx="1">
                  <c:v>-12</c:v>
                </c:pt>
                <c:pt idx="2">
                  <c:v>5</c:v>
                </c:pt>
                <c:pt idx="3">
                  <c:v>10</c:v>
                </c:pt>
                <c:pt idx="4">
                  <c:v>10</c:v>
                </c:pt>
                <c:pt idx="5">
                  <c:v>6</c:v>
                </c:pt>
                <c:pt idx="6">
                  <c:v>17</c:v>
                </c:pt>
              </c:numCache>
            </c:numRef>
          </c:val>
          <c:extLst>
            <c:ext xmlns:c16="http://schemas.microsoft.com/office/drawing/2014/chart" uri="{C3380CC4-5D6E-409C-BE32-E72D297353CC}">
              <c16:uniqueId val="{00000000-27E1-4B8A-BE8A-4418F1185A3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20"/>
          <c:min val="-2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Heikentyy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Tuotanto</c:v>
                </c:pt>
                <c:pt idx="1">
                  <c:v>Työllisyys</c:v>
                </c:pt>
              </c:strCache>
            </c:strRef>
          </c:cat>
          <c:val>
            <c:numRef>
              <c:f>Taul1!$B$2:$B$3</c:f>
              <c:numCache>
                <c:formatCode>0%</c:formatCode>
                <c:ptCount val="2"/>
                <c:pt idx="0">
                  <c:v>0.08</c:v>
                </c:pt>
                <c:pt idx="1">
                  <c:v>0.11</c:v>
                </c:pt>
              </c:numCache>
            </c:numRef>
          </c:val>
          <c:extLst>
            <c:ext xmlns:c16="http://schemas.microsoft.com/office/drawing/2014/chart" uri="{C3380CC4-5D6E-409C-BE32-E72D297353CC}">
              <c16:uniqueId val="{00000000-7683-4747-A77E-7D994260CE5A}"/>
            </c:ext>
          </c:extLst>
        </c:ser>
        <c:ser>
          <c:idx val="1"/>
          <c:order val="1"/>
          <c:tx>
            <c:strRef>
              <c:f>Taul1!$C$1</c:f>
              <c:strCache>
                <c:ptCount val="1"/>
                <c:pt idx="0">
                  <c:v>Pysyy 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Tuotanto</c:v>
                </c:pt>
                <c:pt idx="1">
                  <c:v>Työllisyys</c:v>
                </c:pt>
              </c:strCache>
            </c:strRef>
          </c:cat>
          <c:val>
            <c:numRef>
              <c:f>Taul1!$C$2:$C$3</c:f>
              <c:numCache>
                <c:formatCode>0%</c:formatCode>
                <c:ptCount val="2"/>
                <c:pt idx="0">
                  <c:v>0.5</c:v>
                </c:pt>
                <c:pt idx="1">
                  <c:v>0.6</c:v>
                </c:pt>
              </c:numCache>
            </c:numRef>
          </c:val>
          <c:extLst>
            <c:ext xmlns:c16="http://schemas.microsoft.com/office/drawing/2014/chart" uri="{C3380CC4-5D6E-409C-BE32-E72D297353CC}">
              <c16:uniqueId val="{00000001-7683-4747-A77E-7D994260CE5A}"/>
            </c:ext>
          </c:extLst>
        </c:ser>
        <c:ser>
          <c:idx val="2"/>
          <c:order val="2"/>
          <c:tx>
            <c:strRef>
              <c:f>Taul1!$D$1</c:f>
              <c:strCache>
                <c:ptCount val="1"/>
                <c:pt idx="0">
                  <c:v>Kasvaa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Tuotanto</c:v>
                </c:pt>
                <c:pt idx="1">
                  <c:v>Työllisyys</c:v>
                </c:pt>
              </c:strCache>
            </c:strRef>
          </c:cat>
          <c:val>
            <c:numRef>
              <c:f>Taul1!$D$2:$D$3</c:f>
              <c:numCache>
                <c:formatCode>0%</c:formatCode>
                <c:ptCount val="2"/>
                <c:pt idx="0">
                  <c:v>0.41</c:v>
                </c:pt>
                <c:pt idx="1">
                  <c:v>0.28999999999999998</c:v>
                </c:pt>
              </c:numCache>
            </c:numRef>
          </c:val>
          <c:extLst>
            <c:ext xmlns:c16="http://schemas.microsoft.com/office/drawing/2014/chart" uri="{C3380CC4-5D6E-409C-BE32-E72D297353CC}">
              <c16:uniqueId val="{00000002-7683-4747-A77E-7D994260CE5A}"/>
            </c:ext>
          </c:extLst>
        </c:ser>
        <c:dLbls>
          <c:showLegendKey val="0"/>
          <c:showVal val="0"/>
          <c:showCatName val="0"/>
          <c:showSerName val="0"/>
          <c:showPercent val="0"/>
          <c:showBubbleSize val="0"/>
        </c:dLbls>
        <c:gapWidth val="150"/>
        <c:overlap val="100"/>
        <c:axId val="540492864"/>
        <c:axId val="525251296"/>
      </c:barChart>
      <c:catAx>
        <c:axId val="540492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51296"/>
        <c:crosses val="autoZero"/>
        <c:auto val="1"/>
        <c:lblAlgn val="ctr"/>
        <c:lblOffset val="100"/>
        <c:noMultiLvlLbl val="0"/>
      </c:catAx>
      <c:valAx>
        <c:axId val="5252512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492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err="1">
                <a:solidFill>
                  <a:schemeClr val="tx1"/>
                </a:solidFill>
              </a:rPr>
              <a:t>Työllisyys</a:t>
            </a:r>
            <a:endParaRPr lang="en-US">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Taul1!$B$1</c:f>
              <c:strCache>
                <c:ptCount val="1"/>
                <c:pt idx="0">
                  <c:v>Työllisyys</c:v>
                </c:pt>
              </c:strCache>
            </c:strRef>
          </c:tx>
          <c:spPr>
            <a:solidFill>
              <a:schemeClr val="accent2"/>
            </a:solidFill>
            <a:ln>
              <a:noFill/>
            </a:ln>
            <a:effectLst/>
          </c:spPr>
          <c:invertIfNegative val="0"/>
          <c:dLbls>
            <c:dLbl>
              <c:idx val="1"/>
              <c:layout>
                <c:manualLayout>
                  <c:x val="-9.3803941882918407E-3"/>
                  <c:y val="-9.03471731634563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717-4BC7-8C4F-0587D3B8A90D}"/>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-7</c:v>
                </c:pt>
                <c:pt idx="1">
                  <c:v>-2</c:v>
                </c:pt>
                <c:pt idx="2">
                  <c:v>15</c:v>
                </c:pt>
                <c:pt idx="3">
                  <c:v>4</c:v>
                </c:pt>
                <c:pt idx="4">
                  <c:v>2</c:v>
                </c:pt>
                <c:pt idx="5">
                  <c:v>15</c:v>
                </c:pt>
                <c:pt idx="6">
                  <c:v>18</c:v>
                </c:pt>
              </c:numCache>
            </c:numRef>
          </c:val>
          <c:extLst>
            <c:ext xmlns:c16="http://schemas.microsoft.com/office/drawing/2014/chart" uri="{C3380CC4-5D6E-409C-BE32-E72D297353CC}">
              <c16:uniqueId val="{00000000-9CB7-45C6-88A5-E9ECFD91A906}"/>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err="1">
                <a:solidFill>
                  <a:schemeClr val="tx1"/>
                </a:solidFill>
              </a:rPr>
              <a:t>Tuotanto</a:t>
            </a:r>
            <a:endParaRPr lang="en-US">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Taul1!$B$1</c:f>
              <c:strCache>
                <c:ptCount val="1"/>
                <c:pt idx="0">
                  <c:v>Tuotanto</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3</c:v>
                </c:pt>
                <c:pt idx="1">
                  <c:v>8</c:v>
                </c:pt>
                <c:pt idx="2">
                  <c:v>27</c:v>
                </c:pt>
                <c:pt idx="3">
                  <c:v>13</c:v>
                </c:pt>
                <c:pt idx="4">
                  <c:v>12</c:v>
                </c:pt>
                <c:pt idx="5">
                  <c:v>24</c:v>
                </c:pt>
                <c:pt idx="6">
                  <c:v>33</c:v>
                </c:pt>
              </c:numCache>
            </c:numRef>
          </c:val>
          <c:extLst>
            <c:ext xmlns:c16="http://schemas.microsoft.com/office/drawing/2014/chart" uri="{C3380CC4-5D6E-409C-BE32-E72D297353CC}">
              <c16:uniqueId val="{00000000-0975-40BF-96D1-C22424CFD2DF}"/>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min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dirty="0"/>
              <a:t>Saldoluku, teollisuus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Teollisuus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Työllisyys</c:v>
                </c:pt>
                <c:pt idx="1">
                  <c:v>Tuotanto</c:v>
                </c:pt>
              </c:strCache>
            </c:strRef>
          </c:cat>
          <c:val>
            <c:numRef>
              <c:f>Taul1!$B$2:$B$3</c:f>
              <c:numCache>
                <c:formatCode>General</c:formatCode>
                <c:ptCount val="2"/>
                <c:pt idx="0">
                  <c:v>16</c:v>
                </c:pt>
                <c:pt idx="1">
                  <c:v>28</c:v>
                </c:pt>
              </c:numCache>
            </c:numRef>
          </c:val>
          <c:extLst>
            <c:ext xmlns:c16="http://schemas.microsoft.com/office/drawing/2014/chart" uri="{C3380CC4-5D6E-409C-BE32-E72D297353CC}">
              <c16:uniqueId val="{00000000-42CA-49E2-95BF-ECF0286CAD0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dirty="0"/>
              <a:t>Saldoluku, palvelut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Palvelut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Työllisyys</c:v>
                </c:pt>
                <c:pt idx="1">
                  <c:v>Tuotanto</c:v>
                </c:pt>
              </c:strCache>
            </c:strRef>
          </c:cat>
          <c:val>
            <c:numRef>
              <c:f>Taul1!$B$2:$B$3</c:f>
              <c:numCache>
                <c:formatCode>General</c:formatCode>
                <c:ptCount val="2"/>
                <c:pt idx="0">
                  <c:v>27</c:v>
                </c:pt>
                <c:pt idx="1">
                  <c:v>48</c:v>
                </c:pt>
              </c:numCache>
            </c:numRef>
          </c:val>
          <c:extLst>
            <c:ext xmlns:c16="http://schemas.microsoft.com/office/drawing/2014/chart" uri="{C3380CC4-5D6E-409C-BE32-E72D297353CC}">
              <c16:uniqueId val="{00000000-27E1-4B8A-BE8A-4418F1185A3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r>
              <a:rPr lang="fi-FI" b="1"/>
              <a:t>Työllisyys</a:t>
            </a:r>
          </a:p>
        </c:rich>
      </c:tx>
      <c:layout>
        <c:manualLayout>
          <c:xMode val="edge"/>
          <c:yMode val="edge"/>
          <c:x val="0.42277840269966255"/>
          <c:y val="2.1515018725407373E-2"/>
        </c:manualLayout>
      </c:layout>
      <c:overlay val="0"/>
      <c:spPr>
        <a:noFill/>
        <a:ln>
          <a:noFill/>
        </a:ln>
        <a:effectLst/>
      </c:spPr>
      <c:txPr>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endParaRPr lang="fi-FI"/>
        </a:p>
      </c:txPr>
    </c:title>
    <c:autoTitleDeleted val="0"/>
    <c:plotArea>
      <c:layout/>
      <c:barChart>
        <c:barDir val="bar"/>
        <c:grouping val="percentStacked"/>
        <c:varyColors val="0"/>
        <c:ser>
          <c:idx val="0"/>
          <c:order val="0"/>
          <c:tx>
            <c:strRef>
              <c:f>Taul1!$B$1</c:f>
              <c:strCache>
                <c:ptCount val="1"/>
                <c:pt idx="0">
                  <c:v>Heikentyy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Taul1!$B$2:$B$3</c:f>
              <c:numCache>
                <c:formatCode>0%</c:formatCode>
                <c:ptCount val="2"/>
                <c:pt idx="0">
                  <c:v>0.09</c:v>
                </c:pt>
                <c:pt idx="1">
                  <c:v>0.11</c:v>
                </c:pt>
              </c:numCache>
            </c:numRef>
          </c:val>
          <c:extLst>
            <c:ext xmlns:c16="http://schemas.microsoft.com/office/drawing/2014/chart" uri="{C3380CC4-5D6E-409C-BE32-E72D297353CC}">
              <c16:uniqueId val="{00000000-7683-4747-A77E-7D994260CE5A}"/>
            </c:ext>
          </c:extLst>
        </c:ser>
        <c:ser>
          <c:idx val="1"/>
          <c:order val="1"/>
          <c:tx>
            <c:strRef>
              <c:f>Taul1!$C$1</c:f>
              <c:strCache>
                <c:ptCount val="1"/>
                <c:pt idx="0">
                  <c:v>Pysyy 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Taul1!$C$2:$C$3</c:f>
              <c:numCache>
                <c:formatCode>0%</c:formatCode>
                <c:ptCount val="2"/>
                <c:pt idx="0">
                  <c:v>0.55000000000000004</c:v>
                </c:pt>
                <c:pt idx="1">
                  <c:v>0.61</c:v>
                </c:pt>
              </c:numCache>
            </c:numRef>
          </c:val>
          <c:extLst>
            <c:ext xmlns:c16="http://schemas.microsoft.com/office/drawing/2014/chart" uri="{C3380CC4-5D6E-409C-BE32-E72D297353CC}">
              <c16:uniqueId val="{00000001-7683-4747-A77E-7D994260CE5A}"/>
            </c:ext>
          </c:extLst>
        </c:ser>
        <c:ser>
          <c:idx val="2"/>
          <c:order val="2"/>
          <c:tx>
            <c:strRef>
              <c:f>Taul1!$D$1</c:f>
              <c:strCache>
                <c:ptCount val="1"/>
                <c:pt idx="0">
                  <c:v>Kasvaa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Taul1!$D$2:$D$3</c:f>
              <c:numCache>
                <c:formatCode>0%</c:formatCode>
                <c:ptCount val="2"/>
                <c:pt idx="0">
                  <c:v>0.36</c:v>
                </c:pt>
                <c:pt idx="1">
                  <c:v>0.27</c:v>
                </c:pt>
              </c:numCache>
            </c:numRef>
          </c:val>
          <c:extLst>
            <c:ext xmlns:c16="http://schemas.microsoft.com/office/drawing/2014/chart" uri="{C3380CC4-5D6E-409C-BE32-E72D297353CC}">
              <c16:uniqueId val="{00000002-7683-4747-A77E-7D994260CE5A}"/>
            </c:ext>
          </c:extLst>
        </c:ser>
        <c:dLbls>
          <c:showLegendKey val="0"/>
          <c:showVal val="0"/>
          <c:showCatName val="0"/>
          <c:showSerName val="0"/>
          <c:showPercent val="0"/>
          <c:showBubbleSize val="0"/>
        </c:dLbls>
        <c:gapWidth val="150"/>
        <c:overlap val="100"/>
        <c:axId val="540492864"/>
        <c:axId val="525251296"/>
      </c:barChart>
      <c:catAx>
        <c:axId val="540492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51296"/>
        <c:crosses val="autoZero"/>
        <c:auto val="1"/>
        <c:lblAlgn val="ctr"/>
        <c:lblOffset val="100"/>
        <c:noMultiLvlLbl val="0"/>
      </c:catAx>
      <c:valAx>
        <c:axId val="5252512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492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Henkilöstön suuruusluokka</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bar"/>
        <c:grouping val="clustered"/>
        <c:varyColors val="0"/>
        <c:ser>
          <c:idx val="0"/>
          <c:order val="0"/>
          <c:tx>
            <c:strRef>
              <c:f>Taul1!$B$1</c:f>
              <c:strCache>
                <c:ptCount val="1"/>
                <c:pt idx="0">
                  <c:v> TeknoBaro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Yli 1000 hlö</c:v>
                </c:pt>
                <c:pt idx="1">
                  <c:v>500-999 hlö</c:v>
                </c:pt>
                <c:pt idx="2">
                  <c:v>250-499 hlö</c:v>
                </c:pt>
                <c:pt idx="3">
                  <c:v>1-249 hlö</c:v>
                </c:pt>
              </c:strCache>
            </c:strRef>
          </c:cat>
          <c:val>
            <c:numRef>
              <c:f>Taul1!$B$2:$B$5</c:f>
              <c:numCache>
                <c:formatCode>General</c:formatCode>
                <c:ptCount val="4"/>
                <c:pt idx="0">
                  <c:v>9</c:v>
                </c:pt>
                <c:pt idx="1">
                  <c:v>9</c:v>
                </c:pt>
                <c:pt idx="2">
                  <c:v>16</c:v>
                </c:pt>
                <c:pt idx="3">
                  <c:v>299</c:v>
                </c:pt>
              </c:numCache>
            </c:numRef>
          </c:val>
          <c:extLst>
            <c:ext xmlns:c16="http://schemas.microsoft.com/office/drawing/2014/chart" uri="{C3380CC4-5D6E-409C-BE32-E72D297353CC}">
              <c16:uniqueId val="{00000000-CA9B-44BC-87D7-12D44C41A706}"/>
            </c:ext>
          </c:extLst>
        </c:ser>
        <c:dLbls>
          <c:showLegendKey val="0"/>
          <c:showVal val="0"/>
          <c:showCatName val="0"/>
          <c:showSerName val="0"/>
          <c:showPercent val="0"/>
          <c:showBubbleSize val="0"/>
        </c:dLbls>
        <c:gapWidth val="182"/>
        <c:axId val="621864864"/>
        <c:axId val="621866784"/>
      </c:barChart>
      <c:catAx>
        <c:axId val="621864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621866784"/>
        <c:crosses val="autoZero"/>
        <c:auto val="1"/>
        <c:lblAlgn val="ctr"/>
        <c:lblOffset val="100"/>
        <c:noMultiLvlLbl val="0"/>
      </c:catAx>
      <c:valAx>
        <c:axId val="621866784"/>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621864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1" i="0" u="none" strike="noStrike" kern="1200" spc="0" baseline="0">
                <a:solidFill>
                  <a:schemeClr val="tx1"/>
                </a:solidFill>
                <a:latin typeface="+mn-lt"/>
                <a:ea typeface="+mn-ea"/>
                <a:cs typeface="+mn-cs"/>
              </a:defRPr>
            </a:pPr>
            <a:r>
              <a:rPr lang="fi-FI" b="1"/>
              <a:t>Tuotanto</a:t>
            </a:r>
          </a:p>
        </c:rich>
      </c:tx>
      <c:overlay val="0"/>
      <c:spPr>
        <a:noFill/>
        <a:ln>
          <a:noFill/>
        </a:ln>
        <a:effectLst/>
      </c:spPr>
      <c:txPr>
        <a:bodyPr rot="0" spcFirstLastPara="1" vertOverflow="ellipsis" vert="horz" wrap="square" anchor="ctr" anchorCtr="1"/>
        <a:lstStyle/>
        <a:p>
          <a:pPr>
            <a:defRPr sz="1260" b="1" i="0" u="none" strike="noStrike" kern="1200" spc="0" baseline="0">
              <a:solidFill>
                <a:schemeClr val="tx1"/>
              </a:solidFill>
              <a:latin typeface="+mn-lt"/>
              <a:ea typeface="+mn-ea"/>
              <a:cs typeface="+mn-cs"/>
            </a:defRPr>
          </a:pPr>
          <a:endParaRPr lang="fi-FI"/>
        </a:p>
      </c:txPr>
    </c:title>
    <c:autoTitleDeleted val="0"/>
    <c:plotArea>
      <c:layout/>
      <c:barChart>
        <c:barDir val="bar"/>
        <c:grouping val="percentStacked"/>
        <c:varyColors val="0"/>
        <c:ser>
          <c:idx val="0"/>
          <c:order val="0"/>
          <c:tx>
            <c:strRef>
              <c:f>Taul1!$B$1</c:f>
              <c:strCache>
                <c:ptCount val="1"/>
                <c:pt idx="0">
                  <c:v>Heikentyy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Taul1!$B$2:$B$3</c:f>
              <c:numCache>
                <c:formatCode>0%</c:formatCode>
                <c:ptCount val="2"/>
                <c:pt idx="0">
                  <c:v>0.04</c:v>
                </c:pt>
                <c:pt idx="1">
                  <c:v>0.1</c:v>
                </c:pt>
              </c:numCache>
            </c:numRef>
          </c:val>
          <c:extLst>
            <c:ext xmlns:c16="http://schemas.microsoft.com/office/drawing/2014/chart" uri="{C3380CC4-5D6E-409C-BE32-E72D297353CC}">
              <c16:uniqueId val="{00000000-991B-4A81-8B43-0D8086E33686}"/>
            </c:ext>
          </c:extLst>
        </c:ser>
        <c:ser>
          <c:idx val="1"/>
          <c:order val="1"/>
          <c:tx>
            <c:strRef>
              <c:f>Taul1!$C$1</c:f>
              <c:strCache>
                <c:ptCount val="1"/>
                <c:pt idx="0">
                  <c:v>Pysyy 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Taul1!$C$2:$C$3</c:f>
              <c:numCache>
                <c:formatCode>0%</c:formatCode>
                <c:ptCount val="2"/>
                <c:pt idx="0">
                  <c:v>0.44</c:v>
                </c:pt>
                <c:pt idx="1">
                  <c:v>0.52</c:v>
                </c:pt>
              </c:numCache>
            </c:numRef>
          </c:val>
          <c:extLst>
            <c:ext xmlns:c16="http://schemas.microsoft.com/office/drawing/2014/chart" uri="{C3380CC4-5D6E-409C-BE32-E72D297353CC}">
              <c16:uniqueId val="{00000001-991B-4A81-8B43-0D8086E33686}"/>
            </c:ext>
          </c:extLst>
        </c:ser>
        <c:ser>
          <c:idx val="2"/>
          <c:order val="2"/>
          <c:tx>
            <c:strRef>
              <c:f>Taul1!$D$1</c:f>
              <c:strCache>
                <c:ptCount val="1"/>
                <c:pt idx="0">
                  <c:v>Kasvaa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Taul1!$D$2:$D$3</c:f>
              <c:numCache>
                <c:formatCode>0%</c:formatCode>
                <c:ptCount val="2"/>
                <c:pt idx="0">
                  <c:v>0.52</c:v>
                </c:pt>
                <c:pt idx="1">
                  <c:v>0.38</c:v>
                </c:pt>
              </c:numCache>
            </c:numRef>
          </c:val>
          <c:extLst>
            <c:ext xmlns:c16="http://schemas.microsoft.com/office/drawing/2014/chart" uri="{C3380CC4-5D6E-409C-BE32-E72D297353CC}">
              <c16:uniqueId val="{00000002-991B-4A81-8B43-0D8086E33686}"/>
            </c:ext>
          </c:extLst>
        </c:ser>
        <c:dLbls>
          <c:showLegendKey val="0"/>
          <c:showVal val="0"/>
          <c:showCatName val="0"/>
          <c:showSerName val="0"/>
          <c:showPercent val="0"/>
          <c:showBubbleSize val="0"/>
        </c:dLbls>
        <c:gapWidth val="150"/>
        <c:overlap val="100"/>
        <c:axId val="540492864"/>
        <c:axId val="525251296"/>
      </c:barChart>
      <c:catAx>
        <c:axId val="540492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51296"/>
        <c:crosses val="autoZero"/>
        <c:auto val="1"/>
        <c:lblAlgn val="ctr"/>
        <c:lblOffset val="100"/>
        <c:noMultiLvlLbl val="0"/>
      </c:catAx>
      <c:valAx>
        <c:axId val="5252512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492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dirty="0"/>
              <a:t>Saldoluku, alle 150 työllistävät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manualLayout>
          <c:layoutTarget val="inner"/>
          <c:xMode val="edge"/>
          <c:yMode val="edge"/>
          <c:x val="0.13347827358876685"/>
          <c:y val="0.11105243124230325"/>
          <c:w val="0.82832727152429775"/>
          <c:h val="0.78777307470712499"/>
        </c:manualLayout>
      </c:layout>
      <c:barChart>
        <c:barDir val="col"/>
        <c:grouping val="clustered"/>
        <c:varyColors val="0"/>
        <c:ser>
          <c:idx val="0"/>
          <c:order val="0"/>
          <c:tx>
            <c:strRef>
              <c:f>Taul1!$B$1</c:f>
              <c:strCache>
                <c:ptCount val="1"/>
                <c:pt idx="0">
                  <c:v>Alle 150 työllistävät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Työllisyys</c:v>
                </c:pt>
                <c:pt idx="1">
                  <c:v>Tuotanto</c:v>
                </c:pt>
              </c:strCache>
            </c:strRef>
          </c:cat>
          <c:val>
            <c:numRef>
              <c:f>Taul1!$B$2:$B$3</c:f>
              <c:numCache>
                <c:formatCode>General</c:formatCode>
                <c:ptCount val="2"/>
                <c:pt idx="0">
                  <c:v>17</c:v>
                </c:pt>
                <c:pt idx="1">
                  <c:v>31</c:v>
                </c:pt>
              </c:numCache>
            </c:numRef>
          </c:val>
          <c:extLst>
            <c:ext xmlns:c16="http://schemas.microsoft.com/office/drawing/2014/chart" uri="{C3380CC4-5D6E-409C-BE32-E72D297353CC}">
              <c16:uniqueId val="{00000000-42CA-49E2-95BF-ECF0286CAD0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majorUnit val="5"/>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dirty="0"/>
              <a:t>Saldoluku, yli 150 työllistävät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Yli 150 työllistävät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Työllisyys</c:v>
                </c:pt>
                <c:pt idx="1">
                  <c:v>Tuotanto</c:v>
                </c:pt>
              </c:strCache>
            </c:strRef>
          </c:cat>
          <c:val>
            <c:numRef>
              <c:f>Taul1!$B$2:$B$3</c:f>
              <c:numCache>
                <c:formatCode>General</c:formatCode>
                <c:ptCount val="2"/>
                <c:pt idx="0">
                  <c:v>24</c:v>
                </c:pt>
                <c:pt idx="1">
                  <c:v>43</c:v>
                </c:pt>
              </c:numCache>
            </c:numRef>
          </c:val>
          <c:extLst>
            <c:ext xmlns:c16="http://schemas.microsoft.com/office/drawing/2014/chart" uri="{C3380CC4-5D6E-409C-BE32-E72D297353CC}">
              <c16:uniqueId val="{00000000-27E1-4B8A-BE8A-4418F1185A3C}"/>
            </c:ext>
          </c:extLst>
        </c:ser>
        <c:dLbls>
          <c:showLegendKey val="0"/>
          <c:showVal val="0"/>
          <c:showCatName val="0"/>
          <c:showSerName val="0"/>
          <c:showPercent val="0"/>
          <c:showBubbleSize val="0"/>
        </c:dLbls>
        <c:gapWidth val="182"/>
        <c:axId val="12037216"/>
        <c:axId val="12021856"/>
      </c:barChart>
      <c:catAx>
        <c:axId val="12037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21856"/>
        <c:crosses val="autoZero"/>
        <c:auto val="1"/>
        <c:lblAlgn val="ctr"/>
        <c:lblOffset val="100"/>
        <c:noMultiLvlLbl val="0"/>
      </c:catAx>
      <c:valAx>
        <c:axId val="12021856"/>
        <c:scaling>
          <c:orientation val="minMax"/>
          <c:max val="5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3721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r>
              <a:rPr lang="fi-FI" b="1"/>
              <a:t>Työllisyys</a:t>
            </a:r>
          </a:p>
        </c:rich>
      </c:tx>
      <c:layout>
        <c:manualLayout>
          <c:xMode val="edge"/>
          <c:yMode val="edge"/>
          <c:x val="0.42277840269966255"/>
          <c:y val="2.1515018725407373E-2"/>
        </c:manualLayout>
      </c:layout>
      <c:overlay val="0"/>
      <c:spPr>
        <a:noFill/>
        <a:ln>
          <a:noFill/>
        </a:ln>
        <a:effectLst/>
      </c:spPr>
      <c:txPr>
        <a:bodyPr rot="0" spcFirstLastPara="1" vertOverflow="ellipsis" vert="horz" wrap="square" anchor="ctr" anchorCtr="1"/>
        <a:lstStyle/>
        <a:p>
          <a:pPr>
            <a:defRPr sz="1260" b="0" i="0" u="none" strike="noStrike" kern="1200" spc="0" baseline="0">
              <a:solidFill>
                <a:schemeClr val="tx1"/>
              </a:solidFill>
              <a:latin typeface="+mn-lt"/>
              <a:ea typeface="+mn-ea"/>
              <a:cs typeface="+mn-cs"/>
            </a:defRPr>
          </a:pPr>
          <a:endParaRPr lang="fi-FI"/>
        </a:p>
      </c:txPr>
    </c:title>
    <c:autoTitleDeleted val="0"/>
    <c:plotArea>
      <c:layout/>
      <c:barChart>
        <c:barDir val="bar"/>
        <c:grouping val="percentStacked"/>
        <c:varyColors val="0"/>
        <c:ser>
          <c:idx val="0"/>
          <c:order val="0"/>
          <c:tx>
            <c:strRef>
              <c:f>Taul1!$B$1</c:f>
              <c:strCache>
                <c:ptCount val="1"/>
                <c:pt idx="0">
                  <c:v>Heikentyy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Taul1!$B$2:$B$3</c:f>
              <c:numCache>
                <c:formatCode>0%</c:formatCode>
                <c:ptCount val="2"/>
                <c:pt idx="0">
                  <c:v>0.05</c:v>
                </c:pt>
                <c:pt idx="1">
                  <c:v>0.12</c:v>
                </c:pt>
              </c:numCache>
            </c:numRef>
          </c:val>
          <c:extLst>
            <c:ext xmlns:c16="http://schemas.microsoft.com/office/drawing/2014/chart" uri="{C3380CC4-5D6E-409C-BE32-E72D297353CC}">
              <c16:uniqueId val="{00000000-7683-4747-A77E-7D994260CE5A}"/>
            </c:ext>
          </c:extLst>
        </c:ser>
        <c:ser>
          <c:idx val="1"/>
          <c:order val="1"/>
          <c:tx>
            <c:strRef>
              <c:f>Taul1!$C$1</c:f>
              <c:strCache>
                <c:ptCount val="1"/>
                <c:pt idx="0">
                  <c:v>Pysyy 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Taul1!$C$2:$C$3</c:f>
              <c:numCache>
                <c:formatCode>0%</c:formatCode>
                <c:ptCount val="2"/>
                <c:pt idx="0">
                  <c:v>0.66</c:v>
                </c:pt>
                <c:pt idx="1">
                  <c:v>0.59</c:v>
                </c:pt>
              </c:numCache>
            </c:numRef>
          </c:val>
          <c:extLst>
            <c:ext xmlns:c16="http://schemas.microsoft.com/office/drawing/2014/chart" uri="{C3380CC4-5D6E-409C-BE32-E72D297353CC}">
              <c16:uniqueId val="{00000001-7683-4747-A77E-7D994260CE5A}"/>
            </c:ext>
          </c:extLst>
        </c:ser>
        <c:ser>
          <c:idx val="2"/>
          <c:order val="2"/>
          <c:tx>
            <c:strRef>
              <c:f>Taul1!$D$1</c:f>
              <c:strCache>
                <c:ptCount val="1"/>
                <c:pt idx="0">
                  <c:v>Kasvaa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Taul1!$D$2:$D$3</c:f>
              <c:numCache>
                <c:formatCode>0%</c:formatCode>
                <c:ptCount val="2"/>
                <c:pt idx="0">
                  <c:v>0.28999999999999998</c:v>
                </c:pt>
                <c:pt idx="1">
                  <c:v>0.28999999999999998</c:v>
                </c:pt>
              </c:numCache>
            </c:numRef>
          </c:val>
          <c:extLst>
            <c:ext xmlns:c16="http://schemas.microsoft.com/office/drawing/2014/chart" uri="{C3380CC4-5D6E-409C-BE32-E72D297353CC}">
              <c16:uniqueId val="{00000002-7683-4747-A77E-7D994260CE5A}"/>
            </c:ext>
          </c:extLst>
        </c:ser>
        <c:dLbls>
          <c:showLegendKey val="0"/>
          <c:showVal val="0"/>
          <c:showCatName val="0"/>
          <c:showSerName val="0"/>
          <c:showPercent val="0"/>
          <c:showBubbleSize val="0"/>
        </c:dLbls>
        <c:gapWidth val="150"/>
        <c:overlap val="100"/>
        <c:axId val="540492864"/>
        <c:axId val="525251296"/>
      </c:barChart>
      <c:catAx>
        <c:axId val="540492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51296"/>
        <c:crosses val="autoZero"/>
        <c:auto val="1"/>
        <c:lblAlgn val="ctr"/>
        <c:lblOffset val="100"/>
        <c:noMultiLvlLbl val="0"/>
      </c:catAx>
      <c:valAx>
        <c:axId val="5252512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492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60" b="1" i="0" u="none" strike="noStrike" kern="1200" spc="0" baseline="0">
                <a:solidFill>
                  <a:schemeClr val="tx1"/>
                </a:solidFill>
                <a:latin typeface="+mn-lt"/>
                <a:ea typeface="+mn-ea"/>
                <a:cs typeface="+mn-cs"/>
              </a:defRPr>
            </a:pPr>
            <a:r>
              <a:rPr lang="fi-FI" b="1"/>
              <a:t>Tuotanto</a:t>
            </a:r>
          </a:p>
        </c:rich>
      </c:tx>
      <c:overlay val="0"/>
      <c:spPr>
        <a:noFill/>
        <a:ln>
          <a:noFill/>
        </a:ln>
        <a:effectLst/>
      </c:spPr>
      <c:txPr>
        <a:bodyPr rot="0" spcFirstLastPara="1" vertOverflow="ellipsis" vert="horz" wrap="square" anchor="ctr" anchorCtr="1"/>
        <a:lstStyle/>
        <a:p>
          <a:pPr>
            <a:defRPr sz="1260" b="1" i="0" u="none" strike="noStrike" kern="1200" spc="0" baseline="0">
              <a:solidFill>
                <a:schemeClr val="tx1"/>
              </a:solidFill>
              <a:latin typeface="+mn-lt"/>
              <a:ea typeface="+mn-ea"/>
              <a:cs typeface="+mn-cs"/>
            </a:defRPr>
          </a:pPr>
          <a:endParaRPr lang="fi-FI"/>
        </a:p>
      </c:txPr>
    </c:title>
    <c:autoTitleDeleted val="0"/>
    <c:plotArea>
      <c:layout/>
      <c:barChart>
        <c:barDir val="bar"/>
        <c:grouping val="percentStacked"/>
        <c:varyColors val="0"/>
        <c:ser>
          <c:idx val="0"/>
          <c:order val="0"/>
          <c:tx>
            <c:strRef>
              <c:f>Taul1!$B$1</c:f>
              <c:strCache>
                <c:ptCount val="1"/>
                <c:pt idx="0">
                  <c:v>Heikentyy</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Taul1!$B$2:$B$3</c:f>
              <c:numCache>
                <c:formatCode>0%</c:formatCode>
                <c:ptCount val="2"/>
                <c:pt idx="0">
                  <c:v>0.02</c:v>
                </c:pt>
                <c:pt idx="1">
                  <c:v>0.1</c:v>
                </c:pt>
              </c:numCache>
            </c:numRef>
          </c:val>
          <c:extLst>
            <c:ext xmlns:c16="http://schemas.microsoft.com/office/drawing/2014/chart" uri="{C3380CC4-5D6E-409C-BE32-E72D297353CC}">
              <c16:uniqueId val="{00000000-991B-4A81-8B43-0D8086E33686}"/>
            </c:ext>
          </c:extLst>
        </c:ser>
        <c:ser>
          <c:idx val="1"/>
          <c:order val="1"/>
          <c:tx>
            <c:strRef>
              <c:f>Taul1!$C$1</c:f>
              <c:strCache>
                <c:ptCount val="1"/>
                <c:pt idx="0">
                  <c:v>Pysyy 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Taul1!$C$2:$C$3</c:f>
              <c:numCache>
                <c:formatCode>0%</c:formatCode>
                <c:ptCount val="2"/>
                <c:pt idx="0">
                  <c:v>0.53</c:v>
                </c:pt>
                <c:pt idx="1">
                  <c:v>0.5</c:v>
                </c:pt>
              </c:numCache>
            </c:numRef>
          </c:val>
          <c:extLst>
            <c:ext xmlns:c16="http://schemas.microsoft.com/office/drawing/2014/chart" uri="{C3380CC4-5D6E-409C-BE32-E72D297353CC}">
              <c16:uniqueId val="{00000001-991B-4A81-8B43-0D8086E33686}"/>
            </c:ext>
          </c:extLst>
        </c:ser>
        <c:ser>
          <c:idx val="2"/>
          <c:order val="2"/>
          <c:tx>
            <c:strRef>
              <c:f>Taul1!$D$1</c:f>
              <c:strCache>
                <c:ptCount val="1"/>
                <c:pt idx="0">
                  <c:v>Kasvaa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Taul1!$D$2:$D$3</c:f>
              <c:numCache>
                <c:formatCode>0%</c:formatCode>
                <c:ptCount val="2"/>
                <c:pt idx="0">
                  <c:v>0.45</c:v>
                </c:pt>
                <c:pt idx="1">
                  <c:v>0.41</c:v>
                </c:pt>
              </c:numCache>
            </c:numRef>
          </c:val>
          <c:extLst>
            <c:ext xmlns:c16="http://schemas.microsoft.com/office/drawing/2014/chart" uri="{C3380CC4-5D6E-409C-BE32-E72D297353CC}">
              <c16:uniqueId val="{00000002-991B-4A81-8B43-0D8086E33686}"/>
            </c:ext>
          </c:extLst>
        </c:ser>
        <c:dLbls>
          <c:showLegendKey val="0"/>
          <c:showVal val="0"/>
          <c:showCatName val="0"/>
          <c:showSerName val="0"/>
          <c:showPercent val="0"/>
          <c:showBubbleSize val="0"/>
        </c:dLbls>
        <c:gapWidth val="150"/>
        <c:overlap val="100"/>
        <c:axId val="540492864"/>
        <c:axId val="525251296"/>
      </c:barChart>
      <c:catAx>
        <c:axId val="540492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25251296"/>
        <c:crosses val="autoZero"/>
        <c:auto val="1"/>
        <c:lblAlgn val="ctr"/>
        <c:lblOffset val="100"/>
        <c:noMultiLvlLbl val="0"/>
      </c:catAx>
      <c:valAx>
        <c:axId val="52525129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40492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Taul1!$B$2:$B$5</c:f>
              <c:numCache>
                <c:formatCode>0%</c:formatCode>
                <c:ptCount val="4"/>
                <c:pt idx="0">
                  <c:v>0.06</c:v>
                </c:pt>
                <c:pt idx="1">
                  <c:v>0.06</c:v>
                </c:pt>
                <c:pt idx="2">
                  <c:v>0.16</c:v>
                </c:pt>
                <c:pt idx="3">
                  <c:v>0.17</c:v>
                </c:pt>
              </c:numCache>
            </c:numRef>
          </c:val>
          <c:extLst>
            <c:ext xmlns:c16="http://schemas.microsoft.com/office/drawing/2014/chart" uri="{C3380CC4-5D6E-409C-BE32-E72D297353CC}">
              <c16:uniqueId val="{00000000-A374-4795-BC6E-70258C5ACA8F}"/>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Taul1!$C$2:$C$5</c:f>
              <c:numCache>
                <c:formatCode>0%</c:formatCode>
                <c:ptCount val="4"/>
                <c:pt idx="0">
                  <c:v>0.6</c:v>
                </c:pt>
                <c:pt idx="1">
                  <c:v>0.68</c:v>
                </c:pt>
                <c:pt idx="2">
                  <c:v>0.71</c:v>
                </c:pt>
                <c:pt idx="3">
                  <c:v>0.64</c:v>
                </c:pt>
              </c:numCache>
            </c:numRef>
          </c:val>
          <c:extLst>
            <c:ext xmlns:c16="http://schemas.microsoft.com/office/drawing/2014/chart" uri="{C3380CC4-5D6E-409C-BE32-E72D297353CC}">
              <c16:uniqueId val="{00000001-A374-4795-BC6E-70258C5ACA8F}"/>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Taul1!$D$2:$D$5</c:f>
              <c:numCache>
                <c:formatCode>0%</c:formatCode>
                <c:ptCount val="4"/>
                <c:pt idx="0">
                  <c:v>0.34</c:v>
                </c:pt>
                <c:pt idx="1">
                  <c:v>0.25</c:v>
                </c:pt>
                <c:pt idx="2">
                  <c:v>0.13</c:v>
                </c:pt>
                <c:pt idx="3">
                  <c:v>0.19</c:v>
                </c:pt>
              </c:numCache>
            </c:numRef>
          </c:val>
          <c:extLst>
            <c:ext xmlns:c16="http://schemas.microsoft.com/office/drawing/2014/chart" uri="{C3380CC4-5D6E-409C-BE32-E72D297353CC}">
              <c16:uniqueId val="{00000002-A374-4795-BC6E-70258C5ACA8F}"/>
            </c:ext>
          </c:extLst>
        </c:ser>
        <c:dLbls>
          <c:showLegendKey val="0"/>
          <c:showVal val="0"/>
          <c:showCatName val="0"/>
          <c:showSerName val="0"/>
          <c:showPercent val="0"/>
          <c:showBubbleSize val="0"/>
        </c:dLbls>
        <c:gapWidth val="150"/>
        <c:overlap val="100"/>
        <c:axId val="534441472"/>
        <c:axId val="727849664"/>
      </c:barChart>
      <c:catAx>
        <c:axId val="534441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49664"/>
        <c:crosses val="autoZero"/>
        <c:auto val="1"/>
        <c:lblAlgn val="ctr"/>
        <c:lblOffset val="100"/>
        <c:noMultiLvlLbl val="0"/>
      </c:catAx>
      <c:valAx>
        <c:axId val="727849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41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Taul1!$B$1</c:f>
              <c:strCache>
                <c:ptCount val="1"/>
                <c:pt idx="0">
                  <c:v>Arvio joulukuussa 2025</c:v>
                </c:pt>
              </c:strCache>
            </c:strRef>
          </c:tx>
          <c:spPr>
            <a:solidFill>
              <a:schemeClr val="accent1"/>
            </a:solidFill>
            <a:ln>
              <a:noFill/>
            </a:ln>
            <a:effectLst/>
          </c:spPr>
          <c:invertIfNegative val="0"/>
          <c:dLbls>
            <c:dLbl>
              <c:idx val="1"/>
              <c:layout>
                <c:manualLayout>
                  <c:x val="1.5134317063942491E-3"/>
                  <c:y val="0.1075750936270368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866-475F-8F46-BA0221F0557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Koneet &amp; laitteet</c:v>
                </c:pt>
                <c:pt idx="1">
                  <c:v>Toimitilat</c:v>
                </c:pt>
                <c:pt idx="2">
                  <c:v>T&amp;K-investoinnit</c:v>
                </c:pt>
                <c:pt idx="3">
                  <c:v>Investoinnit digitalisaatioon</c:v>
                </c:pt>
                <c:pt idx="4">
                  <c:v>Investoinnit tekoälyyn</c:v>
                </c:pt>
              </c:strCache>
            </c:strRef>
          </c:cat>
          <c:val>
            <c:numRef>
              <c:f>Taul1!$B$2:$B$6</c:f>
              <c:numCache>
                <c:formatCode>General</c:formatCode>
                <c:ptCount val="5"/>
                <c:pt idx="0">
                  <c:v>16</c:v>
                </c:pt>
                <c:pt idx="1">
                  <c:v>-2</c:v>
                </c:pt>
                <c:pt idx="2">
                  <c:v>21</c:v>
                </c:pt>
                <c:pt idx="3">
                  <c:v>34</c:v>
                </c:pt>
                <c:pt idx="4">
                  <c:v>53</c:v>
                </c:pt>
              </c:numCache>
            </c:numRef>
          </c:val>
          <c:extLst>
            <c:ext xmlns:c16="http://schemas.microsoft.com/office/drawing/2014/chart" uri="{C3380CC4-5D6E-409C-BE32-E72D297353CC}">
              <c16:uniqueId val="{00000000-48A3-4D8B-B6F7-DE231BAC6ED3}"/>
            </c:ext>
          </c:extLst>
        </c:ser>
        <c:ser>
          <c:idx val="1"/>
          <c:order val="1"/>
          <c:tx>
            <c:strRef>
              <c:f>Taul1!$C$1</c:f>
              <c:strCache>
                <c:ptCount val="1"/>
                <c:pt idx="0">
                  <c:v>Arvio maaliskuussa 2026</c:v>
                </c:pt>
              </c:strCache>
            </c:strRef>
          </c:tx>
          <c:spPr>
            <a:solidFill>
              <a:schemeClr val="accent2"/>
            </a:solidFill>
            <a:ln>
              <a:noFill/>
            </a:ln>
            <a:effectLst/>
          </c:spPr>
          <c:invertIfNegative val="0"/>
          <c:dLbls>
            <c:dLbl>
              <c:idx val="1"/>
              <c:layout>
                <c:manualLayout>
                  <c:x val="1.5134317063942491E-3"/>
                  <c:y val="9.32317478100986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66-475F-8F46-BA0221F0557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Koneet &amp; laitteet</c:v>
                </c:pt>
                <c:pt idx="1">
                  <c:v>Toimitilat</c:v>
                </c:pt>
                <c:pt idx="2">
                  <c:v>T&amp;K-investoinnit</c:v>
                </c:pt>
                <c:pt idx="3">
                  <c:v>Investoinnit digitalisaatioon</c:v>
                </c:pt>
                <c:pt idx="4">
                  <c:v>Investoinnit tekoälyyn</c:v>
                </c:pt>
              </c:strCache>
            </c:strRef>
          </c:cat>
          <c:val>
            <c:numRef>
              <c:f>Taul1!$C$2:$C$6</c:f>
              <c:numCache>
                <c:formatCode>General</c:formatCode>
                <c:ptCount val="5"/>
                <c:pt idx="0">
                  <c:v>10</c:v>
                </c:pt>
                <c:pt idx="1">
                  <c:v>-1</c:v>
                </c:pt>
                <c:pt idx="2">
                  <c:v>20</c:v>
                </c:pt>
                <c:pt idx="3">
                  <c:v>32</c:v>
                </c:pt>
                <c:pt idx="4">
                  <c:v>50</c:v>
                </c:pt>
              </c:numCache>
            </c:numRef>
          </c:val>
          <c:extLst>
            <c:ext xmlns:c16="http://schemas.microsoft.com/office/drawing/2014/chart" uri="{C3380CC4-5D6E-409C-BE32-E72D297353CC}">
              <c16:uniqueId val="{00000000-F866-475F-8F46-BA0221F0557D}"/>
            </c:ext>
          </c:extLst>
        </c:ser>
        <c:dLbls>
          <c:showLegendKey val="0"/>
          <c:showVal val="0"/>
          <c:showCatName val="0"/>
          <c:showSerName val="0"/>
          <c:showPercent val="0"/>
          <c:showBubbleSize val="0"/>
        </c:dLbls>
        <c:gapWidth val="219"/>
        <c:overlap val="-27"/>
        <c:axId val="997133600"/>
        <c:axId val="997126400"/>
      </c:barChart>
      <c:catAx>
        <c:axId val="997133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997126400"/>
        <c:crosses val="autoZero"/>
        <c:auto val="1"/>
        <c:lblAlgn val="ctr"/>
        <c:lblOffset val="100"/>
        <c:noMultiLvlLbl val="0"/>
      </c:catAx>
      <c:valAx>
        <c:axId val="997126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997133600"/>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Taul1!$B$1</c:f>
              <c:strCache>
                <c:ptCount val="1"/>
                <c:pt idx="0">
                  <c:v>Investoinnit kasvavat 2026</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Koneet &amp; laitteet</c:v>
                </c:pt>
                <c:pt idx="1">
                  <c:v>Toimitilat</c:v>
                </c:pt>
                <c:pt idx="2">
                  <c:v>T&amp;K-investoinnit</c:v>
                </c:pt>
                <c:pt idx="3">
                  <c:v>Investoinnit digitalisaatioon</c:v>
                </c:pt>
                <c:pt idx="4">
                  <c:v>Investoinnit tekoälyyn</c:v>
                </c:pt>
              </c:strCache>
            </c:strRef>
          </c:cat>
          <c:val>
            <c:numRef>
              <c:f>Taul1!$B$2:$B$6</c:f>
              <c:numCache>
                <c:formatCode>0%</c:formatCode>
                <c:ptCount val="5"/>
                <c:pt idx="0">
                  <c:v>0.23</c:v>
                </c:pt>
                <c:pt idx="1">
                  <c:v>0.14000000000000001</c:v>
                </c:pt>
                <c:pt idx="2">
                  <c:v>0.26</c:v>
                </c:pt>
                <c:pt idx="3">
                  <c:v>0.37</c:v>
                </c:pt>
                <c:pt idx="4">
                  <c:v>0.52</c:v>
                </c:pt>
              </c:numCache>
            </c:numRef>
          </c:val>
          <c:extLst>
            <c:ext xmlns:c16="http://schemas.microsoft.com/office/drawing/2014/chart" uri="{C3380CC4-5D6E-409C-BE32-E72D297353CC}">
              <c16:uniqueId val="{00000000-48A3-4D8B-B6F7-DE231BAC6ED3}"/>
            </c:ext>
          </c:extLst>
        </c:ser>
        <c:ser>
          <c:idx val="1"/>
          <c:order val="1"/>
          <c:tx>
            <c:strRef>
              <c:f>Taul1!$C$1</c:f>
              <c:strCache>
                <c:ptCount val="1"/>
                <c:pt idx="0">
                  <c:v>Investoinnit laskevat 2026</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Koneet &amp; laitteet</c:v>
                </c:pt>
                <c:pt idx="1">
                  <c:v>Toimitilat</c:v>
                </c:pt>
                <c:pt idx="2">
                  <c:v>T&amp;K-investoinnit</c:v>
                </c:pt>
                <c:pt idx="3">
                  <c:v>Investoinnit digitalisaatioon</c:v>
                </c:pt>
                <c:pt idx="4">
                  <c:v>Investoinnit tekoälyyn</c:v>
                </c:pt>
              </c:strCache>
            </c:strRef>
          </c:cat>
          <c:val>
            <c:numRef>
              <c:f>Taul1!$C$2:$C$6</c:f>
              <c:numCache>
                <c:formatCode>0%</c:formatCode>
                <c:ptCount val="5"/>
                <c:pt idx="0">
                  <c:v>0.13</c:v>
                </c:pt>
                <c:pt idx="1">
                  <c:v>0.15</c:v>
                </c:pt>
                <c:pt idx="2">
                  <c:v>0.06</c:v>
                </c:pt>
                <c:pt idx="3">
                  <c:v>0.05</c:v>
                </c:pt>
                <c:pt idx="4">
                  <c:v>0.02</c:v>
                </c:pt>
              </c:numCache>
            </c:numRef>
          </c:val>
          <c:extLst>
            <c:ext xmlns:c16="http://schemas.microsoft.com/office/drawing/2014/chart" uri="{C3380CC4-5D6E-409C-BE32-E72D297353CC}">
              <c16:uniqueId val="{00000000-E039-430E-B445-5A885582720F}"/>
            </c:ext>
          </c:extLst>
        </c:ser>
        <c:dLbls>
          <c:showLegendKey val="0"/>
          <c:showVal val="0"/>
          <c:showCatName val="0"/>
          <c:showSerName val="0"/>
          <c:showPercent val="0"/>
          <c:showBubbleSize val="0"/>
        </c:dLbls>
        <c:gapWidth val="219"/>
        <c:overlap val="-27"/>
        <c:axId val="997133600"/>
        <c:axId val="997126400"/>
      </c:barChart>
      <c:catAx>
        <c:axId val="997133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997126400"/>
        <c:crosses val="autoZero"/>
        <c:auto val="1"/>
        <c:lblAlgn val="ctr"/>
        <c:lblOffset val="100"/>
        <c:noMultiLvlLbl val="0"/>
      </c:catAx>
      <c:valAx>
        <c:axId val="9971264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997133600"/>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Taul1!$B$1</c:f>
              <c:strCache>
                <c:ptCount val="1"/>
                <c:pt idx="0">
                  <c:v>Teollisuus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Koneet &amp; laitteet</c:v>
                </c:pt>
                <c:pt idx="1">
                  <c:v>Toimitilat</c:v>
                </c:pt>
                <c:pt idx="2">
                  <c:v>T&amp;K-investoinnit</c:v>
                </c:pt>
                <c:pt idx="3">
                  <c:v>Investoinnit digitalisaatioon</c:v>
                </c:pt>
                <c:pt idx="4">
                  <c:v>Investoinnit tekoälyyn</c:v>
                </c:pt>
              </c:strCache>
            </c:strRef>
          </c:cat>
          <c:val>
            <c:numRef>
              <c:f>Taul1!$B$2:$B$6</c:f>
              <c:numCache>
                <c:formatCode>General</c:formatCode>
                <c:ptCount val="5"/>
                <c:pt idx="0">
                  <c:v>12</c:v>
                </c:pt>
                <c:pt idx="1">
                  <c:v>1</c:v>
                </c:pt>
                <c:pt idx="2">
                  <c:v>15</c:v>
                </c:pt>
                <c:pt idx="3">
                  <c:v>25</c:v>
                </c:pt>
                <c:pt idx="4">
                  <c:v>41</c:v>
                </c:pt>
              </c:numCache>
            </c:numRef>
          </c:val>
          <c:extLst>
            <c:ext xmlns:c16="http://schemas.microsoft.com/office/drawing/2014/chart" uri="{C3380CC4-5D6E-409C-BE32-E72D297353CC}">
              <c16:uniqueId val="{00000000-48A3-4D8B-B6F7-DE231BAC6ED3}"/>
            </c:ext>
          </c:extLst>
        </c:ser>
        <c:ser>
          <c:idx val="1"/>
          <c:order val="1"/>
          <c:tx>
            <c:strRef>
              <c:f>Taul1!$C$1</c:f>
              <c:strCache>
                <c:ptCount val="1"/>
                <c:pt idx="0">
                  <c:v>Palvelut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Koneet &amp; laitteet</c:v>
                </c:pt>
                <c:pt idx="1">
                  <c:v>Toimitilat</c:v>
                </c:pt>
                <c:pt idx="2">
                  <c:v>T&amp;K-investoinnit</c:v>
                </c:pt>
                <c:pt idx="3">
                  <c:v>Investoinnit digitalisaatioon</c:v>
                </c:pt>
                <c:pt idx="4">
                  <c:v>Investoinnit tekoälyyn</c:v>
                </c:pt>
              </c:strCache>
            </c:strRef>
          </c:cat>
          <c:val>
            <c:numRef>
              <c:f>Taul1!$C$2:$C$6</c:f>
              <c:numCache>
                <c:formatCode>General</c:formatCode>
                <c:ptCount val="5"/>
                <c:pt idx="0">
                  <c:v>4</c:v>
                </c:pt>
                <c:pt idx="1">
                  <c:v>-16</c:v>
                </c:pt>
                <c:pt idx="2">
                  <c:v>39</c:v>
                </c:pt>
                <c:pt idx="3">
                  <c:v>55</c:v>
                </c:pt>
                <c:pt idx="4">
                  <c:v>80</c:v>
                </c:pt>
              </c:numCache>
            </c:numRef>
          </c:val>
          <c:extLst>
            <c:ext xmlns:c16="http://schemas.microsoft.com/office/drawing/2014/chart" uri="{C3380CC4-5D6E-409C-BE32-E72D297353CC}">
              <c16:uniqueId val="{00000000-A7FF-47CB-A072-B5AD6C74E6BC}"/>
            </c:ext>
          </c:extLst>
        </c:ser>
        <c:dLbls>
          <c:showLegendKey val="0"/>
          <c:showVal val="0"/>
          <c:showCatName val="0"/>
          <c:showSerName val="0"/>
          <c:showPercent val="0"/>
          <c:showBubbleSize val="0"/>
        </c:dLbls>
        <c:gapWidth val="219"/>
        <c:overlap val="-27"/>
        <c:axId val="997133600"/>
        <c:axId val="997126400"/>
      </c:barChart>
      <c:catAx>
        <c:axId val="997133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997126400"/>
        <c:crosses val="autoZero"/>
        <c:auto val="1"/>
        <c:lblAlgn val="ctr"/>
        <c:lblOffset val="100"/>
        <c:noMultiLvlLbl val="0"/>
      </c:catAx>
      <c:valAx>
        <c:axId val="997126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997133600"/>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Taul1!$B$2:$B$5</c:f>
              <c:numCache>
                <c:formatCode>0%</c:formatCode>
                <c:ptCount val="4"/>
                <c:pt idx="0">
                  <c:v>7.0000000000000007E-2</c:v>
                </c:pt>
                <c:pt idx="1">
                  <c:v>0.08</c:v>
                </c:pt>
                <c:pt idx="2">
                  <c:v>0.15</c:v>
                </c:pt>
                <c:pt idx="3">
                  <c:v>0.16</c:v>
                </c:pt>
              </c:numCache>
            </c:numRef>
          </c:val>
          <c:extLst>
            <c:ext xmlns:c16="http://schemas.microsoft.com/office/drawing/2014/chart" uri="{C3380CC4-5D6E-409C-BE32-E72D297353CC}">
              <c16:uniqueId val="{00000000-A374-4795-BC6E-70258C5ACA8F}"/>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Taul1!$C$2:$C$5</c:f>
              <c:numCache>
                <c:formatCode>0%</c:formatCode>
                <c:ptCount val="4"/>
                <c:pt idx="0">
                  <c:v>0.62</c:v>
                </c:pt>
                <c:pt idx="1">
                  <c:v>0.69</c:v>
                </c:pt>
                <c:pt idx="2">
                  <c:v>0.69</c:v>
                </c:pt>
                <c:pt idx="3">
                  <c:v>0.56999999999999995</c:v>
                </c:pt>
              </c:numCache>
            </c:numRef>
          </c:val>
          <c:extLst>
            <c:ext xmlns:c16="http://schemas.microsoft.com/office/drawing/2014/chart" uri="{C3380CC4-5D6E-409C-BE32-E72D297353CC}">
              <c16:uniqueId val="{00000001-A374-4795-BC6E-70258C5ACA8F}"/>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Taul1!$D$2:$D$5</c:f>
              <c:numCache>
                <c:formatCode>0%</c:formatCode>
                <c:ptCount val="4"/>
                <c:pt idx="0">
                  <c:v>0.31</c:v>
                </c:pt>
                <c:pt idx="1">
                  <c:v>0.23</c:v>
                </c:pt>
                <c:pt idx="2">
                  <c:v>0.16</c:v>
                </c:pt>
                <c:pt idx="3">
                  <c:v>0.28000000000000003</c:v>
                </c:pt>
              </c:numCache>
            </c:numRef>
          </c:val>
          <c:extLst>
            <c:ext xmlns:c16="http://schemas.microsoft.com/office/drawing/2014/chart" uri="{C3380CC4-5D6E-409C-BE32-E72D297353CC}">
              <c16:uniqueId val="{00000002-A374-4795-BC6E-70258C5ACA8F}"/>
            </c:ext>
          </c:extLst>
        </c:ser>
        <c:dLbls>
          <c:showLegendKey val="0"/>
          <c:showVal val="0"/>
          <c:showCatName val="0"/>
          <c:showSerName val="0"/>
          <c:showPercent val="0"/>
          <c:showBubbleSize val="0"/>
        </c:dLbls>
        <c:gapWidth val="150"/>
        <c:overlap val="100"/>
        <c:axId val="534441472"/>
        <c:axId val="727849664"/>
      </c:barChart>
      <c:catAx>
        <c:axId val="534441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49664"/>
        <c:crosses val="autoZero"/>
        <c:auto val="1"/>
        <c:lblAlgn val="ctr"/>
        <c:lblOffset val="100"/>
        <c:noMultiLvlLbl val="0"/>
      </c:catAx>
      <c:valAx>
        <c:axId val="727849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41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fi-FI" sz="1400"/>
              <a:t>Yrityksen toimiala</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bar"/>
        <c:grouping val="clustered"/>
        <c:varyColors val="0"/>
        <c:ser>
          <c:idx val="0"/>
          <c:order val="0"/>
          <c:tx>
            <c:strRef>
              <c:f>Taul1!$B$1</c:f>
              <c:strCache>
                <c:ptCount val="1"/>
                <c:pt idx="0">
                  <c:v> TeknoBaro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Taul1!$A$2:$A$6</c:f>
              <c:strCache>
                <c:ptCount val="5"/>
                <c:pt idx="0">
                  <c:v>Tietotekniikka</c:v>
                </c:pt>
                <c:pt idx="1">
                  <c:v>Suunnittelu ja konsultointi</c:v>
                </c:pt>
                <c:pt idx="2">
                  <c:v>Metallien jalostus</c:v>
                </c:pt>
                <c:pt idx="3">
                  <c:v>Kone- ja metallituoteteollisuus</c:v>
                </c:pt>
                <c:pt idx="4">
                  <c:v>Elektroniikka- ja sähköteollisuus</c:v>
                </c:pt>
              </c:strCache>
            </c:strRef>
          </c:cat>
          <c:val>
            <c:numRef>
              <c:f>Taul1!$B$2:$B$6</c:f>
              <c:numCache>
                <c:formatCode>_-* #\ ##0_-;\-* #\ ##0_-;_-* "-"??_-;_-@_-</c:formatCode>
                <c:ptCount val="5"/>
                <c:pt idx="0">
                  <c:v>60</c:v>
                </c:pt>
                <c:pt idx="1">
                  <c:v>15</c:v>
                </c:pt>
                <c:pt idx="2">
                  <c:v>16</c:v>
                </c:pt>
                <c:pt idx="3">
                  <c:v>193</c:v>
                </c:pt>
                <c:pt idx="4">
                  <c:v>48</c:v>
                </c:pt>
              </c:numCache>
            </c:numRef>
          </c:val>
          <c:extLst>
            <c:ext xmlns:c16="http://schemas.microsoft.com/office/drawing/2014/chart" uri="{C3380CC4-5D6E-409C-BE32-E72D297353CC}">
              <c16:uniqueId val="{00000000-30C0-41F2-BA73-3C34A94CB270}"/>
            </c:ext>
          </c:extLst>
        </c:ser>
        <c:dLbls>
          <c:showLegendKey val="0"/>
          <c:showVal val="0"/>
          <c:showCatName val="0"/>
          <c:showSerName val="0"/>
          <c:showPercent val="0"/>
          <c:showBubbleSize val="0"/>
        </c:dLbls>
        <c:gapWidth val="182"/>
        <c:axId val="621864864"/>
        <c:axId val="621866784"/>
      </c:barChart>
      <c:catAx>
        <c:axId val="6218648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621866784"/>
        <c:crosses val="autoZero"/>
        <c:auto val="1"/>
        <c:lblAlgn val="ctr"/>
        <c:lblOffset val="100"/>
        <c:noMultiLvlLbl val="0"/>
      </c:catAx>
      <c:valAx>
        <c:axId val="621866784"/>
        <c:scaling>
          <c:orientation val="minMax"/>
        </c:scaling>
        <c:delete val="1"/>
        <c:axPos val="b"/>
        <c:majorGridlines>
          <c:spPr>
            <a:ln w="9525" cap="flat" cmpd="sng" algn="ctr">
              <a:solidFill>
                <a:schemeClr val="tx1">
                  <a:lumMod val="15000"/>
                  <a:lumOff val="85000"/>
                </a:schemeClr>
              </a:solidFill>
              <a:round/>
            </a:ln>
            <a:effectLst/>
          </c:spPr>
        </c:majorGridlines>
        <c:numFmt formatCode="_-* #\ ##0_-;\-* #\ ##0_-;_-* &quot;-&quot;??_-;_-@_-" sourceLinked="1"/>
        <c:majorTickMark val="none"/>
        <c:minorTickMark val="none"/>
        <c:tickLblPos val="nextTo"/>
        <c:crossAx val="6218648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EA0C-4F19-A682-B0C3A660CF82}"/>
                </c:ext>
              </c:extLst>
            </c:dLbl>
            <c:dLbl>
              <c:idx val="1"/>
              <c:layout>
                <c:manualLayout>
                  <c:x val="2.4214907302307985E-2"/>
                  <c:y val="-1.07575093627036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A0C-4F19-A682-B0C3A660CF82}"/>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Taul1!$B$2:$B$5</c:f>
              <c:numCache>
                <c:formatCode>0%</c:formatCode>
                <c:ptCount val="4"/>
                <c:pt idx="0">
                  <c:v>0</c:v>
                </c:pt>
                <c:pt idx="1">
                  <c:v>0.01</c:v>
                </c:pt>
                <c:pt idx="2">
                  <c:v>0.16</c:v>
                </c:pt>
                <c:pt idx="3">
                  <c:v>0.04</c:v>
                </c:pt>
              </c:numCache>
            </c:numRef>
          </c:val>
          <c:extLst>
            <c:ext xmlns:c16="http://schemas.microsoft.com/office/drawing/2014/chart" uri="{C3380CC4-5D6E-409C-BE32-E72D297353CC}">
              <c16:uniqueId val="{00000000-A374-4795-BC6E-70258C5ACA8F}"/>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Taul1!$C$2:$C$5</c:f>
              <c:numCache>
                <c:formatCode>0%</c:formatCode>
                <c:ptCount val="4"/>
                <c:pt idx="0">
                  <c:v>0.45</c:v>
                </c:pt>
                <c:pt idx="1">
                  <c:v>0.63</c:v>
                </c:pt>
                <c:pt idx="2">
                  <c:v>0.77</c:v>
                </c:pt>
                <c:pt idx="3">
                  <c:v>0.91</c:v>
                </c:pt>
              </c:numCache>
            </c:numRef>
          </c:val>
          <c:extLst>
            <c:ext xmlns:c16="http://schemas.microsoft.com/office/drawing/2014/chart" uri="{C3380CC4-5D6E-409C-BE32-E72D297353CC}">
              <c16:uniqueId val="{00000001-A374-4795-BC6E-70258C5ACA8F}"/>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Taul1!$D$2:$D$5</c:f>
              <c:numCache>
                <c:formatCode>0%</c:formatCode>
                <c:ptCount val="4"/>
                <c:pt idx="0">
                  <c:v>0.55000000000000004</c:v>
                </c:pt>
                <c:pt idx="1">
                  <c:v>0.36</c:v>
                </c:pt>
                <c:pt idx="2">
                  <c:v>7.0000000000000007E-2</c:v>
                </c:pt>
                <c:pt idx="3">
                  <c:v>0.05</c:v>
                </c:pt>
              </c:numCache>
            </c:numRef>
          </c:val>
          <c:extLst>
            <c:ext xmlns:c16="http://schemas.microsoft.com/office/drawing/2014/chart" uri="{C3380CC4-5D6E-409C-BE32-E72D297353CC}">
              <c16:uniqueId val="{00000002-A374-4795-BC6E-70258C5ACA8F}"/>
            </c:ext>
          </c:extLst>
        </c:ser>
        <c:dLbls>
          <c:showLegendKey val="0"/>
          <c:showVal val="0"/>
          <c:showCatName val="0"/>
          <c:showSerName val="0"/>
          <c:showPercent val="0"/>
          <c:showBubbleSize val="0"/>
        </c:dLbls>
        <c:gapWidth val="150"/>
        <c:overlap val="100"/>
        <c:axId val="534441472"/>
        <c:axId val="727849664"/>
      </c:barChart>
      <c:catAx>
        <c:axId val="534441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49664"/>
        <c:crosses val="autoZero"/>
        <c:auto val="1"/>
        <c:lblAlgn val="ctr"/>
        <c:lblOffset val="100"/>
        <c:noMultiLvlLbl val="0"/>
      </c:catAx>
      <c:valAx>
        <c:axId val="727849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41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Taul1!$B$2:$B$5</c:f>
              <c:numCache>
                <c:formatCode>0%</c:formatCode>
                <c:ptCount val="4"/>
                <c:pt idx="0">
                  <c:v>0.06</c:v>
                </c:pt>
                <c:pt idx="1">
                  <c:v>7.0000000000000007E-2</c:v>
                </c:pt>
                <c:pt idx="2">
                  <c:v>0.13</c:v>
                </c:pt>
                <c:pt idx="3">
                  <c:v>0.13</c:v>
                </c:pt>
              </c:numCache>
            </c:numRef>
          </c:val>
          <c:extLst>
            <c:ext xmlns:c16="http://schemas.microsoft.com/office/drawing/2014/chart" uri="{C3380CC4-5D6E-409C-BE32-E72D297353CC}">
              <c16:uniqueId val="{00000000-A374-4795-BC6E-70258C5ACA8F}"/>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Taul1!$C$2:$C$5</c:f>
              <c:numCache>
                <c:formatCode>0%</c:formatCode>
                <c:ptCount val="4"/>
                <c:pt idx="0">
                  <c:v>0.59</c:v>
                </c:pt>
                <c:pt idx="1">
                  <c:v>0.69</c:v>
                </c:pt>
                <c:pt idx="2">
                  <c:v>0.76</c:v>
                </c:pt>
                <c:pt idx="3">
                  <c:v>0.66</c:v>
                </c:pt>
              </c:numCache>
            </c:numRef>
          </c:val>
          <c:extLst>
            <c:ext xmlns:c16="http://schemas.microsoft.com/office/drawing/2014/chart" uri="{C3380CC4-5D6E-409C-BE32-E72D297353CC}">
              <c16:uniqueId val="{00000001-A374-4795-BC6E-70258C5ACA8F}"/>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Taul1!$D$2:$D$5</c:f>
              <c:numCache>
                <c:formatCode>0%</c:formatCode>
                <c:ptCount val="4"/>
                <c:pt idx="0">
                  <c:v>0.35</c:v>
                </c:pt>
                <c:pt idx="1">
                  <c:v>0.25</c:v>
                </c:pt>
                <c:pt idx="2">
                  <c:v>0.11</c:v>
                </c:pt>
                <c:pt idx="3">
                  <c:v>0.21</c:v>
                </c:pt>
              </c:numCache>
            </c:numRef>
          </c:val>
          <c:extLst>
            <c:ext xmlns:c16="http://schemas.microsoft.com/office/drawing/2014/chart" uri="{C3380CC4-5D6E-409C-BE32-E72D297353CC}">
              <c16:uniqueId val="{00000002-A374-4795-BC6E-70258C5ACA8F}"/>
            </c:ext>
          </c:extLst>
        </c:ser>
        <c:dLbls>
          <c:showLegendKey val="0"/>
          <c:showVal val="0"/>
          <c:showCatName val="0"/>
          <c:showSerName val="0"/>
          <c:showPercent val="0"/>
          <c:showBubbleSize val="0"/>
        </c:dLbls>
        <c:gapWidth val="150"/>
        <c:overlap val="100"/>
        <c:axId val="534441472"/>
        <c:axId val="727849664"/>
      </c:barChart>
      <c:catAx>
        <c:axId val="534441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49664"/>
        <c:crosses val="autoZero"/>
        <c:auto val="1"/>
        <c:lblAlgn val="ctr"/>
        <c:lblOffset val="100"/>
        <c:noMultiLvlLbl val="0"/>
      </c:catAx>
      <c:valAx>
        <c:axId val="727849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41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Taul1!$B$2:$B$5</c:f>
              <c:numCache>
                <c:formatCode>0%</c:formatCode>
                <c:ptCount val="4"/>
                <c:pt idx="0">
                  <c:v>0.02</c:v>
                </c:pt>
                <c:pt idx="1">
                  <c:v>0.05</c:v>
                </c:pt>
                <c:pt idx="2">
                  <c:v>0.22</c:v>
                </c:pt>
                <c:pt idx="3">
                  <c:v>0.12</c:v>
                </c:pt>
              </c:numCache>
            </c:numRef>
          </c:val>
          <c:extLst>
            <c:ext xmlns:c16="http://schemas.microsoft.com/office/drawing/2014/chart" uri="{C3380CC4-5D6E-409C-BE32-E72D297353CC}">
              <c16:uniqueId val="{00000000-A374-4795-BC6E-70258C5ACA8F}"/>
            </c:ext>
          </c:extLst>
        </c:ser>
        <c:ser>
          <c:idx val="1"/>
          <c:order val="1"/>
          <c:tx>
            <c:strRef>
              <c:f>Taul1!$C$1</c:f>
              <c:strCache>
                <c:ptCount val="1"/>
                <c:pt idx="0">
                  <c:v>Ennallaan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Taul1!$C$2:$C$5</c:f>
              <c:numCache>
                <c:formatCode>0%</c:formatCode>
                <c:ptCount val="4"/>
                <c:pt idx="0">
                  <c:v>0.53</c:v>
                </c:pt>
                <c:pt idx="1">
                  <c:v>0.64</c:v>
                </c:pt>
                <c:pt idx="2">
                  <c:v>0.5</c:v>
                </c:pt>
                <c:pt idx="3">
                  <c:v>0.59</c:v>
                </c:pt>
              </c:numCache>
            </c:numRef>
          </c:val>
          <c:extLst>
            <c:ext xmlns:c16="http://schemas.microsoft.com/office/drawing/2014/chart" uri="{C3380CC4-5D6E-409C-BE32-E72D297353CC}">
              <c16:uniqueId val="{00000001-A374-4795-BC6E-70258C5ACA8F}"/>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Taul1!$A$2:$A$5</c:f>
              <c:strCache>
                <c:ptCount val="4"/>
                <c:pt idx="0">
                  <c:v>Investoinnit digitalisaatioon</c:v>
                </c:pt>
                <c:pt idx="1">
                  <c:v>T&amp;K-investoinnit</c:v>
                </c:pt>
                <c:pt idx="2">
                  <c:v>Toimitilat</c:v>
                </c:pt>
                <c:pt idx="3">
                  <c:v>Koneet &amp; laitteet</c:v>
                </c:pt>
              </c:strCache>
            </c:strRef>
          </c:cat>
          <c:val>
            <c:numRef>
              <c:f>Taul1!$D$2:$D$5</c:f>
              <c:numCache>
                <c:formatCode>0%</c:formatCode>
                <c:ptCount val="4"/>
                <c:pt idx="0">
                  <c:v>0.45</c:v>
                </c:pt>
                <c:pt idx="1">
                  <c:v>0.31</c:v>
                </c:pt>
                <c:pt idx="2">
                  <c:v>0.28000000000000003</c:v>
                </c:pt>
                <c:pt idx="3">
                  <c:v>0.28999999999999998</c:v>
                </c:pt>
              </c:numCache>
            </c:numRef>
          </c:val>
          <c:extLst>
            <c:ext xmlns:c16="http://schemas.microsoft.com/office/drawing/2014/chart" uri="{C3380CC4-5D6E-409C-BE32-E72D297353CC}">
              <c16:uniqueId val="{00000002-A374-4795-BC6E-70258C5ACA8F}"/>
            </c:ext>
          </c:extLst>
        </c:ser>
        <c:dLbls>
          <c:showLegendKey val="0"/>
          <c:showVal val="0"/>
          <c:showCatName val="0"/>
          <c:showSerName val="0"/>
          <c:showPercent val="0"/>
          <c:showBubbleSize val="0"/>
        </c:dLbls>
        <c:gapWidth val="150"/>
        <c:overlap val="100"/>
        <c:axId val="534441472"/>
        <c:axId val="727849664"/>
      </c:barChart>
      <c:catAx>
        <c:axId val="5344414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49664"/>
        <c:crosses val="autoZero"/>
        <c:auto val="1"/>
        <c:lblAlgn val="ctr"/>
        <c:lblOffset val="100"/>
        <c:noMultiLvlLbl val="0"/>
      </c:catAx>
      <c:valAx>
        <c:axId val="7278496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41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c:f>
              <c:strCache>
                <c:ptCount val="1"/>
                <c:pt idx="0">
                  <c:v>%</c:v>
                </c:pt>
              </c:strCache>
            </c:strRef>
          </c:cat>
          <c:val>
            <c:numRef>
              <c:f>Taul1!$B$2</c:f>
              <c:numCache>
                <c:formatCode>0%</c:formatCode>
                <c:ptCount val="1"/>
                <c:pt idx="0">
                  <c:v>0.02</c:v>
                </c:pt>
              </c:numCache>
            </c:numRef>
          </c:val>
          <c:extLst>
            <c:ext xmlns:c16="http://schemas.microsoft.com/office/drawing/2014/chart" uri="{C3380CC4-5D6E-409C-BE32-E72D297353CC}">
              <c16:uniqueId val="{00000000-5785-4A30-AFF0-71ECBC02B2E8}"/>
            </c:ext>
          </c:extLst>
        </c:ser>
        <c:ser>
          <c:idx val="1"/>
          <c:order val="1"/>
          <c:tx>
            <c:strRef>
              <c:f>Taul1!$C$1</c:f>
              <c:strCache>
                <c:ptCount val="1"/>
                <c:pt idx="0">
                  <c:v>Ennallaan</c:v>
                </c:pt>
              </c:strCache>
            </c:strRef>
          </c:tx>
          <c:spPr>
            <a:solidFill>
              <a:schemeClr val="accent1"/>
            </a:solidFill>
            <a:ln>
              <a:noFill/>
            </a:ln>
            <a:effectLst/>
          </c:spPr>
          <c:invertIfNegative val="0"/>
          <c:dLbls>
            <c:dLbl>
              <c:idx val="0"/>
              <c:tx>
                <c:rich>
                  <a:bodyPr/>
                  <a:lstStyle/>
                  <a:p>
                    <a:fld id="{ECA572F3-B0FF-4FD2-9C37-F40F3E837A9C}"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785-4A30-AFF0-71ECBC02B2E8}"/>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c:f>
              <c:strCache>
                <c:ptCount val="1"/>
                <c:pt idx="0">
                  <c:v>%</c:v>
                </c:pt>
              </c:strCache>
            </c:strRef>
          </c:cat>
          <c:val>
            <c:numRef>
              <c:f>Taul1!$C$2</c:f>
              <c:numCache>
                <c:formatCode>0%</c:formatCode>
                <c:ptCount val="1"/>
                <c:pt idx="0">
                  <c:v>0.38</c:v>
                </c:pt>
              </c:numCache>
            </c:numRef>
          </c:val>
          <c:extLst>
            <c:ext xmlns:c16="http://schemas.microsoft.com/office/drawing/2014/chart" uri="{C3380CC4-5D6E-409C-BE32-E72D297353CC}">
              <c16:uniqueId val="{00000002-5785-4A30-AFF0-71ECBC02B2E8}"/>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c:f>
              <c:strCache>
                <c:ptCount val="1"/>
                <c:pt idx="0">
                  <c:v>%</c:v>
                </c:pt>
              </c:strCache>
            </c:strRef>
          </c:cat>
          <c:val>
            <c:numRef>
              <c:f>Taul1!$D$2</c:f>
              <c:numCache>
                <c:formatCode>0%</c:formatCode>
                <c:ptCount val="1"/>
                <c:pt idx="0">
                  <c:v>0.52</c:v>
                </c:pt>
              </c:numCache>
            </c:numRef>
          </c:val>
          <c:extLst>
            <c:ext xmlns:c16="http://schemas.microsoft.com/office/drawing/2014/chart" uri="{C3380CC4-5D6E-409C-BE32-E72D297353CC}">
              <c16:uniqueId val="{00000003-5785-4A30-AFF0-71ECBC02B2E8}"/>
            </c:ext>
          </c:extLst>
        </c:ser>
        <c:ser>
          <c:idx val="3"/>
          <c:order val="3"/>
          <c:tx>
            <c:strRef>
              <c:f>Taul1!$E$1</c:f>
              <c:strCache>
                <c:ptCount val="1"/>
                <c:pt idx="0">
                  <c:v>Emme investoi lainkaan tekoälyyn</c:v>
                </c:pt>
              </c:strCache>
            </c:strRef>
          </c:tx>
          <c:spPr>
            <a:solidFill>
              <a:schemeClr val="tx2">
                <a:lumMod val="75000"/>
                <a:lumOff val="2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c:f>
              <c:strCache>
                <c:ptCount val="1"/>
                <c:pt idx="0">
                  <c:v>%</c:v>
                </c:pt>
              </c:strCache>
            </c:strRef>
          </c:cat>
          <c:val>
            <c:numRef>
              <c:f>Taul1!$E$2</c:f>
              <c:numCache>
                <c:formatCode>0%</c:formatCode>
                <c:ptCount val="1"/>
                <c:pt idx="0">
                  <c:v>0.08</c:v>
                </c:pt>
              </c:numCache>
            </c:numRef>
          </c:val>
          <c:extLst>
            <c:ext xmlns:c16="http://schemas.microsoft.com/office/drawing/2014/chart" uri="{C3380CC4-5D6E-409C-BE32-E72D297353CC}">
              <c16:uniqueId val="{00000004-5785-4A30-AFF0-71ECBC02B2E8}"/>
            </c:ext>
          </c:extLst>
        </c:ser>
        <c:dLbls>
          <c:showLegendKey val="0"/>
          <c:showVal val="0"/>
          <c:showCatName val="0"/>
          <c:showSerName val="0"/>
          <c:showPercent val="0"/>
          <c:showBubbleSize val="0"/>
        </c:dLbls>
        <c:gapWidth val="150"/>
        <c:overlap val="100"/>
        <c:axId val="534422896"/>
        <c:axId val="727865024"/>
      </c:barChart>
      <c:catAx>
        <c:axId val="5344228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65024"/>
        <c:crosses val="autoZero"/>
        <c:auto val="1"/>
        <c:lblAlgn val="ctr"/>
        <c:lblOffset val="100"/>
        <c:noMultiLvlLbl val="0"/>
      </c:catAx>
      <c:valAx>
        <c:axId val="7278650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2289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Taul1!$B$1</c:f>
              <c:strCache>
                <c:ptCount val="1"/>
                <c:pt idx="0">
                  <c:v>Sarja 1</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Taul1!$A$2:$A$7</c:f>
              <c:strCache>
                <c:ptCount val="6"/>
                <c:pt idx="0">
                  <c:v>Joulu 2024</c:v>
                </c:pt>
                <c:pt idx="1">
                  <c:v>Maalis 2025</c:v>
                </c:pt>
                <c:pt idx="2">
                  <c:v>Kesä 2025</c:v>
                </c:pt>
                <c:pt idx="3">
                  <c:v>Syys 2025</c:v>
                </c:pt>
                <c:pt idx="4">
                  <c:v>Joulu 2025</c:v>
                </c:pt>
                <c:pt idx="5">
                  <c:v>Maalis 2026</c:v>
                </c:pt>
              </c:strCache>
            </c:strRef>
          </c:cat>
          <c:val>
            <c:numRef>
              <c:f>Taul1!$B$2:$B$7</c:f>
              <c:numCache>
                <c:formatCode>0%</c:formatCode>
                <c:ptCount val="6"/>
                <c:pt idx="0">
                  <c:v>0.82</c:v>
                </c:pt>
                <c:pt idx="1">
                  <c:v>0.83</c:v>
                </c:pt>
                <c:pt idx="2">
                  <c:v>0.85</c:v>
                </c:pt>
                <c:pt idx="3">
                  <c:v>0.85</c:v>
                </c:pt>
                <c:pt idx="4">
                  <c:v>0.9</c:v>
                </c:pt>
                <c:pt idx="5">
                  <c:v>0.92</c:v>
                </c:pt>
              </c:numCache>
            </c:numRef>
          </c:val>
          <c:extLst>
            <c:ext xmlns:c16="http://schemas.microsoft.com/office/drawing/2014/chart" uri="{C3380CC4-5D6E-409C-BE32-E72D297353CC}">
              <c16:uniqueId val="{00000000-DEE9-4487-9F12-774AB1EC6903}"/>
            </c:ext>
          </c:extLst>
        </c:ser>
        <c:dLbls>
          <c:showLegendKey val="0"/>
          <c:showVal val="0"/>
          <c:showCatName val="0"/>
          <c:showSerName val="0"/>
          <c:showPercent val="0"/>
          <c:showBubbleSize val="0"/>
        </c:dLbls>
        <c:gapWidth val="219"/>
        <c:overlap val="-27"/>
        <c:axId val="1207304848"/>
        <c:axId val="1207306288"/>
      </c:barChart>
      <c:catAx>
        <c:axId val="120730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7306288"/>
        <c:crosses val="autoZero"/>
        <c:auto val="1"/>
        <c:lblAlgn val="ctr"/>
        <c:lblOffset val="100"/>
        <c:noMultiLvlLbl val="0"/>
      </c:catAx>
      <c:valAx>
        <c:axId val="120730628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120730484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336601511644188"/>
          <c:y val="3.9444200996580185E-2"/>
          <c:w val="0.41445863534935545"/>
          <c:h val="0.86625987657946213"/>
        </c:manualLayout>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19D0-4A2E-AB61-83FA24A923F7}"/>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Taul1!$B$2:$B$3</c:f>
              <c:numCache>
                <c:formatCode>0%</c:formatCode>
                <c:ptCount val="2"/>
                <c:pt idx="0">
                  <c:v>0</c:v>
                </c:pt>
                <c:pt idx="1">
                  <c:v>0.02</c:v>
                </c:pt>
              </c:numCache>
            </c:numRef>
          </c:val>
          <c:extLst>
            <c:ext xmlns:c16="http://schemas.microsoft.com/office/drawing/2014/chart" uri="{C3380CC4-5D6E-409C-BE32-E72D297353CC}">
              <c16:uniqueId val="{00000000-5785-4A30-AFF0-71ECBC02B2E8}"/>
            </c:ext>
          </c:extLst>
        </c:ser>
        <c:ser>
          <c:idx val="1"/>
          <c:order val="1"/>
          <c:tx>
            <c:strRef>
              <c:f>Taul1!$C$1</c:f>
              <c:strCache>
                <c:ptCount val="1"/>
                <c:pt idx="0">
                  <c:v>Ennallaan</c:v>
                </c:pt>
              </c:strCache>
            </c:strRef>
          </c:tx>
          <c:spPr>
            <a:solidFill>
              <a:schemeClr val="accent1"/>
            </a:solidFill>
            <a:ln>
              <a:noFill/>
            </a:ln>
            <a:effectLst/>
          </c:spPr>
          <c:invertIfNegative val="0"/>
          <c:dLbls>
            <c:dLbl>
              <c:idx val="0"/>
              <c:tx>
                <c:rich>
                  <a:bodyPr/>
                  <a:lstStyle/>
                  <a:p>
                    <a:fld id="{ECA572F3-B0FF-4FD2-9C37-F40F3E837A9C}"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785-4A30-AFF0-71ECBC02B2E8}"/>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Taul1!$C$2:$C$3</c:f>
              <c:numCache>
                <c:formatCode>0%</c:formatCode>
                <c:ptCount val="2"/>
                <c:pt idx="0">
                  <c:v>0.15</c:v>
                </c:pt>
                <c:pt idx="1">
                  <c:v>0.45</c:v>
                </c:pt>
              </c:numCache>
            </c:numRef>
          </c:val>
          <c:extLst>
            <c:ext xmlns:c16="http://schemas.microsoft.com/office/drawing/2014/chart" uri="{C3380CC4-5D6E-409C-BE32-E72D297353CC}">
              <c16:uniqueId val="{00000002-5785-4A30-AFF0-71ECBC02B2E8}"/>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Taul1!$D$2:$D$3</c:f>
              <c:numCache>
                <c:formatCode>0%</c:formatCode>
                <c:ptCount val="2"/>
                <c:pt idx="0">
                  <c:v>0.84</c:v>
                </c:pt>
                <c:pt idx="1">
                  <c:v>0.43</c:v>
                </c:pt>
              </c:numCache>
            </c:numRef>
          </c:val>
          <c:extLst>
            <c:ext xmlns:c16="http://schemas.microsoft.com/office/drawing/2014/chart" uri="{C3380CC4-5D6E-409C-BE32-E72D297353CC}">
              <c16:uniqueId val="{00000003-5785-4A30-AFF0-71ECBC02B2E8}"/>
            </c:ext>
          </c:extLst>
        </c:ser>
        <c:ser>
          <c:idx val="3"/>
          <c:order val="3"/>
          <c:tx>
            <c:strRef>
              <c:f>Taul1!$E$1</c:f>
              <c:strCache>
                <c:ptCount val="1"/>
                <c:pt idx="0">
                  <c:v>Emme investoi lainkaan tekoälyyn</c:v>
                </c:pt>
              </c:strCache>
            </c:strRef>
          </c:tx>
          <c:spPr>
            <a:solidFill>
              <a:schemeClr val="tx2">
                <a:lumMod val="75000"/>
                <a:lumOff val="2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Palvelut</c:v>
                </c:pt>
                <c:pt idx="1">
                  <c:v>Teollisuus</c:v>
                </c:pt>
              </c:strCache>
            </c:strRef>
          </c:cat>
          <c:val>
            <c:numRef>
              <c:f>Taul1!$E$2:$E$3</c:f>
              <c:numCache>
                <c:formatCode>0%</c:formatCode>
                <c:ptCount val="2"/>
                <c:pt idx="0">
                  <c:v>0.01</c:v>
                </c:pt>
                <c:pt idx="1">
                  <c:v>0.1</c:v>
                </c:pt>
              </c:numCache>
            </c:numRef>
          </c:val>
          <c:extLst>
            <c:ext xmlns:c16="http://schemas.microsoft.com/office/drawing/2014/chart" uri="{C3380CC4-5D6E-409C-BE32-E72D297353CC}">
              <c16:uniqueId val="{00000004-5785-4A30-AFF0-71ECBC02B2E8}"/>
            </c:ext>
          </c:extLst>
        </c:ser>
        <c:dLbls>
          <c:showLegendKey val="0"/>
          <c:showVal val="0"/>
          <c:showCatName val="0"/>
          <c:showSerName val="0"/>
          <c:showPercent val="0"/>
          <c:showBubbleSize val="0"/>
        </c:dLbls>
        <c:gapWidth val="150"/>
        <c:overlap val="100"/>
        <c:axId val="534422896"/>
        <c:axId val="727865024"/>
      </c:barChart>
      <c:catAx>
        <c:axId val="5344228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65024"/>
        <c:crosses val="autoZero"/>
        <c:auto val="1"/>
        <c:lblAlgn val="ctr"/>
        <c:lblOffset val="100"/>
        <c:noMultiLvlLbl val="0"/>
      </c:catAx>
      <c:valAx>
        <c:axId val="7278650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22896"/>
        <c:crosses val="autoZero"/>
        <c:crossBetween val="between"/>
      </c:valAx>
      <c:spPr>
        <a:noFill/>
        <a:ln>
          <a:noFill/>
        </a:ln>
        <a:effectLst/>
      </c:spPr>
    </c:plotArea>
    <c:legend>
      <c:legendPos val="r"/>
      <c:layout>
        <c:manualLayout>
          <c:xMode val="edge"/>
          <c:yMode val="edge"/>
          <c:x val="0.75307622869502266"/>
          <c:y val="0.21576966167774225"/>
          <c:w val="0.23784318106661184"/>
          <c:h val="0.5003297840140587"/>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336601511644188"/>
          <c:y val="3.9444200996580185E-2"/>
          <c:w val="0.41445863534935545"/>
          <c:h val="0.86625987657946213"/>
        </c:manualLayout>
      </c:layout>
      <c:barChart>
        <c:barDir val="bar"/>
        <c:grouping val="percentStacked"/>
        <c:varyColors val="0"/>
        <c:ser>
          <c:idx val="0"/>
          <c:order val="0"/>
          <c:tx>
            <c:strRef>
              <c:f>Taul1!$B$1</c:f>
              <c:strCache>
                <c:ptCount val="1"/>
                <c:pt idx="0">
                  <c:v>Laskussa</c:v>
                </c:pt>
              </c:strCache>
            </c:strRef>
          </c:tx>
          <c:spPr>
            <a:solidFill>
              <a:schemeClr val="accent4"/>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19D0-4A2E-AB61-83FA24A923F7}"/>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Taul1!$B$2:$B$3</c:f>
              <c:numCache>
                <c:formatCode>0%</c:formatCode>
                <c:ptCount val="2"/>
                <c:pt idx="0">
                  <c:v>0.04</c:v>
                </c:pt>
                <c:pt idx="1">
                  <c:v>0.01</c:v>
                </c:pt>
              </c:numCache>
            </c:numRef>
          </c:val>
          <c:extLst>
            <c:ext xmlns:c16="http://schemas.microsoft.com/office/drawing/2014/chart" uri="{C3380CC4-5D6E-409C-BE32-E72D297353CC}">
              <c16:uniqueId val="{00000000-5785-4A30-AFF0-71ECBC02B2E8}"/>
            </c:ext>
          </c:extLst>
        </c:ser>
        <c:ser>
          <c:idx val="1"/>
          <c:order val="1"/>
          <c:tx>
            <c:strRef>
              <c:f>Taul1!$C$1</c:f>
              <c:strCache>
                <c:ptCount val="1"/>
                <c:pt idx="0">
                  <c:v>Ennallaan</c:v>
                </c:pt>
              </c:strCache>
            </c:strRef>
          </c:tx>
          <c:spPr>
            <a:solidFill>
              <a:schemeClr val="accent1"/>
            </a:solidFill>
            <a:ln>
              <a:noFill/>
            </a:ln>
            <a:effectLst/>
          </c:spPr>
          <c:invertIfNegative val="0"/>
          <c:dLbls>
            <c:dLbl>
              <c:idx val="0"/>
              <c:tx>
                <c:rich>
                  <a:bodyPr/>
                  <a:lstStyle/>
                  <a:p>
                    <a:fld id="{ECA572F3-B0FF-4FD2-9C37-F40F3E837A9C}" type="VALUE">
                      <a:rPr lang="en-US">
                        <a:solidFill>
                          <a:schemeClr val="bg2"/>
                        </a:solidFill>
                      </a:rPr>
                      <a:pPr/>
                      <a:t>[ARVO]</a:t>
                    </a:fld>
                    <a:endParaRPr lang="fi-FI"/>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5785-4A30-AFF0-71ECBC02B2E8}"/>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Taul1!$C$2:$C$3</c:f>
              <c:numCache>
                <c:formatCode>0%</c:formatCode>
                <c:ptCount val="2"/>
                <c:pt idx="0">
                  <c:v>0.4</c:v>
                </c:pt>
                <c:pt idx="1">
                  <c:v>0.38</c:v>
                </c:pt>
              </c:numCache>
            </c:numRef>
          </c:val>
          <c:extLst>
            <c:ext xmlns:c16="http://schemas.microsoft.com/office/drawing/2014/chart" uri="{C3380CC4-5D6E-409C-BE32-E72D297353CC}">
              <c16:uniqueId val="{00000002-5785-4A30-AFF0-71ECBC02B2E8}"/>
            </c:ext>
          </c:extLst>
        </c:ser>
        <c:ser>
          <c:idx val="2"/>
          <c:order val="2"/>
          <c:tx>
            <c:strRef>
              <c:f>Taul1!$D$1</c:f>
              <c:strCache>
                <c:ptCount val="1"/>
                <c:pt idx="0">
                  <c:v>Kasvussa</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Taul1!$D$2:$D$3</c:f>
              <c:numCache>
                <c:formatCode>0%</c:formatCode>
                <c:ptCount val="2"/>
                <c:pt idx="0">
                  <c:v>0.56000000000000005</c:v>
                </c:pt>
                <c:pt idx="1">
                  <c:v>0.51</c:v>
                </c:pt>
              </c:numCache>
            </c:numRef>
          </c:val>
          <c:extLst>
            <c:ext xmlns:c16="http://schemas.microsoft.com/office/drawing/2014/chart" uri="{C3380CC4-5D6E-409C-BE32-E72D297353CC}">
              <c16:uniqueId val="{00000003-5785-4A30-AFF0-71ECBC02B2E8}"/>
            </c:ext>
          </c:extLst>
        </c:ser>
        <c:ser>
          <c:idx val="3"/>
          <c:order val="3"/>
          <c:tx>
            <c:strRef>
              <c:f>Taul1!$E$1</c:f>
              <c:strCache>
                <c:ptCount val="1"/>
                <c:pt idx="0">
                  <c:v>Emme investoi lainkaan tekoälyyn</c:v>
                </c:pt>
              </c:strCache>
            </c:strRef>
          </c:tx>
          <c:spPr>
            <a:solidFill>
              <a:schemeClr val="tx2">
                <a:lumMod val="75000"/>
                <a:lumOff val="25000"/>
              </a:schemeClr>
            </a:solidFill>
            <a:ln>
              <a:noFill/>
            </a:ln>
            <a:effectLst/>
          </c:spPr>
          <c:invertIfNegative val="0"/>
          <c:dLbls>
            <c:dLbl>
              <c:idx val="0"/>
              <c:layout>
                <c:manualLayout>
                  <c:x val="-2.7241770715096481E-2"/>
                  <c:y val="-3.944420099658018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D59-486F-A241-31A4977FF8BF}"/>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bg2"/>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Taul1!$A$2:$A$3</c:f>
              <c:strCache>
                <c:ptCount val="2"/>
                <c:pt idx="0">
                  <c:v>Yli 150 työllistävät</c:v>
                </c:pt>
                <c:pt idx="1">
                  <c:v>Alle 150 työllistävät</c:v>
                </c:pt>
              </c:strCache>
            </c:strRef>
          </c:cat>
          <c:val>
            <c:numRef>
              <c:f>Taul1!$E$2:$E$3</c:f>
              <c:numCache>
                <c:formatCode>0%</c:formatCode>
                <c:ptCount val="2"/>
                <c:pt idx="0">
                  <c:v>0</c:v>
                </c:pt>
                <c:pt idx="1">
                  <c:v>0.1</c:v>
                </c:pt>
              </c:numCache>
            </c:numRef>
          </c:val>
          <c:extLst>
            <c:ext xmlns:c16="http://schemas.microsoft.com/office/drawing/2014/chart" uri="{C3380CC4-5D6E-409C-BE32-E72D297353CC}">
              <c16:uniqueId val="{00000004-5785-4A30-AFF0-71ECBC02B2E8}"/>
            </c:ext>
          </c:extLst>
        </c:ser>
        <c:dLbls>
          <c:showLegendKey val="0"/>
          <c:showVal val="0"/>
          <c:showCatName val="0"/>
          <c:showSerName val="0"/>
          <c:showPercent val="0"/>
          <c:showBubbleSize val="0"/>
        </c:dLbls>
        <c:gapWidth val="150"/>
        <c:overlap val="100"/>
        <c:axId val="534422896"/>
        <c:axId val="727865024"/>
      </c:barChart>
      <c:catAx>
        <c:axId val="5344228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727865024"/>
        <c:crosses val="autoZero"/>
        <c:auto val="1"/>
        <c:lblAlgn val="ctr"/>
        <c:lblOffset val="100"/>
        <c:noMultiLvlLbl val="0"/>
      </c:catAx>
      <c:valAx>
        <c:axId val="72786502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crossAx val="534422896"/>
        <c:crosses val="autoZero"/>
        <c:crossBetween val="between"/>
      </c:valAx>
      <c:spPr>
        <a:noFill/>
        <a:ln>
          <a:noFill/>
        </a:ln>
        <a:effectLst/>
      </c:spPr>
    </c:plotArea>
    <c:legend>
      <c:legendPos val="r"/>
      <c:layout>
        <c:manualLayout>
          <c:xMode val="edge"/>
          <c:yMode val="edge"/>
          <c:x val="0.75307622869502266"/>
          <c:y val="0.21576966167774225"/>
          <c:w val="0.23784318106661184"/>
          <c:h val="0.4178555455666638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fi-FI"/>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defRPr>
      </a:pPr>
      <a:endParaRPr lang="fi-FI"/>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Tilauskanta</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-17</c:v>
                </c:pt>
                <c:pt idx="1">
                  <c:v>-13</c:v>
                </c:pt>
                <c:pt idx="2">
                  <c:v>10</c:v>
                </c:pt>
                <c:pt idx="3">
                  <c:v>1</c:v>
                </c:pt>
                <c:pt idx="4">
                  <c:v>3</c:v>
                </c:pt>
                <c:pt idx="5">
                  <c:v>7</c:v>
                </c:pt>
                <c:pt idx="6">
                  <c:v>20</c:v>
                </c:pt>
              </c:numCache>
            </c:numRef>
          </c:val>
          <c:extLst>
            <c:ext xmlns:c16="http://schemas.microsoft.com/office/drawing/2014/chart" uri="{C3380CC4-5D6E-409C-BE32-E72D297353CC}">
              <c16:uniqueId val="{00000000-9CB7-45C6-88A5-E9ECFD91A906}"/>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Uudet tilaukset</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-16</c:v>
                </c:pt>
                <c:pt idx="1">
                  <c:v>-8</c:v>
                </c:pt>
                <c:pt idx="2">
                  <c:v>11</c:v>
                </c:pt>
                <c:pt idx="3">
                  <c:v>4</c:v>
                </c:pt>
                <c:pt idx="4">
                  <c:v>5</c:v>
                </c:pt>
                <c:pt idx="5">
                  <c:v>12</c:v>
                </c:pt>
                <c:pt idx="6">
                  <c:v>22</c:v>
                </c:pt>
              </c:numCache>
            </c:numRef>
          </c:val>
          <c:extLst>
            <c:ext xmlns:c16="http://schemas.microsoft.com/office/drawing/2014/chart" uri="{C3380CC4-5D6E-409C-BE32-E72D297353CC}">
              <c16:uniqueId val="{00000000-0975-40BF-96D1-C22424CFD2DF}"/>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Työllisyys</c:v>
                </c:pt>
              </c:strCache>
            </c:strRef>
          </c:tx>
          <c:spPr>
            <a:solidFill>
              <a:schemeClr val="accent2"/>
            </a:solidFill>
            <a:ln>
              <a:noFill/>
            </a:ln>
            <a:effectLst/>
          </c:spPr>
          <c:invertIfNegative val="0"/>
          <c:dLbls>
            <c:dLbl>
              <c:idx val="2"/>
              <c:layout>
                <c:manualLayout>
                  <c:x val="3.1267980627639469E-3"/>
                  <c:y val="-7.4634312006740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6F0-4858-9C65-5D07070982BB}"/>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-12</c:v>
                </c:pt>
                <c:pt idx="1">
                  <c:v>-16</c:v>
                </c:pt>
                <c:pt idx="2">
                  <c:v>-3</c:v>
                </c:pt>
                <c:pt idx="3">
                  <c:v>7</c:v>
                </c:pt>
                <c:pt idx="4">
                  <c:v>2</c:v>
                </c:pt>
                <c:pt idx="5">
                  <c:v>5</c:v>
                </c:pt>
                <c:pt idx="6">
                  <c:v>14</c:v>
                </c:pt>
              </c:numCache>
            </c:numRef>
          </c:val>
          <c:extLst>
            <c:ext xmlns:c16="http://schemas.microsoft.com/office/drawing/2014/chart" uri="{C3380CC4-5D6E-409C-BE32-E72D297353CC}">
              <c16:uniqueId val="{00000000-9CB7-45C6-88A5-E9ECFD91A906}"/>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max val="1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fi-FI"/>
        </a:p>
      </c:txPr>
    </c:title>
    <c:autoTitleDeleted val="0"/>
    <c:plotArea>
      <c:layout/>
      <c:barChart>
        <c:barDir val="col"/>
        <c:grouping val="clustered"/>
        <c:varyColors val="0"/>
        <c:ser>
          <c:idx val="0"/>
          <c:order val="0"/>
          <c:tx>
            <c:strRef>
              <c:f>Taul1!$B$1</c:f>
              <c:strCache>
                <c:ptCount val="1"/>
                <c:pt idx="0">
                  <c:v>Tuotanto</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-8</c:v>
                </c:pt>
                <c:pt idx="1">
                  <c:v>-9</c:v>
                </c:pt>
                <c:pt idx="2">
                  <c:v>6</c:v>
                </c:pt>
                <c:pt idx="3">
                  <c:v>9</c:v>
                </c:pt>
                <c:pt idx="4">
                  <c:v>8</c:v>
                </c:pt>
                <c:pt idx="5">
                  <c:v>6</c:v>
                </c:pt>
                <c:pt idx="6">
                  <c:v>17</c:v>
                </c:pt>
              </c:numCache>
            </c:numRef>
          </c:val>
          <c:extLst>
            <c:ext xmlns:c16="http://schemas.microsoft.com/office/drawing/2014/chart" uri="{C3380CC4-5D6E-409C-BE32-E72D297353CC}">
              <c16:uniqueId val="{00000000-0975-40BF-96D1-C22424CFD2DF}"/>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min val="-2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en-US" err="1">
                <a:solidFill>
                  <a:schemeClr val="tx1"/>
                </a:solidFill>
              </a:rPr>
              <a:t>Työllisyys</a:t>
            </a:r>
            <a:endParaRPr lang="en-US">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Taul1!$B$1</c:f>
              <c:strCache>
                <c:ptCount val="1"/>
                <c:pt idx="0">
                  <c:v>Työllisyys</c:v>
                </c:pt>
              </c:strCache>
            </c:strRef>
          </c:tx>
          <c:spPr>
            <a:solidFill>
              <a:schemeClr val="accent2"/>
            </a:solidFill>
            <a:ln>
              <a:noFill/>
            </a:ln>
            <a:effectLst/>
          </c:spPr>
          <c:invertIfNegative val="0"/>
          <c:dLbls>
            <c:dLbl>
              <c:idx val="1"/>
              <c:layout>
                <c:manualLayout>
                  <c:x val="-9.3803941882918407E-3"/>
                  <c:y val="-9.03471731634563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717-4BC7-8C4F-0587D3B8A90D}"/>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Taul1!$A$2:$A$8</c:f>
              <c:strCache>
                <c:ptCount val="7"/>
                <c:pt idx="0">
                  <c:v>Syys 2024</c:v>
                </c:pt>
                <c:pt idx="1">
                  <c:v>Joulu 2024</c:v>
                </c:pt>
                <c:pt idx="2">
                  <c:v>Maalis 2025</c:v>
                </c:pt>
                <c:pt idx="3">
                  <c:v>Kesä 2025</c:v>
                </c:pt>
                <c:pt idx="4">
                  <c:v>Syys 2025</c:v>
                </c:pt>
                <c:pt idx="5">
                  <c:v>Joulu 2025</c:v>
                </c:pt>
                <c:pt idx="6">
                  <c:v>Maalis 2026</c:v>
                </c:pt>
              </c:strCache>
            </c:strRef>
          </c:cat>
          <c:val>
            <c:numRef>
              <c:f>Taul1!$B$2:$B$8</c:f>
              <c:numCache>
                <c:formatCode>General</c:formatCode>
                <c:ptCount val="7"/>
                <c:pt idx="0">
                  <c:v>-7</c:v>
                </c:pt>
                <c:pt idx="1">
                  <c:v>-2</c:v>
                </c:pt>
                <c:pt idx="2">
                  <c:v>15</c:v>
                </c:pt>
                <c:pt idx="3">
                  <c:v>4</c:v>
                </c:pt>
                <c:pt idx="4">
                  <c:v>2</c:v>
                </c:pt>
                <c:pt idx="5">
                  <c:v>15</c:v>
                </c:pt>
                <c:pt idx="6">
                  <c:v>18</c:v>
                </c:pt>
              </c:numCache>
            </c:numRef>
          </c:val>
          <c:extLst>
            <c:ext xmlns:c16="http://schemas.microsoft.com/office/drawing/2014/chart" uri="{C3380CC4-5D6E-409C-BE32-E72D297353CC}">
              <c16:uniqueId val="{00000000-9CB7-45C6-88A5-E9ECFD91A906}"/>
            </c:ext>
          </c:extLst>
        </c:ser>
        <c:dLbls>
          <c:showLegendKey val="0"/>
          <c:showVal val="0"/>
          <c:showCatName val="0"/>
          <c:showSerName val="0"/>
          <c:showPercent val="0"/>
          <c:showBubbleSize val="0"/>
        </c:dLbls>
        <c:gapWidth val="219"/>
        <c:overlap val="-27"/>
        <c:axId val="756377119"/>
        <c:axId val="756376159"/>
      </c:barChart>
      <c:catAx>
        <c:axId val="756377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6159"/>
        <c:crosses val="autoZero"/>
        <c:auto val="1"/>
        <c:lblAlgn val="ctr"/>
        <c:lblOffset val="100"/>
        <c:noMultiLvlLbl val="0"/>
      </c:catAx>
      <c:valAx>
        <c:axId val="756376159"/>
        <c:scaling>
          <c:orientation val="minMax"/>
          <c:max val="3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fi-FI"/>
          </a:p>
        </c:txPr>
        <c:crossAx val="75637711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r>
              <a:rPr lang="en-US" sz="1050" err="1">
                <a:latin typeface="Verdana" panose="020B0604030504040204" pitchFamily="34" charset="0"/>
                <a:ea typeface="Verdana" panose="020B0604030504040204" pitchFamily="34" charset="0"/>
                <a:cs typeface="Verdana" panose="020B0604030504040204" pitchFamily="34" charset="0"/>
              </a:rPr>
              <a:t>Teknologiateollisuus</a:t>
            </a:r>
            <a:endParaRPr lang="en-US" sz="1050">
              <a:latin typeface="Verdana" panose="020B0604030504040204" pitchFamily="34" charset="0"/>
              <a:ea typeface="Verdana" panose="020B0604030504040204" pitchFamily="34" charset="0"/>
              <a:cs typeface="Verdana" panose="020B0604030504040204" pitchFamily="34" charset="0"/>
            </a:endParaRPr>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F2C89C3-1639-C64F-B7DC-4038F10D3C80}" type="slidenum">
              <a:rPr sz="1050">
                <a:latin typeface="Verdana" panose="020B0604030504040204" pitchFamily="34" charset="0"/>
                <a:ea typeface="Verdana" panose="020B0604030504040204" pitchFamily="34" charset="0"/>
                <a:cs typeface="Verdana" panose="020B0604030504040204" pitchFamily="34" charset="0"/>
              </a:rPr>
              <a:t>‹#›</a:t>
            </a:fld>
            <a:endParaRPr lang="en-US" sz="105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3637526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050">
                <a:latin typeface="Verdana" panose="020B0604030504040204" pitchFamily="34" charset="0"/>
                <a:ea typeface="Verdana" panose="020B0604030504040204" pitchFamily="34" charset="0"/>
                <a:cs typeface="Verdana" panose="020B0604030504040204" pitchFamily="34" charset="0"/>
              </a:defRPr>
            </a:lvl1pPr>
          </a:lstStyle>
          <a:p>
            <a:r>
              <a:rPr lang="fi-FI"/>
              <a:t>Teknologiateollisuus</a:t>
            </a:r>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050">
                <a:latin typeface="Verdana" panose="020B0604030504040204" pitchFamily="34" charset="0"/>
                <a:ea typeface="Verdana" panose="020B0604030504040204" pitchFamily="34" charset="0"/>
                <a:cs typeface="Verdana" panose="020B0604030504040204" pitchFamily="34" charset="0"/>
              </a:defRPr>
            </a:lvl1pPr>
          </a:lstStyle>
          <a:p>
            <a:fld id="{B5A0B3B4-F971-4AD3-B530-DE860EFC07D2}" type="slidenum">
              <a:rPr lang="fi-FI" smtClean="0"/>
              <a:pPr/>
              <a:t>‹#›</a:t>
            </a:fld>
            <a:endParaRPr lang="fi-FI"/>
          </a:p>
        </p:txBody>
      </p:sp>
    </p:spTree>
    <p:extLst>
      <p:ext uri="{BB962C8B-B14F-4D97-AF65-F5344CB8AC3E}">
        <p14:creationId xmlns:p14="http://schemas.microsoft.com/office/powerpoint/2010/main" val="4248243881"/>
      </p:ext>
    </p:extLst>
  </p:cSld>
  <p:clrMap bg1="lt1" tx1="dk1" bg2="lt2" tx2="dk2" accent1="accent1" accent2="accent2" accent3="accent3" accent4="accent4" accent5="accent5" accent6="accent6" hlink="hlink" folHlink="folHlink"/>
  <p:hf/>
  <p:notesStyle>
    <a:lvl1pPr marL="0" algn="l" defTabSz="679871" rtl="0" eaLnBrk="1" latinLnBrk="0" hangingPunct="1">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339932" algn="l" defTabSz="679871" rtl="0" eaLnBrk="1" latinLnBrk="0" hangingPunct="1">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679871" algn="l" defTabSz="679871" rtl="0" eaLnBrk="1" latinLnBrk="0" hangingPunct="1">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019807" algn="l" defTabSz="679871" rtl="0" eaLnBrk="1" latinLnBrk="0" hangingPunct="1">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1359744" algn="l" defTabSz="679871" rtl="0" eaLnBrk="1" latinLnBrk="0" hangingPunct="1">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699681" algn="l" defTabSz="679871" rtl="0" eaLnBrk="1" latinLnBrk="0" hangingPunct="1">
      <a:defRPr sz="893" kern="1200">
        <a:solidFill>
          <a:schemeClr val="tx1"/>
        </a:solidFill>
        <a:latin typeface="+mn-lt"/>
        <a:ea typeface="+mn-ea"/>
        <a:cs typeface="+mn-cs"/>
      </a:defRPr>
    </a:lvl6pPr>
    <a:lvl7pPr marL="2039614" algn="l" defTabSz="679871" rtl="0" eaLnBrk="1" latinLnBrk="0" hangingPunct="1">
      <a:defRPr sz="893" kern="1200">
        <a:solidFill>
          <a:schemeClr val="tx1"/>
        </a:solidFill>
        <a:latin typeface="+mn-lt"/>
        <a:ea typeface="+mn-ea"/>
        <a:cs typeface="+mn-cs"/>
      </a:defRPr>
    </a:lvl7pPr>
    <a:lvl8pPr marL="2379548" algn="l" defTabSz="679871" rtl="0" eaLnBrk="1" latinLnBrk="0" hangingPunct="1">
      <a:defRPr sz="893" kern="1200">
        <a:solidFill>
          <a:schemeClr val="tx1"/>
        </a:solidFill>
        <a:latin typeface="+mn-lt"/>
        <a:ea typeface="+mn-ea"/>
        <a:cs typeface="+mn-cs"/>
      </a:defRPr>
    </a:lvl8pPr>
    <a:lvl9pPr marL="2719486" algn="l" defTabSz="679871" rtl="0" eaLnBrk="1" latinLnBrk="0" hangingPunct="1">
      <a:defRPr sz="8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a:t>
            </a:fld>
            <a:endParaRPr lang="fi-FI"/>
          </a:p>
        </p:txBody>
      </p:sp>
    </p:spTree>
    <p:extLst>
      <p:ext uri="{BB962C8B-B14F-4D97-AF65-F5344CB8AC3E}">
        <p14:creationId xmlns:p14="http://schemas.microsoft.com/office/powerpoint/2010/main" val="6117092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14</a:t>
            </a:fld>
            <a:endParaRPr lang="fi-FI"/>
          </a:p>
        </p:txBody>
      </p:sp>
    </p:spTree>
    <p:extLst>
      <p:ext uri="{BB962C8B-B14F-4D97-AF65-F5344CB8AC3E}">
        <p14:creationId xmlns:p14="http://schemas.microsoft.com/office/powerpoint/2010/main" val="500444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15</a:t>
            </a:fld>
            <a:endParaRPr lang="fi-FI"/>
          </a:p>
        </p:txBody>
      </p:sp>
    </p:spTree>
    <p:extLst>
      <p:ext uri="{BB962C8B-B14F-4D97-AF65-F5344CB8AC3E}">
        <p14:creationId xmlns:p14="http://schemas.microsoft.com/office/powerpoint/2010/main" val="2718005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16</a:t>
            </a:fld>
            <a:endParaRPr lang="fi-FI"/>
          </a:p>
        </p:txBody>
      </p:sp>
    </p:spTree>
    <p:extLst>
      <p:ext uri="{BB962C8B-B14F-4D97-AF65-F5344CB8AC3E}">
        <p14:creationId xmlns:p14="http://schemas.microsoft.com/office/powerpoint/2010/main" val="27657342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135EF-4D02-ED9C-155E-60FF7DA9A33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D16E59F6-5776-4F58-1BBE-8DE7B74300B1}"/>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F48B5B7-57F9-7756-ED92-FEDD63785C4B}"/>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1B2932D1-02D9-4F23-47AD-3FB49509B9BC}"/>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AA321F8C-BACC-1EF3-8695-61B9490436BA}"/>
              </a:ext>
            </a:extLst>
          </p:cNvPr>
          <p:cNvSpPr>
            <a:spLocks noGrp="1"/>
          </p:cNvSpPr>
          <p:nvPr>
            <p:ph type="sldNum" sz="quarter" idx="5"/>
          </p:nvPr>
        </p:nvSpPr>
        <p:spPr/>
        <p:txBody>
          <a:bodyPr/>
          <a:lstStyle/>
          <a:p>
            <a:fld id="{B5A0B3B4-F971-4AD3-B530-DE860EFC07D2}" type="slidenum">
              <a:rPr lang="fi-FI" smtClean="0"/>
              <a:pPr/>
              <a:t>17</a:t>
            </a:fld>
            <a:endParaRPr lang="fi-FI"/>
          </a:p>
        </p:txBody>
      </p:sp>
    </p:spTree>
    <p:extLst>
      <p:ext uri="{BB962C8B-B14F-4D97-AF65-F5344CB8AC3E}">
        <p14:creationId xmlns:p14="http://schemas.microsoft.com/office/powerpoint/2010/main" val="887338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18</a:t>
            </a:fld>
            <a:endParaRPr lang="fi-FI"/>
          </a:p>
        </p:txBody>
      </p:sp>
    </p:spTree>
    <p:extLst>
      <p:ext uri="{BB962C8B-B14F-4D97-AF65-F5344CB8AC3E}">
        <p14:creationId xmlns:p14="http://schemas.microsoft.com/office/powerpoint/2010/main" val="1613655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4AE83-141E-662D-AC3B-276EE6A2906F}"/>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05EBEBA-C178-ADDB-E99F-C303CA6580C5}"/>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DD115C87-0CE0-A945-42A7-A1BA9A54CF8C}"/>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4DD64937-5BE0-BC47-9C04-3A6C9476EFD5}"/>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7BC9033D-DAB0-ED7D-F718-01AF84559AAE}"/>
              </a:ext>
            </a:extLst>
          </p:cNvPr>
          <p:cNvSpPr>
            <a:spLocks noGrp="1"/>
          </p:cNvSpPr>
          <p:nvPr>
            <p:ph type="sldNum" sz="quarter" idx="5"/>
          </p:nvPr>
        </p:nvSpPr>
        <p:spPr/>
        <p:txBody>
          <a:bodyPr/>
          <a:lstStyle/>
          <a:p>
            <a:fld id="{B5A0B3B4-F971-4AD3-B530-DE860EFC07D2}" type="slidenum">
              <a:rPr lang="fi-FI" smtClean="0"/>
              <a:pPr/>
              <a:t>19</a:t>
            </a:fld>
            <a:endParaRPr lang="fi-FI"/>
          </a:p>
        </p:txBody>
      </p:sp>
    </p:spTree>
    <p:extLst>
      <p:ext uri="{BB962C8B-B14F-4D97-AF65-F5344CB8AC3E}">
        <p14:creationId xmlns:p14="http://schemas.microsoft.com/office/powerpoint/2010/main" val="28416276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21</a:t>
            </a:fld>
            <a:endParaRPr lang="fi-FI"/>
          </a:p>
        </p:txBody>
      </p:sp>
    </p:spTree>
    <p:extLst>
      <p:ext uri="{BB962C8B-B14F-4D97-AF65-F5344CB8AC3E}">
        <p14:creationId xmlns:p14="http://schemas.microsoft.com/office/powerpoint/2010/main" val="35959631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1DB84-57DF-683C-0495-3C6B5F0A377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92E1C04D-E729-DF1E-20D8-D0FD102ED7DE}"/>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5ACA2F10-7543-DD74-BA65-A392E0AF7BFB}"/>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6713802A-6748-969B-29FF-F57490F8AD72}"/>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7D86B3E9-4CC6-699C-6578-653B3FF62C7F}"/>
              </a:ext>
            </a:extLst>
          </p:cNvPr>
          <p:cNvSpPr>
            <a:spLocks noGrp="1"/>
          </p:cNvSpPr>
          <p:nvPr>
            <p:ph type="sldNum" sz="quarter" idx="5"/>
          </p:nvPr>
        </p:nvSpPr>
        <p:spPr/>
        <p:txBody>
          <a:bodyPr/>
          <a:lstStyle/>
          <a:p>
            <a:fld id="{B5A0B3B4-F971-4AD3-B530-DE860EFC07D2}" type="slidenum">
              <a:rPr lang="fi-FI" smtClean="0"/>
              <a:pPr/>
              <a:t>22</a:t>
            </a:fld>
            <a:endParaRPr lang="fi-FI"/>
          </a:p>
        </p:txBody>
      </p:sp>
    </p:spTree>
    <p:extLst>
      <p:ext uri="{BB962C8B-B14F-4D97-AF65-F5344CB8AC3E}">
        <p14:creationId xmlns:p14="http://schemas.microsoft.com/office/powerpoint/2010/main" val="26168514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23</a:t>
            </a:fld>
            <a:endParaRPr lang="fi-FI"/>
          </a:p>
        </p:txBody>
      </p:sp>
    </p:spTree>
    <p:extLst>
      <p:ext uri="{BB962C8B-B14F-4D97-AF65-F5344CB8AC3E}">
        <p14:creationId xmlns:p14="http://schemas.microsoft.com/office/powerpoint/2010/main" val="1721583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24</a:t>
            </a:fld>
            <a:endParaRPr lang="fi-FI"/>
          </a:p>
        </p:txBody>
      </p:sp>
    </p:spTree>
    <p:extLst>
      <p:ext uri="{BB962C8B-B14F-4D97-AF65-F5344CB8AC3E}">
        <p14:creationId xmlns:p14="http://schemas.microsoft.com/office/powerpoint/2010/main" val="2936086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679871" rtl="0" eaLnBrk="1" fontAlgn="auto" latinLnBrk="0" hangingPunct="1">
              <a:lnSpc>
                <a:spcPct val="100000"/>
              </a:lnSpc>
              <a:spcBef>
                <a:spcPts val="0"/>
              </a:spcBef>
              <a:spcAft>
                <a:spcPts val="0"/>
              </a:spcAft>
              <a:buClrTx/>
              <a:buSzTx/>
              <a:buFontTx/>
              <a:buNone/>
              <a:tabLst/>
              <a:defRPr/>
            </a:pPr>
            <a:r>
              <a:rPr lang="fi-FI" dirty="0"/>
              <a:t>OK</a:t>
            </a:r>
          </a:p>
          <a:p>
            <a:pPr marL="0" marR="0" lvl="0" indent="0" algn="l" defTabSz="679871" rtl="0" eaLnBrk="1" fontAlgn="auto" latinLnBrk="0" hangingPunct="1">
              <a:lnSpc>
                <a:spcPct val="100000"/>
              </a:lnSpc>
              <a:spcBef>
                <a:spcPts val="0"/>
              </a:spcBef>
              <a:spcAft>
                <a:spcPts val="0"/>
              </a:spcAft>
              <a:buClrTx/>
              <a:buSzTx/>
              <a:buFontTx/>
              <a:buNone/>
              <a:tabLst/>
              <a:defRPr/>
            </a:pPr>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4</a:t>
            </a:fld>
            <a:endParaRPr lang="fi-FI"/>
          </a:p>
        </p:txBody>
      </p:sp>
    </p:spTree>
    <p:extLst>
      <p:ext uri="{BB962C8B-B14F-4D97-AF65-F5344CB8AC3E}">
        <p14:creationId xmlns:p14="http://schemas.microsoft.com/office/powerpoint/2010/main" val="42117846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B9AD27-9D9B-A0EC-6D4B-E6462D1461CD}"/>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7016ADCD-C75E-6A3D-5639-D30ED3C88E3F}"/>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3939443-9211-DBEE-2ED7-AA32C81B3D04}"/>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7A6B2261-FD21-DBED-1F66-FBB8FB918AC2}"/>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3224C205-A3D1-5A06-7D4F-84DB9EBA5CAE}"/>
              </a:ext>
            </a:extLst>
          </p:cNvPr>
          <p:cNvSpPr>
            <a:spLocks noGrp="1"/>
          </p:cNvSpPr>
          <p:nvPr>
            <p:ph type="sldNum" sz="quarter" idx="5"/>
          </p:nvPr>
        </p:nvSpPr>
        <p:spPr/>
        <p:txBody>
          <a:bodyPr/>
          <a:lstStyle/>
          <a:p>
            <a:fld id="{B5A0B3B4-F971-4AD3-B530-DE860EFC07D2}" type="slidenum">
              <a:rPr lang="fi-FI" smtClean="0"/>
              <a:pPr/>
              <a:t>25</a:t>
            </a:fld>
            <a:endParaRPr lang="fi-FI"/>
          </a:p>
        </p:txBody>
      </p:sp>
    </p:spTree>
    <p:extLst>
      <p:ext uri="{BB962C8B-B14F-4D97-AF65-F5344CB8AC3E}">
        <p14:creationId xmlns:p14="http://schemas.microsoft.com/office/powerpoint/2010/main" val="32263999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26</a:t>
            </a:fld>
            <a:endParaRPr lang="fi-FI"/>
          </a:p>
        </p:txBody>
      </p:sp>
    </p:spTree>
    <p:extLst>
      <p:ext uri="{BB962C8B-B14F-4D97-AF65-F5344CB8AC3E}">
        <p14:creationId xmlns:p14="http://schemas.microsoft.com/office/powerpoint/2010/main" val="22612309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679871" rtl="0" eaLnBrk="1" fontAlgn="auto" latinLnBrk="0" hangingPunct="1">
              <a:lnSpc>
                <a:spcPct val="100000"/>
              </a:lnSpc>
              <a:spcBef>
                <a:spcPts val="0"/>
              </a:spcBef>
              <a:spcAft>
                <a:spcPts val="0"/>
              </a:spcAft>
              <a:buClrTx/>
              <a:buSzTx/>
              <a:buFontTx/>
              <a:buNone/>
              <a:tabLst/>
              <a:defRPr/>
            </a:pPr>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28</a:t>
            </a:fld>
            <a:endParaRPr lang="fi-FI"/>
          </a:p>
        </p:txBody>
      </p:sp>
    </p:spTree>
    <p:extLst>
      <p:ext uri="{BB962C8B-B14F-4D97-AF65-F5344CB8AC3E}">
        <p14:creationId xmlns:p14="http://schemas.microsoft.com/office/powerpoint/2010/main" val="35380442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13212-1499-DA60-74DA-AD8A9F3BD34A}"/>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BFC9291-AC5E-5B61-92AB-28FCAD9BC3BD}"/>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D7A9F63-B4BD-370F-10AC-CBD0150F432F}"/>
              </a:ext>
            </a:extLst>
          </p:cNvPr>
          <p:cNvSpPr>
            <a:spLocks noGrp="1"/>
          </p:cNvSpPr>
          <p:nvPr>
            <p:ph type="body" idx="1"/>
          </p:nvPr>
        </p:nvSpPr>
        <p:spPr/>
        <p:txBody>
          <a:bodyPr/>
          <a:lstStyle/>
          <a:p>
            <a:pPr marL="0" marR="0" lvl="0" indent="0" algn="l" defTabSz="679871" rtl="0" eaLnBrk="1" fontAlgn="auto" latinLnBrk="0" hangingPunct="1">
              <a:lnSpc>
                <a:spcPct val="100000"/>
              </a:lnSpc>
              <a:spcBef>
                <a:spcPts val="0"/>
              </a:spcBef>
              <a:spcAft>
                <a:spcPts val="0"/>
              </a:spcAft>
              <a:buClrTx/>
              <a:buSzTx/>
              <a:buFontTx/>
              <a:buNone/>
              <a:tabLst/>
              <a:defRPr/>
            </a:pPr>
            <a:endParaRPr lang="fi-FI" dirty="0"/>
          </a:p>
        </p:txBody>
      </p:sp>
      <p:sp>
        <p:nvSpPr>
          <p:cNvPr id="4" name="Alatunnisteen paikkamerkki 3">
            <a:extLst>
              <a:ext uri="{FF2B5EF4-FFF2-40B4-BE49-F238E27FC236}">
                <a16:creationId xmlns:a16="http://schemas.microsoft.com/office/drawing/2014/main" id="{B1C11E29-B47F-7FDD-F3FE-551552FB155C}"/>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C58C2D36-9F52-D480-B222-4DC36644C4F2}"/>
              </a:ext>
            </a:extLst>
          </p:cNvPr>
          <p:cNvSpPr>
            <a:spLocks noGrp="1"/>
          </p:cNvSpPr>
          <p:nvPr>
            <p:ph type="sldNum" sz="quarter" idx="5"/>
          </p:nvPr>
        </p:nvSpPr>
        <p:spPr/>
        <p:txBody>
          <a:bodyPr/>
          <a:lstStyle/>
          <a:p>
            <a:fld id="{B5A0B3B4-F971-4AD3-B530-DE860EFC07D2}" type="slidenum">
              <a:rPr lang="fi-FI" smtClean="0"/>
              <a:pPr/>
              <a:t>29</a:t>
            </a:fld>
            <a:endParaRPr lang="fi-FI"/>
          </a:p>
        </p:txBody>
      </p:sp>
    </p:spTree>
    <p:extLst>
      <p:ext uri="{BB962C8B-B14F-4D97-AF65-F5344CB8AC3E}">
        <p14:creationId xmlns:p14="http://schemas.microsoft.com/office/powerpoint/2010/main" val="17517661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868F2-1917-3075-CE06-40F15675F06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5FB03456-0F7E-57EA-43C7-D8408711EBD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AEA99DC0-E103-90A4-A413-D27B5E00680C}"/>
              </a:ext>
            </a:extLst>
          </p:cNvPr>
          <p:cNvSpPr>
            <a:spLocks noGrp="1"/>
          </p:cNvSpPr>
          <p:nvPr>
            <p:ph type="body" idx="1"/>
          </p:nvPr>
        </p:nvSpPr>
        <p:spPr/>
        <p:txBody>
          <a:bodyPr/>
          <a:lstStyle/>
          <a:p>
            <a:pPr marL="0" marR="0" lvl="0" indent="0" algn="l" defTabSz="679871" rtl="0" eaLnBrk="1" fontAlgn="auto" latinLnBrk="0" hangingPunct="1">
              <a:lnSpc>
                <a:spcPct val="100000"/>
              </a:lnSpc>
              <a:spcBef>
                <a:spcPts val="0"/>
              </a:spcBef>
              <a:spcAft>
                <a:spcPts val="0"/>
              </a:spcAft>
              <a:buClrTx/>
              <a:buSzTx/>
              <a:buFontTx/>
              <a:buNone/>
              <a:tabLst/>
              <a:defRPr/>
            </a:pPr>
            <a:endParaRPr lang="fi-FI" dirty="0"/>
          </a:p>
        </p:txBody>
      </p:sp>
      <p:sp>
        <p:nvSpPr>
          <p:cNvPr id="4" name="Alatunnisteen paikkamerkki 3">
            <a:extLst>
              <a:ext uri="{FF2B5EF4-FFF2-40B4-BE49-F238E27FC236}">
                <a16:creationId xmlns:a16="http://schemas.microsoft.com/office/drawing/2014/main" id="{519A8239-C2D4-0AED-AAA8-DC76686B3FA1}"/>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E708061D-B475-E21E-5BFE-60E755EE1EB7}"/>
              </a:ext>
            </a:extLst>
          </p:cNvPr>
          <p:cNvSpPr>
            <a:spLocks noGrp="1"/>
          </p:cNvSpPr>
          <p:nvPr>
            <p:ph type="sldNum" sz="quarter" idx="5"/>
          </p:nvPr>
        </p:nvSpPr>
        <p:spPr/>
        <p:txBody>
          <a:bodyPr/>
          <a:lstStyle/>
          <a:p>
            <a:fld id="{B5A0B3B4-F971-4AD3-B530-DE860EFC07D2}" type="slidenum">
              <a:rPr lang="fi-FI" smtClean="0"/>
              <a:pPr/>
              <a:t>30</a:t>
            </a:fld>
            <a:endParaRPr lang="fi-FI"/>
          </a:p>
        </p:txBody>
      </p:sp>
    </p:spTree>
    <p:extLst>
      <p:ext uri="{BB962C8B-B14F-4D97-AF65-F5344CB8AC3E}">
        <p14:creationId xmlns:p14="http://schemas.microsoft.com/office/powerpoint/2010/main" val="27017013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74BDE-E9AE-34DC-C5BC-5E198B7452ED}"/>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860B2FC-9CEE-8059-BC1C-B78D991A5DD3}"/>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D1FF62BD-17C3-96B9-3630-48E6F5083C05}"/>
              </a:ext>
            </a:extLst>
          </p:cNvPr>
          <p:cNvSpPr>
            <a:spLocks noGrp="1"/>
          </p:cNvSpPr>
          <p:nvPr>
            <p:ph type="body" idx="1"/>
          </p:nvPr>
        </p:nvSpPr>
        <p:spPr/>
        <p:txBody>
          <a:bodyPr/>
          <a:lstStyle/>
          <a:p>
            <a:pPr marL="0" marR="0" lvl="0" indent="0" algn="l" defTabSz="679871" rtl="0" eaLnBrk="1" fontAlgn="auto" latinLnBrk="0" hangingPunct="1">
              <a:lnSpc>
                <a:spcPct val="100000"/>
              </a:lnSpc>
              <a:spcBef>
                <a:spcPts val="0"/>
              </a:spcBef>
              <a:spcAft>
                <a:spcPts val="0"/>
              </a:spcAft>
              <a:buClrTx/>
              <a:buSzTx/>
              <a:buFontTx/>
              <a:buNone/>
              <a:tabLst/>
              <a:defRPr/>
            </a:pPr>
            <a:endParaRPr lang="fi-FI" dirty="0"/>
          </a:p>
        </p:txBody>
      </p:sp>
      <p:sp>
        <p:nvSpPr>
          <p:cNvPr id="4" name="Alatunnisteen paikkamerkki 3">
            <a:extLst>
              <a:ext uri="{FF2B5EF4-FFF2-40B4-BE49-F238E27FC236}">
                <a16:creationId xmlns:a16="http://schemas.microsoft.com/office/drawing/2014/main" id="{1E30B26A-C07C-DF1B-3A42-259E80ACCB11}"/>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10909C71-A35D-56ED-F3D5-81079A09263C}"/>
              </a:ext>
            </a:extLst>
          </p:cNvPr>
          <p:cNvSpPr>
            <a:spLocks noGrp="1"/>
          </p:cNvSpPr>
          <p:nvPr>
            <p:ph type="sldNum" sz="quarter" idx="5"/>
          </p:nvPr>
        </p:nvSpPr>
        <p:spPr/>
        <p:txBody>
          <a:bodyPr/>
          <a:lstStyle/>
          <a:p>
            <a:fld id="{B5A0B3B4-F971-4AD3-B530-DE860EFC07D2}" type="slidenum">
              <a:rPr lang="fi-FI" smtClean="0"/>
              <a:pPr/>
              <a:t>31</a:t>
            </a:fld>
            <a:endParaRPr lang="fi-FI"/>
          </a:p>
        </p:txBody>
      </p:sp>
    </p:spTree>
    <p:extLst>
      <p:ext uri="{BB962C8B-B14F-4D97-AF65-F5344CB8AC3E}">
        <p14:creationId xmlns:p14="http://schemas.microsoft.com/office/powerpoint/2010/main" val="17487689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679871" rtl="0" eaLnBrk="1" fontAlgn="auto" latinLnBrk="0" hangingPunct="1">
              <a:lnSpc>
                <a:spcPct val="100000"/>
              </a:lnSpc>
              <a:spcBef>
                <a:spcPts val="0"/>
              </a:spcBef>
              <a:spcAft>
                <a:spcPts val="0"/>
              </a:spcAft>
              <a:buClrTx/>
              <a:buSzTx/>
              <a:buFontTx/>
              <a:buNone/>
              <a:tabLst/>
              <a:defRPr/>
            </a:pPr>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32</a:t>
            </a:fld>
            <a:endParaRPr lang="fi-FI"/>
          </a:p>
        </p:txBody>
      </p:sp>
    </p:spTree>
    <p:extLst>
      <p:ext uri="{BB962C8B-B14F-4D97-AF65-F5344CB8AC3E}">
        <p14:creationId xmlns:p14="http://schemas.microsoft.com/office/powerpoint/2010/main" val="8846879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33</a:t>
            </a:fld>
            <a:endParaRPr lang="fi-FI"/>
          </a:p>
        </p:txBody>
      </p:sp>
    </p:spTree>
    <p:extLst>
      <p:ext uri="{BB962C8B-B14F-4D97-AF65-F5344CB8AC3E}">
        <p14:creationId xmlns:p14="http://schemas.microsoft.com/office/powerpoint/2010/main" val="4999818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34</a:t>
            </a:fld>
            <a:endParaRPr lang="fi-FI"/>
          </a:p>
        </p:txBody>
      </p:sp>
    </p:spTree>
    <p:extLst>
      <p:ext uri="{BB962C8B-B14F-4D97-AF65-F5344CB8AC3E}">
        <p14:creationId xmlns:p14="http://schemas.microsoft.com/office/powerpoint/2010/main" val="1801721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35</a:t>
            </a:fld>
            <a:endParaRPr lang="fi-FI"/>
          </a:p>
        </p:txBody>
      </p:sp>
    </p:spTree>
    <p:extLst>
      <p:ext uri="{BB962C8B-B14F-4D97-AF65-F5344CB8AC3E}">
        <p14:creationId xmlns:p14="http://schemas.microsoft.com/office/powerpoint/2010/main" val="1393799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5</a:t>
            </a:fld>
            <a:endParaRPr lang="fi-FI"/>
          </a:p>
        </p:txBody>
      </p:sp>
    </p:spTree>
    <p:extLst>
      <p:ext uri="{BB962C8B-B14F-4D97-AF65-F5344CB8AC3E}">
        <p14:creationId xmlns:p14="http://schemas.microsoft.com/office/powerpoint/2010/main" val="429225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36</a:t>
            </a:fld>
            <a:endParaRPr lang="fi-FI"/>
          </a:p>
        </p:txBody>
      </p:sp>
    </p:spTree>
    <p:extLst>
      <p:ext uri="{BB962C8B-B14F-4D97-AF65-F5344CB8AC3E}">
        <p14:creationId xmlns:p14="http://schemas.microsoft.com/office/powerpoint/2010/main" val="37897073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37</a:t>
            </a:fld>
            <a:endParaRPr lang="fi-FI"/>
          </a:p>
        </p:txBody>
      </p:sp>
    </p:spTree>
    <p:extLst>
      <p:ext uri="{BB962C8B-B14F-4D97-AF65-F5344CB8AC3E}">
        <p14:creationId xmlns:p14="http://schemas.microsoft.com/office/powerpoint/2010/main" val="97803141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38</a:t>
            </a:fld>
            <a:endParaRPr lang="fi-FI"/>
          </a:p>
        </p:txBody>
      </p:sp>
    </p:spTree>
    <p:extLst>
      <p:ext uri="{BB962C8B-B14F-4D97-AF65-F5344CB8AC3E}">
        <p14:creationId xmlns:p14="http://schemas.microsoft.com/office/powerpoint/2010/main" val="14223428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39</a:t>
            </a:fld>
            <a:endParaRPr lang="fi-FI"/>
          </a:p>
        </p:txBody>
      </p:sp>
    </p:spTree>
    <p:extLst>
      <p:ext uri="{BB962C8B-B14F-4D97-AF65-F5344CB8AC3E}">
        <p14:creationId xmlns:p14="http://schemas.microsoft.com/office/powerpoint/2010/main" val="11867775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Alatunnisteen paikkamerkki 3"/>
          <p:cNvSpPr>
            <a:spLocks noGrp="1"/>
          </p:cNvSpPr>
          <p:nvPr>
            <p:ph type="ftr" sz="quarter" idx="10"/>
          </p:nvPr>
        </p:nvSpPr>
        <p:spPr/>
        <p:txBody>
          <a:bodyPr/>
          <a:lstStyle/>
          <a:p>
            <a:r>
              <a:rPr lang="fi-FI"/>
              <a:t>Teknologiateollisuus</a:t>
            </a:r>
          </a:p>
        </p:txBody>
      </p:sp>
      <p:sp>
        <p:nvSpPr>
          <p:cNvPr id="5" name="Dian numeron paikkamerkki 4"/>
          <p:cNvSpPr>
            <a:spLocks noGrp="1"/>
          </p:cNvSpPr>
          <p:nvPr>
            <p:ph type="sldNum" sz="quarter" idx="11"/>
          </p:nvPr>
        </p:nvSpPr>
        <p:spPr/>
        <p:txBody>
          <a:bodyPr/>
          <a:lstStyle/>
          <a:p>
            <a:fld id="{B5A0B3B4-F971-4AD3-B530-DE860EFC07D2}" type="slidenum">
              <a:rPr lang="fi-FI" smtClean="0"/>
              <a:pPr/>
              <a:t>42</a:t>
            </a:fld>
            <a:endParaRPr lang="fi-FI"/>
          </a:p>
        </p:txBody>
      </p:sp>
    </p:spTree>
    <p:extLst>
      <p:ext uri="{BB962C8B-B14F-4D97-AF65-F5344CB8AC3E}">
        <p14:creationId xmlns:p14="http://schemas.microsoft.com/office/powerpoint/2010/main" val="3460327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3BF74-2314-4663-72BA-0D12D53F938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683589D-4590-7B05-A08D-FA6F8EF0E09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CB1E6452-C332-DF45-4E38-FF0CF58A98D0}"/>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1550E5FD-0E09-A667-CC63-F2F80973EE07}"/>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BB9F2823-AF45-5A55-7974-89C47F8F7852}"/>
              </a:ext>
            </a:extLst>
          </p:cNvPr>
          <p:cNvSpPr>
            <a:spLocks noGrp="1"/>
          </p:cNvSpPr>
          <p:nvPr>
            <p:ph type="sldNum" sz="quarter" idx="5"/>
          </p:nvPr>
        </p:nvSpPr>
        <p:spPr/>
        <p:txBody>
          <a:bodyPr/>
          <a:lstStyle/>
          <a:p>
            <a:fld id="{B5A0B3B4-F971-4AD3-B530-DE860EFC07D2}" type="slidenum">
              <a:rPr lang="fi-FI" smtClean="0"/>
              <a:pPr/>
              <a:t>7</a:t>
            </a:fld>
            <a:endParaRPr lang="fi-FI"/>
          </a:p>
        </p:txBody>
      </p:sp>
    </p:spTree>
    <p:extLst>
      <p:ext uri="{BB962C8B-B14F-4D97-AF65-F5344CB8AC3E}">
        <p14:creationId xmlns:p14="http://schemas.microsoft.com/office/powerpoint/2010/main" val="3077442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B1FE2-8D89-863A-0860-3AE5240B3D9C}"/>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9E9B1586-2FE8-924C-BFCA-6332368BAF14}"/>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1A327C49-6F95-2965-04D2-190B740DC3F0}"/>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B484C0D8-E894-1A3B-0681-D7ED647B930A}"/>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DCCE3472-FE6C-4BAA-6133-308D55EEFCF4}"/>
              </a:ext>
            </a:extLst>
          </p:cNvPr>
          <p:cNvSpPr>
            <a:spLocks noGrp="1"/>
          </p:cNvSpPr>
          <p:nvPr>
            <p:ph type="sldNum" sz="quarter" idx="5"/>
          </p:nvPr>
        </p:nvSpPr>
        <p:spPr/>
        <p:txBody>
          <a:bodyPr/>
          <a:lstStyle/>
          <a:p>
            <a:fld id="{B5A0B3B4-F971-4AD3-B530-DE860EFC07D2}" type="slidenum">
              <a:rPr lang="fi-FI" smtClean="0"/>
              <a:pPr/>
              <a:t>8</a:t>
            </a:fld>
            <a:endParaRPr lang="fi-FI"/>
          </a:p>
        </p:txBody>
      </p:sp>
    </p:spTree>
    <p:extLst>
      <p:ext uri="{BB962C8B-B14F-4D97-AF65-F5344CB8AC3E}">
        <p14:creationId xmlns:p14="http://schemas.microsoft.com/office/powerpoint/2010/main" val="2667676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D8FC32-9D0A-82B8-C6ED-EBC4487A473D}"/>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512484AD-9FA0-8A97-B369-32BF0BE1265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718D74D2-A728-38BD-3F8E-C5743AE775EC}"/>
              </a:ext>
            </a:extLst>
          </p:cNvPr>
          <p:cNvSpPr>
            <a:spLocks noGrp="1"/>
          </p:cNvSpPr>
          <p:nvPr>
            <p:ph type="body" idx="1"/>
          </p:nvPr>
        </p:nvSpPr>
        <p:spPr/>
        <p:txBody>
          <a:bodyPr/>
          <a:lstStyle/>
          <a:p>
            <a:endParaRPr lang="fi-FI" dirty="0"/>
          </a:p>
        </p:txBody>
      </p:sp>
      <p:sp>
        <p:nvSpPr>
          <p:cNvPr id="4" name="Alatunnisteen paikkamerkki 3">
            <a:extLst>
              <a:ext uri="{FF2B5EF4-FFF2-40B4-BE49-F238E27FC236}">
                <a16:creationId xmlns:a16="http://schemas.microsoft.com/office/drawing/2014/main" id="{4D3B93F2-FFD6-AE4D-122C-0C3576C2E987}"/>
              </a:ext>
            </a:extLst>
          </p:cNvPr>
          <p:cNvSpPr>
            <a:spLocks noGrp="1"/>
          </p:cNvSpPr>
          <p:nvPr>
            <p:ph type="ftr" sz="quarter" idx="4"/>
          </p:nvPr>
        </p:nvSpPr>
        <p:spPr/>
        <p:txBody>
          <a:bodyPr/>
          <a:lstStyle/>
          <a:p>
            <a:r>
              <a:rPr lang="fi-FI"/>
              <a:t>Teknologiateollisuus</a:t>
            </a:r>
          </a:p>
        </p:txBody>
      </p:sp>
      <p:sp>
        <p:nvSpPr>
          <p:cNvPr id="5" name="Dian numeron paikkamerkki 4">
            <a:extLst>
              <a:ext uri="{FF2B5EF4-FFF2-40B4-BE49-F238E27FC236}">
                <a16:creationId xmlns:a16="http://schemas.microsoft.com/office/drawing/2014/main" id="{AB1D4447-8F0C-4769-7C4E-31BBF39B3F96}"/>
              </a:ext>
            </a:extLst>
          </p:cNvPr>
          <p:cNvSpPr>
            <a:spLocks noGrp="1"/>
          </p:cNvSpPr>
          <p:nvPr>
            <p:ph type="sldNum" sz="quarter" idx="5"/>
          </p:nvPr>
        </p:nvSpPr>
        <p:spPr/>
        <p:txBody>
          <a:bodyPr/>
          <a:lstStyle/>
          <a:p>
            <a:fld id="{B5A0B3B4-F971-4AD3-B530-DE860EFC07D2}" type="slidenum">
              <a:rPr lang="fi-FI" smtClean="0"/>
              <a:pPr/>
              <a:t>9</a:t>
            </a:fld>
            <a:endParaRPr lang="fi-FI"/>
          </a:p>
        </p:txBody>
      </p:sp>
    </p:spTree>
    <p:extLst>
      <p:ext uri="{BB962C8B-B14F-4D97-AF65-F5344CB8AC3E}">
        <p14:creationId xmlns:p14="http://schemas.microsoft.com/office/powerpoint/2010/main" val="2272978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11</a:t>
            </a:fld>
            <a:endParaRPr lang="fi-FI"/>
          </a:p>
        </p:txBody>
      </p:sp>
    </p:spTree>
    <p:extLst>
      <p:ext uri="{BB962C8B-B14F-4D97-AF65-F5344CB8AC3E}">
        <p14:creationId xmlns:p14="http://schemas.microsoft.com/office/powerpoint/2010/main" val="4037127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12</a:t>
            </a:fld>
            <a:endParaRPr lang="fi-FI"/>
          </a:p>
        </p:txBody>
      </p:sp>
    </p:spTree>
    <p:extLst>
      <p:ext uri="{BB962C8B-B14F-4D97-AF65-F5344CB8AC3E}">
        <p14:creationId xmlns:p14="http://schemas.microsoft.com/office/powerpoint/2010/main" val="2957074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Alatunnisteen paikkamerkki 3"/>
          <p:cNvSpPr>
            <a:spLocks noGrp="1"/>
          </p:cNvSpPr>
          <p:nvPr>
            <p:ph type="ftr" sz="quarter" idx="4"/>
          </p:nvPr>
        </p:nvSpPr>
        <p:spPr/>
        <p:txBody>
          <a:bodyPr/>
          <a:lstStyle/>
          <a:p>
            <a:r>
              <a:rPr lang="fi-FI"/>
              <a:t>Teknologiateollisuus</a:t>
            </a:r>
          </a:p>
        </p:txBody>
      </p:sp>
      <p:sp>
        <p:nvSpPr>
          <p:cNvPr id="5" name="Dian numeron paikkamerkki 4"/>
          <p:cNvSpPr>
            <a:spLocks noGrp="1"/>
          </p:cNvSpPr>
          <p:nvPr>
            <p:ph type="sldNum" sz="quarter" idx="5"/>
          </p:nvPr>
        </p:nvSpPr>
        <p:spPr/>
        <p:txBody>
          <a:bodyPr/>
          <a:lstStyle/>
          <a:p>
            <a:fld id="{B5A0B3B4-F971-4AD3-B530-DE860EFC07D2}" type="slidenum">
              <a:rPr lang="fi-FI" smtClean="0"/>
              <a:pPr/>
              <a:t>13</a:t>
            </a:fld>
            <a:endParaRPr lang="fi-FI"/>
          </a:p>
        </p:txBody>
      </p:sp>
    </p:spTree>
    <p:extLst>
      <p:ext uri="{BB962C8B-B14F-4D97-AF65-F5344CB8AC3E}">
        <p14:creationId xmlns:p14="http://schemas.microsoft.com/office/powerpoint/2010/main" val="4829754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godia">
    <p:bg>
      <p:bgPr>
        <a:solidFill>
          <a:srgbClr val="000000"/>
        </a:solidFill>
        <a:effectLst/>
      </p:bgPr>
    </p:bg>
    <p:spTree>
      <p:nvGrpSpPr>
        <p:cNvPr id="1" name=""/>
        <p:cNvGrpSpPr/>
        <p:nvPr/>
      </p:nvGrpSpPr>
      <p:grpSpPr>
        <a:xfrm>
          <a:off x="0" y="0"/>
          <a:ext cx="0" cy="0"/>
          <a:chOff x="0" y="0"/>
          <a:chExt cx="0" cy="0"/>
        </a:xfrm>
      </p:grpSpPr>
      <p:pic>
        <p:nvPicPr>
          <p:cNvPr id="21" name="Kuva 20"/>
          <p:cNvPicPr>
            <a:picLocks noChangeAspect="1"/>
          </p:cNvPicPr>
          <p:nvPr userDrawn="1"/>
        </p:nvPicPr>
        <p:blipFill>
          <a:blip r:embed="rId2"/>
          <a:stretch>
            <a:fillRect/>
          </a:stretch>
        </p:blipFill>
        <p:spPr>
          <a:xfrm>
            <a:off x="2072269" y="1966957"/>
            <a:ext cx="4730093" cy="1172552"/>
          </a:xfrm>
          <a:prstGeom prst="rect">
            <a:avLst/>
          </a:prstGeom>
        </p:spPr>
      </p:pic>
    </p:spTree>
    <p:extLst>
      <p:ext uri="{BB962C8B-B14F-4D97-AF65-F5344CB8AC3E}">
        <p14:creationId xmlns:p14="http://schemas.microsoft.com/office/powerpoint/2010/main" val="115141104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violetti">
    <p:bg>
      <p:bgPr>
        <a:solidFill>
          <a:srgbClr val="8A0FA6"/>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04B4512B-9268-4DA6-A4DE-9BAC66E0AE0F}"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7" name="Tekstin paikkamerkki 2"/>
          <p:cNvSpPr>
            <a:spLocks noGrp="1"/>
          </p:cNvSpPr>
          <p:nvPr>
            <p:ph idx="21"/>
          </p:nvPr>
        </p:nvSpPr>
        <p:spPr>
          <a:xfrm>
            <a:off x="1072800" y="1585226"/>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2276"/>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3762622885"/>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äliotsikkodia - pinkki">
    <p:bg>
      <p:bgPr>
        <a:solidFill>
          <a:srgbClr val="FF00B8"/>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14"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5"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7"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FAF34066-C849-43D6-AD11-EC5B4E0FCE81}" type="datetime1">
              <a:rPr lang="fi-FI" smtClean="0"/>
              <a:t>16.3.2026</a:t>
            </a:fld>
            <a:endParaRPr lang="fi-FI"/>
          </a:p>
        </p:txBody>
      </p:sp>
      <p:sp>
        <p:nvSpPr>
          <p:cNvPr id="18"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2080886621"/>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pinkki">
    <p:bg>
      <p:bgPr>
        <a:solidFill>
          <a:srgbClr val="FF00B8"/>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91DAFD31-6E2D-43E4-B45F-A91916303127}"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7" name="Tekstin paikkamerkki 2"/>
          <p:cNvSpPr>
            <a:spLocks noGrp="1"/>
          </p:cNvSpPr>
          <p:nvPr>
            <p:ph idx="21"/>
          </p:nvPr>
        </p:nvSpPr>
        <p:spPr>
          <a:xfrm>
            <a:off x="1072800" y="1585226"/>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2276"/>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4150421713"/>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äliotsikkodia - mandariini">
    <p:bg>
      <p:bgPr>
        <a:solidFill>
          <a:srgbClr val="FF805C"/>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10"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2"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4"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A05A29F8-3631-43D8-937B-CB2D984A1FF3}" type="datetime1">
              <a:rPr lang="fi-FI" smtClean="0"/>
              <a:t>16.3.2026</a:t>
            </a:fld>
            <a:endParaRPr lang="fi-FI"/>
          </a:p>
        </p:txBody>
      </p:sp>
      <p:sp>
        <p:nvSpPr>
          <p:cNvPr id="15"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641818466"/>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mandariini">
    <p:bg>
      <p:bgPr>
        <a:solidFill>
          <a:srgbClr val="FF805C"/>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5A1FFB15-5351-4C69-B4D2-8C0154A2BCAF}"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7" name="Tekstin paikkamerkki 2"/>
          <p:cNvSpPr>
            <a:spLocks noGrp="1"/>
          </p:cNvSpPr>
          <p:nvPr>
            <p:ph idx="21"/>
          </p:nvPr>
        </p:nvSpPr>
        <p:spPr>
          <a:xfrm>
            <a:off x="1072800" y="1585226"/>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2276"/>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417453004"/>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äliotsikkodia - omena">
    <p:bg>
      <p:bgPr>
        <a:solidFill>
          <a:srgbClr val="85E869"/>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10"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2"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4"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AB4C9FC2-AB49-4BC7-8E34-F35776C6F0E4}" type="datetime1">
              <a:rPr lang="fi-FI" smtClean="0"/>
              <a:t>16.3.2026</a:t>
            </a:fld>
            <a:endParaRPr lang="fi-FI"/>
          </a:p>
        </p:txBody>
      </p:sp>
      <p:sp>
        <p:nvSpPr>
          <p:cNvPr id="15"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1667850046"/>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omena">
    <p:bg>
      <p:bgPr>
        <a:solidFill>
          <a:srgbClr val="85E869"/>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BFD90D18-063C-4F97-88EB-7B998FCF1C84}"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7" name="Tekstin paikkamerkki 2"/>
          <p:cNvSpPr>
            <a:spLocks noGrp="1"/>
          </p:cNvSpPr>
          <p:nvPr>
            <p:ph idx="21"/>
          </p:nvPr>
        </p:nvSpPr>
        <p:spPr>
          <a:xfrm>
            <a:off x="1072800" y="1585225"/>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2275"/>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639826258"/>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äliotsikkodia - sitruuna">
    <p:bg>
      <p:bgPr>
        <a:solidFill>
          <a:srgbClr val="FFFF00"/>
        </a:solidFill>
        <a:effectLst/>
      </p:bgPr>
    </p:bg>
    <p:spTree>
      <p:nvGrpSpPr>
        <p:cNvPr id="1" name=""/>
        <p:cNvGrpSpPr/>
        <p:nvPr/>
      </p:nvGrpSpPr>
      <p:grpSpPr>
        <a:xfrm>
          <a:off x="0" y="0"/>
          <a:ext cx="0" cy="0"/>
          <a:chOff x="0" y="0"/>
          <a:chExt cx="0" cy="0"/>
        </a:xfrm>
      </p:grpSpPr>
      <p:pic>
        <p:nvPicPr>
          <p:cNvPr id="9" name="Kuva 8"/>
          <p:cNvPicPr>
            <a:picLocks noChangeAspect="1"/>
          </p:cNvPicPr>
          <p:nvPr userDrawn="1"/>
        </p:nvPicPr>
        <p:blipFill>
          <a:blip r:embed="rId2"/>
          <a:stretch>
            <a:fillRect/>
          </a:stretch>
        </p:blipFill>
        <p:spPr>
          <a:xfrm>
            <a:off x="8335624" y="368923"/>
            <a:ext cx="437056" cy="437032"/>
          </a:xfrm>
          <a:prstGeom prst="rect">
            <a:avLst/>
          </a:prstGeom>
        </p:spPr>
      </p:pic>
      <p:sp>
        <p:nvSpPr>
          <p:cNvPr id="10"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2"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rgbClr val="000000"/>
                </a:solidFill>
              </a:defRPr>
            </a:lvl1pPr>
          </a:lstStyle>
          <a:p>
            <a:fld id="{6FCB6B90-8271-4E8F-82C1-E646FBB48A2E}" type="slidenum">
              <a:rPr lang="fi-FI" smtClean="0"/>
              <a:pPr/>
              <a:t>‹#›</a:t>
            </a:fld>
            <a:endParaRPr lang="fi-FI"/>
          </a:p>
        </p:txBody>
      </p:sp>
      <p:sp>
        <p:nvSpPr>
          <p:cNvPr id="14" name="Päivämäärän paikkamerkki 1"/>
          <p:cNvSpPr>
            <a:spLocks noGrp="1"/>
          </p:cNvSpPr>
          <p:nvPr>
            <p:ph type="dt" sz="half" idx="10"/>
          </p:nvPr>
        </p:nvSpPr>
        <p:spPr>
          <a:xfrm>
            <a:off x="282027" y="4728047"/>
            <a:ext cx="916709" cy="164690"/>
          </a:xfrm>
        </p:spPr>
        <p:txBody>
          <a:bodyPr/>
          <a:lstStyle>
            <a:lvl1pPr>
              <a:defRPr>
                <a:solidFill>
                  <a:srgbClr val="000000"/>
                </a:solidFill>
              </a:defRPr>
            </a:lvl1pPr>
          </a:lstStyle>
          <a:p>
            <a:fld id="{0F905F96-8735-44CC-A79D-9FF4592D6200}" type="datetime1">
              <a:rPr lang="fi-FI" smtClean="0"/>
              <a:t>16.3.2026</a:t>
            </a:fld>
            <a:endParaRPr lang="fi-FI"/>
          </a:p>
        </p:txBody>
      </p:sp>
      <p:sp>
        <p:nvSpPr>
          <p:cNvPr id="15" name="Alatunnisteen paikkamerkki 2"/>
          <p:cNvSpPr>
            <a:spLocks noGrp="1"/>
          </p:cNvSpPr>
          <p:nvPr>
            <p:ph type="ftr" sz="quarter" idx="11"/>
          </p:nvPr>
        </p:nvSpPr>
        <p:spPr>
          <a:xfrm>
            <a:off x="1111510" y="4728047"/>
            <a:ext cx="1295891" cy="164690"/>
          </a:xfrm>
        </p:spPr>
        <p:txBody>
          <a:bodyPr/>
          <a:lstStyle>
            <a:lvl1pPr>
              <a:defRPr>
                <a:solidFill>
                  <a:srgbClr val="000000"/>
                </a:solidFill>
              </a:defRPr>
            </a:lvl1pPr>
          </a:lstStyle>
          <a:p>
            <a:r>
              <a:rPr lang="fi-FI"/>
              <a:t>Teknologiateollisuus</a:t>
            </a:r>
          </a:p>
        </p:txBody>
      </p:sp>
    </p:spTree>
    <p:extLst>
      <p:ext uri="{BB962C8B-B14F-4D97-AF65-F5344CB8AC3E}">
        <p14:creationId xmlns:p14="http://schemas.microsoft.com/office/powerpoint/2010/main" val="549499557"/>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sitruuna">
    <p:bg>
      <p:bgPr>
        <a:solidFill>
          <a:srgbClr val="FFFF00"/>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rgbClr val="000000"/>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rgbClr val="000000"/>
                </a:solidFill>
              </a:defRPr>
            </a:lvl1pPr>
          </a:lstStyle>
          <a:p>
            <a:fld id="{4D1D5393-FFB8-4AFB-965F-DF835FFEFFC2}"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rgbClr val="000000"/>
                </a:solidFill>
              </a:defRPr>
            </a:lvl1pPr>
          </a:lstStyle>
          <a:p>
            <a:r>
              <a:rPr lang="fi-FI"/>
              <a:t>Teknologiateollisuus</a:t>
            </a:r>
          </a:p>
        </p:txBody>
      </p:sp>
      <p:sp>
        <p:nvSpPr>
          <p:cNvPr id="7" name="Tekstin paikkamerkki 2"/>
          <p:cNvSpPr>
            <a:spLocks noGrp="1"/>
          </p:cNvSpPr>
          <p:nvPr>
            <p:ph idx="21"/>
          </p:nvPr>
        </p:nvSpPr>
        <p:spPr>
          <a:xfrm>
            <a:off x="1072800" y="1585226"/>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buSzPct val="125000"/>
              <a:defRPr sz="1300" baseline="0">
                <a:solidFill>
                  <a:srgbClr val="000000"/>
                </a:solidFill>
              </a:defRPr>
            </a:lvl2pPr>
            <a:lvl3pPr indent="-158400">
              <a:buSzPct val="125000"/>
              <a:defRPr sz="1100">
                <a:solidFill>
                  <a:srgbClr val="000000"/>
                </a:solidFill>
              </a:defRPr>
            </a:lvl3pPr>
            <a:lvl4pPr indent="-158400">
              <a:buSzPct val="125000"/>
              <a:defRPr sz="100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2276"/>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1897754279"/>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isältödia tekstille">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a:stretch>
            <a:fillRect/>
          </a:stretch>
        </p:blipFill>
        <p:spPr>
          <a:xfrm>
            <a:off x="8335624" y="368923"/>
            <a:ext cx="437056" cy="437032"/>
          </a:xfrm>
          <a:prstGeom prst="rect">
            <a:avLst/>
          </a:prstGeom>
        </p:spPr>
      </p:pic>
      <p:sp>
        <p:nvSpPr>
          <p:cNvPr id="14"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15" name="Päivämäärän paikkamerkki 1"/>
          <p:cNvSpPr>
            <a:spLocks noGrp="1"/>
          </p:cNvSpPr>
          <p:nvPr>
            <p:ph type="dt" sz="half" idx="10"/>
          </p:nvPr>
        </p:nvSpPr>
        <p:spPr>
          <a:xfrm>
            <a:off x="282027" y="4728047"/>
            <a:ext cx="916709" cy="164690"/>
          </a:xfrm>
        </p:spPr>
        <p:txBody>
          <a:bodyPr/>
          <a:lstStyle/>
          <a:p>
            <a:fld id="{1F9AB61F-25F5-4BAC-AFD2-7CF6AA8759C3}" type="datetime1">
              <a:rPr lang="fi-FI" smtClean="0"/>
              <a:t>16.3.2026</a:t>
            </a:fld>
            <a:endParaRPr lang="fi-FI"/>
          </a:p>
        </p:txBody>
      </p:sp>
      <p:sp>
        <p:nvSpPr>
          <p:cNvPr id="17"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9" name="Tekstin paikkamerkki 3"/>
          <p:cNvSpPr>
            <a:spLocks noGrp="1"/>
          </p:cNvSpPr>
          <p:nvPr>
            <p:ph type="body" sz="quarter" idx="18"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
        <p:nvSpPr>
          <p:cNvPr id="21" name="Tekstin paikkamerkki 2"/>
          <p:cNvSpPr>
            <a:spLocks noGrp="1"/>
          </p:cNvSpPr>
          <p:nvPr>
            <p:ph idx="19"/>
          </p:nvPr>
        </p:nvSpPr>
        <p:spPr>
          <a:xfrm>
            <a:off x="1072800" y="1582404"/>
            <a:ext cx="7171200" cy="2894345"/>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lnSpc>
                <a:spcPts val="1800"/>
              </a:lnSpc>
              <a:spcBef>
                <a:spcPts val="200"/>
              </a:spcBef>
              <a:spcAft>
                <a:spcPts val="200"/>
              </a:spcAft>
              <a:buSzPct val="125000"/>
              <a:defRPr sz="1300" baseline="0">
                <a:solidFill>
                  <a:srgbClr val="000000"/>
                </a:solidFill>
              </a:defRPr>
            </a:lvl2pPr>
            <a:lvl3pPr indent="-158400">
              <a:lnSpc>
                <a:spcPts val="1800"/>
              </a:lnSpc>
              <a:spcBef>
                <a:spcPts val="200"/>
              </a:spcBef>
              <a:spcAft>
                <a:spcPts val="200"/>
              </a:spcAft>
              <a:buSzPct val="125000"/>
              <a:defRPr sz="1050">
                <a:solidFill>
                  <a:srgbClr val="000000"/>
                </a:solidFill>
              </a:defRPr>
            </a:lvl3pPr>
            <a:lvl4pPr indent="-158400">
              <a:lnSpc>
                <a:spcPts val="1800"/>
              </a:lnSpc>
              <a:spcBef>
                <a:spcPts val="200"/>
              </a:spcBef>
              <a:spcAft>
                <a:spcPts val="200"/>
              </a:spcAft>
              <a:buSzPct val="125000"/>
              <a:defRPr sz="105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22" name="Tekstin paikkamerkki 28"/>
          <p:cNvSpPr>
            <a:spLocks noGrp="1"/>
          </p:cNvSpPr>
          <p:nvPr>
            <p:ph type="body" sz="quarter" idx="20" hasCustomPrompt="1"/>
          </p:nvPr>
        </p:nvSpPr>
        <p:spPr>
          <a:xfrm>
            <a:off x="1072800" y="1102949"/>
            <a:ext cx="7171200" cy="475025"/>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Tree>
    <p:extLst>
      <p:ext uri="{BB962C8B-B14F-4D97-AF65-F5344CB8AC3E}">
        <p14:creationId xmlns:p14="http://schemas.microsoft.com/office/powerpoint/2010/main" val="63290165"/>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dia">
    <p:bg>
      <p:bgPr>
        <a:solidFill>
          <a:srgbClr val="000000"/>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9" name="Tekstin paikkamerkki 28"/>
          <p:cNvSpPr>
            <a:spLocks noGrp="1"/>
          </p:cNvSpPr>
          <p:nvPr>
            <p:ph type="body" sz="quarter" idx="15" hasCustomPrompt="1"/>
          </p:nvPr>
        </p:nvSpPr>
        <p:spPr>
          <a:xfrm>
            <a:off x="1072800" y="1881898"/>
            <a:ext cx="6977283" cy="1165268"/>
          </a:xfrm>
          <a:prstGeom prst="rect">
            <a:avLst/>
          </a:prstGeom>
        </p:spPr>
        <p:txBody>
          <a:bodyPr>
            <a:normAutofit/>
          </a:bodyPr>
          <a:lstStyle>
            <a:lvl1pPr marL="10800" indent="0">
              <a:lnSpc>
                <a:spcPct val="100000"/>
              </a:lnSpc>
              <a:spcBef>
                <a:spcPts val="0"/>
              </a:spcBef>
              <a:spcAft>
                <a:spcPts val="0"/>
              </a:spcAft>
              <a:buFontTx/>
              <a:buNone/>
              <a:defRPr sz="26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pääotsikkoa </a:t>
            </a:r>
            <a:r>
              <a:rPr lang="fi-FI" err="1"/>
              <a:t>napsautt</a:t>
            </a:r>
            <a:r>
              <a:rPr lang="fi-FI"/>
              <a:t>.</a:t>
            </a:r>
          </a:p>
        </p:txBody>
      </p:sp>
      <p:sp>
        <p:nvSpPr>
          <p:cNvPr id="10"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2"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F553C366-6A2C-43B9-A437-B827E0484441}" type="datetime1">
              <a:rPr lang="fi-FI" smtClean="0"/>
              <a:t>16.3.2026</a:t>
            </a:fld>
            <a:endParaRPr lang="fi-FI"/>
          </a:p>
        </p:txBody>
      </p:sp>
      <p:sp>
        <p:nvSpPr>
          <p:cNvPr id="14"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1540390374"/>
      </p:ext>
    </p:extLst>
  </p:cSld>
  <p:clrMapOvr>
    <a:masterClrMapping/>
  </p:clrMapOvr>
  <p:transition spd="med">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isältödia tekstille 2-palstaa">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a:stretch>
            <a:fillRect/>
          </a:stretch>
        </p:blipFill>
        <p:spPr>
          <a:xfrm>
            <a:off x="8335624" y="368923"/>
            <a:ext cx="437056" cy="437032"/>
          </a:xfrm>
          <a:prstGeom prst="rect">
            <a:avLst/>
          </a:prstGeom>
        </p:spPr>
      </p:pic>
      <p:sp>
        <p:nvSpPr>
          <p:cNvPr id="14"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15" name="Päivämäärän paikkamerkki 1"/>
          <p:cNvSpPr>
            <a:spLocks noGrp="1"/>
          </p:cNvSpPr>
          <p:nvPr>
            <p:ph type="dt" sz="half" idx="10"/>
          </p:nvPr>
        </p:nvSpPr>
        <p:spPr>
          <a:xfrm>
            <a:off x="282027" y="4728047"/>
            <a:ext cx="916709" cy="164690"/>
          </a:xfrm>
        </p:spPr>
        <p:txBody>
          <a:bodyPr/>
          <a:lstStyle/>
          <a:p>
            <a:fld id="{4E9C680B-B035-4481-9C89-9B8DCFA07DE9}" type="datetime1">
              <a:rPr lang="fi-FI" smtClean="0"/>
              <a:t>16.3.2026</a:t>
            </a:fld>
            <a:endParaRPr lang="fi-FI"/>
          </a:p>
        </p:txBody>
      </p:sp>
      <p:sp>
        <p:nvSpPr>
          <p:cNvPr id="17"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9" name="Tekstin paikkamerkki 3"/>
          <p:cNvSpPr>
            <a:spLocks noGrp="1"/>
          </p:cNvSpPr>
          <p:nvPr>
            <p:ph type="body" sz="quarter" idx="18"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
        <p:nvSpPr>
          <p:cNvPr id="12" name="Tekstin paikkamerkki 28"/>
          <p:cNvSpPr>
            <a:spLocks noGrp="1"/>
          </p:cNvSpPr>
          <p:nvPr>
            <p:ph type="body" sz="quarter" idx="17" hasCustomPrompt="1"/>
          </p:nvPr>
        </p:nvSpPr>
        <p:spPr>
          <a:xfrm>
            <a:off x="1072800" y="1102950"/>
            <a:ext cx="7171200" cy="462785"/>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28" name="Tekstin paikkamerkki 2"/>
          <p:cNvSpPr>
            <a:spLocks noGrp="1"/>
          </p:cNvSpPr>
          <p:nvPr>
            <p:ph idx="19"/>
          </p:nvPr>
        </p:nvSpPr>
        <p:spPr>
          <a:xfrm>
            <a:off x="1072800" y="1582404"/>
            <a:ext cx="3499200" cy="2894345"/>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lnSpc>
                <a:spcPts val="1800"/>
              </a:lnSpc>
              <a:spcBef>
                <a:spcPts val="200"/>
              </a:spcBef>
              <a:spcAft>
                <a:spcPts val="200"/>
              </a:spcAft>
              <a:buSzPct val="125000"/>
              <a:defRPr sz="1300" baseline="0">
                <a:solidFill>
                  <a:srgbClr val="000000"/>
                </a:solidFill>
              </a:defRPr>
            </a:lvl2pPr>
            <a:lvl3pPr indent="-158400">
              <a:lnSpc>
                <a:spcPts val="1800"/>
              </a:lnSpc>
              <a:spcBef>
                <a:spcPts val="200"/>
              </a:spcBef>
              <a:spcAft>
                <a:spcPts val="200"/>
              </a:spcAft>
              <a:buSzPct val="125000"/>
              <a:defRPr sz="1050">
                <a:solidFill>
                  <a:srgbClr val="000000"/>
                </a:solidFill>
              </a:defRPr>
            </a:lvl3pPr>
            <a:lvl4pPr indent="-158400">
              <a:lnSpc>
                <a:spcPts val="1800"/>
              </a:lnSpc>
              <a:spcBef>
                <a:spcPts val="200"/>
              </a:spcBef>
              <a:spcAft>
                <a:spcPts val="200"/>
              </a:spcAft>
              <a:buSzPct val="125000"/>
              <a:defRPr sz="105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16" name="Tekstin paikkamerkki 2">
            <a:extLst>
              <a:ext uri="{FF2B5EF4-FFF2-40B4-BE49-F238E27FC236}">
                <a16:creationId xmlns:a16="http://schemas.microsoft.com/office/drawing/2014/main" id="{1C5B8C1E-D5ED-9149-A001-7EA50076E025}"/>
              </a:ext>
            </a:extLst>
          </p:cNvPr>
          <p:cNvSpPr>
            <a:spLocks noGrp="1"/>
          </p:cNvSpPr>
          <p:nvPr>
            <p:ph idx="20"/>
          </p:nvPr>
        </p:nvSpPr>
        <p:spPr>
          <a:xfrm>
            <a:off x="4440468" y="1582404"/>
            <a:ext cx="3499200" cy="2894345"/>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lnSpc>
                <a:spcPts val="1800"/>
              </a:lnSpc>
              <a:spcBef>
                <a:spcPts val="200"/>
              </a:spcBef>
              <a:spcAft>
                <a:spcPts val="200"/>
              </a:spcAft>
              <a:buSzPct val="125000"/>
              <a:defRPr sz="1300" baseline="0">
                <a:solidFill>
                  <a:srgbClr val="000000"/>
                </a:solidFill>
              </a:defRPr>
            </a:lvl2pPr>
            <a:lvl3pPr indent="-158400">
              <a:lnSpc>
                <a:spcPts val="1800"/>
              </a:lnSpc>
              <a:spcBef>
                <a:spcPts val="200"/>
              </a:spcBef>
              <a:spcAft>
                <a:spcPts val="200"/>
              </a:spcAft>
              <a:buSzPct val="125000"/>
              <a:defRPr sz="1050">
                <a:solidFill>
                  <a:srgbClr val="000000"/>
                </a:solidFill>
              </a:defRPr>
            </a:lvl3pPr>
            <a:lvl4pPr indent="-158400">
              <a:lnSpc>
                <a:spcPts val="1800"/>
              </a:lnSpc>
              <a:spcBef>
                <a:spcPts val="200"/>
              </a:spcBef>
              <a:spcAft>
                <a:spcPts val="200"/>
              </a:spcAft>
              <a:buSzPct val="125000"/>
              <a:defRPr sz="105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2535803264"/>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isältödia tekstille ja kuvalle A">
    <p:spTree>
      <p:nvGrpSpPr>
        <p:cNvPr id="1" name=""/>
        <p:cNvGrpSpPr/>
        <p:nvPr/>
      </p:nvGrpSpPr>
      <p:grpSpPr>
        <a:xfrm>
          <a:off x="0" y="0"/>
          <a:ext cx="0" cy="0"/>
          <a:chOff x="0" y="0"/>
          <a:chExt cx="0" cy="0"/>
        </a:xfrm>
      </p:grpSpPr>
      <p:sp>
        <p:nvSpPr>
          <p:cNvPr id="15" name="Päivämäärän paikkamerkki 1"/>
          <p:cNvSpPr>
            <a:spLocks noGrp="1"/>
          </p:cNvSpPr>
          <p:nvPr>
            <p:ph type="dt" sz="half" idx="10"/>
          </p:nvPr>
        </p:nvSpPr>
        <p:spPr>
          <a:xfrm>
            <a:off x="282027" y="4728047"/>
            <a:ext cx="916709" cy="164690"/>
          </a:xfrm>
        </p:spPr>
        <p:txBody>
          <a:bodyPr/>
          <a:lstStyle/>
          <a:p>
            <a:fld id="{26EC10B7-6068-4592-8DF6-C21B5E169149}" type="datetime1">
              <a:rPr lang="fi-FI" smtClean="0"/>
              <a:t>16.3.2026</a:t>
            </a:fld>
            <a:endParaRPr lang="fi-FI"/>
          </a:p>
        </p:txBody>
      </p:sp>
      <p:sp>
        <p:nvSpPr>
          <p:cNvPr id="17"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8" name="Tekstin paikkamerkki 2"/>
          <p:cNvSpPr>
            <a:spLocks noGrp="1"/>
          </p:cNvSpPr>
          <p:nvPr>
            <p:ph idx="19"/>
          </p:nvPr>
        </p:nvSpPr>
        <p:spPr>
          <a:xfrm>
            <a:off x="1072800" y="1584553"/>
            <a:ext cx="55296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lnSpc>
                <a:spcPts val="1800"/>
              </a:lnSpc>
              <a:spcBef>
                <a:spcPts val="200"/>
              </a:spcBef>
              <a:spcAft>
                <a:spcPts val="200"/>
              </a:spcAft>
              <a:buSzPct val="125000"/>
              <a:defRPr sz="1300" baseline="0">
                <a:solidFill>
                  <a:srgbClr val="000000"/>
                </a:solidFill>
              </a:defRPr>
            </a:lvl2pPr>
            <a:lvl3pPr indent="-158400">
              <a:lnSpc>
                <a:spcPts val="1800"/>
              </a:lnSpc>
              <a:spcBef>
                <a:spcPts val="200"/>
              </a:spcBef>
              <a:spcAft>
                <a:spcPts val="200"/>
              </a:spcAft>
              <a:buSzPct val="125000"/>
              <a:defRPr sz="1100">
                <a:solidFill>
                  <a:srgbClr val="000000"/>
                </a:solidFill>
              </a:defRPr>
            </a:lvl3pPr>
            <a:lvl4pPr indent="-158400">
              <a:lnSpc>
                <a:spcPts val="1800"/>
              </a:lnSpc>
              <a:spcBef>
                <a:spcPts val="200"/>
              </a:spcBef>
              <a:spcAft>
                <a:spcPts val="200"/>
              </a:spcAft>
              <a:buSzPct val="125000"/>
              <a:defRPr sz="100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9" name="Tekstin paikkamerkki 28"/>
          <p:cNvSpPr>
            <a:spLocks noGrp="1"/>
          </p:cNvSpPr>
          <p:nvPr>
            <p:ph type="body" sz="quarter" idx="21" hasCustomPrompt="1"/>
          </p:nvPr>
        </p:nvSpPr>
        <p:spPr>
          <a:xfrm>
            <a:off x="1072800" y="1104451"/>
            <a:ext cx="5529600" cy="480101"/>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0" name="Kuvan paikkamerkki 6"/>
          <p:cNvSpPr>
            <a:spLocks noGrp="1"/>
          </p:cNvSpPr>
          <p:nvPr>
            <p:ph type="pic" sz="quarter" idx="20"/>
          </p:nvPr>
        </p:nvSpPr>
        <p:spPr>
          <a:xfrm>
            <a:off x="6775200" y="0"/>
            <a:ext cx="2368805" cy="5143500"/>
          </a:xfrm>
          <a:prstGeom prst="rect">
            <a:avLst/>
          </a:prstGeom>
        </p:spPr>
        <p:txBody>
          <a:bodyPr anchor="ctr"/>
          <a:lstStyle>
            <a:lvl1pPr marL="0" indent="0" algn="ctr">
              <a:buFontTx/>
              <a:buNone/>
              <a:defRPr sz="1500">
                <a:solidFill>
                  <a:srgbClr val="000000"/>
                </a:solidFill>
              </a:defRPr>
            </a:lvl1pPr>
          </a:lstStyle>
          <a:p>
            <a:r>
              <a:rPr lang="fi-FI"/>
              <a:t>Lisää kuva napsauttamalla kuvaketta</a:t>
            </a:r>
          </a:p>
        </p:txBody>
      </p:sp>
      <p:sp>
        <p:nvSpPr>
          <p:cNvPr id="12" name="Tekstin paikkamerkki 3"/>
          <p:cNvSpPr>
            <a:spLocks noGrp="1"/>
          </p:cNvSpPr>
          <p:nvPr>
            <p:ph type="body" sz="quarter" idx="18"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Tree>
    <p:extLst>
      <p:ext uri="{BB962C8B-B14F-4D97-AF65-F5344CB8AC3E}">
        <p14:creationId xmlns:p14="http://schemas.microsoft.com/office/powerpoint/2010/main" val="785668406"/>
      </p:ext>
    </p:extLst>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isältödia tekstille ja kuvalle B">
    <p:spTree>
      <p:nvGrpSpPr>
        <p:cNvPr id="1" name=""/>
        <p:cNvGrpSpPr/>
        <p:nvPr/>
      </p:nvGrpSpPr>
      <p:grpSpPr>
        <a:xfrm>
          <a:off x="0" y="0"/>
          <a:ext cx="0" cy="0"/>
          <a:chOff x="0" y="0"/>
          <a:chExt cx="0" cy="0"/>
        </a:xfrm>
      </p:grpSpPr>
      <p:sp>
        <p:nvSpPr>
          <p:cNvPr id="15" name="Päivämäärän paikkamerkki 1"/>
          <p:cNvSpPr>
            <a:spLocks noGrp="1"/>
          </p:cNvSpPr>
          <p:nvPr>
            <p:ph type="dt" sz="half" idx="10"/>
          </p:nvPr>
        </p:nvSpPr>
        <p:spPr>
          <a:xfrm>
            <a:off x="282027" y="4728047"/>
            <a:ext cx="916709" cy="164690"/>
          </a:xfrm>
        </p:spPr>
        <p:txBody>
          <a:bodyPr/>
          <a:lstStyle/>
          <a:p>
            <a:fld id="{B470C21F-BEA7-4001-A59E-ED99F75C48EF}" type="datetime1">
              <a:rPr lang="fi-FI" smtClean="0"/>
              <a:t>16.3.2026</a:t>
            </a:fld>
            <a:endParaRPr lang="fi-FI"/>
          </a:p>
        </p:txBody>
      </p:sp>
      <p:sp>
        <p:nvSpPr>
          <p:cNvPr id="17"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19" name="Kuvan paikkamerkki 6"/>
          <p:cNvSpPr>
            <a:spLocks noGrp="1"/>
          </p:cNvSpPr>
          <p:nvPr>
            <p:ph type="pic" sz="quarter" idx="20"/>
          </p:nvPr>
        </p:nvSpPr>
        <p:spPr>
          <a:xfrm>
            <a:off x="5090400" y="0"/>
            <a:ext cx="4053606" cy="5143500"/>
          </a:xfrm>
          <a:prstGeom prst="rect">
            <a:avLst/>
          </a:prstGeom>
        </p:spPr>
        <p:txBody>
          <a:bodyPr anchor="ctr"/>
          <a:lstStyle>
            <a:lvl1pPr marL="0" indent="0" algn="ctr">
              <a:buFontTx/>
              <a:buNone/>
              <a:defRPr sz="1500">
                <a:solidFill>
                  <a:srgbClr val="000000"/>
                </a:solidFill>
              </a:defRPr>
            </a:lvl1pPr>
          </a:lstStyle>
          <a:p>
            <a:r>
              <a:rPr lang="fi-FI"/>
              <a:t>Lisää kuva napsauttamalla kuvaketta</a:t>
            </a:r>
          </a:p>
        </p:txBody>
      </p:sp>
      <p:sp>
        <p:nvSpPr>
          <p:cNvPr id="8" name="Tekstin paikkamerkki 2"/>
          <p:cNvSpPr>
            <a:spLocks noGrp="1"/>
          </p:cNvSpPr>
          <p:nvPr>
            <p:ph idx="19"/>
          </p:nvPr>
        </p:nvSpPr>
        <p:spPr>
          <a:xfrm>
            <a:off x="1072800" y="1584554"/>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0"/>
              </a:spcBef>
              <a:spcAft>
                <a:spcPts val="700"/>
              </a:spcAft>
              <a:buClrTx/>
              <a:buSzPct val="125000"/>
              <a:buFont typeface="Arial" panose="020B0604020202020204" pitchFamily="34" charset="0"/>
              <a:buChar char="•"/>
              <a:tabLst/>
              <a:defRPr sz="1600">
                <a:solidFill>
                  <a:srgbClr val="000000"/>
                </a:solidFill>
              </a:defRPr>
            </a:lvl1pPr>
            <a:lvl2pPr indent="-158400">
              <a:lnSpc>
                <a:spcPts val="1800"/>
              </a:lnSpc>
              <a:spcBef>
                <a:spcPts val="200"/>
              </a:spcBef>
              <a:spcAft>
                <a:spcPts val="200"/>
              </a:spcAft>
              <a:buSzPct val="125000"/>
              <a:defRPr sz="1300" baseline="0">
                <a:solidFill>
                  <a:srgbClr val="000000"/>
                </a:solidFill>
              </a:defRPr>
            </a:lvl2pPr>
            <a:lvl3pPr indent="-158400">
              <a:lnSpc>
                <a:spcPts val="1800"/>
              </a:lnSpc>
              <a:spcBef>
                <a:spcPts val="200"/>
              </a:spcBef>
              <a:spcAft>
                <a:spcPts val="200"/>
              </a:spcAft>
              <a:buSzPct val="125000"/>
              <a:defRPr sz="1100">
                <a:solidFill>
                  <a:srgbClr val="000000"/>
                </a:solidFill>
              </a:defRPr>
            </a:lvl3pPr>
            <a:lvl4pPr indent="-158400">
              <a:lnSpc>
                <a:spcPts val="1800"/>
              </a:lnSpc>
              <a:spcBef>
                <a:spcPts val="200"/>
              </a:spcBef>
              <a:spcAft>
                <a:spcPts val="200"/>
              </a:spcAft>
              <a:buSzPct val="125000"/>
              <a:defRPr sz="100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9" name="Tekstin paikkamerkki 28"/>
          <p:cNvSpPr>
            <a:spLocks noGrp="1"/>
          </p:cNvSpPr>
          <p:nvPr>
            <p:ph type="body" sz="quarter" idx="21" hasCustomPrompt="1"/>
          </p:nvPr>
        </p:nvSpPr>
        <p:spPr>
          <a:xfrm>
            <a:off x="1072800" y="1104452"/>
            <a:ext cx="3844800" cy="480102"/>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
        <p:nvSpPr>
          <p:cNvPr id="10" name="Tekstin paikkamerkki 3"/>
          <p:cNvSpPr>
            <a:spLocks noGrp="1"/>
          </p:cNvSpPr>
          <p:nvPr>
            <p:ph type="body" sz="quarter" idx="18"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Tree>
    <p:extLst>
      <p:ext uri="{BB962C8B-B14F-4D97-AF65-F5344CB8AC3E}">
        <p14:creationId xmlns:p14="http://schemas.microsoft.com/office/powerpoint/2010/main" val="3032161638"/>
      </p:ext>
    </p:extLst>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isältödia pelkälle kuvalle">
    <p:spTree>
      <p:nvGrpSpPr>
        <p:cNvPr id="1" name=""/>
        <p:cNvGrpSpPr/>
        <p:nvPr/>
      </p:nvGrpSpPr>
      <p:grpSpPr>
        <a:xfrm>
          <a:off x="0" y="0"/>
          <a:ext cx="0" cy="0"/>
          <a:chOff x="0" y="0"/>
          <a:chExt cx="0" cy="0"/>
        </a:xfrm>
      </p:grpSpPr>
      <p:sp>
        <p:nvSpPr>
          <p:cNvPr id="19" name="Kuvan paikkamerkki 6"/>
          <p:cNvSpPr>
            <a:spLocks noGrp="1"/>
          </p:cNvSpPr>
          <p:nvPr>
            <p:ph type="pic" sz="quarter" idx="20"/>
          </p:nvPr>
        </p:nvSpPr>
        <p:spPr>
          <a:xfrm>
            <a:off x="0" y="0"/>
            <a:ext cx="9144005" cy="5143500"/>
          </a:xfrm>
          <a:prstGeom prst="rect">
            <a:avLst/>
          </a:prstGeom>
        </p:spPr>
        <p:txBody>
          <a:bodyPr anchor="ctr"/>
          <a:lstStyle>
            <a:lvl1pPr marL="0" indent="0" algn="ctr">
              <a:buFontTx/>
              <a:buNone/>
              <a:defRPr sz="1500">
                <a:solidFill>
                  <a:srgbClr val="000000"/>
                </a:solidFill>
              </a:defRPr>
            </a:lvl1pPr>
          </a:lstStyle>
          <a:p>
            <a:r>
              <a:rPr lang="fi-FI"/>
              <a:t>Lisää kuva napsauttamalla kuvaketta</a:t>
            </a:r>
          </a:p>
        </p:txBody>
      </p:sp>
    </p:spTree>
    <p:extLst>
      <p:ext uri="{BB962C8B-B14F-4D97-AF65-F5344CB8AC3E}">
        <p14:creationId xmlns:p14="http://schemas.microsoft.com/office/powerpoint/2010/main" val="964117059"/>
      </p:ext>
    </p:extLst>
  </p:cSld>
  <p:clrMapOvr>
    <a:masterClrMapping/>
  </p:clrMapOvr>
  <p:transition spd="med">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isältödia taulukoille">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a:stretch>
            <a:fillRect/>
          </a:stretch>
        </p:blipFill>
        <p:spPr>
          <a:xfrm>
            <a:off x="8335624" y="368923"/>
            <a:ext cx="437056" cy="437032"/>
          </a:xfrm>
          <a:prstGeom prst="rect">
            <a:avLst/>
          </a:prstGeom>
        </p:spPr>
      </p:pic>
      <p:sp>
        <p:nvSpPr>
          <p:cNvPr id="9" name="Tekstin paikkamerkki 3"/>
          <p:cNvSpPr>
            <a:spLocks noGrp="1"/>
          </p:cNvSpPr>
          <p:nvPr>
            <p:ph type="body" sz="quarter" idx="18"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
        <p:nvSpPr>
          <p:cNvPr id="11" name="Tekstin paikkamerkki 2"/>
          <p:cNvSpPr>
            <a:spLocks noGrp="1"/>
          </p:cNvSpPr>
          <p:nvPr>
            <p:ph type="body" sz="quarter" idx="23" hasCustomPrompt="1"/>
          </p:nvPr>
        </p:nvSpPr>
        <p:spPr>
          <a:xfrm>
            <a:off x="2334682" y="4727574"/>
            <a:ext cx="2971717" cy="165163"/>
          </a:xfrm>
        </p:spPr>
        <p:txBody>
          <a:bodyPr>
            <a:noAutofit/>
          </a:bodyPr>
          <a:lstStyle>
            <a:lvl1pPr marL="0" indent="0">
              <a:lnSpc>
                <a:spcPct val="100000"/>
              </a:lnSpc>
              <a:spcBef>
                <a:spcPts val="0"/>
              </a:spcBef>
              <a:spcAft>
                <a:spcPts val="0"/>
              </a:spcAft>
              <a:buFontTx/>
              <a:buNone/>
              <a:defRPr sz="700" spc="0" baseline="0"/>
            </a:lvl1pPr>
          </a:lstStyle>
          <a:p>
            <a:pPr lvl="0"/>
            <a:r>
              <a:rPr lang="fi-FI"/>
              <a:t>Lähde tähän</a:t>
            </a:r>
          </a:p>
        </p:txBody>
      </p:sp>
      <p:sp>
        <p:nvSpPr>
          <p:cNvPr id="19" name="Tekstin paikkamerkki 28"/>
          <p:cNvSpPr>
            <a:spLocks noGrp="1"/>
          </p:cNvSpPr>
          <p:nvPr>
            <p:ph type="body" sz="quarter" idx="21" hasCustomPrompt="1"/>
          </p:nvPr>
        </p:nvSpPr>
        <p:spPr>
          <a:xfrm>
            <a:off x="1072799" y="1102950"/>
            <a:ext cx="6868801" cy="481250"/>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20" name="Sisällön paikkamerkki 4"/>
          <p:cNvSpPr>
            <a:spLocks noGrp="1"/>
          </p:cNvSpPr>
          <p:nvPr>
            <p:ph sz="quarter" idx="17"/>
          </p:nvPr>
        </p:nvSpPr>
        <p:spPr>
          <a:xfrm>
            <a:off x="1201739" y="1584200"/>
            <a:ext cx="6739862" cy="3010469"/>
          </a:xfrm>
        </p:spPr>
        <p:txBody>
          <a:bodyPr/>
          <a:lstStyle>
            <a:lvl1pPr marL="241200" indent="-212400">
              <a:buFont typeface="Arial" panose="020B0604020202020204" pitchFamily="34" charset="0"/>
              <a:buChar char="•"/>
              <a:defRPr/>
            </a:lvl1pPr>
            <a:lvl2pPr marL="471332" indent="0">
              <a:lnSpc>
                <a:spcPts val="1800"/>
              </a:lnSpc>
              <a:spcBef>
                <a:spcPts val="200"/>
              </a:spcBef>
              <a:spcAft>
                <a:spcPts val="200"/>
              </a:spcAft>
              <a:buFontTx/>
              <a:buNone/>
              <a:defRPr/>
            </a:lvl2pPr>
            <a:lvl3pPr marL="786191" indent="0">
              <a:lnSpc>
                <a:spcPts val="1800"/>
              </a:lnSpc>
              <a:spcBef>
                <a:spcPts val="200"/>
              </a:spcBef>
              <a:spcAft>
                <a:spcPts val="200"/>
              </a:spcAft>
              <a:buFontTx/>
              <a:buNone/>
              <a:defRPr/>
            </a:lvl3pPr>
            <a:lvl4pPr marL="1109451" indent="0">
              <a:lnSpc>
                <a:spcPts val="1800"/>
              </a:lnSpc>
              <a:spcBef>
                <a:spcPts val="200"/>
              </a:spcBef>
              <a:spcAft>
                <a:spcPts val="200"/>
              </a:spcAft>
              <a:buFontTx/>
              <a:buNone/>
              <a:defRPr/>
            </a:lvl4pPr>
          </a:lstStyle>
          <a:p>
            <a:pPr lvl="0"/>
            <a:r>
              <a:rPr lang="fi-FI"/>
              <a:t>Muokkaa tekstin perustyylejä napsauttamalla</a:t>
            </a:r>
          </a:p>
        </p:txBody>
      </p:sp>
      <p:sp>
        <p:nvSpPr>
          <p:cNvPr id="24"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25" name="Päivämäärän paikkamerkki 1"/>
          <p:cNvSpPr>
            <a:spLocks noGrp="1"/>
          </p:cNvSpPr>
          <p:nvPr>
            <p:ph type="dt" sz="half" idx="10"/>
          </p:nvPr>
        </p:nvSpPr>
        <p:spPr>
          <a:xfrm>
            <a:off x="282027" y="4728047"/>
            <a:ext cx="916709" cy="164690"/>
          </a:xfrm>
        </p:spPr>
        <p:txBody>
          <a:bodyPr/>
          <a:lstStyle/>
          <a:p>
            <a:fld id="{C26F1C2C-1F3D-4324-8DB1-2B3A728EB293}" type="datetime1">
              <a:rPr lang="fi-FI" smtClean="0"/>
              <a:t>16.3.2026</a:t>
            </a:fld>
            <a:endParaRPr lang="fi-FI"/>
          </a:p>
        </p:txBody>
      </p:sp>
      <p:sp>
        <p:nvSpPr>
          <p:cNvPr id="26" name="Alatunnisteen paikkamerkki 2"/>
          <p:cNvSpPr>
            <a:spLocks noGrp="1"/>
          </p:cNvSpPr>
          <p:nvPr>
            <p:ph type="ftr" sz="quarter" idx="11"/>
          </p:nvPr>
        </p:nvSpPr>
        <p:spPr>
          <a:xfrm>
            <a:off x="1111510" y="4728047"/>
            <a:ext cx="1295891" cy="164690"/>
          </a:xfrm>
        </p:spPr>
        <p:txBody>
          <a:bodyPr/>
          <a:lstStyle/>
          <a:p>
            <a:r>
              <a:rPr lang="fi-FI"/>
              <a:t>Teknologiateollisuus</a:t>
            </a:r>
          </a:p>
        </p:txBody>
      </p:sp>
    </p:spTree>
    <p:extLst>
      <p:ext uri="{BB962C8B-B14F-4D97-AF65-F5344CB8AC3E}">
        <p14:creationId xmlns:p14="http://schemas.microsoft.com/office/powerpoint/2010/main" val="875942832"/>
      </p:ext>
    </p:extLst>
  </p:cSld>
  <p:clrMapOvr>
    <a:masterClrMapping/>
  </p:clrMapOvr>
  <p:transition spd="med">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isältödia tekstille ja taulukolle">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a:stretch>
            <a:fillRect/>
          </a:stretch>
        </p:blipFill>
        <p:spPr>
          <a:xfrm>
            <a:off x="8335624" y="368923"/>
            <a:ext cx="437056" cy="437032"/>
          </a:xfrm>
          <a:prstGeom prst="rect">
            <a:avLst/>
          </a:prstGeom>
        </p:spPr>
      </p:pic>
      <p:sp>
        <p:nvSpPr>
          <p:cNvPr id="17"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18" name="Päivämäärän paikkamerkki 1"/>
          <p:cNvSpPr>
            <a:spLocks noGrp="1"/>
          </p:cNvSpPr>
          <p:nvPr>
            <p:ph type="dt" sz="half" idx="10"/>
          </p:nvPr>
        </p:nvSpPr>
        <p:spPr>
          <a:xfrm>
            <a:off x="282027" y="4728047"/>
            <a:ext cx="916709" cy="164690"/>
          </a:xfrm>
        </p:spPr>
        <p:txBody>
          <a:bodyPr/>
          <a:lstStyle/>
          <a:p>
            <a:fld id="{00B1868B-515C-4A84-A79A-DDEC623D6CDB}" type="datetime1">
              <a:rPr lang="fi-FI" smtClean="0"/>
              <a:t>16.3.2026</a:t>
            </a:fld>
            <a:endParaRPr lang="fi-FI"/>
          </a:p>
        </p:txBody>
      </p:sp>
      <p:sp>
        <p:nvSpPr>
          <p:cNvPr id="19"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16" name="Tekstin paikkamerkki 2"/>
          <p:cNvSpPr>
            <a:spLocks noGrp="1"/>
          </p:cNvSpPr>
          <p:nvPr>
            <p:ph type="body" sz="quarter" idx="18" hasCustomPrompt="1"/>
          </p:nvPr>
        </p:nvSpPr>
        <p:spPr>
          <a:xfrm>
            <a:off x="2334682" y="4727574"/>
            <a:ext cx="2971717" cy="165163"/>
          </a:xfrm>
        </p:spPr>
        <p:txBody>
          <a:bodyPr>
            <a:noAutofit/>
          </a:bodyPr>
          <a:lstStyle>
            <a:lvl1pPr marL="0" indent="0">
              <a:lnSpc>
                <a:spcPct val="100000"/>
              </a:lnSpc>
              <a:spcBef>
                <a:spcPts val="0"/>
              </a:spcBef>
              <a:spcAft>
                <a:spcPts val="0"/>
              </a:spcAft>
              <a:buFontTx/>
              <a:buNone/>
              <a:defRPr sz="700" spc="0" baseline="0"/>
            </a:lvl1pPr>
          </a:lstStyle>
          <a:p>
            <a:pPr lvl="0"/>
            <a:r>
              <a:rPr lang="fi-FI"/>
              <a:t>Lähde tähän</a:t>
            </a:r>
          </a:p>
        </p:txBody>
      </p:sp>
      <p:sp>
        <p:nvSpPr>
          <p:cNvPr id="9" name="Tekstin paikkamerkki 28"/>
          <p:cNvSpPr>
            <a:spLocks noGrp="1"/>
          </p:cNvSpPr>
          <p:nvPr>
            <p:ph type="body" sz="quarter" idx="21" hasCustomPrompt="1"/>
          </p:nvPr>
        </p:nvSpPr>
        <p:spPr>
          <a:xfrm>
            <a:off x="1072799" y="1102950"/>
            <a:ext cx="6868801" cy="479453"/>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1" name="Tekstin paikkamerkki 3"/>
          <p:cNvSpPr>
            <a:spLocks noGrp="1"/>
          </p:cNvSpPr>
          <p:nvPr>
            <p:ph type="body" sz="quarter" idx="22"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
        <p:nvSpPr>
          <p:cNvPr id="13" name="Sisällön paikkamerkki 4"/>
          <p:cNvSpPr>
            <a:spLocks noGrp="1"/>
          </p:cNvSpPr>
          <p:nvPr>
            <p:ph sz="quarter" idx="23" hasCustomPrompt="1"/>
          </p:nvPr>
        </p:nvSpPr>
        <p:spPr>
          <a:xfrm>
            <a:off x="4572001" y="1584200"/>
            <a:ext cx="3369600" cy="2892550"/>
          </a:xfrm>
        </p:spPr>
        <p:txBody>
          <a:bodyPr/>
          <a:lstStyle>
            <a:lvl1pPr marL="0" indent="0">
              <a:buFontTx/>
              <a:buNone/>
              <a:defRPr/>
            </a:lvl1pPr>
            <a:lvl2pPr marL="471332" indent="0">
              <a:lnSpc>
                <a:spcPts val="1800"/>
              </a:lnSpc>
              <a:spcBef>
                <a:spcPts val="200"/>
              </a:spcBef>
              <a:spcAft>
                <a:spcPts val="200"/>
              </a:spcAft>
              <a:buFontTx/>
              <a:buNone/>
              <a:defRPr/>
            </a:lvl2pPr>
            <a:lvl3pPr marL="786191" indent="0">
              <a:lnSpc>
                <a:spcPts val="1800"/>
              </a:lnSpc>
              <a:spcBef>
                <a:spcPts val="200"/>
              </a:spcBef>
              <a:spcAft>
                <a:spcPts val="200"/>
              </a:spcAft>
              <a:buFontTx/>
              <a:buNone/>
              <a:defRPr/>
            </a:lvl3pPr>
            <a:lvl4pPr marL="1109451" indent="0">
              <a:lnSpc>
                <a:spcPts val="1800"/>
              </a:lnSpc>
              <a:spcBef>
                <a:spcPts val="200"/>
              </a:spcBef>
              <a:spcAft>
                <a:spcPts val="200"/>
              </a:spcAft>
              <a:buFontTx/>
              <a:buNone/>
              <a:defRPr/>
            </a:lvl4pPr>
          </a:lstStyle>
          <a:p>
            <a:pPr lvl="0"/>
            <a:r>
              <a:rPr lang="fi-FI"/>
              <a:t>Lisää objekti</a:t>
            </a:r>
          </a:p>
        </p:txBody>
      </p:sp>
      <p:sp>
        <p:nvSpPr>
          <p:cNvPr id="12" name="Tekstin paikkamerkki 2"/>
          <p:cNvSpPr>
            <a:spLocks noGrp="1"/>
          </p:cNvSpPr>
          <p:nvPr>
            <p:ph idx="19"/>
          </p:nvPr>
        </p:nvSpPr>
        <p:spPr>
          <a:xfrm>
            <a:off x="1072800" y="1582404"/>
            <a:ext cx="3499200" cy="2894345"/>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lnSpc>
                <a:spcPts val="1800"/>
              </a:lnSpc>
              <a:spcBef>
                <a:spcPts val="200"/>
              </a:spcBef>
              <a:spcAft>
                <a:spcPts val="200"/>
              </a:spcAft>
              <a:buSzPct val="125000"/>
              <a:defRPr sz="1300" baseline="0">
                <a:solidFill>
                  <a:srgbClr val="000000"/>
                </a:solidFill>
              </a:defRPr>
            </a:lvl2pPr>
            <a:lvl3pPr indent="-158400">
              <a:lnSpc>
                <a:spcPts val="1800"/>
              </a:lnSpc>
              <a:spcBef>
                <a:spcPts val="200"/>
              </a:spcBef>
              <a:spcAft>
                <a:spcPts val="200"/>
              </a:spcAft>
              <a:buSzPct val="125000"/>
              <a:defRPr sz="1050">
                <a:solidFill>
                  <a:srgbClr val="000000"/>
                </a:solidFill>
              </a:defRPr>
            </a:lvl3pPr>
            <a:lvl4pPr indent="-158400">
              <a:lnSpc>
                <a:spcPts val="1800"/>
              </a:lnSpc>
              <a:spcBef>
                <a:spcPts val="200"/>
              </a:spcBef>
              <a:spcAft>
                <a:spcPts val="200"/>
              </a:spcAft>
              <a:buSzPct val="125000"/>
              <a:defRPr sz="105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2687386369"/>
      </p:ext>
    </p:extLst>
  </p:cSld>
  <p:clrMapOvr>
    <a:masterClrMapping/>
  </p:clrMapOvr>
  <p:transition spd="med">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isältödia isoille taulukoille">
    <p:spTree>
      <p:nvGrpSpPr>
        <p:cNvPr id="1" name=""/>
        <p:cNvGrpSpPr/>
        <p:nvPr/>
      </p:nvGrpSpPr>
      <p:grpSpPr>
        <a:xfrm>
          <a:off x="0" y="0"/>
          <a:ext cx="0" cy="0"/>
          <a:chOff x="0" y="0"/>
          <a:chExt cx="0" cy="0"/>
        </a:xfrm>
      </p:grpSpPr>
      <p:sp>
        <p:nvSpPr>
          <p:cNvPr id="30" name="Tekstin paikkamerkki 28"/>
          <p:cNvSpPr>
            <a:spLocks noGrp="1"/>
          </p:cNvSpPr>
          <p:nvPr>
            <p:ph type="body" sz="quarter" idx="15" hasCustomPrompt="1"/>
          </p:nvPr>
        </p:nvSpPr>
        <p:spPr>
          <a:xfrm>
            <a:off x="252000" y="282149"/>
            <a:ext cx="7992000" cy="821163"/>
          </a:xfrm>
          <a:prstGeom prst="rect">
            <a:avLst/>
          </a:prstGeom>
        </p:spPr>
        <p:txBody>
          <a:bodyPr/>
          <a:lstStyle>
            <a:lvl1pPr marL="14400" indent="0">
              <a:lnSpc>
                <a:spcPts val="2700"/>
              </a:lnSpc>
              <a:spcAft>
                <a:spcPts val="0"/>
              </a:spcAft>
              <a:buFontTx/>
              <a:buNone/>
              <a:defRPr sz="2200" b="1">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pic>
        <p:nvPicPr>
          <p:cNvPr id="10" name="Kuva 9"/>
          <p:cNvPicPr>
            <a:picLocks noChangeAspect="1"/>
          </p:cNvPicPr>
          <p:nvPr userDrawn="1"/>
        </p:nvPicPr>
        <p:blipFill>
          <a:blip r:embed="rId2"/>
          <a:stretch>
            <a:fillRect/>
          </a:stretch>
        </p:blipFill>
        <p:spPr>
          <a:xfrm>
            <a:off x="8335624" y="368923"/>
            <a:ext cx="437056" cy="437032"/>
          </a:xfrm>
          <a:prstGeom prst="rect">
            <a:avLst/>
          </a:prstGeom>
        </p:spPr>
      </p:pic>
      <p:sp>
        <p:nvSpPr>
          <p:cNvPr id="17"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18" name="Päivämäärän paikkamerkki 1"/>
          <p:cNvSpPr>
            <a:spLocks noGrp="1"/>
          </p:cNvSpPr>
          <p:nvPr>
            <p:ph type="dt" sz="half" idx="10"/>
          </p:nvPr>
        </p:nvSpPr>
        <p:spPr>
          <a:xfrm>
            <a:off x="282027" y="4728047"/>
            <a:ext cx="916709" cy="164690"/>
          </a:xfrm>
        </p:spPr>
        <p:txBody>
          <a:bodyPr/>
          <a:lstStyle/>
          <a:p>
            <a:fld id="{E70C97DB-DA9C-4CFA-B970-B8599B25F3E4}" type="datetime1">
              <a:rPr lang="fi-FI" smtClean="0"/>
              <a:t>16.3.2026</a:t>
            </a:fld>
            <a:endParaRPr lang="fi-FI"/>
          </a:p>
        </p:txBody>
      </p:sp>
      <p:sp>
        <p:nvSpPr>
          <p:cNvPr id="19"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5" name="Sisällön paikkamerkki 4"/>
          <p:cNvSpPr>
            <a:spLocks noGrp="1"/>
          </p:cNvSpPr>
          <p:nvPr>
            <p:ph sz="quarter" idx="17"/>
          </p:nvPr>
        </p:nvSpPr>
        <p:spPr>
          <a:xfrm>
            <a:off x="381000" y="1103313"/>
            <a:ext cx="8391525" cy="3541712"/>
          </a:xfrm>
        </p:spPr>
        <p:txBody>
          <a:bodyPr/>
          <a:lstStyle>
            <a:lvl1pPr marL="0" indent="0">
              <a:buFontTx/>
              <a:buNone/>
              <a:defRPr/>
            </a:lvl1pPr>
            <a:lvl2pPr marL="471332" indent="0">
              <a:lnSpc>
                <a:spcPts val="1800"/>
              </a:lnSpc>
              <a:spcBef>
                <a:spcPts val="200"/>
              </a:spcBef>
              <a:spcAft>
                <a:spcPts val="200"/>
              </a:spcAft>
              <a:buFontTx/>
              <a:buNone/>
              <a:defRPr/>
            </a:lvl2pPr>
            <a:lvl3pPr marL="786191" indent="0">
              <a:lnSpc>
                <a:spcPts val="1800"/>
              </a:lnSpc>
              <a:spcBef>
                <a:spcPts val="200"/>
              </a:spcBef>
              <a:spcAft>
                <a:spcPts val="200"/>
              </a:spcAft>
              <a:buFontTx/>
              <a:buNone/>
              <a:defRPr/>
            </a:lvl3pPr>
            <a:lvl4pPr marL="1109451" indent="0">
              <a:lnSpc>
                <a:spcPts val="1800"/>
              </a:lnSpc>
              <a:spcBef>
                <a:spcPts val="200"/>
              </a:spcBef>
              <a:spcAft>
                <a:spcPts val="200"/>
              </a:spcAft>
              <a:buFontTx/>
              <a:buNone/>
              <a:defRPr/>
            </a:lvl4pPr>
          </a:lstStyle>
          <a:p>
            <a:pPr lvl="0"/>
            <a:r>
              <a:rPr lang="fi-FI"/>
              <a:t>Muokkaa tekstin perustyylejä napsauttamalla</a:t>
            </a:r>
          </a:p>
        </p:txBody>
      </p:sp>
      <p:sp>
        <p:nvSpPr>
          <p:cNvPr id="16" name="Tekstin paikkamerkki 2"/>
          <p:cNvSpPr>
            <a:spLocks noGrp="1"/>
          </p:cNvSpPr>
          <p:nvPr>
            <p:ph type="body" sz="quarter" idx="18" hasCustomPrompt="1"/>
          </p:nvPr>
        </p:nvSpPr>
        <p:spPr>
          <a:xfrm>
            <a:off x="2334682" y="4727574"/>
            <a:ext cx="2971717" cy="165163"/>
          </a:xfrm>
        </p:spPr>
        <p:txBody>
          <a:bodyPr>
            <a:noAutofit/>
          </a:bodyPr>
          <a:lstStyle>
            <a:lvl1pPr marL="0" indent="0">
              <a:lnSpc>
                <a:spcPct val="100000"/>
              </a:lnSpc>
              <a:spcBef>
                <a:spcPts val="0"/>
              </a:spcBef>
              <a:spcAft>
                <a:spcPts val="0"/>
              </a:spcAft>
              <a:buFontTx/>
              <a:buNone/>
              <a:defRPr sz="700" spc="0" baseline="0"/>
            </a:lvl1pPr>
          </a:lstStyle>
          <a:p>
            <a:pPr lvl="0"/>
            <a:r>
              <a:rPr lang="fi-FI"/>
              <a:t>Lähde tähän</a:t>
            </a:r>
          </a:p>
        </p:txBody>
      </p:sp>
    </p:spTree>
    <p:extLst>
      <p:ext uri="{BB962C8B-B14F-4D97-AF65-F5344CB8AC3E}">
        <p14:creationId xmlns:p14="http://schemas.microsoft.com/office/powerpoint/2010/main" val="1067460176"/>
      </p:ext>
    </p:extLst>
  </p:cSld>
  <p:clrMapOvr>
    <a:masterClrMapping/>
  </p:clrMapOvr>
  <p:transition spd="med">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yhjä dia">
    <p:spTree>
      <p:nvGrpSpPr>
        <p:cNvPr id="1" name=""/>
        <p:cNvGrpSpPr/>
        <p:nvPr/>
      </p:nvGrpSpPr>
      <p:grpSpPr>
        <a:xfrm>
          <a:off x="0" y="0"/>
          <a:ext cx="0" cy="0"/>
          <a:chOff x="0" y="0"/>
          <a:chExt cx="0" cy="0"/>
        </a:xfrm>
      </p:grpSpPr>
      <p:pic>
        <p:nvPicPr>
          <p:cNvPr id="2" name="Kuva 1"/>
          <p:cNvPicPr>
            <a:picLocks noChangeAspect="1"/>
          </p:cNvPicPr>
          <p:nvPr userDrawn="1"/>
        </p:nvPicPr>
        <p:blipFill>
          <a:blip r:embed="rId2"/>
          <a:stretch>
            <a:fillRect/>
          </a:stretch>
        </p:blipFill>
        <p:spPr>
          <a:xfrm>
            <a:off x="8335624" y="368923"/>
            <a:ext cx="437056" cy="437032"/>
          </a:xfrm>
          <a:prstGeom prst="rect">
            <a:avLst/>
          </a:prstGeom>
        </p:spPr>
      </p:pic>
      <p:sp>
        <p:nvSpPr>
          <p:cNvPr id="3"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4" name="Päivämäärän paikkamerkki 1"/>
          <p:cNvSpPr>
            <a:spLocks noGrp="1"/>
          </p:cNvSpPr>
          <p:nvPr>
            <p:ph type="dt" sz="half" idx="10"/>
          </p:nvPr>
        </p:nvSpPr>
        <p:spPr>
          <a:xfrm>
            <a:off x="282027" y="4728047"/>
            <a:ext cx="916709" cy="164690"/>
          </a:xfrm>
        </p:spPr>
        <p:txBody>
          <a:bodyPr/>
          <a:lstStyle/>
          <a:p>
            <a:fld id="{E70C97DB-DA9C-4CFA-B970-B8599B25F3E4}" type="datetime1">
              <a:rPr lang="fi-FI" smtClean="0"/>
              <a:t>16.3.2026</a:t>
            </a:fld>
            <a:endParaRPr lang="fi-FI"/>
          </a:p>
        </p:txBody>
      </p:sp>
      <p:sp>
        <p:nvSpPr>
          <p:cNvPr id="5"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7" name="Tekstin paikkamerkki 3"/>
          <p:cNvSpPr>
            <a:spLocks noGrp="1"/>
          </p:cNvSpPr>
          <p:nvPr>
            <p:ph type="body" sz="quarter" idx="22" hasCustomPrompt="1"/>
          </p:nvPr>
        </p:nvSpPr>
        <p:spPr>
          <a:xfrm>
            <a:off x="252000" y="290513"/>
            <a:ext cx="4320000" cy="250837"/>
          </a:xfrm>
          <a:prstGeom prst="rect">
            <a:avLst/>
          </a:prstGeom>
        </p:spPr>
        <p:txBody>
          <a:bodyPr anchor="t"/>
          <a:lstStyle>
            <a:lvl1pPr marL="25200" indent="0">
              <a:lnSpc>
                <a:spcPct val="100000"/>
              </a:lnSpc>
              <a:spcBef>
                <a:spcPts val="0"/>
              </a:spcBef>
              <a:spcAft>
                <a:spcPts val="0"/>
              </a:spcAft>
              <a:buFontTx/>
              <a:buNone/>
              <a:defRPr sz="1000" b="0" kern="1200" spc="0" baseline="0">
                <a:solidFill>
                  <a:schemeClr val="tx1"/>
                </a:solidFill>
              </a:defRPr>
            </a:lvl1pPr>
            <a:lvl2pPr marL="314865" indent="0">
              <a:buFontTx/>
              <a:buNone/>
              <a:defRPr/>
            </a:lvl2pPr>
            <a:lvl3pPr marL="629724" indent="0">
              <a:buFontTx/>
              <a:buNone/>
              <a:defRPr/>
            </a:lvl3pPr>
            <a:lvl4pPr marL="944589" indent="0">
              <a:buFontTx/>
              <a:buNone/>
              <a:defRPr/>
            </a:lvl4pPr>
            <a:lvl5pPr marL="1267851" indent="0">
              <a:buFontTx/>
              <a:buNone/>
              <a:defRPr/>
            </a:lvl5pPr>
          </a:lstStyle>
          <a:p>
            <a:pPr lvl="0"/>
            <a:r>
              <a:rPr lang="en-US" err="1"/>
              <a:t>Väliotsikko</a:t>
            </a:r>
            <a:r>
              <a:rPr lang="en-US"/>
              <a:t> </a:t>
            </a:r>
            <a:r>
              <a:rPr lang="en-US" err="1"/>
              <a:t>yläviitteenä</a:t>
            </a:r>
            <a:endParaRPr lang="fi-FI"/>
          </a:p>
        </p:txBody>
      </p:sp>
    </p:spTree>
    <p:extLst>
      <p:ext uri="{BB962C8B-B14F-4D97-AF65-F5344CB8AC3E}">
        <p14:creationId xmlns:p14="http://schemas.microsoft.com/office/powerpoint/2010/main" val="3583285883"/>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äliotsikkodia - valkoinen">
    <p:spTree>
      <p:nvGrpSpPr>
        <p:cNvPr id="1" name=""/>
        <p:cNvGrpSpPr/>
        <p:nvPr/>
      </p:nvGrpSpPr>
      <p:grpSpPr>
        <a:xfrm>
          <a:off x="0" y="0"/>
          <a:ext cx="0" cy="0"/>
          <a:chOff x="0" y="0"/>
          <a:chExt cx="0" cy="0"/>
        </a:xfrm>
      </p:grpSpPr>
      <p:pic>
        <p:nvPicPr>
          <p:cNvPr id="10" name="Kuva 9"/>
          <p:cNvPicPr>
            <a:picLocks noChangeAspect="1"/>
          </p:cNvPicPr>
          <p:nvPr userDrawn="1"/>
        </p:nvPicPr>
        <p:blipFill>
          <a:blip r:embed="rId2"/>
          <a:stretch>
            <a:fillRect/>
          </a:stretch>
        </p:blipFill>
        <p:spPr>
          <a:xfrm>
            <a:off x="8335624" y="368923"/>
            <a:ext cx="437056" cy="437032"/>
          </a:xfrm>
          <a:prstGeom prst="rect">
            <a:avLst/>
          </a:prstGeom>
        </p:spPr>
      </p:pic>
      <p:sp>
        <p:nvSpPr>
          <p:cNvPr id="14" name="Dian numeron paikkamerkki 3"/>
          <p:cNvSpPr>
            <a:spLocks noGrp="1"/>
          </p:cNvSpPr>
          <p:nvPr>
            <p:ph type="sldNum" sz="quarter" idx="12"/>
          </p:nvPr>
        </p:nvSpPr>
        <p:spPr>
          <a:xfrm>
            <a:off x="8005977" y="4729407"/>
            <a:ext cx="863990" cy="165406"/>
          </a:xfrm>
          <a:prstGeom prst="rect">
            <a:avLst/>
          </a:prstGeom>
        </p:spPr>
        <p:txBody>
          <a:bodyPr/>
          <a:lstStyle>
            <a:lvl1pPr>
              <a:defRPr sz="700"/>
            </a:lvl1pPr>
          </a:lstStyle>
          <a:p>
            <a:fld id="{6FCB6B90-8271-4E8F-82C1-E646FBB48A2E}" type="slidenum">
              <a:rPr lang="fi-FI" smtClean="0"/>
              <a:pPr/>
              <a:t>‹#›</a:t>
            </a:fld>
            <a:endParaRPr lang="fi-FI"/>
          </a:p>
        </p:txBody>
      </p:sp>
      <p:sp>
        <p:nvSpPr>
          <p:cNvPr id="15" name="Päivämäärän paikkamerkki 1"/>
          <p:cNvSpPr>
            <a:spLocks noGrp="1"/>
          </p:cNvSpPr>
          <p:nvPr>
            <p:ph type="dt" sz="half" idx="10"/>
          </p:nvPr>
        </p:nvSpPr>
        <p:spPr>
          <a:xfrm>
            <a:off x="282027" y="4728047"/>
            <a:ext cx="916709" cy="164690"/>
          </a:xfrm>
        </p:spPr>
        <p:txBody>
          <a:bodyPr/>
          <a:lstStyle/>
          <a:p>
            <a:fld id="{8D9E7F89-CFBC-40A6-849E-791F2CE17670}" type="datetime1">
              <a:rPr lang="fi-FI" smtClean="0"/>
              <a:t>16.3.2026</a:t>
            </a:fld>
            <a:endParaRPr lang="fi-FI"/>
          </a:p>
        </p:txBody>
      </p:sp>
      <p:sp>
        <p:nvSpPr>
          <p:cNvPr id="17" name="Alatunnisteen paikkamerkki 2"/>
          <p:cNvSpPr>
            <a:spLocks noGrp="1"/>
          </p:cNvSpPr>
          <p:nvPr>
            <p:ph type="ftr" sz="quarter" idx="11"/>
          </p:nvPr>
        </p:nvSpPr>
        <p:spPr>
          <a:xfrm>
            <a:off x="1111510" y="4728047"/>
            <a:ext cx="1295891" cy="164690"/>
          </a:xfrm>
        </p:spPr>
        <p:txBody>
          <a:bodyPr/>
          <a:lstStyle/>
          <a:p>
            <a:r>
              <a:rPr lang="fi-FI"/>
              <a:t>Teknologiateollisuus</a:t>
            </a:r>
          </a:p>
        </p:txBody>
      </p:sp>
      <p:sp>
        <p:nvSpPr>
          <p:cNvPr id="11" name="Tekstin paikkamerkki 28"/>
          <p:cNvSpPr>
            <a:spLocks noGrp="1"/>
          </p:cNvSpPr>
          <p:nvPr>
            <p:ph type="body" sz="quarter" idx="22" hasCustomPrompt="1"/>
          </p:nvPr>
        </p:nvSpPr>
        <p:spPr>
          <a:xfrm>
            <a:off x="1072800" y="1913747"/>
            <a:ext cx="7171200" cy="1176411"/>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Tree>
    <p:extLst>
      <p:ext uri="{BB962C8B-B14F-4D97-AF65-F5344CB8AC3E}">
        <p14:creationId xmlns:p14="http://schemas.microsoft.com/office/powerpoint/2010/main" val="2207341520"/>
      </p:ext>
    </p:extLst>
  </p:cSld>
  <p:clrMapOvr>
    <a:masterClrMapping/>
  </p:clrMapOvr>
  <p:transition spd="med">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valkoinen">
    <p:bg>
      <p:bgPr>
        <a:solidFill>
          <a:schemeClr val="bg1"/>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rgbClr val="000000"/>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rgbClr val="000000"/>
                </a:solidFill>
              </a:defRPr>
            </a:lvl1pPr>
          </a:lstStyle>
          <a:p>
            <a:fld id="{4D1D5393-FFB8-4AFB-965F-DF835FFEFFC2}"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rgbClr val="000000"/>
                </a:solidFill>
              </a:defRPr>
            </a:lvl1pPr>
          </a:lstStyle>
          <a:p>
            <a:r>
              <a:rPr lang="fi-FI"/>
              <a:t>Teknologiateollisuus</a:t>
            </a:r>
          </a:p>
        </p:txBody>
      </p:sp>
      <p:sp>
        <p:nvSpPr>
          <p:cNvPr id="7" name="Tekstin paikkamerkki 2"/>
          <p:cNvSpPr>
            <a:spLocks noGrp="1"/>
          </p:cNvSpPr>
          <p:nvPr>
            <p:ph idx="21"/>
          </p:nvPr>
        </p:nvSpPr>
        <p:spPr>
          <a:xfrm>
            <a:off x="1072800" y="1585226"/>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rgbClr val="000000"/>
                </a:solidFill>
              </a:defRPr>
            </a:lvl1pPr>
            <a:lvl2pPr indent="-158400">
              <a:buSzPct val="125000"/>
              <a:defRPr sz="1300" baseline="0">
                <a:solidFill>
                  <a:srgbClr val="000000"/>
                </a:solidFill>
              </a:defRPr>
            </a:lvl2pPr>
            <a:lvl3pPr indent="-158400">
              <a:buSzPct val="125000"/>
              <a:defRPr sz="1100">
                <a:solidFill>
                  <a:srgbClr val="000000"/>
                </a:solidFill>
              </a:defRPr>
            </a:lvl3pPr>
            <a:lvl4pPr indent="-158400">
              <a:buSzPct val="125000"/>
              <a:defRPr sz="1000">
                <a:solidFill>
                  <a:srgbClr val="000000"/>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367183"/>
          </a:xfrm>
          <a:prstGeom prst="rect">
            <a:avLst/>
          </a:prstGeom>
        </p:spPr>
        <p:txBody>
          <a:bodyPr/>
          <a:lstStyle>
            <a:lvl1pPr marL="14400" indent="0">
              <a:lnSpc>
                <a:spcPts val="2700"/>
              </a:lnSpc>
              <a:spcAft>
                <a:spcPts val="0"/>
              </a:spcAft>
              <a:buFontTx/>
              <a:buNone/>
              <a:defRPr sz="2200" b="1" baseline="0">
                <a:solidFill>
                  <a:srgbClr val="000000"/>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1021886745"/>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äliotsikkodia - turkoosi">
    <p:bg>
      <p:bgPr>
        <a:solidFill>
          <a:srgbClr val="0ACFCF"/>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9"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0"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2"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FBD49F65-936D-47C1-B476-B10D0AC9DEC4}" type="datetime1">
              <a:rPr lang="fi-FI" smtClean="0"/>
              <a:t>16.3.2026</a:t>
            </a:fld>
            <a:endParaRPr lang="fi-FI"/>
          </a:p>
        </p:txBody>
      </p:sp>
      <p:sp>
        <p:nvSpPr>
          <p:cNvPr id="14"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456958868"/>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turkoosi">
    <p:bg>
      <p:bgPr>
        <a:solidFill>
          <a:srgbClr val="0ACFCF"/>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8E114E9B-AF34-462B-9107-FB4A4FE20955}"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7" name="Tekstin paikkamerkki 2"/>
          <p:cNvSpPr>
            <a:spLocks noGrp="1"/>
          </p:cNvSpPr>
          <p:nvPr>
            <p:ph idx="21"/>
          </p:nvPr>
        </p:nvSpPr>
        <p:spPr>
          <a:xfrm>
            <a:off x="1072800" y="1583052"/>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0102"/>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2005528484"/>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äliotsikkodia - petroli">
    <p:bg>
      <p:bgPr>
        <a:solidFill>
          <a:srgbClr val="0F78B2"/>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10"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2"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4"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F7D0C29F-D373-4791-88C9-86C29F06AD83}" type="datetime1">
              <a:rPr lang="fi-FI" smtClean="0"/>
              <a:t>16.3.2026</a:t>
            </a:fld>
            <a:endParaRPr lang="fi-FI"/>
          </a:p>
        </p:txBody>
      </p:sp>
      <p:sp>
        <p:nvSpPr>
          <p:cNvPr id="15"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1747701072"/>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petroli">
    <p:bg>
      <p:bgPr>
        <a:solidFill>
          <a:srgbClr val="0F78B2"/>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5C870B0A-5FAA-48CC-9422-68AAC5A5CADB}"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11" name="Tekstin paikkamerkki 2"/>
          <p:cNvSpPr>
            <a:spLocks noGrp="1"/>
          </p:cNvSpPr>
          <p:nvPr>
            <p:ph idx="21"/>
          </p:nvPr>
        </p:nvSpPr>
        <p:spPr>
          <a:xfrm>
            <a:off x="1072800" y="1584884"/>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12" name="Tekstin paikkamerkki 28"/>
          <p:cNvSpPr>
            <a:spLocks noGrp="1"/>
          </p:cNvSpPr>
          <p:nvPr>
            <p:ph type="body" sz="quarter" idx="22" hasCustomPrompt="1"/>
          </p:nvPr>
        </p:nvSpPr>
        <p:spPr>
          <a:xfrm>
            <a:off x="1072800" y="1102950"/>
            <a:ext cx="3844800" cy="481934"/>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2647428192"/>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äliotsikkodia - sininen">
    <p:bg>
      <p:bgPr>
        <a:solidFill>
          <a:srgbClr val="141F94"/>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10"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2"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4"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33A50D0A-99B9-48FE-8B08-047EE10ADBDA}" type="datetime1">
              <a:rPr lang="fi-FI" smtClean="0"/>
              <a:t>16.3.2026</a:t>
            </a:fld>
            <a:endParaRPr lang="fi-FI"/>
          </a:p>
        </p:txBody>
      </p:sp>
      <p:sp>
        <p:nvSpPr>
          <p:cNvPr id="15"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4062311651"/>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äliotsikkodia tekstille ja kuvalle - sininen">
    <p:bg>
      <p:bgPr>
        <a:solidFill>
          <a:srgbClr val="141F94"/>
        </a:solidFill>
        <a:effectLst/>
      </p:bgPr>
    </p:bg>
    <p:spTree>
      <p:nvGrpSpPr>
        <p:cNvPr id="1" name=""/>
        <p:cNvGrpSpPr/>
        <p:nvPr/>
      </p:nvGrpSpPr>
      <p:grpSpPr>
        <a:xfrm>
          <a:off x="0" y="0"/>
          <a:ext cx="0" cy="0"/>
          <a:chOff x="0" y="0"/>
          <a:chExt cx="0" cy="0"/>
        </a:xfrm>
      </p:grpSpPr>
      <p:sp>
        <p:nvSpPr>
          <p:cNvPr id="14" name="Kuvan paikkamerkki 6"/>
          <p:cNvSpPr>
            <a:spLocks noGrp="1"/>
          </p:cNvSpPr>
          <p:nvPr>
            <p:ph type="pic" sz="quarter" idx="18"/>
          </p:nvPr>
        </p:nvSpPr>
        <p:spPr>
          <a:xfrm>
            <a:off x="5090400" y="0"/>
            <a:ext cx="4053605" cy="5143500"/>
          </a:xfrm>
          <a:prstGeom prst="rect">
            <a:avLst/>
          </a:prstGeom>
        </p:spPr>
        <p:txBody>
          <a:bodyPr anchor="ctr"/>
          <a:lstStyle>
            <a:lvl1pPr marL="0" indent="0" algn="ctr">
              <a:buFontTx/>
              <a:buNone/>
              <a:defRPr sz="1500">
                <a:solidFill>
                  <a:schemeClr val="bg1"/>
                </a:solidFill>
              </a:defRPr>
            </a:lvl1pPr>
          </a:lstStyle>
          <a:p>
            <a:r>
              <a:rPr lang="fi-FI"/>
              <a:t>Lisää kuva napsauttamalla kuvaketta</a:t>
            </a:r>
          </a:p>
        </p:txBody>
      </p:sp>
      <p:sp>
        <p:nvSpPr>
          <p:cNvPr id="9"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71EF2A4B-BD6C-442B-B37A-933F3A2F5101}" type="datetime1">
              <a:rPr lang="fi-FI" smtClean="0"/>
              <a:t>16.3.2026</a:t>
            </a:fld>
            <a:endParaRPr lang="fi-FI"/>
          </a:p>
        </p:txBody>
      </p:sp>
      <p:sp>
        <p:nvSpPr>
          <p:cNvPr id="10"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
        <p:nvSpPr>
          <p:cNvPr id="7" name="Tekstin paikkamerkki 2"/>
          <p:cNvSpPr>
            <a:spLocks noGrp="1"/>
          </p:cNvSpPr>
          <p:nvPr>
            <p:ph idx="21"/>
          </p:nvPr>
        </p:nvSpPr>
        <p:spPr>
          <a:xfrm>
            <a:off x="1072800" y="1585226"/>
            <a:ext cx="3844800" cy="2849967"/>
          </a:xfrm>
          <a:prstGeom prst="rect">
            <a:avLst/>
          </a:prstGeom>
        </p:spPr>
        <p:txBody>
          <a:bodyPr vert="horz" lIns="91440" tIns="45720" rIns="91440" bIns="45720" rtlCol="0">
            <a:normAutofit/>
          </a:bodyPr>
          <a:lstStyle>
            <a:lvl1pPr marL="234000" marR="0" indent="-212400" algn="l" defTabSz="806052" rtl="0" eaLnBrk="1" fontAlgn="auto" latinLnBrk="0" hangingPunct="1">
              <a:lnSpc>
                <a:spcPts val="2000"/>
              </a:lnSpc>
              <a:spcBef>
                <a:spcPts val="400"/>
              </a:spcBef>
              <a:spcAft>
                <a:spcPts val="300"/>
              </a:spcAft>
              <a:buClrTx/>
              <a:buSzPct val="125000"/>
              <a:buFont typeface="Arial" panose="020B0604020202020204" pitchFamily="34" charset="0"/>
              <a:buChar char="•"/>
              <a:tabLst/>
              <a:defRPr sz="1600">
                <a:solidFill>
                  <a:schemeClr val="bg1"/>
                </a:solidFill>
              </a:defRPr>
            </a:lvl1pPr>
            <a:lvl2pPr indent="-158400">
              <a:buSzPct val="125000"/>
              <a:defRPr sz="1300" baseline="0">
                <a:solidFill>
                  <a:schemeClr val="bg1"/>
                </a:solidFill>
              </a:defRPr>
            </a:lvl2pPr>
            <a:lvl3pPr indent="-158400">
              <a:buSzPct val="125000"/>
              <a:defRPr sz="1100">
                <a:solidFill>
                  <a:schemeClr val="bg1"/>
                </a:solidFill>
              </a:defRPr>
            </a:lvl3pPr>
            <a:lvl4pPr indent="-158400">
              <a:buSzPct val="125000"/>
              <a:defRPr sz="1000">
                <a:solidFill>
                  <a:schemeClr val="bg1"/>
                </a:solidFill>
              </a:defRPr>
            </a:lvl4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Tekstin paikkamerkki 28"/>
          <p:cNvSpPr>
            <a:spLocks noGrp="1"/>
          </p:cNvSpPr>
          <p:nvPr>
            <p:ph type="body" sz="quarter" idx="22" hasCustomPrompt="1"/>
          </p:nvPr>
        </p:nvSpPr>
        <p:spPr>
          <a:xfrm>
            <a:off x="1072800" y="1102950"/>
            <a:ext cx="3844800" cy="482276"/>
          </a:xfrm>
          <a:prstGeom prst="rect">
            <a:avLst/>
          </a:prstGeom>
        </p:spPr>
        <p:txBody>
          <a:bodyPr/>
          <a:lstStyle>
            <a:lvl1pPr marL="14400" indent="0">
              <a:lnSpc>
                <a:spcPts val="2700"/>
              </a:lnSpc>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a:t>
            </a:r>
            <a:r>
              <a:rPr lang="fi-FI" err="1"/>
              <a:t>napsautt</a:t>
            </a:r>
            <a:r>
              <a:rPr lang="fi-FI"/>
              <a:t>.</a:t>
            </a:r>
          </a:p>
        </p:txBody>
      </p:sp>
    </p:spTree>
    <p:extLst>
      <p:ext uri="{BB962C8B-B14F-4D97-AF65-F5344CB8AC3E}">
        <p14:creationId xmlns:p14="http://schemas.microsoft.com/office/powerpoint/2010/main" val="2781393815"/>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äliotsikkodia - violetti">
    <p:bg>
      <p:bgPr>
        <a:solidFill>
          <a:srgbClr val="8A0FA6"/>
        </a:solidFill>
        <a:effectLst/>
      </p:bgPr>
    </p:bg>
    <p:spTree>
      <p:nvGrpSpPr>
        <p:cNvPr id="1" name=""/>
        <p:cNvGrpSpPr/>
        <p:nvPr/>
      </p:nvGrpSpPr>
      <p:grpSpPr>
        <a:xfrm>
          <a:off x="0" y="0"/>
          <a:ext cx="0" cy="0"/>
          <a:chOff x="0" y="0"/>
          <a:chExt cx="0" cy="0"/>
        </a:xfrm>
      </p:grpSpPr>
      <p:pic>
        <p:nvPicPr>
          <p:cNvPr id="8" name="Kuva 7"/>
          <p:cNvPicPr>
            <a:picLocks noChangeAspect="1"/>
          </p:cNvPicPr>
          <p:nvPr userDrawn="1"/>
        </p:nvPicPr>
        <p:blipFill>
          <a:blip r:embed="rId2"/>
          <a:stretch>
            <a:fillRect/>
          </a:stretch>
        </p:blipFill>
        <p:spPr>
          <a:xfrm>
            <a:off x="8335004" y="370433"/>
            <a:ext cx="437200" cy="437174"/>
          </a:xfrm>
          <a:prstGeom prst="rect">
            <a:avLst/>
          </a:prstGeom>
        </p:spPr>
      </p:pic>
      <p:sp>
        <p:nvSpPr>
          <p:cNvPr id="10" name="Tekstin paikkamerkki 28"/>
          <p:cNvSpPr>
            <a:spLocks noGrp="1"/>
          </p:cNvSpPr>
          <p:nvPr>
            <p:ph type="body" sz="quarter" idx="15" hasCustomPrompt="1"/>
          </p:nvPr>
        </p:nvSpPr>
        <p:spPr>
          <a:xfrm>
            <a:off x="1072800" y="1924882"/>
            <a:ext cx="6977283" cy="1165268"/>
          </a:xfrm>
          <a:prstGeom prst="rect">
            <a:avLst/>
          </a:prstGeom>
        </p:spPr>
        <p:txBody>
          <a:bodyPr/>
          <a:lstStyle>
            <a:lvl1pPr marL="10800" indent="0">
              <a:lnSpc>
                <a:spcPts val="2700"/>
              </a:lnSpc>
              <a:spcBef>
                <a:spcPts val="0"/>
              </a:spcBef>
              <a:spcAft>
                <a:spcPts val="0"/>
              </a:spcAft>
              <a:buFontTx/>
              <a:buNone/>
              <a:defRPr sz="2200" b="1" baseline="0">
                <a:solidFill>
                  <a:schemeClr val="bg1"/>
                </a:solidFill>
              </a:defRPr>
            </a:lvl1pPr>
            <a:lvl2pPr marL="314865" indent="0">
              <a:spcAft>
                <a:spcPts val="0"/>
              </a:spcAft>
              <a:buFontTx/>
              <a:buNone/>
              <a:defRPr sz="2200" b="1">
                <a:solidFill>
                  <a:srgbClr val="666666"/>
                </a:solidFill>
              </a:defRPr>
            </a:lvl2pPr>
            <a:lvl3pPr marL="629724" indent="0">
              <a:spcAft>
                <a:spcPts val="0"/>
              </a:spcAft>
              <a:buFontTx/>
              <a:buNone/>
              <a:defRPr sz="2200" b="1">
                <a:solidFill>
                  <a:srgbClr val="666666"/>
                </a:solidFill>
              </a:defRPr>
            </a:lvl3pPr>
            <a:lvl4pPr marL="944589" indent="0">
              <a:spcAft>
                <a:spcPts val="0"/>
              </a:spcAft>
              <a:buFontTx/>
              <a:buNone/>
              <a:defRPr sz="2200" b="1">
                <a:solidFill>
                  <a:srgbClr val="666666"/>
                </a:solidFill>
              </a:defRPr>
            </a:lvl4pPr>
            <a:lvl5pPr marL="1267851" indent="0">
              <a:spcAft>
                <a:spcPts val="0"/>
              </a:spcAft>
              <a:buFontTx/>
              <a:buNone/>
              <a:defRPr sz="2200" b="1">
                <a:solidFill>
                  <a:srgbClr val="666666"/>
                </a:solidFill>
              </a:defRPr>
            </a:lvl5pPr>
          </a:lstStyle>
          <a:p>
            <a:pPr lvl="0"/>
            <a:r>
              <a:rPr lang="fi-FI"/>
              <a:t>Muokkaa väliotsikkoa </a:t>
            </a:r>
            <a:r>
              <a:rPr lang="fi-FI" err="1"/>
              <a:t>napsautt</a:t>
            </a:r>
            <a:r>
              <a:rPr lang="fi-FI"/>
              <a:t>.</a:t>
            </a:r>
          </a:p>
        </p:txBody>
      </p:sp>
      <p:sp>
        <p:nvSpPr>
          <p:cNvPr id="12" name="Dian numeron paikkamerkki 3"/>
          <p:cNvSpPr>
            <a:spLocks noGrp="1"/>
          </p:cNvSpPr>
          <p:nvPr>
            <p:ph type="sldNum" sz="quarter" idx="12"/>
          </p:nvPr>
        </p:nvSpPr>
        <p:spPr>
          <a:xfrm>
            <a:off x="8005977" y="4729407"/>
            <a:ext cx="863990" cy="165406"/>
          </a:xfrm>
          <a:prstGeom prst="rect">
            <a:avLst/>
          </a:prstGeom>
        </p:spPr>
        <p:txBody>
          <a:bodyPr/>
          <a:lstStyle>
            <a:lvl1pPr>
              <a:defRPr sz="700">
                <a:solidFill>
                  <a:schemeClr val="bg1"/>
                </a:solidFill>
              </a:defRPr>
            </a:lvl1pPr>
          </a:lstStyle>
          <a:p>
            <a:fld id="{6FCB6B90-8271-4E8F-82C1-E646FBB48A2E}" type="slidenum">
              <a:rPr lang="fi-FI" smtClean="0"/>
              <a:pPr/>
              <a:t>‹#›</a:t>
            </a:fld>
            <a:endParaRPr lang="fi-FI"/>
          </a:p>
        </p:txBody>
      </p:sp>
      <p:sp>
        <p:nvSpPr>
          <p:cNvPr id="14" name="Päivämäärän paikkamerkki 1"/>
          <p:cNvSpPr>
            <a:spLocks noGrp="1"/>
          </p:cNvSpPr>
          <p:nvPr>
            <p:ph type="dt" sz="half" idx="10"/>
          </p:nvPr>
        </p:nvSpPr>
        <p:spPr>
          <a:xfrm>
            <a:off x="282027" y="4728047"/>
            <a:ext cx="916709" cy="164690"/>
          </a:xfrm>
        </p:spPr>
        <p:txBody>
          <a:bodyPr/>
          <a:lstStyle>
            <a:lvl1pPr>
              <a:defRPr>
                <a:solidFill>
                  <a:schemeClr val="bg1"/>
                </a:solidFill>
              </a:defRPr>
            </a:lvl1pPr>
          </a:lstStyle>
          <a:p>
            <a:fld id="{9AA3CBEF-2865-4434-A020-1FAA7DCEF42D}" type="datetime1">
              <a:rPr lang="fi-FI" smtClean="0"/>
              <a:t>16.3.2026</a:t>
            </a:fld>
            <a:endParaRPr lang="fi-FI"/>
          </a:p>
        </p:txBody>
      </p:sp>
      <p:sp>
        <p:nvSpPr>
          <p:cNvPr id="15" name="Alatunnisteen paikkamerkki 2"/>
          <p:cNvSpPr>
            <a:spLocks noGrp="1"/>
          </p:cNvSpPr>
          <p:nvPr>
            <p:ph type="ftr" sz="quarter" idx="11"/>
          </p:nvPr>
        </p:nvSpPr>
        <p:spPr>
          <a:xfrm>
            <a:off x="1111510" y="4728047"/>
            <a:ext cx="1295891" cy="164690"/>
          </a:xfrm>
        </p:spPr>
        <p:txBody>
          <a:bodyPr/>
          <a:lstStyle>
            <a:lvl1pPr>
              <a:defRPr>
                <a:solidFill>
                  <a:schemeClr val="bg1"/>
                </a:solidFill>
              </a:defRPr>
            </a:lvl1pPr>
          </a:lstStyle>
          <a:p>
            <a:r>
              <a:rPr lang="fi-FI"/>
              <a:t>Teknologiateollisuus</a:t>
            </a:r>
          </a:p>
        </p:txBody>
      </p:sp>
    </p:spTree>
    <p:extLst>
      <p:ext uri="{BB962C8B-B14F-4D97-AF65-F5344CB8AC3E}">
        <p14:creationId xmlns:p14="http://schemas.microsoft.com/office/powerpoint/2010/main" val="330501944"/>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Päivämäärän paikkamerkki 3"/>
          <p:cNvSpPr>
            <a:spLocks noGrp="1"/>
          </p:cNvSpPr>
          <p:nvPr>
            <p:ph type="dt" sz="half" idx="2"/>
          </p:nvPr>
        </p:nvSpPr>
        <p:spPr>
          <a:xfrm>
            <a:off x="282027" y="4728047"/>
            <a:ext cx="919711" cy="163042"/>
          </a:xfrm>
          <a:prstGeom prst="rect">
            <a:avLst/>
          </a:prstGeom>
        </p:spPr>
        <p:txBody>
          <a:bodyPr vert="horz" lIns="91440" tIns="45720" rIns="91440" bIns="45720" rtlCol="0" anchor="t"/>
          <a:lstStyle>
            <a:lvl1pPr algn="l">
              <a:defRPr sz="7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1B16F53B-7158-4458-A0D4-1436C88C6842}" type="datetime1">
              <a:rPr lang="fi-FI" smtClean="0"/>
              <a:t>15.3.2026</a:t>
            </a:fld>
            <a:endParaRPr lang="fi-FI"/>
          </a:p>
        </p:txBody>
      </p:sp>
      <p:sp>
        <p:nvSpPr>
          <p:cNvPr id="8" name="Alatunnisteen paikkamerkki 4"/>
          <p:cNvSpPr>
            <a:spLocks noGrp="1"/>
          </p:cNvSpPr>
          <p:nvPr>
            <p:ph type="ftr" sz="quarter" idx="3"/>
          </p:nvPr>
        </p:nvSpPr>
        <p:spPr>
          <a:xfrm>
            <a:off x="1111307" y="4728047"/>
            <a:ext cx="1296094" cy="163042"/>
          </a:xfrm>
          <a:prstGeom prst="rect">
            <a:avLst/>
          </a:prstGeom>
        </p:spPr>
        <p:txBody>
          <a:bodyPr vert="horz" lIns="91440" tIns="45720" rIns="91440" bIns="45720" rtlCol="0" anchor="t"/>
          <a:lstStyle>
            <a:lvl1pPr algn="l">
              <a:defRPr sz="7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fi-FI"/>
              <a:t>Teknologiateollisuus</a:t>
            </a:r>
          </a:p>
        </p:txBody>
      </p:sp>
      <p:sp>
        <p:nvSpPr>
          <p:cNvPr id="26" name="Tekstin paikkamerkki 3"/>
          <p:cNvSpPr>
            <a:spLocks noGrp="1"/>
          </p:cNvSpPr>
          <p:nvPr>
            <p:ph type="body" idx="1"/>
          </p:nvPr>
        </p:nvSpPr>
        <p:spPr>
          <a:xfrm>
            <a:off x="1072801" y="1583532"/>
            <a:ext cx="7171199" cy="289321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27" name="Otsikon paikkamerkki 2"/>
          <p:cNvSpPr>
            <a:spLocks noGrp="1"/>
          </p:cNvSpPr>
          <p:nvPr>
            <p:ph type="title"/>
          </p:nvPr>
        </p:nvSpPr>
        <p:spPr>
          <a:xfrm>
            <a:off x="1072801" y="1102950"/>
            <a:ext cx="7171199" cy="473089"/>
          </a:xfrm>
          <a:prstGeom prst="rect">
            <a:avLst/>
          </a:prstGeom>
        </p:spPr>
        <p:txBody>
          <a:bodyPr vert="horz" lIns="91440" tIns="45720" rIns="91440" bIns="45720" rtlCol="0" anchor="t">
            <a:normAutofit/>
          </a:bodyPr>
          <a:lstStyle/>
          <a:p>
            <a:r>
              <a:rPr lang="fi-FI"/>
              <a:t>Muokkaa </a:t>
            </a:r>
            <a:r>
              <a:rPr lang="fi-FI" err="1"/>
              <a:t>perustyyl</a:t>
            </a:r>
            <a:r>
              <a:rPr lang="fi-FI"/>
              <a:t>. </a:t>
            </a:r>
            <a:r>
              <a:rPr lang="fi-FI" err="1"/>
              <a:t>napsautt</a:t>
            </a:r>
            <a:r>
              <a:rPr lang="fi-FI"/>
              <a:t>.</a:t>
            </a:r>
          </a:p>
        </p:txBody>
      </p:sp>
      <p:sp>
        <p:nvSpPr>
          <p:cNvPr id="13" name="Dian numeron paikkamerkki 1"/>
          <p:cNvSpPr>
            <a:spLocks noGrp="1"/>
          </p:cNvSpPr>
          <p:nvPr>
            <p:ph type="sldNum" sz="quarter" idx="4"/>
          </p:nvPr>
        </p:nvSpPr>
        <p:spPr>
          <a:xfrm>
            <a:off x="8005977" y="4729163"/>
            <a:ext cx="863990" cy="166687"/>
          </a:xfrm>
          <a:prstGeom prst="rect">
            <a:avLst/>
          </a:prstGeom>
        </p:spPr>
        <p:txBody>
          <a:bodyPr vert="horz" lIns="91440" tIns="45720" rIns="91440" bIns="45720" rtlCol="0" anchor="t"/>
          <a:lstStyle>
            <a:lvl1pPr algn="r">
              <a:defRPr sz="700">
                <a:solidFill>
                  <a:schemeClr val="tx1"/>
                </a:solidFill>
              </a:defRPr>
            </a:lvl1pPr>
          </a:lstStyle>
          <a:p>
            <a:fld id="{6FCB6B90-8271-4E8F-82C1-E646FBB48A2E}" type="slidenum">
              <a:rPr lang="fi-FI" smtClean="0"/>
              <a:pPr/>
              <a:t>‹#›</a:t>
            </a:fld>
            <a:endParaRPr lang="fi-FI"/>
          </a:p>
        </p:txBody>
      </p:sp>
    </p:spTree>
    <p:extLst>
      <p:ext uri="{BB962C8B-B14F-4D97-AF65-F5344CB8AC3E}">
        <p14:creationId xmlns:p14="http://schemas.microsoft.com/office/powerpoint/2010/main" val="729942253"/>
      </p:ext>
    </p:extLst>
  </p:cSld>
  <p:clrMap bg1="lt1" tx1="dk1" bg2="lt2" tx2="dk2" accent1="accent1" accent2="accent2" accent3="accent3" accent4="accent4" accent5="accent5" accent6="accent6" hlink="hlink" folHlink="folHlink"/>
  <p:sldLayoutIdLst>
    <p:sldLayoutId id="2147483649" r:id="rId1"/>
    <p:sldLayoutId id="2147483701" r:id="rId2"/>
    <p:sldLayoutId id="2147483664" r:id="rId3"/>
    <p:sldLayoutId id="2147483679" r:id="rId4"/>
    <p:sldLayoutId id="2147483665" r:id="rId5"/>
    <p:sldLayoutId id="2147483681" r:id="rId6"/>
    <p:sldLayoutId id="2147483666" r:id="rId7"/>
    <p:sldLayoutId id="2147483682" r:id="rId8"/>
    <p:sldLayoutId id="2147483667" r:id="rId9"/>
    <p:sldLayoutId id="2147483683" r:id="rId10"/>
    <p:sldLayoutId id="2147483668" r:id="rId11"/>
    <p:sldLayoutId id="2147483684" r:id="rId12"/>
    <p:sldLayoutId id="2147483669" r:id="rId13"/>
    <p:sldLayoutId id="2147483685" r:id="rId14"/>
    <p:sldLayoutId id="2147483670" r:id="rId15"/>
    <p:sldLayoutId id="2147483686" r:id="rId16"/>
    <p:sldLayoutId id="2147483671" r:id="rId17"/>
    <p:sldLayoutId id="2147483687" r:id="rId18"/>
    <p:sldLayoutId id="2147483702" r:id="rId19"/>
    <p:sldLayoutId id="2147483704" r:id="rId20"/>
    <p:sldLayoutId id="2147483680" r:id="rId21"/>
    <p:sldLayoutId id="2147483674" r:id="rId22"/>
    <p:sldLayoutId id="2147483691" r:id="rId23"/>
    <p:sldLayoutId id="2147483700" r:id="rId24"/>
    <p:sldLayoutId id="2147483696" r:id="rId25"/>
    <p:sldLayoutId id="2147483673" r:id="rId26"/>
    <p:sldLayoutId id="2147483703" r:id="rId27"/>
    <p:sldLayoutId id="2147483707" r:id="rId28"/>
    <p:sldLayoutId id="2147483708" r:id="rId29"/>
  </p:sldLayoutIdLst>
  <p:transition spd="med">
    <p:fade/>
  </p:transition>
  <p:hf hdr="0"/>
  <p:txStyles>
    <p:titleStyle>
      <a:lvl1pPr marL="14400" algn="l" defTabSz="806052" rtl="0" eaLnBrk="1" latinLnBrk="0" hangingPunct="1">
        <a:lnSpc>
          <a:spcPts val="2700"/>
        </a:lnSpc>
        <a:spcBef>
          <a:spcPts val="0"/>
        </a:spcBef>
        <a:spcAft>
          <a:spcPts val="0"/>
        </a:spcAft>
        <a:buNone/>
        <a:defRPr sz="2200" b="1" kern="1200" spc="-35" baseline="0">
          <a:solidFill>
            <a:srgbClr val="000000"/>
          </a:solidFill>
          <a:latin typeface="+mj-lt"/>
          <a:ea typeface="Adobe Fan Heiti Std B" panose="020B0700000000000000" pitchFamily="34" charset="-128"/>
          <a:cs typeface="Adobe Hebrew" panose="02040503050201020203" pitchFamily="18" charset="-79"/>
        </a:defRPr>
      </a:lvl1pPr>
    </p:titleStyle>
    <p:bodyStyle>
      <a:lvl1pPr marL="234000" indent="-212400" algn="l" defTabSz="806052" rtl="0" eaLnBrk="1" latinLnBrk="0" hangingPunct="1">
        <a:lnSpc>
          <a:spcPts val="2000"/>
        </a:lnSpc>
        <a:spcBef>
          <a:spcPts val="400"/>
        </a:spcBef>
        <a:spcAft>
          <a:spcPts val="300"/>
        </a:spcAft>
        <a:buClrTx/>
        <a:buSzPct val="125000"/>
        <a:buFont typeface="Arial" panose="020B0604020202020204" pitchFamily="34" charset="0"/>
        <a:buChar char="•"/>
        <a:defRPr sz="1600" kern="1200" spc="-35"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29732" indent="-158400" algn="l" defTabSz="806052" rtl="0" eaLnBrk="1" latinLnBrk="0" hangingPunct="1">
        <a:lnSpc>
          <a:spcPts val="1800"/>
        </a:lnSpc>
        <a:spcBef>
          <a:spcPts val="200"/>
        </a:spcBef>
        <a:spcAft>
          <a:spcPts val="200"/>
        </a:spcAft>
        <a:buClrTx/>
        <a:buSzPct val="125000"/>
        <a:buFont typeface="Arial" pitchFamily="34" charset="0"/>
        <a:buChar char="–"/>
        <a:defRPr sz="1300" kern="1200" spc="-35" baseline="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944591" indent="-158400" algn="l" defTabSz="806052" rtl="0" eaLnBrk="1" latinLnBrk="0" hangingPunct="1">
        <a:lnSpc>
          <a:spcPts val="1800"/>
        </a:lnSpc>
        <a:spcBef>
          <a:spcPts val="200"/>
        </a:spcBef>
        <a:spcAft>
          <a:spcPts val="200"/>
        </a:spcAft>
        <a:buClrTx/>
        <a:buSzPct val="125000"/>
        <a:buFont typeface="Arial" panose="020B0604020202020204" pitchFamily="34" charset="0"/>
        <a:buChar char="•"/>
        <a:defRPr sz="1050" kern="1200" spc="-35" baseline="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267851" indent="-158400" algn="l" defTabSz="806052" rtl="0" eaLnBrk="1" latinLnBrk="0" hangingPunct="1">
        <a:lnSpc>
          <a:spcPts val="1800"/>
        </a:lnSpc>
        <a:spcBef>
          <a:spcPts val="200"/>
        </a:spcBef>
        <a:spcAft>
          <a:spcPts val="200"/>
        </a:spcAft>
        <a:buClrTx/>
        <a:buSzPct val="125000"/>
        <a:buFont typeface="Arial" pitchFamily="34" charset="0"/>
        <a:buChar char="–"/>
        <a:defRPr sz="1050" kern="1200" spc="-35" baseline="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1582718" indent="-158400" algn="l" defTabSz="806052" rtl="0" eaLnBrk="1" latinLnBrk="0" hangingPunct="1">
        <a:lnSpc>
          <a:spcPts val="2000"/>
        </a:lnSpc>
        <a:spcBef>
          <a:spcPts val="400"/>
        </a:spcBef>
        <a:spcAft>
          <a:spcPts val="300"/>
        </a:spcAft>
        <a:buClrTx/>
        <a:buSzPct val="125000"/>
        <a:buFont typeface="Arial" panose="020B0604020202020204" pitchFamily="34" charset="0"/>
        <a:buChar char="•"/>
        <a:defRPr sz="1000" kern="1200" spc="-35"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216640" indent="-201515" algn="l" defTabSz="806052" rtl="0" eaLnBrk="1" latinLnBrk="0" hangingPunct="1">
        <a:spcBef>
          <a:spcPct val="20000"/>
        </a:spcBef>
        <a:buFont typeface="Arial" pitchFamily="34" charset="0"/>
        <a:buChar char="•"/>
        <a:defRPr sz="1856" kern="1200">
          <a:solidFill>
            <a:schemeClr val="tx1"/>
          </a:solidFill>
          <a:latin typeface="+mn-lt"/>
          <a:ea typeface="+mn-ea"/>
          <a:cs typeface="+mn-cs"/>
        </a:defRPr>
      </a:lvl6pPr>
      <a:lvl7pPr marL="2619666" indent="-201515" algn="l" defTabSz="806052" rtl="0" eaLnBrk="1" latinLnBrk="0" hangingPunct="1">
        <a:spcBef>
          <a:spcPct val="20000"/>
        </a:spcBef>
        <a:buFont typeface="Arial" pitchFamily="34" charset="0"/>
        <a:buChar char="•"/>
        <a:defRPr sz="1856" kern="1200">
          <a:solidFill>
            <a:schemeClr val="tx1"/>
          </a:solidFill>
          <a:latin typeface="+mn-lt"/>
          <a:ea typeface="+mn-ea"/>
          <a:cs typeface="+mn-cs"/>
        </a:defRPr>
      </a:lvl7pPr>
      <a:lvl8pPr marL="3022694" indent="-201515" algn="l" defTabSz="806052" rtl="0" eaLnBrk="1" latinLnBrk="0" hangingPunct="1">
        <a:spcBef>
          <a:spcPct val="20000"/>
        </a:spcBef>
        <a:buFont typeface="Arial" pitchFamily="34" charset="0"/>
        <a:buChar char="•"/>
        <a:defRPr sz="1856" kern="1200">
          <a:solidFill>
            <a:schemeClr val="tx1"/>
          </a:solidFill>
          <a:latin typeface="+mn-lt"/>
          <a:ea typeface="+mn-ea"/>
          <a:cs typeface="+mn-cs"/>
        </a:defRPr>
      </a:lvl8pPr>
      <a:lvl9pPr marL="3425719" indent="-201515" algn="l" defTabSz="806052" rtl="0" eaLnBrk="1" latinLnBrk="0" hangingPunct="1">
        <a:spcBef>
          <a:spcPct val="20000"/>
        </a:spcBef>
        <a:buFont typeface="Arial" pitchFamily="34" charset="0"/>
        <a:buChar char="•"/>
        <a:defRPr sz="1856" kern="1200">
          <a:solidFill>
            <a:schemeClr val="tx1"/>
          </a:solidFill>
          <a:latin typeface="+mn-lt"/>
          <a:ea typeface="+mn-ea"/>
          <a:cs typeface="+mn-cs"/>
        </a:defRPr>
      </a:lvl9pPr>
    </p:bodyStyle>
    <p:otherStyle>
      <a:defPPr>
        <a:defRPr lang="fi-FI"/>
      </a:defPPr>
      <a:lvl1pPr marL="0" algn="l" defTabSz="806052" rtl="0" eaLnBrk="1" latinLnBrk="0" hangingPunct="1">
        <a:defRPr sz="1587" kern="1200">
          <a:solidFill>
            <a:schemeClr val="tx1"/>
          </a:solidFill>
          <a:latin typeface="+mn-lt"/>
          <a:ea typeface="+mn-ea"/>
          <a:cs typeface="+mn-cs"/>
        </a:defRPr>
      </a:lvl1pPr>
      <a:lvl2pPr marL="403025" algn="l" defTabSz="806052" rtl="0" eaLnBrk="1" latinLnBrk="0" hangingPunct="1">
        <a:defRPr sz="1587" kern="1200">
          <a:solidFill>
            <a:schemeClr val="tx1"/>
          </a:solidFill>
          <a:latin typeface="+mn-lt"/>
          <a:ea typeface="+mn-ea"/>
          <a:cs typeface="+mn-cs"/>
        </a:defRPr>
      </a:lvl2pPr>
      <a:lvl3pPr marL="806052" algn="l" defTabSz="806052" rtl="0" eaLnBrk="1" latinLnBrk="0" hangingPunct="1">
        <a:defRPr sz="1587" kern="1200">
          <a:solidFill>
            <a:schemeClr val="tx1"/>
          </a:solidFill>
          <a:latin typeface="+mn-lt"/>
          <a:ea typeface="+mn-ea"/>
          <a:cs typeface="+mn-cs"/>
        </a:defRPr>
      </a:lvl3pPr>
      <a:lvl4pPr marL="1209078" algn="l" defTabSz="806052" rtl="0" eaLnBrk="1" latinLnBrk="0" hangingPunct="1">
        <a:defRPr sz="1587" kern="1200">
          <a:solidFill>
            <a:schemeClr val="tx1"/>
          </a:solidFill>
          <a:latin typeface="+mn-lt"/>
          <a:ea typeface="+mn-ea"/>
          <a:cs typeface="+mn-cs"/>
        </a:defRPr>
      </a:lvl4pPr>
      <a:lvl5pPr marL="1612105" algn="l" defTabSz="806052" rtl="0" eaLnBrk="1" latinLnBrk="0" hangingPunct="1">
        <a:defRPr sz="1587" kern="1200">
          <a:solidFill>
            <a:schemeClr val="tx1"/>
          </a:solidFill>
          <a:latin typeface="+mn-lt"/>
          <a:ea typeface="+mn-ea"/>
          <a:cs typeface="+mn-cs"/>
        </a:defRPr>
      </a:lvl5pPr>
      <a:lvl6pPr marL="2015123" algn="l" defTabSz="806052" rtl="0" eaLnBrk="1" latinLnBrk="0" hangingPunct="1">
        <a:defRPr sz="1587" kern="1200">
          <a:solidFill>
            <a:schemeClr val="tx1"/>
          </a:solidFill>
          <a:latin typeface="+mn-lt"/>
          <a:ea typeface="+mn-ea"/>
          <a:cs typeface="+mn-cs"/>
        </a:defRPr>
      </a:lvl6pPr>
      <a:lvl7pPr marL="2418157" algn="l" defTabSz="806052" rtl="0" eaLnBrk="1" latinLnBrk="0" hangingPunct="1">
        <a:defRPr sz="1587" kern="1200">
          <a:solidFill>
            <a:schemeClr val="tx1"/>
          </a:solidFill>
          <a:latin typeface="+mn-lt"/>
          <a:ea typeface="+mn-ea"/>
          <a:cs typeface="+mn-cs"/>
        </a:defRPr>
      </a:lvl7pPr>
      <a:lvl8pPr marL="2821180" algn="l" defTabSz="806052" rtl="0" eaLnBrk="1" latinLnBrk="0" hangingPunct="1">
        <a:defRPr sz="1587" kern="1200">
          <a:solidFill>
            <a:schemeClr val="tx1"/>
          </a:solidFill>
          <a:latin typeface="+mn-lt"/>
          <a:ea typeface="+mn-ea"/>
          <a:cs typeface="+mn-cs"/>
        </a:defRPr>
      </a:lvl8pPr>
      <a:lvl9pPr marL="3224205" algn="l" defTabSz="806052" rtl="0" eaLnBrk="1" latinLnBrk="0" hangingPunct="1">
        <a:defRPr sz="1587" kern="1200">
          <a:solidFill>
            <a:schemeClr val="tx1"/>
          </a:solidFill>
          <a:latin typeface="+mn-lt"/>
          <a:ea typeface="+mn-ea"/>
          <a:cs typeface="+mn-cs"/>
        </a:defRPr>
      </a:lvl9pPr>
    </p:otherStyle>
  </p:txStyles>
  <p:extLst>
    <p:ext uri="{27BBF7A9-308A-43DC-89C8-2F10F3537804}">
      <p15:sldGuideLst xmlns:p15="http://schemas.microsoft.com/office/powerpoint/2012/main">
        <p15:guide id="20" pos="5520" userDrawn="1">
          <p15:clr>
            <a:srgbClr val="F26B43"/>
          </p15:clr>
        </p15:guide>
        <p15:guide id="22" orient="horz" pos="3062" userDrawn="1">
          <p15:clr>
            <a:srgbClr val="F26B43"/>
          </p15:clr>
        </p15:guide>
        <p15:guide id="23" orient="horz" pos="232" userDrawn="1">
          <p15:clr>
            <a:srgbClr val="F26B43"/>
          </p15:clr>
        </p15:guide>
        <p15:guide id="26" pos="240" userDrawn="1">
          <p15:clr>
            <a:srgbClr val="F26B43"/>
          </p15:clr>
        </p15:guide>
        <p15:guide id="27" pos="75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0.xml"/><Relationship Id="rId1" Type="http://schemas.openxmlformats.org/officeDocument/2006/relationships/slideLayout" Target="../slideLayouts/slideLayout26.xml"/><Relationship Id="rId4" Type="http://schemas.openxmlformats.org/officeDocument/2006/relationships/chart" Target="../charts/chart15.xml"/></Relationships>
</file>

<file path=ppt/slides/_rels/slide15.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3.xml"/><Relationship Id="rId1" Type="http://schemas.openxmlformats.org/officeDocument/2006/relationships/slideLayout" Target="../slideLayouts/slideLayout26.xml"/><Relationship Id="rId4" Type="http://schemas.openxmlformats.org/officeDocument/2006/relationships/chart" Target="../charts/chart19.xml"/></Relationships>
</file>

<file path=ppt/slides/_rels/slide1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26.xml"/><Relationship Id="rId4" Type="http://schemas.openxmlformats.org/officeDocument/2006/relationships/chart" Target="../charts/chart21.xml"/></Relationships>
</file>

<file path=ppt/slides/_rels/slide19.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5.xml"/><Relationship Id="rId1" Type="http://schemas.openxmlformats.org/officeDocument/2006/relationships/slideLayout" Target="../slideLayouts/slideLayout26.xml"/><Relationship Id="rId4" Type="http://schemas.openxmlformats.org/officeDocument/2006/relationships/chart" Target="../charts/char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7.xml"/><Relationship Id="rId1" Type="http://schemas.openxmlformats.org/officeDocument/2006/relationships/slideLayout" Target="../slideLayouts/slideLayout26.xml"/><Relationship Id="rId4" Type="http://schemas.openxmlformats.org/officeDocument/2006/relationships/chart" Target="../charts/chart26.xml"/></Relationships>
</file>

<file path=ppt/slides/_rels/slide23.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18.xml"/><Relationship Id="rId1" Type="http://schemas.openxmlformats.org/officeDocument/2006/relationships/slideLayout" Target="../slideLayouts/slideLayout26.xml"/><Relationship Id="rId4" Type="http://schemas.openxmlformats.org/officeDocument/2006/relationships/chart" Target="../charts/chart28.xml"/></Relationships>
</file>

<file path=ppt/slides/_rels/slide24.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19.xml"/><Relationship Id="rId1" Type="http://schemas.openxmlformats.org/officeDocument/2006/relationships/slideLayout" Target="../slideLayouts/slideLayout26.xml"/><Relationship Id="rId4" Type="http://schemas.openxmlformats.org/officeDocument/2006/relationships/chart" Target="../charts/chart30.xml"/></Relationships>
</file>

<file path=ppt/slides/_rels/slide25.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20.xml"/><Relationship Id="rId1" Type="http://schemas.openxmlformats.org/officeDocument/2006/relationships/slideLayout" Target="../slideLayouts/slideLayout26.xml"/><Relationship Id="rId4" Type="http://schemas.openxmlformats.org/officeDocument/2006/relationships/chart" Target="../charts/chart32.xml"/></Relationships>
</file>

<file path=ppt/slides/_rels/slide26.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21.xml"/><Relationship Id="rId1" Type="http://schemas.openxmlformats.org/officeDocument/2006/relationships/slideLayout" Target="../slideLayouts/slideLayout26.xml"/><Relationship Id="rId4" Type="http://schemas.openxmlformats.org/officeDocument/2006/relationships/chart" Target="../charts/chart3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22.xml"/><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24.xml"/><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25.xml"/><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26.xml"/><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27.xml"/><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28.xml"/><Relationship Id="rId1" Type="http://schemas.openxmlformats.org/officeDocument/2006/relationships/slideLayout" Target="../slideLayouts/slideLayout26.xml"/></Relationships>
</file>

<file path=ppt/slides/_rels/slide35.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29.xml"/><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30.xml"/><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31.xml"/><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32.xml"/><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notesSlide" Target="../notesSlides/notesSlide33.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6.xml"/><Relationship Id="rId4" Type="http://schemas.openxmlformats.org/officeDocument/2006/relationships/chart" Target="../charts/char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6.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26.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6.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26.xml"/><Relationship Id="rId4" Type="http://schemas.openxmlformats.org/officeDocument/2006/relationships/chart" Target="../charts/char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632A1C2B-41A9-6B4C-BF6F-91640EBCB4AA}"/>
              </a:ext>
            </a:extLst>
          </p:cNvPr>
          <p:cNvSpPr>
            <a:spLocks noGrp="1"/>
          </p:cNvSpPr>
          <p:nvPr>
            <p:ph type="body" sz="quarter" idx="15"/>
          </p:nvPr>
        </p:nvSpPr>
        <p:spPr>
          <a:xfrm>
            <a:off x="1759455" y="2857500"/>
            <a:ext cx="6977283" cy="1165268"/>
          </a:xfrm>
        </p:spPr>
        <p:txBody>
          <a:bodyPr>
            <a:normAutofit/>
          </a:bodyPr>
          <a:lstStyle/>
          <a:p>
            <a:r>
              <a:rPr lang="fi-FI" dirty="0"/>
              <a:t>Tulokset, maaliskuu 2026</a:t>
            </a:r>
          </a:p>
        </p:txBody>
      </p:sp>
      <p:sp>
        <p:nvSpPr>
          <p:cNvPr id="3" name="Dian numeron paikkamerkki 2">
            <a:extLst>
              <a:ext uri="{FF2B5EF4-FFF2-40B4-BE49-F238E27FC236}">
                <a16:creationId xmlns:a16="http://schemas.microsoft.com/office/drawing/2014/main" id="{46263DAF-070A-9F45-B65A-5812705DF089}"/>
              </a:ext>
            </a:extLst>
          </p:cNvPr>
          <p:cNvSpPr>
            <a:spLocks noGrp="1"/>
          </p:cNvSpPr>
          <p:nvPr>
            <p:ph type="sldNum" sz="quarter" idx="12"/>
          </p:nvPr>
        </p:nvSpPr>
        <p:spPr/>
        <p:txBody>
          <a:bodyPr/>
          <a:lstStyle/>
          <a:p>
            <a:fld id="{6FCB6B90-8271-4E8F-82C1-E646FBB48A2E}" type="slidenum">
              <a:rPr lang="fi-FI" smtClean="0"/>
              <a:pPr/>
              <a:t>1</a:t>
            </a:fld>
            <a:endParaRPr lang="fi-FI"/>
          </a:p>
        </p:txBody>
      </p:sp>
      <p:sp>
        <p:nvSpPr>
          <p:cNvPr id="4" name="Päivämäärän paikkamerkki 3">
            <a:extLst>
              <a:ext uri="{FF2B5EF4-FFF2-40B4-BE49-F238E27FC236}">
                <a16:creationId xmlns:a16="http://schemas.microsoft.com/office/drawing/2014/main" id="{EF8A2D42-0FBE-584C-8A5D-194863F59571}"/>
              </a:ext>
            </a:extLst>
          </p:cNvPr>
          <p:cNvSpPr>
            <a:spLocks noGrp="1"/>
          </p:cNvSpPr>
          <p:nvPr>
            <p:ph type="dt" sz="half" idx="10"/>
          </p:nvPr>
        </p:nvSpPr>
        <p:spPr/>
        <p:txBody>
          <a:bodyPr/>
          <a:lstStyle/>
          <a:p>
            <a:fld id="{FBD49F65-936D-47C1-B476-B10D0AC9DEC4}" type="datetime1">
              <a:rPr lang="fi-FI" smtClean="0"/>
              <a:t>15.3.2026</a:t>
            </a:fld>
            <a:endParaRPr lang="fi-FI"/>
          </a:p>
        </p:txBody>
      </p:sp>
      <p:sp>
        <p:nvSpPr>
          <p:cNvPr id="5" name="Alatunnisteen paikkamerkki 4">
            <a:extLst>
              <a:ext uri="{FF2B5EF4-FFF2-40B4-BE49-F238E27FC236}">
                <a16:creationId xmlns:a16="http://schemas.microsoft.com/office/drawing/2014/main" id="{10304937-4483-6E49-BC4C-68ABCDF3B788}"/>
              </a:ext>
            </a:extLst>
          </p:cNvPr>
          <p:cNvSpPr>
            <a:spLocks noGrp="1"/>
          </p:cNvSpPr>
          <p:nvPr>
            <p:ph type="ftr" sz="quarter" idx="11"/>
          </p:nvPr>
        </p:nvSpPr>
        <p:spPr/>
        <p:txBody>
          <a:bodyPr/>
          <a:lstStyle/>
          <a:p>
            <a:r>
              <a:rPr lang="fi-FI"/>
              <a:t>Teknologiateollisuus</a:t>
            </a:r>
          </a:p>
        </p:txBody>
      </p:sp>
      <p:sp>
        <p:nvSpPr>
          <p:cNvPr id="6" name="AutoShape 2" descr="Kuvan esikatselu">
            <a:extLst>
              <a:ext uri="{FF2B5EF4-FFF2-40B4-BE49-F238E27FC236}">
                <a16:creationId xmlns:a16="http://schemas.microsoft.com/office/drawing/2014/main" id="{0B52CCC8-FFC3-93E5-F37C-FEC43C19558A}"/>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7" name="AutoShape 4" descr="Kuvan esikatselu">
            <a:extLst>
              <a:ext uri="{FF2B5EF4-FFF2-40B4-BE49-F238E27FC236}">
                <a16:creationId xmlns:a16="http://schemas.microsoft.com/office/drawing/2014/main" id="{1A1FFACA-D508-5D42-ADE2-BF368A754588}"/>
              </a:ext>
            </a:extLst>
          </p:cNvPr>
          <p:cNvSpPr>
            <a:spLocks noChangeAspect="1" noChangeArrowheads="1"/>
          </p:cNvSpPr>
          <p:nvPr/>
        </p:nvSpPr>
        <p:spPr bwMode="auto">
          <a:xfrm>
            <a:off x="4572000" y="25717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pic>
        <p:nvPicPr>
          <p:cNvPr id="8" name="Kuva 7">
            <a:extLst>
              <a:ext uri="{FF2B5EF4-FFF2-40B4-BE49-F238E27FC236}">
                <a16:creationId xmlns:a16="http://schemas.microsoft.com/office/drawing/2014/main" id="{5732D729-491E-B85D-0C77-1614D0345A9D}"/>
              </a:ext>
            </a:extLst>
          </p:cNvPr>
          <p:cNvPicPr>
            <a:picLocks noChangeAspect="1"/>
          </p:cNvPicPr>
          <p:nvPr/>
        </p:nvPicPr>
        <p:blipFill>
          <a:blip r:embed="rId3"/>
          <a:stretch>
            <a:fillRect/>
          </a:stretch>
        </p:blipFill>
        <p:spPr>
          <a:xfrm>
            <a:off x="0" y="0"/>
            <a:ext cx="9144000" cy="2286000"/>
          </a:xfrm>
          <a:prstGeom prst="rect">
            <a:avLst/>
          </a:prstGeom>
        </p:spPr>
      </p:pic>
    </p:spTree>
    <p:extLst>
      <p:ext uri="{BB962C8B-B14F-4D97-AF65-F5344CB8AC3E}">
        <p14:creationId xmlns:p14="http://schemas.microsoft.com/office/powerpoint/2010/main" val="1641342580"/>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FFFE729F-E216-6A41-3479-BDAEEC801A2C}"/>
              </a:ext>
            </a:extLst>
          </p:cNvPr>
          <p:cNvSpPr>
            <a:spLocks noGrp="1"/>
          </p:cNvSpPr>
          <p:nvPr>
            <p:ph type="body" sz="quarter" idx="15"/>
          </p:nvPr>
        </p:nvSpPr>
        <p:spPr/>
        <p:txBody>
          <a:bodyPr/>
          <a:lstStyle/>
          <a:p>
            <a:r>
              <a:rPr lang="fi-FI" dirty="0"/>
              <a:t>Suhdannetilanne nyt </a:t>
            </a:r>
            <a:r>
              <a:rPr lang="fi-FI" dirty="0" err="1"/>
              <a:t>vs</a:t>
            </a:r>
            <a:r>
              <a:rPr lang="fi-FI" dirty="0"/>
              <a:t> 3 kk sitten, eli mikä kehitys joulukuu-maaliskuu.</a:t>
            </a:r>
          </a:p>
          <a:p>
            <a:endParaRPr lang="fi-FI" dirty="0"/>
          </a:p>
        </p:txBody>
      </p:sp>
      <p:sp>
        <p:nvSpPr>
          <p:cNvPr id="3" name="Dian numeron paikkamerkki 2">
            <a:extLst>
              <a:ext uri="{FF2B5EF4-FFF2-40B4-BE49-F238E27FC236}">
                <a16:creationId xmlns:a16="http://schemas.microsoft.com/office/drawing/2014/main" id="{63060D6B-E32D-7648-8BEB-A6E7236EF04A}"/>
              </a:ext>
            </a:extLst>
          </p:cNvPr>
          <p:cNvSpPr>
            <a:spLocks noGrp="1"/>
          </p:cNvSpPr>
          <p:nvPr>
            <p:ph type="sldNum" sz="quarter" idx="12"/>
          </p:nvPr>
        </p:nvSpPr>
        <p:spPr/>
        <p:txBody>
          <a:bodyPr/>
          <a:lstStyle/>
          <a:p>
            <a:fld id="{6FCB6B90-8271-4E8F-82C1-E646FBB48A2E}" type="slidenum">
              <a:rPr lang="fi-FI" smtClean="0"/>
              <a:pPr/>
              <a:t>10</a:t>
            </a:fld>
            <a:endParaRPr lang="fi-FI"/>
          </a:p>
        </p:txBody>
      </p:sp>
      <p:sp>
        <p:nvSpPr>
          <p:cNvPr id="4" name="Päivämäärän paikkamerkki 3">
            <a:extLst>
              <a:ext uri="{FF2B5EF4-FFF2-40B4-BE49-F238E27FC236}">
                <a16:creationId xmlns:a16="http://schemas.microsoft.com/office/drawing/2014/main" id="{593F6EBE-DE53-B6F0-11AA-8BF66C958F8D}"/>
              </a:ext>
            </a:extLst>
          </p:cNvPr>
          <p:cNvSpPr>
            <a:spLocks noGrp="1"/>
          </p:cNvSpPr>
          <p:nvPr>
            <p:ph type="dt" sz="half" idx="10"/>
          </p:nvPr>
        </p:nvSpPr>
        <p:spPr/>
        <p:txBody>
          <a:bodyPr/>
          <a:lstStyle/>
          <a:p>
            <a:fld id="{FBD49F65-936D-47C1-B476-B10D0AC9DEC4}" type="datetime1">
              <a:rPr lang="fi-FI" smtClean="0"/>
              <a:t>15.3.2026</a:t>
            </a:fld>
            <a:endParaRPr lang="fi-FI"/>
          </a:p>
        </p:txBody>
      </p:sp>
      <p:sp>
        <p:nvSpPr>
          <p:cNvPr id="5" name="Alatunnisteen paikkamerkki 4">
            <a:extLst>
              <a:ext uri="{FF2B5EF4-FFF2-40B4-BE49-F238E27FC236}">
                <a16:creationId xmlns:a16="http://schemas.microsoft.com/office/drawing/2014/main" id="{EBCE76A8-B53A-D894-A8B6-1B00C93DA27D}"/>
              </a:ext>
            </a:extLst>
          </p:cNvPr>
          <p:cNvSpPr>
            <a:spLocks noGrp="1"/>
          </p:cNvSpPr>
          <p:nvPr>
            <p:ph type="ftr" sz="quarter" idx="11"/>
          </p:nvPr>
        </p:nvSpPr>
        <p:spPr/>
        <p:txBody>
          <a:bodyPr/>
          <a:lstStyle/>
          <a:p>
            <a:r>
              <a:rPr lang="fi-FI"/>
              <a:t>Teknologiateollisuus</a:t>
            </a:r>
          </a:p>
        </p:txBody>
      </p:sp>
    </p:spTree>
    <p:extLst>
      <p:ext uri="{BB962C8B-B14F-4D97-AF65-F5344CB8AC3E}">
        <p14:creationId xmlns:p14="http://schemas.microsoft.com/office/powerpoint/2010/main" val="1474061028"/>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D3B5F08-96D3-63AA-0F3F-A5477C05B621}"/>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a:t>
            </a:r>
          </a:p>
        </p:txBody>
      </p:sp>
      <p:sp>
        <p:nvSpPr>
          <p:cNvPr id="3" name="Dian numeron paikkamerkki 2">
            <a:extLst>
              <a:ext uri="{FF2B5EF4-FFF2-40B4-BE49-F238E27FC236}">
                <a16:creationId xmlns:a16="http://schemas.microsoft.com/office/drawing/2014/main" id="{33118BF2-9702-C608-9C75-41DA485A59C4}"/>
              </a:ext>
            </a:extLst>
          </p:cNvPr>
          <p:cNvSpPr>
            <a:spLocks noGrp="1"/>
          </p:cNvSpPr>
          <p:nvPr>
            <p:ph type="sldNum" sz="quarter" idx="12"/>
          </p:nvPr>
        </p:nvSpPr>
        <p:spPr/>
        <p:txBody>
          <a:bodyPr/>
          <a:lstStyle/>
          <a:p>
            <a:fld id="{6FCB6B90-8271-4E8F-82C1-E646FBB48A2E}" type="slidenum">
              <a:rPr lang="fi-FI" smtClean="0"/>
              <a:pPr/>
              <a:t>11</a:t>
            </a:fld>
            <a:endParaRPr lang="fi-FI"/>
          </a:p>
        </p:txBody>
      </p:sp>
      <p:sp>
        <p:nvSpPr>
          <p:cNvPr id="4" name="Päivämäärän paikkamerkki 3">
            <a:extLst>
              <a:ext uri="{FF2B5EF4-FFF2-40B4-BE49-F238E27FC236}">
                <a16:creationId xmlns:a16="http://schemas.microsoft.com/office/drawing/2014/main" id="{55B84C31-3594-93ED-864D-862945401399}"/>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E8DCEEED-C9DC-5E84-8CCF-C433B82A3D00}"/>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EE8F91CD-0F7B-099E-F357-AEF5EB5CF84D}"/>
              </a:ext>
            </a:extLst>
          </p:cNvPr>
          <p:cNvGraphicFramePr>
            <a:graphicFrameLocks noGrp="1"/>
          </p:cNvGraphicFramePr>
          <p:nvPr>
            <p:ph sz="quarter" idx="17"/>
            <p:extLst>
              <p:ext uri="{D42A27DB-BD31-4B8C-83A1-F6EECF244321}">
                <p14:modId xmlns:p14="http://schemas.microsoft.com/office/powerpoint/2010/main" val="1760693448"/>
              </p:ext>
            </p:extLst>
          </p:nvPr>
        </p:nvGraphicFramePr>
        <p:xfrm>
          <a:off x="174416" y="1491629"/>
          <a:ext cx="8391525" cy="315339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0ACF8DF-57A1-FBEE-E9E7-0B46BE271EEA}"/>
              </a:ext>
            </a:extLst>
          </p:cNvPr>
          <p:cNvSpPr>
            <a:spLocks noGrp="1"/>
          </p:cNvSpPr>
          <p:nvPr>
            <p:ph type="body" sz="quarter" idx="18"/>
          </p:nvPr>
        </p:nvSpPr>
        <p:spPr>
          <a:xfrm>
            <a:off x="2334682" y="4727574"/>
            <a:ext cx="4685590" cy="165163"/>
          </a:xfrm>
        </p:spPr>
        <p:txBody>
          <a:bodyPr/>
          <a:lstStyle/>
          <a:p>
            <a:r>
              <a:rPr lang="fi-FI" dirty="0"/>
              <a:t>Lähde: Teknologiateollisuus ry:n </a:t>
            </a:r>
            <a:r>
              <a:rPr lang="fi-FI" dirty="0" err="1"/>
              <a:t>TeknoBaro</a:t>
            </a:r>
            <a:r>
              <a:rPr lang="fi-FI" dirty="0"/>
              <a:t> maaliskuu 2026, vastaajamäärä 340.</a:t>
            </a:r>
          </a:p>
        </p:txBody>
      </p:sp>
      <p:sp>
        <p:nvSpPr>
          <p:cNvPr id="11" name="Tekstiruutu 10">
            <a:extLst>
              <a:ext uri="{FF2B5EF4-FFF2-40B4-BE49-F238E27FC236}">
                <a16:creationId xmlns:a16="http://schemas.microsoft.com/office/drawing/2014/main" id="{B6F03FC8-EE3C-439A-EB07-269370F615AF}"/>
              </a:ext>
            </a:extLst>
          </p:cNvPr>
          <p:cNvSpPr txBox="1"/>
          <p:nvPr/>
        </p:nvSpPr>
        <p:spPr>
          <a:xfrm>
            <a:off x="7114772" y="1374486"/>
            <a:ext cx="1451169" cy="234286"/>
          </a:xfrm>
          <a:prstGeom prst="rect">
            <a:avLst/>
          </a:prstGeom>
          <a:noFill/>
        </p:spPr>
        <p:txBody>
          <a:bodyPr wrap="square" lIns="36000" tIns="36000" rIns="36000" bIns="36000" rtlCol="0">
            <a:spAutoFit/>
          </a:bodyPr>
          <a:lstStyle/>
          <a:p>
            <a:r>
              <a:rPr lang="fi-FI" sz="1050" spc="-40"/>
              <a:t>% vastaajista</a:t>
            </a:r>
          </a:p>
        </p:txBody>
      </p:sp>
      <p:sp>
        <p:nvSpPr>
          <p:cNvPr id="6" name="Tekstiruutu 5">
            <a:extLst>
              <a:ext uri="{FF2B5EF4-FFF2-40B4-BE49-F238E27FC236}">
                <a16:creationId xmlns:a16="http://schemas.microsoft.com/office/drawing/2014/main" id="{45EC407F-651D-2E79-3207-96C33E67B51F}"/>
              </a:ext>
            </a:extLst>
          </p:cNvPr>
          <p:cNvSpPr txBox="1"/>
          <p:nvPr/>
        </p:nvSpPr>
        <p:spPr>
          <a:xfrm>
            <a:off x="8374380" y="1374486"/>
            <a:ext cx="662940" cy="2547227"/>
          </a:xfrm>
          <a:prstGeom prst="rect">
            <a:avLst/>
          </a:prstGeom>
          <a:solidFill>
            <a:schemeClr val="accent6"/>
          </a:solidFill>
        </p:spPr>
        <p:txBody>
          <a:bodyPr wrap="square" lIns="36000" tIns="36000" rIns="36000" bIns="36000" rtlCol="0">
            <a:spAutoFit/>
          </a:bodyPr>
          <a:lstStyle/>
          <a:p>
            <a:pPr algn="ctr"/>
            <a:r>
              <a:rPr lang="fi-FI" spc="-40" dirty="0"/>
              <a:t>Saldo-luku</a:t>
            </a:r>
          </a:p>
          <a:p>
            <a:pPr algn="ctr"/>
            <a:r>
              <a:rPr lang="fi-FI" spc="-40" dirty="0"/>
              <a:t>17</a:t>
            </a:r>
          </a:p>
          <a:p>
            <a:pPr algn="ctr"/>
            <a:endParaRPr lang="fi-FI" spc="-40" dirty="0"/>
          </a:p>
          <a:p>
            <a:pPr algn="ctr"/>
            <a:endParaRPr lang="fi-FI" spc="-40" dirty="0"/>
          </a:p>
          <a:p>
            <a:pPr algn="ctr"/>
            <a:r>
              <a:rPr lang="fi-FI" spc="-40" dirty="0"/>
              <a:t>14</a:t>
            </a:r>
          </a:p>
          <a:p>
            <a:pPr algn="ctr"/>
            <a:endParaRPr lang="fi-FI" spc="-40" dirty="0"/>
          </a:p>
          <a:p>
            <a:pPr algn="ctr"/>
            <a:endParaRPr lang="fi-FI" spc="-40" dirty="0"/>
          </a:p>
          <a:p>
            <a:pPr algn="ctr"/>
            <a:r>
              <a:rPr lang="fi-FI" spc="-40" dirty="0"/>
              <a:t>22</a:t>
            </a:r>
          </a:p>
          <a:p>
            <a:pPr algn="ctr"/>
            <a:endParaRPr lang="fi-FI" spc="-40" dirty="0"/>
          </a:p>
          <a:p>
            <a:pPr algn="ctr"/>
            <a:endParaRPr lang="fi-FI" spc="-40" dirty="0"/>
          </a:p>
          <a:p>
            <a:pPr algn="ctr"/>
            <a:r>
              <a:rPr lang="fi-FI" spc="-40" dirty="0"/>
              <a:t>20</a:t>
            </a:r>
          </a:p>
        </p:txBody>
      </p:sp>
    </p:spTree>
    <p:extLst>
      <p:ext uri="{BB962C8B-B14F-4D97-AF65-F5344CB8AC3E}">
        <p14:creationId xmlns:p14="http://schemas.microsoft.com/office/powerpoint/2010/main" val="1752544221"/>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D3B5F08-96D3-63AA-0F3F-A5477C05B621}"/>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 </a:t>
            </a:r>
            <a:r>
              <a:rPr lang="fi-FI" dirty="0">
                <a:solidFill>
                  <a:schemeClr val="accent2"/>
                </a:solidFill>
              </a:rPr>
              <a:t>Teollisuus, 257 vastaajaa</a:t>
            </a:r>
          </a:p>
        </p:txBody>
      </p:sp>
      <p:sp>
        <p:nvSpPr>
          <p:cNvPr id="3" name="Dian numeron paikkamerkki 2">
            <a:extLst>
              <a:ext uri="{FF2B5EF4-FFF2-40B4-BE49-F238E27FC236}">
                <a16:creationId xmlns:a16="http://schemas.microsoft.com/office/drawing/2014/main" id="{33118BF2-9702-C608-9C75-41DA485A59C4}"/>
              </a:ext>
            </a:extLst>
          </p:cNvPr>
          <p:cNvSpPr>
            <a:spLocks noGrp="1"/>
          </p:cNvSpPr>
          <p:nvPr>
            <p:ph type="sldNum" sz="quarter" idx="12"/>
          </p:nvPr>
        </p:nvSpPr>
        <p:spPr/>
        <p:txBody>
          <a:bodyPr/>
          <a:lstStyle/>
          <a:p>
            <a:fld id="{6FCB6B90-8271-4E8F-82C1-E646FBB48A2E}" type="slidenum">
              <a:rPr lang="fi-FI" smtClean="0"/>
              <a:pPr/>
              <a:t>12</a:t>
            </a:fld>
            <a:endParaRPr lang="fi-FI"/>
          </a:p>
        </p:txBody>
      </p:sp>
      <p:sp>
        <p:nvSpPr>
          <p:cNvPr id="4" name="Päivämäärän paikkamerkki 3">
            <a:extLst>
              <a:ext uri="{FF2B5EF4-FFF2-40B4-BE49-F238E27FC236}">
                <a16:creationId xmlns:a16="http://schemas.microsoft.com/office/drawing/2014/main" id="{55B84C31-3594-93ED-864D-862945401399}"/>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E8DCEEED-C9DC-5E84-8CCF-C433B82A3D00}"/>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EE8F91CD-0F7B-099E-F357-AEF5EB5CF84D}"/>
              </a:ext>
            </a:extLst>
          </p:cNvPr>
          <p:cNvGraphicFramePr>
            <a:graphicFrameLocks noGrp="1"/>
          </p:cNvGraphicFramePr>
          <p:nvPr>
            <p:ph sz="quarter" idx="17"/>
            <p:extLst>
              <p:ext uri="{D42A27DB-BD31-4B8C-83A1-F6EECF244321}">
                <p14:modId xmlns:p14="http://schemas.microsoft.com/office/powerpoint/2010/main" val="1488113079"/>
              </p:ext>
            </p:extLst>
          </p:nvPr>
        </p:nvGraphicFramePr>
        <p:xfrm>
          <a:off x="199409" y="1504084"/>
          <a:ext cx="8391525" cy="315339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0ACF8DF-57A1-FBEE-E9E7-0B46BE271EEA}"/>
              </a:ext>
            </a:extLst>
          </p:cNvPr>
          <p:cNvSpPr>
            <a:spLocks noGrp="1"/>
          </p:cNvSpPr>
          <p:nvPr>
            <p:ph type="body" sz="quarter" idx="18"/>
          </p:nvPr>
        </p:nvSpPr>
        <p:spPr>
          <a:xfrm>
            <a:off x="2334681" y="4727574"/>
            <a:ext cx="6256253" cy="235258"/>
          </a:xfrm>
        </p:spPr>
        <p:txBody>
          <a:bodyPr/>
          <a:lstStyle/>
          <a:p>
            <a:r>
              <a:rPr lang="fi-FI" dirty="0"/>
              <a:t>Lähde: Teknologiateollisuus ry:n </a:t>
            </a:r>
            <a:r>
              <a:rPr lang="fi-FI" dirty="0" err="1"/>
              <a:t>TeknoBaro</a:t>
            </a:r>
            <a:r>
              <a:rPr lang="fi-FI" dirty="0"/>
              <a:t> maaliskuu 2026, vastaajamäärä 340.</a:t>
            </a:r>
          </a:p>
          <a:p>
            <a:r>
              <a:rPr lang="fi-FI" dirty="0"/>
              <a:t>Teollisuus sisältää metallien jalostuksen, kone- ja metallituoteteollisuuden sekä sähkö- ja elektroniikkateollisuuden. Palvelut sisältää suunnittelu- ja konsultointialan sekä tietotekniikan palvelualan. </a:t>
            </a:r>
          </a:p>
        </p:txBody>
      </p:sp>
      <p:sp>
        <p:nvSpPr>
          <p:cNvPr id="11" name="Tekstiruutu 10">
            <a:extLst>
              <a:ext uri="{FF2B5EF4-FFF2-40B4-BE49-F238E27FC236}">
                <a16:creationId xmlns:a16="http://schemas.microsoft.com/office/drawing/2014/main" id="{B6F03FC8-EE3C-439A-EB07-269370F615AF}"/>
              </a:ext>
            </a:extLst>
          </p:cNvPr>
          <p:cNvSpPr txBox="1"/>
          <p:nvPr/>
        </p:nvSpPr>
        <p:spPr>
          <a:xfrm>
            <a:off x="7139765" y="1358065"/>
            <a:ext cx="1451169" cy="234286"/>
          </a:xfrm>
          <a:prstGeom prst="rect">
            <a:avLst/>
          </a:prstGeom>
          <a:noFill/>
        </p:spPr>
        <p:txBody>
          <a:bodyPr wrap="square" lIns="36000" tIns="36000" rIns="36000" bIns="36000" rtlCol="0">
            <a:spAutoFit/>
          </a:bodyPr>
          <a:lstStyle/>
          <a:p>
            <a:r>
              <a:rPr lang="fi-FI" sz="1050" spc="-40" dirty="0"/>
              <a:t>% vastaajista</a:t>
            </a:r>
          </a:p>
        </p:txBody>
      </p:sp>
      <p:sp>
        <p:nvSpPr>
          <p:cNvPr id="6" name="Tekstiruutu 5">
            <a:extLst>
              <a:ext uri="{FF2B5EF4-FFF2-40B4-BE49-F238E27FC236}">
                <a16:creationId xmlns:a16="http://schemas.microsoft.com/office/drawing/2014/main" id="{37D57DD8-6CAB-771F-0C9E-8288CA09123C}"/>
              </a:ext>
            </a:extLst>
          </p:cNvPr>
          <p:cNvSpPr txBox="1"/>
          <p:nvPr/>
        </p:nvSpPr>
        <p:spPr>
          <a:xfrm>
            <a:off x="8374380" y="1374486"/>
            <a:ext cx="662940" cy="2547227"/>
          </a:xfrm>
          <a:prstGeom prst="rect">
            <a:avLst/>
          </a:prstGeom>
          <a:solidFill>
            <a:schemeClr val="accent6"/>
          </a:solidFill>
        </p:spPr>
        <p:txBody>
          <a:bodyPr wrap="square" lIns="36000" tIns="36000" rIns="36000" bIns="36000" rtlCol="0">
            <a:spAutoFit/>
          </a:bodyPr>
          <a:lstStyle/>
          <a:p>
            <a:pPr algn="ctr"/>
            <a:r>
              <a:rPr lang="fi-FI" spc="-40" dirty="0"/>
              <a:t>Saldo-luku</a:t>
            </a:r>
          </a:p>
          <a:p>
            <a:pPr algn="ctr"/>
            <a:r>
              <a:rPr lang="fi-FI" spc="-40" dirty="0"/>
              <a:t>18</a:t>
            </a:r>
          </a:p>
          <a:p>
            <a:pPr algn="ctr"/>
            <a:endParaRPr lang="fi-FI" spc="-40" dirty="0"/>
          </a:p>
          <a:p>
            <a:pPr algn="ctr"/>
            <a:endParaRPr lang="fi-FI" spc="-40" dirty="0"/>
          </a:p>
          <a:p>
            <a:pPr algn="ctr"/>
            <a:r>
              <a:rPr lang="fi-FI" spc="-40" dirty="0"/>
              <a:t>14</a:t>
            </a:r>
          </a:p>
          <a:p>
            <a:pPr algn="ctr"/>
            <a:endParaRPr lang="fi-FI" spc="-40" dirty="0"/>
          </a:p>
          <a:p>
            <a:pPr algn="ctr"/>
            <a:endParaRPr lang="fi-FI" spc="-40" dirty="0"/>
          </a:p>
          <a:p>
            <a:pPr algn="ctr"/>
            <a:r>
              <a:rPr lang="fi-FI" spc="-40" dirty="0"/>
              <a:t>17</a:t>
            </a:r>
          </a:p>
          <a:p>
            <a:pPr algn="ctr"/>
            <a:endParaRPr lang="fi-FI" spc="-40" dirty="0"/>
          </a:p>
          <a:p>
            <a:pPr algn="ctr"/>
            <a:endParaRPr lang="fi-FI" spc="-40" dirty="0"/>
          </a:p>
          <a:p>
            <a:pPr algn="ctr"/>
            <a:r>
              <a:rPr lang="fi-FI" spc="-40" dirty="0"/>
              <a:t>16</a:t>
            </a:r>
          </a:p>
        </p:txBody>
      </p:sp>
    </p:spTree>
    <p:extLst>
      <p:ext uri="{BB962C8B-B14F-4D97-AF65-F5344CB8AC3E}">
        <p14:creationId xmlns:p14="http://schemas.microsoft.com/office/powerpoint/2010/main" val="147669400"/>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D3B5F08-96D3-63AA-0F3F-A5477C05B621}"/>
              </a:ext>
            </a:extLst>
          </p:cNvPr>
          <p:cNvSpPr>
            <a:spLocks noGrp="1"/>
          </p:cNvSpPr>
          <p:nvPr>
            <p:ph type="body" sz="quarter" idx="15"/>
          </p:nvPr>
        </p:nvSpPr>
        <p:spPr>
          <a:xfrm>
            <a:off x="252000" y="282149"/>
            <a:ext cx="7992000" cy="894644"/>
          </a:xfrm>
        </p:spPr>
        <p:txBody>
          <a:bodyPr>
            <a:noAutofit/>
          </a:bodyPr>
          <a:lstStyle/>
          <a:p>
            <a:r>
              <a:rPr lang="fi-FI" dirty="0">
                <a:solidFill>
                  <a:schemeClr val="tx1"/>
                </a:solidFill>
              </a:rPr>
              <a:t>Miten kuvaisit yrityksesi tilannetta nyt seuraavilla osa-alueilla verrattuna noin kolmen kuukauden takaiseen tilanteeseen? </a:t>
            </a:r>
            <a:r>
              <a:rPr lang="fi-FI" dirty="0">
                <a:solidFill>
                  <a:schemeClr val="accent2"/>
                </a:solidFill>
              </a:rPr>
              <a:t>Palvelut, 75 vastaajaa</a:t>
            </a:r>
          </a:p>
        </p:txBody>
      </p:sp>
      <p:sp>
        <p:nvSpPr>
          <p:cNvPr id="3" name="Dian numeron paikkamerkki 2">
            <a:extLst>
              <a:ext uri="{FF2B5EF4-FFF2-40B4-BE49-F238E27FC236}">
                <a16:creationId xmlns:a16="http://schemas.microsoft.com/office/drawing/2014/main" id="{33118BF2-9702-C608-9C75-41DA485A59C4}"/>
              </a:ext>
            </a:extLst>
          </p:cNvPr>
          <p:cNvSpPr>
            <a:spLocks noGrp="1"/>
          </p:cNvSpPr>
          <p:nvPr>
            <p:ph type="sldNum" sz="quarter" idx="12"/>
          </p:nvPr>
        </p:nvSpPr>
        <p:spPr/>
        <p:txBody>
          <a:bodyPr/>
          <a:lstStyle/>
          <a:p>
            <a:fld id="{6FCB6B90-8271-4E8F-82C1-E646FBB48A2E}" type="slidenum">
              <a:rPr lang="fi-FI" smtClean="0"/>
              <a:pPr/>
              <a:t>13</a:t>
            </a:fld>
            <a:endParaRPr lang="fi-FI" dirty="0"/>
          </a:p>
        </p:txBody>
      </p:sp>
      <p:sp>
        <p:nvSpPr>
          <p:cNvPr id="4" name="Päivämäärän paikkamerkki 3">
            <a:extLst>
              <a:ext uri="{FF2B5EF4-FFF2-40B4-BE49-F238E27FC236}">
                <a16:creationId xmlns:a16="http://schemas.microsoft.com/office/drawing/2014/main" id="{55B84C31-3594-93ED-864D-862945401399}"/>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E8DCEEED-C9DC-5E84-8CCF-C433B82A3D00}"/>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EE8F91CD-0F7B-099E-F357-AEF5EB5CF84D}"/>
              </a:ext>
            </a:extLst>
          </p:cNvPr>
          <p:cNvGraphicFramePr>
            <a:graphicFrameLocks noGrp="1"/>
          </p:cNvGraphicFramePr>
          <p:nvPr>
            <p:ph sz="quarter" idx="17"/>
            <p:extLst>
              <p:ext uri="{D42A27DB-BD31-4B8C-83A1-F6EECF244321}">
                <p14:modId xmlns:p14="http://schemas.microsoft.com/office/powerpoint/2010/main" val="3071357002"/>
              </p:ext>
            </p:extLst>
          </p:nvPr>
        </p:nvGraphicFramePr>
        <p:xfrm>
          <a:off x="174416" y="1491629"/>
          <a:ext cx="8391525" cy="315339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0ACF8DF-57A1-FBEE-E9E7-0B46BE271EEA}"/>
              </a:ext>
            </a:extLst>
          </p:cNvPr>
          <p:cNvSpPr>
            <a:spLocks noGrp="1"/>
          </p:cNvSpPr>
          <p:nvPr>
            <p:ph type="body" sz="quarter" idx="18"/>
          </p:nvPr>
        </p:nvSpPr>
        <p:spPr>
          <a:xfrm>
            <a:off x="2334681" y="4727574"/>
            <a:ext cx="6027653" cy="305767"/>
          </a:xfrm>
        </p:spPr>
        <p:txBody>
          <a:bodyPr/>
          <a:lstStyle/>
          <a:p>
            <a:r>
              <a:rPr lang="fi-FI" dirty="0"/>
              <a:t>Lähde: Teknologiateollisuus ry:n </a:t>
            </a:r>
            <a:r>
              <a:rPr lang="fi-FI" dirty="0" err="1"/>
              <a:t>TeknoBaro</a:t>
            </a:r>
            <a:r>
              <a:rPr lang="fi-FI" dirty="0"/>
              <a:t> maaliskuu 2026, vastaajamäärä 340.</a:t>
            </a:r>
          </a:p>
          <a:p>
            <a:r>
              <a:rPr lang="fi-FI" dirty="0"/>
              <a:t>Teollisuus sisältää metallien jalostuksen, kone- ja metallituoteteollisuuden sekä sähkö- ja elektroniikkateollisuuden. Palvelut sisältää suunnittelu- ja konsultointialan sekä tietotekniikan palvelualan. </a:t>
            </a:r>
          </a:p>
        </p:txBody>
      </p:sp>
      <p:sp>
        <p:nvSpPr>
          <p:cNvPr id="11" name="Tekstiruutu 10">
            <a:extLst>
              <a:ext uri="{FF2B5EF4-FFF2-40B4-BE49-F238E27FC236}">
                <a16:creationId xmlns:a16="http://schemas.microsoft.com/office/drawing/2014/main" id="{B6F03FC8-EE3C-439A-EB07-269370F615AF}"/>
              </a:ext>
            </a:extLst>
          </p:cNvPr>
          <p:cNvSpPr txBox="1"/>
          <p:nvPr/>
        </p:nvSpPr>
        <p:spPr>
          <a:xfrm>
            <a:off x="7011273" y="1374486"/>
            <a:ext cx="1451169" cy="234286"/>
          </a:xfrm>
          <a:prstGeom prst="rect">
            <a:avLst/>
          </a:prstGeom>
          <a:noFill/>
        </p:spPr>
        <p:txBody>
          <a:bodyPr wrap="square" lIns="36000" tIns="36000" rIns="36000" bIns="36000" rtlCol="0">
            <a:spAutoFit/>
          </a:bodyPr>
          <a:lstStyle/>
          <a:p>
            <a:r>
              <a:rPr lang="fi-FI" sz="1050" spc="-40"/>
              <a:t>% vastaajista</a:t>
            </a:r>
          </a:p>
        </p:txBody>
      </p:sp>
      <p:sp>
        <p:nvSpPr>
          <p:cNvPr id="6" name="Tekstiruutu 5">
            <a:extLst>
              <a:ext uri="{FF2B5EF4-FFF2-40B4-BE49-F238E27FC236}">
                <a16:creationId xmlns:a16="http://schemas.microsoft.com/office/drawing/2014/main" id="{984548DF-86E9-3959-A87C-1AE813F4AF3E}"/>
              </a:ext>
            </a:extLst>
          </p:cNvPr>
          <p:cNvSpPr txBox="1"/>
          <p:nvPr/>
        </p:nvSpPr>
        <p:spPr>
          <a:xfrm>
            <a:off x="8374380" y="1374486"/>
            <a:ext cx="662940" cy="2547227"/>
          </a:xfrm>
          <a:prstGeom prst="rect">
            <a:avLst/>
          </a:prstGeom>
          <a:solidFill>
            <a:schemeClr val="accent6"/>
          </a:solidFill>
        </p:spPr>
        <p:txBody>
          <a:bodyPr wrap="square" lIns="36000" tIns="36000" rIns="36000" bIns="36000" rtlCol="0">
            <a:spAutoFit/>
          </a:bodyPr>
          <a:lstStyle/>
          <a:p>
            <a:pPr algn="ctr"/>
            <a:r>
              <a:rPr lang="fi-FI" spc="-40" dirty="0"/>
              <a:t>Saldo-luku</a:t>
            </a:r>
          </a:p>
          <a:p>
            <a:pPr algn="ctr"/>
            <a:r>
              <a:rPr lang="fi-FI" spc="-40" dirty="0"/>
              <a:t>15</a:t>
            </a:r>
          </a:p>
          <a:p>
            <a:pPr algn="ctr"/>
            <a:endParaRPr lang="fi-FI" spc="-40" dirty="0"/>
          </a:p>
          <a:p>
            <a:pPr algn="ctr"/>
            <a:endParaRPr lang="fi-FI" spc="-40" dirty="0"/>
          </a:p>
          <a:p>
            <a:pPr algn="ctr"/>
            <a:r>
              <a:rPr lang="fi-FI" spc="-40" dirty="0"/>
              <a:t>13</a:t>
            </a:r>
          </a:p>
          <a:p>
            <a:pPr algn="ctr"/>
            <a:endParaRPr lang="fi-FI" spc="-40" dirty="0"/>
          </a:p>
          <a:p>
            <a:pPr algn="ctr"/>
            <a:endParaRPr lang="fi-FI" spc="-40" dirty="0"/>
          </a:p>
          <a:p>
            <a:pPr algn="ctr"/>
            <a:r>
              <a:rPr lang="fi-FI" spc="-40" dirty="0"/>
              <a:t>39</a:t>
            </a:r>
          </a:p>
          <a:p>
            <a:pPr algn="ctr"/>
            <a:endParaRPr lang="fi-FI" spc="-40" dirty="0"/>
          </a:p>
          <a:p>
            <a:pPr algn="ctr"/>
            <a:endParaRPr lang="fi-FI" spc="-40" dirty="0"/>
          </a:p>
          <a:p>
            <a:pPr algn="ctr"/>
            <a:r>
              <a:rPr lang="fi-FI" spc="-40" dirty="0"/>
              <a:t>33</a:t>
            </a:r>
          </a:p>
        </p:txBody>
      </p:sp>
    </p:spTree>
    <p:extLst>
      <p:ext uri="{BB962C8B-B14F-4D97-AF65-F5344CB8AC3E}">
        <p14:creationId xmlns:p14="http://schemas.microsoft.com/office/powerpoint/2010/main" val="346637828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A2D0A-58FD-7954-1C30-0587BE923E3F}"/>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E6328DD-3D4D-2001-714B-209B4E90B32A}"/>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a:t>
            </a:r>
          </a:p>
        </p:txBody>
      </p:sp>
      <p:sp>
        <p:nvSpPr>
          <p:cNvPr id="3" name="Dian numeron paikkamerkki 2">
            <a:extLst>
              <a:ext uri="{FF2B5EF4-FFF2-40B4-BE49-F238E27FC236}">
                <a16:creationId xmlns:a16="http://schemas.microsoft.com/office/drawing/2014/main" id="{FBBF5FE6-CC61-91AD-B29F-B766EF65D3AE}"/>
              </a:ext>
            </a:extLst>
          </p:cNvPr>
          <p:cNvSpPr>
            <a:spLocks noGrp="1"/>
          </p:cNvSpPr>
          <p:nvPr>
            <p:ph type="sldNum" sz="quarter" idx="12"/>
          </p:nvPr>
        </p:nvSpPr>
        <p:spPr/>
        <p:txBody>
          <a:bodyPr/>
          <a:lstStyle/>
          <a:p>
            <a:fld id="{6FCB6B90-8271-4E8F-82C1-E646FBB48A2E}" type="slidenum">
              <a:rPr lang="fi-FI" smtClean="0"/>
              <a:pPr/>
              <a:t>14</a:t>
            </a:fld>
            <a:endParaRPr lang="fi-FI"/>
          </a:p>
        </p:txBody>
      </p:sp>
      <p:sp>
        <p:nvSpPr>
          <p:cNvPr id="4" name="Päivämäärän paikkamerkki 3">
            <a:extLst>
              <a:ext uri="{FF2B5EF4-FFF2-40B4-BE49-F238E27FC236}">
                <a16:creationId xmlns:a16="http://schemas.microsoft.com/office/drawing/2014/main" id="{39BB7F73-84A0-56EC-5503-3826B5DCCD97}"/>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F7D851BF-5E64-0760-4B7C-A8BD2FD670F2}"/>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570D1206-C43D-0909-B114-B3CB64CD1AE5}"/>
              </a:ext>
            </a:extLst>
          </p:cNvPr>
          <p:cNvGraphicFramePr>
            <a:graphicFrameLocks noGrp="1"/>
          </p:cNvGraphicFramePr>
          <p:nvPr>
            <p:ph sz="quarter" idx="17"/>
            <p:extLst>
              <p:ext uri="{D42A27DB-BD31-4B8C-83A1-F6EECF244321}">
                <p14:modId xmlns:p14="http://schemas.microsoft.com/office/powerpoint/2010/main" val="2761740287"/>
              </p:ext>
            </p:extLst>
          </p:nvPr>
        </p:nvGraphicFramePr>
        <p:xfrm>
          <a:off x="381001" y="1417321"/>
          <a:ext cx="3459480" cy="3227704"/>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568E18D7-8343-94A3-C75E-06EBB6B910F6}"/>
              </a:ext>
            </a:extLst>
          </p:cNvPr>
          <p:cNvSpPr>
            <a:spLocks noGrp="1"/>
          </p:cNvSpPr>
          <p:nvPr>
            <p:ph type="body" sz="quarter" idx="18"/>
          </p:nvPr>
        </p:nvSpPr>
        <p:spPr>
          <a:xfrm>
            <a:off x="2334682" y="4727574"/>
            <a:ext cx="4462630" cy="165163"/>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6" name="Sisällön paikkamerkki 9">
            <a:extLst>
              <a:ext uri="{FF2B5EF4-FFF2-40B4-BE49-F238E27FC236}">
                <a16:creationId xmlns:a16="http://schemas.microsoft.com/office/drawing/2014/main" id="{FA59696C-BC2C-94AF-5271-CA3055EBDFA6}"/>
              </a:ext>
            </a:extLst>
          </p:cNvPr>
          <p:cNvGraphicFramePr>
            <a:graphicFrameLocks/>
          </p:cNvGraphicFramePr>
          <p:nvPr>
            <p:extLst>
              <p:ext uri="{D42A27DB-BD31-4B8C-83A1-F6EECF244321}">
                <p14:modId xmlns:p14="http://schemas.microsoft.com/office/powerpoint/2010/main" val="2352443118"/>
              </p:ext>
            </p:extLst>
          </p:nvPr>
        </p:nvGraphicFramePr>
        <p:xfrm>
          <a:off x="4427221" y="1417320"/>
          <a:ext cx="3459480" cy="32277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63819467"/>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D3B5F08-96D3-63AA-0F3F-A5477C05B621}"/>
              </a:ext>
            </a:extLst>
          </p:cNvPr>
          <p:cNvSpPr>
            <a:spLocks noGrp="1"/>
          </p:cNvSpPr>
          <p:nvPr>
            <p:ph type="body" sz="quarter" idx="15"/>
          </p:nvPr>
        </p:nvSpPr>
        <p:spPr/>
        <p:txBody>
          <a:bodyPr>
            <a:noAutofit/>
          </a:bodyPr>
          <a:lstStyle/>
          <a:p>
            <a:r>
              <a:rPr lang="fi-FI" sz="1800" dirty="0">
                <a:solidFill>
                  <a:schemeClr val="tx1"/>
                </a:solidFill>
              </a:rPr>
              <a:t>Miten kuvaisit yrityksesi tilannetta nyt seuraavilla osa-alueilla verrattuna noin kolmen kuukauden takaiseen tilanteeseen? </a:t>
            </a:r>
            <a:r>
              <a:rPr lang="fi-FI" sz="1800" dirty="0">
                <a:solidFill>
                  <a:schemeClr val="accent2"/>
                </a:solidFill>
              </a:rPr>
              <a:t>Alle 150 työllistävät, 274 vastaajaa</a:t>
            </a:r>
          </a:p>
        </p:txBody>
      </p:sp>
      <p:sp>
        <p:nvSpPr>
          <p:cNvPr id="3" name="Dian numeron paikkamerkki 2">
            <a:extLst>
              <a:ext uri="{FF2B5EF4-FFF2-40B4-BE49-F238E27FC236}">
                <a16:creationId xmlns:a16="http://schemas.microsoft.com/office/drawing/2014/main" id="{33118BF2-9702-C608-9C75-41DA485A59C4}"/>
              </a:ext>
            </a:extLst>
          </p:cNvPr>
          <p:cNvSpPr>
            <a:spLocks noGrp="1"/>
          </p:cNvSpPr>
          <p:nvPr>
            <p:ph type="sldNum" sz="quarter" idx="12"/>
          </p:nvPr>
        </p:nvSpPr>
        <p:spPr/>
        <p:txBody>
          <a:bodyPr/>
          <a:lstStyle/>
          <a:p>
            <a:fld id="{6FCB6B90-8271-4E8F-82C1-E646FBB48A2E}" type="slidenum">
              <a:rPr lang="fi-FI" smtClean="0"/>
              <a:pPr/>
              <a:t>15</a:t>
            </a:fld>
            <a:endParaRPr lang="fi-FI"/>
          </a:p>
        </p:txBody>
      </p:sp>
      <p:sp>
        <p:nvSpPr>
          <p:cNvPr id="4" name="Päivämäärän paikkamerkki 3">
            <a:extLst>
              <a:ext uri="{FF2B5EF4-FFF2-40B4-BE49-F238E27FC236}">
                <a16:creationId xmlns:a16="http://schemas.microsoft.com/office/drawing/2014/main" id="{55B84C31-3594-93ED-864D-862945401399}"/>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E8DCEEED-C9DC-5E84-8CCF-C433B82A3D00}"/>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EE8F91CD-0F7B-099E-F357-AEF5EB5CF84D}"/>
              </a:ext>
            </a:extLst>
          </p:cNvPr>
          <p:cNvGraphicFramePr>
            <a:graphicFrameLocks noGrp="1"/>
          </p:cNvGraphicFramePr>
          <p:nvPr>
            <p:ph sz="quarter" idx="17"/>
            <p:extLst>
              <p:ext uri="{D42A27DB-BD31-4B8C-83A1-F6EECF244321}">
                <p14:modId xmlns:p14="http://schemas.microsoft.com/office/powerpoint/2010/main" val="3418489366"/>
              </p:ext>
            </p:extLst>
          </p:nvPr>
        </p:nvGraphicFramePr>
        <p:xfrm>
          <a:off x="106680" y="1491629"/>
          <a:ext cx="8391525" cy="315339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0ACF8DF-57A1-FBEE-E9E7-0B46BE271EEA}"/>
              </a:ext>
            </a:extLst>
          </p:cNvPr>
          <p:cNvSpPr>
            <a:spLocks noGrp="1"/>
          </p:cNvSpPr>
          <p:nvPr>
            <p:ph type="body" sz="quarter" idx="18"/>
          </p:nvPr>
        </p:nvSpPr>
        <p:spPr>
          <a:xfrm>
            <a:off x="2334682" y="4727574"/>
            <a:ext cx="4685590" cy="165163"/>
          </a:xfrm>
        </p:spPr>
        <p:txBody>
          <a:bodyPr/>
          <a:lstStyle/>
          <a:p>
            <a:r>
              <a:rPr lang="fi-FI" dirty="0"/>
              <a:t>Lähde: Teknologiateollisuus ry:n </a:t>
            </a:r>
            <a:r>
              <a:rPr lang="fi-FI" dirty="0" err="1"/>
              <a:t>TeknoBaro</a:t>
            </a:r>
            <a:r>
              <a:rPr lang="fi-FI" dirty="0"/>
              <a:t> maaliskuu 2026, vastaajamäärä 340.</a:t>
            </a:r>
          </a:p>
          <a:p>
            <a:endParaRPr lang="fi-FI" dirty="0"/>
          </a:p>
        </p:txBody>
      </p:sp>
      <p:sp>
        <p:nvSpPr>
          <p:cNvPr id="11" name="Tekstiruutu 10">
            <a:extLst>
              <a:ext uri="{FF2B5EF4-FFF2-40B4-BE49-F238E27FC236}">
                <a16:creationId xmlns:a16="http://schemas.microsoft.com/office/drawing/2014/main" id="{B6F03FC8-EE3C-439A-EB07-269370F615AF}"/>
              </a:ext>
            </a:extLst>
          </p:cNvPr>
          <p:cNvSpPr txBox="1"/>
          <p:nvPr/>
        </p:nvSpPr>
        <p:spPr>
          <a:xfrm>
            <a:off x="7192350" y="1374486"/>
            <a:ext cx="1451169" cy="234286"/>
          </a:xfrm>
          <a:prstGeom prst="rect">
            <a:avLst/>
          </a:prstGeom>
          <a:noFill/>
        </p:spPr>
        <p:txBody>
          <a:bodyPr wrap="square" lIns="36000" tIns="36000" rIns="36000" bIns="36000" rtlCol="0">
            <a:spAutoFit/>
          </a:bodyPr>
          <a:lstStyle/>
          <a:p>
            <a:r>
              <a:rPr lang="fi-FI" sz="1050" spc="-40" dirty="0"/>
              <a:t>% vastaajista</a:t>
            </a:r>
          </a:p>
        </p:txBody>
      </p:sp>
      <p:sp>
        <p:nvSpPr>
          <p:cNvPr id="6" name="Tekstiruutu 5">
            <a:extLst>
              <a:ext uri="{FF2B5EF4-FFF2-40B4-BE49-F238E27FC236}">
                <a16:creationId xmlns:a16="http://schemas.microsoft.com/office/drawing/2014/main" id="{B934E784-7C69-E4F2-12CB-C5B6AC933301}"/>
              </a:ext>
            </a:extLst>
          </p:cNvPr>
          <p:cNvSpPr txBox="1"/>
          <p:nvPr/>
        </p:nvSpPr>
        <p:spPr>
          <a:xfrm>
            <a:off x="8374380" y="1374486"/>
            <a:ext cx="662940" cy="2547227"/>
          </a:xfrm>
          <a:prstGeom prst="rect">
            <a:avLst/>
          </a:prstGeom>
          <a:solidFill>
            <a:schemeClr val="accent6"/>
          </a:solidFill>
        </p:spPr>
        <p:txBody>
          <a:bodyPr wrap="square" lIns="36000" tIns="36000" rIns="36000" bIns="36000" rtlCol="0">
            <a:spAutoFit/>
          </a:bodyPr>
          <a:lstStyle/>
          <a:p>
            <a:pPr algn="ctr"/>
            <a:r>
              <a:rPr lang="fi-FI" spc="-40" dirty="0"/>
              <a:t>Saldo-luku</a:t>
            </a:r>
          </a:p>
          <a:p>
            <a:pPr algn="ctr"/>
            <a:r>
              <a:rPr lang="fi-FI" spc="-40" dirty="0"/>
              <a:t>15</a:t>
            </a:r>
          </a:p>
          <a:p>
            <a:pPr algn="ctr"/>
            <a:endParaRPr lang="fi-FI" spc="-40" dirty="0"/>
          </a:p>
          <a:p>
            <a:pPr algn="ctr"/>
            <a:endParaRPr lang="fi-FI" spc="-40" dirty="0"/>
          </a:p>
          <a:p>
            <a:pPr algn="ctr"/>
            <a:r>
              <a:rPr lang="fi-FI" spc="-40" dirty="0"/>
              <a:t>12</a:t>
            </a:r>
          </a:p>
          <a:p>
            <a:pPr algn="ctr"/>
            <a:endParaRPr lang="fi-FI" spc="-40" dirty="0"/>
          </a:p>
          <a:p>
            <a:pPr algn="ctr"/>
            <a:endParaRPr lang="fi-FI" spc="-40" dirty="0"/>
          </a:p>
          <a:p>
            <a:pPr algn="ctr"/>
            <a:r>
              <a:rPr lang="fi-FI" spc="-40" dirty="0"/>
              <a:t>21</a:t>
            </a:r>
          </a:p>
          <a:p>
            <a:pPr algn="ctr"/>
            <a:endParaRPr lang="fi-FI" spc="-40" dirty="0"/>
          </a:p>
          <a:p>
            <a:pPr algn="ctr"/>
            <a:endParaRPr lang="fi-FI" spc="-40" dirty="0"/>
          </a:p>
          <a:p>
            <a:pPr algn="ctr"/>
            <a:r>
              <a:rPr lang="fi-FI" spc="-40" dirty="0"/>
              <a:t>15</a:t>
            </a:r>
          </a:p>
        </p:txBody>
      </p:sp>
    </p:spTree>
    <p:extLst>
      <p:ext uri="{BB962C8B-B14F-4D97-AF65-F5344CB8AC3E}">
        <p14:creationId xmlns:p14="http://schemas.microsoft.com/office/powerpoint/2010/main" val="18033836"/>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D3B5F08-96D3-63AA-0F3F-A5477C05B621}"/>
              </a:ext>
            </a:extLst>
          </p:cNvPr>
          <p:cNvSpPr>
            <a:spLocks noGrp="1"/>
          </p:cNvSpPr>
          <p:nvPr>
            <p:ph type="body" sz="quarter" idx="15"/>
          </p:nvPr>
        </p:nvSpPr>
        <p:spPr/>
        <p:txBody>
          <a:bodyPr>
            <a:noAutofit/>
          </a:bodyPr>
          <a:lstStyle/>
          <a:p>
            <a:r>
              <a:rPr lang="fi-FI" sz="1800" dirty="0">
                <a:solidFill>
                  <a:schemeClr val="tx1"/>
                </a:solidFill>
              </a:rPr>
              <a:t>Miten kuvaisit yrityksesi tilannetta nyt seuraavilla osa-alueilla verrattuna noin kolmen kuukauden takaiseen tilanteeseen? </a:t>
            </a:r>
            <a:r>
              <a:rPr lang="fi-FI" sz="1800" dirty="0">
                <a:solidFill>
                  <a:schemeClr val="accent2"/>
                </a:solidFill>
              </a:rPr>
              <a:t>Yli 150 työllistävät, 58 vastaajaa</a:t>
            </a:r>
          </a:p>
        </p:txBody>
      </p:sp>
      <p:sp>
        <p:nvSpPr>
          <p:cNvPr id="3" name="Dian numeron paikkamerkki 2">
            <a:extLst>
              <a:ext uri="{FF2B5EF4-FFF2-40B4-BE49-F238E27FC236}">
                <a16:creationId xmlns:a16="http://schemas.microsoft.com/office/drawing/2014/main" id="{33118BF2-9702-C608-9C75-41DA485A59C4}"/>
              </a:ext>
            </a:extLst>
          </p:cNvPr>
          <p:cNvSpPr>
            <a:spLocks noGrp="1"/>
          </p:cNvSpPr>
          <p:nvPr>
            <p:ph type="sldNum" sz="quarter" idx="12"/>
          </p:nvPr>
        </p:nvSpPr>
        <p:spPr/>
        <p:txBody>
          <a:bodyPr/>
          <a:lstStyle/>
          <a:p>
            <a:fld id="{6FCB6B90-8271-4E8F-82C1-E646FBB48A2E}" type="slidenum">
              <a:rPr lang="fi-FI" smtClean="0"/>
              <a:pPr/>
              <a:t>16</a:t>
            </a:fld>
            <a:endParaRPr lang="fi-FI"/>
          </a:p>
        </p:txBody>
      </p:sp>
      <p:sp>
        <p:nvSpPr>
          <p:cNvPr id="4" name="Päivämäärän paikkamerkki 3">
            <a:extLst>
              <a:ext uri="{FF2B5EF4-FFF2-40B4-BE49-F238E27FC236}">
                <a16:creationId xmlns:a16="http://schemas.microsoft.com/office/drawing/2014/main" id="{55B84C31-3594-93ED-864D-862945401399}"/>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E8DCEEED-C9DC-5E84-8CCF-C433B82A3D00}"/>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EE8F91CD-0F7B-099E-F357-AEF5EB5CF84D}"/>
              </a:ext>
            </a:extLst>
          </p:cNvPr>
          <p:cNvGraphicFramePr>
            <a:graphicFrameLocks noGrp="1"/>
          </p:cNvGraphicFramePr>
          <p:nvPr>
            <p:ph sz="quarter" idx="17"/>
            <p:extLst>
              <p:ext uri="{D42A27DB-BD31-4B8C-83A1-F6EECF244321}">
                <p14:modId xmlns:p14="http://schemas.microsoft.com/office/powerpoint/2010/main" val="2878306289"/>
              </p:ext>
            </p:extLst>
          </p:nvPr>
        </p:nvGraphicFramePr>
        <p:xfrm>
          <a:off x="-17145" y="1491629"/>
          <a:ext cx="8391525" cy="315339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0ACF8DF-57A1-FBEE-E9E7-0B46BE271EEA}"/>
              </a:ext>
            </a:extLst>
          </p:cNvPr>
          <p:cNvSpPr>
            <a:spLocks noGrp="1"/>
          </p:cNvSpPr>
          <p:nvPr>
            <p:ph type="body" sz="quarter" idx="18"/>
          </p:nvPr>
        </p:nvSpPr>
        <p:spPr>
          <a:xfrm>
            <a:off x="2334682" y="4727574"/>
            <a:ext cx="4685590" cy="165163"/>
          </a:xfrm>
        </p:spPr>
        <p:txBody>
          <a:bodyPr/>
          <a:lstStyle/>
          <a:p>
            <a:r>
              <a:rPr lang="fi-FI" dirty="0"/>
              <a:t>Lähde: Teknologiateollisuus ry:n </a:t>
            </a:r>
            <a:r>
              <a:rPr lang="fi-FI" dirty="0" err="1"/>
              <a:t>TeknoBaro</a:t>
            </a:r>
            <a:r>
              <a:rPr lang="fi-FI" dirty="0"/>
              <a:t> maaliskuu 2026, vastaajamäärä 340.</a:t>
            </a:r>
          </a:p>
        </p:txBody>
      </p:sp>
      <p:sp>
        <p:nvSpPr>
          <p:cNvPr id="11" name="Tekstiruutu 10">
            <a:extLst>
              <a:ext uri="{FF2B5EF4-FFF2-40B4-BE49-F238E27FC236}">
                <a16:creationId xmlns:a16="http://schemas.microsoft.com/office/drawing/2014/main" id="{B6F03FC8-EE3C-439A-EB07-269370F615AF}"/>
              </a:ext>
            </a:extLst>
          </p:cNvPr>
          <p:cNvSpPr txBox="1"/>
          <p:nvPr/>
        </p:nvSpPr>
        <p:spPr>
          <a:xfrm>
            <a:off x="7071848" y="1374486"/>
            <a:ext cx="1451169" cy="234286"/>
          </a:xfrm>
          <a:prstGeom prst="rect">
            <a:avLst/>
          </a:prstGeom>
          <a:noFill/>
        </p:spPr>
        <p:txBody>
          <a:bodyPr wrap="square" lIns="36000" tIns="36000" rIns="36000" bIns="36000" rtlCol="0">
            <a:spAutoFit/>
          </a:bodyPr>
          <a:lstStyle/>
          <a:p>
            <a:r>
              <a:rPr lang="fi-FI" sz="1050" spc="-40" dirty="0"/>
              <a:t>% vastaajista</a:t>
            </a:r>
          </a:p>
        </p:txBody>
      </p:sp>
      <p:sp>
        <p:nvSpPr>
          <p:cNvPr id="6" name="Tekstiruutu 5">
            <a:extLst>
              <a:ext uri="{FF2B5EF4-FFF2-40B4-BE49-F238E27FC236}">
                <a16:creationId xmlns:a16="http://schemas.microsoft.com/office/drawing/2014/main" id="{2204EEDF-50DB-9134-3F35-CCCD1A1DC34A}"/>
              </a:ext>
            </a:extLst>
          </p:cNvPr>
          <p:cNvSpPr txBox="1"/>
          <p:nvPr/>
        </p:nvSpPr>
        <p:spPr>
          <a:xfrm>
            <a:off x="8374380" y="1374486"/>
            <a:ext cx="662940" cy="2547227"/>
          </a:xfrm>
          <a:prstGeom prst="rect">
            <a:avLst/>
          </a:prstGeom>
          <a:solidFill>
            <a:schemeClr val="accent6"/>
          </a:solidFill>
        </p:spPr>
        <p:txBody>
          <a:bodyPr wrap="square" lIns="36000" tIns="36000" rIns="36000" bIns="36000" rtlCol="0">
            <a:spAutoFit/>
          </a:bodyPr>
          <a:lstStyle/>
          <a:p>
            <a:pPr algn="ctr"/>
            <a:r>
              <a:rPr lang="fi-FI" spc="-40" dirty="0"/>
              <a:t>Saldo-luku</a:t>
            </a:r>
          </a:p>
          <a:p>
            <a:pPr algn="ctr"/>
            <a:r>
              <a:rPr lang="fi-FI" spc="-40" dirty="0"/>
              <a:t>26</a:t>
            </a:r>
          </a:p>
          <a:p>
            <a:pPr algn="ctr"/>
            <a:endParaRPr lang="fi-FI" spc="-40" dirty="0"/>
          </a:p>
          <a:p>
            <a:pPr algn="ctr"/>
            <a:endParaRPr lang="fi-FI" spc="-40" dirty="0"/>
          </a:p>
          <a:p>
            <a:pPr algn="ctr"/>
            <a:r>
              <a:rPr lang="fi-FI" spc="-40" dirty="0"/>
              <a:t>19</a:t>
            </a:r>
          </a:p>
          <a:p>
            <a:pPr algn="ctr"/>
            <a:endParaRPr lang="fi-FI" spc="-40" dirty="0"/>
          </a:p>
          <a:p>
            <a:pPr algn="ctr"/>
            <a:endParaRPr lang="fi-FI" spc="-40" dirty="0"/>
          </a:p>
          <a:p>
            <a:pPr algn="ctr"/>
            <a:r>
              <a:rPr lang="fi-FI" spc="-40" dirty="0"/>
              <a:t>26</a:t>
            </a:r>
          </a:p>
          <a:p>
            <a:pPr algn="ctr"/>
            <a:endParaRPr lang="fi-FI" spc="-40" dirty="0"/>
          </a:p>
          <a:p>
            <a:pPr algn="ctr"/>
            <a:endParaRPr lang="fi-FI" spc="-40" dirty="0"/>
          </a:p>
          <a:p>
            <a:pPr algn="ctr"/>
            <a:r>
              <a:rPr lang="fi-FI" spc="-40" dirty="0"/>
              <a:t>26</a:t>
            </a:r>
          </a:p>
        </p:txBody>
      </p:sp>
    </p:spTree>
    <p:extLst>
      <p:ext uri="{BB962C8B-B14F-4D97-AF65-F5344CB8AC3E}">
        <p14:creationId xmlns:p14="http://schemas.microsoft.com/office/powerpoint/2010/main" val="342172731"/>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60219-1DBE-7B11-4E1C-7644AC245DF1}"/>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4551709-9F54-01B2-C4DA-8B4864EE295F}"/>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 Yrityksen koko</a:t>
            </a:r>
          </a:p>
        </p:txBody>
      </p:sp>
      <p:sp>
        <p:nvSpPr>
          <p:cNvPr id="3" name="Dian numeron paikkamerkki 2">
            <a:extLst>
              <a:ext uri="{FF2B5EF4-FFF2-40B4-BE49-F238E27FC236}">
                <a16:creationId xmlns:a16="http://schemas.microsoft.com/office/drawing/2014/main" id="{841B0B6B-CC56-D7AC-B239-CED74542FA98}"/>
              </a:ext>
            </a:extLst>
          </p:cNvPr>
          <p:cNvSpPr>
            <a:spLocks noGrp="1"/>
          </p:cNvSpPr>
          <p:nvPr>
            <p:ph type="sldNum" sz="quarter" idx="12"/>
          </p:nvPr>
        </p:nvSpPr>
        <p:spPr/>
        <p:txBody>
          <a:bodyPr/>
          <a:lstStyle/>
          <a:p>
            <a:fld id="{6FCB6B90-8271-4E8F-82C1-E646FBB48A2E}" type="slidenum">
              <a:rPr lang="fi-FI" smtClean="0"/>
              <a:pPr/>
              <a:t>17</a:t>
            </a:fld>
            <a:endParaRPr lang="fi-FI"/>
          </a:p>
        </p:txBody>
      </p:sp>
      <p:sp>
        <p:nvSpPr>
          <p:cNvPr id="4" name="Päivämäärän paikkamerkki 3">
            <a:extLst>
              <a:ext uri="{FF2B5EF4-FFF2-40B4-BE49-F238E27FC236}">
                <a16:creationId xmlns:a16="http://schemas.microsoft.com/office/drawing/2014/main" id="{D2D56349-BB5A-DF5E-B6AE-A69ECF131B6D}"/>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C944E855-D601-5AFA-9752-BB91ACDA3203}"/>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F9BBD6A1-9B0E-A2AB-E3DC-0C99D6B978EA}"/>
              </a:ext>
            </a:extLst>
          </p:cNvPr>
          <p:cNvGraphicFramePr>
            <a:graphicFrameLocks noGrp="1"/>
          </p:cNvGraphicFramePr>
          <p:nvPr>
            <p:ph sz="quarter" idx="17"/>
            <p:extLst>
              <p:ext uri="{D42A27DB-BD31-4B8C-83A1-F6EECF244321}">
                <p14:modId xmlns:p14="http://schemas.microsoft.com/office/powerpoint/2010/main" val="2473956870"/>
              </p:ext>
            </p:extLst>
          </p:nvPr>
        </p:nvGraphicFramePr>
        <p:xfrm>
          <a:off x="381000" y="1417321"/>
          <a:ext cx="3703319" cy="3227704"/>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B2BF166-AF37-38C0-A755-845AA0AEB721}"/>
              </a:ext>
            </a:extLst>
          </p:cNvPr>
          <p:cNvSpPr>
            <a:spLocks noGrp="1"/>
          </p:cNvSpPr>
          <p:nvPr>
            <p:ph type="body" sz="quarter" idx="18"/>
          </p:nvPr>
        </p:nvSpPr>
        <p:spPr>
          <a:xfrm>
            <a:off x="2334682" y="4727574"/>
            <a:ext cx="6428318" cy="231458"/>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6" name="Sisällön paikkamerkki 9">
            <a:extLst>
              <a:ext uri="{FF2B5EF4-FFF2-40B4-BE49-F238E27FC236}">
                <a16:creationId xmlns:a16="http://schemas.microsoft.com/office/drawing/2014/main" id="{8546ED42-9536-5F50-6ADB-18C5321131A2}"/>
              </a:ext>
            </a:extLst>
          </p:cNvPr>
          <p:cNvGraphicFramePr>
            <a:graphicFrameLocks/>
          </p:cNvGraphicFramePr>
          <p:nvPr>
            <p:extLst>
              <p:ext uri="{D42A27DB-BD31-4B8C-83A1-F6EECF244321}">
                <p14:modId xmlns:p14="http://schemas.microsoft.com/office/powerpoint/2010/main" val="3062358173"/>
              </p:ext>
            </p:extLst>
          </p:nvPr>
        </p:nvGraphicFramePr>
        <p:xfrm>
          <a:off x="4427221" y="1417320"/>
          <a:ext cx="3459480" cy="322770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60245470"/>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98E8AFA4-F459-A373-3EF0-2090692E9236}"/>
              </a:ext>
            </a:extLst>
          </p:cNvPr>
          <p:cNvSpPr>
            <a:spLocks noGrp="1"/>
          </p:cNvSpPr>
          <p:nvPr>
            <p:ph type="body" sz="quarter" idx="15"/>
          </p:nvPr>
        </p:nvSpPr>
        <p:spPr>
          <a:xfrm>
            <a:off x="242764" y="291385"/>
            <a:ext cx="7992000" cy="821163"/>
          </a:xfrm>
        </p:spPr>
        <p:txBody>
          <a:bodyPr>
            <a:normAutofit fontScale="32500" lnSpcReduction="20000"/>
          </a:bodyPr>
          <a:lstStyle/>
          <a:p>
            <a:r>
              <a:rPr lang="fi-FI" sz="4600" dirty="0">
                <a:solidFill>
                  <a:schemeClr val="tx1"/>
                </a:solidFill>
              </a:rPr>
              <a:t>Miten kuvaisit yrityksesi tilannetta nyt seuraavilla osa-alueilla verrattuna noin kolmen kuukauden takaiseen tilanteeseen? </a:t>
            </a:r>
            <a:r>
              <a:rPr lang="fi-FI" sz="2800" dirty="0">
                <a:solidFill>
                  <a:schemeClr val="accent2"/>
                </a:solidFill>
              </a:rPr>
              <a:t>Yrityksen koko, % vastaajista</a:t>
            </a:r>
            <a:endParaRPr lang="fi-FI" sz="3100" dirty="0">
              <a:solidFill>
                <a:schemeClr val="accent2"/>
              </a:solidFill>
            </a:endParaRPr>
          </a:p>
          <a:p>
            <a:endParaRPr lang="fi-FI" dirty="0"/>
          </a:p>
        </p:txBody>
      </p:sp>
      <p:sp>
        <p:nvSpPr>
          <p:cNvPr id="3" name="Dian numeron paikkamerkki 2">
            <a:extLst>
              <a:ext uri="{FF2B5EF4-FFF2-40B4-BE49-F238E27FC236}">
                <a16:creationId xmlns:a16="http://schemas.microsoft.com/office/drawing/2014/main" id="{9B2EE228-A985-599D-68C9-CA47D9EB7566}"/>
              </a:ext>
            </a:extLst>
          </p:cNvPr>
          <p:cNvSpPr>
            <a:spLocks noGrp="1"/>
          </p:cNvSpPr>
          <p:nvPr>
            <p:ph type="sldNum" sz="quarter" idx="12"/>
          </p:nvPr>
        </p:nvSpPr>
        <p:spPr/>
        <p:txBody>
          <a:bodyPr/>
          <a:lstStyle/>
          <a:p>
            <a:fld id="{6FCB6B90-8271-4E8F-82C1-E646FBB48A2E}" type="slidenum">
              <a:rPr lang="fi-FI" smtClean="0"/>
              <a:pPr/>
              <a:t>18</a:t>
            </a:fld>
            <a:endParaRPr lang="fi-FI"/>
          </a:p>
        </p:txBody>
      </p:sp>
      <p:sp>
        <p:nvSpPr>
          <p:cNvPr id="4" name="Päivämäärän paikkamerkki 3">
            <a:extLst>
              <a:ext uri="{FF2B5EF4-FFF2-40B4-BE49-F238E27FC236}">
                <a16:creationId xmlns:a16="http://schemas.microsoft.com/office/drawing/2014/main" id="{5F7E71CD-5393-C256-FBCB-252FFCAA719B}"/>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7C4F0703-008E-CF51-2232-8F3867FDC435}"/>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68C5AF8D-309F-C567-FB05-84DB16D89146}"/>
              </a:ext>
            </a:extLst>
          </p:cNvPr>
          <p:cNvGraphicFramePr>
            <a:graphicFrameLocks noGrp="1"/>
          </p:cNvGraphicFramePr>
          <p:nvPr>
            <p:ph sz="quarter" idx="17"/>
            <p:extLst>
              <p:ext uri="{D42A27DB-BD31-4B8C-83A1-F6EECF244321}">
                <p14:modId xmlns:p14="http://schemas.microsoft.com/office/powerpoint/2010/main" val="3470769505"/>
              </p:ext>
            </p:extLst>
          </p:nvPr>
        </p:nvGraphicFramePr>
        <p:xfrm>
          <a:off x="381000" y="1491629"/>
          <a:ext cx="4191000" cy="315339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319F8697-2889-0DCB-E4EE-BC281B4C20A0}"/>
              </a:ext>
            </a:extLst>
          </p:cNvPr>
          <p:cNvSpPr>
            <a:spLocks noGrp="1"/>
          </p:cNvSpPr>
          <p:nvPr>
            <p:ph type="body" sz="quarter" idx="18"/>
          </p:nvPr>
        </p:nvSpPr>
        <p:spPr>
          <a:xfrm>
            <a:off x="2334681" y="4727574"/>
            <a:ext cx="5815977" cy="305767"/>
          </a:xfrm>
        </p:spPr>
        <p:txBody>
          <a:bodyPr/>
          <a:lstStyle/>
          <a:p>
            <a:r>
              <a:rPr lang="fi-FI" dirty="0"/>
              <a:t>Lähde: Teknologiateollisuus ry:n </a:t>
            </a:r>
            <a:r>
              <a:rPr lang="fi-FI" dirty="0" err="1"/>
              <a:t>TeknoBaro</a:t>
            </a:r>
            <a:r>
              <a:rPr lang="fi-FI" dirty="0"/>
              <a:t> maaliskuu 2026, vastaajamäärä 340.</a:t>
            </a:r>
          </a:p>
          <a:p>
            <a:r>
              <a:rPr lang="fi-FI" dirty="0"/>
              <a:t>*</a:t>
            </a:r>
            <a:r>
              <a:rPr lang="fi-FI" dirty="0" err="1"/>
              <a:t>Huom</a:t>
            </a:r>
            <a:r>
              <a:rPr lang="fi-FI" dirty="0"/>
              <a:t>! Vastauksista poistettu ne suunnittelu &amp; konsultointi ja tietotekniikka-alan yritykset, jotka ilmoittaneet ettei valmistuotevarastot ja tavarantoimittajien toimitusajat koske heitä.  </a:t>
            </a:r>
          </a:p>
          <a:p>
            <a:endParaRPr lang="fi-FI" dirty="0"/>
          </a:p>
        </p:txBody>
      </p:sp>
      <p:graphicFrame>
        <p:nvGraphicFramePr>
          <p:cNvPr id="11" name="Sisällön paikkamerkki 9">
            <a:extLst>
              <a:ext uri="{FF2B5EF4-FFF2-40B4-BE49-F238E27FC236}">
                <a16:creationId xmlns:a16="http://schemas.microsoft.com/office/drawing/2014/main" id="{86D52D4B-0E16-DEE9-CB94-1ADD8A807956}"/>
              </a:ext>
            </a:extLst>
          </p:cNvPr>
          <p:cNvGraphicFramePr>
            <a:graphicFrameLocks/>
          </p:cNvGraphicFramePr>
          <p:nvPr>
            <p:extLst>
              <p:ext uri="{D42A27DB-BD31-4B8C-83A1-F6EECF244321}">
                <p14:modId xmlns:p14="http://schemas.microsoft.com/office/powerpoint/2010/main" val="3050838679"/>
              </p:ext>
            </p:extLst>
          </p:nvPr>
        </p:nvGraphicFramePr>
        <p:xfrm>
          <a:off x="4572000" y="1491629"/>
          <a:ext cx="4104456" cy="323594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70966597"/>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BB8BB-7B02-BE86-004C-AEB6FC5A6A5A}"/>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F62D3DDA-400C-5B9A-431A-CC50E87FF157}"/>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a:t>
            </a:r>
          </a:p>
        </p:txBody>
      </p:sp>
      <p:sp>
        <p:nvSpPr>
          <p:cNvPr id="3" name="Dian numeron paikkamerkki 2">
            <a:extLst>
              <a:ext uri="{FF2B5EF4-FFF2-40B4-BE49-F238E27FC236}">
                <a16:creationId xmlns:a16="http://schemas.microsoft.com/office/drawing/2014/main" id="{0556789B-6244-0D1D-3D52-04FC1622670F}"/>
              </a:ext>
            </a:extLst>
          </p:cNvPr>
          <p:cNvSpPr>
            <a:spLocks noGrp="1"/>
          </p:cNvSpPr>
          <p:nvPr>
            <p:ph type="sldNum" sz="quarter" idx="12"/>
          </p:nvPr>
        </p:nvSpPr>
        <p:spPr/>
        <p:txBody>
          <a:bodyPr/>
          <a:lstStyle/>
          <a:p>
            <a:fld id="{6FCB6B90-8271-4E8F-82C1-E646FBB48A2E}" type="slidenum">
              <a:rPr lang="fi-FI" smtClean="0"/>
              <a:pPr/>
              <a:t>19</a:t>
            </a:fld>
            <a:endParaRPr lang="fi-FI"/>
          </a:p>
        </p:txBody>
      </p:sp>
      <p:sp>
        <p:nvSpPr>
          <p:cNvPr id="4" name="Päivämäärän paikkamerkki 3">
            <a:extLst>
              <a:ext uri="{FF2B5EF4-FFF2-40B4-BE49-F238E27FC236}">
                <a16:creationId xmlns:a16="http://schemas.microsoft.com/office/drawing/2014/main" id="{A4F23163-6D02-15B3-4399-F961D827FB3C}"/>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051A9942-A21B-292E-5C25-2072AC03E3EF}"/>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29621E21-F463-29AE-C226-B031CF9BAA1F}"/>
              </a:ext>
            </a:extLst>
          </p:cNvPr>
          <p:cNvGraphicFramePr>
            <a:graphicFrameLocks noGrp="1"/>
          </p:cNvGraphicFramePr>
          <p:nvPr>
            <p:ph sz="quarter" idx="17"/>
            <p:extLst>
              <p:ext uri="{D42A27DB-BD31-4B8C-83A1-F6EECF244321}">
                <p14:modId xmlns:p14="http://schemas.microsoft.com/office/powerpoint/2010/main" val="3834154436"/>
              </p:ext>
            </p:extLst>
          </p:nvPr>
        </p:nvGraphicFramePr>
        <p:xfrm>
          <a:off x="381000" y="1417321"/>
          <a:ext cx="3703319" cy="3227704"/>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AE57786D-63BE-35C9-9A5E-E336B0DD00CA}"/>
              </a:ext>
            </a:extLst>
          </p:cNvPr>
          <p:cNvSpPr>
            <a:spLocks noGrp="1"/>
          </p:cNvSpPr>
          <p:nvPr>
            <p:ph type="body" sz="quarter" idx="18"/>
          </p:nvPr>
        </p:nvSpPr>
        <p:spPr>
          <a:xfrm>
            <a:off x="2334682" y="4698866"/>
            <a:ext cx="6428318" cy="231458"/>
          </a:xfrm>
        </p:spPr>
        <p:txBody>
          <a:bodyPr/>
          <a:lstStyle/>
          <a:p>
            <a:r>
              <a:rPr lang="fi-FI" dirty="0"/>
              <a:t>Lähde: Teknologiateollisuus ry:n </a:t>
            </a:r>
            <a:r>
              <a:rPr lang="fi-FI" dirty="0" err="1"/>
              <a:t>TeknoBaro</a:t>
            </a:r>
            <a:r>
              <a:rPr lang="fi-FI" dirty="0"/>
              <a:t> –kyselyt. </a:t>
            </a:r>
          </a:p>
        </p:txBody>
      </p:sp>
      <p:graphicFrame>
        <p:nvGraphicFramePr>
          <p:cNvPr id="6" name="Sisällön paikkamerkki 9">
            <a:extLst>
              <a:ext uri="{FF2B5EF4-FFF2-40B4-BE49-F238E27FC236}">
                <a16:creationId xmlns:a16="http://schemas.microsoft.com/office/drawing/2014/main" id="{7E52B3EA-BD66-7708-A696-5C94597775E3}"/>
              </a:ext>
            </a:extLst>
          </p:cNvPr>
          <p:cNvGraphicFramePr>
            <a:graphicFrameLocks/>
          </p:cNvGraphicFramePr>
          <p:nvPr>
            <p:extLst>
              <p:ext uri="{D42A27DB-BD31-4B8C-83A1-F6EECF244321}">
                <p14:modId xmlns:p14="http://schemas.microsoft.com/office/powerpoint/2010/main" val="2020436552"/>
              </p:ext>
            </p:extLst>
          </p:nvPr>
        </p:nvGraphicFramePr>
        <p:xfrm>
          <a:off x="4427221" y="1417320"/>
          <a:ext cx="4120944" cy="3227704"/>
        </p:xfrm>
        <a:graphic>
          <a:graphicData uri="http://schemas.openxmlformats.org/drawingml/2006/chart">
            <c:chart xmlns:c="http://schemas.openxmlformats.org/drawingml/2006/chart" xmlns:r="http://schemas.openxmlformats.org/officeDocument/2006/relationships" r:id="rId4"/>
          </a:graphicData>
        </a:graphic>
      </p:graphicFrame>
      <p:sp>
        <p:nvSpPr>
          <p:cNvPr id="9" name="Suorakulmio 8">
            <a:extLst>
              <a:ext uri="{FF2B5EF4-FFF2-40B4-BE49-F238E27FC236}">
                <a16:creationId xmlns:a16="http://schemas.microsoft.com/office/drawing/2014/main" id="{4EAF3D81-99C5-FD4C-1288-3FF6C7B4C8C7}"/>
              </a:ext>
            </a:extLst>
          </p:cNvPr>
          <p:cNvSpPr/>
          <p:nvPr/>
        </p:nvSpPr>
        <p:spPr bwMode="auto">
          <a:xfrm>
            <a:off x="5162443" y="4287702"/>
            <a:ext cx="3106027" cy="375078"/>
          </a:xfrm>
          <a:prstGeom prst="rect">
            <a:avLst/>
          </a:prstGeom>
          <a:solidFill>
            <a:schemeClr val="accent3">
              <a:lumMod val="20000"/>
              <a:lumOff val="80000"/>
            </a:schemeClr>
          </a:solidFill>
          <a:ln>
            <a:noFill/>
          </a:ln>
        </p:spPr>
        <p:txBody>
          <a:bodyPr vert="horz" wrap="square" lIns="91440" tIns="45720" rIns="91440" bIns="45720" numCol="1" rtlCol="0" anchor="t" anchorCtr="0" compatLnSpc="1">
            <a:prstTxWarp prst="textNoShape">
              <a:avLst/>
            </a:prstTxWarp>
          </a:bodyPr>
          <a:lstStyle/>
          <a:p>
            <a:r>
              <a:rPr lang="fi-FI" sz="1000" dirty="0"/>
              <a:t>Jos saldoluku plussalla, toimitusajat pidentyneet (kysyntä kasvaa)</a:t>
            </a:r>
          </a:p>
        </p:txBody>
      </p:sp>
      <p:sp>
        <p:nvSpPr>
          <p:cNvPr id="11" name="Suorakulmio 10">
            <a:extLst>
              <a:ext uri="{FF2B5EF4-FFF2-40B4-BE49-F238E27FC236}">
                <a16:creationId xmlns:a16="http://schemas.microsoft.com/office/drawing/2014/main" id="{0A1D121A-DF75-720A-5BE1-8495A59B4824}"/>
              </a:ext>
            </a:extLst>
          </p:cNvPr>
          <p:cNvSpPr/>
          <p:nvPr/>
        </p:nvSpPr>
        <p:spPr bwMode="auto">
          <a:xfrm>
            <a:off x="953630" y="4240557"/>
            <a:ext cx="2934529" cy="404467"/>
          </a:xfrm>
          <a:prstGeom prst="rect">
            <a:avLst/>
          </a:pr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r>
              <a:rPr lang="fi-FI" sz="1000" dirty="0"/>
              <a:t>Jos saldoluku plussalla, niin varastot pienentyneet (kysyntä kasvaa)</a:t>
            </a:r>
          </a:p>
        </p:txBody>
      </p:sp>
      <p:sp>
        <p:nvSpPr>
          <p:cNvPr id="8" name="Tekstiruutu 7">
            <a:extLst>
              <a:ext uri="{FF2B5EF4-FFF2-40B4-BE49-F238E27FC236}">
                <a16:creationId xmlns:a16="http://schemas.microsoft.com/office/drawing/2014/main" id="{9A3FC9D8-25BD-72A9-52B8-8912C14FCC51}"/>
              </a:ext>
            </a:extLst>
          </p:cNvPr>
          <p:cNvSpPr txBox="1"/>
          <p:nvPr/>
        </p:nvSpPr>
        <p:spPr>
          <a:xfrm>
            <a:off x="7333784" y="977743"/>
            <a:ext cx="1810216" cy="565146"/>
          </a:xfrm>
          <a:prstGeom prst="rect">
            <a:avLst/>
          </a:prstGeom>
          <a:solidFill>
            <a:schemeClr val="accent6"/>
          </a:solidFill>
        </p:spPr>
        <p:txBody>
          <a:bodyPr wrap="square" lIns="36000" tIns="36000" rIns="36000" bIns="36000" rtlCol="0">
            <a:spAutoFit/>
          </a:bodyPr>
          <a:lstStyle/>
          <a:p>
            <a:r>
              <a:rPr lang="fi-FI" sz="800" spc="-40" dirty="0" err="1"/>
              <a:t>Huom</a:t>
            </a:r>
            <a:r>
              <a:rPr lang="fi-FI" sz="800" spc="-40" dirty="0"/>
              <a:t>! Tässä maailmantilanteessa tämä kertoo logistiikan kasvavista haasteista, ei välttämättä yhteyttä kysyntään kuten tavallisesti.</a:t>
            </a:r>
          </a:p>
        </p:txBody>
      </p:sp>
    </p:spTree>
    <p:extLst>
      <p:ext uri="{BB962C8B-B14F-4D97-AF65-F5344CB8AC3E}">
        <p14:creationId xmlns:p14="http://schemas.microsoft.com/office/powerpoint/2010/main" val="2229109829"/>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kstin paikkamerkki 7">
            <a:extLst>
              <a:ext uri="{FF2B5EF4-FFF2-40B4-BE49-F238E27FC236}">
                <a16:creationId xmlns:a16="http://schemas.microsoft.com/office/drawing/2014/main" id="{EBDBB6A2-12D3-F441-7FAA-23A668B93CA8}"/>
              </a:ext>
            </a:extLst>
          </p:cNvPr>
          <p:cNvSpPr>
            <a:spLocks noGrp="1"/>
          </p:cNvSpPr>
          <p:nvPr>
            <p:ph type="body" sz="quarter" idx="15"/>
          </p:nvPr>
        </p:nvSpPr>
        <p:spPr/>
        <p:txBody>
          <a:bodyPr/>
          <a:lstStyle/>
          <a:p>
            <a:r>
              <a:rPr lang="fi-FI"/>
              <a:t>Mistä kyse?</a:t>
            </a:r>
          </a:p>
        </p:txBody>
      </p:sp>
      <p:sp>
        <p:nvSpPr>
          <p:cNvPr id="2" name="Dian numeron paikkamerkki 1">
            <a:extLst>
              <a:ext uri="{FF2B5EF4-FFF2-40B4-BE49-F238E27FC236}">
                <a16:creationId xmlns:a16="http://schemas.microsoft.com/office/drawing/2014/main" id="{12C0FABF-3B53-4544-9F64-CC036AFFF2DD}"/>
              </a:ext>
            </a:extLst>
          </p:cNvPr>
          <p:cNvSpPr>
            <a:spLocks noGrp="1"/>
          </p:cNvSpPr>
          <p:nvPr>
            <p:ph type="sldNum" sz="quarter" idx="12"/>
          </p:nvPr>
        </p:nvSpPr>
        <p:spPr/>
        <p:txBody>
          <a:bodyPr/>
          <a:lstStyle/>
          <a:p>
            <a:fld id="{6FCB6B90-8271-4E8F-82C1-E646FBB48A2E}" type="slidenum">
              <a:rPr lang="fi-FI" smtClean="0"/>
              <a:pPr/>
              <a:t>2</a:t>
            </a:fld>
            <a:endParaRPr lang="fi-FI"/>
          </a:p>
        </p:txBody>
      </p:sp>
      <p:sp>
        <p:nvSpPr>
          <p:cNvPr id="3" name="Päivämäärän paikkamerkki 2">
            <a:extLst>
              <a:ext uri="{FF2B5EF4-FFF2-40B4-BE49-F238E27FC236}">
                <a16:creationId xmlns:a16="http://schemas.microsoft.com/office/drawing/2014/main" id="{B817E139-547C-874F-A74C-BB9BDDDC9712}"/>
              </a:ext>
            </a:extLst>
          </p:cNvPr>
          <p:cNvSpPr>
            <a:spLocks noGrp="1"/>
          </p:cNvSpPr>
          <p:nvPr>
            <p:ph type="dt" sz="half" idx="10"/>
          </p:nvPr>
        </p:nvSpPr>
        <p:spPr/>
        <p:txBody>
          <a:bodyPr/>
          <a:lstStyle/>
          <a:p>
            <a:fld id="{1F9AB61F-25F5-4BAC-AFD2-7CF6AA8759C3}" type="datetime1">
              <a:rPr lang="fi-FI" smtClean="0"/>
              <a:t>15.3.2026</a:t>
            </a:fld>
            <a:endParaRPr lang="fi-FI"/>
          </a:p>
        </p:txBody>
      </p:sp>
      <p:sp>
        <p:nvSpPr>
          <p:cNvPr id="4" name="Alatunnisteen paikkamerkki 3">
            <a:extLst>
              <a:ext uri="{FF2B5EF4-FFF2-40B4-BE49-F238E27FC236}">
                <a16:creationId xmlns:a16="http://schemas.microsoft.com/office/drawing/2014/main" id="{2DCF7F3C-97C1-FC43-9AF6-AA65E089F284}"/>
              </a:ext>
            </a:extLst>
          </p:cNvPr>
          <p:cNvSpPr>
            <a:spLocks noGrp="1"/>
          </p:cNvSpPr>
          <p:nvPr>
            <p:ph type="ftr" sz="quarter" idx="11"/>
          </p:nvPr>
        </p:nvSpPr>
        <p:spPr/>
        <p:txBody>
          <a:bodyPr/>
          <a:lstStyle/>
          <a:p>
            <a:r>
              <a:rPr lang="fi-FI"/>
              <a:t>Teknologiateollisuus</a:t>
            </a:r>
          </a:p>
        </p:txBody>
      </p:sp>
      <p:sp>
        <p:nvSpPr>
          <p:cNvPr id="9" name="Sisällön paikkamerkki 8">
            <a:extLst>
              <a:ext uri="{FF2B5EF4-FFF2-40B4-BE49-F238E27FC236}">
                <a16:creationId xmlns:a16="http://schemas.microsoft.com/office/drawing/2014/main" id="{C25492EA-5E07-D091-4A84-80E783094D8E}"/>
              </a:ext>
            </a:extLst>
          </p:cNvPr>
          <p:cNvSpPr>
            <a:spLocks noGrp="1"/>
          </p:cNvSpPr>
          <p:nvPr>
            <p:ph sz="quarter" idx="17"/>
          </p:nvPr>
        </p:nvSpPr>
        <p:spPr/>
        <p:txBody>
          <a:bodyPr>
            <a:noAutofit/>
          </a:bodyPr>
          <a:lstStyle/>
          <a:p>
            <a:pPr>
              <a:lnSpc>
                <a:spcPct val="100000"/>
              </a:lnSpc>
            </a:pPr>
            <a:r>
              <a:rPr lang="fi-FI" sz="1200" b="1" dirty="0"/>
              <a:t>Mistä on kyse? </a:t>
            </a:r>
            <a:br>
              <a:rPr lang="fi-FI" sz="1050" dirty="0"/>
            </a:br>
            <a:br>
              <a:rPr lang="fi-FI" sz="1050" dirty="0"/>
            </a:br>
            <a:r>
              <a:rPr lang="fi-FI" sz="1200" dirty="0"/>
              <a:t>Vastaa ja vaikuta: </a:t>
            </a:r>
            <a:r>
              <a:rPr lang="fi-FI" sz="1200" dirty="0" err="1"/>
              <a:t>TeknoBaro</a:t>
            </a:r>
            <a:r>
              <a:rPr lang="fi-FI" sz="1200" dirty="0"/>
              <a:t> on Teknologiateollisuus ry:n säännöllisen kysely, jonka tuloksia hyödynnetään laajasti Teknologiateollisuuden vaikuttamistyössä, kannanmuodostuksessa ja jäsenpalvelun kehittämisessä. Kysely toteutetaan neljä kertaa vuodessa (maaliskuu, kesäkuu, syyskuu ja joulukuu).</a:t>
            </a:r>
            <a:br>
              <a:rPr lang="fi-FI" sz="1050" dirty="0"/>
            </a:br>
            <a:br>
              <a:rPr lang="fi-FI" sz="1050" dirty="0"/>
            </a:br>
            <a:r>
              <a:rPr lang="fi-FI" sz="1200" b="1" dirty="0"/>
              <a:t>Kyselyn sisältö</a:t>
            </a:r>
            <a:br>
              <a:rPr lang="fi-FI" sz="1050" dirty="0"/>
            </a:br>
            <a:br>
              <a:rPr lang="fi-FI" sz="1050" dirty="0"/>
            </a:br>
            <a:r>
              <a:rPr lang="fi-FI" sz="1200" dirty="0"/>
              <a:t>Kysely sisältää aina kaksi osiota:</a:t>
            </a:r>
            <a:br>
              <a:rPr lang="fi-FI" sz="1050" dirty="0"/>
            </a:br>
            <a:br>
              <a:rPr lang="fi-FI" sz="1050" dirty="0"/>
            </a:br>
            <a:r>
              <a:rPr lang="fi-FI" sz="1200" i="1" dirty="0" err="1"/>
              <a:t>TeknoBaron</a:t>
            </a:r>
            <a:r>
              <a:rPr lang="fi-FI" sz="1200" i="1" dirty="0"/>
              <a:t> talousosio:</a:t>
            </a:r>
            <a:r>
              <a:rPr lang="fi-FI" sz="1200" dirty="0"/>
              <a:t> Näiden vakiokysymysten tarkoituksena on kartoittaa Teknologiateollisuuden jäsenyritysten suhdannetilannetta ja näkemyksiä tulevasta.</a:t>
            </a:r>
            <a:br>
              <a:rPr lang="fi-FI" sz="1050" dirty="0"/>
            </a:br>
            <a:br>
              <a:rPr lang="fi-FI" sz="1050" dirty="0"/>
            </a:br>
            <a:r>
              <a:rPr lang="fi-FI" sz="1200" i="1" dirty="0" err="1"/>
              <a:t>TeknoBaron</a:t>
            </a:r>
            <a:r>
              <a:rPr lang="fi-FI" sz="1200" i="1" dirty="0"/>
              <a:t> vaihtuva teema(t):</a:t>
            </a:r>
            <a:r>
              <a:rPr lang="fi-FI" sz="1200" dirty="0"/>
              <a:t> Selvitämme yritysten näkemyksiä vaihtuvasta ajankohtaisesta teemasta, joka on tällä kertaa teknologiapolitiikka.</a:t>
            </a:r>
            <a:endParaRPr lang="fi-FI" sz="1050" dirty="0">
              <a:solidFill>
                <a:srgbClr val="000000"/>
              </a:solidFill>
              <a:latin typeface="Arial" panose="020B0604020202020204" pitchFamily="34" charset="0"/>
            </a:endParaRPr>
          </a:p>
        </p:txBody>
      </p:sp>
      <p:sp>
        <p:nvSpPr>
          <p:cNvPr id="10" name="Tekstin paikkamerkki 9">
            <a:extLst>
              <a:ext uri="{FF2B5EF4-FFF2-40B4-BE49-F238E27FC236}">
                <a16:creationId xmlns:a16="http://schemas.microsoft.com/office/drawing/2014/main" id="{68C9561C-3963-F4C9-1169-916299989BDF}"/>
              </a:ext>
            </a:extLst>
          </p:cNvPr>
          <p:cNvSpPr>
            <a:spLocks noGrp="1"/>
          </p:cNvSpPr>
          <p:nvPr>
            <p:ph type="body" sz="quarter" idx="18"/>
          </p:nvPr>
        </p:nvSpPr>
        <p:spPr/>
        <p:txBody>
          <a:bodyPr/>
          <a:lstStyle/>
          <a:p>
            <a:endParaRPr lang="fi-FI"/>
          </a:p>
        </p:txBody>
      </p:sp>
    </p:spTree>
    <p:extLst>
      <p:ext uri="{BB962C8B-B14F-4D97-AF65-F5344CB8AC3E}">
        <p14:creationId xmlns:p14="http://schemas.microsoft.com/office/powerpoint/2010/main" val="303385460"/>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DF32447C-0036-4643-B439-C0043FDAAC73}"/>
              </a:ext>
            </a:extLst>
          </p:cNvPr>
          <p:cNvSpPr>
            <a:spLocks noGrp="1"/>
          </p:cNvSpPr>
          <p:nvPr>
            <p:ph type="body" sz="quarter" idx="15"/>
          </p:nvPr>
        </p:nvSpPr>
        <p:spPr/>
        <p:txBody>
          <a:bodyPr/>
          <a:lstStyle/>
          <a:p>
            <a:r>
              <a:rPr lang="fi-FI" dirty="0"/>
              <a:t>Tulevat 3 kk, eli maalis-kesäkuu?</a:t>
            </a:r>
          </a:p>
        </p:txBody>
      </p:sp>
      <p:sp>
        <p:nvSpPr>
          <p:cNvPr id="3" name="Dian numeron paikkamerkki 2">
            <a:extLst>
              <a:ext uri="{FF2B5EF4-FFF2-40B4-BE49-F238E27FC236}">
                <a16:creationId xmlns:a16="http://schemas.microsoft.com/office/drawing/2014/main" id="{F761F57F-B9AA-308E-E46B-2B9239F6C5DC}"/>
              </a:ext>
            </a:extLst>
          </p:cNvPr>
          <p:cNvSpPr>
            <a:spLocks noGrp="1"/>
          </p:cNvSpPr>
          <p:nvPr>
            <p:ph type="sldNum" sz="quarter" idx="12"/>
          </p:nvPr>
        </p:nvSpPr>
        <p:spPr/>
        <p:txBody>
          <a:bodyPr/>
          <a:lstStyle/>
          <a:p>
            <a:fld id="{6FCB6B90-8271-4E8F-82C1-E646FBB48A2E}" type="slidenum">
              <a:rPr lang="fi-FI" smtClean="0"/>
              <a:pPr/>
              <a:t>20</a:t>
            </a:fld>
            <a:endParaRPr lang="fi-FI"/>
          </a:p>
        </p:txBody>
      </p:sp>
      <p:sp>
        <p:nvSpPr>
          <p:cNvPr id="4" name="Päivämäärän paikkamerkki 3">
            <a:extLst>
              <a:ext uri="{FF2B5EF4-FFF2-40B4-BE49-F238E27FC236}">
                <a16:creationId xmlns:a16="http://schemas.microsoft.com/office/drawing/2014/main" id="{5F4ACDC3-ADBC-C09B-CC1A-D95210CC7AEF}"/>
              </a:ext>
            </a:extLst>
          </p:cNvPr>
          <p:cNvSpPr>
            <a:spLocks noGrp="1"/>
          </p:cNvSpPr>
          <p:nvPr>
            <p:ph type="dt" sz="half" idx="10"/>
          </p:nvPr>
        </p:nvSpPr>
        <p:spPr/>
        <p:txBody>
          <a:bodyPr/>
          <a:lstStyle/>
          <a:p>
            <a:fld id="{FBD49F65-936D-47C1-B476-B10D0AC9DEC4}" type="datetime1">
              <a:rPr lang="fi-FI" smtClean="0"/>
              <a:t>15.3.2026</a:t>
            </a:fld>
            <a:endParaRPr lang="fi-FI"/>
          </a:p>
        </p:txBody>
      </p:sp>
      <p:sp>
        <p:nvSpPr>
          <p:cNvPr id="5" name="Alatunnisteen paikkamerkki 4">
            <a:extLst>
              <a:ext uri="{FF2B5EF4-FFF2-40B4-BE49-F238E27FC236}">
                <a16:creationId xmlns:a16="http://schemas.microsoft.com/office/drawing/2014/main" id="{21CA3837-0DD1-0191-CF3F-F40CEF5EABBB}"/>
              </a:ext>
            </a:extLst>
          </p:cNvPr>
          <p:cNvSpPr>
            <a:spLocks noGrp="1"/>
          </p:cNvSpPr>
          <p:nvPr>
            <p:ph type="ftr" sz="quarter" idx="11"/>
          </p:nvPr>
        </p:nvSpPr>
        <p:spPr/>
        <p:txBody>
          <a:bodyPr/>
          <a:lstStyle/>
          <a:p>
            <a:r>
              <a:rPr lang="fi-FI"/>
              <a:t>Teknologiateollisuus</a:t>
            </a:r>
          </a:p>
        </p:txBody>
      </p:sp>
    </p:spTree>
    <p:extLst>
      <p:ext uri="{BB962C8B-B14F-4D97-AF65-F5344CB8AC3E}">
        <p14:creationId xmlns:p14="http://schemas.microsoft.com/office/powerpoint/2010/main" val="2463383310"/>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57B13EAE-A825-45C9-CC7E-268CE73DDE86}"/>
              </a:ext>
            </a:extLst>
          </p:cNvPr>
          <p:cNvSpPr>
            <a:spLocks noGrp="1"/>
          </p:cNvSpPr>
          <p:nvPr>
            <p:ph type="body" sz="quarter" idx="15"/>
          </p:nvPr>
        </p:nvSpPr>
        <p:spPr/>
        <p:txBody>
          <a:bodyPr/>
          <a:lstStyle/>
          <a:p>
            <a:r>
              <a:rPr lang="fi-FI" dirty="0">
                <a:solidFill>
                  <a:schemeClr val="tx1"/>
                </a:solidFill>
              </a:rPr>
              <a:t>Miten arvioit tilanteenne kehittyvän </a:t>
            </a:r>
            <a:r>
              <a:rPr lang="fi-FI" u="sng" dirty="0">
                <a:solidFill>
                  <a:schemeClr val="tx1"/>
                </a:solidFill>
              </a:rPr>
              <a:t>seuraavan kolmen kuukauden</a:t>
            </a:r>
            <a:r>
              <a:rPr lang="fi-FI" dirty="0">
                <a:solidFill>
                  <a:schemeClr val="tx1"/>
                </a:solidFill>
              </a:rPr>
              <a:t> aikana?</a:t>
            </a:r>
          </a:p>
        </p:txBody>
      </p:sp>
      <p:sp>
        <p:nvSpPr>
          <p:cNvPr id="3" name="Dian numeron paikkamerkki 2">
            <a:extLst>
              <a:ext uri="{FF2B5EF4-FFF2-40B4-BE49-F238E27FC236}">
                <a16:creationId xmlns:a16="http://schemas.microsoft.com/office/drawing/2014/main" id="{22EBEBC2-8A22-8B5E-6108-1EA883985947}"/>
              </a:ext>
            </a:extLst>
          </p:cNvPr>
          <p:cNvSpPr>
            <a:spLocks noGrp="1"/>
          </p:cNvSpPr>
          <p:nvPr>
            <p:ph type="sldNum" sz="quarter" idx="12"/>
          </p:nvPr>
        </p:nvSpPr>
        <p:spPr/>
        <p:txBody>
          <a:bodyPr/>
          <a:lstStyle/>
          <a:p>
            <a:fld id="{6FCB6B90-8271-4E8F-82C1-E646FBB48A2E}" type="slidenum">
              <a:rPr lang="fi-FI" smtClean="0"/>
              <a:pPr/>
              <a:t>21</a:t>
            </a:fld>
            <a:endParaRPr lang="fi-FI"/>
          </a:p>
        </p:txBody>
      </p:sp>
      <p:sp>
        <p:nvSpPr>
          <p:cNvPr id="4" name="Päivämäärän paikkamerkki 3">
            <a:extLst>
              <a:ext uri="{FF2B5EF4-FFF2-40B4-BE49-F238E27FC236}">
                <a16:creationId xmlns:a16="http://schemas.microsoft.com/office/drawing/2014/main" id="{0C6A70B3-3D9C-95E1-984D-95DEFFF49A0F}"/>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7339B58A-EDB6-B5EC-C516-220193CAC3F4}"/>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CAF1C994-FB2C-0278-B34E-86BA5C1F5DA4}"/>
              </a:ext>
            </a:extLst>
          </p:cNvPr>
          <p:cNvGraphicFramePr>
            <a:graphicFrameLocks noGrp="1"/>
          </p:cNvGraphicFramePr>
          <p:nvPr>
            <p:ph sz="quarter" idx="17"/>
            <p:extLst>
              <p:ext uri="{D42A27DB-BD31-4B8C-83A1-F6EECF244321}">
                <p14:modId xmlns:p14="http://schemas.microsoft.com/office/powerpoint/2010/main" val="1365496184"/>
              </p:ext>
            </p:extLst>
          </p:nvPr>
        </p:nvGraphicFramePr>
        <p:xfrm>
          <a:off x="381001" y="1103313"/>
          <a:ext cx="7925644"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D39C7348-18CF-910E-05CF-268633117440}"/>
              </a:ext>
            </a:extLst>
          </p:cNvPr>
          <p:cNvSpPr>
            <a:spLocks noGrp="1"/>
          </p:cNvSpPr>
          <p:nvPr>
            <p:ph type="body" sz="quarter" idx="18"/>
          </p:nvPr>
        </p:nvSpPr>
        <p:spPr>
          <a:xfrm>
            <a:off x="2334682" y="4727574"/>
            <a:ext cx="4541574" cy="165163"/>
          </a:xfrm>
        </p:spPr>
        <p:txBody>
          <a:bodyPr/>
          <a:lstStyle/>
          <a:p>
            <a:r>
              <a:rPr lang="fi-FI" dirty="0"/>
              <a:t>Lähde: Teknologiateollisuus ry:n </a:t>
            </a:r>
            <a:r>
              <a:rPr lang="fi-FI" dirty="0" err="1"/>
              <a:t>TeknoBaro</a:t>
            </a:r>
            <a:r>
              <a:rPr lang="fi-FI" dirty="0"/>
              <a:t> maaliskuu 2026, vastaajamäärä 340.</a:t>
            </a:r>
          </a:p>
          <a:p>
            <a:endParaRPr lang="fi-FI" dirty="0"/>
          </a:p>
        </p:txBody>
      </p:sp>
      <p:sp>
        <p:nvSpPr>
          <p:cNvPr id="11" name="Tekstiruutu 10">
            <a:extLst>
              <a:ext uri="{FF2B5EF4-FFF2-40B4-BE49-F238E27FC236}">
                <a16:creationId xmlns:a16="http://schemas.microsoft.com/office/drawing/2014/main" id="{67CC90E5-7D39-3FE1-BDFB-B05A87DD7B5D}"/>
              </a:ext>
            </a:extLst>
          </p:cNvPr>
          <p:cNvSpPr txBox="1"/>
          <p:nvPr/>
        </p:nvSpPr>
        <p:spPr>
          <a:xfrm>
            <a:off x="6984477" y="1374486"/>
            <a:ext cx="1451169" cy="234286"/>
          </a:xfrm>
          <a:prstGeom prst="rect">
            <a:avLst/>
          </a:prstGeom>
          <a:noFill/>
        </p:spPr>
        <p:txBody>
          <a:bodyPr wrap="square" lIns="36000" tIns="36000" rIns="36000" bIns="36000" rtlCol="0">
            <a:spAutoFit/>
          </a:bodyPr>
          <a:lstStyle/>
          <a:p>
            <a:r>
              <a:rPr lang="fi-FI" sz="1050" spc="-40" dirty="0"/>
              <a:t>% vastaajista</a:t>
            </a:r>
          </a:p>
        </p:txBody>
      </p:sp>
      <p:sp>
        <p:nvSpPr>
          <p:cNvPr id="6" name="Tekstiruutu 5">
            <a:extLst>
              <a:ext uri="{FF2B5EF4-FFF2-40B4-BE49-F238E27FC236}">
                <a16:creationId xmlns:a16="http://schemas.microsoft.com/office/drawing/2014/main" id="{56EF78AD-6EC2-643A-0D5C-54578632CC91}"/>
              </a:ext>
            </a:extLst>
          </p:cNvPr>
          <p:cNvSpPr txBox="1"/>
          <p:nvPr/>
        </p:nvSpPr>
        <p:spPr>
          <a:xfrm>
            <a:off x="8306645" y="1183711"/>
            <a:ext cx="662940" cy="2959647"/>
          </a:xfrm>
          <a:prstGeom prst="rect">
            <a:avLst/>
          </a:prstGeom>
          <a:solidFill>
            <a:schemeClr val="accent6"/>
          </a:solidFill>
        </p:spPr>
        <p:txBody>
          <a:bodyPr wrap="square" lIns="36000" tIns="36000" rIns="36000" bIns="36000" rtlCol="0">
            <a:spAutoFit/>
          </a:bodyPr>
          <a:lstStyle/>
          <a:p>
            <a:pPr algn="ctr"/>
            <a:r>
              <a:rPr lang="fi-FI" spc="-40" dirty="0"/>
              <a:t>Saldo-luku</a:t>
            </a:r>
          </a:p>
          <a:p>
            <a:pPr algn="ctr"/>
            <a:endParaRPr lang="fi-FI" spc="-40" dirty="0"/>
          </a:p>
          <a:p>
            <a:pPr algn="ctr"/>
            <a:r>
              <a:rPr lang="fi-FI" spc="-40" dirty="0"/>
              <a:t>18</a:t>
            </a:r>
          </a:p>
          <a:p>
            <a:pPr algn="ctr"/>
            <a:endParaRPr lang="fi-FI" spc="-40" dirty="0"/>
          </a:p>
          <a:p>
            <a:pPr algn="ctr"/>
            <a:endParaRPr lang="fi-FI" spc="-40" dirty="0"/>
          </a:p>
          <a:p>
            <a:pPr algn="ctr"/>
            <a:endParaRPr lang="fi-FI" spc="-40" dirty="0"/>
          </a:p>
          <a:p>
            <a:pPr algn="ctr"/>
            <a:endParaRPr lang="fi-FI" spc="-40" dirty="0"/>
          </a:p>
          <a:p>
            <a:pPr algn="ctr"/>
            <a:endParaRPr lang="fi-FI" spc="-40" dirty="0"/>
          </a:p>
          <a:p>
            <a:pPr algn="ctr"/>
            <a:endParaRPr lang="fi-FI" spc="-40" dirty="0"/>
          </a:p>
          <a:p>
            <a:pPr algn="ctr"/>
            <a:r>
              <a:rPr lang="fi-FI" spc="-40" dirty="0"/>
              <a:t>33</a:t>
            </a:r>
          </a:p>
          <a:p>
            <a:pPr algn="ctr"/>
            <a:endParaRPr lang="fi-FI" spc="-40" dirty="0"/>
          </a:p>
          <a:p>
            <a:pPr algn="ctr"/>
            <a:endParaRPr lang="fi-FI" spc="-40" dirty="0"/>
          </a:p>
          <a:p>
            <a:pPr algn="ctr"/>
            <a:endParaRPr lang="fi-FI" spc="-40" dirty="0"/>
          </a:p>
        </p:txBody>
      </p:sp>
    </p:spTree>
    <p:extLst>
      <p:ext uri="{BB962C8B-B14F-4D97-AF65-F5344CB8AC3E}">
        <p14:creationId xmlns:p14="http://schemas.microsoft.com/office/powerpoint/2010/main" val="4160440007"/>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351EB-941B-507E-0935-38FFEF47A0B1}"/>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D3B1E504-DBEE-A488-46F0-1BF432A526BE}"/>
              </a:ext>
            </a:extLst>
          </p:cNvPr>
          <p:cNvSpPr>
            <a:spLocks noGrp="1"/>
          </p:cNvSpPr>
          <p:nvPr>
            <p:ph type="body" sz="quarter" idx="15"/>
          </p:nvPr>
        </p:nvSpPr>
        <p:spPr/>
        <p:txBody>
          <a:bodyPr/>
          <a:lstStyle/>
          <a:p>
            <a:r>
              <a:rPr lang="fi-FI" dirty="0">
                <a:solidFill>
                  <a:schemeClr val="tx1"/>
                </a:solidFill>
              </a:rPr>
              <a:t>Miten arvioit tilanteenne kehittyvän </a:t>
            </a:r>
            <a:r>
              <a:rPr lang="fi-FI" u="sng" dirty="0">
                <a:solidFill>
                  <a:schemeClr val="tx1"/>
                </a:solidFill>
              </a:rPr>
              <a:t>seuraavan kolmen kuukauden </a:t>
            </a:r>
            <a:r>
              <a:rPr lang="fi-FI" dirty="0">
                <a:solidFill>
                  <a:schemeClr val="tx1"/>
                </a:solidFill>
              </a:rPr>
              <a:t>aikana? Saldoluku </a:t>
            </a:r>
          </a:p>
        </p:txBody>
      </p:sp>
      <p:sp>
        <p:nvSpPr>
          <p:cNvPr id="3" name="Dian numeron paikkamerkki 2">
            <a:extLst>
              <a:ext uri="{FF2B5EF4-FFF2-40B4-BE49-F238E27FC236}">
                <a16:creationId xmlns:a16="http://schemas.microsoft.com/office/drawing/2014/main" id="{B71FE480-81A2-169E-B02C-7F3DC0AD0BF5}"/>
              </a:ext>
            </a:extLst>
          </p:cNvPr>
          <p:cNvSpPr>
            <a:spLocks noGrp="1"/>
          </p:cNvSpPr>
          <p:nvPr>
            <p:ph type="sldNum" sz="quarter" idx="12"/>
          </p:nvPr>
        </p:nvSpPr>
        <p:spPr/>
        <p:txBody>
          <a:bodyPr/>
          <a:lstStyle/>
          <a:p>
            <a:fld id="{6FCB6B90-8271-4E8F-82C1-E646FBB48A2E}" type="slidenum">
              <a:rPr lang="fi-FI" smtClean="0"/>
              <a:pPr/>
              <a:t>22</a:t>
            </a:fld>
            <a:endParaRPr lang="fi-FI"/>
          </a:p>
        </p:txBody>
      </p:sp>
      <p:sp>
        <p:nvSpPr>
          <p:cNvPr id="4" name="Päivämäärän paikkamerkki 3">
            <a:extLst>
              <a:ext uri="{FF2B5EF4-FFF2-40B4-BE49-F238E27FC236}">
                <a16:creationId xmlns:a16="http://schemas.microsoft.com/office/drawing/2014/main" id="{2D83E6B0-0CA4-4133-878D-08EEB8255BF3}"/>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4F5BE6C2-94D3-4D26-AF41-CC92D51FEC38}"/>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77B4159B-3A66-4B7A-0E34-0EBA735C957D}"/>
              </a:ext>
            </a:extLst>
          </p:cNvPr>
          <p:cNvSpPr>
            <a:spLocks noGrp="1"/>
          </p:cNvSpPr>
          <p:nvPr>
            <p:ph type="body" sz="quarter" idx="18"/>
          </p:nvPr>
        </p:nvSpPr>
        <p:spPr>
          <a:xfrm>
            <a:off x="2334682" y="4727574"/>
            <a:ext cx="5618624" cy="165163"/>
          </a:xfrm>
        </p:spPr>
        <p:txBody>
          <a:bodyPr/>
          <a:lstStyle/>
          <a:p>
            <a:r>
              <a:rPr lang="fi-FI" dirty="0"/>
              <a:t>Lähde: Teknologiateollisuus ry:n </a:t>
            </a:r>
            <a:r>
              <a:rPr lang="fi-FI" dirty="0" err="1"/>
              <a:t>TeknoBaro</a:t>
            </a:r>
            <a:r>
              <a:rPr lang="fi-FI" dirty="0"/>
              <a:t> kyselyt.</a:t>
            </a:r>
          </a:p>
          <a:p>
            <a:endParaRPr lang="fi-FI" dirty="0"/>
          </a:p>
        </p:txBody>
      </p:sp>
      <p:graphicFrame>
        <p:nvGraphicFramePr>
          <p:cNvPr id="14" name="Sisällön paikkamerkki 13">
            <a:extLst>
              <a:ext uri="{FF2B5EF4-FFF2-40B4-BE49-F238E27FC236}">
                <a16:creationId xmlns:a16="http://schemas.microsoft.com/office/drawing/2014/main" id="{439B1D0F-78EC-E99B-53A6-21B88E247867}"/>
              </a:ext>
            </a:extLst>
          </p:cNvPr>
          <p:cNvGraphicFramePr>
            <a:graphicFrameLocks noGrp="1"/>
          </p:cNvGraphicFramePr>
          <p:nvPr>
            <p:ph sz="quarter" idx="17"/>
            <p:extLst>
              <p:ext uri="{D42A27DB-BD31-4B8C-83A1-F6EECF244321}">
                <p14:modId xmlns:p14="http://schemas.microsoft.com/office/powerpoint/2010/main" val="1147398787"/>
              </p:ext>
            </p:extLst>
          </p:nvPr>
        </p:nvGraphicFramePr>
        <p:xfrm>
          <a:off x="381000" y="1411941"/>
          <a:ext cx="4061663" cy="32330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Sisällön paikkamerkki 13">
            <a:extLst>
              <a:ext uri="{FF2B5EF4-FFF2-40B4-BE49-F238E27FC236}">
                <a16:creationId xmlns:a16="http://schemas.microsoft.com/office/drawing/2014/main" id="{EDFD0067-EE5B-684D-4F6C-8170898E4CB9}"/>
              </a:ext>
            </a:extLst>
          </p:cNvPr>
          <p:cNvGraphicFramePr>
            <a:graphicFrameLocks/>
          </p:cNvGraphicFramePr>
          <p:nvPr>
            <p:extLst>
              <p:ext uri="{D42A27DB-BD31-4B8C-83A1-F6EECF244321}">
                <p14:modId xmlns:p14="http://schemas.microsoft.com/office/powerpoint/2010/main" val="854506435"/>
              </p:ext>
            </p:extLst>
          </p:nvPr>
        </p:nvGraphicFramePr>
        <p:xfrm>
          <a:off x="5022476" y="1411941"/>
          <a:ext cx="4008062" cy="3398214"/>
        </p:xfrm>
        <a:graphic>
          <a:graphicData uri="http://schemas.openxmlformats.org/drawingml/2006/chart">
            <c:chart xmlns:c="http://schemas.openxmlformats.org/drawingml/2006/chart" xmlns:r="http://schemas.openxmlformats.org/officeDocument/2006/relationships" r:id="rId4"/>
          </a:graphicData>
        </a:graphic>
      </p:graphicFrame>
      <p:sp>
        <p:nvSpPr>
          <p:cNvPr id="6" name="Tekstiruutu 5">
            <a:extLst>
              <a:ext uri="{FF2B5EF4-FFF2-40B4-BE49-F238E27FC236}">
                <a16:creationId xmlns:a16="http://schemas.microsoft.com/office/drawing/2014/main" id="{86E52EC2-4F35-C7C6-3FBF-AC082717B4F9}"/>
              </a:ext>
            </a:extLst>
          </p:cNvPr>
          <p:cNvSpPr txBox="1"/>
          <p:nvPr/>
        </p:nvSpPr>
        <p:spPr>
          <a:xfrm>
            <a:off x="6412044" y="728406"/>
            <a:ext cx="2618494" cy="749812"/>
          </a:xfrm>
          <a:prstGeom prst="rect">
            <a:avLst/>
          </a:prstGeom>
          <a:solidFill>
            <a:schemeClr val="accent3"/>
          </a:solidFill>
        </p:spPr>
        <p:txBody>
          <a:bodyPr wrap="square" lIns="36000" tIns="36000" rIns="36000" bIns="36000" rtlCol="0">
            <a:spAutoFit/>
          </a:bodyPr>
          <a:lstStyle/>
          <a:p>
            <a:r>
              <a:rPr lang="fi-FI" sz="1100" spc="-40" dirty="0"/>
              <a:t>Kun saldoluku on plussalla, enemmistö muutosta arvioineista arvioi tilanteen parantuvan tulevina kuukausina.</a:t>
            </a:r>
          </a:p>
        </p:txBody>
      </p:sp>
    </p:spTree>
    <p:extLst>
      <p:ext uri="{BB962C8B-B14F-4D97-AF65-F5344CB8AC3E}">
        <p14:creationId xmlns:p14="http://schemas.microsoft.com/office/powerpoint/2010/main" val="41415102"/>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F68DC-490F-3D4B-7639-A1DFAD29C381}"/>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AEB00BF-49C9-83D5-1F94-2FBA4C691CF5}"/>
              </a:ext>
            </a:extLst>
          </p:cNvPr>
          <p:cNvSpPr>
            <a:spLocks noGrp="1"/>
          </p:cNvSpPr>
          <p:nvPr>
            <p:ph type="body" sz="quarter" idx="15"/>
          </p:nvPr>
        </p:nvSpPr>
        <p:spPr/>
        <p:txBody>
          <a:bodyPr/>
          <a:lstStyle/>
          <a:p>
            <a:r>
              <a:rPr lang="fi-FI" dirty="0">
                <a:solidFill>
                  <a:schemeClr val="tx1"/>
                </a:solidFill>
              </a:rPr>
              <a:t>Miten arvioit tilanteenne kehittyvän </a:t>
            </a:r>
            <a:r>
              <a:rPr lang="fi-FI" u="sng" dirty="0">
                <a:solidFill>
                  <a:schemeClr val="tx1"/>
                </a:solidFill>
              </a:rPr>
              <a:t>seuraavan kolmen kuukauden</a:t>
            </a:r>
            <a:r>
              <a:rPr lang="fi-FI" dirty="0">
                <a:solidFill>
                  <a:schemeClr val="tx1"/>
                </a:solidFill>
              </a:rPr>
              <a:t> aikana?</a:t>
            </a:r>
          </a:p>
        </p:txBody>
      </p:sp>
      <p:sp>
        <p:nvSpPr>
          <p:cNvPr id="3" name="Dian numeron paikkamerkki 2">
            <a:extLst>
              <a:ext uri="{FF2B5EF4-FFF2-40B4-BE49-F238E27FC236}">
                <a16:creationId xmlns:a16="http://schemas.microsoft.com/office/drawing/2014/main" id="{2AA5F6D1-C7C9-E412-8293-018D6A6B07C8}"/>
              </a:ext>
            </a:extLst>
          </p:cNvPr>
          <p:cNvSpPr>
            <a:spLocks noGrp="1"/>
          </p:cNvSpPr>
          <p:nvPr>
            <p:ph type="sldNum" sz="quarter" idx="12"/>
          </p:nvPr>
        </p:nvSpPr>
        <p:spPr/>
        <p:txBody>
          <a:bodyPr/>
          <a:lstStyle/>
          <a:p>
            <a:fld id="{6FCB6B90-8271-4E8F-82C1-E646FBB48A2E}" type="slidenum">
              <a:rPr lang="fi-FI" smtClean="0"/>
              <a:pPr/>
              <a:t>23</a:t>
            </a:fld>
            <a:endParaRPr lang="fi-FI"/>
          </a:p>
        </p:txBody>
      </p:sp>
      <p:sp>
        <p:nvSpPr>
          <p:cNvPr id="4" name="Päivämäärän paikkamerkki 3">
            <a:extLst>
              <a:ext uri="{FF2B5EF4-FFF2-40B4-BE49-F238E27FC236}">
                <a16:creationId xmlns:a16="http://schemas.microsoft.com/office/drawing/2014/main" id="{8078BC5D-94BE-74F1-7EED-5CEB1B98CF8A}"/>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27D264EC-E6DB-3E3F-D480-559162237E8E}"/>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F11B1A40-A741-DC8B-A9EB-6296916D2B49}"/>
              </a:ext>
            </a:extLst>
          </p:cNvPr>
          <p:cNvGraphicFramePr>
            <a:graphicFrameLocks noGrp="1"/>
          </p:cNvGraphicFramePr>
          <p:nvPr>
            <p:ph sz="quarter" idx="17"/>
            <p:extLst>
              <p:ext uri="{D42A27DB-BD31-4B8C-83A1-F6EECF244321}">
                <p14:modId xmlns:p14="http://schemas.microsoft.com/office/powerpoint/2010/main" val="831469787"/>
              </p:ext>
            </p:extLst>
          </p:nvPr>
        </p:nvGraphicFramePr>
        <p:xfrm>
          <a:off x="381001" y="1103313"/>
          <a:ext cx="3459480"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257BB49A-7C2D-50FD-9E4A-21D8E41EFDAC}"/>
              </a:ext>
            </a:extLst>
          </p:cNvPr>
          <p:cNvSpPr>
            <a:spLocks noGrp="1"/>
          </p:cNvSpPr>
          <p:nvPr>
            <p:ph type="body" sz="quarter" idx="18"/>
          </p:nvPr>
        </p:nvSpPr>
        <p:spPr>
          <a:xfrm>
            <a:off x="2334682" y="4727574"/>
            <a:ext cx="4658176" cy="165163"/>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6" name="Sisällön paikkamerkki 9">
            <a:extLst>
              <a:ext uri="{FF2B5EF4-FFF2-40B4-BE49-F238E27FC236}">
                <a16:creationId xmlns:a16="http://schemas.microsoft.com/office/drawing/2014/main" id="{3784C960-4C15-136C-B6E0-A3B65A595DF6}"/>
              </a:ext>
            </a:extLst>
          </p:cNvPr>
          <p:cNvGraphicFramePr>
            <a:graphicFrameLocks/>
          </p:cNvGraphicFramePr>
          <p:nvPr>
            <p:extLst>
              <p:ext uri="{D42A27DB-BD31-4B8C-83A1-F6EECF244321}">
                <p14:modId xmlns:p14="http://schemas.microsoft.com/office/powerpoint/2010/main" val="3539241458"/>
              </p:ext>
            </p:extLst>
          </p:nvPr>
        </p:nvGraphicFramePr>
        <p:xfrm>
          <a:off x="4427221" y="1103312"/>
          <a:ext cx="3459480" cy="35417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66343156"/>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57B13EAE-A825-45C9-CC7E-268CE73DDE86}"/>
              </a:ext>
            </a:extLst>
          </p:cNvPr>
          <p:cNvSpPr>
            <a:spLocks noGrp="1"/>
          </p:cNvSpPr>
          <p:nvPr>
            <p:ph type="body" sz="quarter" idx="15"/>
          </p:nvPr>
        </p:nvSpPr>
        <p:spPr/>
        <p:txBody>
          <a:bodyPr/>
          <a:lstStyle/>
          <a:p>
            <a:r>
              <a:rPr lang="fi-FI" dirty="0">
                <a:solidFill>
                  <a:schemeClr val="tx1"/>
                </a:solidFill>
              </a:rPr>
              <a:t>Miten arvioit tilanteenne kehittyvän </a:t>
            </a:r>
            <a:r>
              <a:rPr lang="fi-FI" u="sng" dirty="0">
                <a:solidFill>
                  <a:schemeClr val="tx1"/>
                </a:solidFill>
              </a:rPr>
              <a:t>seuraavan kolmen kuukauden</a:t>
            </a:r>
            <a:r>
              <a:rPr lang="fi-FI" dirty="0">
                <a:solidFill>
                  <a:schemeClr val="tx1"/>
                </a:solidFill>
              </a:rPr>
              <a:t> aikana? </a:t>
            </a:r>
            <a:r>
              <a:rPr lang="fi-FI" dirty="0">
                <a:solidFill>
                  <a:schemeClr val="accent2"/>
                </a:solidFill>
              </a:rPr>
              <a:t>Teollisuus vs. palvelut</a:t>
            </a:r>
          </a:p>
        </p:txBody>
      </p:sp>
      <p:sp>
        <p:nvSpPr>
          <p:cNvPr id="3" name="Dian numeron paikkamerkki 2">
            <a:extLst>
              <a:ext uri="{FF2B5EF4-FFF2-40B4-BE49-F238E27FC236}">
                <a16:creationId xmlns:a16="http://schemas.microsoft.com/office/drawing/2014/main" id="{22EBEBC2-8A22-8B5E-6108-1EA883985947}"/>
              </a:ext>
            </a:extLst>
          </p:cNvPr>
          <p:cNvSpPr>
            <a:spLocks noGrp="1"/>
          </p:cNvSpPr>
          <p:nvPr>
            <p:ph type="sldNum" sz="quarter" idx="12"/>
          </p:nvPr>
        </p:nvSpPr>
        <p:spPr/>
        <p:txBody>
          <a:bodyPr/>
          <a:lstStyle/>
          <a:p>
            <a:fld id="{6FCB6B90-8271-4E8F-82C1-E646FBB48A2E}" type="slidenum">
              <a:rPr lang="fi-FI" smtClean="0"/>
              <a:pPr/>
              <a:t>24</a:t>
            </a:fld>
            <a:endParaRPr lang="fi-FI"/>
          </a:p>
        </p:txBody>
      </p:sp>
      <p:sp>
        <p:nvSpPr>
          <p:cNvPr id="4" name="Päivämäärän paikkamerkki 3">
            <a:extLst>
              <a:ext uri="{FF2B5EF4-FFF2-40B4-BE49-F238E27FC236}">
                <a16:creationId xmlns:a16="http://schemas.microsoft.com/office/drawing/2014/main" id="{0C6A70B3-3D9C-95E1-984D-95DEFFF49A0F}"/>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7339B58A-EDB6-B5EC-C516-220193CAC3F4}"/>
              </a:ext>
            </a:extLst>
          </p:cNvPr>
          <p:cNvSpPr>
            <a:spLocks noGrp="1"/>
          </p:cNvSpPr>
          <p:nvPr>
            <p:ph type="ftr" sz="quarter" idx="11"/>
          </p:nvPr>
        </p:nvSpPr>
        <p:spPr>
          <a:xfrm>
            <a:off x="1107093" y="4810155"/>
            <a:ext cx="1295891" cy="164690"/>
          </a:xfrm>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CAF1C994-FB2C-0278-B34E-86BA5C1F5DA4}"/>
              </a:ext>
            </a:extLst>
          </p:cNvPr>
          <p:cNvGraphicFramePr>
            <a:graphicFrameLocks noGrp="1"/>
          </p:cNvGraphicFramePr>
          <p:nvPr>
            <p:ph sz="quarter" idx="17"/>
            <p:extLst>
              <p:ext uri="{D42A27DB-BD31-4B8C-83A1-F6EECF244321}">
                <p14:modId xmlns:p14="http://schemas.microsoft.com/office/powerpoint/2010/main" val="2244266995"/>
              </p:ext>
            </p:extLst>
          </p:nvPr>
        </p:nvGraphicFramePr>
        <p:xfrm>
          <a:off x="381001" y="1319639"/>
          <a:ext cx="4445000"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D39C7348-18CF-910E-05CF-268633117440}"/>
              </a:ext>
            </a:extLst>
          </p:cNvPr>
          <p:cNvSpPr>
            <a:spLocks noGrp="1"/>
          </p:cNvSpPr>
          <p:nvPr>
            <p:ph type="body" sz="quarter" idx="18"/>
          </p:nvPr>
        </p:nvSpPr>
        <p:spPr>
          <a:xfrm>
            <a:off x="2109019" y="4753645"/>
            <a:ext cx="6393425" cy="246798"/>
          </a:xfrm>
        </p:spPr>
        <p:txBody>
          <a:bodyPr/>
          <a:lstStyle/>
          <a:p>
            <a:r>
              <a:rPr lang="fi-FI" dirty="0"/>
              <a:t>Lähde: Teknologiateollisuus ry:n </a:t>
            </a:r>
            <a:r>
              <a:rPr lang="fi-FI" dirty="0" err="1"/>
              <a:t>TeknoBaro</a:t>
            </a:r>
            <a:r>
              <a:rPr lang="fi-FI" dirty="0"/>
              <a:t> maaliskuu 2026, vastaajamäärä 340.</a:t>
            </a:r>
          </a:p>
          <a:p>
            <a:r>
              <a:rPr lang="fi-FI" dirty="0"/>
              <a:t>Teollisuus sisältää metallien jalostuksen, kone- ja metallituoteteollisuuden sekä sähkö- ja elektroniikkateollisuuden. Palvelut sisältää suunnittelu- ja konsultointialan sekä tietotekniikan palvelualan. </a:t>
            </a:r>
          </a:p>
          <a:p>
            <a:endParaRPr lang="fi-FI" dirty="0"/>
          </a:p>
        </p:txBody>
      </p:sp>
      <p:graphicFrame>
        <p:nvGraphicFramePr>
          <p:cNvPr id="6" name="Sisällön paikkamerkki 9">
            <a:extLst>
              <a:ext uri="{FF2B5EF4-FFF2-40B4-BE49-F238E27FC236}">
                <a16:creationId xmlns:a16="http://schemas.microsoft.com/office/drawing/2014/main" id="{E29929C7-B233-3EC7-27EB-1EBDA10E1CFB}"/>
              </a:ext>
            </a:extLst>
          </p:cNvPr>
          <p:cNvGraphicFramePr>
            <a:graphicFrameLocks/>
          </p:cNvGraphicFramePr>
          <p:nvPr>
            <p:extLst>
              <p:ext uri="{D42A27DB-BD31-4B8C-83A1-F6EECF244321}">
                <p14:modId xmlns:p14="http://schemas.microsoft.com/office/powerpoint/2010/main" val="2983004958"/>
              </p:ext>
            </p:extLst>
          </p:nvPr>
        </p:nvGraphicFramePr>
        <p:xfrm>
          <a:off x="4424967" y="1319639"/>
          <a:ext cx="4445000" cy="35417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055409953"/>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6F32A-C257-5B78-8578-A9FCB26D14C5}"/>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5670D98A-B6FC-13A9-05A2-CF503D797836}"/>
              </a:ext>
            </a:extLst>
          </p:cNvPr>
          <p:cNvSpPr>
            <a:spLocks noGrp="1"/>
          </p:cNvSpPr>
          <p:nvPr>
            <p:ph type="body" sz="quarter" idx="15"/>
          </p:nvPr>
        </p:nvSpPr>
        <p:spPr/>
        <p:txBody>
          <a:bodyPr/>
          <a:lstStyle/>
          <a:p>
            <a:r>
              <a:rPr lang="fi-FI" dirty="0">
                <a:solidFill>
                  <a:schemeClr val="tx1"/>
                </a:solidFill>
              </a:rPr>
              <a:t>Miten arvioit tilanteenne kehittyvän </a:t>
            </a:r>
            <a:r>
              <a:rPr lang="fi-FI" u="sng" dirty="0">
                <a:solidFill>
                  <a:schemeClr val="tx1"/>
                </a:solidFill>
              </a:rPr>
              <a:t>seuraavan kolmen kuukauden</a:t>
            </a:r>
            <a:r>
              <a:rPr lang="fi-FI" dirty="0">
                <a:solidFill>
                  <a:schemeClr val="tx1"/>
                </a:solidFill>
              </a:rPr>
              <a:t> aikana?</a:t>
            </a:r>
          </a:p>
        </p:txBody>
      </p:sp>
      <p:sp>
        <p:nvSpPr>
          <p:cNvPr id="3" name="Dian numeron paikkamerkki 2">
            <a:extLst>
              <a:ext uri="{FF2B5EF4-FFF2-40B4-BE49-F238E27FC236}">
                <a16:creationId xmlns:a16="http://schemas.microsoft.com/office/drawing/2014/main" id="{3631D8EC-D726-869D-2528-DF5C2788E4BC}"/>
              </a:ext>
            </a:extLst>
          </p:cNvPr>
          <p:cNvSpPr>
            <a:spLocks noGrp="1"/>
          </p:cNvSpPr>
          <p:nvPr>
            <p:ph type="sldNum" sz="quarter" idx="12"/>
          </p:nvPr>
        </p:nvSpPr>
        <p:spPr/>
        <p:txBody>
          <a:bodyPr/>
          <a:lstStyle/>
          <a:p>
            <a:fld id="{6FCB6B90-8271-4E8F-82C1-E646FBB48A2E}" type="slidenum">
              <a:rPr lang="fi-FI" smtClean="0"/>
              <a:pPr/>
              <a:t>25</a:t>
            </a:fld>
            <a:endParaRPr lang="fi-FI"/>
          </a:p>
        </p:txBody>
      </p:sp>
      <p:sp>
        <p:nvSpPr>
          <p:cNvPr id="4" name="Päivämäärän paikkamerkki 3">
            <a:extLst>
              <a:ext uri="{FF2B5EF4-FFF2-40B4-BE49-F238E27FC236}">
                <a16:creationId xmlns:a16="http://schemas.microsoft.com/office/drawing/2014/main" id="{F0BE72F2-F3BF-88FC-8CFA-27BB08F3D2E0}"/>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FEDE4DEB-CDE7-FD08-9E13-E763A9A71B2B}"/>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DD150F46-61C3-068C-6E82-3CA4AAC1B52E}"/>
              </a:ext>
            </a:extLst>
          </p:cNvPr>
          <p:cNvGraphicFramePr>
            <a:graphicFrameLocks noGrp="1"/>
          </p:cNvGraphicFramePr>
          <p:nvPr>
            <p:ph sz="quarter" idx="17"/>
            <p:extLst>
              <p:ext uri="{D42A27DB-BD31-4B8C-83A1-F6EECF244321}">
                <p14:modId xmlns:p14="http://schemas.microsoft.com/office/powerpoint/2010/main" val="3669842241"/>
              </p:ext>
            </p:extLst>
          </p:nvPr>
        </p:nvGraphicFramePr>
        <p:xfrm>
          <a:off x="381000" y="1390650"/>
          <a:ext cx="3657599" cy="3254375"/>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10B08DB5-1B9A-67D4-DCFB-78B226D37C91}"/>
              </a:ext>
            </a:extLst>
          </p:cNvPr>
          <p:cNvSpPr>
            <a:spLocks noGrp="1"/>
          </p:cNvSpPr>
          <p:nvPr>
            <p:ph type="body" sz="quarter" idx="18"/>
          </p:nvPr>
        </p:nvSpPr>
        <p:spPr>
          <a:xfrm>
            <a:off x="2334682" y="4727574"/>
            <a:ext cx="4770009" cy="165163"/>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6" name="Sisällön paikkamerkki 9">
            <a:extLst>
              <a:ext uri="{FF2B5EF4-FFF2-40B4-BE49-F238E27FC236}">
                <a16:creationId xmlns:a16="http://schemas.microsoft.com/office/drawing/2014/main" id="{ED5B54CC-4D90-B1A4-BE26-A5B73ED0F7AE}"/>
              </a:ext>
            </a:extLst>
          </p:cNvPr>
          <p:cNvGraphicFramePr>
            <a:graphicFrameLocks/>
          </p:cNvGraphicFramePr>
          <p:nvPr>
            <p:extLst>
              <p:ext uri="{D42A27DB-BD31-4B8C-83A1-F6EECF244321}">
                <p14:modId xmlns:p14="http://schemas.microsoft.com/office/powerpoint/2010/main" val="646341180"/>
              </p:ext>
            </p:extLst>
          </p:nvPr>
        </p:nvGraphicFramePr>
        <p:xfrm>
          <a:off x="4427221" y="1390649"/>
          <a:ext cx="3459480" cy="325437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03944641"/>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57B13EAE-A825-45C9-CC7E-268CE73DDE86}"/>
              </a:ext>
            </a:extLst>
          </p:cNvPr>
          <p:cNvSpPr>
            <a:spLocks noGrp="1"/>
          </p:cNvSpPr>
          <p:nvPr>
            <p:ph type="body" sz="quarter" idx="15"/>
          </p:nvPr>
        </p:nvSpPr>
        <p:spPr>
          <a:xfrm>
            <a:off x="251999" y="282149"/>
            <a:ext cx="8257819" cy="821163"/>
          </a:xfrm>
        </p:spPr>
        <p:txBody>
          <a:bodyPr/>
          <a:lstStyle/>
          <a:p>
            <a:r>
              <a:rPr lang="fi-FI" dirty="0">
                <a:solidFill>
                  <a:schemeClr val="tx1"/>
                </a:solidFill>
              </a:rPr>
              <a:t>Miten arvioit tilanteenne kehittyvän </a:t>
            </a:r>
            <a:r>
              <a:rPr lang="fi-FI" u="sng" dirty="0">
                <a:solidFill>
                  <a:schemeClr val="tx1"/>
                </a:solidFill>
              </a:rPr>
              <a:t>seuraavien kolmen kuukauden</a:t>
            </a:r>
            <a:r>
              <a:rPr lang="fi-FI" dirty="0">
                <a:solidFill>
                  <a:schemeClr val="tx1"/>
                </a:solidFill>
              </a:rPr>
              <a:t> aikana? </a:t>
            </a:r>
            <a:r>
              <a:rPr lang="fi-FI" sz="1800" dirty="0">
                <a:solidFill>
                  <a:schemeClr val="accent2"/>
                </a:solidFill>
              </a:rPr>
              <a:t>Yrityksen koko, % vastaajista</a:t>
            </a:r>
            <a:endParaRPr lang="fi-FI" dirty="0">
              <a:solidFill>
                <a:schemeClr val="accent2"/>
              </a:solidFill>
            </a:endParaRPr>
          </a:p>
        </p:txBody>
      </p:sp>
      <p:sp>
        <p:nvSpPr>
          <p:cNvPr id="3" name="Dian numeron paikkamerkki 2">
            <a:extLst>
              <a:ext uri="{FF2B5EF4-FFF2-40B4-BE49-F238E27FC236}">
                <a16:creationId xmlns:a16="http://schemas.microsoft.com/office/drawing/2014/main" id="{22EBEBC2-8A22-8B5E-6108-1EA883985947}"/>
              </a:ext>
            </a:extLst>
          </p:cNvPr>
          <p:cNvSpPr>
            <a:spLocks noGrp="1"/>
          </p:cNvSpPr>
          <p:nvPr>
            <p:ph type="sldNum" sz="quarter" idx="12"/>
          </p:nvPr>
        </p:nvSpPr>
        <p:spPr/>
        <p:txBody>
          <a:bodyPr/>
          <a:lstStyle/>
          <a:p>
            <a:fld id="{6FCB6B90-8271-4E8F-82C1-E646FBB48A2E}" type="slidenum">
              <a:rPr lang="fi-FI" smtClean="0"/>
              <a:pPr/>
              <a:t>26</a:t>
            </a:fld>
            <a:endParaRPr lang="fi-FI"/>
          </a:p>
        </p:txBody>
      </p:sp>
      <p:sp>
        <p:nvSpPr>
          <p:cNvPr id="4" name="Päivämäärän paikkamerkki 3">
            <a:extLst>
              <a:ext uri="{FF2B5EF4-FFF2-40B4-BE49-F238E27FC236}">
                <a16:creationId xmlns:a16="http://schemas.microsoft.com/office/drawing/2014/main" id="{0C6A70B3-3D9C-95E1-984D-95DEFFF49A0F}"/>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7339B58A-EDB6-B5EC-C516-220193CAC3F4}"/>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CAF1C994-FB2C-0278-B34E-86BA5C1F5DA4}"/>
              </a:ext>
            </a:extLst>
          </p:cNvPr>
          <p:cNvGraphicFramePr>
            <a:graphicFrameLocks noGrp="1"/>
          </p:cNvGraphicFramePr>
          <p:nvPr>
            <p:ph sz="quarter" idx="17"/>
            <p:extLst>
              <p:ext uri="{D42A27DB-BD31-4B8C-83A1-F6EECF244321}">
                <p14:modId xmlns:p14="http://schemas.microsoft.com/office/powerpoint/2010/main" val="3748667136"/>
              </p:ext>
            </p:extLst>
          </p:nvPr>
        </p:nvGraphicFramePr>
        <p:xfrm>
          <a:off x="381001" y="1103313"/>
          <a:ext cx="4445000"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D39C7348-18CF-910E-05CF-268633117440}"/>
              </a:ext>
            </a:extLst>
          </p:cNvPr>
          <p:cNvSpPr>
            <a:spLocks noGrp="1"/>
          </p:cNvSpPr>
          <p:nvPr>
            <p:ph type="body" sz="quarter" idx="18"/>
          </p:nvPr>
        </p:nvSpPr>
        <p:spPr>
          <a:xfrm>
            <a:off x="2334682" y="4727574"/>
            <a:ext cx="4541574" cy="165163"/>
          </a:xfrm>
        </p:spPr>
        <p:txBody>
          <a:bodyPr/>
          <a:lstStyle/>
          <a:p>
            <a:r>
              <a:rPr lang="fi-FI" dirty="0"/>
              <a:t>Lähde: Teknologiateollisuus ry:n </a:t>
            </a:r>
            <a:r>
              <a:rPr lang="fi-FI" dirty="0" err="1"/>
              <a:t>TeknoBaro</a:t>
            </a:r>
            <a:r>
              <a:rPr lang="fi-FI" dirty="0"/>
              <a:t> maaliskuu 2026, vastaajamäärä 340.</a:t>
            </a:r>
          </a:p>
        </p:txBody>
      </p:sp>
      <p:graphicFrame>
        <p:nvGraphicFramePr>
          <p:cNvPr id="6" name="Sisällön paikkamerkki 9">
            <a:extLst>
              <a:ext uri="{FF2B5EF4-FFF2-40B4-BE49-F238E27FC236}">
                <a16:creationId xmlns:a16="http://schemas.microsoft.com/office/drawing/2014/main" id="{E29929C7-B233-3EC7-27EB-1EBDA10E1CFB}"/>
              </a:ext>
            </a:extLst>
          </p:cNvPr>
          <p:cNvGraphicFramePr>
            <a:graphicFrameLocks/>
          </p:cNvGraphicFramePr>
          <p:nvPr>
            <p:extLst>
              <p:ext uri="{D42A27DB-BD31-4B8C-83A1-F6EECF244321}">
                <p14:modId xmlns:p14="http://schemas.microsoft.com/office/powerpoint/2010/main" val="1804696365"/>
              </p:ext>
            </p:extLst>
          </p:nvPr>
        </p:nvGraphicFramePr>
        <p:xfrm>
          <a:off x="4424967" y="1103313"/>
          <a:ext cx="4445000" cy="35417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68691175"/>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17C59821-F1A8-C882-8AC4-E81B83C8F848}"/>
              </a:ext>
            </a:extLst>
          </p:cNvPr>
          <p:cNvSpPr>
            <a:spLocks noGrp="1"/>
          </p:cNvSpPr>
          <p:nvPr>
            <p:ph type="body" sz="quarter" idx="15"/>
          </p:nvPr>
        </p:nvSpPr>
        <p:spPr/>
        <p:txBody>
          <a:bodyPr/>
          <a:lstStyle/>
          <a:p>
            <a:r>
              <a:rPr lang="fi-FI"/>
              <a:t>Investoinnit</a:t>
            </a:r>
          </a:p>
        </p:txBody>
      </p:sp>
      <p:sp>
        <p:nvSpPr>
          <p:cNvPr id="3" name="Dian numeron paikkamerkki 2">
            <a:extLst>
              <a:ext uri="{FF2B5EF4-FFF2-40B4-BE49-F238E27FC236}">
                <a16:creationId xmlns:a16="http://schemas.microsoft.com/office/drawing/2014/main" id="{824690B2-A1AE-B54E-D300-3AD3467FAAE0}"/>
              </a:ext>
            </a:extLst>
          </p:cNvPr>
          <p:cNvSpPr>
            <a:spLocks noGrp="1"/>
          </p:cNvSpPr>
          <p:nvPr>
            <p:ph type="sldNum" sz="quarter" idx="12"/>
          </p:nvPr>
        </p:nvSpPr>
        <p:spPr/>
        <p:txBody>
          <a:bodyPr/>
          <a:lstStyle/>
          <a:p>
            <a:fld id="{6FCB6B90-8271-4E8F-82C1-E646FBB48A2E}" type="slidenum">
              <a:rPr lang="fi-FI" smtClean="0"/>
              <a:pPr/>
              <a:t>27</a:t>
            </a:fld>
            <a:endParaRPr lang="fi-FI"/>
          </a:p>
        </p:txBody>
      </p:sp>
      <p:sp>
        <p:nvSpPr>
          <p:cNvPr id="4" name="Päivämäärän paikkamerkki 3">
            <a:extLst>
              <a:ext uri="{FF2B5EF4-FFF2-40B4-BE49-F238E27FC236}">
                <a16:creationId xmlns:a16="http://schemas.microsoft.com/office/drawing/2014/main" id="{4415D9B2-4E17-BCB1-B5FA-A23154D5594E}"/>
              </a:ext>
            </a:extLst>
          </p:cNvPr>
          <p:cNvSpPr>
            <a:spLocks noGrp="1"/>
          </p:cNvSpPr>
          <p:nvPr>
            <p:ph type="dt" sz="half" idx="10"/>
          </p:nvPr>
        </p:nvSpPr>
        <p:spPr/>
        <p:txBody>
          <a:bodyPr/>
          <a:lstStyle/>
          <a:p>
            <a:fld id="{FBD49F65-936D-47C1-B476-B10D0AC9DEC4}" type="datetime1">
              <a:rPr lang="fi-FI" smtClean="0"/>
              <a:t>15.3.2026</a:t>
            </a:fld>
            <a:endParaRPr lang="fi-FI"/>
          </a:p>
        </p:txBody>
      </p:sp>
      <p:sp>
        <p:nvSpPr>
          <p:cNvPr id="5" name="Alatunnisteen paikkamerkki 4">
            <a:extLst>
              <a:ext uri="{FF2B5EF4-FFF2-40B4-BE49-F238E27FC236}">
                <a16:creationId xmlns:a16="http://schemas.microsoft.com/office/drawing/2014/main" id="{D53C48C3-60DB-4572-2184-BF5062A6F8B8}"/>
              </a:ext>
            </a:extLst>
          </p:cNvPr>
          <p:cNvSpPr>
            <a:spLocks noGrp="1"/>
          </p:cNvSpPr>
          <p:nvPr>
            <p:ph type="ftr" sz="quarter" idx="11"/>
          </p:nvPr>
        </p:nvSpPr>
        <p:spPr/>
        <p:txBody>
          <a:bodyPr/>
          <a:lstStyle/>
          <a:p>
            <a:r>
              <a:rPr lang="fi-FI"/>
              <a:t>Teknologiateollisuus</a:t>
            </a:r>
          </a:p>
        </p:txBody>
      </p:sp>
    </p:spTree>
    <p:extLst>
      <p:ext uri="{BB962C8B-B14F-4D97-AF65-F5344CB8AC3E}">
        <p14:creationId xmlns:p14="http://schemas.microsoft.com/office/powerpoint/2010/main" val="1150455836"/>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7CAD6-5E91-D95A-307D-961CD396DBB3}"/>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8E5E1D65-E57B-82DA-1E5B-60EA6BC25BB8}"/>
              </a:ext>
            </a:extLst>
          </p:cNvPr>
          <p:cNvSpPr>
            <a:spLocks noGrp="1"/>
          </p:cNvSpPr>
          <p:nvPr>
            <p:ph type="body" sz="quarter" idx="15"/>
          </p:nvPr>
        </p:nvSpPr>
        <p:spPr/>
        <p:txBody>
          <a:bodyPr/>
          <a:lstStyle/>
          <a:p>
            <a:r>
              <a:rPr lang="fi-FI" dirty="0">
                <a:solidFill>
                  <a:schemeClr val="tx1"/>
                </a:solidFill>
              </a:rPr>
              <a:t>Miten arvioitte investointinne kehittyvän vuonna 2026 vuoteen 2025 verrattuna?</a:t>
            </a:r>
          </a:p>
        </p:txBody>
      </p:sp>
      <p:sp>
        <p:nvSpPr>
          <p:cNvPr id="3" name="Dian numeron paikkamerkki 2">
            <a:extLst>
              <a:ext uri="{FF2B5EF4-FFF2-40B4-BE49-F238E27FC236}">
                <a16:creationId xmlns:a16="http://schemas.microsoft.com/office/drawing/2014/main" id="{285CDCA6-AD5A-01EB-8E95-9039AE8A31E2}"/>
              </a:ext>
            </a:extLst>
          </p:cNvPr>
          <p:cNvSpPr>
            <a:spLocks noGrp="1"/>
          </p:cNvSpPr>
          <p:nvPr>
            <p:ph type="sldNum" sz="quarter" idx="12"/>
          </p:nvPr>
        </p:nvSpPr>
        <p:spPr/>
        <p:txBody>
          <a:bodyPr/>
          <a:lstStyle/>
          <a:p>
            <a:fld id="{6FCB6B90-8271-4E8F-82C1-E646FBB48A2E}" type="slidenum">
              <a:rPr lang="fi-FI" smtClean="0"/>
              <a:pPr/>
              <a:t>28</a:t>
            </a:fld>
            <a:endParaRPr lang="fi-FI"/>
          </a:p>
        </p:txBody>
      </p:sp>
      <p:sp>
        <p:nvSpPr>
          <p:cNvPr id="4" name="Päivämäärän paikkamerkki 3">
            <a:extLst>
              <a:ext uri="{FF2B5EF4-FFF2-40B4-BE49-F238E27FC236}">
                <a16:creationId xmlns:a16="http://schemas.microsoft.com/office/drawing/2014/main" id="{131DE603-9D04-8BF0-7D16-951922109A9D}"/>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1F44D8B8-6CFE-B35A-B896-B470B5087249}"/>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8486C096-FF4E-661C-BE31-57A9E41B428D}"/>
              </a:ext>
            </a:extLst>
          </p:cNvPr>
          <p:cNvGraphicFramePr>
            <a:graphicFrameLocks noGrp="1"/>
          </p:cNvGraphicFramePr>
          <p:nvPr>
            <p:ph sz="quarter" idx="17"/>
            <p:extLst>
              <p:ext uri="{D42A27DB-BD31-4B8C-83A1-F6EECF244321}">
                <p14:modId xmlns:p14="http://schemas.microsoft.com/office/powerpoint/2010/main" val="2885388952"/>
              </p:ext>
            </p:extLst>
          </p:nvPr>
        </p:nvGraphicFramePr>
        <p:xfrm>
          <a:off x="381001" y="1243321"/>
          <a:ext cx="7992000" cy="3401704"/>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18DF6BFC-B8DC-B003-70AA-634CA24FA7FF}"/>
              </a:ext>
            </a:extLst>
          </p:cNvPr>
          <p:cNvSpPr>
            <a:spLocks noGrp="1"/>
          </p:cNvSpPr>
          <p:nvPr>
            <p:ph type="body" sz="quarter" idx="18"/>
          </p:nvPr>
        </p:nvSpPr>
        <p:spPr>
          <a:xfrm>
            <a:off x="2334681" y="4727574"/>
            <a:ext cx="5125243" cy="165163"/>
          </a:xfrm>
        </p:spPr>
        <p:txBody>
          <a:bodyPr/>
          <a:lstStyle/>
          <a:p>
            <a:r>
              <a:rPr lang="fi-FI" dirty="0"/>
              <a:t>Lähde: Teknologiateollisuus ry:n </a:t>
            </a:r>
            <a:r>
              <a:rPr lang="fi-FI" dirty="0" err="1"/>
              <a:t>TeknoBaro</a:t>
            </a:r>
            <a:r>
              <a:rPr lang="fi-FI" dirty="0"/>
              <a:t> maaliskuu 2026, vastaajamäärä 340.</a:t>
            </a:r>
          </a:p>
        </p:txBody>
      </p:sp>
      <p:sp>
        <p:nvSpPr>
          <p:cNvPr id="11" name="Tekstiruutu 10">
            <a:extLst>
              <a:ext uri="{FF2B5EF4-FFF2-40B4-BE49-F238E27FC236}">
                <a16:creationId xmlns:a16="http://schemas.microsoft.com/office/drawing/2014/main" id="{05BAF514-571B-0A60-1BBA-65036D1367E5}"/>
              </a:ext>
            </a:extLst>
          </p:cNvPr>
          <p:cNvSpPr txBox="1"/>
          <p:nvPr/>
        </p:nvSpPr>
        <p:spPr>
          <a:xfrm>
            <a:off x="7036204" y="1126178"/>
            <a:ext cx="1451169" cy="234286"/>
          </a:xfrm>
          <a:prstGeom prst="rect">
            <a:avLst/>
          </a:prstGeom>
          <a:noFill/>
        </p:spPr>
        <p:txBody>
          <a:bodyPr wrap="square" lIns="36000" tIns="36000" rIns="36000" bIns="36000" rtlCol="0">
            <a:spAutoFit/>
          </a:bodyPr>
          <a:lstStyle/>
          <a:p>
            <a:r>
              <a:rPr lang="fi-FI" sz="1050" spc="-40" dirty="0"/>
              <a:t>% vastaajista</a:t>
            </a:r>
          </a:p>
        </p:txBody>
      </p:sp>
      <p:sp>
        <p:nvSpPr>
          <p:cNvPr id="6" name="Tekstiruutu 5">
            <a:extLst>
              <a:ext uri="{FF2B5EF4-FFF2-40B4-BE49-F238E27FC236}">
                <a16:creationId xmlns:a16="http://schemas.microsoft.com/office/drawing/2014/main" id="{130D91E6-140A-949C-5415-7858C53B7809}"/>
              </a:ext>
            </a:extLst>
          </p:cNvPr>
          <p:cNvSpPr txBox="1"/>
          <p:nvPr/>
        </p:nvSpPr>
        <p:spPr>
          <a:xfrm>
            <a:off x="8196807" y="1052466"/>
            <a:ext cx="662940" cy="2753437"/>
          </a:xfrm>
          <a:prstGeom prst="rect">
            <a:avLst/>
          </a:prstGeom>
          <a:solidFill>
            <a:schemeClr val="accent6"/>
          </a:solidFill>
        </p:spPr>
        <p:txBody>
          <a:bodyPr wrap="square" lIns="36000" tIns="36000" rIns="36000" bIns="36000" rtlCol="0">
            <a:spAutoFit/>
          </a:bodyPr>
          <a:lstStyle>
            <a:defPPr>
              <a:defRPr lang="fi-FI"/>
            </a:defPPr>
            <a:lvl1pPr marL="0" indent="0" algn="l" defTabSz="679871" rtl="0" eaLnBrk="1" latinLnBrk="0" hangingPunct="1">
              <a:defRPr sz="1340" kern="1200">
                <a:solidFill>
                  <a:schemeClr val="tx1"/>
                </a:solidFill>
                <a:latin typeface="+mn-lt"/>
                <a:ea typeface="+mn-ea"/>
                <a:cs typeface="+mn-cs"/>
              </a:defRPr>
            </a:lvl1pPr>
            <a:lvl2pPr marL="339932" indent="0" algn="l" defTabSz="679871" rtl="0" eaLnBrk="1" latinLnBrk="0" hangingPunct="1">
              <a:defRPr sz="1340" kern="1200">
                <a:solidFill>
                  <a:schemeClr val="tx1"/>
                </a:solidFill>
                <a:latin typeface="+mn-lt"/>
                <a:ea typeface="+mn-ea"/>
                <a:cs typeface="+mn-cs"/>
              </a:defRPr>
            </a:lvl2pPr>
            <a:lvl3pPr marL="679871" indent="0" algn="l" defTabSz="679871" rtl="0" eaLnBrk="1" latinLnBrk="0" hangingPunct="1">
              <a:defRPr sz="1340" kern="1200">
                <a:solidFill>
                  <a:schemeClr val="tx1"/>
                </a:solidFill>
                <a:latin typeface="+mn-lt"/>
                <a:ea typeface="+mn-ea"/>
                <a:cs typeface="+mn-cs"/>
              </a:defRPr>
            </a:lvl3pPr>
            <a:lvl4pPr marL="1019807" indent="0" algn="l" defTabSz="679871" rtl="0" eaLnBrk="1" latinLnBrk="0" hangingPunct="1">
              <a:defRPr sz="1340" kern="1200">
                <a:solidFill>
                  <a:schemeClr val="tx1"/>
                </a:solidFill>
                <a:latin typeface="+mn-lt"/>
                <a:ea typeface="+mn-ea"/>
                <a:cs typeface="+mn-cs"/>
              </a:defRPr>
            </a:lvl4pPr>
            <a:lvl5pPr marL="1359744" indent="0" algn="l" defTabSz="679871" rtl="0" eaLnBrk="1" latinLnBrk="0" hangingPunct="1">
              <a:defRPr sz="1340" kern="1200">
                <a:solidFill>
                  <a:schemeClr val="tx1"/>
                </a:solidFill>
                <a:latin typeface="+mn-lt"/>
                <a:ea typeface="+mn-ea"/>
                <a:cs typeface="+mn-cs"/>
              </a:defRPr>
            </a:lvl5pPr>
            <a:lvl6pPr marL="1699681" indent="0" algn="l" defTabSz="679871" rtl="0" eaLnBrk="1" latinLnBrk="0" hangingPunct="1">
              <a:defRPr sz="1340" kern="1200">
                <a:solidFill>
                  <a:schemeClr val="tx1"/>
                </a:solidFill>
                <a:latin typeface="+mn-lt"/>
                <a:ea typeface="+mn-ea"/>
                <a:cs typeface="+mn-cs"/>
              </a:defRPr>
            </a:lvl6pPr>
            <a:lvl7pPr marL="2039614" indent="0" algn="l" defTabSz="679871" rtl="0" eaLnBrk="1" latinLnBrk="0" hangingPunct="1">
              <a:defRPr sz="1340" kern="1200">
                <a:solidFill>
                  <a:schemeClr val="tx1"/>
                </a:solidFill>
                <a:latin typeface="+mn-lt"/>
                <a:ea typeface="+mn-ea"/>
                <a:cs typeface="+mn-cs"/>
              </a:defRPr>
            </a:lvl7pPr>
            <a:lvl8pPr marL="2379548" indent="0" algn="l" defTabSz="679871" rtl="0" eaLnBrk="1" latinLnBrk="0" hangingPunct="1">
              <a:defRPr sz="1340" kern="1200">
                <a:solidFill>
                  <a:schemeClr val="tx1"/>
                </a:solidFill>
                <a:latin typeface="+mn-lt"/>
                <a:ea typeface="+mn-ea"/>
                <a:cs typeface="+mn-cs"/>
              </a:defRPr>
            </a:lvl8pPr>
            <a:lvl9pPr marL="2719486" indent="0" algn="l" defTabSz="679871" rtl="0" eaLnBrk="1" latinLnBrk="0" hangingPunct="1">
              <a:defRPr sz="1340" kern="1200">
                <a:solidFill>
                  <a:schemeClr val="tx1"/>
                </a:solidFill>
                <a:latin typeface="+mn-lt"/>
                <a:ea typeface="+mn-ea"/>
                <a:cs typeface="+mn-cs"/>
              </a:defRPr>
            </a:lvl9pPr>
          </a:lstStyle>
          <a:p>
            <a:pPr algn="ctr"/>
            <a:r>
              <a:rPr lang="fi-FI" spc="-40" dirty="0"/>
              <a:t>Saldo-luku</a:t>
            </a:r>
          </a:p>
          <a:p>
            <a:pPr algn="ctr"/>
            <a:endParaRPr lang="fi-FI" spc="-40" dirty="0"/>
          </a:p>
          <a:p>
            <a:pPr algn="ctr"/>
            <a:r>
              <a:rPr lang="fi-FI" spc="-40" dirty="0"/>
              <a:t>10</a:t>
            </a:r>
          </a:p>
          <a:p>
            <a:pPr algn="ctr"/>
            <a:endParaRPr lang="fi-FI" spc="-40" dirty="0"/>
          </a:p>
          <a:p>
            <a:pPr algn="ctr"/>
            <a:endParaRPr lang="fi-FI" spc="-40" dirty="0"/>
          </a:p>
          <a:p>
            <a:pPr algn="ctr"/>
            <a:r>
              <a:rPr lang="fi-FI" spc="-40" dirty="0"/>
              <a:t>-1</a:t>
            </a:r>
          </a:p>
          <a:p>
            <a:pPr algn="ctr"/>
            <a:endParaRPr lang="fi-FI" spc="-40" dirty="0"/>
          </a:p>
          <a:p>
            <a:pPr algn="ctr"/>
            <a:endParaRPr lang="fi-FI" spc="-40" dirty="0"/>
          </a:p>
          <a:p>
            <a:pPr algn="ctr"/>
            <a:r>
              <a:rPr lang="fi-FI" spc="-40" dirty="0"/>
              <a:t>20</a:t>
            </a:r>
          </a:p>
          <a:p>
            <a:pPr algn="ctr"/>
            <a:endParaRPr lang="fi-FI" spc="-40" dirty="0"/>
          </a:p>
          <a:p>
            <a:pPr algn="ctr"/>
            <a:endParaRPr lang="fi-FI" spc="-40" dirty="0"/>
          </a:p>
          <a:p>
            <a:pPr algn="ctr"/>
            <a:r>
              <a:rPr lang="fi-FI" spc="-40" dirty="0"/>
              <a:t>32</a:t>
            </a:r>
          </a:p>
        </p:txBody>
      </p:sp>
    </p:spTree>
    <p:extLst>
      <p:ext uri="{BB962C8B-B14F-4D97-AF65-F5344CB8AC3E}">
        <p14:creationId xmlns:p14="http://schemas.microsoft.com/office/powerpoint/2010/main" val="496757371"/>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2B0A0-7E03-8F0F-8625-6F3CCC9216BA}"/>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A551DF0F-2FC8-3479-6F72-FB28DF07CE2A}"/>
              </a:ext>
            </a:extLst>
          </p:cNvPr>
          <p:cNvSpPr>
            <a:spLocks noGrp="1"/>
          </p:cNvSpPr>
          <p:nvPr>
            <p:ph type="body" sz="quarter" idx="15"/>
          </p:nvPr>
        </p:nvSpPr>
        <p:spPr/>
        <p:txBody>
          <a:bodyPr>
            <a:normAutofit/>
          </a:bodyPr>
          <a:lstStyle/>
          <a:p>
            <a:r>
              <a:rPr lang="fi-FI" dirty="0">
                <a:solidFill>
                  <a:schemeClr val="tx1"/>
                </a:solidFill>
              </a:rPr>
              <a:t>Miten arvioitte investointinne kehittyvän vuonna 2026 vuoteen 2025 verrattuna? Saldoluku</a:t>
            </a:r>
          </a:p>
        </p:txBody>
      </p:sp>
      <p:sp>
        <p:nvSpPr>
          <p:cNvPr id="3" name="Dian numeron paikkamerkki 2">
            <a:extLst>
              <a:ext uri="{FF2B5EF4-FFF2-40B4-BE49-F238E27FC236}">
                <a16:creationId xmlns:a16="http://schemas.microsoft.com/office/drawing/2014/main" id="{E2E4CB9E-9D9C-BAD1-9361-C5E04EC7F31E}"/>
              </a:ext>
            </a:extLst>
          </p:cNvPr>
          <p:cNvSpPr>
            <a:spLocks noGrp="1"/>
          </p:cNvSpPr>
          <p:nvPr>
            <p:ph type="sldNum" sz="quarter" idx="12"/>
          </p:nvPr>
        </p:nvSpPr>
        <p:spPr/>
        <p:txBody>
          <a:bodyPr/>
          <a:lstStyle/>
          <a:p>
            <a:fld id="{6FCB6B90-8271-4E8F-82C1-E646FBB48A2E}" type="slidenum">
              <a:rPr lang="fi-FI" smtClean="0"/>
              <a:pPr/>
              <a:t>29</a:t>
            </a:fld>
            <a:endParaRPr lang="fi-FI"/>
          </a:p>
        </p:txBody>
      </p:sp>
      <p:sp>
        <p:nvSpPr>
          <p:cNvPr id="4" name="Päivämäärän paikkamerkki 3">
            <a:extLst>
              <a:ext uri="{FF2B5EF4-FFF2-40B4-BE49-F238E27FC236}">
                <a16:creationId xmlns:a16="http://schemas.microsoft.com/office/drawing/2014/main" id="{6AF2680B-7C6B-FAF9-7CB5-57E9046778B8}"/>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AB7BAB39-E9B3-B5F1-3FFB-4F9CF5B3CCB6}"/>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C816321B-1DD2-EB7F-EF1F-D0710E5646C3}"/>
              </a:ext>
            </a:extLst>
          </p:cNvPr>
          <p:cNvGraphicFramePr>
            <a:graphicFrameLocks noGrp="1"/>
          </p:cNvGraphicFramePr>
          <p:nvPr>
            <p:ph sz="quarter" idx="17"/>
            <p:extLst>
              <p:ext uri="{D42A27DB-BD31-4B8C-83A1-F6EECF244321}">
                <p14:modId xmlns:p14="http://schemas.microsoft.com/office/powerpoint/2010/main" val="4020959407"/>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9777CE7C-B568-2377-C01A-8A73F1E823BB}"/>
              </a:ext>
            </a:extLst>
          </p:cNvPr>
          <p:cNvSpPr>
            <a:spLocks noGrp="1"/>
          </p:cNvSpPr>
          <p:nvPr>
            <p:ph type="body" sz="quarter" idx="18"/>
          </p:nvPr>
        </p:nvSpPr>
        <p:spPr>
          <a:xfrm>
            <a:off x="2334682" y="4727574"/>
            <a:ext cx="4631862" cy="165163"/>
          </a:xfrm>
        </p:spPr>
        <p:txBody>
          <a:bodyPr/>
          <a:lstStyle/>
          <a:p>
            <a:r>
              <a:rPr lang="fi-FI" dirty="0"/>
              <a:t>Lähde: Teknologiateollisuus ry:n </a:t>
            </a:r>
            <a:r>
              <a:rPr lang="fi-FI" dirty="0" err="1"/>
              <a:t>TeknoBaro</a:t>
            </a:r>
            <a:r>
              <a:rPr lang="fi-FI" dirty="0"/>
              <a:t> maaliskuu 2026, vastaajamäärä 340.</a:t>
            </a:r>
          </a:p>
          <a:p>
            <a:endParaRPr lang="fi-FI" dirty="0"/>
          </a:p>
        </p:txBody>
      </p:sp>
      <p:sp>
        <p:nvSpPr>
          <p:cNvPr id="6" name="Tekstiruutu 5">
            <a:extLst>
              <a:ext uri="{FF2B5EF4-FFF2-40B4-BE49-F238E27FC236}">
                <a16:creationId xmlns:a16="http://schemas.microsoft.com/office/drawing/2014/main" id="{FE7CAEB5-B142-F10D-8BBB-F7E9C09BE633}"/>
              </a:ext>
            </a:extLst>
          </p:cNvPr>
          <p:cNvSpPr txBox="1"/>
          <p:nvPr/>
        </p:nvSpPr>
        <p:spPr>
          <a:xfrm>
            <a:off x="6736601" y="4404536"/>
            <a:ext cx="2336467" cy="488201"/>
          </a:xfrm>
          <a:prstGeom prst="rect">
            <a:avLst/>
          </a:prstGeom>
          <a:solidFill>
            <a:schemeClr val="accent3"/>
          </a:solidFill>
        </p:spPr>
        <p:txBody>
          <a:bodyPr wrap="square" lIns="36000" tIns="36000" rIns="36000" bIns="36000" rtlCol="0">
            <a:spAutoFit/>
          </a:bodyPr>
          <a:lstStyle/>
          <a:p>
            <a:r>
              <a:rPr lang="fi-FI" sz="900" spc="-40" dirty="0"/>
              <a:t>Kun saldoluku on plussalla, enemmistö muutosta arvioineista kertoo investointien kasvavan.</a:t>
            </a:r>
          </a:p>
        </p:txBody>
      </p:sp>
    </p:spTree>
    <p:extLst>
      <p:ext uri="{BB962C8B-B14F-4D97-AF65-F5344CB8AC3E}">
        <p14:creationId xmlns:p14="http://schemas.microsoft.com/office/powerpoint/2010/main" val="2071384835"/>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B8E76FB0-C39C-4F9D-6B95-AC9822598D8E}"/>
              </a:ext>
            </a:extLst>
          </p:cNvPr>
          <p:cNvSpPr>
            <a:spLocks noGrp="1"/>
          </p:cNvSpPr>
          <p:nvPr>
            <p:ph type="body" sz="quarter" idx="15"/>
          </p:nvPr>
        </p:nvSpPr>
        <p:spPr/>
        <p:txBody>
          <a:bodyPr/>
          <a:lstStyle/>
          <a:p>
            <a:r>
              <a:rPr lang="fi-FI"/>
              <a:t>Taustat</a:t>
            </a:r>
          </a:p>
        </p:txBody>
      </p:sp>
      <p:sp>
        <p:nvSpPr>
          <p:cNvPr id="3" name="Dian numeron paikkamerkki 2">
            <a:extLst>
              <a:ext uri="{FF2B5EF4-FFF2-40B4-BE49-F238E27FC236}">
                <a16:creationId xmlns:a16="http://schemas.microsoft.com/office/drawing/2014/main" id="{2638C0D1-EB42-EE1C-06E4-D1BDFB398832}"/>
              </a:ext>
            </a:extLst>
          </p:cNvPr>
          <p:cNvSpPr>
            <a:spLocks noGrp="1"/>
          </p:cNvSpPr>
          <p:nvPr>
            <p:ph type="sldNum" sz="quarter" idx="12"/>
          </p:nvPr>
        </p:nvSpPr>
        <p:spPr/>
        <p:txBody>
          <a:bodyPr/>
          <a:lstStyle/>
          <a:p>
            <a:fld id="{6FCB6B90-8271-4E8F-82C1-E646FBB48A2E}" type="slidenum">
              <a:rPr lang="fi-FI" smtClean="0"/>
              <a:pPr/>
              <a:t>3</a:t>
            </a:fld>
            <a:endParaRPr lang="fi-FI"/>
          </a:p>
        </p:txBody>
      </p:sp>
      <p:sp>
        <p:nvSpPr>
          <p:cNvPr id="4" name="Päivämäärän paikkamerkki 3">
            <a:extLst>
              <a:ext uri="{FF2B5EF4-FFF2-40B4-BE49-F238E27FC236}">
                <a16:creationId xmlns:a16="http://schemas.microsoft.com/office/drawing/2014/main" id="{4F51AD09-5015-65A8-9B38-5DF9C222155D}"/>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368E1B74-49B2-A8B6-8D1C-D39BD03409A5}"/>
              </a:ext>
            </a:extLst>
          </p:cNvPr>
          <p:cNvSpPr>
            <a:spLocks noGrp="1"/>
          </p:cNvSpPr>
          <p:nvPr>
            <p:ph type="ftr" sz="quarter" idx="11"/>
          </p:nvPr>
        </p:nvSpPr>
        <p:spPr/>
        <p:txBody>
          <a:bodyPr/>
          <a:lstStyle/>
          <a:p>
            <a:r>
              <a:rPr lang="fi-FI"/>
              <a:t>Teknologiateollisuus</a:t>
            </a:r>
          </a:p>
        </p:txBody>
      </p:sp>
      <p:sp>
        <p:nvSpPr>
          <p:cNvPr id="6" name="Sisällön paikkamerkki 5">
            <a:extLst>
              <a:ext uri="{FF2B5EF4-FFF2-40B4-BE49-F238E27FC236}">
                <a16:creationId xmlns:a16="http://schemas.microsoft.com/office/drawing/2014/main" id="{B46487EF-FB12-8A0C-E1DC-6E37B4FED76E}"/>
              </a:ext>
            </a:extLst>
          </p:cNvPr>
          <p:cNvSpPr>
            <a:spLocks noGrp="1"/>
          </p:cNvSpPr>
          <p:nvPr>
            <p:ph sz="quarter" idx="17"/>
          </p:nvPr>
        </p:nvSpPr>
        <p:spPr/>
        <p:txBody>
          <a:bodyPr/>
          <a:lstStyle/>
          <a:p>
            <a:pPr marL="285750" indent="-285750">
              <a:buFont typeface="Arial" panose="020B0604020202020204" pitchFamily="34" charset="0"/>
              <a:buChar char="•"/>
            </a:pPr>
            <a:r>
              <a:rPr lang="fi-FI" dirty="0"/>
              <a:t>Kysely toteutettiin ma 9.3.2026 – pe 13.3.2026</a:t>
            </a:r>
          </a:p>
          <a:p>
            <a:pPr marL="285750" indent="-285750">
              <a:buFont typeface="Arial" panose="020B0604020202020204" pitchFamily="34" charset="0"/>
              <a:buChar char="•"/>
            </a:pPr>
            <a:r>
              <a:rPr lang="fi-FI" dirty="0"/>
              <a:t>Kyselyn vastaanottajissa mukana Teknologiateollisuus ry:n jäsenyritysten toimitusjohtajat.</a:t>
            </a:r>
          </a:p>
          <a:p>
            <a:pPr marL="285750" indent="-285750">
              <a:buFont typeface="Arial" panose="020B0604020202020204" pitchFamily="34" charset="0"/>
              <a:buChar char="•"/>
            </a:pPr>
            <a:r>
              <a:rPr lang="fi-FI" dirty="0"/>
              <a:t>Kyselyllä 1693 vastaanottajaa, saimme 340 vastausta, eli vastausprosentti oli 20. </a:t>
            </a:r>
          </a:p>
          <a:p>
            <a:pPr marL="285750" indent="-285750">
              <a:buFont typeface="Arial" panose="020B0604020202020204" pitchFamily="34" charset="0"/>
              <a:buChar char="•"/>
            </a:pPr>
            <a:endParaRPr lang="fi-FI" dirty="0">
              <a:solidFill>
                <a:srgbClr val="FF0000"/>
              </a:solidFill>
            </a:endParaRPr>
          </a:p>
          <a:p>
            <a:pPr marL="285750" indent="-285750">
              <a:buFont typeface="Arial" panose="020B0604020202020204" pitchFamily="34" charset="0"/>
              <a:buChar char="•"/>
            </a:pPr>
            <a:endParaRPr lang="fi-FI" dirty="0">
              <a:solidFill>
                <a:srgbClr val="FF0000"/>
              </a:solidFill>
            </a:endParaRPr>
          </a:p>
          <a:p>
            <a:pPr marL="285750" indent="-285750">
              <a:buFont typeface="Arial" panose="020B0604020202020204" pitchFamily="34" charset="0"/>
              <a:buChar char="•"/>
            </a:pPr>
            <a:endParaRPr lang="fi-FI" dirty="0"/>
          </a:p>
        </p:txBody>
      </p:sp>
      <p:sp>
        <p:nvSpPr>
          <p:cNvPr id="7" name="Tekstin paikkamerkki 6">
            <a:extLst>
              <a:ext uri="{FF2B5EF4-FFF2-40B4-BE49-F238E27FC236}">
                <a16:creationId xmlns:a16="http://schemas.microsoft.com/office/drawing/2014/main" id="{47D2FE13-D487-A18C-4509-9AACD34A65C0}"/>
              </a:ext>
            </a:extLst>
          </p:cNvPr>
          <p:cNvSpPr>
            <a:spLocks noGrp="1"/>
          </p:cNvSpPr>
          <p:nvPr>
            <p:ph type="body" sz="quarter" idx="18"/>
          </p:nvPr>
        </p:nvSpPr>
        <p:spPr/>
        <p:txBody>
          <a:bodyPr/>
          <a:lstStyle/>
          <a:p>
            <a:endParaRPr lang="fi-FI"/>
          </a:p>
        </p:txBody>
      </p:sp>
    </p:spTree>
    <p:extLst>
      <p:ext uri="{BB962C8B-B14F-4D97-AF65-F5344CB8AC3E}">
        <p14:creationId xmlns:p14="http://schemas.microsoft.com/office/powerpoint/2010/main" val="2606291108"/>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317BA-2D45-9BD0-A633-6F9F162EF07C}"/>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4DB9504-780A-98D3-845D-5334A37F0021}"/>
              </a:ext>
            </a:extLst>
          </p:cNvPr>
          <p:cNvSpPr>
            <a:spLocks noGrp="1"/>
          </p:cNvSpPr>
          <p:nvPr>
            <p:ph type="body" sz="quarter" idx="15"/>
          </p:nvPr>
        </p:nvSpPr>
        <p:spPr/>
        <p:txBody>
          <a:bodyPr/>
          <a:lstStyle/>
          <a:p>
            <a:r>
              <a:rPr lang="fi-FI" dirty="0">
                <a:solidFill>
                  <a:schemeClr val="tx1"/>
                </a:solidFill>
              </a:rPr>
              <a:t>Miten arvioitte investointinne kehittyvän vuonna 2026 vuoteen 2025 verrattuna?  </a:t>
            </a:r>
          </a:p>
        </p:txBody>
      </p:sp>
      <p:sp>
        <p:nvSpPr>
          <p:cNvPr id="3" name="Dian numeron paikkamerkki 2">
            <a:extLst>
              <a:ext uri="{FF2B5EF4-FFF2-40B4-BE49-F238E27FC236}">
                <a16:creationId xmlns:a16="http://schemas.microsoft.com/office/drawing/2014/main" id="{33EC5C00-220F-AD3B-1BD9-DD3E9B9D72FA}"/>
              </a:ext>
            </a:extLst>
          </p:cNvPr>
          <p:cNvSpPr>
            <a:spLocks noGrp="1"/>
          </p:cNvSpPr>
          <p:nvPr>
            <p:ph type="sldNum" sz="quarter" idx="12"/>
          </p:nvPr>
        </p:nvSpPr>
        <p:spPr/>
        <p:txBody>
          <a:bodyPr/>
          <a:lstStyle/>
          <a:p>
            <a:fld id="{6FCB6B90-8271-4E8F-82C1-E646FBB48A2E}" type="slidenum">
              <a:rPr lang="fi-FI" smtClean="0"/>
              <a:pPr/>
              <a:t>30</a:t>
            </a:fld>
            <a:endParaRPr lang="fi-FI"/>
          </a:p>
        </p:txBody>
      </p:sp>
      <p:sp>
        <p:nvSpPr>
          <p:cNvPr id="4" name="Päivämäärän paikkamerkki 3">
            <a:extLst>
              <a:ext uri="{FF2B5EF4-FFF2-40B4-BE49-F238E27FC236}">
                <a16:creationId xmlns:a16="http://schemas.microsoft.com/office/drawing/2014/main" id="{C9C5B3EB-51A2-1610-8E7D-CB1B76AB79DC}"/>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3D744927-6D36-7821-5BF0-00EADBA2242B}"/>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36F7EEFD-0810-78AA-75C7-BB76318E03C3}"/>
              </a:ext>
            </a:extLst>
          </p:cNvPr>
          <p:cNvGraphicFramePr>
            <a:graphicFrameLocks noGrp="1"/>
          </p:cNvGraphicFramePr>
          <p:nvPr>
            <p:ph sz="quarter" idx="17"/>
            <p:extLst>
              <p:ext uri="{D42A27DB-BD31-4B8C-83A1-F6EECF244321}">
                <p14:modId xmlns:p14="http://schemas.microsoft.com/office/powerpoint/2010/main" val="420705235"/>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3ADB32F9-7C8A-9A4E-37BC-7A2061DEFB9E}"/>
              </a:ext>
            </a:extLst>
          </p:cNvPr>
          <p:cNvSpPr>
            <a:spLocks noGrp="1"/>
          </p:cNvSpPr>
          <p:nvPr>
            <p:ph type="body" sz="quarter" idx="18"/>
          </p:nvPr>
        </p:nvSpPr>
        <p:spPr>
          <a:xfrm>
            <a:off x="2334682" y="4727574"/>
            <a:ext cx="3921393" cy="165163"/>
          </a:xfrm>
        </p:spPr>
        <p:txBody>
          <a:bodyPr/>
          <a:lstStyle/>
          <a:p>
            <a:r>
              <a:rPr lang="fi-FI" dirty="0"/>
              <a:t>Lähde: Teknologiateollisuus ry:n </a:t>
            </a:r>
            <a:r>
              <a:rPr lang="fi-FI" dirty="0" err="1"/>
              <a:t>TeknoBaro</a:t>
            </a:r>
            <a:r>
              <a:rPr lang="fi-FI" dirty="0"/>
              <a:t> maaliskuu 2026, vastaajamäärä 340.</a:t>
            </a:r>
          </a:p>
        </p:txBody>
      </p:sp>
    </p:spTree>
    <p:extLst>
      <p:ext uri="{BB962C8B-B14F-4D97-AF65-F5344CB8AC3E}">
        <p14:creationId xmlns:p14="http://schemas.microsoft.com/office/powerpoint/2010/main" val="1695645028"/>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D07366-B41F-A17D-CA59-FEBD8A37E76E}"/>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2D6C49D-CD0D-6ED6-CD5F-0C5B81F9F876}"/>
              </a:ext>
            </a:extLst>
          </p:cNvPr>
          <p:cNvSpPr>
            <a:spLocks noGrp="1"/>
          </p:cNvSpPr>
          <p:nvPr>
            <p:ph type="body" sz="quarter" idx="15"/>
          </p:nvPr>
        </p:nvSpPr>
        <p:spPr/>
        <p:txBody>
          <a:bodyPr/>
          <a:lstStyle/>
          <a:p>
            <a:r>
              <a:rPr lang="fi-FI" dirty="0">
                <a:solidFill>
                  <a:schemeClr val="tx1"/>
                </a:solidFill>
              </a:rPr>
              <a:t>Miten arvioitte investointinne kehittyvän vuonna 2026 vuoteen 2025 verrattuna? Saldoluku</a:t>
            </a:r>
          </a:p>
        </p:txBody>
      </p:sp>
      <p:sp>
        <p:nvSpPr>
          <p:cNvPr id="3" name="Dian numeron paikkamerkki 2">
            <a:extLst>
              <a:ext uri="{FF2B5EF4-FFF2-40B4-BE49-F238E27FC236}">
                <a16:creationId xmlns:a16="http://schemas.microsoft.com/office/drawing/2014/main" id="{87186BF0-1125-317B-8DB4-B7B51B264119}"/>
              </a:ext>
            </a:extLst>
          </p:cNvPr>
          <p:cNvSpPr>
            <a:spLocks noGrp="1"/>
          </p:cNvSpPr>
          <p:nvPr>
            <p:ph type="sldNum" sz="quarter" idx="12"/>
          </p:nvPr>
        </p:nvSpPr>
        <p:spPr/>
        <p:txBody>
          <a:bodyPr/>
          <a:lstStyle/>
          <a:p>
            <a:fld id="{6FCB6B90-8271-4E8F-82C1-E646FBB48A2E}" type="slidenum">
              <a:rPr lang="fi-FI" smtClean="0"/>
              <a:pPr/>
              <a:t>31</a:t>
            </a:fld>
            <a:endParaRPr lang="fi-FI"/>
          </a:p>
        </p:txBody>
      </p:sp>
      <p:sp>
        <p:nvSpPr>
          <p:cNvPr id="4" name="Päivämäärän paikkamerkki 3">
            <a:extLst>
              <a:ext uri="{FF2B5EF4-FFF2-40B4-BE49-F238E27FC236}">
                <a16:creationId xmlns:a16="http://schemas.microsoft.com/office/drawing/2014/main" id="{6ACCFB31-4ACA-B5A0-D863-36C057A2C672}"/>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177B9DE7-3CE0-3682-36CB-186346FA8D49}"/>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3082C72D-C402-0A6C-181A-2B4BBC3CF159}"/>
              </a:ext>
            </a:extLst>
          </p:cNvPr>
          <p:cNvGraphicFramePr>
            <a:graphicFrameLocks noGrp="1"/>
          </p:cNvGraphicFramePr>
          <p:nvPr>
            <p:ph sz="quarter" idx="17"/>
            <p:extLst>
              <p:ext uri="{D42A27DB-BD31-4B8C-83A1-F6EECF244321}">
                <p14:modId xmlns:p14="http://schemas.microsoft.com/office/powerpoint/2010/main" val="1486589821"/>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B4845C62-52ED-7487-4926-2548594B454D}"/>
              </a:ext>
            </a:extLst>
          </p:cNvPr>
          <p:cNvSpPr>
            <a:spLocks noGrp="1"/>
          </p:cNvSpPr>
          <p:nvPr>
            <p:ph type="body" sz="quarter" idx="18"/>
          </p:nvPr>
        </p:nvSpPr>
        <p:spPr>
          <a:xfrm>
            <a:off x="2334682" y="4727574"/>
            <a:ext cx="5085773" cy="165163"/>
          </a:xfrm>
        </p:spPr>
        <p:txBody>
          <a:bodyPr/>
          <a:lstStyle/>
          <a:p>
            <a:r>
              <a:rPr lang="fi-FI" dirty="0"/>
              <a:t>Lähde: Teknologiateollisuus ry:n </a:t>
            </a:r>
            <a:r>
              <a:rPr lang="fi-FI" dirty="0" err="1"/>
              <a:t>TeknoBaro</a:t>
            </a:r>
            <a:r>
              <a:rPr lang="fi-FI" dirty="0"/>
              <a:t> maaliskuu 2026, vastaajamäärä 340.</a:t>
            </a:r>
          </a:p>
          <a:p>
            <a:endParaRPr lang="fi-FI" dirty="0"/>
          </a:p>
        </p:txBody>
      </p:sp>
    </p:spTree>
    <p:extLst>
      <p:ext uri="{BB962C8B-B14F-4D97-AF65-F5344CB8AC3E}">
        <p14:creationId xmlns:p14="http://schemas.microsoft.com/office/powerpoint/2010/main" val="3151461866"/>
      </p:ext>
    </p:extLst>
  </p:cSld>
  <p:clrMapOvr>
    <a:masterClrMapping/>
  </p:clrMapOvr>
  <p:transition spd="med">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382A5-217A-0A84-D98D-47EEAE68DD5C}"/>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D8394263-A9F9-19DB-1582-D2FDABCB5E14}"/>
              </a:ext>
            </a:extLst>
          </p:cNvPr>
          <p:cNvSpPr>
            <a:spLocks noGrp="1"/>
          </p:cNvSpPr>
          <p:nvPr>
            <p:ph type="body" sz="quarter" idx="15"/>
          </p:nvPr>
        </p:nvSpPr>
        <p:spPr/>
        <p:txBody>
          <a:bodyPr>
            <a:noAutofit/>
          </a:bodyPr>
          <a:lstStyle/>
          <a:p>
            <a:r>
              <a:rPr lang="fi-FI" dirty="0">
                <a:solidFill>
                  <a:schemeClr val="tx1"/>
                </a:solidFill>
              </a:rPr>
              <a:t>Miten arvioitte investointinne kehittyvän vuonna 2026 vuoteen 2025 verrattuna? </a:t>
            </a:r>
            <a:r>
              <a:rPr lang="fi-FI" sz="1600" dirty="0">
                <a:solidFill>
                  <a:schemeClr val="accent2"/>
                </a:solidFill>
              </a:rPr>
              <a:t>Teollisuus, 257 vastaajaa</a:t>
            </a:r>
            <a:endParaRPr lang="fi-FI" dirty="0">
              <a:solidFill>
                <a:schemeClr val="accent2"/>
              </a:solidFill>
            </a:endParaRPr>
          </a:p>
        </p:txBody>
      </p:sp>
      <p:sp>
        <p:nvSpPr>
          <p:cNvPr id="3" name="Dian numeron paikkamerkki 2">
            <a:extLst>
              <a:ext uri="{FF2B5EF4-FFF2-40B4-BE49-F238E27FC236}">
                <a16:creationId xmlns:a16="http://schemas.microsoft.com/office/drawing/2014/main" id="{26E0805E-541B-670E-DDA8-9C20756DCD7A}"/>
              </a:ext>
            </a:extLst>
          </p:cNvPr>
          <p:cNvSpPr>
            <a:spLocks noGrp="1"/>
          </p:cNvSpPr>
          <p:nvPr>
            <p:ph type="sldNum" sz="quarter" idx="12"/>
          </p:nvPr>
        </p:nvSpPr>
        <p:spPr/>
        <p:txBody>
          <a:bodyPr/>
          <a:lstStyle/>
          <a:p>
            <a:fld id="{6FCB6B90-8271-4E8F-82C1-E646FBB48A2E}" type="slidenum">
              <a:rPr lang="fi-FI" smtClean="0"/>
              <a:pPr/>
              <a:t>32</a:t>
            </a:fld>
            <a:endParaRPr lang="fi-FI"/>
          </a:p>
        </p:txBody>
      </p:sp>
      <p:sp>
        <p:nvSpPr>
          <p:cNvPr id="4" name="Päivämäärän paikkamerkki 3">
            <a:extLst>
              <a:ext uri="{FF2B5EF4-FFF2-40B4-BE49-F238E27FC236}">
                <a16:creationId xmlns:a16="http://schemas.microsoft.com/office/drawing/2014/main" id="{717436D2-EB74-DC40-2367-516004B01B19}"/>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B6900BF3-DA7C-645B-43CB-A4626AE61B2C}"/>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D2ABF3DE-18B4-492E-8C27-033194F0DF7E}"/>
              </a:ext>
            </a:extLst>
          </p:cNvPr>
          <p:cNvGraphicFramePr>
            <a:graphicFrameLocks noGrp="1"/>
          </p:cNvGraphicFramePr>
          <p:nvPr>
            <p:ph sz="quarter" idx="17"/>
            <p:extLst>
              <p:ext uri="{D42A27DB-BD31-4B8C-83A1-F6EECF244321}">
                <p14:modId xmlns:p14="http://schemas.microsoft.com/office/powerpoint/2010/main" val="3457298133"/>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6B6CDB0C-6E6E-8C51-B7AC-A4E2BD187C04}"/>
              </a:ext>
            </a:extLst>
          </p:cNvPr>
          <p:cNvSpPr>
            <a:spLocks noGrp="1"/>
          </p:cNvSpPr>
          <p:nvPr>
            <p:ph type="body" sz="quarter" idx="18"/>
          </p:nvPr>
        </p:nvSpPr>
        <p:spPr>
          <a:xfrm>
            <a:off x="2334681" y="4727574"/>
            <a:ext cx="6256253" cy="248185"/>
          </a:xfrm>
        </p:spPr>
        <p:txBody>
          <a:bodyPr/>
          <a:lstStyle/>
          <a:p>
            <a:r>
              <a:rPr lang="fi-FI" dirty="0"/>
              <a:t>Lähde: Teknologiateollisuus ry:n </a:t>
            </a:r>
            <a:r>
              <a:rPr lang="fi-FI" dirty="0" err="1"/>
              <a:t>TeknoBaro</a:t>
            </a:r>
            <a:r>
              <a:rPr lang="fi-FI" dirty="0"/>
              <a:t> maaliskuu 2026, vastaajamäärä 340.</a:t>
            </a:r>
          </a:p>
          <a:p>
            <a:r>
              <a:rPr lang="fi-FI" dirty="0"/>
              <a:t>Teollisuus sisältää metallien jalostuksen, kone- ja metallituoteteollisuuden sekä sähkö- ja elektroniikkateollisuuden. Palvelut sisältää suunnittelu- ja konsultointialan sekä tietotekniikan palvelualan. </a:t>
            </a:r>
          </a:p>
          <a:p>
            <a:endParaRPr lang="fi-FI" dirty="0"/>
          </a:p>
        </p:txBody>
      </p:sp>
      <p:sp>
        <p:nvSpPr>
          <p:cNvPr id="11" name="Tekstiruutu 10">
            <a:extLst>
              <a:ext uri="{FF2B5EF4-FFF2-40B4-BE49-F238E27FC236}">
                <a16:creationId xmlns:a16="http://schemas.microsoft.com/office/drawing/2014/main" id="{A8CFA39D-A240-298E-3B09-26B568AB926E}"/>
              </a:ext>
            </a:extLst>
          </p:cNvPr>
          <p:cNvSpPr txBox="1"/>
          <p:nvPr/>
        </p:nvSpPr>
        <p:spPr>
          <a:xfrm>
            <a:off x="7386244" y="1103312"/>
            <a:ext cx="1451169" cy="234286"/>
          </a:xfrm>
          <a:prstGeom prst="rect">
            <a:avLst/>
          </a:prstGeom>
          <a:noFill/>
        </p:spPr>
        <p:txBody>
          <a:bodyPr wrap="square" lIns="36000" tIns="36000" rIns="36000" bIns="36000" rtlCol="0">
            <a:spAutoFit/>
          </a:bodyPr>
          <a:lstStyle/>
          <a:p>
            <a:r>
              <a:rPr lang="fi-FI" sz="1050" spc="-40"/>
              <a:t>% vastaajista</a:t>
            </a:r>
          </a:p>
        </p:txBody>
      </p:sp>
    </p:spTree>
    <p:extLst>
      <p:ext uri="{BB962C8B-B14F-4D97-AF65-F5344CB8AC3E}">
        <p14:creationId xmlns:p14="http://schemas.microsoft.com/office/powerpoint/2010/main" val="1453250868"/>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5EBA9-2315-50C9-E2FB-010A17E4F575}"/>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737BD37E-494D-FD11-DEF7-099B1411AD5B}"/>
              </a:ext>
            </a:extLst>
          </p:cNvPr>
          <p:cNvSpPr>
            <a:spLocks noGrp="1"/>
          </p:cNvSpPr>
          <p:nvPr>
            <p:ph type="body" sz="quarter" idx="15"/>
          </p:nvPr>
        </p:nvSpPr>
        <p:spPr/>
        <p:txBody>
          <a:bodyPr>
            <a:noAutofit/>
          </a:bodyPr>
          <a:lstStyle/>
          <a:p>
            <a:r>
              <a:rPr lang="fi-FI" dirty="0">
                <a:solidFill>
                  <a:schemeClr val="tx1"/>
                </a:solidFill>
              </a:rPr>
              <a:t>Miten arvioitte investointinne kehittyvän vuonna 2025 vuoteen 2024 verrattuna? </a:t>
            </a:r>
            <a:r>
              <a:rPr lang="fi-FI" sz="1800" dirty="0">
                <a:solidFill>
                  <a:schemeClr val="accent2"/>
                </a:solidFill>
              </a:rPr>
              <a:t>Palvelut, 75 vastaajaa</a:t>
            </a:r>
            <a:endParaRPr lang="fi-FI" dirty="0">
              <a:solidFill>
                <a:schemeClr val="accent2"/>
              </a:solidFill>
            </a:endParaRPr>
          </a:p>
        </p:txBody>
      </p:sp>
      <p:sp>
        <p:nvSpPr>
          <p:cNvPr id="3" name="Dian numeron paikkamerkki 2">
            <a:extLst>
              <a:ext uri="{FF2B5EF4-FFF2-40B4-BE49-F238E27FC236}">
                <a16:creationId xmlns:a16="http://schemas.microsoft.com/office/drawing/2014/main" id="{2DC162A9-17B5-2A95-0ACC-652F30F89D5E}"/>
              </a:ext>
            </a:extLst>
          </p:cNvPr>
          <p:cNvSpPr>
            <a:spLocks noGrp="1"/>
          </p:cNvSpPr>
          <p:nvPr>
            <p:ph type="sldNum" sz="quarter" idx="12"/>
          </p:nvPr>
        </p:nvSpPr>
        <p:spPr/>
        <p:txBody>
          <a:bodyPr/>
          <a:lstStyle/>
          <a:p>
            <a:fld id="{6FCB6B90-8271-4E8F-82C1-E646FBB48A2E}" type="slidenum">
              <a:rPr lang="fi-FI" smtClean="0"/>
              <a:pPr/>
              <a:t>33</a:t>
            </a:fld>
            <a:endParaRPr lang="fi-FI"/>
          </a:p>
        </p:txBody>
      </p:sp>
      <p:sp>
        <p:nvSpPr>
          <p:cNvPr id="4" name="Päivämäärän paikkamerkki 3">
            <a:extLst>
              <a:ext uri="{FF2B5EF4-FFF2-40B4-BE49-F238E27FC236}">
                <a16:creationId xmlns:a16="http://schemas.microsoft.com/office/drawing/2014/main" id="{D1DE8A7E-3B49-D1D9-CF26-9E02FED98723}"/>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8E030ED4-7ED1-B404-CFC6-B6F66B99CA4E}"/>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CC7EB6FE-0397-3D95-A893-C62888CAF7E4}"/>
              </a:ext>
            </a:extLst>
          </p:cNvPr>
          <p:cNvGraphicFramePr>
            <a:graphicFrameLocks noGrp="1"/>
          </p:cNvGraphicFramePr>
          <p:nvPr>
            <p:ph sz="quarter" idx="17"/>
            <p:extLst>
              <p:ext uri="{D42A27DB-BD31-4B8C-83A1-F6EECF244321}">
                <p14:modId xmlns:p14="http://schemas.microsoft.com/office/powerpoint/2010/main" val="2896895092"/>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12EA7730-D98E-D5A6-9263-07FBB9205F7A}"/>
              </a:ext>
            </a:extLst>
          </p:cNvPr>
          <p:cNvSpPr>
            <a:spLocks noGrp="1"/>
          </p:cNvSpPr>
          <p:nvPr>
            <p:ph type="body" sz="quarter" idx="18"/>
          </p:nvPr>
        </p:nvSpPr>
        <p:spPr>
          <a:xfrm>
            <a:off x="2290435" y="4700865"/>
            <a:ext cx="6226757" cy="219053"/>
          </a:xfrm>
        </p:spPr>
        <p:txBody>
          <a:bodyPr/>
          <a:lstStyle/>
          <a:p>
            <a:r>
              <a:rPr lang="fi-FI" dirty="0"/>
              <a:t>Lähde: Teknologiateollisuus ry:n </a:t>
            </a:r>
            <a:r>
              <a:rPr lang="fi-FI" dirty="0" err="1"/>
              <a:t>TeknoBaro</a:t>
            </a:r>
            <a:r>
              <a:rPr lang="fi-FI" dirty="0"/>
              <a:t> maaliskuu 2026, vastaajamäärä 340.</a:t>
            </a:r>
          </a:p>
          <a:p>
            <a:r>
              <a:rPr lang="fi-FI" dirty="0"/>
              <a:t>Teollisuus sisältää metallien jalostuksen, kone- ja metallituoteteollisuuden sekä sähkö- ja elektroniikkateollisuuden. Palvelut sisältää suunnittelu- ja konsultointialan sekä tietotekniikan palvelualan. </a:t>
            </a:r>
          </a:p>
          <a:p>
            <a:endParaRPr lang="fi-FI" dirty="0"/>
          </a:p>
          <a:p>
            <a:endParaRPr lang="fi-FI" dirty="0"/>
          </a:p>
        </p:txBody>
      </p:sp>
      <p:sp>
        <p:nvSpPr>
          <p:cNvPr id="11" name="Tekstiruutu 10">
            <a:extLst>
              <a:ext uri="{FF2B5EF4-FFF2-40B4-BE49-F238E27FC236}">
                <a16:creationId xmlns:a16="http://schemas.microsoft.com/office/drawing/2014/main" id="{FC28CA0D-403D-8FE5-CEC9-E1D6436B2FB5}"/>
              </a:ext>
            </a:extLst>
          </p:cNvPr>
          <p:cNvSpPr txBox="1"/>
          <p:nvPr/>
        </p:nvSpPr>
        <p:spPr>
          <a:xfrm>
            <a:off x="7386244" y="1103312"/>
            <a:ext cx="1451169" cy="234286"/>
          </a:xfrm>
          <a:prstGeom prst="rect">
            <a:avLst/>
          </a:prstGeom>
          <a:noFill/>
        </p:spPr>
        <p:txBody>
          <a:bodyPr wrap="square" lIns="36000" tIns="36000" rIns="36000" bIns="36000" rtlCol="0">
            <a:spAutoFit/>
          </a:bodyPr>
          <a:lstStyle/>
          <a:p>
            <a:r>
              <a:rPr lang="fi-FI" sz="1050" spc="-40"/>
              <a:t>% vastaajista</a:t>
            </a:r>
          </a:p>
        </p:txBody>
      </p:sp>
    </p:spTree>
    <p:extLst>
      <p:ext uri="{BB962C8B-B14F-4D97-AF65-F5344CB8AC3E}">
        <p14:creationId xmlns:p14="http://schemas.microsoft.com/office/powerpoint/2010/main" val="2860904856"/>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501DB-361B-675A-5273-F72E65C2FB43}"/>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6C4489E5-607F-2641-A258-3E6FCF6219B1}"/>
              </a:ext>
            </a:extLst>
          </p:cNvPr>
          <p:cNvSpPr>
            <a:spLocks noGrp="1"/>
          </p:cNvSpPr>
          <p:nvPr>
            <p:ph type="body" sz="quarter" idx="15"/>
          </p:nvPr>
        </p:nvSpPr>
        <p:spPr>
          <a:xfrm>
            <a:off x="251999" y="282149"/>
            <a:ext cx="8235697" cy="821163"/>
          </a:xfrm>
        </p:spPr>
        <p:txBody>
          <a:bodyPr>
            <a:normAutofit fontScale="25000" lnSpcReduction="20000"/>
          </a:bodyPr>
          <a:lstStyle/>
          <a:p>
            <a:r>
              <a:rPr lang="fi-FI" sz="8800" dirty="0">
                <a:solidFill>
                  <a:schemeClr val="tx1"/>
                </a:solidFill>
              </a:rPr>
              <a:t>Miten arvioitte investointinne kehittyvän vuonna 2025 vuoteen 2024 verrattuna? </a:t>
            </a:r>
            <a:r>
              <a:rPr lang="fi-FI" sz="7200" dirty="0">
                <a:solidFill>
                  <a:schemeClr val="accent2"/>
                </a:solidFill>
              </a:rPr>
              <a:t>Alle 150 työllistävät, 274 vastaajaa</a:t>
            </a:r>
            <a:endParaRPr lang="fi-FI" sz="8800" dirty="0">
              <a:solidFill>
                <a:schemeClr val="accent2"/>
              </a:solidFill>
            </a:endParaRPr>
          </a:p>
          <a:p>
            <a:endParaRPr lang="fi-FI" dirty="0"/>
          </a:p>
        </p:txBody>
      </p:sp>
      <p:sp>
        <p:nvSpPr>
          <p:cNvPr id="3" name="Dian numeron paikkamerkki 2">
            <a:extLst>
              <a:ext uri="{FF2B5EF4-FFF2-40B4-BE49-F238E27FC236}">
                <a16:creationId xmlns:a16="http://schemas.microsoft.com/office/drawing/2014/main" id="{EB245CE1-4FDE-1E9F-25E6-E2222563513E}"/>
              </a:ext>
            </a:extLst>
          </p:cNvPr>
          <p:cNvSpPr>
            <a:spLocks noGrp="1"/>
          </p:cNvSpPr>
          <p:nvPr>
            <p:ph type="sldNum" sz="quarter" idx="12"/>
          </p:nvPr>
        </p:nvSpPr>
        <p:spPr/>
        <p:txBody>
          <a:bodyPr/>
          <a:lstStyle/>
          <a:p>
            <a:fld id="{6FCB6B90-8271-4E8F-82C1-E646FBB48A2E}" type="slidenum">
              <a:rPr lang="fi-FI" smtClean="0"/>
              <a:pPr/>
              <a:t>34</a:t>
            </a:fld>
            <a:endParaRPr lang="fi-FI"/>
          </a:p>
        </p:txBody>
      </p:sp>
      <p:sp>
        <p:nvSpPr>
          <p:cNvPr id="4" name="Päivämäärän paikkamerkki 3">
            <a:extLst>
              <a:ext uri="{FF2B5EF4-FFF2-40B4-BE49-F238E27FC236}">
                <a16:creationId xmlns:a16="http://schemas.microsoft.com/office/drawing/2014/main" id="{EF67CFB7-2577-1D51-D39F-10D8873333C6}"/>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C4249123-72BA-2C1D-D658-16D3B5B1131E}"/>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03EE2E45-D5FB-C7AE-DBC3-1D7346C5608D}"/>
              </a:ext>
            </a:extLst>
          </p:cNvPr>
          <p:cNvGraphicFramePr>
            <a:graphicFrameLocks noGrp="1"/>
          </p:cNvGraphicFramePr>
          <p:nvPr>
            <p:ph sz="quarter" idx="17"/>
            <p:extLst>
              <p:ext uri="{D42A27DB-BD31-4B8C-83A1-F6EECF244321}">
                <p14:modId xmlns:p14="http://schemas.microsoft.com/office/powerpoint/2010/main" val="3251616675"/>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F07FFDB5-80DD-C55B-780B-CC0EDD83FD11}"/>
              </a:ext>
            </a:extLst>
          </p:cNvPr>
          <p:cNvSpPr>
            <a:spLocks noGrp="1"/>
          </p:cNvSpPr>
          <p:nvPr>
            <p:ph type="body" sz="quarter" idx="18"/>
          </p:nvPr>
        </p:nvSpPr>
        <p:spPr>
          <a:xfrm>
            <a:off x="2334682" y="4727574"/>
            <a:ext cx="4325550" cy="165163"/>
          </a:xfrm>
        </p:spPr>
        <p:txBody>
          <a:bodyPr/>
          <a:lstStyle/>
          <a:p>
            <a:r>
              <a:rPr lang="fi-FI" dirty="0"/>
              <a:t>Lähde: Teknologiateollisuus ry:n </a:t>
            </a:r>
            <a:r>
              <a:rPr lang="fi-FI" dirty="0" err="1"/>
              <a:t>TeknoBaro</a:t>
            </a:r>
            <a:r>
              <a:rPr lang="fi-FI" dirty="0"/>
              <a:t> maaliskuu 2026, vastaajamäärä 340.</a:t>
            </a:r>
          </a:p>
        </p:txBody>
      </p:sp>
      <p:sp>
        <p:nvSpPr>
          <p:cNvPr id="11" name="Tekstiruutu 10">
            <a:extLst>
              <a:ext uri="{FF2B5EF4-FFF2-40B4-BE49-F238E27FC236}">
                <a16:creationId xmlns:a16="http://schemas.microsoft.com/office/drawing/2014/main" id="{09E3187B-E2C7-7CD4-041D-EF7A1C64D0F1}"/>
              </a:ext>
            </a:extLst>
          </p:cNvPr>
          <p:cNvSpPr txBox="1"/>
          <p:nvPr/>
        </p:nvSpPr>
        <p:spPr>
          <a:xfrm>
            <a:off x="7386244" y="1103312"/>
            <a:ext cx="1451169" cy="234286"/>
          </a:xfrm>
          <a:prstGeom prst="rect">
            <a:avLst/>
          </a:prstGeom>
          <a:noFill/>
        </p:spPr>
        <p:txBody>
          <a:bodyPr wrap="square" lIns="36000" tIns="36000" rIns="36000" bIns="36000" rtlCol="0">
            <a:spAutoFit/>
          </a:bodyPr>
          <a:lstStyle/>
          <a:p>
            <a:r>
              <a:rPr lang="fi-FI" sz="1050" spc="-40"/>
              <a:t>% vastaajista</a:t>
            </a:r>
          </a:p>
        </p:txBody>
      </p:sp>
    </p:spTree>
    <p:extLst>
      <p:ext uri="{BB962C8B-B14F-4D97-AF65-F5344CB8AC3E}">
        <p14:creationId xmlns:p14="http://schemas.microsoft.com/office/powerpoint/2010/main" val="2380445382"/>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2EC87-2C2A-3247-0940-214022B5C4D5}"/>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17E6C1A9-D3EB-D8A3-6C86-6CC121DB2579}"/>
              </a:ext>
            </a:extLst>
          </p:cNvPr>
          <p:cNvSpPr>
            <a:spLocks noGrp="1"/>
          </p:cNvSpPr>
          <p:nvPr>
            <p:ph type="body" sz="quarter" idx="15"/>
          </p:nvPr>
        </p:nvSpPr>
        <p:spPr/>
        <p:txBody>
          <a:bodyPr>
            <a:normAutofit fontScale="25000" lnSpcReduction="20000"/>
          </a:bodyPr>
          <a:lstStyle/>
          <a:p>
            <a:r>
              <a:rPr lang="fi-FI" sz="8800" dirty="0">
                <a:solidFill>
                  <a:schemeClr val="tx1"/>
                </a:solidFill>
              </a:rPr>
              <a:t>Miten arvioitte investointinne kehittyvän vuonna 2025 vuoteen 2024 verrattuna? </a:t>
            </a:r>
          </a:p>
          <a:p>
            <a:r>
              <a:rPr lang="fi-FI" sz="8800" dirty="0">
                <a:solidFill>
                  <a:schemeClr val="accent2"/>
                </a:solidFill>
              </a:rPr>
              <a:t>Yli 150 työllistävät, 58 vastaajaa</a:t>
            </a:r>
          </a:p>
          <a:p>
            <a:endParaRPr lang="fi-FI" dirty="0"/>
          </a:p>
        </p:txBody>
      </p:sp>
      <p:sp>
        <p:nvSpPr>
          <p:cNvPr id="3" name="Dian numeron paikkamerkki 2">
            <a:extLst>
              <a:ext uri="{FF2B5EF4-FFF2-40B4-BE49-F238E27FC236}">
                <a16:creationId xmlns:a16="http://schemas.microsoft.com/office/drawing/2014/main" id="{2399FA0D-2A90-46C6-AC5E-BEE9DF6E486F}"/>
              </a:ext>
            </a:extLst>
          </p:cNvPr>
          <p:cNvSpPr>
            <a:spLocks noGrp="1"/>
          </p:cNvSpPr>
          <p:nvPr>
            <p:ph type="sldNum" sz="quarter" idx="12"/>
          </p:nvPr>
        </p:nvSpPr>
        <p:spPr/>
        <p:txBody>
          <a:bodyPr/>
          <a:lstStyle/>
          <a:p>
            <a:fld id="{6FCB6B90-8271-4E8F-82C1-E646FBB48A2E}" type="slidenum">
              <a:rPr lang="fi-FI" smtClean="0"/>
              <a:pPr/>
              <a:t>35</a:t>
            </a:fld>
            <a:endParaRPr lang="fi-FI"/>
          </a:p>
        </p:txBody>
      </p:sp>
      <p:sp>
        <p:nvSpPr>
          <p:cNvPr id="4" name="Päivämäärän paikkamerkki 3">
            <a:extLst>
              <a:ext uri="{FF2B5EF4-FFF2-40B4-BE49-F238E27FC236}">
                <a16:creationId xmlns:a16="http://schemas.microsoft.com/office/drawing/2014/main" id="{4835CD7B-7BA9-A22D-408B-E59561AAA11C}"/>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4CEB8378-253A-2C04-9251-48890DC2DB2A}"/>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261A11FC-AC81-52B0-A1AE-56CFD0CB6EC9}"/>
              </a:ext>
            </a:extLst>
          </p:cNvPr>
          <p:cNvGraphicFramePr>
            <a:graphicFrameLocks noGrp="1"/>
          </p:cNvGraphicFramePr>
          <p:nvPr>
            <p:ph sz="quarter" idx="17"/>
            <p:extLst>
              <p:ext uri="{D42A27DB-BD31-4B8C-83A1-F6EECF244321}">
                <p14:modId xmlns:p14="http://schemas.microsoft.com/office/powerpoint/2010/main" val="4191748881"/>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5D3C80CB-1921-464A-C543-114A3102663A}"/>
              </a:ext>
            </a:extLst>
          </p:cNvPr>
          <p:cNvSpPr>
            <a:spLocks noGrp="1"/>
          </p:cNvSpPr>
          <p:nvPr>
            <p:ph type="body" sz="quarter" idx="18"/>
          </p:nvPr>
        </p:nvSpPr>
        <p:spPr>
          <a:xfrm>
            <a:off x="2334682" y="4727574"/>
            <a:ext cx="4325550" cy="165163"/>
          </a:xfrm>
        </p:spPr>
        <p:txBody>
          <a:bodyPr/>
          <a:lstStyle/>
          <a:p>
            <a:r>
              <a:rPr lang="fi-FI" dirty="0"/>
              <a:t>Lähde: Teknologiateollisuus ry:n </a:t>
            </a:r>
            <a:r>
              <a:rPr lang="fi-FI" dirty="0" err="1"/>
              <a:t>TeknoBaro</a:t>
            </a:r>
            <a:r>
              <a:rPr lang="fi-FI" dirty="0"/>
              <a:t> maaliskuu 2026, vastaajamäärä 340.</a:t>
            </a:r>
          </a:p>
          <a:p>
            <a:endParaRPr lang="fi-FI" dirty="0"/>
          </a:p>
        </p:txBody>
      </p:sp>
      <p:sp>
        <p:nvSpPr>
          <p:cNvPr id="11" name="Tekstiruutu 10">
            <a:extLst>
              <a:ext uri="{FF2B5EF4-FFF2-40B4-BE49-F238E27FC236}">
                <a16:creationId xmlns:a16="http://schemas.microsoft.com/office/drawing/2014/main" id="{56D944AF-2189-999B-54FD-E19E6E683097}"/>
              </a:ext>
            </a:extLst>
          </p:cNvPr>
          <p:cNvSpPr txBox="1"/>
          <p:nvPr/>
        </p:nvSpPr>
        <p:spPr>
          <a:xfrm>
            <a:off x="7386244" y="1103312"/>
            <a:ext cx="1451169" cy="234286"/>
          </a:xfrm>
          <a:prstGeom prst="rect">
            <a:avLst/>
          </a:prstGeom>
          <a:noFill/>
        </p:spPr>
        <p:txBody>
          <a:bodyPr wrap="square" lIns="36000" tIns="36000" rIns="36000" bIns="36000" rtlCol="0">
            <a:spAutoFit/>
          </a:bodyPr>
          <a:lstStyle/>
          <a:p>
            <a:r>
              <a:rPr lang="fi-FI" sz="1050" spc="-40"/>
              <a:t>% vastaajista</a:t>
            </a:r>
          </a:p>
        </p:txBody>
      </p:sp>
    </p:spTree>
    <p:extLst>
      <p:ext uri="{BB962C8B-B14F-4D97-AF65-F5344CB8AC3E}">
        <p14:creationId xmlns:p14="http://schemas.microsoft.com/office/powerpoint/2010/main" val="4155399062"/>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7934D58-F7EB-C068-7B20-1BDDC319C11D}"/>
              </a:ext>
            </a:extLst>
          </p:cNvPr>
          <p:cNvSpPr>
            <a:spLocks noGrp="1"/>
          </p:cNvSpPr>
          <p:nvPr>
            <p:ph type="body" sz="quarter" idx="15"/>
          </p:nvPr>
        </p:nvSpPr>
        <p:spPr/>
        <p:txBody>
          <a:bodyPr/>
          <a:lstStyle/>
          <a:p>
            <a:r>
              <a:rPr lang="fi-FI" dirty="0">
                <a:solidFill>
                  <a:schemeClr val="tx1"/>
                </a:solidFill>
              </a:rPr>
              <a:t>Investoinnit tekoälyyn</a:t>
            </a:r>
          </a:p>
        </p:txBody>
      </p:sp>
      <p:sp>
        <p:nvSpPr>
          <p:cNvPr id="3" name="Dian numeron paikkamerkki 2">
            <a:extLst>
              <a:ext uri="{FF2B5EF4-FFF2-40B4-BE49-F238E27FC236}">
                <a16:creationId xmlns:a16="http://schemas.microsoft.com/office/drawing/2014/main" id="{B1341B84-63F3-F3E9-6E82-C492379B7E04}"/>
              </a:ext>
            </a:extLst>
          </p:cNvPr>
          <p:cNvSpPr>
            <a:spLocks noGrp="1"/>
          </p:cNvSpPr>
          <p:nvPr>
            <p:ph type="sldNum" sz="quarter" idx="12"/>
          </p:nvPr>
        </p:nvSpPr>
        <p:spPr/>
        <p:txBody>
          <a:bodyPr/>
          <a:lstStyle/>
          <a:p>
            <a:fld id="{6FCB6B90-8271-4E8F-82C1-E646FBB48A2E}" type="slidenum">
              <a:rPr lang="fi-FI" smtClean="0"/>
              <a:pPr/>
              <a:t>36</a:t>
            </a:fld>
            <a:endParaRPr lang="fi-FI"/>
          </a:p>
        </p:txBody>
      </p:sp>
      <p:sp>
        <p:nvSpPr>
          <p:cNvPr id="4" name="Päivämäärän paikkamerkki 3">
            <a:extLst>
              <a:ext uri="{FF2B5EF4-FFF2-40B4-BE49-F238E27FC236}">
                <a16:creationId xmlns:a16="http://schemas.microsoft.com/office/drawing/2014/main" id="{53421A99-3367-9078-F01C-E61BCF42A408}"/>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0E32F57F-E496-6E79-E7E5-F61FC0E338B2}"/>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5EA45152-DFDC-B9AB-2D8A-774BD48E9AF8}"/>
              </a:ext>
            </a:extLst>
          </p:cNvPr>
          <p:cNvSpPr>
            <a:spLocks noGrp="1"/>
          </p:cNvSpPr>
          <p:nvPr>
            <p:ph type="body" sz="quarter" idx="18"/>
          </p:nvPr>
        </p:nvSpPr>
        <p:spPr>
          <a:xfrm>
            <a:off x="2334682" y="4727574"/>
            <a:ext cx="3979979" cy="164691"/>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8" name="Sisällön paikkamerkki 9">
            <a:extLst>
              <a:ext uri="{FF2B5EF4-FFF2-40B4-BE49-F238E27FC236}">
                <a16:creationId xmlns:a16="http://schemas.microsoft.com/office/drawing/2014/main" id="{656ADA5B-411A-01C9-B3B1-F4CD649C21AD}"/>
              </a:ext>
            </a:extLst>
          </p:cNvPr>
          <p:cNvGraphicFramePr>
            <a:graphicFrameLocks noGrp="1"/>
          </p:cNvGraphicFramePr>
          <p:nvPr>
            <p:ph sz="quarter" idx="17"/>
            <p:extLst>
              <p:ext uri="{D42A27DB-BD31-4B8C-83A1-F6EECF244321}">
                <p14:modId xmlns:p14="http://schemas.microsoft.com/office/powerpoint/2010/main" val="2533156064"/>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18195255"/>
      </p:ext>
    </p:extLst>
  </p:cSld>
  <p:clrMapOvr>
    <a:masterClrMapping/>
  </p:clrMapOvr>
  <p:transition spd="med">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2F829BB2-975D-C8DE-C5AC-4DC1C2E54B09}"/>
              </a:ext>
            </a:extLst>
          </p:cNvPr>
          <p:cNvSpPr>
            <a:spLocks noGrp="1"/>
          </p:cNvSpPr>
          <p:nvPr>
            <p:ph type="body" sz="quarter" idx="15"/>
          </p:nvPr>
        </p:nvSpPr>
        <p:spPr/>
        <p:txBody>
          <a:bodyPr/>
          <a:lstStyle/>
          <a:p>
            <a:r>
              <a:rPr lang="fi-FI" dirty="0">
                <a:solidFill>
                  <a:schemeClr val="tx1"/>
                </a:solidFill>
              </a:rPr>
              <a:t>Investoinnit tekoälyyn, muut kuin ”emme investoi tekoälyyn” -&gt; investoi tekoälyyn edes jotain</a:t>
            </a:r>
          </a:p>
          <a:p>
            <a:endParaRPr lang="fi-FI" dirty="0"/>
          </a:p>
        </p:txBody>
      </p:sp>
      <p:sp>
        <p:nvSpPr>
          <p:cNvPr id="3" name="Dian numeron paikkamerkki 2">
            <a:extLst>
              <a:ext uri="{FF2B5EF4-FFF2-40B4-BE49-F238E27FC236}">
                <a16:creationId xmlns:a16="http://schemas.microsoft.com/office/drawing/2014/main" id="{29D2665F-4D9A-211B-2F25-5477F0600CD7}"/>
              </a:ext>
            </a:extLst>
          </p:cNvPr>
          <p:cNvSpPr>
            <a:spLocks noGrp="1"/>
          </p:cNvSpPr>
          <p:nvPr>
            <p:ph type="sldNum" sz="quarter" idx="12"/>
          </p:nvPr>
        </p:nvSpPr>
        <p:spPr/>
        <p:txBody>
          <a:bodyPr/>
          <a:lstStyle/>
          <a:p>
            <a:fld id="{6FCB6B90-8271-4E8F-82C1-E646FBB48A2E}" type="slidenum">
              <a:rPr lang="fi-FI" smtClean="0"/>
              <a:pPr/>
              <a:t>37</a:t>
            </a:fld>
            <a:endParaRPr lang="fi-FI"/>
          </a:p>
        </p:txBody>
      </p:sp>
      <p:sp>
        <p:nvSpPr>
          <p:cNvPr id="4" name="Päivämäärän paikkamerkki 3">
            <a:extLst>
              <a:ext uri="{FF2B5EF4-FFF2-40B4-BE49-F238E27FC236}">
                <a16:creationId xmlns:a16="http://schemas.microsoft.com/office/drawing/2014/main" id="{1DBA6244-6B56-3F31-988E-AA5774D842BF}"/>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37E1D623-0701-130C-1EB2-E838B7A6DF9C}"/>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31EC23B3-FF8F-4AB0-F52C-D7001CEB6440}"/>
              </a:ext>
            </a:extLst>
          </p:cNvPr>
          <p:cNvGraphicFramePr>
            <a:graphicFrameLocks noGrp="1"/>
          </p:cNvGraphicFramePr>
          <p:nvPr>
            <p:ph sz="quarter" idx="17"/>
            <p:extLst>
              <p:ext uri="{D42A27DB-BD31-4B8C-83A1-F6EECF244321}">
                <p14:modId xmlns:p14="http://schemas.microsoft.com/office/powerpoint/2010/main" val="3559717526"/>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E289E78B-CC5C-1919-D319-E4CC11B38881}"/>
              </a:ext>
            </a:extLst>
          </p:cNvPr>
          <p:cNvSpPr>
            <a:spLocks noGrp="1"/>
          </p:cNvSpPr>
          <p:nvPr>
            <p:ph type="body" sz="quarter" idx="18"/>
          </p:nvPr>
        </p:nvSpPr>
        <p:spPr>
          <a:xfrm>
            <a:off x="2334682" y="4727574"/>
            <a:ext cx="5092351" cy="165163"/>
          </a:xfrm>
        </p:spPr>
        <p:txBody>
          <a:bodyPr/>
          <a:lstStyle/>
          <a:p>
            <a:r>
              <a:rPr lang="fi-FI" dirty="0"/>
              <a:t>Lähde: Teknologiateollisuus ry:n </a:t>
            </a:r>
            <a:r>
              <a:rPr lang="fi-FI" dirty="0" err="1"/>
              <a:t>TeknoBaro</a:t>
            </a:r>
            <a:r>
              <a:rPr lang="fi-FI" dirty="0"/>
              <a:t> kyselyt.</a:t>
            </a:r>
          </a:p>
          <a:p>
            <a:endParaRPr lang="fi-FI" dirty="0"/>
          </a:p>
        </p:txBody>
      </p:sp>
    </p:spTree>
    <p:extLst>
      <p:ext uri="{BB962C8B-B14F-4D97-AF65-F5344CB8AC3E}">
        <p14:creationId xmlns:p14="http://schemas.microsoft.com/office/powerpoint/2010/main" val="3662339027"/>
      </p:ext>
    </p:ext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7934D58-F7EB-C068-7B20-1BDDC319C11D}"/>
              </a:ext>
            </a:extLst>
          </p:cNvPr>
          <p:cNvSpPr>
            <a:spLocks noGrp="1"/>
          </p:cNvSpPr>
          <p:nvPr>
            <p:ph type="body" sz="quarter" idx="15"/>
          </p:nvPr>
        </p:nvSpPr>
        <p:spPr/>
        <p:txBody>
          <a:bodyPr/>
          <a:lstStyle/>
          <a:p>
            <a:r>
              <a:rPr lang="fi-FI" dirty="0">
                <a:solidFill>
                  <a:schemeClr val="tx1"/>
                </a:solidFill>
              </a:rPr>
              <a:t>Investoinnit tekoälyyn, </a:t>
            </a:r>
            <a:r>
              <a:rPr lang="fi-FI" dirty="0">
                <a:solidFill>
                  <a:schemeClr val="accent2"/>
                </a:solidFill>
              </a:rPr>
              <a:t>teollisuus </a:t>
            </a:r>
            <a:r>
              <a:rPr lang="fi-FI" dirty="0" err="1">
                <a:solidFill>
                  <a:schemeClr val="accent2"/>
                </a:solidFill>
              </a:rPr>
              <a:t>vs</a:t>
            </a:r>
            <a:r>
              <a:rPr lang="fi-FI" dirty="0">
                <a:solidFill>
                  <a:schemeClr val="accent2"/>
                </a:solidFill>
              </a:rPr>
              <a:t> palvelut, % vastaajista</a:t>
            </a:r>
          </a:p>
        </p:txBody>
      </p:sp>
      <p:sp>
        <p:nvSpPr>
          <p:cNvPr id="3" name="Dian numeron paikkamerkki 2">
            <a:extLst>
              <a:ext uri="{FF2B5EF4-FFF2-40B4-BE49-F238E27FC236}">
                <a16:creationId xmlns:a16="http://schemas.microsoft.com/office/drawing/2014/main" id="{B1341B84-63F3-F3E9-6E82-C492379B7E04}"/>
              </a:ext>
            </a:extLst>
          </p:cNvPr>
          <p:cNvSpPr>
            <a:spLocks noGrp="1"/>
          </p:cNvSpPr>
          <p:nvPr>
            <p:ph type="sldNum" sz="quarter" idx="12"/>
          </p:nvPr>
        </p:nvSpPr>
        <p:spPr/>
        <p:txBody>
          <a:bodyPr/>
          <a:lstStyle/>
          <a:p>
            <a:fld id="{6FCB6B90-8271-4E8F-82C1-E646FBB48A2E}" type="slidenum">
              <a:rPr lang="fi-FI" smtClean="0"/>
              <a:pPr/>
              <a:t>38</a:t>
            </a:fld>
            <a:endParaRPr lang="fi-FI"/>
          </a:p>
        </p:txBody>
      </p:sp>
      <p:sp>
        <p:nvSpPr>
          <p:cNvPr id="4" name="Päivämäärän paikkamerkki 3">
            <a:extLst>
              <a:ext uri="{FF2B5EF4-FFF2-40B4-BE49-F238E27FC236}">
                <a16:creationId xmlns:a16="http://schemas.microsoft.com/office/drawing/2014/main" id="{53421A99-3367-9078-F01C-E61BCF42A408}"/>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0E32F57F-E496-6E79-E7E5-F61FC0E338B2}"/>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5EA45152-DFDC-B9AB-2D8A-774BD48E9AF8}"/>
              </a:ext>
            </a:extLst>
          </p:cNvPr>
          <p:cNvSpPr>
            <a:spLocks noGrp="1"/>
          </p:cNvSpPr>
          <p:nvPr>
            <p:ph type="body" sz="quarter" idx="18"/>
          </p:nvPr>
        </p:nvSpPr>
        <p:spPr>
          <a:xfrm>
            <a:off x="2334682" y="4727574"/>
            <a:ext cx="6437843" cy="286878"/>
          </a:xfrm>
        </p:spPr>
        <p:txBody>
          <a:bodyPr/>
          <a:lstStyle/>
          <a:p>
            <a:r>
              <a:rPr lang="fi-FI" dirty="0"/>
              <a:t>Lähde: Teknologiateollisuus ry:n </a:t>
            </a:r>
            <a:r>
              <a:rPr lang="fi-FI" dirty="0" err="1"/>
              <a:t>TeknoBaro</a:t>
            </a:r>
            <a:r>
              <a:rPr lang="fi-FI" dirty="0"/>
              <a:t> maaliskuu 2026, vastaajamäärä 340.</a:t>
            </a:r>
          </a:p>
          <a:p>
            <a:r>
              <a:rPr lang="fi-FI" dirty="0"/>
              <a:t>Teollisuus sisältää metallien jalostuksen, kone- ja metallituoteteollisuuden sekä sähkö- ja elektroniikkateollisuuden. Palvelut sisältää suunnittelu- ja konsultointialan sekä tietotekniikan palvelualan. </a:t>
            </a:r>
          </a:p>
          <a:p>
            <a:endParaRPr lang="fi-FI" dirty="0"/>
          </a:p>
          <a:p>
            <a:endParaRPr lang="fi-FI" dirty="0"/>
          </a:p>
        </p:txBody>
      </p:sp>
      <p:graphicFrame>
        <p:nvGraphicFramePr>
          <p:cNvPr id="8" name="Sisällön paikkamerkki 9">
            <a:extLst>
              <a:ext uri="{FF2B5EF4-FFF2-40B4-BE49-F238E27FC236}">
                <a16:creationId xmlns:a16="http://schemas.microsoft.com/office/drawing/2014/main" id="{656ADA5B-411A-01C9-B3B1-F4CD649C21AD}"/>
              </a:ext>
            </a:extLst>
          </p:cNvPr>
          <p:cNvGraphicFramePr>
            <a:graphicFrameLocks noGrp="1"/>
          </p:cNvGraphicFramePr>
          <p:nvPr>
            <p:ph sz="quarter" idx="17"/>
            <p:extLst>
              <p:ext uri="{D42A27DB-BD31-4B8C-83A1-F6EECF244321}">
                <p14:modId xmlns:p14="http://schemas.microsoft.com/office/powerpoint/2010/main" val="1907898742"/>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85069679"/>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7934D58-F7EB-C068-7B20-1BDDC319C11D}"/>
              </a:ext>
            </a:extLst>
          </p:cNvPr>
          <p:cNvSpPr>
            <a:spLocks noGrp="1"/>
          </p:cNvSpPr>
          <p:nvPr>
            <p:ph type="body" sz="quarter" idx="15"/>
          </p:nvPr>
        </p:nvSpPr>
        <p:spPr/>
        <p:txBody>
          <a:bodyPr/>
          <a:lstStyle/>
          <a:p>
            <a:r>
              <a:rPr lang="fi-FI" dirty="0">
                <a:solidFill>
                  <a:schemeClr val="tx1"/>
                </a:solidFill>
              </a:rPr>
              <a:t>Investoinnit tekoälyyn, </a:t>
            </a:r>
            <a:r>
              <a:rPr lang="fi-FI" dirty="0">
                <a:solidFill>
                  <a:schemeClr val="accent2"/>
                </a:solidFill>
              </a:rPr>
              <a:t>yrityksen koko, %  vastaajista</a:t>
            </a:r>
          </a:p>
        </p:txBody>
      </p:sp>
      <p:sp>
        <p:nvSpPr>
          <p:cNvPr id="3" name="Dian numeron paikkamerkki 2">
            <a:extLst>
              <a:ext uri="{FF2B5EF4-FFF2-40B4-BE49-F238E27FC236}">
                <a16:creationId xmlns:a16="http://schemas.microsoft.com/office/drawing/2014/main" id="{B1341B84-63F3-F3E9-6E82-C492379B7E04}"/>
              </a:ext>
            </a:extLst>
          </p:cNvPr>
          <p:cNvSpPr>
            <a:spLocks noGrp="1"/>
          </p:cNvSpPr>
          <p:nvPr>
            <p:ph type="sldNum" sz="quarter" idx="12"/>
          </p:nvPr>
        </p:nvSpPr>
        <p:spPr/>
        <p:txBody>
          <a:bodyPr/>
          <a:lstStyle/>
          <a:p>
            <a:fld id="{6FCB6B90-8271-4E8F-82C1-E646FBB48A2E}" type="slidenum">
              <a:rPr lang="fi-FI" smtClean="0"/>
              <a:pPr/>
              <a:t>39</a:t>
            </a:fld>
            <a:endParaRPr lang="fi-FI"/>
          </a:p>
        </p:txBody>
      </p:sp>
      <p:sp>
        <p:nvSpPr>
          <p:cNvPr id="4" name="Päivämäärän paikkamerkki 3">
            <a:extLst>
              <a:ext uri="{FF2B5EF4-FFF2-40B4-BE49-F238E27FC236}">
                <a16:creationId xmlns:a16="http://schemas.microsoft.com/office/drawing/2014/main" id="{53421A99-3367-9078-F01C-E61BCF42A408}"/>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0E32F57F-E496-6E79-E7E5-F61FC0E338B2}"/>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5EA45152-DFDC-B9AB-2D8A-774BD48E9AF8}"/>
              </a:ext>
            </a:extLst>
          </p:cNvPr>
          <p:cNvSpPr>
            <a:spLocks noGrp="1"/>
          </p:cNvSpPr>
          <p:nvPr>
            <p:ph type="body" sz="quarter" idx="18"/>
          </p:nvPr>
        </p:nvSpPr>
        <p:spPr>
          <a:xfrm>
            <a:off x="2334682" y="4727574"/>
            <a:ext cx="3979979" cy="164691"/>
          </a:xfrm>
        </p:spPr>
        <p:txBody>
          <a:bodyPr/>
          <a:lstStyle/>
          <a:p>
            <a:r>
              <a:rPr lang="fi-FI" dirty="0"/>
              <a:t>Lähde: Teknologiateollisuus ry:n </a:t>
            </a:r>
            <a:r>
              <a:rPr lang="fi-FI" dirty="0" err="1"/>
              <a:t>TeknoBaro</a:t>
            </a:r>
            <a:r>
              <a:rPr lang="fi-FI" dirty="0"/>
              <a:t> maaliskuu 2026, vastaajamäärä 340.</a:t>
            </a:r>
          </a:p>
        </p:txBody>
      </p:sp>
      <p:graphicFrame>
        <p:nvGraphicFramePr>
          <p:cNvPr id="8" name="Sisällön paikkamerkki 9">
            <a:extLst>
              <a:ext uri="{FF2B5EF4-FFF2-40B4-BE49-F238E27FC236}">
                <a16:creationId xmlns:a16="http://schemas.microsoft.com/office/drawing/2014/main" id="{656ADA5B-411A-01C9-B3B1-F4CD649C21AD}"/>
              </a:ext>
            </a:extLst>
          </p:cNvPr>
          <p:cNvGraphicFramePr>
            <a:graphicFrameLocks noGrp="1"/>
          </p:cNvGraphicFramePr>
          <p:nvPr>
            <p:ph sz="quarter" idx="17"/>
            <p:extLst>
              <p:ext uri="{D42A27DB-BD31-4B8C-83A1-F6EECF244321}">
                <p14:modId xmlns:p14="http://schemas.microsoft.com/office/powerpoint/2010/main" val="3710582774"/>
              </p:ext>
            </p:extLst>
          </p:nvPr>
        </p:nvGraphicFramePr>
        <p:xfrm>
          <a:off x="381000" y="1103313"/>
          <a:ext cx="8391525" cy="35417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40951732"/>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4234012E-72BA-F385-5B6E-FD1C1EA35906}"/>
              </a:ext>
            </a:extLst>
          </p:cNvPr>
          <p:cNvSpPr>
            <a:spLocks noGrp="1"/>
          </p:cNvSpPr>
          <p:nvPr>
            <p:ph type="body" sz="quarter" idx="15"/>
          </p:nvPr>
        </p:nvSpPr>
        <p:spPr/>
        <p:txBody>
          <a:bodyPr>
            <a:normAutofit fontScale="92500"/>
          </a:bodyPr>
          <a:lstStyle/>
          <a:p>
            <a:r>
              <a:rPr lang="fi-FI" dirty="0">
                <a:solidFill>
                  <a:schemeClr val="tx1"/>
                </a:solidFill>
              </a:rPr>
              <a:t>Vastaajajoukko edustaa koon ja toimialan perusteella hyvin Teknologiateollisuuden jäsenistöä</a:t>
            </a:r>
          </a:p>
        </p:txBody>
      </p:sp>
      <p:sp>
        <p:nvSpPr>
          <p:cNvPr id="3" name="Dian numeron paikkamerkki 2">
            <a:extLst>
              <a:ext uri="{FF2B5EF4-FFF2-40B4-BE49-F238E27FC236}">
                <a16:creationId xmlns:a16="http://schemas.microsoft.com/office/drawing/2014/main" id="{08B83A52-A648-C2AB-B6CB-632EC9B1F666}"/>
              </a:ext>
            </a:extLst>
          </p:cNvPr>
          <p:cNvSpPr>
            <a:spLocks noGrp="1"/>
          </p:cNvSpPr>
          <p:nvPr>
            <p:ph type="sldNum" sz="quarter" idx="12"/>
          </p:nvPr>
        </p:nvSpPr>
        <p:spPr/>
        <p:txBody>
          <a:bodyPr/>
          <a:lstStyle/>
          <a:p>
            <a:fld id="{6FCB6B90-8271-4E8F-82C1-E646FBB48A2E}" type="slidenum">
              <a:rPr lang="fi-FI" smtClean="0"/>
              <a:pPr/>
              <a:t>4</a:t>
            </a:fld>
            <a:endParaRPr lang="fi-FI"/>
          </a:p>
        </p:txBody>
      </p:sp>
      <p:sp>
        <p:nvSpPr>
          <p:cNvPr id="4" name="Päivämäärän paikkamerkki 3">
            <a:extLst>
              <a:ext uri="{FF2B5EF4-FFF2-40B4-BE49-F238E27FC236}">
                <a16:creationId xmlns:a16="http://schemas.microsoft.com/office/drawing/2014/main" id="{3EACCD30-183A-E03D-E454-EEB0AFF9E050}"/>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C5BE6901-5CF5-EF4C-BE3A-2679CEF64D25}"/>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BC589349-A072-D3FE-D425-383F35C2DDEC}"/>
              </a:ext>
            </a:extLst>
          </p:cNvPr>
          <p:cNvGraphicFramePr>
            <a:graphicFrameLocks noGrp="1"/>
          </p:cNvGraphicFramePr>
          <p:nvPr>
            <p:ph sz="quarter" idx="17"/>
            <p:extLst>
              <p:ext uri="{D42A27DB-BD31-4B8C-83A1-F6EECF244321}">
                <p14:modId xmlns:p14="http://schemas.microsoft.com/office/powerpoint/2010/main" val="628613112"/>
              </p:ext>
            </p:extLst>
          </p:nvPr>
        </p:nvGraphicFramePr>
        <p:xfrm>
          <a:off x="381000" y="1269635"/>
          <a:ext cx="4264025" cy="3375390"/>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CC269B88-3A02-C69D-A180-B87D0508921A}"/>
              </a:ext>
            </a:extLst>
          </p:cNvPr>
          <p:cNvSpPr>
            <a:spLocks noGrp="1"/>
          </p:cNvSpPr>
          <p:nvPr>
            <p:ph type="body" sz="quarter" idx="18"/>
          </p:nvPr>
        </p:nvSpPr>
        <p:spPr>
          <a:xfrm>
            <a:off x="2334682" y="4727574"/>
            <a:ext cx="5618624" cy="165163"/>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11" name="Sisällön paikkamerkki 9">
            <a:extLst>
              <a:ext uri="{FF2B5EF4-FFF2-40B4-BE49-F238E27FC236}">
                <a16:creationId xmlns:a16="http://schemas.microsoft.com/office/drawing/2014/main" id="{C2A290B5-98F0-2FE7-AD8E-0CA60423D6BF}"/>
              </a:ext>
            </a:extLst>
          </p:cNvPr>
          <p:cNvGraphicFramePr>
            <a:graphicFrameLocks/>
          </p:cNvGraphicFramePr>
          <p:nvPr>
            <p:extLst>
              <p:ext uri="{D42A27DB-BD31-4B8C-83A1-F6EECF244321}">
                <p14:modId xmlns:p14="http://schemas.microsoft.com/office/powerpoint/2010/main" val="4070339069"/>
              </p:ext>
            </p:extLst>
          </p:nvPr>
        </p:nvGraphicFramePr>
        <p:xfrm>
          <a:off x="4645025" y="1269634"/>
          <a:ext cx="4264025" cy="341666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734547613"/>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EF6A79D0-B1DD-0DE2-2891-BEC08884A07A}"/>
              </a:ext>
            </a:extLst>
          </p:cNvPr>
          <p:cNvSpPr>
            <a:spLocks noGrp="1"/>
          </p:cNvSpPr>
          <p:nvPr>
            <p:ph type="body" sz="quarter" idx="15"/>
          </p:nvPr>
        </p:nvSpPr>
        <p:spPr/>
        <p:txBody>
          <a:bodyPr>
            <a:normAutofit fontScale="77500" lnSpcReduction="20000"/>
          </a:bodyPr>
          <a:lstStyle/>
          <a:p>
            <a:r>
              <a:rPr lang="fi-FI" dirty="0"/>
              <a:t>Vapaat kommentit yrityksenne suhdannetilanteesta ja -näkymistä. Kerro halutessasi myös Iranin sodan vaikutuksista yrityksenne liiketoimintaan.</a:t>
            </a:r>
          </a:p>
        </p:txBody>
      </p:sp>
      <p:sp>
        <p:nvSpPr>
          <p:cNvPr id="3" name="Dian numeron paikkamerkki 2">
            <a:extLst>
              <a:ext uri="{FF2B5EF4-FFF2-40B4-BE49-F238E27FC236}">
                <a16:creationId xmlns:a16="http://schemas.microsoft.com/office/drawing/2014/main" id="{B1724EC9-8797-9268-9E5C-5825EF1E4C8B}"/>
              </a:ext>
            </a:extLst>
          </p:cNvPr>
          <p:cNvSpPr>
            <a:spLocks noGrp="1"/>
          </p:cNvSpPr>
          <p:nvPr>
            <p:ph type="sldNum" sz="quarter" idx="12"/>
          </p:nvPr>
        </p:nvSpPr>
        <p:spPr/>
        <p:txBody>
          <a:bodyPr/>
          <a:lstStyle/>
          <a:p>
            <a:fld id="{6FCB6B90-8271-4E8F-82C1-E646FBB48A2E}" type="slidenum">
              <a:rPr lang="fi-FI" smtClean="0"/>
              <a:pPr/>
              <a:t>40</a:t>
            </a:fld>
            <a:endParaRPr lang="fi-FI"/>
          </a:p>
        </p:txBody>
      </p:sp>
      <p:sp>
        <p:nvSpPr>
          <p:cNvPr id="4" name="Päivämäärän paikkamerkki 3">
            <a:extLst>
              <a:ext uri="{FF2B5EF4-FFF2-40B4-BE49-F238E27FC236}">
                <a16:creationId xmlns:a16="http://schemas.microsoft.com/office/drawing/2014/main" id="{3785A4DD-A0F9-49C6-C565-99186E918A64}"/>
              </a:ext>
            </a:extLst>
          </p:cNvPr>
          <p:cNvSpPr>
            <a:spLocks noGrp="1"/>
          </p:cNvSpPr>
          <p:nvPr>
            <p:ph type="dt" sz="half" idx="10"/>
          </p:nvPr>
        </p:nvSpPr>
        <p:spPr/>
        <p:txBody>
          <a:bodyPr/>
          <a:lstStyle/>
          <a:p>
            <a:fld id="{FBD49F65-936D-47C1-B476-B10D0AC9DEC4}" type="datetime1">
              <a:rPr lang="fi-FI" smtClean="0"/>
              <a:t>15.3.2026</a:t>
            </a:fld>
            <a:endParaRPr lang="fi-FI"/>
          </a:p>
        </p:txBody>
      </p:sp>
      <p:sp>
        <p:nvSpPr>
          <p:cNvPr id="5" name="Alatunnisteen paikkamerkki 4">
            <a:extLst>
              <a:ext uri="{FF2B5EF4-FFF2-40B4-BE49-F238E27FC236}">
                <a16:creationId xmlns:a16="http://schemas.microsoft.com/office/drawing/2014/main" id="{FC1FE9C5-B2DC-A79F-429D-54C7AA69D0F2}"/>
              </a:ext>
            </a:extLst>
          </p:cNvPr>
          <p:cNvSpPr>
            <a:spLocks noGrp="1"/>
          </p:cNvSpPr>
          <p:nvPr>
            <p:ph type="ftr" sz="quarter" idx="11"/>
          </p:nvPr>
        </p:nvSpPr>
        <p:spPr/>
        <p:txBody>
          <a:bodyPr/>
          <a:lstStyle/>
          <a:p>
            <a:r>
              <a:rPr lang="fi-FI"/>
              <a:t>Teknologiateollisuus</a:t>
            </a:r>
          </a:p>
        </p:txBody>
      </p:sp>
    </p:spTree>
    <p:extLst>
      <p:ext uri="{BB962C8B-B14F-4D97-AF65-F5344CB8AC3E}">
        <p14:creationId xmlns:p14="http://schemas.microsoft.com/office/powerpoint/2010/main" val="1027937808"/>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4327257A-8F12-A5FB-D68C-11909E7CE618}"/>
              </a:ext>
            </a:extLst>
          </p:cNvPr>
          <p:cNvSpPr>
            <a:spLocks noGrp="1"/>
          </p:cNvSpPr>
          <p:nvPr>
            <p:ph type="body" sz="quarter" idx="15"/>
          </p:nvPr>
        </p:nvSpPr>
        <p:spPr/>
        <p:txBody>
          <a:bodyPr/>
          <a:lstStyle/>
          <a:p>
            <a:r>
              <a:rPr lang="fi-FI" dirty="0"/>
              <a:t>Avokommentteja</a:t>
            </a:r>
          </a:p>
        </p:txBody>
      </p:sp>
      <p:sp>
        <p:nvSpPr>
          <p:cNvPr id="3" name="Dian numeron paikkamerkki 2">
            <a:extLst>
              <a:ext uri="{FF2B5EF4-FFF2-40B4-BE49-F238E27FC236}">
                <a16:creationId xmlns:a16="http://schemas.microsoft.com/office/drawing/2014/main" id="{8CF72063-0B7B-0396-A7CA-400A1A501A96}"/>
              </a:ext>
            </a:extLst>
          </p:cNvPr>
          <p:cNvSpPr>
            <a:spLocks noGrp="1"/>
          </p:cNvSpPr>
          <p:nvPr>
            <p:ph type="sldNum" sz="quarter" idx="12"/>
          </p:nvPr>
        </p:nvSpPr>
        <p:spPr/>
        <p:txBody>
          <a:bodyPr/>
          <a:lstStyle/>
          <a:p>
            <a:fld id="{6FCB6B90-8271-4E8F-82C1-E646FBB48A2E}" type="slidenum">
              <a:rPr lang="fi-FI" smtClean="0"/>
              <a:pPr/>
              <a:t>41</a:t>
            </a:fld>
            <a:endParaRPr lang="fi-FI"/>
          </a:p>
        </p:txBody>
      </p:sp>
      <p:sp>
        <p:nvSpPr>
          <p:cNvPr id="4" name="Päivämäärän paikkamerkki 3">
            <a:extLst>
              <a:ext uri="{FF2B5EF4-FFF2-40B4-BE49-F238E27FC236}">
                <a16:creationId xmlns:a16="http://schemas.microsoft.com/office/drawing/2014/main" id="{CA69A91C-EAD3-053F-F9D8-21234D124297}"/>
              </a:ext>
            </a:extLst>
          </p:cNvPr>
          <p:cNvSpPr>
            <a:spLocks noGrp="1"/>
          </p:cNvSpPr>
          <p:nvPr>
            <p:ph type="dt" sz="half" idx="10"/>
          </p:nvPr>
        </p:nvSpPr>
        <p:spPr/>
        <p:txBody>
          <a:bodyPr/>
          <a:lstStyle/>
          <a:p>
            <a:fld id="{E70C97DB-DA9C-4CFA-B970-B8599B25F3E4}" type="datetime1">
              <a:rPr lang="fi-FI" smtClean="0"/>
              <a:t>16.3.2026</a:t>
            </a:fld>
            <a:endParaRPr lang="fi-FI"/>
          </a:p>
        </p:txBody>
      </p:sp>
      <p:sp>
        <p:nvSpPr>
          <p:cNvPr id="5" name="Alatunnisteen paikkamerkki 4">
            <a:extLst>
              <a:ext uri="{FF2B5EF4-FFF2-40B4-BE49-F238E27FC236}">
                <a16:creationId xmlns:a16="http://schemas.microsoft.com/office/drawing/2014/main" id="{96414E2F-94A1-25C0-32C4-8FA96A37E71E}"/>
              </a:ext>
            </a:extLst>
          </p:cNvPr>
          <p:cNvSpPr>
            <a:spLocks noGrp="1"/>
          </p:cNvSpPr>
          <p:nvPr>
            <p:ph type="ftr" sz="quarter" idx="11"/>
          </p:nvPr>
        </p:nvSpPr>
        <p:spPr/>
        <p:txBody>
          <a:bodyPr/>
          <a:lstStyle/>
          <a:p>
            <a:r>
              <a:rPr lang="fi-FI"/>
              <a:t>Teknologiateollisuus</a:t>
            </a:r>
          </a:p>
        </p:txBody>
      </p:sp>
      <p:sp>
        <p:nvSpPr>
          <p:cNvPr id="6" name="Sisällön paikkamerkki 5">
            <a:extLst>
              <a:ext uri="{FF2B5EF4-FFF2-40B4-BE49-F238E27FC236}">
                <a16:creationId xmlns:a16="http://schemas.microsoft.com/office/drawing/2014/main" id="{5454858F-0FB3-F7DE-6A11-9732E26347D4}"/>
              </a:ext>
            </a:extLst>
          </p:cNvPr>
          <p:cNvSpPr>
            <a:spLocks noGrp="1"/>
          </p:cNvSpPr>
          <p:nvPr>
            <p:ph sz="quarter" idx="17"/>
          </p:nvPr>
        </p:nvSpPr>
        <p:spPr/>
        <p:txBody>
          <a:bodyPr>
            <a:noAutofit/>
          </a:bodyPr>
          <a:lstStyle/>
          <a:p>
            <a:pPr marL="285750" indent="-285750">
              <a:lnSpc>
                <a:spcPct val="100000"/>
              </a:lnSpc>
              <a:buFont typeface="Arial" panose="020B0604020202020204" pitchFamily="34" charset="0"/>
              <a:buChar char="•"/>
            </a:pPr>
            <a:r>
              <a:rPr lang="fi-FI" sz="1000" dirty="0"/>
              <a:t>"Vuosi on alkanut odotuksia paremmin. Tarjouspyyntöjen määrässä ei olennaista muutosta, mutta ovat arvoltaan isompia.  Näkymät vuodelle 2027 on selkeästi parempi kuin vuosi sitten tälle vuodelle. Iranin sodalla ei vaikutuksia tällä hetkellä."</a:t>
            </a:r>
          </a:p>
          <a:p>
            <a:pPr marL="285750" indent="-285750">
              <a:lnSpc>
                <a:spcPct val="100000"/>
              </a:lnSpc>
              <a:buFont typeface="Arial" panose="020B0604020202020204" pitchFamily="34" charset="0"/>
              <a:buChar char="•"/>
            </a:pPr>
            <a:r>
              <a:rPr lang="fi-FI" sz="1000" dirty="0"/>
              <a:t>”Toistaiseksi ei ole ollut ihmeellisiä muutoksia ja kasvamme edelleen. Maailmantilanne tietysti voi vaikuttaa asiaan jatkossa, mutta tietoturvaa ja automaatiota tarvitaan silloinkin.”</a:t>
            </a:r>
          </a:p>
          <a:p>
            <a:pPr marL="285750" indent="-285750">
              <a:lnSpc>
                <a:spcPct val="100000"/>
              </a:lnSpc>
              <a:buFont typeface="Arial" panose="020B0604020202020204" pitchFamily="34" charset="0"/>
              <a:buChar char="•"/>
            </a:pPr>
            <a:r>
              <a:rPr lang="fi-FI" sz="1000" dirty="0"/>
              <a:t>”Markkinassa on edelleen epävakautta ja vaikka trendi vaikuttaisi olevan positiivinen, niin myös ikäviä yllätyksiä on mahtunut matkan varrelle ja varmasti niitä vielä on myös edessä päin.”</a:t>
            </a:r>
          </a:p>
          <a:p>
            <a:pPr marL="285750" indent="-285750">
              <a:lnSpc>
                <a:spcPct val="100000"/>
              </a:lnSpc>
              <a:buFont typeface="Arial" panose="020B0604020202020204" pitchFamily="34" charset="0"/>
              <a:buChar char="•"/>
            </a:pPr>
            <a:r>
              <a:rPr lang="fi-FI" sz="1000" dirty="0"/>
              <a:t>"Geopoliittisen tilanteen takia tulevaisuuden näkymiä on erittäin vaikea arvioida edes lyhyellä aikajänteellä. Tilanne todennäköisesti tulee vaikeutumaan aiheuttaen logistiikkakustannusten kasvua ja inflaation kiristymistä. Samoin korot saattavat nousta ja loppuvuodesta voi tulla vaikea. Nopea sekä Lähi-idän tilanteen että Ukrainan sodan päättyminen aiheuttaisivat kokonaan toisenlaisen tilanteen."</a:t>
            </a:r>
          </a:p>
          <a:p>
            <a:pPr marL="285750" indent="-285750">
              <a:lnSpc>
                <a:spcPct val="100000"/>
              </a:lnSpc>
              <a:buFont typeface="Arial" panose="020B0604020202020204" pitchFamily="34" charset="0"/>
              <a:buChar char="•"/>
            </a:pPr>
            <a:r>
              <a:rPr lang="fi-FI" sz="1000" dirty="0"/>
              <a:t>”Iranin sota ei suoraan vaikuta liiketoimintaan muuten, kuin yleisenä kustannuksien nousuna lähiaikoina. Epävarmuus nostaa hintoja ja sitä kautta hankaloittaa kannattavuuden ylläpitämistä.”</a:t>
            </a:r>
          </a:p>
          <a:p>
            <a:pPr marL="285750" indent="-285750">
              <a:lnSpc>
                <a:spcPct val="100000"/>
              </a:lnSpc>
              <a:buFont typeface="Arial" panose="020B0604020202020204" pitchFamily="34" charset="0"/>
              <a:buChar char="•"/>
            </a:pPr>
            <a:r>
              <a:rPr lang="fi-FI" sz="1000" dirty="0"/>
              <a:t>”Raaka-aineen hinnat ovat nousussa ja olivat jo ennen Iranin sotaa. Toistaiseksi myynti ja tilauskannat ovat entiset ja hyvällä tasolle.”</a:t>
            </a:r>
          </a:p>
          <a:p>
            <a:pPr marL="285750" indent="-285750">
              <a:lnSpc>
                <a:spcPct val="100000"/>
              </a:lnSpc>
              <a:buFont typeface="Arial" panose="020B0604020202020204" pitchFamily="34" charset="0"/>
              <a:buChar char="•"/>
            </a:pPr>
            <a:r>
              <a:rPr lang="fi-FI" sz="1000" dirty="0"/>
              <a:t>”Iranin sota osaltaan tuo epävarmuutta lyhyen aikavälin toimintaan, heikentäen asiakkaiden investointihaluja, ja potentiaalisesti myös häiriten kansainvälisiä kuljetuksia, joiden hinnat nousevat.  Pidemmällä tähtäimellä häiriöt öljyssä ja kaasussa tuleva vahvistamaan uusiutuvan ja sähköistyksen suhteellista asemaa pitkällä tähtäimellä.”</a:t>
            </a:r>
          </a:p>
          <a:p>
            <a:pPr marL="285750" indent="-285750">
              <a:lnSpc>
                <a:spcPct val="100000"/>
              </a:lnSpc>
              <a:buFont typeface="Arial" panose="020B0604020202020204" pitchFamily="34" charset="0"/>
              <a:buChar char="•"/>
            </a:pPr>
            <a:endParaRPr lang="fi-FI" sz="1000" dirty="0"/>
          </a:p>
        </p:txBody>
      </p:sp>
      <p:sp>
        <p:nvSpPr>
          <p:cNvPr id="7" name="Tekstin paikkamerkki 6">
            <a:extLst>
              <a:ext uri="{FF2B5EF4-FFF2-40B4-BE49-F238E27FC236}">
                <a16:creationId xmlns:a16="http://schemas.microsoft.com/office/drawing/2014/main" id="{37BBA52C-5FB7-8CCB-E4DA-247A68D62832}"/>
              </a:ext>
            </a:extLst>
          </p:cNvPr>
          <p:cNvSpPr>
            <a:spLocks noGrp="1"/>
          </p:cNvSpPr>
          <p:nvPr>
            <p:ph type="body" sz="quarter" idx="18"/>
          </p:nvPr>
        </p:nvSpPr>
        <p:spPr/>
        <p:txBody>
          <a:bodyPr/>
          <a:lstStyle/>
          <a:p>
            <a:endParaRPr lang="fi-FI"/>
          </a:p>
        </p:txBody>
      </p:sp>
    </p:spTree>
    <p:extLst>
      <p:ext uri="{BB962C8B-B14F-4D97-AF65-F5344CB8AC3E}">
        <p14:creationId xmlns:p14="http://schemas.microsoft.com/office/powerpoint/2010/main" val="3607994195"/>
      </p:ext>
    </p:extLst>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824858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4234012E-72BA-F385-5B6E-FD1C1EA35906}"/>
              </a:ext>
            </a:extLst>
          </p:cNvPr>
          <p:cNvSpPr>
            <a:spLocks noGrp="1"/>
          </p:cNvSpPr>
          <p:nvPr>
            <p:ph type="body" sz="quarter" idx="15"/>
          </p:nvPr>
        </p:nvSpPr>
        <p:spPr/>
        <p:txBody>
          <a:bodyPr/>
          <a:lstStyle/>
          <a:p>
            <a:r>
              <a:rPr lang="fi-FI" dirty="0">
                <a:solidFill>
                  <a:schemeClr val="tx1"/>
                </a:solidFill>
              </a:rPr>
              <a:t>Vastaajamäärät</a:t>
            </a:r>
          </a:p>
        </p:txBody>
      </p:sp>
      <p:sp>
        <p:nvSpPr>
          <p:cNvPr id="3" name="Dian numeron paikkamerkki 2">
            <a:extLst>
              <a:ext uri="{FF2B5EF4-FFF2-40B4-BE49-F238E27FC236}">
                <a16:creationId xmlns:a16="http://schemas.microsoft.com/office/drawing/2014/main" id="{08B83A52-A648-C2AB-B6CB-632EC9B1F666}"/>
              </a:ext>
            </a:extLst>
          </p:cNvPr>
          <p:cNvSpPr>
            <a:spLocks noGrp="1"/>
          </p:cNvSpPr>
          <p:nvPr>
            <p:ph type="sldNum" sz="quarter" idx="12"/>
          </p:nvPr>
        </p:nvSpPr>
        <p:spPr/>
        <p:txBody>
          <a:bodyPr/>
          <a:lstStyle/>
          <a:p>
            <a:fld id="{6FCB6B90-8271-4E8F-82C1-E646FBB48A2E}" type="slidenum">
              <a:rPr lang="fi-FI" smtClean="0"/>
              <a:pPr/>
              <a:t>5</a:t>
            </a:fld>
            <a:endParaRPr lang="fi-FI"/>
          </a:p>
        </p:txBody>
      </p:sp>
      <p:sp>
        <p:nvSpPr>
          <p:cNvPr id="4" name="Päivämäärän paikkamerkki 3">
            <a:extLst>
              <a:ext uri="{FF2B5EF4-FFF2-40B4-BE49-F238E27FC236}">
                <a16:creationId xmlns:a16="http://schemas.microsoft.com/office/drawing/2014/main" id="{3EACCD30-183A-E03D-E454-EEB0AFF9E050}"/>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C5BE6901-5CF5-EF4C-BE3A-2679CEF64D25}"/>
              </a:ext>
            </a:extLst>
          </p:cNvPr>
          <p:cNvSpPr>
            <a:spLocks noGrp="1"/>
          </p:cNvSpPr>
          <p:nvPr>
            <p:ph type="ftr" sz="quarter" idx="11"/>
          </p:nvPr>
        </p:nvSpPr>
        <p:spPr/>
        <p:txBody>
          <a:bodyPr/>
          <a:lstStyle/>
          <a:p>
            <a:r>
              <a:rPr lang="fi-FI"/>
              <a:t>Teknologiateollisuus</a:t>
            </a:r>
          </a:p>
        </p:txBody>
      </p:sp>
      <p:graphicFrame>
        <p:nvGraphicFramePr>
          <p:cNvPr id="10" name="Sisällön paikkamerkki 9">
            <a:extLst>
              <a:ext uri="{FF2B5EF4-FFF2-40B4-BE49-F238E27FC236}">
                <a16:creationId xmlns:a16="http://schemas.microsoft.com/office/drawing/2014/main" id="{BC589349-A072-D3FE-D425-383F35C2DDEC}"/>
              </a:ext>
            </a:extLst>
          </p:cNvPr>
          <p:cNvGraphicFramePr>
            <a:graphicFrameLocks noGrp="1"/>
          </p:cNvGraphicFramePr>
          <p:nvPr>
            <p:ph sz="quarter" idx="17"/>
            <p:extLst>
              <p:ext uri="{D42A27DB-BD31-4B8C-83A1-F6EECF244321}">
                <p14:modId xmlns:p14="http://schemas.microsoft.com/office/powerpoint/2010/main" val="2344319981"/>
              </p:ext>
            </p:extLst>
          </p:nvPr>
        </p:nvGraphicFramePr>
        <p:xfrm>
          <a:off x="381000" y="1269635"/>
          <a:ext cx="4264025" cy="3375390"/>
        </p:xfrm>
        <a:graphic>
          <a:graphicData uri="http://schemas.openxmlformats.org/drawingml/2006/chart">
            <c:chart xmlns:c="http://schemas.openxmlformats.org/drawingml/2006/chart" xmlns:r="http://schemas.openxmlformats.org/officeDocument/2006/relationships" r:id="rId3"/>
          </a:graphicData>
        </a:graphic>
      </p:graphicFrame>
      <p:sp>
        <p:nvSpPr>
          <p:cNvPr id="7" name="Tekstin paikkamerkki 6">
            <a:extLst>
              <a:ext uri="{FF2B5EF4-FFF2-40B4-BE49-F238E27FC236}">
                <a16:creationId xmlns:a16="http://schemas.microsoft.com/office/drawing/2014/main" id="{CC269B88-3A02-C69D-A180-B87D0508921A}"/>
              </a:ext>
            </a:extLst>
          </p:cNvPr>
          <p:cNvSpPr>
            <a:spLocks noGrp="1"/>
          </p:cNvSpPr>
          <p:nvPr>
            <p:ph type="body" sz="quarter" idx="18"/>
          </p:nvPr>
        </p:nvSpPr>
        <p:spPr>
          <a:xfrm>
            <a:off x="2334682" y="4727574"/>
            <a:ext cx="5618624" cy="165163"/>
          </a:xfrm>
        </p:spPr>
        <p:txBody>
          <a:bodyPr/>
          <a:lstStyle/>
          <a:p>
            <a:r>
              <a:rPr lang="fi-FI" dirty="0"/>
              <a:t>Lähde: Teknologiateollisuus ry:n </a:t>
            </a:r>
            <a:r>
              <a:rPr lang="fi-FI" dirty="0" err="1"/>
              <a:t>TeknoBaro</a:t>
            </a:r>
            <a:r>
              <a:rPr lang="fi-FI" dirty="0"/>
              <a:t> maaliskuu 2026, vastaajamäärä 340.</a:t>
            </a:r>
          </a:p>
          <a:p>
            <a:endParaRPr lang="fi-FI" dirty="0"/>
          </a:p>
        </p:txBody>
      </p:sp>
      <p:graphicFrame>
        <p:nvGraphicFramePr>
          <p:cNvPr id="11" name="Sisällön paikkamerkki 9">
            <a:extLst>
              <a:ext uri="{FF2B5EF4-FFF2-40B4-BE49-F238E27FC236}">
                <a16:creationId xmlns:a16="http://schemas.microsoft.com/office/drawing/2014/main" id="{C2A290B5-98F0-2FE7-AD8E-0CA60423D6BF}"/>
              </a:ext>
            </a:extLst>
          </p:cNvPr>
          <p:cNvGraphicFramePr>
            <a:graphicFrameLocks/>
          </p:cNvGraphicFramePr>
          <p:nvPr>
            <p:extLst>
              <p:ext uri="{D42A27DB-BD31-4B8C-83A1-F6EECF244321}">
                <p14:modId xmlns:p14="http://schemas.microsoft.com/office/powerpoint/2010/main" val="4081122891"/>
              </p:ext>
            </p:extLst>
          </p:nvPr>
        </p:nvGraphicFramePr>
        <p:xfrm>
          <a:off x="4645025" y="1269634"/>
          <a:ext cx="4264025" cy="341666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456206399"/>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47C518E2-11C1-D493-0AE4-C4EBEA554DAF}"/>
              </a:ext>
            </a:extLst>
          </p:cNvPr>
          <p:cNvSpPr>
            <a:spLocks noGrp="1"/>
          </p:cNvSpPr>
          <p:nvPr>
            <p:ph type="body" sz="quarter" idx="15"/>
          </p:nvPr>
        </p:nvSpPr>
        <p:spPr>
          <a:xfrm>
            <a:off x="1072800" y="1924882"/>
            <a:ext cx="6977283" cy="1699826"/>
          </a:xfrm>
        </p:spPr>
        <p:txBody>
          <a:bodyPr>
            <a:normAutofit lnSpcReduction="10000"/>
          </a:bodyPr>
          <a:lstStyle/>
          <a:p>
            <a:r>
              <a:rPr lang="fi-FI" dirty="0"/>
              <a:t>Aikasarjat</a:t>
            </a:r>
          </a:p>
          <a:p>
            <a:endParaRPr lang="fi-FI" dirty="0"/>
          </a:p>
          <a:p>
            <a:endParaRPr lang="fi-FI" dirty="0"/>
          </a:p>
          <a:p>
            <a:pPr>
              <a:lnSpc>
                <a:spcPct val="100000"/>
              </a:lnSpc>
            </a:pPr>
            <a:r>
              <a:rPr lang="fi-FI" sz="1050" dirty="0"/>
              <a:t>Saldoluku: Saldoluku on positiivista kehitystä kuvanneiden osuus vähennettynä negatiivista kehitystä kuvanneiden osuudella. Jos esimerkiksi 30 % vastaajista on vastannut uusien tilausten kasvaneen, 50 % pysyneen ennallaan ja 20 % vähentyneen, saldoluku on 30 – 20 eli +10.  </a:t>
            </a:r>
          </a:p>
        </p:txBody>
      </p:sp>
      <p:sp>
        <p:nvSpPr>
          <p:cNvPr id="3" name="Dian numeron paikkamerkki 2">
            <a:extLst>
              <a:ext uri="{FF2B5EF4-FFF2-40B4-BE49-F238E27FC236}">
                <a16:creationId xmlns:a16="http://schemas.microsoft.com/office/drawing/2014/main" id="{42CB9B11-1F9F-3582-7E7F-4D853CFC2C35}"/>
              </a:ext>
            </a:extLst>
          </p:cNvPr>
          <p:cNvSpPr>
            <a:spLocks noGrp="1"/>
          </p:cNvSpPr>
          <p:nvPr>
            <p:ph type="sldNum" sz="quarter" idx="12"/>
          </p:nvPr>
        </p:nvSpPr>
        <p:spPr/>
        <p:txBody>
          <a:bodyPr/>
          <a:lstStyle/>
          <a:p>
            <a:fld id="{6FCB6B90-8271-4E8F-82C1-E646FBB48A2E}" type="slidenum">
              <a:rPr lang="fi-FI" smtClean="0"/>
              <a:pPr/>
              <a:t>6</a:t>
            </a:fld>
            <a:endParaRPr lang="fi-FI"/>
          </a:p>
        </p:txBody>
      </p:sp>
      <p:sp>
        <p:nvSpPr>
          <p:cNvPr id="4" name="Päivämäärän paikkamerkki 3">
            <a:extLst>
              <a:ext uri="{FF2B5EF4-FFF2-40B4-BE49-F238E27FC236}">
                <a16:creationId xmlns:a16="http://schemas.microsoft.com/office/drawing/2014/main" id="{FAC2EAE4-E489-20F5-C7C6-A3D39F4ED866}"/>
              </a:ext>
            </a:extLst>
          </p:cNvPr>
          <p:cNvSpPr>
            <a:spLocks noGrp="1"/>
          </p:cNvSpPr>
          <p:nvPr>
            <p:ph type="dt" sz="half" idx="10"/>
          </p:nvPr>
        </p:nvSpPr>
        <p:spPr/>
        <p:txBody>
          <a:bodyPr/>
          <a:lstStyle/>
          <a:p>
            <a:fld id="{FBD49F65-936D-47C1-B476-B10D0AC9DEC4}" type="datetime1">
              <a:rPr lang="fi-FI" smtClean="0"/>
              <a:t>15.3.2026</a:t>
            </a:fld>
            <a:endParaRPr lang="fi-FI"/>
          </a:p>
        </p:txBody>
      </p:sp>
      <p:sp>
        <p:nvSpPr>
          <p:cNvPr id="5" name="Alatunnisteen paikkamerkki 4">
            <a:extLst>
              <a:ext uri="{FF2B5EF4-FFF2-40B4-BE49-F238E27FC236}">
                <a16:creationId xmlns:a16="http://schemas.microsoft.com/office/drawing/2014/main" id="{6D54C916-B759-10CD-175F-61CB12073EC4}"/>
              </a:ext>
            </a:extLst>
          </p:cNvPr>
          <p:cNvSpPr>
            <a:spLocks noGrp="1"/>
          </p:cNvSpPr>
          <p:nvPr>
            <p:ph type="ftr" sz="quarter" idx="11"/>
          </p:nvPr>
        </p:nvSpPr>
        <p:spPr/>
        <p:txBody>
          <a:bodyPr/>
          <a:lstStyle/>
          <a:p>
            <a:r>
              <a:rPr lang="fi-FI"/>
              <a:t>Teknologiateollisuus</a:t>
            </a:r>
          </a:p>
        </p:txBody>
      </p:sp>
    </p:spTree>
    <p:extLst>
      <p:ext uri="{BB962C8B-B14F-4D97-AF65-F5344CB8AC3E}">
        <p14:creationId xmlns:p14="http://schemas.microsoft.com/office/powerpoint/2010/main" val="1332433920"/>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E882E5-7E47-AE02-E54E-4D1CB5AEB1FC}"/>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3E43F713-5DE1-A1A5-7D65-4F5D3A7B6D54}"/>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 Saldoluku </a:t>
            </a:r>
          </a:p>
        </p:txBody>
      </p:sp>
      <p:sp>
        <p:nvSpPr>
          <p:cNvPr id="3" name="Dian numeron paikkamerkki 2">
            <a:extLst>
              <a:ext uri="{FF2B5EF4-FFF2-40B4-BE49-F238E27FC236}">
                <a16:creationId xmlns:a16="http://schemas.microsoft.com/office/drawing/2014/main" id="{3D82E78F-63A1-566E-FFAB-505FDF7FE3E5}"/>
              </a:ext>
            </a:extLst>
          </p:cNvPr>
          <p:cNvSpPr>
            <a:spLocks noGrp="1"/>
          </p:cNvSpPr>
          <p:nvPr>
            <p:ph type="sldNum" sz="quarter" idx="12"/>
          </p:nvPr>
        </p:nvSpPr>
        <p:spPr/>
        <p:txBody>
          <a:bodyPr/>
          <a:lstStyle/>
          <a:p>
            <a:fld id="{6FCB6B90-8271-4E8F-82C1-E646FBB48A2E}" type="slidenum">
              <a:rPr lang="fi-FI" smtClean="0"/>
              <a:pPr/>
              <a:t>7</a:t>
            </a:fld>
            <a:endParaRPr lang="fi-FI"/>
          </a:p>
        </p:txBody>
      </p:sp>
      <p:sp>
        <p:nvSpPr>
          <p:cNvPr id="4" name="Päivämäärän paikkamerkki 3">
            <a:extLst>
              <a:ext uri="{FF2B5EF4-FFF2-40B4-BE49-F238E27FC236}">
                <a16:creationId xmlns:a16="http://schemas.microsoft.com/office/drawing/2014/main" id="{C374BAD7-1298-5A8B-9F5F-236A7CEF91FF}"/>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0FDD7FFF-A3A4-5678-0A39-7D2310927B54}"/>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70330035-73FB-A613-C97A-955F96A023AE}"/>
              </a:ext>
            </a:extLst>
          </p:cNvPr>
          <p:cNvSpPr>
            <a:spLocks noGrp="1"/>
          </p:cNvSpPr>
          <p:nvPr>
            <p:ph type="body" sz="quarter" idx="18"/>
          </p:nvPr>
        </p:nvSpPr>
        <p:spPr>
          <a:xfrm>
            <a:off x="2334682" y="4727574"/>
            <a:ext cx="5618624" cy="165163"/>
          </a:xfrm>
        </p:spPr>
        <p:txBody>
          <a:bodyPr/>
          <a:lstStyle/>
          <a:p>
            <a:r>
              <a:rPr lang="fi-FI" dirty="0"/>
              <a:t>Lähde: Teknologiateollisuus ry:n </a:t>
            </a:r>
            <a:r>
              <a:rPr lang="fi-FI" dirty="0" err="1"/>
              <a:t>TeknoBaro</a:t>
            </a:r>
            <a:r>
              <a:rPr lang="fi-FI" dirty="0"/>
              <a:t> kyselyt.</a:t>
            </a:r>
          </a:p>
        </p:txBody>
      </p:sp>
      <p:graphicFrame>
        <p:nvGraphicFramePr>
          <p:cNvPr id="14" name="Sisällön paikkamerkki 13">
            <a:extLst>
              <a:ext uri="{FF2B5EF4-FFF2-40B4-BE49-F238E27FC236}">
                <a16:creationId xmlns:a16="http://schemas.microsoft.com/office/drawing/2014/main" id="{7E839FFD-A73B-E7E7-50AD-7E4C996BEA5F}"/>
              </a:ext>
            </a:extLst>
          </p:cNvPr>
          <p:cNvGraphicFramePr>
            <a:graphicFrameLocks noGrp="1"/>
          </p:cNvGraphicFramePr>
          <p:nvPr>
            <p:ph sz="quarter" idx="17"/>
            <p:extLst>
              <p:ext uri="{D42A27DB-BD31-4B8C-83A1-F6EECF244321}">
                <p14:modId xmlns:p14="http://schemas.microsoft.com/office/powerpoint/2010/main" val="1631195162"/>
              </p:ext>
            </p:extLst>
          </p:nvPr>
        </p:nvGraphicFramePr>
        <p:xfrm>
          <a:off x="4808304" y="1336321"/>
          <a:ext cx="4061663" cy="32263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Sisällön paikkamerkki 13">
            <a:extLst>
              <a:ext uri="{FF2B5EF4-FFF2-40B4-BE49-F238E27FC236}">
                <a16:creationId xmlns:a16="http://schemas.microsoft.com/office/drawing/2014/main" id="{A2299772-2853-A349-EC6D-CD038781EB61}"/>
              </a:ext>
            </a:extLst>
          </p:cNvPr>
          <p:cNvGraphicFramePr>
            <a:graphicFrameLocks/>
          </p:cNvGraphicFramePr>
          <p:nvPr>
            <p:extLst>
              <p:ext uri="{D42A27DB-BD31-4B8C-83A1-F6EECF244321}">
                <p14:modId xmlns:p14="http://schemas.microsoft.com/office/powerpoint/2010/main" val="1259761746"/>
              </p:ext>
            </p:extLst>
          </p:nvPr>
        </p:nvGraphicFramePr>
        <p:xfrm>
          <a:off x="417877" y="1336321"/>
          <a:ext cx="4008062" cy="3391489"/>
        </p:xfrm>
        <a:graphic>
          <a:graphicData uri="http://schemas.openxmlformats.org/drawingml/2006/chart">
            <c:chart xmlns:c="http://schemas.openxmlformats.org/drawingml/2006/chart" xmlns:r="http://schemas.openxmlformats.org/officeDocument/2006/relationships" r:id="rId4"/>
          </a:graphicData>
        </a:graphic>
      </p:graphicFrame>
      <p:sp>
        <p:nvSpPr>
          <p:cNvPr id="6" name="Tekstiruutu 5">
            <a:extLst>
              <a:ext uri="{FF2B5EF4-FFF2-40B4-BE49-F238E27FC236}">
                <a16:creationId xmlns:a16="http://schemas.microsoft.com/office/drawing/2014/main" id="{DA07DF4D-38CE-7406-3FA4-65599A2708A6}"/>
              </a:ext>
            </a:extLst>
          </p:cNvPr>
          <p:cNvSpPr txBox="1"/>
          <p:nvPr/>
        </p:nvSpPr>
        <p:spPr>
          <a:xfrm>
            <a:off x="6251473" y="4354861"/>
            <a:ext cx="2618494" cy="580534"/>
          </a:xfrm>
          <a:prstGeom prst="rect">
            <a:avLst/>
          </a:prstGeom>
          <a:solidFill>
            <a:schemeClr val="accent3"/>
          </a:solidFill>
        </p:spPr>
        <p:txBody>
          <a:bodyPr wrap="square" lIns="36000" tIns="36000" rIns="36000" bIns="36000" rtlCol="0">
            <a:spAutoFit/>
          </a:bodyPr>
          <a:lstStyle/>
          <a:p>
            <a:r>
              <a:rPr lang="fi-FI" sz="1100" spc="-40" dirty="0"/>
              <a:t>Kun saldoluku on plussalla, enemmistö muutosta arvioineista kertoo tilanteen parantuneen.</a:t>
            </a:r>
          </a:p>
        </p:txBody>
      </p:sp>
    </p:spTree>
    <p:extLst>
      <p:ext uri="{BB962C8B-B14F-4D97-AF65-F5344CB8AC3E}">
        <p14:creationId xmlns:p14="http://schemas.microsoft.com/office/powerpoint/2010/main" val="35952778"/>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B33A5-0D3C-7658-E868-42D85A934A69}"/>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AF6FB3D0-1A21-02F3-6848-9C50F92B6CA3}"/>
              </a:ext>
            </a:extLst>
          </p:cNvPr>
          <p:cNvSpPr>
            <a:spLocks noGrp="1"/>
          </p:cNvSpPr>
          <p:nvPr>
            <p:ph type="body" sz="quarter" idx="15"/>
          </p:nvPr>
        </p:nvSpPr>
        <p:spPr/>
        <p:txBody>
          <a:bodyPr>
            <a:noAutofit/>
          </a:bodyPr>
          <a:lstStyle/>
          <a:p>
            <a:r>
              <a:rPr lang="fi-FI" dirty="0">
                <a:solidFill>
                  <a:schemeClr val="tx1"/>
                </a:solidFill>
              </a:rPr>
              <a:t>Miten kuvaisit yrityksesi tilannetta nyt  seuraavilla osa-alueilla verrattuna noin kolmen kuukauden takaiseen tilanteeseen? Saldoluku </a:t>
            </a:r>
          </a:p>
        </p:txBody>
      </p:sp>
      <p:sp>
        <p:nvSpPr>
          <p:cNvPr id="3" name="Dian numeron paikkamerkki 2">
            <a:extLst>
              <a:ext uri="{FF2B5EF4-FFF2-40B4-BE49-F238E27FC236}">
                <a16:creationId xmlns:a16="http://schemas.microsoft.com/office/drawing/2014/main" id="{EA14380B-3141-2F4F-A4FC-A5C842FE7219}"/>
              </a:ext>
            </a:extLst>
          </p:cNvPr>
          <p:cNvSpPr>
            <a:spLocks noGrp="1"/>
          </p:cNvSpPr>
          <p:nvPr>
            <p:ph type="sldNum" sz="quarter" idx="12"/>
          </p:nvPr>
        </p:nvSpPr>
        <p:spPr/>
        <p:txBody>
          <a:bodyPr/>
          <a:lstStyle/>
          <a:p>
            <a:fld id="{6FCB6B90-8271-4E8F-82C1-E646FBB48A2E}" type="slidenum">
              <a:rPr lang="fi-FI" smtClean="0"/>
              <a:pPr/>
              <a:t>8</a:t>
            </a:fld>
            <a:endParaRPr lang="fi-FI"/>
          </a:p>
        </p:txBody>
      </p:sp>
      <p:sp>
        <p:nvSpPr>
          <p:cNvPr id="4" name="Päivämäärän paikkamerkki 3">
            <a:extLst>
              <a:ext uri="{FF2B5EF4-FFF2-40B4-BE49-F238E27FC236}">
                <a16:creationId xmlns:a16="http://schemas.microsoft.com/office/drawing/2014/main" id="{E08B0E07-238F-9A49-BED0-CFE64470FE11}"/>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A808F06E-F020-3528-79D4-90BBA1783DD2}"/>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E71FA3D6-63B4-9240-D381-C33E9BE828E9}"/>
              </a:ext>
            </a:extLst>
          </p:cNvPr>
          <p:cNvSpPr>
            <a:spLocks noGrp="1"/>
          </p:cNvSpPr>
          <p:nvPr>
            <p:ph type="body" sz="quarter" idx="18"/>
          </p:nvPr>
        </p:nvSpPr>
        <p:spPr>
          <a:xfrm>
            <a:off x="2334682" y="4727574"/>
            <a:ext cx="5618624" cy="165163"/>
          </a:xfrm>
        </p:spPr>
        <p:txBody>
          <a:bodyPr/>
          <a:lstStyle/>
          <a:p>
            <a:r>
              <a:rPr lang="fi-FI" dirty="0"/>
              <a:t>Lähde: Teknologiateollisuus ry:n </a:t>
            </a:r>
            <a:r>
              <a:rPr lang="fi-FI" dirty="0" err="1"/>
              <a:t>TeknoBaro</a:t>
            </a:r>
            <a:r>
              <a:rPr lang="fi-FI" dirty="0"/>
              <a:t> kyselyt.</a:t>
            </a:r>
          </a:p>
          <a:p>
            <a:endParaRPr lang="fi-FI" dirty="0"/>
          </a:p>
        </p:txBody>
      </p:sp>
      <p:graphicFrame>
        <p:nvGraphicFramePr>
          <p:cNvPr id="14" name="Sisällön paikkamerkki 13">
            <a:extLst>
              <a:ext uri="{FF2B5EF4-FFF2-40B4-BE49-F238E27FC236}">
                <a16:creationId xmlns:a16="http://schemas.microsoft.com/office/drawing/2014/main" id="{B9D88AA1-62AD-6EE2-D892-BFA243D6456D}"/>
              </a:ext>
            </a:extLst>
          </p:cNvPr>
          <p:cNvGraphicFramePr>
            <a:graphicFrameLocks noGrp="1"/>
          </p:cNvGraphicFramePr>
          <p:nvPr>
            <p:ph sz="quarter" idx="17"/>
            <p:extLst>
              <p:ext uri="{D42A27DB-BD31-4B8C-83A1-F6EECF244321}">
                <p14:modId xmlns:p14="http://schemas.microsoft.com/office/powerpoint/2010/main" val="1849183101"/>
              </p:ext>
            </p:extLst>
          </p:nvPr>
        </p:nvGraphicFramePr>
        <p:xfrm>
          <a:off x="381000" y="1411941"/>
          <a:ext cx="4061663" cy="32330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Sisällön paikkamerkki 13">
            <a:extLst>
              <a:ext uri="{FF2B5EF4-FFF2-40B4-BE49-F238E27FC236}">
                <a16:creationId xmlns:a16="http://schemas.microsoft.com/office/drawing/2014/main" id="{1C5A1FFC-C0DF-7502-AA88-9A562093F461}"/>
              </a:ext>
            </a:extLst>
          </p:cNvPr>
          <p:cNvGraphicFramePr>
            <a:graphicFrameLocks/>
          </p:cNvGraphicFramePr>
          <p:nvPr>
            <p:extLst>
              <p:ext uri="{D42A27DB-BD31-4B8C-83A1-F6EECF244321}">
                <p14:modId xmlns:p14="http://schemas.microsoft.com/office/powerpoint/2010/main" val="16687445"/>
              </p:ext>
            </p:extLst>
          </p:nvPr>
        </p:nvGraphicFramePr>
        <p:xfrm>
          <a:off x="5022476" y="1411941"/>
          <a:ext cx="4008062" cy="3398214"/>
        </p:xfrm>
        <a:graphic>
          <a:graphicData uri="http://schemas.openxmlformats.org/drawingml/2006/chart">
            <c:chart xmlns:c="http://schemas.openxmlformats.org/drawingml/2006/chart" xmlns:r="http://schemas.openxmlformats.org/officeDocument/2006/relationships" r:id="rId4"/>
          </a:graphicData>
        </a:graphic>
      </p:graphicFrame>
      <p:sp>
        <p:nvSpPr>
          <p:cNvPr id="6" name="Tekstiruutu 5">
            <a:extLst>
              <a:ext uri="{FF2B5EF4-FFF2-40B4-BE49-F238E27FC236}">
                <a16:creationId xmlns:a16="http://schemas.microsoft.com/office/drawing/2014/main" id="{CC2868A7-FDA2-D296-AC2D-D370652C4797}"/>
              </a:ext>
            </a:extLst>
          </p:cNvPr>
          <p:cNvSpPr txBox="1"/>
          <p:nvPr/>
        </p:nvSpPr>
        <p:spPr>
          <a:xfrm>
            <a:off x="6251473" y="4354861"/>
            <a:ext cx="2618494" cy="580534"/>
          </a:xfrm>
          <a:prstGeom prst="rect">
            <a:avLst/>
          </a:prstGeom>
          <a:solidFill>
            <a:schemeClr val="accent3"/>
          </a:solidFill>
        </p:spPr>
        <p:txBody>
          <a:bodyPr wrap="square" lIns="36000" tIns="36000" rIns="36000" bIns="36000" rtlCol="0">
            <a:spAutoFit/>
          </a:bodyPr>
          <a:lstStyle/>
          <a:p>
            <a:r>
              <a:rPr lang="fi-FI" sz="1100" spc="-40" dirty="0"/>
              <a:t>Kun saldoluku on plussalla, enemmistö muutosta arvioineista kertoo tilanteen parantuneen.</a:t>
            </a:r>
          </a:p>
        </p:txBody>
      </p:sp>
    </p:spTree>
    <p:extLst>
      <p:ext uri="{BB962C8B-B14F-4D97-AF65-F5344CB8AC3E}">
        <p14:creationId xmlns:p14="http://schemas.microsoft.com/office/powerpoint/2010/main" val="49047111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BBD41-3A9E-F8A6-E350-DB339A7C66AE}"/>
            </a:ext>
          </a:extLst>
        </p:cNvPr>
        <p:cNvGrpSpPr/>
        <p:nvPr/>
      </p:nvGrpSpPr>
      <p:grpSpPr>
        <a:xfrm>
          <a:off x="0" y="0"/>
          <a:ext cx="0" cy="0"/>
          <a:chOff x="0" y="0"/>
          <a:chExt cx="0" cy="0"/>
        </a:xfrm>
      </p:grpSpPr>
      <p:sp>
        <p:nvSpPr>
          <p:cNvPr id="2" name="Tekstin paikkamerkki 1">
            <a:extLst>
              <a:ext uri="{FF2B5EF4-FFF2-40B4-BE49-F238E27FC236}">
                <a16:creationId xmlns:a16="http://schemas.microsoft.com/office/drawing/2014/main" id="{CD972B6B-9B15-168F-756D-85F002ACB3FE}"/>
              </a:ext>
            </a:extLst>
          </p:cNvPr>
          <p:cNvSpPr>
            <a:spLocks noGrp="1"/>
          </p:cNvSpPr>
          <p:nvPr>
            <p:ph type="body" sz="quarter" idx="15"/>
          </p:nvPr>
        </p:nvSpPr>
        <p:spPr/>
        <p:txBody>
          <a:bodyPr/>
          <a:lstStyle/>
          <a:p>
            <a:r>
              <a:rPr lang="fi-FI" dirty="0">
                <a:solidFill>
                  <a:schemeClr val="tx1"/>
                </a:solidFill>
              </a:rPr>
              <a:t>Miten arvioit tilanteenne kehittyvän </a:t>
            </a:r>
            <a:r>
              <a:rPr lang="fi-FI" u="sng" dirty="0">
                <a:solidFill>
                  <a:schemeClr val="tx1"/>
                </a:solidFill>
              </a:rPr>
              <a:t>seuraavan kolmen kuukauden </a:t>
            </a:r>
            <a:r>
              <a:rPr lang="fi-FI" dirty="0">
                <a:solidFill>
                  <a:schemeClr val="tx1"/>
                </a:solidFill>
              </a:rPr>
              <a:t>aikana? Saldoluku </a:t>
            </a:r>
          </a:p>
        </p:txBody>
      </p:sp>
      <p:sp>
        <p:nvSpPr>
          <p:cNvPr id="3" name="Dian numeron paikkamerkki 2">
            <a:extLst>
              <a:ext uri="{FF2B5EF4-FFF2-40B4-BE49-F238E27FC236}">
                <a16:creationId xmlns:a16="http://schemas.microsoft.com/office/drawing/2014/main" id="{CD1FB97C-E47F-F459-7E52-35423817C908}"/>
              </a:ext>
            </a:extLst>
          </p:cNvPr>
          <p:cNvSpPr>
            <a:spLocks noGrp="1"/>
          </p:cNvSpPr>
          <p:nvPr>
            <p:ph type="sldNum" sz="quarter" idx="12"/>
          </p:nvPr>
        </p:nvSpPr>
        <p:spPr/>
        <p:txBody>
          <a:bodyPr/>
          <a:lstStyle/>
          <a:p>
            <a:fld id="{6FCB6B90-8271-4E8F-82C1-E646FBB48A2E}" type="slidenum">
              <a:rPr lang="fi-FI" smtClean="0"/>
              <a:pPr/>
              <a:t>9</a:t>
            </a:fld>
            <a:endParaRPr lang="fi-FI"/>
          </a:p>
        </p:txBody>
      </p:sp>
      <p:sp>
        <p:nvSpPr>
          <p:cNvPr id="4" name="Päivämäärän paikkamerkki 3">
            <a:extLst>
              <a:ext uri="{FF2B5EF4-FFF2-40B4-BE49-F238E27FC236}">
                <a16:creationId xmlns:a16="http://schemas.microsoft.com/office/drawing/2014/main" id="{7BF50DE0-8AA8-1E05-A8F2-1D70055928D8}"/>
              </a:ext>
            </a:extLst>
          </p:cNvPr>
          <p:cNvSpPr>
            <a:spLocks noGrp="1"/>
          </p:cNvSpPr>
          <p:nvPr>
            <p:ph type="dt" sz="half" idx="10"/>
          </p:nvPr>
        </p:nvSpPr>
        <p:spPr/>
        <p:txBody>
          <a:bodyPr/>
          <a:lstStyle/>
          <a:p>
            <a:fld id="{E70C97DB-DA9C-4CFA-B970-B8599B25F3E4}" type="datetime1">
              <a:rPr lang="fi-FI" smtClean="0"/>
              <a:t>15.3.2026</a:t>
            </a:fld>
            <a:endParaRPr lang="fi-FI"/>
          </a:p>
        </p:txBody>
      </p:sp>
      <p:sp>
        <p:nvSpPr>
          <p:cNvPr id="5" name="Alatunnisteen paikkamerkki 4">
            <a:extLst>
              <a:ext uri="{FF2B5EF4-FFF2-40B4-BE49-F238E27FC236}">
                <a16:creationId xmlns:a16="http://schemas.microsoft.com/office/drawing/2014/main" id="{7B3B868A-D39C-975D-1E09-5A8BF5D23404}"/>
              </a:ext>
            </a:extLst>
          </p:cNvPr>
          <p:cNvSpPr>
            <a:spLocks noGrp="1"/>
          </p:cNvSpPr>
          <p:nvPr>
            <p:ph type="ftr" sz="quarter" idx="11"/>
          </p:nvPr>
        </p:nvSpPr>
        <p:spPr/>
        <p:txBody>
          <a:bodyPr/>
          <a:lstStyle/>
          <a:p>
            <a:r>
              <a:rPr lang="fi-FI"/>
              <a:t>Teknologiateollisuus</a:t>
            </a:r>
          </a:p>
        </p:txBody>
      </p:sp>
      <p:sp>
        <p:nvSpPr>
          <p:cNvPr id="7" name="Tekstin paikkamerkki 6">
            <a:extLst>
              <a:ext uri="{FF2B5EF4-FFF2-40B4-BE49-F238E27FC236}">
                <a16:creationId xmlns:a16="http://schemas.microsoft.com/office/drawing/2014/main" id="{DF2BBCCF-A6E3-17A4-F32E-16C25FC4701C}"/>
              </a:ext>
            </a:extLst>
          </p:cNvPr>
          <p:cNvSpPr>
            <a:spLocks noGrp="1"/>
          </p:cNvSpPr>
          <p:nvPr>
            <p:ph type="body" sz="quarter" idx="18"/>
          </p:nvPr>
        </p:nvSpPr>
        <p:spPr>
          <a:xfrm>
            <a:off x="2334682" y="4727574"/>
            <a:ext cx="5618624" cy="165163"/>
          </a:xfrm>
        </p:spPr>
        <p:txBody>
          <a:bodyPr/>
          <a:lstStyle/>
          <a:p>
            <a:r>
              <a:rPr lang="fi-FI" dirty="0"/>
              <a:t>Lähde: Teknologiateollisuus ry:n </a:t>
            </a:r>
            <a:r>
              <a:rPr lang="fi-FI" dirty="0" err="1"/>
              <a:t>TeknoBaro</a:t>
            </a:r>
            <a:r>
              <a:rPr lang="fi-FI" dirty="0"/>
              <a:t> kyselyt.</a:t>
            </a:r>
          </a:p>
          <a:p>
            <a:endParaRPr lang="fi-FI" dirty="0"/>
          </a:p>
        </p:txBody>
      </p:sp>
      <p:graphicFrame>
        <p:nvGraphicFramePr>
          <p:cNvPr id="14" name="Sisällön paikkamerkki 13">
            <a:extLst>
              <a:ext uri="{FF2B5EF4-FFF2-40B4-BE49-F238E27FC236}">
                <a16:creationId xmlns:a16="http://schemas.microsoft.com/office/drawing/2014/main" id="{5C0C5E37-FA3F-6CE7-F7E3-D33122C58FCF}"/>
              </a:ext>
            </a:extLst>
          </p:cNvPr>
          <p:cNvGraphicFramePr>
            <a:graphicFrameLocks noGrp="1"/>
          </p:cNvGraphicFramePr>
          <p:nvPr>
            <p:ph sz="quarter" idx="17"/>
            <p:extLst>
              <p:ext uri="{D42A27DB-BD31-4B8C-83A1-F6EECF244321}">
                <p14:modId xmlns:p14="http://schemas.microsoft.com/office/powerpoint/2010/main" val="1470129513"/>
              </p:ext>
            </p:extLst>
          </p:nvPr>
        </p:nvGraphicFramePr>
        <p:xfrm>
          <a:off x="381000" y="1411941"/>
          <a:ext cx="4061663" cy="323308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Sisällön paikkamerkki 13">
            <a:extLst>
              <a:ext uri="{FF2B5EF4-FFF2-40B4-BE49-F238E27FC236}">
                <a16:creationId xmlns:a16="http://schemas.microsoft.com/office/drawing/2014/main" id="{AFDE641B-FD96-73C9-CFD5-1A3E802B2061}"/>
              </a:ext>
            </a:extLst>
          </p:cNvPr>
          <p:cNvGraphicFramePr>
            <a:graphicFrameLocks/>
          </p:cNvGraphicFramePr>
          <p:nvPr>
            <p:extLst>
              <p:ext uri="{D42A27DB-BD31-4B8C-83A1-F6EECF244321}">
                <p14:modId xmlns:p14="http://schemas.microsoft.com/office/powerpoint/2010/main" val="2241712786"/>
              </p:ext>
            </p:extLst>
          </p:nvPr>
        </p:nvGraphicFramePr>
        <p:xfrm>
          <a:off x="5022476" y="1411941"/>
          <a:ext cx="4008062" cy="3398214"/>
        </p:xfrm>
        <a:graphic>
          <a:graphicData uri="http://schemas.openxmlformats.org/drawingml/2006/chart">
            <c:chart xmlns:c="http://schemas.openxmlformats.org/drawingml/2006/chart" xmlns:r="http://schemas.openxmlformats.org/officeDocument/2006/relationships" r:id="rId4"/>
          </a:graphicData>
        </a:graphic>
      </p:graphicFrame>
      <p:sp>
        <p:nvSpPr>
          <p:cNvPr id="6" name="Tekstiruutu 5">
            <a:extLst>
              <a:ext uri="{FF2B5EF4-FFF2-40B4-BE49-F238E27FC236}">
                <a16:creationId xmlns:a16="http://schemas.microsoft.com/office/drawing/2014/main" id="{4ADDFF8F-9D32-3397-1036-54561F1C9640}"/>
              </a:ext>
            </a:extLst>
          </p:cNvPr>
          <p:cNvSpPr txBox="1"/>
          <p:nvPr/>
        </p:nvSpPr>
        <p:spPr>
          <a:xfrm>
            <a:off x="6412044" y="728406"/>
            <a:ext cx="2618494" cy="749812"/>
          </a:xfrm>
          <a:prstGeom prst="rect">
            <a:avLst/>
          </a:prstGeom>
          <a:solidFill>
            <a:schemeClr val="accent3"/>
          </a:solidFill>
        </p:spPr>
        <p:txBody>
          <a:bodyPr wrap="square" lIns="36000" tIns="36000" rIns="36000" bIns="36000" rtlCol="0">
            <a:spAutoFit/>
          </a:bodyPr>
          <a:lstStyle/>
          <a:p>
            <a:r>
              <a:rPr lang="fi-FI" sz="1100" spc="-40" dirty="0"/>
              <a:t>Kun saldoluku on plussalla, enemmistö muutosta arvioineista arvioi tilanteen parantuvan tulevina kuukausina.</a:t>
            </a:r>
          </a:p>
        </p:txBody>
      </p:sp>
    </p:spTree>
    <p:extLst>
      <p:ext uri="{BB962C8B-B14F-4D97-AF65-F5344CB8AC3E}">
        <p14:creationId xmlns:p14="http://schemas.microsoft.com/office/powerpoint/2010/main" val="2985889767"/>
      </p:ext>
    </p:extLst>
  </p:cSld>
  <p:clrMapOvr>
    <a:masterClrMapping/>
  </p:clrMapOvr>
  <p:transition spd="med">
    <p:fade/>
  </p:transition>
</p:sld>
</file>

<file path=ppt/theme/theme1.xml><?xml version="1.0" encoding="utf-8"?>
<a:theme xmlns:a="http://schemas.openxmlformats.org/drawingml/2006/main" name="Teknologiateollisuus_masterdia">
  <a:themeElements>
    <a:clrScheme name="Teknologiateollisuus">
      <a:dk1>
        <a:srgbClr val="29282E"/>
      </a:dk1>
      <a:lt1>
        <a:srgbClr val="FFFFFF"/>
      </a:lt1>
      <a:dk2>
        <a:srgbClr val="29282E"/>
      </a:dk2>
      <a:lt2>
        <a:srgbClr val="FFFFFF"/>
      </a:lt2>
      <a:accent1>
        <a:srgbClr val="0070C0"/>
      </a:accent1>
      <a:accent2>
        <a:srgbClr val="FF00B8"/>
      </a:accent2>
      <a:accent3>
        <a:srgbClr val="85E869"/>
      </a:accent3>
      <a:accent4>
        <a:srgbClr val="FF805C"/>
      </a:accent4>
      <a:accent5>
        <a:srgbClr val="8A0FA6"/>
      </a:accent5>
      <a:accent6>
        <a:srgbClr val="FFFF00"/>
      </a:accent6>
      <a:hlink>
        <a:srgbClr val="0ACFCF"/>
      </a:hlink>
      <a:folHlink>
        <a:srgbClr val="0ACFCF"/>
      </a:folHlink>
    </a:clrScheme>
    <a:fontScheme name="Teknologiateollisuu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ln>
      </a:spPr>
      <a:bodyPr vert="horz" wrap="square" lIns="91440" tIns="45720" rIns="91440" bIns="45720" numCol="1" anchor="t" anchorCtr="0" compatLnSpc="1">
        <a:prstTxWarp prst="textNoShape">
          <a:avLst/>
        </a:prstTxWarp>
      </a:bodyPr>
      <a:lstStyle>
        <a:defPPr>
          <a:defRPr/>
        </a:defPPr>
      </a:lstStyle>
    </a:spDef>
    <a:lnDef>
      <a:spPr>
        <a:ln w="19050"/>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spAutoFit/>
      </a:bodyPr>
      <a:lstStyle>
        <a:defPPr>
          <a:defRPr spc="-40" dirty="0" err="1" smtClean="0"/>
        </a:defPPr>
      </a:lstStyle>
    </a:txDef>
  </a:objectDefaults>
  <a:extraClrSchemeLst/>
  <a:extLst>
    <a:ext uri="{05A4C25C-085E-4340-85A3-A5531E510DB2}">
      <thm15:themeFamily xmlns:thm15="http://schemas.microsoft.com/office/thememl/2012/main" name="Presentation1" id="{170F3495-B9FE-4469-9B95-F30D047F6E89}" vid="{8B3A0012-1AD5-48D7-B4E6-AC87EB80EA3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F886EDC3C35ED44386E38662B6DACCDA" ma:contentTypeVersion="20" ma:contentTypeDescription="Luo uusi asiakirja." ma:contentTypeScope="" ma:versionID="5f42a86ea9b9bd6e4171dcdf6da9208f">
  <xsd:schema xmlns:xsd="http://www.w3.org/2001/XMLSchema" xmlns:xs="http://www.w3.org/2001/XMLSchema" xmlns:p="http://schemas.microsoft.com/office/2006/metadata/properties" xmlns:ns2="b057f711-7d93-472c-a8f6-94be00805750" xmlns:ns3="c296724d-1a81-4a23-b6dd-dca7fd62c6ff" targetNamespace="http://schemas.microsoft.com/office/2006/metadata/properties" ma:root="true" ma:fieldsID="414f3867d7ba3fb09d89147dee69305a" ns2:_="" ns3:_="">
    <xsd:import namespace="b057f711-7d93-472c-a8f6-94be00805750"/>
    <xsd:import namespace="c296724d-1a81-4a23-b6dd-dca7fd62c6f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Henkil_x00f6_"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57f711-7d93-472c-a8f6-94be00805750"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Kuvien tunnisteet" ma:readOnly="false" ma:fieldId="{5cf76f15-5ced-4ddc-b409-7134ff3c332f}" ma:taxonomyMulti="true" ma:sspId="f83a129e-02f3-4c10-aeed-b048f014efe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Henkil_x00f6_" ma:index="26" nillable="true" ma:displayName="Henkilö" ma:list="UserInfo" ma:SharePointGroup="0" ma:internalName="Henkil_x00f6_"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296724d-1a81-4a23-b6dd-dca7fd62c6ff" elementFormDefault="qualified">
    <xsd:import namespace="http://schemas.microsoft.com/office/2006/documentManagement/types"/>
    <xsd:import namespace="http://schemas.microsoft.com/office/infopath/2007/PartnerControls"/>
    <xsd:element name="SharedWithUsers" ma:index="14"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Jakamisen tiedot" ma:internalName="SharedWithDetails" ma:readOnly="true">
      <xsd:simpleType>
        <xsd:restriction base="dms:Note">
          <xsd:maxLength value="255"/>
        </xsd:restriction>
      </xsd:simpleType>
    </xsd:element>
    <xsd:element name="TaxCatchAll" ma:index="23" nillable="true" ma:displayName="Taxonomy Catch All Column" ma:hidden="true" ma:list="{bddbccb1-85c5-4102-b8cd-d9aa5a21b0d6}" ma:internalName="TaxCatchAll" ma:showField="CatchAllData" ma:web="c296724d-1a81-4a23-b6dd-dca7fd62c6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057f711-7d93-472c-a8f6-94be00805750">
      <Terms xmlns="http://schemas.microsoft.com/office/infopath/2007/PartnerControls"/>
    </lcf76f155ced4ddcb4097134ff3c332f>
    <TaxCatchAll xmlns="c296724d-1a81-4a23-b6dd-dca7fd62c6ff" xsi:nil="true"/>
    <Henkil_x00f6_ xmlns="b057f711-7d93-472c-a8f6-94be00805750">
      <UserInfo>
        <DisplayName/>
        <AccountId xsi:nil="true"/>
        <AccountType/>
      </UserInfo>
    </Henkil_x00f6_>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DFD127-F823-4057-8459-7C31198E1C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57f711-7d93-472c-a8f6-94be00805750"/>
    <ds:schemaRef ds:uri="c296724d-1a81-4a23-b6dd-dca7fd62c6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2B462C-0778-4750-B3F4-692F47D090DB}">
  <ds:schemaRefs>
    <ds:schemaRef ds:uri="http://purl.org/dc/elements/1.1/"/>
    <ds:schemaRef ds:uri="http://purl.org/dc/dcmitype/"/>
    <ds:schemaRef ds:uri="http://schemas.microsoft.com/office/2006/metadata/properties"/>
    <ds:schemaRef ds:uri="c296724d-1a81-4a23-b6dd-dca7fd62c6ff"/>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b057f711-7d93-472c-a8f6-94be00805750"/>
    <ds:schemaRef ds:uri="http://www.w3.org/XML/1998/namespace"/>
  </ds:schemaRefs>
</ds:datastoreItem>
</file>

<file path=customXml/itemProps3.xml><?xml version="1.0" encoding="utf-8"?>
<ds:datastoreItem xmlns:ds="http://schemas.openxmlformats.org/officeDocument/2006/customXml" ds:itemID="{6C354E62-5BA6-4889-BEBD-5780497659B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22883</TotalTime>
  <Words>1821</Words>
  <Application>Microsoft Office PowerPoint</Application>
  <PresentationFormat>Näytössä katseltava esitys (16:9)</PresentationFormat>
  <Paragraphs>428</Paragraphs>
  <Slides>42</Slides>
  <Notes>34</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42</vt:i4>
      </vt:variant>
    </vt:vector>
  </HeadingPairs>
  <TitlesOfParts>
    <vt:vector size="45" baseType="lpstr">
      <vt:lpstr>Arial</vt:lpstr>
      <vt:lpstr>Verdana</vt:lpstr>
      <vt:lpstr>Teknologiateollisuus_masterdia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Mikkonen Hanne</dc:creator>
  <cp:keywords>Teknologiateollisuus_FI</cp:keywords>
  <cp:lastModifiedBy>Mikkonen Hanne</cp:lastModifiedBy>
  <cp:revision>4</cp:revision>
  <cp:lastPrinted>2016-06-09T07:47:11Z</cp:lastPrinted>
  <dcterms:created xsi:type="dcterms:W3CDTF">2024-05-20T06:53:03Z</dcterms:created>
  <dcterms:modified xsi:type="dcterms:W3CDTF">2026-03-16T12:47:04Z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vkameleonVerID">
    <vt:lpwstr>482.21.02.003</vt:lpwstr>
  </property>
  <property fmtid="{D5CDD505-2E9C-101B-9397-08002B2CF9AE}" pid="3" name="dvSaved">
    <vt:lpwstr>1</vt:lpwstr>
  </property>
  <property fmtid="{D5CDD505-2E9C-101B-9397-08002B2CF9AE}" pid="4" name="dvLanguage">
    <vt:lpwstr>1035</vt:lpwstr>
  </property>
  <property fmtid="{D5CDD505-2E9C-101B-9397-08002B2CF9AE}" pid="5" name="dvTemplate">
    <vt:lpwstr>Tekno_fi.potx</vt:lpwstr>
  </property>
  <property fmtid="{D5CDD505-2E9C-101B-9397-08002B2CF9AE}" pid="6" name="dvDefinition">
    <vt:lpwstr>23 (dd_default.xml)</vt:lpwstr>
  </property>
  <property fmtid="{D5CDD505-2E9C-101B-9397-08002B2CF9AE}" pid="7" name="dvDefinitionID">
    <vt:lpwstr>23</vt:lpwstr>
  </property>
  <property fmtid="{D5CDD505-2E9C-101B-9397-08002B2CF9AE}" pid="8" name="dvContentFile">
    <vt:lpwstr>dd_default.xml</vt:lpwstr>
  </property>
  <property fmtid="{D5CDD505-2E9C-101B-9397-08002B2CF9AE}" pid="9" name="dvGlobalVerID">
    <vt:lpwstr>482.90.02.003</vt:lpwstr>
  </property>
  <property fmtid="{D5CDD505-2E9C-101B-9397-08002B2CF9AE}" pid="10" name="dvDefinitionVersion">
    <vt:lpwstr>2.1 / 22.1.2015</vt:lpwstr>
  </property>
  <property fmtid="{D5CDD505-2E9C-101B-9397-08002B2CF9AE}" pid="11" name="filename">
    <vt:lpwstr>false</vt:lpwstr>
  </property>
  <property fmtid="{D5CDD505-2E9C-101B-9397-08002B2CF9AE}" pid="12" name="filenameandpath">
    <vt:lpwstr>false</vt:lpwstr>
  </property>
  <property fmtid="{D5CDD505-2E9C-101B-9397-08002B2CF9AE}" pid="13" name="dvPagenumberExist">
    <vt:lpwstr>1</vt:lpwstr>
  </property>
  <property fmtid="{D5CDD505-2E9C-101B-9397-08002B2CF9AE}" pid="14" name="dvAuthorExist">
    <vt:lpwstr>1</vt:lpwstr>
  </property>
  <property fmtid="{D5CDD505-2E9C-101B-9397-08002B2CF9AE}" pid="15" name="dvDateExist">
    <vt:lpwstr>-1</vt:lpwstr>
  </property>
  <property fmtid="{D5CDD505-2E9C-101B-9397-08002B2CF9AE}" pid="16" name="dvCategory">
    <vt:lpwstr>4</vt:lpwstr>
  </property>
  <property fmtid="{D5CDD505-2E9C-101B-9397-08002B2CF9AE}" pid="17" name="dvCategory_2">
    <vt:lpwstr>0</vt:lpwstr>
  </property>
  <property fmtid="{D5CDD505-2E9C-101B-9397-08002B2CF9AE}" pid="18" name="dvSavepath">
    <vt:lpwstr/>
  </property>
  <property fmtid="{D5CDD505-2E9C-101B-9397-08002B2CF9AE}" pid="19" name="dvUsed">
    <vt:lpwstr>1</vt:lpwstr>
  </property>
  <property fmtid="{D5CDD505-2E9C-101B-9397-08002B2CF9AE}" pid="20" name="dvCompany">
    <vt:lpwstr/>
  </property>
  <property fmtid="{D5CDD505-2E9C-101B-9397-08002B2CF9AE}" pid="21" name="dvSite">
    <vt:lpwstr/>
  </property>
  <property fmtid="{D5CDD505-2E9C-101B-9397-08002B2CF9AE}" pid="22" name="dvNumbering">
    <vt:lpwstr>0</vt:lpwstr>
  </property>
  <property fmtid="{D5CDD505-2E9C-101B-9397-08002B2CF9AE}" pid="23" name="dvDUname">
    <vt:lpwstr>Nora Elers</vt:lpwstr>
  </property>
  <property fmtid="{D5CDD505-2E9C-101B-9397-08002B2CF9AE}" pid="24" name="dvDUdepartment">
    <vt:lpwstr/>
  </property>
  <property fmtid="{D5CDD505-2E9C-101B-9397-08002B2CF9AE}" pid="25" name="dvLogoExist">
    <vt:lpwstr>0</vt:lpwstr>
  </property>
  <property fmtid="{D5CDD505-2E9C-101B-9397-08002B2CF9AE}" pid="26" name="dvCurrentlogo">
    <vt:lpwstr/>
  </property>
  <property fmtid="{D5CDD505-2E9C-101B-9397-08002B2CF9AE}" pid="27" name="ContentTypeId">
    <vt:lpwstr>0x010100F886EDC3C35ED44386E38662B6DACCDA</vt:lpwstr>
  </property>
  <property fmtid="{D5CDD505-2E9C-101B-9397-08002B2CF9AE}" pid="28" name="Order">
    <vt:r8>108700</vt:r8>
  </property>
  <property fmtid="{D5CDD505-2E9C-101B-9397-08002B2CF9AE}" pid="29" name="xd_ProgID">
    <vt:lpwstr/>
  </property>
  <property fmtid="{D5CDD505-2E9C-101B-9397-08002B2CF9AE}" pid="30" name="TemplateUrl">
    <vt:lpwstr/>
  </property>
  <property fmtid="{D5CDD505-2E9C-101B-9397-08002B2CF9AE}" pid="31" name="ComplianceAssetId">
    <vt:lpwstr/>
  </property>
  <property fmtid="{D5CDD505-2E9C-101B-9397-08002B2CF9AE}" pid="32" name="_ExtendedDescription">
    <vt:lpwstr/>
  </property>
  <property fmtid="{D5CDD505-2E9C-101B-9397-08002B2CF9AE}" pid="33" name="TriggerFlowInfo">
    <vt:lpwstr/>
  </property>
  <property fmtid="{D5CDD505-2E9C-101B-9397-08002B2CF9AE}" pid="34" name="xd_Signature">
    <vt:bool>false</vt:bool>
  </property>
  <property fmtid="{D5CDD505-2E9C-101B-9397-08002B2CF9AE}" pid="35" name="MediaServiceImageTags">
    <vt:lpwstr/>
  </property>
</Properties>
</file>