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42" r:id="rId6"/>
  </p:sldMasterIdLst>
  <p:notesMasterIdLst>
    <p:notesMasterId r:id="rId29"/>
  </p:notesMasterIdLst>
  <p:handoutMasterIdLst>
    <p:handoutMasterId r:id="rId30"/>
  </p:handoutMasterIdLst>
  <p:sldIdLst>
    <p:sldId id="260" r:id="rId7"/>
    <p:sldId id="2147373746" r:id="rId8"/>
    <p:sldId id="2147373747" r:id="rId9"/>
    <p:sldId id="267" r:id="rId10"/>
    <p:sldId id="2147373745" r:id="rId11"/>
    <p:sldId id="2147373748" r:id="rId12"/>
    <p:sldId id="2147476715" r:id="rId13"/>
    <p:sldId id="266" r:id="rId14"/>
    <p:sldId id="2147476719" r:id="rId15"/>
    <p:sldId id="2147373908" r:id="rId16"/>
    <p:sldId id="2147373918" r:id="rId17"/>
    <p:sldId id="2147476733" r:id="rId18"/>
    <p:sldId id="2147373927" r:id="rId19"/>
    <p:sldId id="2147373930" r:id="rId20"/>
    <p:sldId id="2147373916" r:id="rId21"/>
    <p:sldId id="2147476722" r:id="rId22"/>
    <p:sldId id="2147476717" r:id="rId23"/>
    <p:sldId id="2147476723" r:id="rId24"/>
    <p:sldId id="2147476734" r:id="rId25"/>
    <p:sldId id="2147476724" r:id="rId26"/>
    <p:sldId id="2147476728" r:id="rId27"/>
    <p:sldId id="2147476729" r:id="rId2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5D6CBA-FCEB-F121-0810-93137C248C9A}" name="Kaukonen Sini" initials="KS" userId="S::sini.kaukonen@teknologiateollisuus.fi::5211dfb5-f076-4ab1-818d-1447759344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00"/>
    <a:srgbClr val="85E869"/>
    <a:srgbClr val="FF805C"/>
    <a:srgbClr val="FF00B8"/>
    <a:srgbClr val="8A0FA6"/>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0E3FB-1FDD-3B44-8712-5F10619A448D}" v="46" dt="2026-03-09T13:06:05.625"/>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5"/>
    <p:restoredTop sz="94669"/>
  </p:normalViewPr>
  <p:slideViewPr>
    <p:cSldViewPr snapToGrid="0">
      <p:cViewPr varScale="1">
        <p:scale>
          <a:sx n="116" d="100"/>
          <a:sy n="116" d="100"/>
        </p:scale>
        <p:origin x="184" y="7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laskentataulukko.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laskentataulukko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laskentataulukko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laskentataulukko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laskentataulukko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laskentataulukko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laskentataulukko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laskentataulukko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teknologiateollisuus-my.sharepoint.com/personal/touko_apajalahti_teknologiateollisuus_fi/Documents/02_Strategiset_teemat/Osaajatarpeet/Osaajatarveselvitys%202025/osaamispulssin-uusi-laskentaversi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Metals refining</c:v>
                </c:pt>
                <c:pt idx="1">
                  <c:v>Electronics and electrotechnical industry</c:v>
                </c:pt>
                <c:pt idx="2">
                  <c:v>Design and consulting</c:v>
                </c:pt>
                <c:pt idx="3">
                  <c:v>Information technology</c:v>
                </c:pt>
                <c:pt idx="4">
                  <c:v>Mechanical engineering and metal products</c:v>
                </c:pt>
              </c:strCache>
            </c:strRef>
          </c:cat>
          <c:val>
            <c:numRef>
              <c:f>Taul1!$B$2:$B$6</c:f>
              <c:numCache>
                <c:formatCode>#,##0</c:formatCode>
                <c:ptCount val="5"/>
                <c:pt idx="0">
                  <c:v>3700</c:v>
                </c:pt>
                <c:pt idx="1">
                  <c:v>17700</c:v>
                </c:pt>
                <c:pt idx="2">
                  <c:v>25500</c:v>
                </c:pt>
                <c:pt idx="3">
                  <c:v>40600</c:v>
                </c:pt>
                <c:pt idx="4">
                  <c:v>52900</c:v>
                </c:pt>
              </c:numCache>
            </c:numRef>
          </c:val>
          <c:extLst>
            <c:ext xmlns:c16="http://schemas.microsoft.com/office/drawing/2014/chart" uri="{C3380CC4-5D6E-409C-BE32-E72D297353CC}">
              <c16:uniqueId val="{00000000-8C8D-4437-B778-E951816AD28F}"/>
            </c:ext>
          </c:extLst>
        </c:ser>
        <c:dLbls>
          <c:showLegendKey val="0"/>
          <c:showVal val="0"/>
          <c:showCatName val="0"/>
          <c:showSerName val="0"/>
          <c:showPercent val="0"/>
          <c:showBubbleSize val="0"/>
        </c:dLbls>
        <c:gapWidth val="182"/>
        <c:axId val="352086943"/>
        <c:axId val="352096063"/>
      </c:barChart>
      <c:catAx>
        <c:axId val="352086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352096063"/>
        <c:crosses val="autoZero"/>
        <c:auto val="1"/>
        <c:lblAlgn val="ctr"/>
        <c:lblOffset val="100"/>
        <c:noMultiLvlLbl val="0"/>
      </c:catAx>
      <c:valAx>
        <c:axId val="3520960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3520869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Taul1!$B$1</c:f>
              <c:strCache>
                <c:ptCount val="1"/>
                <c:pt idx="0">
                  <c:v>Net growth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 Metals refining</c:v>
                </c:pt>
                <c:pt idx="1">
                  <c:v>Electronics and electrotechnical industry</c:v>
                </c:pt>
                <c:pt idx="2">
                  <c:v> Design and consulting</c:v>
                </c:pt>
                <c:pt idx="3">
                  <c:v>Information technology</c:v>
                </c:pt>
                <c:pt idx="4">
                  <c:v> Mechanical engineering and metal products</c:v>
                </c:pt>
              </c:strCache>
            </c:strRef>
          </c:cat>
          <c:val>
            <c:numRef>
              <c:f>Taul1!$B$2:$B$6</c:f>
              <c:numCache>
                <c:formatCode>_-* #\ ##0_-;\-* #\ ##0_-;_-* "-"??_-;_-@_-</c:formatCode>
                <c:ptCount val="5"/>
                <c:pt idx="0">
                  <c:v>0</c:v>
                </c:pt>
                <c:pt idx="1">
                  <c:v>7800</c:v>
                </c:pt>
                <c:pt idx="2">
                  <c:v>13600</c:v>
                </c:pt>
                <c:pt idx="3">
                  <c:v>26400</c:v>
                </c:pt>
                <c:pt idx="4">
                  <c:v>21100</c:v>
                </c:pt>
              </c:numCache>
            </c:numRef>
          </c:val>
          <c:extLst>
            <c:ext xmlns:c16="http://schemas.microsoft.com/office/drawing/2014/chart" uri="{C3380CC4-5D6E-409C-BE32-E72D297353CC}">
              <c16:uniqueId val="{00000000-EE1D-48EA-B40D-71D196E0A523}"/>
            </c:ext>
          </c:extLst>
        </c:ser>
        <c:ser>
          <c:idx val="1"/>
          <c:order val="1"/>
          <c:tx>
            <c:strRef>
              <c:f>Taul1!$C$1</c:f>
              <c:strCache>
                <c:ptCount val="1"/>
                <c:pt idx="0">
                  <c:v>Retirements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E1D-48EA-B40D-71D196E0A52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 Metals refining</c:v>
                </c:pt>
                <c:pt idx="1">
                  <c:v>Electronics and electrotechnical industry</c:v>
                </c:pt>
                <c:pt idx="2">
                  <c:v> Design and consulting</c:v>
                </c:pt>
                <c:pt idx="3">
                  <c:v>Information technology</c:v>
                </c:pt>
                <c:pt idx="4">
                  <c:v> Mechanical engineering and metal products</c:v>
                </c:pt>
              </c:strCache>
            </c:strRef>
          </c:cat>
          <c:val>
            <c:numRef>
              <c:f>Taul1!$C$2:$C$6</c:f>
              <c:numCache>
                <c:formatCode>_-* #\ ##0_-;\-* #\ ##0_-;_-* "-"??_-;_-@_-</c:formatCode>
                <c:ptCount val="5"/>
                <c:pt idx="0">
                  <c:v>3700</c:v>
                </c:pt>
                <c:pt idx="1">
                  <c:v>9900</c:v>
                </c:pt>
                <c:pt idx="2">
                  <c:v>11900</c:v>
                </c:pt>
                <c:pt idx="3">
                  <c:v>14300</c:v>
                </c:pt>
                <c:pt idx="4">
                  <c:v>31800</c:v>
                </c:pt>
              </c:numCache>
            </c:numRef>
          </c:val>
          <c:extLst>
            <c:ext xmlns:c16="http://schemas.microsoft.com/office/drawing/2014/chart" uri="{C3380CC4-5D6E-409C-BE32-E72D297353CC}">
              <c16:uniqueId val="{00000001-EE1D-48EA-B40D-71D196E0A523}"/>
            </c:ext>
          </c:extLst>
        </c:ser>
        <c:ser>
          <c:idx val="2"/>
          <c:order val="2"/>
          <c:tx>
            <c:strRef>
              <c:f>Taul1!$D$1</c:f>
              <c:strCache>
                <c:ptCount val="1"/>
                <c:pt idx="0">
                  <c:v>SUM</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 Metals refining</c:v>
                </c:pt>
                <c:pt idx="1">
                  <c:v>Electronics and electrotechnical industry</c:v>
                </c:pt>
                <c:pt idx="2">
                  <c:v> Design and consulting</c:v>
                </c:pt>
                <c:pt idx="3">
                  <c:v>Information technology</c:v>
                </c:pt>
                <c:pt idx="4">
                  <c:v> Mechanical engineering and metal products</c:v>
                </c:pt>
              </c:strCache>
            </c:strRef>
          </c:cat>
          <c:val>
            <c:numRef>
              <c:f>Taul1!$D$2:$D$6</c:f>
              <c:numCache>
                <c:formatCode>_-* #\ ##0_-;\-* #\ ##0_-;_-* "-"??_-;_-@_-</c:formatCode>
                <c:ptCount val="5"/>
                <c:pt idx="0">
                  <c:v>3700</c:v>
                </c:pt>
                <c:pt idx="1">
                  <c:v>17700</c:v>
                </c:pt>
                <c:pt idx="2">
                  <c:v>25500</c:v>
                </c:pt>
                <c:pt idx="3">
                  <c:v>40600</c:v>
                </c:pt>
                <c:pt idx="4">
                  <c:v>52900</c:v>
                </c:pt>
              </c:numCache>
            </c:numRef>
          </c:val>
          <c:extLst>
            <c:ext xmlns:c16="http://schemas.microsoft.com/office/drawing/2014/chart" uri="{C3380CC4-5D6E-409C-BE32-E72D297353CC}">
              <c16:uniqueId val="{00000002-EE1D-48EA-B40D-71D196E0A523}"/>
            </c:ext>
          </c:extLst>
        </c:ser>
        <c:dLbls>
          <c:showLegendKey val="0"/>
          <c:showVal val="0"/>
          <c:showCatName val="0"/>
          <c:showSerName val="0"/>
          <c:showPercent val="0"/>
          <c:showBubbleSize val="0"/>
        </c:dLbls>
        <c:gapWidth val="150"/>
        <c:overlap val="100"/>
        <c:axId val="1790587200"/>
        <c:axId val="1790586720"/>
      </c:barChart>
      <c:catAx>
        <c:axId val="1790587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790586720"/>
        <c:crosses val="autoZero"/>
        <c:auto val="1"/>
        <c:lblAlgn val="ctr"/>
        <c:lblOffset val="100"/>
        <c:noMultiLvlLbl val="0"/>
      </c:catAx>
      <c:valAx>
        <c:axId val="1790586720"/>
        <c:scaling>
          <c:orientation val="minMax"/>
          <c:max val="60000"/>
        </c:scaling>
        <c:delete val="0"/>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79058720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t>number</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Doctoral level</c:v>
                </c:pt>
                <c:pt idx="1">
                  <c:v>University level</c:v>
                </c:pt>
                <c:pt idx="2">
                  <c:v>University of applied sciences</c:v>
                </c:pt>
                <c:pt idx="3">
                  <c:v>Vocational secondary</c:v>
                </c:pt>
              </c:strCache>
            </c:strRef>
          </c:cat>
          <c:val>
            <c:numRef>
              <c:f>Taul1!$B$2:$B$5</c:f>
              <c:numCache>
                <c:formatCode>_-* #\ ##0_-;\-* #\ ##0_-;_-* "-"??_-;_-@_-</c:formatCode>
                <c:ptCount val="4"/>
                <c:pt idx="0">
                  <c:v>2900</c:v>
                </c:pt>
                <c:pt idx="1">
                  <c:v>42200</c:v>
                </c:pt>
                <c:pt idx="2">
                  <c:v>58700</c:v>
                </c:pt>
                <c:pt idx="3">
                  <c:v>36500</c:v>
                </c:pt>
              </c:numCache>
            </c:numRef>
          </c:val>
          <c:extLst>
            <c:ext xmlns:c16="http://schemas.microsoft.com/office/drawing/2014/chart" uri="{C3380CC4-5D6E-409C-BE32-E72D297353CC}">
              <c16:uniqueId val="{00000000-A5D5-4F7B-97A7-E2656DC398F5}"/>
            </c:ext>
          </c:extLst>
        </c:ser>
        <c:dLbls>
          <c:showLegendKey val="0"/>
          <c:showVal val="0"/>
          <c:showCatName val="0"/>
          <c:showSerName val="0"/>
          <c:showPercent val="0"/>
          <c:showBubbleSize val="0"/>
        </c:dLbls>
        <c:gapWidth val="182"/>
        <c:axId val="2009948304"/>
        <c:axId val="2009948784"/>
      </c:barChart>
      <c:catAx>
        <c:axId val="200994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2009948784"/>
        <c:crosses val="autoZero"/>
        <c:auto val="1"/>
        <c:lblAlgn val="ctr"/>
        <c:lblOffset val="100"/>
        <c:noMultiLvlLbl val="0"/>
      </c:catAx>
      <c:valAx>
        <c:axId val="2009948784"/>
        <c:scaling>
          <c:orientation val="minMax"/>
          <c:max val="60000"/>
        </c:scaling>
        <c:delete val="1"/>
        <c:axPos val="b"/>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crossAx val="2009948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t>share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tx>
            <c:strRef>
              <c:f>Taul1!$B$1</c:f>
              <c:strCache>
                <c:ptCount val="1"/>
                <c:pt idx="0">
                  <c:v>Sarja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Doctoral level</c:v>
                </c:pt>
                <c:pt idx="1">
                  <c:v>University level</c:v>
                </c:pt>
                <c:pt idx="2">
                  <c:v>University of applied sciences</c:v>
                </c:pt>
                <c:pt idx="3">
                  <c:v>Vocational secondary</c:v>
                </c:pt>
              </c:strCache>
            </c:strRef>
          </c:cat>
          <c:val>
            <c:numRef>
              <c:f>Taul1!$B$2:$B$5</c:f>
              <c:numCache>
                <c:formatCode>0%</c:formatCode>
                <c:ptCount val="4"/>
                <c:pt idx="0">
                  <c:v>0.02</c:v>
                </c:pt>
                <c:pt idx="1">
                  <c:v>0.3</c:v>
                </c:pt>
                <c:pt idx="2">
                  <c:v>0.42</c:v>
                </c:pt>
                <c:pt idx="3">
                  <c:v>0.26</c:v>
                </c:pt>
              </c:numCache>
            </c:numRef>
          </c:val>
          <c:extLst>
            <c:ext xmlns:c16="http://schemas.microsoft.com/office/drawing/2014/chart" uri="{C3380CC4-5D6E-409C-BE32-E72D297353CC}">
              <c16:uniqueId val="{00000000-AE31-4898-B777-5CB9B5A9A83A}"/>
            </c:ext>
          </c:extLst>
        </c:ser>
        <c:dLbls>
          <c:showLegendKey val="0"/>
          <c:showVal val="0"/>
          <c:showCatName val="0"/>
          <c:showSerName val="0"/>
          <c:showPercent val="0"/>
          <c:showBubbleSize val="0"/>
        </c:dLbls>
        <c:gapWidth val="182"/>
        <c:axId val="2009948304"/>
        <c:axId val="2009948784"/>
      </c:barChart>
      <c:catAx>
        <c:axId val="2009948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2009948784"/>
        <c:crosses val="autoZero"/>
        <c:auto val="1"/>
        <c:lblAlgn val="ctr"/>
        <c:lblOffset val="100"/>
        <c:noMultiLvlLbl val="0"/>
      </c:catAx>
      <c:valAx>
        <c:axId val="2009948784"/>
        <c:scaling>
          <c:orientation val="minMax"/>
          <c:max val="0.5"/>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009948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Taul1!$B$1</c:f>
              <c:strCache>
                <c:ptCount val="1"/>
                <c:pt idx="0">
                  <c:v>Vocational secondary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Design and consulting</c:v>
                </c:pt>
                <c:pt idx="2">
                  <c:v>Metals refining</c:v>
                </c:pt>
                <c:pt idx="3">
                  <c:v>Mechanical engineering and metal products</c:v>
                </c:pt>
                <c:pt idx="4">
                  <c:v>Electronics and electrotechnical industry</c:v>
                </c:pt>
              </c:strCache>
            </c:strRef>
          </c:cat>
          <c:val>
            <c:numRef>
              <c:f>Taul1!$B$2:$B$6</c:f>
              <c:numCache>
                <c:formatCode>0%</c:formatCode>
                <c:ptCount val="5"/>
                <c:pt idx="0">
                  <c:v>7.0000000000000007E-2</c:v>
                </c:pt>
                <c:pt idx="1">
                  <c:v>0.02</c:v>
                </c:pt>
                <c:pt idx="2">
                  <c:v>0.53</c:v>
                </c:pt>
                <c:pt idx="3">
                  <c:v>0.46</c:v>
                </c:pt>
                <c:pt idx="4">
                  <c:v>0.38</c:v>
                </c:pt>
              </c:numCache>
            </c:numRef>
          </c:val>
          <c:extLst>
            <c:ext xmlns:c16="http://schemas.microsoft.com/office/drawing/2014/chart" uri="{C3380CC4-5D6E-409C-BE32-E72D297353CC}">
              <c16:uniqueId val="{00000000-AB23-4F5C-B839-5186B1102A89}"/>
            </c:ext>
          </c:extLst>
        </c:ser>
        <c:ser>
          <c:idx val="1"/>
          <c:order val="1"/>
          <c:tx>
            <c:strRef>
              <c:f>Taul1!$C$1</c:f>
              <c:strCache>
                <c:ptCount val="1"/>
                <c:pt idx="0">
                  <c:v>Higher education</c:v>
                </c:pt>
              </c:strCache>
            </c:strRef>
          </c:tx>
          <c:spPr>
            <a:solidFill>
              <a:srgbClr val="0AC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Information technology</c:v>
                </c:pt>
                <c:pt idx="1">
                  <c:v>Design and consulting</c:v>
                </c:pt>
                <c:pt idx="2">
                  <c:v>Metals refining</c:v>
                </c:pt>
                <c:pt idx="3">
                  <c:v>Mechanical engineering and metal products</c:v>
                </c:pt>
                <c:pt idx="4">
                  <c:v>Electronics and electrotechnical industry</c:v>
                </c:pt>
              </c:strCache>
            </c:strRef>
          </c:cat>
          <c:val>
            <c:numRef>
              <c:f>Taul1!$C$2:$C$6</c:f>
              <c:numCache>
                <c:formatCode>0%</c:formatCode>
                <c:ptCount val="5"/>
                <c:pt idx="0">
                  <c:v>0.93</c:v>
                </c:pt>
                <c:pt idx="1">
                  <c:v>0.98</c:v>
                </c:pt>
                <c:pt idx="2">
                  <c:v>0.47</c:v>
                </c:pt>
                <c:pt idx="3">
                  <c:v>0.54</c:v>
                </c:pt>
                <c:pt idx="4">
                  <c:v>0.62</c:v>
                </c:pt>
              </c:numCache>
            </c:numRef>
          </c:val>
          <c:extLst>
            <c:ext xmlns:c16="http://schemas.microsoft.com/office/drawing/2014/chart" uri="{C3380CC4-5D6E-409C-BE32-E72D297353CC}">
              <c16:uniqueId val="{00000001-AB23-4F5C-B839-5186B1102A89}"/>
            </c:ext>
          </c:extLst>
        </c:ser>
        <c:dLbls>
          <c:showLegendKey val="0"/>
          <c:showVal val="0"/>
          <c:showCatName val="0"/>
          <c:showSerName val="0"/>
          <c:showPercent val="0"/>
          <c:showBubbleSize val="0"/>
        </c:dLbls>
        <c:gapWidth val="150"/>
        <c:overlap val="100"/>
        <c:axId val="352085503"/>
        <c:axId val="352093663"/>
      </c:barChart>
      <c:catAx>
        <c:axId val="352085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352093663"/>
        <c:crosses val="autoZero"/>
        <c:auto val="1"/>
        <c:lblAlgn val="ctr"/>
        <c:lblOffset val="100"/>
        <c:noMultiLvlLbl val="0"/>
      </c:catAx>
      <c:valAx>
        <c:axId val="3520936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crossAx val="352085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fi-FI" sz="1400"/>
              <a:t>If </a:t>
            </a:r>
            <a:r>
              <a:rPr lang="fi-FI" sz="1400" err="1"/>
              <a:t>employees</a:t>
            </a:r>
            <a:r>
              <a:rPr lang="fi-FI" sz="1400"/>
              <a:t> </a:t>
            </a:r>
            <a:r>
              <a:rPr lang="fi-FI" sz="1400" err="1"/>
              <a:t>with</a:t>
            </a:r>
            <a:r>
              <a:rPr lang="fi-FI" sz="1400"/>
              <a:t> </a:t>
            </a:r>
            <a:r>
              <a:rPr lang="fi-FI" sz="1400" err="1"/>
              <a:t>vocational</a:t>
            </a:r>
            <a:r>
              <a:rPr lang="fi-FI" sz="1400"/>
              <a:t> </a:t>
            </a:r>
            <a:r>
              <a:rPr lang="fi-FI" sz="1400" err="1"/>
              <a:t>secondary</a:t>
            </a:r>
            <a:r>
              <a:rPr lang="fi-FI" sz="1400"/>
              <a:t> </a:t>
            </a:r>
            <a:r>
              <a:rPr lang="fi-FI" sz="1400" err="1"/>
              <a:t>education</a:t>
            </a:r>
            <a:r>
              <a:rPr lang="fi-FI" sz="1400"/>
              <a:t> </a:t>
            </a:r>
            <a:r>
              <a:rPr lang="fi-FI" sz="1400" err="1"/>
              <a:t>are</a:t>
            </a:r>
            <a:r>
              <a:rPr lang="fi-FI" sz="1400"/>
              <a:t> </a:t>
            </a:r>
            <a:r>
              <a:rPr lang="fi-FI" sz="1400" err="1"/>
              <a:t>retiring</a:t>
            </a:r>
            <a:r>
              <a:rPr lang="fi-FI" sz="1400"/>
              <a:t> </a:t>
            </a:r>
            <a:r>
              <a:rPr lang="fi-FI" sz="1400" err="1"/>
              <a:t>from</a:t>
            </a:r>
            <a:r>
              <a:rPr lang="fi-FI" sz="1400"/>
              <a:t> </a:t>
            </a:r>
            <a:r>
              <a:rPr lang="fi-FI" sz="1400" err="1"/>
              <a:t>your</a:t>
            </a:r>
            <a:r>
              <a:rPr lang="fi-FI" sz="1400"/>
              <a:t> </a:t>
            </a:r>
            <a:r>
              <a:rPr lang="fi-FI" sz="1400" err="1"/>
              <a:t>company</a:t>
            </a:r>
            <a:r>
              <a:rPr lang="fi-FI" sz="1400"/>
              <a:t>, </a:t>
            </a:r>
            <a:r>
              <a:rPr lang="fi-FI" sz="1400" err="1"/>
              <a:t>will</a:t>
            </a:r>
            <a:r>
              <a:rPr lang="fi-FI" sz="1400" baseline="0"/>
              <a:t> </a:t>
            </a:r>
            <a:r>
              <a:rPr lang="fi-FI" sz="1400" baseline="0" err="1"/>
              <a:t>the</a:t>
            </a:r>
            <a:r>
              <a:rPr lang="fi-FI" sz="1400" baseline="0"/>
              <a:t> </a:t>
            </a:r>
            <a:r>
              <a:rPr lang="fi-FI" sz="1400" baseline="0" err="1"/>
              <a:t>replacement</a:t>
            </a:r>
            <a:r>
              <a:rPr lang="fi-FI" sz="1400" baseline="0"/>
              <a:t> </a:t>
            </a:r>
            <a:r>
              <a:rPr lang="fi-FI" sz="1400" baseline="0" err="1"/>
              <a:t>hires</a:t>
            </a:r>
            <a:r>
              <a:rPr lang="fi-FI" sz="1400" baseline="0"/>
              <a:t> </a:t>
            </a:r>
            <a:r>
              <a:rPr lang="fi-FI" sz="1400" baseline="0" err="1"/>
              <a:t>be</a:t>
            </a:r>
            <a:r>
              <a:rPr lang="fi-FI" sz="1400" baseline="0"/>
              <a:t>:</a:t>
            </a:r>
            <a:endParaRPr lang="fi-FI" sz="140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i-FI"/>
        </a:p>
      </c:txPr>
    </c:title>
    <c:autoTitleDeleted val="0"/>
    <c:plotArea>
      <c:layout/>
      <c:barChart>
        <c:barDir val="bar"/>
        <c:grouping val="percentStacked"/>
        <c:varyColors val="0"/>
        <c:ser>
          <c:idx val="0"/>
          <c:order val="0"/>
          <c:tx>
            <c:strRef>
              <c:f>Taul1!$B$1</c:f>
              <c:strCache>
                <c:ptCount val="1"/>
                <c:pt idx="0">
                  <c:v>Vocational secondary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Metals refining</c:v>
                </c:pt>
                <c:pt idx="1">
                  <c:v>Mechanical engineering and metal products</c:v>
                </c:pt>
                <c:pt idx="2">
                  <c:v>Electronics and electrotechnical industry</c:v>
                </c:pt>
              </c:strCache>
            </c:strRef>
          </c:cat>
          <c:val>
            <c:numRef>
              <c:f>Taul1!$B$2:$B$4</c:f>
              <c:numCache>
                <c:formatCode>0%</c:formatCode>
                <c:ptCount val="3"/>
                <c:pt idx="0">
                  <c:v>0.68</c:v>
                </c:pt>
                <c:pt idx="1">
                  <c:v>0.66</c:v>
                </c:pt>
                <c:pt idx="2">
                  <c:v>0.61</c:v>
                </c:pt>
              </c:numCache>
            </c:numRef>
          </c:val>
          <c:extLst>
            <c:ext xmlns:c16="http://schemas.microsoft.com/office/drawing/2014/chart" uri="{C3380CC4-5D6E-409C-BE32-E72D297353CC}">
              <c16:uniqueId val="{00000000-04E2-47EC-8161-04FEA5C92806}"/>
            </c:ext>
          </c:extLst>
        </c:ser>
        <c:ser>
          <c:idx val="1"/>
          <c:order val="1"/>
          <c:tx>
            <c:strRef>
              <c:f>Taul1!$C$1</c:f>
              <c:strCache>
                <c:ptCount val="1"/>
                <c:pt idx="0">
                  <c:v>University of Applied Sciences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Metals refining</c:v>
                </c:pt>
                <c:pt idx="1">
                  <c:v>Mechanical engineering and metal products</c:v>
                </c:pt>
                <c:pt idx="2">
                  <c:v>Electronics and electrotechnical industry</c:v>
                </c:pt>
              </c:strCache>
            </c:strRef>
          </c:cat>
          <c:val>
            <c:numRef>
              <c:f>Taul1!$C$2:$C$4</c:f>
              <c:numCache>
                <c:formatCode>0%</c:formatCode>
                <c:ptCount val="3"/>
                <c:pt idx="0">
                  <c:v>0.1</c:v>
                </c:pt>
                <c:pt idx="1">
                  <c:v>0.16</c:v>
                </c:pt>
                <c:pt idx="2">
                  <c:v>0.17</c:v>
                </c:pt>
              </c:numCache>
            </c:numRef>
          </c:val>
          <c:extLst>
            <c:ext xmlns:c16="http://schemas.microsoft.com/office/drawing/2014/chart" uri="{C3380CC4-5D6E-409C-BE32-E72D297353CC}">
              <c16:uniqueId val="{00000001-04E2-47EC-8161-04FEA5C92806}"/>
            </c:ext>
          </c:extLst>
        </c:ser>
        <c:ser>
          <c:idx val="2"/>
          <c:order val="2"/>
          <c:tx>
            <c:strRef>
              <c:f>Taul1!$D$1</c:f>
              <c:strCache>
                <c:ptCount val="1"/>
                <c:pt idx="0">
                  <c:v>University</c:v>
                </c:pt>
              </c:strCache>
            </c:strRef>
          </c:tx>
          <c:spPr>
            <a:solidFill>
              <a:srgbClr val="0ACFC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Metals refining</c:v>
                </c:pt>
                <c:pt idx="1">
                  <c:v>Mechanical engineering and metal products</c:v>
                </c:pt>
                <c:pt idx="2">
                  <c:v>Electronics and electrotechnical industry</c:v>
                </c:pt>
              </c:strCache>
            </c:strRef>
          </c:cat>
          <c:val>
            <c:numRef>
              <c:f>Taul1!$D$2:$D$4</c:f>
              <c:numCache>
                <c:formatCode>0%</c:formatCode>
                <c:ptCount val="3"/>
                <c:pt idx="0">
                  <c:v>0.1</c:v>
                </c:pt>
                <c:pt idx="1">
                  <c:v>0.06</c:v>
                </c:pt>
                <c:pt idx="2">
                  <c:v>0.06</c:v>
                </c:pt>
              </c:numCache>
            </c:numRef>
          </c:val>
          <c:extLst>
            <c:ext xmlns:c16="http://schemas.microsoft.com/office/drawing/2014/chart" uri="{C3380CC4-5D6E-409C-BE32-E72D297353CC}">
              <c16:uniqueId val="{00000002-04E2-47EC-8161-04FEA5C92806}"/>
            </c:ext>
          </c:extLst>
        </c:ser>
        <c:ser>
          <c:idx val="3"/>
          <c:order val="3"/>
          <c:tx>
            <c:strRef>
              <c:f>Taul1!$E$1</c:f>
              <c:strCache>
                <c:ptCount val="1"/>
                <c:pt idx="0">
                  <c:v>Robotics &amp; automation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Metals refining</c:v>
                </c:pt>
                <c:pt idx="1">
                  <c:v>Mechanical engineering and metal products</c:v>
                </c:pt>
                <c:pt idx="2">
                  <c:v>Electronics and electrotechnical industry</c:v>
                </c:pt>
              </c:strCache>
            </c:strRef>
          </c:cat>
          <c:val>
            <c:numRef>
              <c:f>Taul1!$E$2:$E$4</c:f>
              <c:numCache>
                <c:formatCode>0%</c:formatCode>
                <c:ptCount val="3"/>
                <c:pt idx="0">
                  <c:v>7.0000000000000007E-2</c:v>
                </c:pt>
                <c:pt idx="1">
                  <c:v>0.06</c:v>
                </c:pt>
                <c:pt idx="2">
                  <c:v>0.08</c:v>
                </c:pt>
              </c:numCache>
            </c:numRef>
          </c:val>
          <c:extLst>
            <c:ext xmlns:c16="http://schemas.microsoft.com/office/drawing/2014/chart" uri="{C3380CC4-5D6E-409C-BE32-E72D297353CC}">
              <c16:uniqueId val="{00000003-04E2-47EC-8161-04FEA5C92806}"/>
            </c:ext>
          </c:extLst>
        </c:ser>
        <c:ser>
          <c:idx val="4"/>
          <c:order val="4"/>
          <c:tx>
            <c:strRef>
              <c:f>Taul1!$F$1</c:f>
              <c:strCache>
                <c:ptCount val="1"/>
                <c:pt idx="0">
                  <c:v>Not replaced for other reasons</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Metals refining</c:v>
                </c:pt>
                <c:pt idx="1">
                  <c:v>Mechanical engineering and metal products</c:v>
                </c:pt>
                <c:pt idx="2">
                  <c:v>Electronics and electrotechnical industry</c:v>
                </c:pt>
              </c:strCache>
            </c:strRef>
          </c:cat>
          <c:val>
            <c:numRef>
              <c:f>Taul1!$F$2:$F$4</c:f>
              <c:numCache>
                <c:formatCode>0%</c:formatCode>
                <c:ptCount val="3"/>
                <c:pt idx="0">
                  <c:v>0.04</c:v>
                </c:pt>
                <c:pt idx="1">
                  <c:v>0.06</c:v>
                </c:pt>
                <c:pt idx="2">
                  <c:v>7.0000000000000007E-2</c:v>
                </c:pt>
              </c:numCache>
            </c:numRef>
          </c:val>
          <c:extLst>
            <c:ext xmlns:c16="http://schemas.microsoft.com/office/drawing/2014/chart" uri="{C3380CC4-5D6E-409C-BE32-E72D297353CC}">
              <c16:uniqueId val="{00000004-04E2-47EC-8161-04FEA5C92806}"/>
            </c:ext>
          </c:extLst>
        </c:ser>
        <c:dLbls>
          <c:showLegendKey val="0"/>
          <c:showVal val="0"/>
          <c:showCatName val="0"/>
          <c:showSerName val="0"/>
          <c:showPercent val="0"/>
          <c:showBubbleSize val="0"/>
        </c:dLbls>
        <c:gapWidth val="150"/>
        <c:overlap val="100"/>
        <c:axId val="348142703"/>
        <c:axId val="348139823"/>
      </c:barChart>
      <c:catAx>
        <c:axId val="348142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348139823"/>
        <c:crosses val="autoZero"/>
        <c:auto val="1"/>
        <c:lblAlgn val="ctr"/>
        <c:lblOffset val="100"/>
        <c:noMultiLvlLbl val="0"/>
      </c:catAx>
      <c:valAx>
        <c:axId val="34813982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4814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Taul1!$C$1</c:f>
              <c:strCache>
                <c:ptCount val="1"/>
                <c:pt idx="0">
                  <c:v>No vocational or higher education degree</c:v>
                </c:pt>
              </c:strCache>
            </c:strRef>
          </c:tx>
          <c:spPr>
            <a:solidFill>
              <a:schemeClr val="tx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E5CA-491F-B1FE-1DD8F89DA9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Taul1!$C$2:$C$4</c:f>
              <c:numCache>
                <c:formatCode>0%</c:formatCode>
                <c:ptCount val="3"/>
                <c:pt idx="0">
                  <c:v>0.154</c:v>
                </c:pt>
                <c:pt idx="1">
                  <c:v>0.128</c:v>
                </c:pt>
                <c:pt idx="2">
                  <c:v>0</c:v>
                </c:pt>
              </c:numCache>
            </c:numRef>
          </c:val>
          <c:extLst>
            <c:ext xmlns:c16="http://schemas.microsoft.com/office/drawing/2014/chart" uri="{C3380CC4-5D6E-409C-BE32-E72D297353CC}">
              <c16:uniqueId val="{00000000-E5CA-491F-B1FE-1DD8F89DA983}"/>
            </c:ext>
          </c:extLst>
        </c:ser>
        <c:ser>
          <c:idx val="1"/>
          <c:order val="1"/>
          <c:tx>
            <c:strRef>
              <c:f>Taul1!$B$1</c:f>
              <c:strCache>
                <c:ptCount val="1"/>
                <c:pt idx="0">
                  <c:v>Vocational secondary</c:v>
                </c:pt>
              </c:strCache>
            </c:strRef>
          </c:tx>
          <c:spPr>
            <a:solidFill>
              <a:srgbClr val="FF00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Taul1!$B$2:$B$4</c:f>
              <c:numCache>
                <c:formatCode>0%</c:formatCode>
                <c:ptCount val="3"/>
                <c:pt idx="0">
                  <c:v>0.35100000000000003</c:v>
                </c:pt>
                <c:pt idx="1">
                  <c:v>0.29499999999999998</c:v>
                </c:pt>
                <c:pt idx="2">
                  <c:v>0.26</c:v>
                </c:pt>
              </c:numCache>
            </c:numRef>
          </c:val>
          <c:extLst>
            <c:ext xmlns:c16="http://schemas.microsoft.com/office/drawing/2014/chart" uri="{C3380CC4-5D6E-409C-BE32-E72D297353CC}">
              <c16:uniqueId val="{00000001-E5CA-491F-B1FE-1DD8F89DA983}"/>
            </c:ext>
          </c:extLst>
        </c:ser>
        <c:ser>
          <c:idx val="2"/>
          <c:order val="2"/>
          <c:tx>
            <c:strRef>
              <c:f>Taul1!$D$1</c:f>
              <c:strCache>
                <c:ptCount val="1"/>
                <c:pt idx="0">
                  <c:v>Lower tertiary level (e.g., technician)</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E5CA-491F-B1FE-1DD8F89DA9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Taul1!$D$2:$D$4</c:f>
              <c:numCache>
                <c:formatCode>0%</c:formatCode>
                <c:ptCount val="3"/>
                <c:pt idx="0">
                  <c:v>0.10400000000000001</c:v>
                </c:pt>
                <c:pt idx="1">
                  <c:v>5.9000000000000004E-2</c:v>
                </c:pt>
                <c:pt idx="2">
                  <c:v>0</c:v>
                </c:pt>
              </c:numCache>
            </c:numRef>
          </c:val>
          <c:extLst>
            <c:ext xmlns:c16="http://schemas.microsoft.com/office/drawing/2014/chart" uri="{C3380CC4-5D6E-409C-BE32-E72D297353CC}">
              <c16:uniqueId val="{00000002-E5CA-491F-B1FE-1DD8F89DA983}"/>
            </c:ext>
          </c:extLst>
        </c:ser>
        <c:ser>
          <c:idx val="3"/>
          <c:order val="3"/>
          <c:tx>
            <c:strRef>
              <c:f>Taul1!$E$1</c:f>
              <c:strCache>
                <c:ptCount val="1"/>
                <c:pt idx="0">
                  <c:v>Bachelor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Taul1!$E$2:$E$4</c:f>
              <c:numCache>
                <c:formatCode>0%</c:formatCode>
                <c:ptCount val="3"/>
                <c:pt idx="0">
                  <c:v>0.218</c:v>
                </c:pt>
                <c:pt idx="1">
                  <c:v>0.27800000000000002</c:v>
                </c:pt>
                <c:pt idx="2">
                  <c:v>0.42</c:v>
                </c:pt>
              </c:numCache>
            </c:numRef>
          </c:val>
          <c:extLst>
            <c:ext xmlns:c16="http://schemas.microsoft.com/office/drawing/2014/chart" uri="{C3380CC4-5D6E-409C-BE32-E72D297353CC}">
              <c16:uniqueId val="{00000003-E5CA-491F-B1FE-1DD8F89DA983}"/>
            </c:ext>
          </c:extLst>
        </c:ser>
        <c:ser>
          <c:idx val="4"/>
          <c:order val="4"/>
          <c:tx>
            <c:strRef>
              <c:f>Taul1!$F$1</c:f>
              <c:strCache>
                <c:ptCount val="1"/>
                <c:pt idx="0">
                  <c:v>Master</c:v>
                </c:pt>
              </c:strCache>
            </c:strRef>
          </c:tx>
          <c:spPr>
            <a:solidFill>
              <a:srgbClr val="0AC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Taul1!$F$2:$F$4</c:f>
              <c:numCache>
                <c:formatCode>0%</c:formatCode>
                <c:ptCount val="3"/>
                <c:pt idx="0">
                  <c:v>0.16500000000000001</c:v>
                </c:pt>
                <c:pt idx="1">
                  <c:v>0.22600000000000001</c:v>
                </c:pt>
                <c:pt idx="2">
                  <c:v>0.3</c:v>
                </c:pt>
              </c:numCache>
            </c:numRef>
          </c:val>
          <c:extLst>
            <c:ext xmlns:c16="http://schemas.microsoft.com/office/drawing/2014/chart" uri="{C3380CC4-5D6E-409C-BE32-E72D297353CC}">
              <c16:uniqueId val="{00000004-E5CA-491F-B1FE-1DD8F89DA983}"/>
            </c:ext>
          </c:extLst>
        </c:ser>
        <c:ser>
          <c:idx val="5"/>
          <c:order val="5"/>
          <c:tx>
            <c:strRef>
              <c:f>Taul1!$G$1</c:f>
              <c:strCache>
                <c:ptCount val="1"/>
                <c:pt idx="0">
                  <c:v>Doctoral level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2013</c:v>
                </c:pt>
                <c:pt idx="1">
                  <c:v>2023</c:v>
                </c:pt>
                <c:pt idx="2">
                  <c:v>workforce need</c:v>
                </c:pt>
              </c:strCache>
            </c:strRef>
          </c:cat>
          <c:val>
            <c:numRef>
              <c:f>Taul1!$G$2:$G$4</c:f>
              <c:numCache>
                <c:formatCode>0%</c:formatCode>
                <c:ptCount val="3"/>
                <c:pt idx="0">
                  <c:v>8.0000000000000002E-3</c:v>
                </c:pt>
                <c:pt idx="1">
                  <c:v>1.3000000000000001E-2</c:v>
                </c:pt>
                <c:pt idx="2">
                  <c:v>0.02</c:v>
                </c:pt>
              </c:numCache>
            </c:numRef>
          </c:val>
          <c:extLst>
            <c:ext xmlns:c16="http://schemas.microsoft.com/office/drawing/2014/chart" uri="{C3380CC4-5D6E-409C-BE32-E72D297353CC}">
              <c16:uniqueId val="{00000005-E5CA-491F-B1FE-1DD8F89DA983}"/>
            </c:ext>
          </c:extLst>
        </c:ser>
        <c:dLbls>
          <c:showLegendKey val="0"/>
          <c:showVal val="0"/>
          <c:showCatName val="0"/>
          <c:showSerName val="0"/>
          <c:showPercent val="0"/>
          <c:showBubbleSize val="0"/>
        </c:dLbls>
        <c:gapWidth val="150"/>
        <c:overlap val="100"/>
        <c:axId val="336625215"/>
        <c:axId val="336628575"/>
      </c:barChart>
      <c:catAx>
        <c:axId val="336625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fi-FI"/>
          </a:p>
        </c:txPr>
        <c:crossAx val="336628575"/>
        <c:crosses val="autoZero"/>
        <c:auto val="1"/>
        <c:lblAlgn val="ctr"/>
        <c:lblOffset val="100"/>
        <c:noMultiLvlLbl val="0"/>
      </c:catAx>
      <c:valAx>
        <c:axId val="336628575"/>
        <c:scaling>
          <c:orientation val="minMax"/>
        </c:scaling>
        <c:delete val="1"/>
        <c:axPos val="l"/>
        <c:numFmt formatCode="0%" sourceLinked="1"/>
        <c:majorTickMark val="none"/>
        <c:minorTickMark val="none"/>
        <c:tickLblPos val="nextTo"/>
        <c:crossAx val="336625215"/>
        <c:crosses val="autoZero"/>
        <c:crossBetween val="between"/>
      </c:valAx>
      <c:spPr>
        <a:noFill/>
        <a:ln>
          <a:noFill/>
        </a:ln>
        <a:effectLst/>
      </c:spPr>
    </c:plotArea>
    <c:legend>
      <c:legendPos val="l"/>
      <c:layout>
        <c:manualLayout>
          <c:xMode val="edge"/>
          <c:yMode val="edge"/>
          <c:x val="9.0805902383654935E-3"/>
          <c:y val="9.0505100358244828E-2"/>
          <c:w val="0.35438469169787373"/>
          <c:h val="0.81898951693418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2"/>
          </a:solidFill>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Higher education</c:v>
                </c:pt>
              </c:strCache>
            </c:strRef>
          </c:tx>
          <c:spPr>
            <a:ln w="38100" cap="rnd">
              <a:solidFill>
                <a:srgbClr val="0ACFCF"/>
              </a:solidFill>
              <a:round/>
            </a:ln>
            <a:effectLst/>
          </c:spPr>
          <c:marker>
            <c:symbol val="none"/>
          </c:marker>
          <c:cat>
            <c:numRef>
              <c:f>Taul1!$A$2:$A$12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Taul1!$B$2:$B$12</c:f>
              <c:numCache>
                <c:formatCode>#,##0</c:formatCode>
                <c:ptCount val="11"/>
                <c:pt idx="0">
                  <c:v>113273</c:v>
                </c:pt>
                <c:pt idx="1">
                  <c:v>120448</c:v>
                </c:pt>
                <c:pt idx="2">
                  <c:v>124704</c:v>
                </c:pt>
                <c:pt idx="3">
                  <c:v>128293</c:v>
                </c:pt>
                <c:pt idx="4">
                  <c:v>131748</c:v>
                </c:pt>
                <c:pt idx="5">
                  <c:v>141306</c:v>
                </c:pt>
                <c:pt idx="6">
                  <c:v>149400</c:v>
                </c:pt>
                <c:pt idx="7">
                  <c:v>155439</c:v>
                </c:pt>
                <c:pt idx="8">
                  <c:v>158026</c:v>
                </c:pt>
                <c:pt idx="9">
                  <c:v>165450</c:v>
                </c:pt>
                <c:pt idx="10">
                  <c:v>173092</c:v>
                </c:pt>
              </c:numCache>
            </c:numRef>
          </c:val>
          <c:smooth val="0"/>
          <c:extLst>
            <c:ext xmlns:c16="http://schemas.microsoft.com/office/drawing/2014/chart" uri="{C3380CC4-5D6E-409C-BE32-E72D297353CC}">
              <c16:uniqueId val="{00000000-A9A3-4B9D-8DC8-111666784874}"/>
            </c:ext>
          </c:extLst>
        </c:ser>
        <c:ser>
          <c:idx val="1"/>
          <c:order val="1"/>
          <c:tx>
            <c:strRef>
              <c:f>Taul1!$C$1</c:f>
              <c:strCache>
                <c:ptCount val="1"/>
                <c:pt idx="0">
                  <c:v>Lower tertiary</c:v>
                </c:pt>
              </c:strCache>
            </c:strRef>
          </c:tx>
          <c:spPr>
            <a:ln w="38100" cap="rnd">
              <a:solidFill>
                <a:schemeClr val="accent3"/>
              </a:solidFill>
              <a:round/>
            </a:ln>
            <a:effectLst/>
          </c:spPr>
          <c:marker>
            <c:symbol val="none"/>
          </c:marker>
          <c:cat>
            <c:numRef>
              <c:f>Taul1!$A$2:$A$12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Taul1!$C$2:$C$12</c:f>
              <c:numCache>
                <c:formatCode>#,##0</c:formatCode>
                <c:ptCount val="11"/>
                <c:pt idx="0">
                  <c:v>30129</c:v>
                </c:pt>
                <c:pt idx="1">
                  <c:v>28896</c:v>
                </c:pt>
                <c:pt idx="2">
                  <c:v>27648</c:v>
                </c:pt>
                <c:pt idx="3">
                  <c:v>26354</c:v>
                </c:pt>
                <c:pt idx="4">
                  <c:v>24814</c:v>
                </c:pt>
                <c:pt idx="5">
                  <c:v>24075</c:v>
                </c:pt>
                <c:pt idx="6">
                  <c:v>23393</c:v>
                </c:pt>
                <c:pt idx="7">
                  <c:v>22428</c:v>
                </c:pt>
                <c:pt idx="8">
                  <c:v>21346</c:v>
                </c:pt>
                <c:pt idx="9">
                  <c:v>20516</c:v>
                </c:pt>
                <c:pt idx="10">
                  <c:v>19753</c:v>
                </c:pt>
              </c:numCache>
            </c:numRef>
          </c:val>
          <c:smooth val="0"/>
          <c:extLst>
            <c:ext xmlns:c16="http://schemas.microsoft.com/office/drawing/2014/chart" uri="{C3380CC4-5D6E-409C-BE32-E72D297353CC}">
              <c16:uniqueId val="{00000001-A9A3-4B9D-8DC8-111666784874}"/>
            </c:ext>
          </c:extLst>
        </c:ser>
        <c:ser>
          <c:idx val="2"/>
          <c:order val="2"/>
          <c:tx>
            <c:strRef>
              <c:f>Taul1!$D$1</c:f>
              <c:strCache>
                <c:ptCount val="1"/>
                <c:pt idx="0">
                  <c:v>Vocational secondary</c:v>
                </c:pt>
              </c:strCache>
            </c:strRef>
          </c:tx>
          <c:spPr>
            <a:ln w="38100" cap="rnd">
              <a:solidFill>
                <a:schemeClr val="accent2"/>
              </a:solidFill>
              <a:round/>
            </a:ln>
            <a:effectLst/>
          </c:spPr>
          <c:marker>
            <c:symbol val="none"/>
          </c:marker>
          <c:cat>
            <c:numRef>
              <c:f>Taul1!$A$2:$A$12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Taul1!$D$2:$D$12</c:f>
              <c:numCache>
                <c:formatCode>#,##0</c:formatCode>
                <c:ptCount val="11"/>
                <c:pt idx="0">
                  <c:v>101685</c:v>
                </c:pt>
                <c:pt idx="1">
                  <c:v>94127</c:v>
                </c:pt>
                <c:pt idx="2">
                  <c:v>93312</c:v>
                </c:pt>
                <c:pt idx="3">
                  <c:v>93830</c:v>
                </c:pt>
                <c:pt idx="4">
                  <c:v>97187</c:v>
                </c:pt>
                <c:pt idx="5">
                  <c:v>99917</c:v>
                </c:pt>
                <c:pt idx="6">
                  <c:v>99496</c:v>
                </c:pt>
                <c:pt idx="7">
                  <c:v>95008</c:v>
                </c:pt>
                <c:pt idx="8">
                  <c:v>98447</c:v>
                </c:pt>
                <c:pt idx="9">
                  <c:v>100594</c:v>
                </c:pt>
                <c:pt idx="10">
                  <c:v>99101</c:v>
                </c:pt>
              </c:numCache>
            </c:numRef>
          </c:val>
          <c:smooth val="0"/>
          <c:extLst>
            <c:ext xmlns:c16="http://schemas.microsoft.com/office/drawing/2014/chart" uri="{C3380CC4-5D6E-409C-BE32-E72D297353CC}">
              <c16:uniqueId val="{00000002-A9A3-4B9D-8DC8-111666784874}"/>
            </c:ext>
          </c:extLst>
        </c:ser>
        <c:ser>
          <c:idx val="3"/>
          <c:order val="3"/>
          <c:tx>
            <c:strRef>
              <c:f>Taul1!$E$1</c:f>
              <c:strCache>
                <c:ptCount val="1"/>
                <c:pt idx="0">
                  <c:v>No vocational or higher education degree</c:v>
                </c:pt>
              </c:strCache>
            </c:strRef>
          </c:tx>
          <c:spPr>
            <a:ln w="38100" cap="rnd">
              <a:solidFill>
                <a:schemeClr val="tx1"/>
              </a:solidFill>
              <a:round/>
            </a:ln>
            <a:effectLst/>
          </c:spPr>
          <c:marker>
            <c:symbol val="none"/>
          </c:marker>
          <c:cat>
            <c:numRef>
              <c:f>Taul1!$A$2:$A$12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Taul1!$E$2:$E$12</c:f>
              <c:numCache>
                <c:formatCode>#,##0</c:formatCode>
                <c:ptCount val="11"/>
                <c:pt idx="0">
                  <c:v>44614</c:v>
                </c:pt>
                <c:pt idx="1">
                  <c:v>42629</c:v>
                </c:pt>
                <c:pt idx="2">
                  <c:v>42336</c:v>
                </c:pt>
                <c:pt idx="3">
                  <c:v>41123</c:v>
                </c:pt>
                <c:pt idx="4">
                  <c:v>41651</c:v>
                </c:pt>
                <c:pt idx="5">
                  <c:v>40203</c:v>
                </c:pt>
                <c:pt idx="6">
                  <c:v>39611</c:v>
                </c:pt>
                <c:pt idx="7">
                  <c:v>38626</c:v>
                </c:pt>
                <c:pt idx="8">
                  <c:v>40781</c:v>
                </c:pt>
                <c:pt idx="9">
                  <c:v>44341</c:v>
                </c:pt>
                <c:pt idx="10">
                  <c:v>42854</c:v>
                </c:pt>
              </c:numCache>
            </c:numRef>
          </c:val>
          <c:smooth val="0"/>
          <c:extLst>
            <c:ext xmlns:c16="http://schemas.microsoft.com/office/drawing/2014/chart" uri="{C3380CC4-5D6E-409C-BE32-E72D297353CC}">
              <c16:uniqueId val="{00000003-A9A3-4B9D-8DC8-111666784874}"/>
            </c:ext>
          </c:extLst>
        </c:ser>
        <c:dLbls>
          <c:showLegendKey val="0"/>
          <c:showVal val="0"/>
          <c:showCatName val="0"/>
          <c:showSerName val="0"/>
          <c:showPercent val="0"/>
          <c:showBubbleSize val="0"/>
        </c:dLbls>
        <c:smooth val="0"/>
        <c:axId val="1916305504"/>
        <c:axId val="1916311264"/>
      </c:lineChart>
      <c:catAx>
        <c:axId val="191630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916311264"/>
        <c:crosses val="autoZero"/>
        <c:auto val="1"/>
        <c:lblAlgn val="ctr"/>
        <c:lblOffset val="100"/>
        <c:noMultiLvlLbl val="0"/>
      </c:catAx>
      <c:valAx>
        <c:axId val="191631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crossAx val="191630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solidFill>
                <a:latin typeface="+mn-lt"/>
                <a:ea typeface="+mn-ea"/>
                <a:cs typeface="+mn-cs"/>
              </a:defRPr>
            </a:pPr>
            <a:r>
              <a:rPr lang="fi-FI" sz="1860" b="0" i="0">
                <a:solidFill>
                  <a:schemeClr val="tx1"/>
                </a:solidFill>
                <a:effectLst/>
              </a:rPr>
              <a:t>Do you plan to recruit international talent in the next four years?</a:t>
            </a:r>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solidFill>
              <a:latin typeface="+mn-lt"/>
              <a:ea typeface="+mn-ea"/>
              <a:cs typeface="+mn-cs"/>
            </a:defRPr>
          </a:pPr>
          <a:endParaRPr lang="fi-FI"/>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DA0-3B4B-A1D6-4FAEE8A0612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0DA0-3B4B-A1D6-4FAEE8A0612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0DA0-3B4B-A1D6-4FAEE8A061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'[osaamispulssin-uusi-laskentaversio.xlsx]yhteenveto'!$J$70:$J$73</c:f>
              <c:strCache>
                <c:ptCount val="4"/>
                <c:pt idx="0">
                  <c:v>Yes, with vocational education</c:v>
                </c:pt>
                <c:pt idx="1">
                  <c:v>Yes, with higher education</c:v>
                </c:pt>
                <c:pt idx="2">
                  <c:v>Maybe</c:v>
                </c:pt>
                <c:pt idx="3">
                  <c:v>No</c:v>
                </c:pt>
              </c:strCache>
            </c:strRef>
          </c:cat>
          <c:val>
            <c:numRef>
              <c:f>'[osaamispulssin-uusi-laskentaversio.xlsx]vastaukset'!$R$458:$U$458</c:f>
              <c:numCache>
                <c:formatCode>0%</c:formatCode>
                <c:ptCount val="4"/>
                <c:pt idx="0">
                  <c:v>0.19090909090909092</c:v>
                </c:pt>
                <c:pt idx="1">
                  <c:v>0.25</c:v>
                </c:pt>
                <c:pt idx="2">
                  <c:v>0.47727272727272729</c:v>
                </c:pt>
                <c:pt idx="3">
                  <c:v>0.17499999999999999</c:v>
                </c:pt>
              </c:numCache>
            </c:numRef>
          </c:val>
          <c:extLst>
            <c:ext xmlns:c16="http://schemas.microsoft.com/office/drawing/2014/chart" uri="{C3380CC4-5D6E-409C-BE32-E72D297353CC}">
              <c16:uniqueId val="{00000000-0DA0-3B4B-A1D6-4FAEE8A06125}"/>
            </c:ext>
          </c:extLst>
        </c:ser>
        <c:dLbls>
          <c:showLegendKey val="0"/>
          <c:showVal val="0"/>
          <c:showCatName val="0"/>
          <c:showSerName val="0"/>
          <c:showPercent val="0"/>
          <c:showBubbleSize val="0"/>
        </c:dLbls>
        <c:gapWidth val="182"/>
        <c:axId val="1155508799"/>
        <c:axId val="1295476624"/>
      </c:barChart>
      <c:catAx>
        <c:axId val="115550879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1295476624"/>
        <c:crosses val="autoZero"/>
        <c:auto val="0"/>
        <c:lblAlgn val="ctr"/>
        <c:lblOffset val="100"/>
        <c:noMultiLvlLbl val="0"/>
      </c:catAx>
      <c:valAx>
        <c:axId val="12954766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55087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7:notes"/>
          <p:cNvSpPr txBox="1">
            <a:spLocks noGrp="1"/>
          </p:cNvSpPr>
          <p:nvPr>
            <p:ph type="ftr" idx="11"/>
          </p:nvPr>
        </p:nvSpPr>
        <p:spPr>
          <a:xfrm>
            <a:off x="0" y="9428583"/>
            <a:ext cx="2945700" cy="496200"/>
          </a:xfrm>
          <a:prstGeom prst="rect">
            <a:avLst/>
          </a:prstGeom>
          <a:noFill/>
          <a:ln>
            <a:noFill/>
          </a:ln>
        </p:spPr>
        <p:txBody>
          <a:bodyPr spcFirstLastPara="1" wrap="square" lIns="91425" tIns="45700" rIns="91425" bIns="45700" anchor="b" anchorCtr="0">
            <a:noAutofit/>
          </a:bodyPr>
          <a:lstStyle/>
          <a:p>
            <a:pPr marL="0" marR="0" lvl="0" indent="0" algn="l" defTabSz="679871" rtl="0" eaLnBrk="1" fontAlgn="auto" latinLnBrk="0" hangingPunct="1">
              <a:lnSpc>
                <a:spcPct val="100000"/>
              </a:lnSpc>
              <a:spcBef>
                <a:spcPts val="0"/>
              </a:spcBef>
              <a:spcAft>
                <a:spcPts val="0"/>
              </a:spcAft>
              <a:buClrTx/>
              <a:buSzPts val="1400"/>
              <a:buFontTx/>
              <a:buNone/>
              <a:tabLst/>
              <a:defRPr/>
            </a:pPr>
            <a:r>
              <a:rPr kumimoji="0" lang="en-IE"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Teknologiateollisuus</a:t>
            </a:r>
            <a:endParaRPr kumimoji="0"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87" name="Google Shape;287;p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marR="0" lvl="0" indent="0" algn="r" defTabSz="679871"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IE"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Pts val="1400"/>
                <a:buFontTx/>
                <a:buNone/>
                <a:tabLst/>
                <a:defRPr/>
              </a:pPr>
              <a:t>4</a:t>
            </a:fld>
            <a:endParaRPr kumimoji="0"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notes"/>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p>
            <a:pPr marL="0" marR="0" lvl="0" indent="0" algn="l" defTabSz="679871" rtl="0" eaLnBrk="1" fontAlgn="auto" latinLnBrk="0" hangingPunct="1">
              <a:lnSpc>
                <a:spcPct val="100000"/>
              </a:lnSpc>
              <a:spcBef>
                <a:spcPts val="0"/>
              </a:spcBef>
              <a:spcAft>
                <a:spcPts val="0"/>
              </a:spcAft>
              <a:buClrTx/>
              <a:buSzPts val="1400"/>
              <a:buFontTx/>
              <a:buNone/>
              <a:tabLst/>
              <a:defRPr/>
            </a:pPr>
            <a:r>
              <a:rPr kumimoji="0" lang="en-IE" sz="1050" b="0" i="0" u="none" strike="noStrike" kern="1200" cap="none" spc="0" normalizeH="0" baseline="0" noProof="0">
                <a:ln>
                  <a:noFill/>
                </a:ln>
                <a:solidFill>
                  <a:srgbClr val="000000"/>
                </a:solidFill>
                <a:effectLst/>
                <a:uLnTx/>
                <a:uFillTx/>
                <a:latin typeface="Verdana"/>
                <a:ea typeface="Verdana"/>
                <a:cs typeface="Verdana"/>
                <a:sym typeface="Verdana"/>
              </a:rPr>
              <a:t>Technology Industries of Finland</a:t>
            </a:r>
            <a:endParaRPr kumimoji="0"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2" name="Google Shape;212;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defTabSz="679871"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IE"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Pts val="1400"/>
                <a:buFontTx/>
                <a:buNone/>
                <a:tabLst/>
                <a:defRPr/>
              </a:pPr>
              <a:t>5</a:t>
            </a:fld>
            <a:endParaRPr kumimoji="0"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251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Teknologiateollisuus</a:t>
            </a:r>
          </a:p>
        </p:txBody>
      </p:sp>
      <p:sp>
        <p:nvSpPr>
          <p:cNvPr id="5" name="Dian numeron paikkamerkki 4"/>
          <p:cNvSpPr>
            <a:spLocks noGrp="1"/>
          </p:cNvSpPr>
          <p:nvPr>
            <p:ph type="sldNum" sz="quarter" idx="5"/>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B5A0B3B4-F971-4AD3-B530-DE860EFC07D2}" type="slidenum">
              <a:rPr kumimoji="0" lang="fi-FI" sz="105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679871" rtl="0" eaLnBrk="1" fontAlgn="auto" latinLnBrk="0" hangingPunct="1">
                <a:lnSpc>
                  <a:spcPct val="100000"/>
                </a:lnSpc>
                <a:spcBef>
                  <a:spcPts val="0"/>
                </a:spcBef>
                <a:spcAft>
                  <a:spcPts val="0"/>
                </a:spcAft>
                <a:buClrTx/>
                <a:buSzTx/>
                <a:buFontTx/>
                <a:buNone/>
                <a:tabLst/>
                <a:defRPr/>
              </a:pPr>
              <a:t>22</a:t>
            </a:fld>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980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3/13/2026</a:t>
            </a:fld>
            <a:endParaRPr lang="fi-FI"/>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6565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3/13/2026</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Tekstin paikkamerkki 2">
            <a:extLst>
              <a:ext uri="{FF2B5EF4-FFF2-40B4-BE49-F238E27FC236}">
                <a16:creationId xmlns:a16="http://schemas.microsoft.com/office/drawing/2014/main" id="{78D94F0C-35FF-3B43-88BA-1DD2020DBB57}"/>
              </a:ext>
            </a:extLst>
          </p:cNvPr>
          <p:cNvSpPr>
            <a:spLocks noGrp="1"/>
          </p:cNvSpPr>
          <p:nvPr>
            <p:ph idx="20"/>
          </p:nvPr>
        </p:nvSpPr>
        <p:spPr>
          <a:xfrm>
            <a:off x="4457176"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3/13/2026</a:t>
            </a:fld>
            <a:endParaRPr lang="fi-FI"/>
          </a:p>
        </p:txBody>
      </p:sp>
      <p:sp>
        <p:nvSpPr>
          <p:cNvPr id="26"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3/13/2026</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3/13/2026</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3/13/2026</a:t>
            </a:fld>
            <a:endParaRPr lang="fi-FI"/>
          </a:p>
        </p:txBody>
      </p:sp>
      <p:sp>
        <p:nvSpPr>
          <p:cNvPr id="5"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3/13/2026</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215512464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010DB5D-D05F-42FA-A6C6-AB6B33FAEAF0}" type="datetime1">
              <a:rPr lang="en-US" smtClean="0"/>
              <a:t>3/13/2026</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6171915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1E00E6F-8D33-4515-8E96-EC6D63C57588}" type="datetime1">
              <a:rPr lang="en-US" smtClean="0"/>
              <a:t>3/13/2026</a:t>
            </a:fld>
            <a:endParaRPr lang="fi-FI"/>
          </a:p>
        </p:txBody>
      </p:sp>
      <p:sp>
        <p:nvSpPr>
          <p:cNvPr id="14"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746377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5801836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34110171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218690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2381887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599108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47102068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CD9711-B79C-44AA-92AF-F487B44B99C1}"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8851120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A056C22-45A8-47B5-A6D7-BB7CD2C4EB10}"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E00F5C09-30E4-468F-B4DD-3CFFB8A0562D}" type="datetime1">
              <a:rPr lang="en-US" smtClean="0"/>
              <a:t>3/13/2026</a:t>
            </a:fld>
            <a:endParaRPr lang="fi-FI"/>
          </a:p>
        </p:txBody>
      </p:sp>
      <p:sp>
        <p:nvSpPr>
          <p:cNvPr id="18"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94478160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CDAF6C7-377E-4B08-AD5D-A0E3391FAA17}"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6551759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87EC0B6-2E25-4D18-9E30-E0B3C0C6522E}"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233439999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4CC09E36-3F44-42B7-8655-A8C000CE7DD4}"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90199485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3BCD378-01EB-4810-9C8E-3D1469448D83}"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86162119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015ADCA-8E35-4E8D-BC4B-9F473597696F}"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3024450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3823E4C3-436B-4D27-8703-03F6D6D87FC4}"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1401631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A2F7AA48-13C6-4B92-BA02-8193D7A1134B}"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26580999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FBA45B5-99AE-4DC6-AE90-F0CC4C496FA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6565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91833144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B6805023-F229-4028-A7EF-BB668AB9EE9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9" name="Tekstin paikkamerkki 2">
            <a:extLst>
              <a:ext uri="{FF2B5EF4-FFF2-40B4-BE49-F238E27FC236}">
                <a16:creationId xmlns:a16="http://schemas.microsoft.com/office/drawing/2014/main" id="{78D94F0C-35FF-3B43-88BA-1DD2020DBB57}"/>
              </a:ext>
            </a:extLst>
          </p:cNvPr>
          <p:cNvSpPr>
            <a:spLocks noGrp="1"/>
          </p:cNvSpPr>
          <p:nvPr>
            <p:ph idx="20"/>
          </p:nvPr>
        </p:nvSpPr>
        <p:spPr>
          <a:xfrm>
            <a:off x="4457176"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8013067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1A12F6D-C4D5-4F69-B1C8-58486C607391}"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0DE9654-8D3A-4D0F-9C7A-6BE18DC017F8}"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93325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6688634B-769C-4DA7-B947-A5E1A37A12CA}"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268658669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271268872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3047978"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3629FD3F-FAE6-4882-B622-8AEC5F7555EC}" type="datetime1">
              <a:rPr lang="en-US" smtClean="0"/>
              <a:t>3/13/2026</a:t>
            </a:fld>
            <a:endParaRPr lang="fi-FI"/>
          </a:p>
        </p:txBody>
      </p:sp>
      <p:sp>
        <p:nvSpPr>
          <p:cNvPr id="26"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342153702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69623BB-AB23-4AFE-B23E-43D0AC6BAC09}" type="datetime1">
              <a:rPr lang="en-US" smtClean="0"/>
              <a:t>3/13/2026</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82831340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CBE7DC44-C376-4F45-AAD9-CF0021B2BA36}" type="datetime1">
              <a:rPr lang="en-US" smtClean="0"/>
              <a:t>3/13/2026</a:t>
            </a:fld>
            <a:endParaRPr lang="fi-FI"/>
          </a:p>
        </p:txBody>
      </p:sp>
      <p:sp>
        <p:nvSpPr>
          <p:cNvPr id="19" name="Alatunnisteen paikkamerkki 2"/>
          <p:cNvSpPr>
            <a:spLocks noGrp="1"/>
          </p:cNvSpPr>
          <p:nvPr>
            <p:ph type="ftr" sz="quarter" idx="11"/>
          </p:nvPr>
        </p:nvSpPr>
        <p:spPr>
          <a:xfrm>
            <a:off x="1111510" y="4728047"/>
            <a:ext cx="1775664" cy="164690"/>
          </a:xfrm>
        </p:spPr>
        <p:txBody>
          <a:bodyPr/>
          <a:lstStyle/>
          <a:p>
            <a:r>
              <a:rPr lang="fi-FI"/>
              <a:t>Technology </a:t>
            </a:r>
            <a:r>
              <a:rPr lang="fi-FI" err="1"/>
              <a:t>Industries</a:t>
            </a:r>
            <a:r>
              <a:rPr lang="fi-FI"/>
              <a:t> of Finland</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3047977"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580649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5ADDE7DF-11E5-41DD-A98E-E4FDFA50E2CA}" type="datetime1">
              <a:rPr lang="en-US" smtClean="0"/>
              <a:t>3/13/2026</a:t>
            </a:fld>
            <a:endParaRPr lang="fi-FI"/>
          </a:p>
        </p:txBody>
      </p:sp>
      <p:sp>
        <p:nvSpPr>
          <p:cNvPr id="5" name="Alatunnisteen paikkamerkki 2"/>
          <p:cNvSpPr>
            <a:spLocks noGrp="1"/>
          </p:cNvSpPr>
          <p:nvPr>
            <p:ph type="ftr" sz="quarter" idx="11"/>
          </p:nvPr>
        </p:nvSpPr>
        <p:spPr>
          <a:xfrm>
            <a:off x="1111510" y="4728047"/>
            <a:ext cx="2034868" cy="164690"/>
          </a:xfrm>
        </p:spPr>
        <p:txBody>
          <a:bodyPr/>
          <a:lstStyle/>
          <a:p>
            <a:r>
              <a:rPr lang="fi-FI"/>
              <a:t>Technology </a:t>
            </a:r>
            <a:r>
              <a:rPr lang="fi-FI" err="1"/>
              <a:t>Industries</a:t>
            </a:r>
            <a:r>
              <a:rPr lang="fi-FI"/>
              <a:t> of Finland</a:t>
            </a:r>
          </a:p>
        </p:txBody>
      </p:sp>
    </p:spTree>
    <p:extLst>
      <p:ext uri="{BB962C8B-B14F-4D97-AF65-F5344CB8AC3E}">
        <p14:creationId xmlns:p14="http://schemas.microsoft.com/office/powerpoint/2010/main" val="131115454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EE15E6F7-FA86-41FD-A9AD-AFA2377AF82F}" type="datetime1">
              <a:rPr lang="en-US" smtClean="0"/>
              <a:t>3/13/2026</a:t>
            </a:fld>
            <a:endParaRPr lang="fi-FI"/>
          </a:p>
        </p:txBody>
      </p:sp>
      <p:sp>
        <p:nvSpPr>
          <p:cNvPr id="17" name="Alatunnisteen paikkamerkki 2"/>
          <p:cNvSpPr>
            <a:spLocks noGrp="1"/>
          </p:cNvSpPr>
          <p:nvPr>
            <p:ph type="ftr" sz="quarter" idx="11"/>
          </p:nvPr>
        </p:nvSpPr>
        <p:spPr>
          <a:xfrm>
            <a:off x="1111510" y="4728047"/>
            <a:ext cx="2034868" cy="164690"/>
          </a:xfrm>
        </p:spPr>
        <p:txBody>
          <a:bodyPr/>
          <a:lstStyle/>
          <a:p>
            <a:r>
              <a:rPr lang="fi-FI"/>
              <a:t>Technology Industries of Finland</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19660086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D5984966-0882-4C80-8501-F671FCC519FE}"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rgbClr val="000000"/>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5245369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isältödia isoille taulukoille">
  <p:cSld name="1_Sisältödia isoille taulukoille">
    <p:spTree>
      <p:nvGrpSpPr>
        <p:cNvPr id="1" name="Shape 19"/>
        <p:cNvGrpSpPr/>
        <p:nvPr/>
      </p:nvGrpSpPr>
      <p:grpSpPr>
        <a:xfrm>
          <a:off x="0" y="0"/>
          <a:ext cx="0" cy="0"/>
          <a:chOff x="0" y="0"/>
          <a:chExt cx="0" cy="0"/>
        </a:xfrm>
      </p:grpSpPr>
      <p:sp>
        <p:nvSpPr>
          <p:cNvPr id="20" name="Google Shape;20;p23"/>
          <p:cNvSpPr txBox="1">
            <a:spLocks noGrp="1"/>
          </p:cNvSpPr>
          <p:nvPr>
            <p:ph type="body" idx="1"/>
          </p:nvPr>
        </p:nvSpPr>
        <p:spPr>
          <a:xfrm>
            <a:off x="252000" y="282149"/>
            <a:ext cx="7992000" cy="821163"/>
          </a:xfrm>
          <a:prstGeom prst="rect">
            <a:avLst/>
          </a:prstGeom>
          <a:noFill/>
          <a:ln>
            <a:noFill/>
          </a:ln>
        </p:spPr>
        <p:txBody>
          <a:bodyPr spcFirstLastPara="1" wrap="square" lIns="91425" tIns="45700" rIns="91425" bIns="45700" anchor="t" anchorCtr="0">
            <a:normAutofit/>
          </a:bodyPr>
          <a:lstStyle>
            <a:lvl1pPr marL="457200" lvl="0" indent="-228600" algn="l">
              <a:lnSpc>
                <a:spcPct val="122727"/>
              </a:lnSpc>
              <a:spcBef>
                <a:spcPts val="400"/>
              </a:spcBef>
              <a:spcAft>
                <a:spcPts val="0"/>
              </a:spcAft>
              <a:buClr>
                <a:srgbClr val="000000"/>
              </a:buClr>
              <a:buSzPts val="2750"/>
              <a:buFont typeface="Verdana"/>
              <a:buNone/>
              <a:defRPr sz="2200" b="1">
                <a:solidFill>
                  <a:srgbClr val="000000"/>
                </a:solidFill>
              </a:defRPr>
            </a:lvl1pPr>
            <a:lvl2pPr marL="914400" lvl="1" indent="-228600" algn="l">
              <a:lnSpc>
                <a:spcPct val="81818"/>
              </a:lnSpc>
              <a:spcBef>
                <a:spcPts val="200"/>
              </a:spcBef>
              <a:spcAft>
                <a:spcPts val="0"/>
              </a:spcAft>
              <a:buClr>
                <a:srgbClr val="666666"/>
              </a:buClr>
              <a:buSzPts val="2750"/>
              <a:buFont typeface="Verdana"/>
              <a:buNone/>
              <a:defRPr sz="2200" b="1">
                <a:solidFill>
                  <a:srgbClr val="666666"/>
                </a:solidFill>
              </a:defRPr>
            </a:lvl2pPr>
            <a:lvl3pPr marL="1371600" lvl="2" indent="-228600" algn="l">
              <a:lnSpc>
                <a:spcPct val="81818"/>
              </a:lnSpc>
              <a:spcBef>
                <a:spcPts val="200"/>
              </a:spcBef>
              <a:spcAft>
                <a:spcPts val="0"/>
              </a:spcAft>
              <a:buClr>
                <a:srgbClr val="666666"/>
              </a:buClr>
              <a:buSzPts val="2750"/>
              <a:buFont typeface="Verdana"/>
              <a:buNone/>
              <a:defRPr sz="2200" b="1">
                <a:solidFill>
                  <a:srgbClr val="666666"/>
                </a:solidFill>
              </a:defRPr>
            </a:lvl3pPr>
            <a:lvl4pPr marL="1828800" lvl="3" indent="-228600" algn="l">
              <a:lnSpc>
                <a:spcPct val="81818"/>
              </a:lnSpc>
              <a:spcBef>
                <a:spcPts val="200"/>
              </a:spcBef>
              <a:spcAft>
                <a:spcPts val="0"/>
              </a:spcAft>
              <a:buClr>
                <a:srgbClr val="666666"/>
              </a:buClr>
              <a:buSzPts val="2750"/>
              <a:buFont typeface="Verdana"/>
              <a:buNone/>
              <a:defRPr sz="2200" b="1">
                <a:solidFill>
                  <a:srgbClr val="666666"/>
                </a:solidFill>
              </a:defRPr>
            </a:lvl4pPr>
            <a:lvl5pPr marL="2286000" lvl="4" indent="-228600" algn="l">
              <a:lnSpc>
                <a:spcPct val="90909"/>
              </a:lnSpc>
              <a:spcBef>
                <a:spcPts val="400"/>
              </a:spcBef>
              <a:spcAft>
                <a:spcPts val="0"/>
              </a:spcAft>
              <a:buClr>
                <a:srgbClr val="666666"/>
              </a:buClr>
              <a:buSzPts val="2750"/>
              <a:buFont typeface="Verdana"/>
              <a:buNone/>
              <a:defRPr sz="2200" b="1">
                <a:solidFill>
                  <a:srgbClr val="666666"/>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1" name="Google Shape;21;p23"/>
          <p:cNvPicPr preferRelativeResize="0"/>
          <p:nvPr/>
        </p:nvPicPr>
        <p:blipFill rotWithShape="1">
          <a:blip r:embed="rId2">
            <a:alphaModFix/>
          </a:blip>
          <a:srcRect/>
          <a:stretch/>
        </p:blipFill>
        <p:spPr>
          <a:xfrm>
            <a:off x="8335624" y="368923"/>
            <a:ext cx="437056" cy="437032"/>
          </a:xfrm>
          <a:prstGeom prst="rect">
            <a:avLst/>
          </a:prstGeom>
          <a:noFill/>
          <a:ln>
            <a:noFill/>
          </a:ln>
        </p:spPr>
      </p:pic>
      <p:sp>
        <p:nvSpPr>
          <p:cNvPr id="22" name="Google Shape;22;p23"/>
          <p:cNvSpPr txBox="1">
            <a:spLocks noGrp="1"/>
          </p:cNvSpPr>
          <p:nvPr>
            <p:ph type="sldNum" idx="12"/>
          </p:nvPr>
        </p:nvSpPr>
        <p:spPr>
          <a:xfrm>
            <a:off x="8005977" y="4729407"/>
            <a:ext cx="863990" cy="16540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IE"/>
              <a:t>‹#›</a:t>
            </a:fld>
            <a:endParaRPr/>
          </a:p>
        </p:txBody>
      </p:sp>
      <p:sp>
        <p:nvSpPr>
          <p:cNvPr id="23" name="Google Shape;23;p23"/>
          <p:cNvSpPr txBox="1">
            <a:spLocks noGrp="1"/>
          </p:cNvSpPr>
          <p:nvPr>
            <p:ph type="dt" idx="10"/>
          </p:nvPr>
        </p:nvSpPr>
        <p:spPr>
          <a:xfrm>
            <a:off x="282027" y="4728047"/>
            <a:ext cx="916709" cy="16469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3"/>
          <p:cNvSpPr txBox="1">
            <a:spLocks noGrp="1"/>
          </p:cNvSpPr>
          <p:nvPr>
            <p:ph type="ftr" idx="11"/>
          </p:nvPr>
        </p:nvSpPr>
        <p:spPr>
          <a:xfrm>
            <a:off x="1111510" y="4728047"/>
            <a:ext cx="1295891" cy="16469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2"/>
          </p:nvPr>
        </p:nvSpPr>
        <p:spPr>
          <a:xfrm>
            <a:off x="381000" y="1103313"/>
            <a:ext cx="8391525" cy="3541712"/>
          </a:xfrm>
          <a:prstGeom prst="rect">
            <a:avLst/>
          </a:prstGeom>
          <a:noFill/>
          <a:ln>
            <a:noFill/>
          </a:ln>
        </p:spPr>
        <p:txBody>
          <a:bodyPr spcFirstLastPara="1" wrap="square" lIns="91425" tIns="45700" rIns="91425" bIns="45700" anchor="t" anchorCtr="0">
            <a:normAutofit/>
          </a:bodyPr>
          <a:lstStyle>
            <a:lvl1pPr marL="457200" lvl="0" indent="-228600" algn="l">
              <a:lnSpc>
                <a:spcPct val="125000"/>
              </a:lnSpc>
              <a:spcBef>
                <a:spcPts val="400"/>
              </a:spcBef>
              <a:spcAft>
                <a:spcPts val="0"/>
              </a:spcAft>
              <a:buClr>
                <a:schemeClr val="dk1"/>
              </a:buClr>
              <a:buSzPts val="2000"/>
              <a:buFont typeface="Verdana"/>
              <a:buNone/>
              <a:defRPr/>
            </a:lvl1pPr>
            <a:lvl2pPr marL="914400" lvl="1" indent="-228600" algn="l">
              <a:lnSpc>
                <a:spcPct val="138461"/>
              </a:lnSpc>
              <a:spcBef>
                <a:spcPts val="300"/>
              </a:spcBef>
              <a:spcAft>
                <a:spcPts val="0"/>
              </a:spcAft>
              <a:buClr>
                <a:schemeClr val="dk1"/>
              </a:buClr>
              <a:buSzPts val="1625"/>
              <a:buFont typeface="Verdana"/>
              <a:buNone/>
              <a:defRPr/>
            </a:lvl2pPr>
            <a:lvl3pPr marL="1371600" lvl="2" indent="-228600" algn="l">
              <a:lnSpc>
                <a:spcPct val="171428"/>
              </a:lnSpc>
              <a:spcBef>
                <a:spcPts val="200"/>
              </a:spcBef>
              <a:spcAft>
                <a:spcPts val="0"/>
              </a:spcAft>
              <a:buClr>
                <a:schemeClr val="dk1"/>
              </a:buClr>
              <a:buSzPts val="1313"/>
              <a:buFont typeface="Verdana"/>
              <a:buNone/>
              <a:defRPr/>
            </a:lvl3pPr>
            <a:lvl4pPr marL="1828800" lvl="3" indent="-228600" algn="l">
              <a:lnSpc>
                <a:spcPct val="171428"/>
              </a:lnSpc>
              <a:spcBef>
                <a:spcPts val="200"/>
              </a:spcBef>
              <a:spcAft>
                <a:spcPts val="0"/>
              </a:spcAft>
              <a:buClr>
                <a:schemeClr val="dk1"/>
              </a:buClr>
              <a:buSzPts val="1313"/>
              <a:buFont typeface="Verdana"/>
              <a:buNone/>
              <a:defRPr/>
            </a:lvl4pPr>
            <a:lvl5pPr marL="2286000" lvl="4" indent="-371475" algn="l">
              <a:lnSpc>
                <a:spcPct val="111111"/>
              </a:lnSpc>
              <a:spcBef>
                <a:spcPts val="400"/>
              </a:spcBef>
              <a:spcAft>
                <a:spcPts val="0"/>
              </a:spcAft>
              <a:buClr>
                <a:schemeClr val="dk1"/>
              </a:buClr>
              <a:buSzPts val="22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3"/>
          <p:cNvSpPr txBox="1">
            <a:spLocks noGrp="1"/>
          </p:cNvSpPr>
          <p:nvPr>
            <p:ph type="body" idx="3"/>
          </p:nvPr>
        </p:nvSpPr>
        <p:spPr>
          <a:xfrm>
            <a:off x="2334682" y="4727574"/>
            <a:ext cx="2971717" cy="165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875"/>
              <a:buFont typeface="Verdana"/>
              <a:buNone/>
              <a:defRPr sz="700"/>
            </a:lvl1pPr>
            <a:lvl2pPr marL="914400" lvl="1" indent="-371475" algn="l">
              <a:lnSpc>
                <a:spcPct val="100000"/>
              </a:lnSpc>
              <a:spcBef>
                <a:spcPts val="200"/>
              </a:spcBef>
              <a:spcAft>
                <a:spcPts val="0"/>
              </a:spcAft>
              <a:buClr>
                <a:schemeClr val="dk1"/>
              </a:buClr>
              <a:buSzPts val="2250"/>
              <a:buChar char="–"/>
              <a:defRPr/>
            </a:lvl2pPr>
            <a:lvl3pPr marL="1371600" lvl="2" indent="-371475" algn="l">
              <a:lnSpc>
                <a:spcPct val="100000"/>
              </a:lnSpc>
              <a:spcBef>
                <a:spcPts val="200"/>
              </a:spcBef>
              <a:spcAft>
                <a:spcPts val="0"/>
              </a:spcAft>
              <a:buClr>
                <a:schemeClr val="dk1"/>
              </a:buClr>
              <a:buSzPts val="2250"/>
              <a:buChar char="•"/>
              <a:defRPr/>
            </a:lvl3pPr>
            <a:lvl4pPr marL="1828800" lvl="3" indent="-371475" algn="l">
              <a:lnSpc>
                <a:spcPct val="100000"/>
              </a:lnSpc>
              <a:spcBef>
                <a:spcPts val="200"/>
              </a:spcBef>
              <a:spcAft>
                <a:spcPts val="0"/>
              </a:spcAft>
              <a:buClr>
                <a:schemeClr val="dk1"/>
              </a:buClr>
              <a:buSzPts val="2250"/>
              <a:buChar char="–"/>
              <a:defRPr/>
            </a:lvl4pPr>
            <a:lvl5pPr marL="2286000" lvl="4" indent="-371475" algn="l">
              <a:lnSpc>
                <a:spcPct val="111111"/>
              </a:lnSpc>
              <a:spcBef>
                <a:spcPts val="400"/>
              </a:spcBef>
              <a:spcAft>
                <a:spcPts val="0"/>
              </a:spcAft>
              <a:buClr>
                <a:schemeClr val="dk1"/>
              </a:buClr>
              <a:buSzPts val="22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9148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8524F31-7927-4FF7-AF2F-588759863600}"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13.3.2026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35567087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perustyyl</a:t>
            </a:r>
            <a:r>
              <a:rPr lang="fi-FI"/>
              <a:t>.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119874724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89882428"/>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13.3.2026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2606436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13.3.2026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90730310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06959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3310274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481934"/>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6350798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56762542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4070523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CB722BBE-49BA-464E-9D21-CF342899C60D}"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476793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1549147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13.3.2026</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12002103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8972400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0596911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202984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86929927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5"/>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91053865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13.3.2026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257703656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6758952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2620A5ED-6AB1-4AF1-A5CF-257A19B62523}" type="datetime1">
              <a:rPr lang="en-US" smtClean="0"/>
              <a:t>3/13/2026</a:t>
            </a:fld>
            <a:endParaRPr lang="fi-FI"/>
          </a:p>
        </p:txBody>
      </p:sp>
      <p:sp>
        <p:nvSpPr>
          <p:cNvPr id="10"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482276"/>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36377347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2" name="Tekstin paikkamerkki 28"/>
          <p:cNvSpPr>
            <a:spLocks noGrp="1"/>
          </p:cNvSpPr>
          <p:nvPr>
            <p:ph type="body" sz="quarter" idx="17" hasCustomPrompt="1"/>
          </p:nvPr>
        </p:nvSpPr>
        <p:spPr>
          <a:xfrm>
            <a:off x="1072800" y="1102950"/>
            <a:ext cx="7171200" cy="46278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6" name="Tekstin paikkamerkki 2">
            <a:extLst>
              <a:ext uri="{FF2B5EF4-FFF2-40B4-BE49-F238E27FC236}">
                <a16:creationId xmlns:a16="http://schemas.microsoft.com/office/drawing/2014/main" id="{1C5B8C1E-D5ED-9149-A001-7EA50076E025}"/>
              </a:ext>
            </a:extLst>
          </p:cNvPr>
          <p:cNvSpPr>
            <a:spLocks noGrp="1"/>
          </p:cNvSpPr>
          <p:nvPr>
            <p:ph idx="20"/>
          </p:nvPr>
        </p:nvSpPr>
        <p:spPr>
          <a:xfrm>
            <a:off x="4440468"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47147477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1"/>
            <a:ext cx="5529600" cy="48010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593088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44933317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282241753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481250"/>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13.3.2026</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420440542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13.3.2026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47945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98533338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49"/>
            <a:ext cx="7992000" cy="821163"/>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13.3.2026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5421534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13.3.2026</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13451769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13.3.2026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40960473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829E41B-9EFE-4C4A-A95F-7439E186849E}" type="datetime1">
              <a:rPr lang="en-US" smtClean="0"/>
              <a:t>3/13/2026</a:t>
            </a:fld>
            <a:endParaRPr lang="fi-FI"/>
          </a:p>
        </p:txBody>
      </p:sp>
      <p:sp>
        <p:nvSpPr>
          <p:cNvPr id="15" name="Alatunnisteen paikkamerkki 2"/>
          <p:cNvSpPr>
            <a:spLocks noGrp="1"/>
          </p:cNvSpPr>
          <p:nvPr>
            <p:ph type="ftr" sz="quarter" idx="11"/>
          </p:nvPr>
        </p:nvSpPr>
        <p:spPr>
          <a:xfrm>
            <a:off x="1111510" y="4728047"/>
            <a:ext cx="2034868" cy="164690"/>
          </a:xfrm>
        </p:spPr>
        <p:txBody>
          <a:bodyPr/>
          <a:lstStyle>
            <a:lvl1pPr>
              <a:defRPr>
                <a:solidFill>
                  <a:schemeClr val="bg1"/>
                </a:solidFill>
              </a:defRPr>
            </a:lvl1pPr>
          </a:lstStyle>
          <a:p>
            <a:r>
              <a:rPr lang="fi-FI"/>
              <a:t>Technology </a:t>
            </a:r>
            <a:r>
              <a:rPr lang="fi-FI" err="1"/>
              <a:t>Industries</a:t>
            </a:r>
            <a:r>
              <a:rPr lang="fi-FI"/>
              <a:t> of Finland</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13.3.2026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363340295"/>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3/13/2026</a:t>
            </a:fld>
            <a:endParaRPr lang="fi-FI"/>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Technology </a:t>
            </a:r>
            <a:r>
              <a:rPr lang="fi-FI" err="1"/>
              <a:t>Industries</a:t>
            </a:r>
            <a:r>
              <a:rPr lang="fi-FI"/>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47E46FA-4437-4E43-8891-B8D611D31DE6}" type="datetime1">
              <a:rPr lang="en-US" smtClean="0"/>
              <a:t>3/13/2026</a:t>
            </a:fld>
            <a:endParaRPr lang="fi-FI"/>
          </a:p>
        </p:txBody>
      </p:sp>
      <p:sp>
        <p:nvSpPr>
          <p:cNvPr id="8" name="Alatunnisteen paikkamerkki 4"/>
          <p:cNvSpPr>
            <a:spLocks noGrp="1"/>
          </p:cNvSpPr>
          <p:nvPr>
            <p:ph type="ftr" sz="quarter" idx="3"/>
          </p:nvPr>
        </p:nvSpPr>
        <p:spPr>
          <a:xfrm>
            <a:off x="1111306" y="4728047"/>
            <a:ext cx="203507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Technology </a:t>
            </a:r>
            <a:r>
              <a:rPr lang="fi-FI" err="1"/>
              <a:t>Industries</a:t>
            </a:r>
            <a:r>
              <a:rPr lang="fi-FI"/>
              <a:t> of Finland</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18096171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13.3.2026</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381217286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hyperlink" Target="https://www.etla.fi/julkaisut/erikoisartikkelit/teknologiateollisuuden-osaajatarpeen-taloudellisten-vaikutusten-arviointi/" TargetMode="Externa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gi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p:cNvPicPr>
            <a:picLocks noChangeAspect="1"/>
          </p:cNvPicPr>
          <p:nvPr/>
        </p:nvPicPr>
        <p:blipFill>
          <a:blip r:embed="rId2"/>
          <a:stretch>
            <a:fillRect/>
          </a:stretch>
        </p:blipFill>
        <p:spPr>
          <a:xfrm>
            <a:off x="2079603" y="1975958"/>
            <a:ext cx="4813996" cy="1081796"/>
          </a:xfrm>
          <a:prstGeom prst="rect">
            <a:avLst/>
          </a:prstGeom>
        </p:spPr>
      </p:pic>
    </p:spTree>
    <p:extLst>
      <p:ext uri="{BB962C8B-B14F-4D97-AF65-F5344CB8AC3E}">
        <p14:creationId xmlns:p14="http://schemas.microsoft.com/office/powerpoint/2010/main" val="4801599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50525F5-EED0-A681-575D-3E4E22B8083F}"/>
              </a:ext>
            </a:extLst>
          </p:cNvPr>
          <p:cNvSpPr>
            <a:spLocks noGrp="1"/>
          </p:cNvSpPr>
          <p:nvPr>
            <p:ph type="body" sz="quarter" idx="15"/>
          </p:nvPr>
        </p:nvSpPr>
        <p:spPr>
          <a:xfrm>
            <a:off x="282027" y="312567"/>
            <a:ext cx="8075136" cy="821163"/>
          </a:xfrm>
        </p:spPr>
        <p:txBody>
          <a:bodyPr>
            <a:noAutofit/>
          </a:bodyPr>
          <a:lstStyle/>
          <a:p>
            <a:r>
              <a:rPr lang="en-GB" sz="2100"/>
              <a:t>Half of the need is due to growth, half due to retiree replacements</a:t>
            </a:r>
          </a:p>
        </p:txBody>
      </p:sp>
      <p:sp>
        <p:nvSpPr>
          <p:cNvPr id="3" name="Dian numeron paikkamerkki 2">
            <a:extLst>
              <a:ext uri="{FF2B5EF4-FFF2-40B4-BE49-F238E27FC236}">
                <a16:creationId xmlns:a16="http://schemas.microsoft.com/office/drawing/2014/main" id="{C9D41DD1-84F6-AE63-16B3-C8FB31DA8632}"/>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10</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E3BD0763-9038-E777-0F9A-36E4B117D515}"/>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604CF854-8A00-E982-C87E-D1900C73C809}"/>
              </a:ext>
            </a:extLst>
          </p:cNvPr>
          <p:cNvGraphicFramePr>
            <a:graphicFrameLocks noGrp="1"/>
          </p:cNvGraphicFramePr>
          <p:nvPr>
            <p:ph sz="quarter" idx="17"/>
            <p:extLst>
              <p:ext uri="{D42A27DB-BD31-4B8C-83A1-F6EECF244321}">
                <p14:modId xmlns:p14="http://schemas.microsoft.com/office/powerpoint/2010/main" val="2224223401"/>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E60DEE4E-43F1-6931-1B8D-855CFD18F49D}"/>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93339709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0752BF9-DEDB-2B68-1DD8-5BE377EBA7B1}"/>
              </a:ext>
            </a:extLst>
          </p:cNvPr>
          <p:cNvSpPr>
            <a:spLocks noGrp="1"/>
          </p:cNvSpPr>
          <p:nvPr>
            <p:ph type="body" sz="quarter" idx="15"/>
          </p:nvPr>
        </p:nvSpPr>
        <p:spPr/>
        <p:txBody>
          <a:bodyPr vert="horz" lIns="91440" tIns="45720" rIns="91440" bIns="45720" rtlCol="0" anchor="t">
            <a:normAutofit/>
          </a:bodyPr>
          <a:lstStyle/>
          <a:p>
            <a:pPr marL="13970"/>
            <a:r>
              <a:rPr lang="fi-FI">
                <a:latin typeface="Verdana"/>
                <a:ea typeface="Verdana"/>
              </a:rPr>
              <a:t>74% of </a:t>
            </a:r>
            <a:r>
              <a:rPr lang="fi-FI" err="1">
                <a:latin typeface="Verdana"/>
                <a:ea typeface="Verdana"/>
              </a:rPr>
              <a:t>the</a:t>
            </a:r>
            <a:r>
              <a:rPr lang="fi-FI">
                <a:latin typeface="Verdana"/>
                <a:ea typeface="Verdana"/>
              </a:rPr>
              <a:t> </a:t>
            </a:r>
            <a:r>
              <a:rPr lang="fi-FI" err="1">
                <a:latin typeface="Verdana"/>
                <a:ea typeface="Verdana"/>
              </a:rPr>
              <a:t>need</a:t>
            </a:r>
            <a:r>
              <a:rPr lang="fi-FI">
                <a:latin typeface="Verdana"/>
                <a:ea typeface="Verdana"/>
              </a:rPr>
              <a:t> is for </a:t>
            </a:r>
            <a:r>
              <a:rPr lang="fi-FI" err="1">
                <a:latin typeface="Verdana"/>
                <a:ea typeface="Verdana"/>
              </a:rPr>
              <a:t>higher</a:t>
            </a:r>
            <a:r>
              <a:rPr lang="fi-FI">
                <a:latin typeface="Verdana"/>
                <a:ea typeface="Verdana"/>
              </a:rPr>
              <a:t> </a:t>
            </a:r>
            <a:r>
              <a:rPr lang="fi-FI" err="1">
                <a:latin typeface="Verdana"/>
                <a:ea typeface="Verdana"/>
              </a:rPr>
              <a:t>education</a:t>
            </a:r>
            <a:endParaRPr lang="fi-FI">
              <a:latin typeface="Verdana"/>
              <a:ea typeface="Verdana"/>
            </a:endParaRPr>
          </a:p>
        </p:txBody>
      </p:sp>
      <p:sp>
        <p:nvSpPr>
          <p:cNvPr id="3" name="Dian numeron paikkamerkki 2">
            <a:extLst>
              <a:ext uri="{FF2B5EF4-FFF2-40B4-BE49-F238E27FC236}">
                <a16:creationId xmlns:a16="http://schemas.microsoft.com/office/drawing/2014/main" id="{F2C8CA1D-2DDA-4E41-7BE3-16C704AB97CE}"/>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11</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4DEC7B5F-7B12-D5D8-3114-DA2B740D5FC1}"/>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F4D3575D-1805-0362-37D2-F80A60D9879A}"/>
              </a:ext>
            </a:extLst>
          </p:cNvPr>
          <p:cNvGraphicFramePr>
            <a:graphicFrameLocks noGrp="1"/>
          </p:cNvGraphicFramePr>
          <p:nvPr>
            <p:ph sz="quarter" idx="17"/>
            <p:extLst>
              <p:ext uri="{D42A27DB-BD31-4B8C-83A1-F6EECF244321}">
                <p14:modId xmlns:p14="http://schemas.microsoft.com/office/powerpoint/2010/main" val="797633764"/>
              </p:ext>
            </p:extLst>
          </p:nvPr>
        </p:nvGraphicFramePr>
        <p:xfrm>
          <a:off x="663704" y="1103312"/>
          <a:ext cx="3584296" cy="3541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isällön paikkamerkki 9">
            <a:extLst>
              <a:ext uri="{FF2B5EF4-FFF2-40B4-BE49-F238E27FC236}">
                <a16:creationId xmlns:a16="http://schemas.microsoft.com/office/drawing/2014/main" id="{006D9FBD-3BA3-DA1F-DD31-CC0B45E353A2}"/>
              </a:ext>
            </a:extLst>
          </p:cNvPr>
          <p:cNvGraphicFramePr>
            <a:graphicFrameLocks/>
          </p:cNvGraphicFramePr>
          <p:nvPr>
            <p:extLst>
              <p:ext uri="{D42A27DB-BD31-4B8C-83A1-F6EECF244321}">
                <p14:modId xmlns:p14="http://schemas.microsoft.com/office/powerpoint/2010/main" val="600253535"/>
              </p:ext>
            </p:extLst>
          </p:nvPr>
        </p:nvGraphicFramePr>
        <p:xfrm>
          <a:off x="4966705" y="1144588"/>
          <a:ext cx="3584296"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n paikkamerkki 6">
            <a:extLst>
              <a:ext uri="{FF2B5EF4-FFF2-40B4-BE49-F238E27FC236}">
                <a16:creationId xmlns:a16="http://schemas.microsoft.com/office/drawing/2014/main" id="{0A022CDA-6C84-5295-302F-2781D3FC2EA7}"/>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284133450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478D-D605-8C2C-CF68-D9A1504D155E}"/>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A1C24BE-DEB2-3157-9C65-703BF73B3F9D}"/>
              </a:ext>
            </a:extLst>
          </p:cNvPr>
          <p:cNvSpPr>
            <a:spLocks noGrp="1"/>
          </p:cNvSpPr>
          <p:nvPr>
            <p:ph type="body" sz="quarter" idx="15"/>
          </p:nvPr>
        </p:nvSpPr>
        <p:spPr/>
        <p:txBody>
          <a:bodyPr vert="horz" lIns="91440" tIns="45720" rIns="91440" bIns="45720" rtlCol="0" anchor="t">
            <a:normAutofit/>
          </a:bodyPr>
          <a:lstStyle/>
          <a:p>
            <a:pPr marL="13970"/>
            <a:r>
              <a:rPr lang="fi-FI" err="1">
                <a:latin typeface="Verdana"/>
                <a:ea typeface="Verdana"/>
              </a:rPr>
              <a:t>Need</a:t>
            </a:r>
            <a:r>
              <a:rPr lang="fi-FI">
                <a:latin typeface="Verdana"/>
                <a:ea typeface="Verdana"/>
              </a:rPr>
              <a:t> for </a:t>
            </a:r>
            <a:r>
              <a:rPr lang="fi-FI" err="1">
                <a:latin typeface="Verdana"/>
                <a:ea typeface="Verdana"/>
              </a:rPr>
              <a:t>higher</a:t>
            </a:r>
            <a:r>
              <a:rPr lang="fi-FI">
                <a:latin typeface="Verdana"/>
                <a:ea typeface="Verdana"/>
              </a:rPr>
              <a:t> </a:t>
            </a:r>
            <a:r>
              <a:rPr lang="fi-FI" err="1">
                <a:latin typeface="Verdana"/>
                <a:ea typeface="Verdana"/>
              </a:rPr>
              <a:t>education</a:t>
            </a:r>
            <a:r>
              <a:rPr lang="fi-FI">
                <a:latin typeface="Verdana"/>
                <a:ea typeface="Verdana"/>
              </a:rPr>
              <a:t> </a:t>
            </a:r>
            <a:r>
              <a:rPr lang="fi-FI" err="1">
                <a:latin typeface="Verdana"/>
                <a:ea typeface="Verdana"/>
              </a:rPr>
              <a:t>varies</a:t>
            </a:r>
            <a:r>
              <a:rPr lang="fi-FI">
                <a:latin typeface="Verdana"/>
                <a:ea typeface="Verdana"/>
              </a:rPr>
              <a:t> </a:t>
            </a:r>
            <a:r>
              <a:rPr lang="fi-FI" err="1">
                <a:latin typeface="Verdana"/>
                <a:ea typeface="Verdana"/>
              </a:rPr>
              <a:t>between</a:t>
            </a:r>
            <a:r>
              <a:rPr lang="fi-FI">
                <a:latin typeface="Verdana"/>
                <a:ea typeface="Verdana"/>
              </a:rPr>
              <a:t> </a:t>
            </a:r>
            <a:r>
              <a:rPr lang="fi-FI" err="1">
                <a:latin typeface="Verdana"/>
                <a:ea typeface="Verdana"/>
              </a:rPr>
              <a:t>branches</a:t>
            </a:r>
            <a:r>
              <a:rPr lang="fi-FI">
                <a:latin typeface="Verdana"/>
                <a:ea typeface="Verdana"/>
              </a:rPr>
              <a:t> </a:t>
            </a:r>
            <a:r>
              <a:rPr lang="fi-FI" err="1">
                <a:latin typeface="Verdana"/>
                <a:ea typeface="Verdana"/>
              </a:rPr>
              <a:t>but</a:t>
            </a:r>
            <a:r>
              <a:rPr lang="fi-FI">
                <a:latin typeface="Verdana"/>
                <a:ea typeface="Verdana"/>
              </a:rPr>
              <a:t> is </a:t>
            </a:r>
            <a:r>
              <a:rPr lang="fi-FI" err="1">
                <a:latin typeface="Verdana"/>
                <a:ea typeface="Verdana"/>
              </a:rPr>
              <a:t>over</a:t>
            </a:r>
            <a:r>
              <a:rPr lang="fi-FI">
                <a:latin typeface="Verdana"/>
                <a:ea typeface="Verdana"/>
              </a:rPr>
              <a:t> 50% for </a:t>
            </a:r>
            <a:r>
              <a:rPr lang="fi-FI" err="1">
                <a:latin typeface="Verdana"/>
                <a:ea typeface="Verdana"/>
              </a:rPr>
              <a:t>almost</a:t>
            </a:r>
            <a:r>
              <a:rPr lang="fi-FI">
                <a:latin typeface="Verdana"/>
                <a:ea typeface="Verdana"/>
              </a:rPr>
              <a:t> </a:t>
            </a:r>
            <a:r>
              <a:rPr lang="fi-FI" err="1">
                <a:latin typeface="Verdana"/>
                <a:ea typeface="Verdana"/>
              </a:rPr>
              <a:t>all</a:t>
            </a:r>
            <a:endParaRPr lang="fi-FI">
              <a:latin typeface="Verdana"/>
              <a:ea typeface="Verdana"/>
            </a:endParaRPr>
          </a:p>
        </p:txBody>
      </p:sp>
      <p:sp>
        <p:nvSpPr>
          <p:cNvPr id="3" name="Dian numeron paikkamerkki 2">
            <a:extLst>
              <a:ext uri="{FF2B5EF4-FFF2-40B4-BE49-F238E27FC236}">
                <a16:creationId xmlns:a16="http://schemas.microsoft.com/office/drawing/2014/main" id="{978B84CC-EE80-DE2F-B51F-757EEFBA06FC}"/>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12</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395C09BD-B662-2011-9C1F-AEE0B04E18AD}"/>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5013CC60-AC0A-868C-4660-DF36D2D7D0D4}"/>
              </a:ext>
            </a:extLst>
          </p:cNvPr>
          <p:cNvGraphicFramePr>
            <a:graphicFrameLocks noGrp="1"/>
          </p:cNvGraphicFramePr>
          <p:nvPr>
            <p:ph sz="quarter" idx="17"/>
            <p:extLst>
              <p:ext uri="{D42A27DB-BD31-4B8C-83A1-F6EECF244321}">
                <p14:modId xmlns:p14="http://schemas.microsoft.com/office/powerpoint/2010/main" val="156988116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0520368A-0592-1DE1-5B7F-3D70AC5A18BF}"/>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335661758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9669D-0663-4D84-0321-1EED34C0B39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BF8F92F-B1E4-BFE3-4CBF-80995FA57972}"/>
              </a:ext>
            </a:extLst>
          </p:cNvPr>
          <p:cNvSpPr>
            <a:spLocks noGrp="1"/>
          </p:cNvSpPr>
          <p:nvPr>
            <p:ph type="body" sz="quarter" idx="15"/>
          </p:nvPr>
        </p:nvSpPr>
        <p:spPr/>
        <p:txBody>
          <a:bodyPr>
            <a:noAutofit/>
          </a:bodyPr>
          <a:lstStyle/>
          <a:p>
            <a:pPr>
              <a:lnSpc>
                <a:spcPct val="100000"/>
              </a:lnSpc>
            </a:pPr>
            <a:r>
              <a:rPr lang="fi-FI" dirty="0"/>
              <a:t>One in </a:t>
            </a:r>
            <a:r>
              <a:rPr lang="fi-FI" dirty="0" err="1"/>
              <a:t>five</a:t>
            </a:r>
            <a:r>
              <a:rPr lang="fi-FI" dirty="0"/>
              <a:t> </a:t>
            </a:r>
            <a:r>
              <a:rPr lang="fi-FI" dirty="0" err="1"/>
              <a:t>retirees</a:t>
            </a:r>
            <a:r>
              <a:rPr lang="fi-FI" dirty="0"/>
              <a:t> </a:t>
            </a:r>
            <a:r>
              <a:rPr lang="fi-FI" dirty="0" err="1"/>
              <a:t>with</a:t>
            </a:r>
            <a:r>
              <a:rPr lang="fi-FI" dirty="0"/>
              <a:t> </a:t>
            </a:r>
            <a:r>
              <a:rPr lang="fi-FI" dirty="0" err="1"/>
              <a:t>vocational</a:t>
            </a:r>
            <a:r>
              <a:rPr lang="fi-FI" dirty="0"/>
              <a:t> </a:t>
            </a:r>
            <a:r>
              <a:rPr lang="fi-FI" dirty="0" err="1"/>
              <a:t>education</a:t>
            </a:r>
            <a:r>
              <a:rPr lang="fi-FI" dirty="0"/>
              <a:t> </a:t>
            </a:r>
            <a:r>
              <a:rPr lang="fi-FI" dirty="0" err="1"/>
              <a:t>will</a:t>
            </a:r>
            <a:r>
              <a:rPr lang="fi-FI" dirty="0"/>
              <a:t> </a:t>
            </a:r>
            <a:r>
              <a:rPr lang="fi-FI" dirty="0" err="1"/>
              <a:t>be</a:t>
            </a:r>
            <a:r>
              <a:rPr lang="fi-FI" dirty="0"/>
              <a:t> </a:t>
            </a:r>
            <a:r>
              <a:rPr lang="fi-FI" dirty="0" err="1"/>
              <a:t>replaced</a:t>
            </a:r>
            <a:r>
              <a:rPr lang="fi-FI" dirty="0"/>
              <a:t> </a:t>
            </a:r>
            <a:r>
              <a:rPr lang="fi-FI" dirty="0" err="1"/>
              <a:t>by</a:t>
            </a:r>
            <a:r>
              <a:rPr lang="fi-FI" dirty="0"/>
              <a:t> an </a:t>
            </a:r>
            <a:r>
              <a:rPr lang="fi-FI" dirty="0" err="1"/>
              <a:t>employee</a:t>
            </a:r>
            <a:r>
              <a:rPr lang="fi-FI" dirty="0"/>
              <a:t> </a:t>
            </a:r>
            <a:r>
              <a:rPr lang="fi-FI" dirty="0" err="1"/>
              <a:t>with</a:t>
            </a:r>
            <a:r>
              <a:rPr lang="fi-FI" dirty="0"/>
              <a:t> </a:t>
            </a:r>
            <a:r>
              <a:rPr lang="fi-FI" dirty="0" err="1"/>
              <a:t>higher</a:t>
            </a:r>
            <a:r>
              <a:rPr lang="fi-FI" dirty="0"/>
              <a:t> </a:t>
            </a:r>
            <a:r>
              <a:rPr lang="fi-FI" dirty="0" err="1"/>
              <a:t>education</a:t>
            </a:r>
            <a:endParaRPr lang="fi-FI" dirty="0"/>
          </a:p>
        </p:txBody>
      </p:sp>
      <p:sp>
        <p:nvSpPr>
          <p:cNvPr id="3" name="Dian numeron paikkamerkki 2">
            <a:extLst>
              <a:ext uri="{FF2B5EF4-FFF2-40B4-BE49-F238E27FC236}">
                <a16:creationId xmlns:a16="http://schemas.microsoft.com/office/drawing/2014/main" id="{875D02C4-5CE2-FDA4-35C9-20C06EEA761B}"/>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13</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9668FBA8-44AE-033B-59DB-51B94AF575FA}"/>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3FC3B8AE-E666-CC61-39D1-1B6107F5B69D}"/>
              </a:ext>
            </a:extLst>
          </p:cNvPr>
          <p:cNvGraphicFramePr>
            <a:graphicFrameLocks noGrp="1"/>
          </p:cNvGraphicFramePr>
          <p:nvPr>
            <p:ph sz="quarter" idx="17"/>
            <p:extLst>
              <p:ext uri="{D42A27DB-BD31-4B8C-83A1-F6EECF244321}">
                <p14:modId xmlns:p14="http://schemas.microsoft.com/office/powerpoint/2010/main" val="4176162827"/>
              </p:ext>
            </p:extLst>
          </p:nvPr>
        </p:nvGraphicFramePr>
        <p:xfrm>
          <a:off x="376237" y="1391477"/>
          <a:ext cx="8391525" cy="333656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6">
            <a:extLst>
              <a:ext uri="{FF2B5EF4-FFF2-40B4-BE49-F238E27FC236}">
                <a16:creationId xmlns:a16="http://schemas.microsoft.com/office/drawing/2014/main" id="{2D3D751F-4741-62E2-D07A-119D8D7E4CCB}"/>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76856366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C0F031E-FFF5-E082-EC44-E595870D889D}"/>
              </a:ext>
            </a:extLst>
          </p:cNvPr>
          <p:cNvSpPr>
            <a:spLocks noGrp="1"/>
          </p:cNvSpPr>
          <p:nvPr>
            <p:ph type="body" sz="quarter" idx="15"/>
          </p:nvPr>
        </p:nvSpPr>
        <p:spPr/>
        <p:txBody>
          <a:bodyPr>
            <a:normAutofit/>
          </a:bodyPr>
          <a:lstStyle/>
          <a:p>
            <a:r>
              <a:rPr lang="fi-FI" dirty="0" err="1">
                <a:solidFill>
                  <a:schemeClr val="tx1"/>
                </a:solidFill>
                <a:latin typeface="Verdana"/>
                <a:ea typeface="Verdana"/>
              </a:rPr>
              <a:t>Share</a:t>
            </a:r>
            <a:r>
              <a:rPr lang="fi-FI" dirty="0">
                <a:solidFill>
                  <a:schemeClr val="tx1"/>
                </a:solidFill>
                <a:latin typeface="Verdana"/>
                <a:ea typeface="Verdana"/>
              </a:rPr>
              <a:t> of </a:t>
            </a:r>
            <a:r>
              <a:rPr lang="fi-FI" dirty="0" err="1">
                <a:solidFill>
                  <a:schemeClr val="tx1"/>
                </a:solidFill>
                <a:latin typeface="Verdana"/>
                <a:ea typeface="Verdana"/>
              </a:rPr>
              <a:t>employees</a:t>
            </a:r>
            <a:r>
              <a:rPr lang="fi-FI" dirty="0">
                <a:solidFill>
                  <a:schemeClr val="tx1"/>
                </a:solidFill>
                <a:latin typeface="Verdana"/>
                <a:ea typeface="Verdana"/>
              </a:rPr>
              <a:t> </a:t>
            </a:r>
            <a:r>
              <a:rPr lang="fi-FI" dirty="0" err="1">
                <a:solidFill>
                  <a:schemeClr val="tx1"/>
                </a:solidFill>
                <a:latin typeface="Verdana"/>
                <a:ea typeface="Verdana"/>
              </a:rPr>
              <a:t>with</a:t>
            </a:r>
            <a:r>
              <a:rPr lang="fi-FI" dirty="0">
                <a:solidFill>
                  <a:schemeClr val="tx1"/>
                </a:solidFill>
                <a:latin typeface="Verdana"/>
                <a:ea typeface="Verdana"/>
              </a:rPr>
              <a:t> </a:t>
            </a:r>
            <a:r>
              <a:rPr lang="fi-FI" dirty="0" err="1">
                <a:solidFill>
                  <a:schemeClr val="tx1"/>
                </a:solidFill>
                <a:latin typeface="Verdana"/>
                <a:ea typeface="Verdana"/>
              </a:rPr>
              <a:t>higher</a:t>
            </a:r>
            <a:r>
              <a:rPr lang="fi-FI" dirty="0">
                <a:solidFill>
                  <a:schemeClr val="tx1"/>
                </a:solidFill>
                <a:latin typeface="Verdana"/>
                <a:ea typeface="Verdana"/>
              </a:rPr>
              <a:t> </a:t>
            </a:r>
            <a:r>
              <a:rPr lang="fi-FI" dirty="0" err="1">
                <a:solidFill>
                  <a:schemeClr val="tx1"/>
                </a:solidFill>
                <a:latin typeface="Verdana"/>
                <a:ea typeface="Verdana"/>
              </a:rPr>
              <a:t>education</a:t>
            </a:r>
            <a:r>
              <a:rPr lang="fi-FI" dirty="0">
                <a:solidFill>
                  <a:schemeClr val="tx1"/>
                </a:solidFill>
                <a:latin typeface="Verdana"/>
                <a:ea typeface="Verdana"/>
              </a:rPr>
              <a:t> </a:t>
            </a:r>
            <a:r>
              <a:rPr lang="fi-FI" dirty="0" err="1">
                <a:solidFill>
                  <a:schemeClr val="tx1"/>
                </a:solidFill>
                <a:latin typeface="Verdana"/>
                <a:ea typeface="Verdana"/>
              </a:rPr>
              <a:t>has</a:t>
            </a:r>
            <a:r>
              <a:rPr lang="fi-FI" dirty="0">
                <a:solidFill>
                  <a:schemeClr val="tx1"/>
                </a:solidFill>
                <a:latin typeface="Verdana"/>
                <a:ea typeface="Verdana"/>
              </a:rPr>
              <a:t> </a:t>
            </a:r>
            <a:r>
              <a:rPr lang="fi-FI" dirty="0" err="1">
                <a:solidFill>
                  <a:schemeClr val="tx1"/>
                </a:solidFill>
                <a:latin typeface="Verdana"/>
                <a:ea typeface="Verdana"/>
              </a:rPr>
              <a:t>risen</a:t>
            </a:r>
            <a:r>
              <a:rPr lang="fi-FI" dirty="0">
                <a:solidFill>
                  <a:schemeClr val="tx1"/>
                </a:solidFill>
                <a:latin typeface="Verdana"/>
                <a:ea typeface="Verdana"/>
              </a:rPr>
              <a:t> </a:t>
            </a:r>
            <a:r>
              <a:rPr lang="fi-FI" dirty="0" err="1">
                <a:solidFill>
                  <a:schemeClr val="tx1"/>
                </a:solidFill>
                <a:latin typeface="Verdana"/>
                <a:ea typeface="Verdana"/>
              </a:rPr>
              <a:t>steadily</a:t>
            </a:r>
            <a:r>
              <a:rPr lang="fi-FI" dirty="0">
                <a:solidFill>
                  <a:schemeClr val="tx1"/>
                </a:solidFill>
                <a:latin typeface="Verdana"/>
                <a:ea typeface="Verdana"/>
              </a:rPr>
              <a:t> and is </a:t>
            </a:r>
            <a:r>
              <a:rPr lang="fi-FI" dirty="0" err="1">
                <a:solidFill>
                  <a:schemeClr val="tx1"/>
                </a:solidFill>
                <a:latin typeface="Verdana"/>
                <a:ea typeface="Verdana"/>
              </a:rPr>
              <a:t>still</a:t>
            </a:r>
            <a:r>
              <a:rPr lang="fi-FI" dirty="0">
                <a:solidFill>
                  <a:schemeClr val="tx1"/>
                </a:solidFill>
                <a:latin typeface="Verdana"/>
                <a:ea typeface="Verdana"/>
              </a:rPr>
              <a:t> </a:t>
            </a:r>
            <a:r>
              <a:rPr lang="fi-FI" dirty="0" err="1">
                <a:solidFill>
                  <a:schemeClr val="tx1"/>
                </a:solidFill>
                <a:latin typeface="Verdana"/>
                <a:ea typeface="Verdana"/>
              </a:rPr>
              <a:t>rising</a:t>
            </a:r>
            <a:endParaRPr lang="fi-FI" dirty="0">
              <a:solidFill>
                <a:schemeClr val="tx1"/>
              </a:solidFill>
            </a:endParaRPr>
          </a:p>
        </p:txBody>
      </p:sp>
      <p:sp>
        <p:nvSpPr>
          <p:cNvPr id="3" name="Dian numeron paikkamerkki 2">
            <a:extLst>
              <a:ext uri="{FF2B5EF4-FFF2-40B4-BE49-F238E27FC236}">
                <a16:creationId xmlns:a16="http://schemas.microsoft.com/office/drawing/2014/main" id="{C577EDC6-CE1B-B9E5-5A6B-20B9953F8DB4}"/>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14</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5EE7D812-7A73-2586-F19F-55C218995F6D}"/>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2A059B91-FC0F-1857-39F9-0674AAD728FE}"/>
              </a:ext>
            </a:extLst>
          </p:cNvPr>
          <p:cNvGraphicFramePr>
            <a:graphicFrameLocks noGrp="1"/>
          </p:cNvGraphicFramePr>
          <p:nvPr>
            <p:ph sz="quarter" idx="17"/>
            <p:extLst>
              <p:ext uri="{D42A27DB-BD31-4B8C-83A1-F6EECF244321}">
                <p14:modId xmlns:p14="http://schemas.microsoft.com/office/powerpoint/2010/main" val="405020301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n paikkamerkki 6">
            <a:extLst>
              <a:ext uri="{FF2B5EF4-FFF2-40B4-BE49-F238E27FC236}">
                <a16:creationId xmlns:a16="http://schemas.microsoft.com/office/drawing/2014/main" id="{1DAB2A43-A905-8EC9-5040-281430AE4055}"/>
              </a:ext>
            </a:extLst>
          </p:cNvPr>
          <p:cNvSpPr>
            <a:spLocks noGrp="1"/>
          </p:cNvSpPr>
          <p:nvPr>
            <p:ph type="body" sz="quarter" idx="18"/>
          </p:nvPr>
        </p:nvSpPr>
        <p:spPr>
          <a:xfrm>
            <a:off x="2334682" y="4727574"/>
            <a:ext cx="5572189" cy="165163"/>
          </a:xfrm>
        </p:spPr>
        <p:txBody>
          <a:bodyPr/>
          <a:lstStyle/>
          <a:p>
            <a:r>
              <a:rPr lang="fi-FI" dirty="0" err="1"/>
              <a:t>Source</a:t>
            </a:r>
            <a:r>
              <a:rPr lang="fi-FI" dirty="0"/>
              <a:t>: </a:t>
            </a:r>
            <a:r>
              <a:rPr lang="fi-FI" dirty="0" err="1"/>
              <a:t>Statistics</a:t>
            </a:r>
            <a:r>
              <a:rPr lang="fi-FI" dirty="0"/>
              <a:t> Finland and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
        <p:nvSpPr>
          <p:cNvPr id="7" name="Tekstin paikkamerkki 6">
            <a:extLst>
              <a:ext uri="{FF2B5EF4-FFF2-40B4-BE49-F238E27FC236}">
                <a16:creationId xmlns:a16="http://schemas.microsoft.com/office/drawing/2014/main" id="{6FA64202-ED67-4496-FEF4-7AA4B50D13BE}"/>
              </a:ext>
            </a:extLst>
          </p:cNvPr>
          <p:cNvSpPr txBox="1">
            <a:spLocks/>
          </p:cNvSpPr>
          <p:nvPr/>
        </p:nvSpPr>
        <p:spPr>
          <a:xfrm>
            <a:off x="2334682" y="5520788"/>
            <a:ext cx="2971717" cy="165163"/>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err="1"/>
              <a:t>Source</a:t>
            </a:r>
            <a:r>
              <a:rPr lang="fi-FI" dirty="0"/>
              <a:t>:</a:t>
            </a:r>
          </a:p>
        </p:txBody>
      </p:sp>
    </p:spTree>
    <p:extLst>
      <p:ext uri="{BB962C8B-B14F-4D97-AF65-F5344CB8AC3E}">
        <p14:creationId xmlns:p14="http://schemas.microsoft.com/office/powerpoint/2010/main" val="146386897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455BB7F-5559-7A4D-2FAA-B07357EB370F}"/>
              </a:ext>
            </a:extLst>
          </p:cNvPr>
          <p:cNvSpPr>
            <a:spLocks noGrp="1"/>
          </p:cNvSpPr>
          <p:nvPr>
            <p:ph type="body" sz="quarter" idx="15"/>
          </p:nvPr>
        </p:nvSpPr>
        <p:spPr/>
        <p:txBody>
          <a:bodyPr>
            <a:normAutofit/>
          </a:bodyPr>
          <a:lstStyle/>
          <a:p>
            <a:r>
              <a:rPr lang="fi-FI" err="1"/>
              <a:t>Higher-educated</a:t>
            </a:r>
            <a:r>
              <a:rPr lang="fi-FI"/>
              <a:t> </a:t>
            </a:r>
            <a:r>
              <a:rPr lang="fi-FI" err="1"/>
              <a:t>workforce</a:t>
            </a:r>
            <a:r>
              <a:rPr lang="fi-FI"/>
              <a:t> </a:t>
            </a:r>
            <a:r>
              <a:rPr lang="fi-FI" err="1"/>
              <a:t>growing</a:t>
            </a:r>
            <a:r>
              <a:rPr lang="fi-FI"/>
              <a:t>, </a:t>
            </a:r>
            <a:r>
              <a:rPr lang="fi-FI" err="1"/>
              <a:t>vocational</a:t>
            </a:r>
            <a:r>
              <a:rPr lang="fi-FI"/>
              <a:t> </a:t>
            </a:r>
            <a:r>
              <a:rPr lang="fi-FI" err="1"/>
              <a:t>workforce</a:t>
            </a:r>
            <a:r>
              <a:rPr lang="fi-FI"/>
              <a:t> </a:t>
            </a:r>
            <a:r>
              <a:rPr lang="fi-FI" err="1"/>
              <a:t>steady</a:t>
            </a:r>
            <a:endParaRPr lang="fi-FI"/>
          </a:p>
        </p:txBody>
      </p:sp>
      <p:sp>
        <p:nvSpPr>
          <p:cNvPr id="3" name="Dian numeron paikkamerkki 2">
            <a:extLst>
              <a:ext uri="{FF2B5EF4-FFF2-40B4-BE49-F238E27FC236}">
                <a16:creationId xmlns:a16="http://schemas.microsoft.com/office/drawing/2014/main" id="{9E7421EF-33B3-CAFB-9AFB-092672877BD4}"/>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15</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E276F22E-EFAD-88DC-7C70-7EB84A84F078}"/>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FA7166AA-93C1-F204-B6DA-78602290A85D}"/>
              </a:ext>
            </a:extLst>
          </p:cNvPr>
          <p:cNvGraphicFramePr>
            <a:graphicFrameLocks noGrp="1"/>
          </p:cNvGraphicFramePr>
          <p:nvPr>
            <p:ph sz="quarter" idx="17"/>
            <p:extLst>
              <p:ext uri="{D42A27DB-BD31-4B8C-83A1-F6EECF244321}">
                <p14:modId xmlns:p14="http://schemas.microsoft.com/office/powerpoint/2010/main" val="378812829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n paikkamerkki 6">
            <a:extLst>
              <a:ext uri="{FF2B5EF4-FFF2-40B4-BE49-F238E27FC236}">
                <a16:creationId xmlns:a16="http://schemas.microsoft.com/office/drawing/2014/main" id="{3B8EF985-BF1C-EED1-928A-D11C1E0AEF70}"/>
              </a:ext>
            </a:extLst>
          </p:cNvPr>
          <p:cNvSpPr>
            <a:spLocks noGrp="1"/>
          </p:cNvSpPr>
          <p:nvPr>
            <p:ph type="body" sz="quarter" idx="18"/>
          </p:nvPr>
        </p:nvSpPr>
        <p:spPr/>
        <p:txBody>
          <a:bodyPr/>
          <a:lstStyle/>
          <a:p>
            <a:r>
              <a:rPr lang="fi-FI" dirty="0" err="1"/>
              <a:t>Source</a:t>
            </a:r>
            <a:r>
              <a:rPr lang="fi-FI" dirty="0"/>
              <a:t>: </a:t>
            </a:r>
            <a:r>
              <a:rPr lang="fi-FI" dirty="0" err="1"/>
              <a:t>Statistics</a:t>
            </a:r>
            <a:r>
              <a:rPr lang="fi-FI" dirty="0"/>
              <a:t> Finland</a:t>
            </a:r>
          </a:p>
          <a:p>
            <a:endParaRPr lang="fi-FI" dirty="0"/>
          </a:p>
        </p:txBody>
      </p:sp>
    </p:spTree>
    <p:extLst>
      <p:ext uri="{BB962C8B-B14F-4D97-AF65-F5344CB8AC3E}">
        <p14:creationId xmlns:p14="http://schemas.microsoft.com/office/powerpoint/2010/main" val="352161474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D2A406-03A0-8B28-1DF6-15B68E7818D3}"/>
              </a:ext>
            </a:extLst>
          </p:cNvPr>
          <p:cNvSpPr>
            <a:spLocks noGrp="1"/>
          </p:cNvSpPr>
          <p:nvPr>
            <p:ph type="body" sz="quarter" idx="15"/>
          </p:nvPr>
        </p:nvSpPr>
        <p:spPr/>
        <p:txBody>
          <a:bodyPr/>
          <a:lstStyle/>
          <a:p>
            <a:r>
              <a:rPr lang="fi-FI" err="1"/>
              <a:t>Economic</a:t>
            </a:r>
            <a:r>
              <a:rPr lang="fi-FI"/>
              <a:t> </a:t>
            </a:r>
            <a:r>
              <a:rPr lang="fi-FI" err="1"/>
              <a:t>impact</a:t>
            </a:r>
            <a:endParaRPr lang="fi-FI"/>
          </a:p>
        </p:txBody>
      </p:sp>
      <p:sp>
        <p:nvSpPr>
          <p:cNvPr id="3" name="Dian numeron paikkamerkki 2">
            <a:extLst>
              <a:ext uri="{FF2B5EF4-FFF2-40B4-BE49-F238E27FC236}">
                <a16:creationId xmlns:a16="http://schemas.microsoft.com/office/drawing/2014/main" id="{986AD8E2-86BC-2A6F-C2C8-9CB7ABC2CC12}"/>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16</a:t>
            </a:fld>
            <a:endParaRPr kumimoji="0" lang="fi-FI" sz="700" b="0" i="0" u="none" strike="noStrike" kern="1200" cap="none" spc="0" normalizeH="0" baseline="0" noProof="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E0B8EFF8-3A16-895E-86D2-A3FC0102C3F1}"/>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F7D0C29F-D373-4791-88C9-86C29F06AD83}" type="datetime1">
              <a:rPr kumimoji="0" lang="fi-FI" sz="7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Alatunnisteen paikkamerkki 4">
            <a:extLst>
              <a:ext uri="{FF2B5EF4-FFF2-40B4-BE49-F238E27FC236}">
                <a16:creationId xmlns:a16="http://schemas.microsoft.com/office/drawing/2014/main" id="{74E20E86-AA0F-1151-DC34-956C89FE3101}"/>
              </a:ext>
            </a:extLst>
          </p:cNvPr>
          <p:cNvSpPr>
            <a:spLocks noGrp="1"/>
          </p:cNvSpPr>
          <p:nvPr>
            <p:ph type="ftr" sz="quarter" idx="11"/>
          </p:nvPr>
        </p:nvSpPr>
        <p:spPr>
          <a:xfrm>
            <a:off x="1111510" y="4728047"/>
            <a:ext cx="2034868" cy="164690"/>
          </a:xfrm>
        </p:spPr>
        <p:txBody>
          <a:bodyPr/>
          <a:lstStyle/>
          <a:p>
            <a:r>
              <a:rPr lang="fi-FI"/>
              <a:t>Technology Industries of Finland</a:t>
            </a:r>
          </a:p>
        </p:txBody>
      </p:sp>
    </p:spTree>
    <p:extLst>
      <p:ext uri="{BB962C8B-B14F-4D97-AF65-F5344CB8AC3E}">
        <p14:creationId xmlns:p14="http://schemas.microsoft.com/office/powerpoint/2010/main" val="41279253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8BD4AD6-ECA2-46F7-B3C3-748EBDDEABDF}"/>
              </a:ext>
            </a:extLst>
          </p:cNvPr>
          <p:cNvSpPr>
            <a:spLocks noGrp="1"/>
          </p:cNvSpPr>
          <p:nvPr>
            <p:ph type="body" sz="quarter" idx="15"/>
          </p:nvPr>
        </p:nvSpPr>
        <p:spPr/>
        <p:txBody>
          <a:bodyPr/>
          <a:lstStyle/>
          <a:p>
            <a:r>
              <a:rPr lang="en-GB"/>
              <a:t>Tech industry workforce supply matters for the whole Finnish economy</a:t>
            </a:r>
          </a:p>
        </p:txBody>
      </p:sp>
      <p:sp>
        <p:nvSpPr>
          <p:cNvPr id="3" name="Dian numeron paikkamerkki 2">
            <a:extLst>
              <a:ext uri="{FF2B5EF4-FFF2-40B4-BE49-F238E27FC236}">
                <a16:creationId xmlns:a16="http://schemas.microsoft.com/office/drawing/2014/main" id="{247A0CED-8EC4-CEB8-F773-2982C70B4E5D}"/>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17</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1E2D7AA6-5E30-8231-AA8F-8F84E309B0D9}"/>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Sisällön paikkamerkki 5">
            <a:extLst>
              <a:ext uri="{FF2B5EF4-FFF2-40B4-BE49-F238E27FC236}">
                <a16:creationId xmlns:a16="http://schemas.microsoft.com/office/drawing/2014/main" id="{9FB3E5F2-8B75-9F83-AF3E-8E1A9B6EF551}"/>
              </a:ext>
            </a:extLst>
          </p:cNvPr>
          <p:cNvSpPr>
            <a:spLocks noGrp="1"/>
          </p:cNvSpPr>
          <p:nvPr>
            <p:ph sz="quarter" idx="17"/>
          </p:nvPr>
        </p:nvSpPr>
        <p:spPr/>
        <p:txBody>
          <a:bodyPr>
            <a:noAutofit/>
          </a:bodyPr>
          <a:lstStyle/>
          <a:p>
            <a:pPr>
              <a:lnSpc>
                <a:spcPct val="100000"/>
              </a:lnSpc>
            </a:pPr>
            <a:r>
              <a:rPr lang="en-GB" sz="1400"/>
              <a:t>Finland’s economic growth has been modest in recent years. In 2024, Finland’s GDP grew by 0.4%. This year, the Bank of Finland forecasts GDP growth of 0.3%.</a:t>
            </a:r>
          </a:p>
          <a:p>
            <a:pPr>
              <a:lnSpc>
                <a:spcPct val="100000"/>
              </a:lnSpc>
            </a:pPr>
            <a:r>
              <a:rPr lang="en-GB" sz="1400"/>
              <a:t>A study conducted by ETLA for Technology Industries of Finland assessed how Finland’s GDP and total exports would be affected if the sector’s estimated labour-force needs could not be met. Technology Industries’ annual need for new skilled workers is 14,000 people.</a:t>
            </a:r>
          </a:p>
          <a:p>
            <a:pPr marL="171450" indent="-171450">
              <a:lnSpc>
                <a:spcPct val="100000"/>
              </a:lnSpc>
              <a:buFont typeface="Arial" panose="020B0604020202020204" pitchFamily="34" charset="0"/>
              <a:buChar char="•"/>
            </a:pPr>
            <a:r>
              <a:rPr lang="en-GB" sz="1400" b="1"/>
              <a:t>If none of this need were met, Finland’s GDP would decline by 0.6% per year compared to a situation in which the labour need is fully met.</a:t>
            </a:r>
          </a:p>
          <a:p>
            <a:pPr marL="171450" indent="-171450">
              <a:lnSpc>
                <a:spcPct val="100000"/>
              </a:lnSpc>
              <a:buFont typeface="Arial" panose="020B0604020202020204" pitchFamily="34" charset="0"/>
              <a:buChar char="•"/>
            </a:pPr>
            <a:r>
              <a:rPr lang="en-GB" sz="1400"/>
              <a:t>If only retiring employees can be replaced, but the additional labour required for growth cannot be secured, GDP would contract by 0.3% per year.</a:t>
            </a:r>
          </a:p>
          <a:p>
            <a:pPr>
              <a:lnSpc>
                <a:spcPct val="100000"/>
              </a:lnSpc>
            </a:pPr>
            <a:r>
              <a:rPr lang="en-GB" sz="1400"/>
              <a:t>In the extreme, insufficient availability of skilled labour in the technology industries could eliminate Finland’s entire current economic growth. However, the scenario in which the sector receives no new workers is hypothetical.</a:t>
            </a:r>
          </a:p>
          <a:p>
            <a:pPr>
              <a:lnSpc>
                <a:spcPct val="100000"/>
              </a:lnSpc>
            </a:pPr>
            <a:r>
              <a:rPr lang="en-GB" sz="1400"/>
              <a:t>ETLA’s estimate of GDP impact illustrates the scale: meeting the labour-force needs of Finland’s largest export sector is essential to the performance of the Finnish economy.</a:t>
            </a:r>
          </a:p>
        </p:txBody>
      </p:sp>
      <p:sp>
        <p:nvSpPr>
          <p:cNvPr id="8" name="Tekstin paikkamerkki 6">
            <a:extLst>
              <a:ext uri="{FF2B5EF4-FFF2-40B4-BE49-F238E27FC236}">
                <a16:creationId xmlns:a16="http://schemas.microsoft.com/office/drawing/2014/main" id="{56F6825F-B6FE-2708-B94E-5167A7ED914B}"/>
              </a:ext>
            </a:extLst>
          </p:cNvPr>
          <p:cNvSpPr>
            <a:spLocks noGrp="1"/>
          </p:cNvSpPr>
          <p:nvPr>
            <p:ph type="body" sz="quarter" idx="18"/>
          </p:nvPr>
        </p:nvSpPr>
        <p:spPr/>
        <p:txBody>
          <a:bodyPr/>
          <a:lstStyle/>
          <a:p>
            <a:r>
              <a:rPr lang="fi-FI" b="0" i="0">
                <a:solidFill>
                  <a:srgbClr val="0078D4"/>
                </a:solidFill>
                <a:effectLst/>
                <a:latin typeface="Aptos" panose="020B0004020202020204" pitchFamily="34" charset="0"/>
                <a:hlinkClick r:id="rId2" tooltip="Original URL:&#10;https://www.etla.fi/julkaisut/erikoisartikkelit/teknologiateollisuuden-osaajatarpeen-taloudellisten-vaikutusten-arviointi/&#10;&#10;Click to follow link."/>
              </a:rPr>
              <a:t>https://www.etla.fi/julkaisut/erikoisartikkelit/teknologiateollisuuden-osaajatarpeen-taloudellisten-vaikutusten-arviointi/</a:t>
            </a:r>
            <a:endParaRPr lang="fi-FI"/>
          </a:p>
        </p:txBody>
      </p:sp>
    </p:spTree>
    <p:extLst>
      <p:ext uri="{BB962C8B-B14F-4D97-AF65-F5344CB8AC3E}">
        <p14:creationId xmlns:p14="http://schemas.microsoft.com/office/powerpoint/2010/main" val="193398248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AB39AC8-FCCF-772B-C4AF-B6D3FBB3DFA7}"/>
              </a:ext>
            </a:extLst>
          </p:cNvPr>
          <p:cNvSpPr>
            <a:spLocks noGrp="1"/>
          </p:cNvSpPr>
          <p:nvPr>
            <p:ph type="body" sz="quarter" idx="15"/>
          </p:nvPr>
        </p:nvSpPr>
        <p:spPr/>
        <p:txBody>
          <a:bodyPr/>
          <a:lstStyle/>
          <a:p>
            <a:r>
              <a:rPr lang="fi-FI"/>
              <a:t>International </a:t>
            </a:r>
            <a:r>
              <a:rPr lang="fi-FI" err="1"/>
              <a:t>workforce</a:t>
            </a:r>
            <a:endParaRPr lang="fi-FI"/>
          </a:p>
        </p:txBody>
      </p:sp>
      <p:sp>
        <p:nvSpPr>
          <p:cNvPr id="3" name="Dian numeron paikkamerkki 2">
            <a:extLst>
              <a:ext uri="{FF2B5EF4-FFF2-40B4-BE49-F238E27FC236}">
                <a16:creationId xmlns:a16="http://schemas.microsoft.com/office/drawing/2014/main" id="{3D6B649D-3C62-B2E1-3932-7FBFFC7E9199}"/>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18</a:t>
            </a:fld>
            <a:endParaRPr kumimoji="0" lang="fi-FI" sz="700" b="0" i="0" u="none" strike="noStrike" kern="1200" cap="none" spc="0" normalizeH="0" baseline="0" noProof="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7C83CCDF-F4C8-4C38-20CF-68D8D8717CA5}"/>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F7D0C29F-D373-4791-88C9-86C29F06AD83}" type="datetime1">
              <a:rPr kumimoji="0" lang="fi-FI" sz="7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Alatunnisteen paikkamerkki 4">
            <a:extLst>
              <a:ext uri="{FF2B5EF4-FFF2-40B4-BE49-F238E27FC236}">
                <a16:creationId xmlns:a16="http://schemas.microsoft.com/office/drawing/2014/main" id="{06BFBD9C-D406-CBCB-D71D-DD1C086F0EA7}"/>
              </a:ext>
            </a:extLst>
          </p:cNvPr>
          <p:cNvSpPr>
            <a:spLocks noGrp="1"/>
          </p:cNvSpPr>
          <p:nvPr>
            <p:ph type="ftr" sz="quarter" idx="11"/>
          </p:nvPr>
        </p:nvSpPr>
        <p:spPr>
          <a:xfrm>
            <a:off x="1111510" y="4728047"/>
            <a:ext cx="2034868" cy="164690"/>
          </a:xfrm>
        </p:spPr>
        <p:txBody>
          <a:bodyPr/>
          <a:lstStyle/>
          <a:p>
            <a:r>
              <a:rPr lang="fi-FI"/>
              <a:t>Technology Industries of Finland</a:t>
            </a:r>
          </a:p>
        </p:txBody>
      </p:sp>
    </p:spTree>
    <p:extLst>
      <p:ext uri="{BB962C8B-B14F-4D97-AF65-F5344CB8AC3E}">
        <p14:creationId xmlns:p14="http://schemas.microsoft.com/office/powerpoint/2010/main" val="34244553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9BFBB7F-DC61-006D-4398-9437D9438E5F}"/>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19</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3" name="Päivämäärän paikkamerkki 2">
            <a:extLst>
              <a:ext uri="{FF2B5EF4-FFF2-40B4-BE49-F238E27FC236}">
                <a16:creationId xmlns:a16="http://schemas.microsoft.com/office/drawing/2014/main" id="{1A580F9E-46A8-31B6-A1C4-341D22282AEE}"/>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1F9AB61F-25F5-4BAC-AFD2-7CF6AA8759C3}"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Tekstin paikkamerkki 1">
            <a:extLst>
              <a:ext uri="{FF2B5EF4-FFF2-40B4-BE49-F238E27FC236}">
                <a16:creationId xmlns:a16="http://schemas.microsoft.com/office/drawing/2014/main" id="{6008AB7D-9578-EA01-952E-0FA6259E36EE}"/>
              </a:ext>
            </a:extLst>
          </p:cNvPr>
          <p:cNvSpPr txBox="1">
            <a:spLocks/>
          </p:cNvSpPr>
          <p:nvPr/>
        </p:nvSpPr>
        <p:spPr>
          <a:xfrm>
            <a:off x="252000" y="282149"/>
            <a:ext cx="7992000" cy="821163"/>
          </a:xfrm>
          <a:prstGeom prst="rect">
            <a:avLst/>
          </a:prstGeom>
        </p:spPr>
        <p:txBody>
          <a:bodyPr lIns="91440" tIns="45720" rIns="91440" bIns="45720" anchor="t"/>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13970" marR="0" lvl="0" indent="0" algn="l" defTabSz="806052" rtl="0" eaLnBrk="1" fontAlgn="auto" latinLnBrk="0" hangingPunct="1">
              <a:lnSpc>
                <a:spcPts val="2700"/>
              </a:lnSpc>
              <a:spcBef>
                <a:spcPts val="400"/>
              </a:spcBef>
              <a:spcAft>
                <a:spcPts val="0"/>
              </a:spcAft>
              <a:buClrTx/>
              <a:buSzPct val="125000"/>
              <a:buFont typeface="Arial" panose="020B0604020202020204" pitchFamily="34" charset="0"/>
              <a:buNone/>
              <a:tabLst/>
              <a:defRPr/>
            </a:pPr>
            <a:r>
              <a:rPr kumimoji="0" lang="fi-FI" sz="2200" b="1" i="0" u="none" strike="noStrike" kern="1200" cap="none" spc="-35" normalizeH="0" baseline="0" noProof="0">
                <a:ln>
                  <a:noFill/>
                </a:ln>
                <a:solidFill>
                  <a:srgbClr val="000000"/>
                </a:solidFill>
                <a:effectLst/>
                <a:uLnTx/>
                <a:uFillTx/>
                <a:latin typeface="Verdana"/>
                <a:ea typeface="Verdana"/>
              </a:rPr>
              <a:t>82% of </a:t>
            </a:r>
            <a:r>
              <a:rPr kumimoji="0" lang="fi-FI" sz="2200" b="1" i="0" u="none" strike="noStrike" kern="1200" cap="none" spc="-35" normalizeH="0" baseline="0" noProof="0" err="1">
                <a:ln>
                  <a:noFill/>
                </a:ln>
                <a:solidFill>
                  <a:srgbClr val="000000"/>
                </a:solidFill>
                <a:effectLst/>
                <a:uLnTx/>
                <a:uFillTx/>
                <a:latin typeface="Verdana"/>
                <a:ea typeface="Verdana"/>
              </a:rPr>
              <a:t>companies</a:t>
            </a:r>
            <a:r>
              <a:rPr kumimoji="0" lang="fi-FI" sz="2200" b="1" i="0" u="none" strike="noStrike" kern="1200" cap="none" spc="-35" normalizeH="0" baseline="0" noProof="0">
                <a:ln>
                  <a:noFill/>
                </a:ln>
                <a:solidFill>
                  <a:srgbClr val="000000"/>
                </a:solidFill>
                <a:effectLst/>
                <a:uLnTx/>
                <a:uFillTx/>
                <a:latin typeface="Verdana"/>
                <a:ea typeface="Verdana"/>
              </a:rPr>
              <a:t> </a:t>
            </a:r>
            <a:r>
              <a:rPr kumimoji="0" lang="fi-FI" sz="2200" b="1" i="0" u="none" strike="noStrike" kern="1200" cap="none" spc="-35" normalizeH="0" baseline="0" noProof="0" err="1">
                <a:ln>
                  <a:noFill/>
                </a:ln>
                <a:solidFill>
                  <a:srgbClr val="000000"/>
                </a:solidFill>
                <a:effectLst/>
                <a:uLnTx/>
                <a:uFillTx/>
                <a:latin typeface="Verdana"/>
                <a:ea typeface="Verdana"/>
              </a:rPr>
              <a:t>are</a:t>
            </a:r>
            <a:r>
              <a:rPr kumimoji="0" lang="fi-FI" sz="2200" b="1" i="0" u="none" strike="noStrike" kern="1200" cap="none" spc="-35" normalizeH="0" baseline="0" noProof="0">
                <a:ln>
                  <a:noFill/>
                </a:ln>
                <a:solidFill>
                  <a:srgbClr val="000000"/>
                </a:solidFill>
                <a:effectLst/>
                <a:uLnTx/>
                <a:uFillTx/>
                <a:latin typeface="Verdana"/>
                <a:ea typeface="Verdana"/>
              </a:rPr>
              <a:t> </a:t>
            </a:r>
            <a:r>
              <a:rPr kumimoji="0" lang="fi-FI" sz="2200" b="1" i="0" u="none" strike="noStrike" kern="1200" cap="none" spc="-35" normalizeH="0" baseline="0" noProof="0" err="1">
                <a:ln>
                  <a:noFill/>
                </a:ln>
                <a:solidFill>
                  <a:srgbClr val="000000"/>
                </a:solidFill>
                <a:effectLst/>
                <a:uLnTx/>
                <a:uFillTx/>
                <a:latin typeface="Verdana"/>
                <a:ea typeface="Verdana"/>
              </a:rPr>
              <a:t>interested</a:t>
            </a:r>
            <a:r>
              <a:rPr kumimoji="0" lang="fi-FI" sz="2200" b="1" i="0" u="none" strike="noStrike" kern="1200" cap="none" spc="-35" normalizeH="0" baseline="0" noProof="0">
                <a:ln>
                  <a:noFill/>
                </a:ln>
                <a:solidFill>
                  <a:srgbClr val="000000"/>
                </a:solidFill>
                <a:effectLst/>
                <a:uLnTx/>
                <a:uFillTx/>
                <a:latin typeface="Verdana"/>
                <a:ea typeface="Verdana"/>
              </a:rPr>
              <a:t> in </a:t>
            </a:r>
            <a:r>
              <a:rPr kumimoji="0" lang="fi-FI" sz="2200" b="1" i="0" u="none" strike="noStrike" kern="1200" cap="none" spc="-35" normalizeH="0" baseline="0" noProof="0" err="1">
                <a:ln>
                  <a:noFill/>
                </a:ln>
                <a:solidFill>
                  <a:srgbClr val="000000"/>
                </a:solidFill>
                <a:effectLst/>
                <a:uLnTx/>
                <a:uFillTx/>
                <a:latin typeface="Verdana"/>
                <a:ea typeface="Verdana"/>
              </a:rPr>
              <a:t>hiring</a:t>
            </a:r>
            <a:r>
              <a:rPr kumimoji="0" lang="fi-FI" sz="2200" b="1" i="0" u="none" strike="noStrike" kern="1200" cap="none" spc="-35" normalizeH="0" baseline="0" noProof="0">
                <a:ln>
                  <a:noFill/>
                </a:ln>
                <a:solidFill>
                  <a:srgbClr val="000000"/>
                </a:solidFill>
                <a:effectLst/>
                <a:uLnTx/>
                <a:uFillTx/>
                <a:latin typeface="Verdana"/>
                <a:ea typeface="Verdana"/>
              </a:rPr>
              <a:t> </a:t>
            </a:r>
            <a:r>
              <a:rPr kumimoji="0" lang="fi-FI" sz="2200" b="1" i="0" u="none" strike="noStrike" kern="1200" cap="none" spc="-35" normalizeH="0" baseline="0" noProof="0" err="1">
                <a:ln>
                  <a:noFill/>
                </a:ln>
                <a:solidFill>
                  <a:srgbClr val="000000"/>
                </a:solidFill>
                <a:effectLst/>
                <a:uLnTx/>
                <a:uFillTx/>
                <a:latin typeface="Verdana"/>
                <a:ea typeface="Verdana"/>
              </a:rPr>
              <a:t>international</a:t>
            </a:r>
            <a:r>
              <a:rPr kumimoji="0" lang="fi-FI" sz="2200" b="1" i="0" u="none" strike="noStrike" kern="1200" cap="none" spc="-35" normalizeH="0" baseline="0" noProof="0">
                <a:ln>
                  <a:noFill/>
                </a:ln>
                <a:solidFill>
                  <a:srgbClr val="000000"/>
                </a:solidFill>
                <a:effectLst/>
                <a:uLnTx/>
                <a:uFillTx/>
                <a:latin typeface="Verdana"/>
                <a:ea typeface="Verdana"/>
              </a:rPr>
              <a:t> </a:t>
            </a:r>
            <a:r>
              <a:rPr kumimoji="0" lang="fi-FI" sz="2200" b="1" i="0" u="none" strike="noStrike" kern="1200" cap="none" spc="-35" normalizeH="0" baseline="0" noProof="0" err="1">
                <a:ln>
                  <a:noFill/>
                </a:ln>
                <a:solidFill>
                  <a:srgbClr val="000000"/>
                </a:solidFill>
                <a:effectLst/>
                <a:uLnTx/>
                <a:uFillTx/>
                <a:latin typeface="Verdana"/>
                <a:ea typeface="Verdana"/>
              </a:rPr>
              <a:t>workforce</a:t>
            </a:r>
            <a:endParaRPr lang="fi-FI" sz="2200" b="1" i="0" u="none" strike="noStrike" kern="1200" cap="none" spc="-35" normalizeH="0" baseline="0" noProof="0">
              <a:ln>
                <a:noFill/>
              </a:ln>
              <a:solidFill>
                <a:srgbClr val="000000"/>
              </a:solidFill>
              <a:effectLst/>
              <a:uLnTx/>
              <a:uFillTx/>
              <a:latin typeface="Verdana"/>
              <a:ea typeface="Verdana"/>
            </a:endParaRPr>
          </a:p>
        </p:txBody>
      </p:sp>
      <p:graphicFrame>
        <p:nvGraphicFramePr>
          <p:cNvPr id="9" name="Kaavio 8">
            <a:extLst>
              <a:ext uri="{FF2B5EF4-FFF2-40B4-BE49-F238E27FC236}">
                <a16:creationId xmlns:a16="http://schemas.microsoft.com/office/drawing/2014/main" id="{65C5F5E8-9AE9-484A-A853-0A353E7F9CDB}"/>
              </a:ext>
            </a:extLst>
          </p:cNvPr>
          <p:cNvGraphicFramePr>
            <a:graphicFrameLocks/>
          </p:cNvGraphicFramePr>
          <p:nvPr>
            <p:extLst>
              <p:ext uri="{D42A27DB-BD31-4B8C-83A1-F6EECF244321}">
                <p14:modId xmlns:p14="http://schemas.microsoft.com/office/powerpoint/2010/main" val="2249108472"/>
              </p:ext>
            </p:extLst>
          </p:nvPr>
        </p:nvGraphicFramePr>
        <p:xfrm>
          <a:off x="358588" y="1183341"/>
          <a:ext cx="8426824" cy="332845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n paikkamerkki 10">
            <a:extLst>
              <a:ext uri="{FF2B5EF4-FFF2-40B4-BE49-F238E27FC236}">
                <a16:creationId xmlns:a16="http://schemas.microsoft.com/office/drawing/2014/main" id="{135A523D-0787-4C2A-985D-B7A3434EC406}"/>
              </a:ext>
            </a:extLst>
          </p:cNvPr>
          <p:cNvSpPr>
            <a:spLocks noGrp="1"/>
          </p:cNvSpPr>
          <p:nvPr>
            <p:ph type="body" sz="quarter" idx="18"/>
          </p:nvPr>
        </p:nvSpPr>
        <p:spPr/>
        <p:txBody>
          <a:bodyPr/>
          <a:lstStyle/>
          <a:p>
            <a:endParaRPr lang="fi-FI"/>
          </a:p>
        </p:txBody>
      </p:sp>
      <p:sp>
        <p:nvSpPr>
          <p:cNvPr id="12" name="Tekstin paikkamerkki 6">
            <a:extLst>
              <a:ext uri="{FF2B5EF4-FFF2-40B4-BE49-F238E27FC236}">
                <a16:creationId xmlns:a16="http://schemas.microsoft.com/office/drawing/2014/main" id="{B58F7030-C139-A8FB-6F72-89E0B1CD02E3}"/>
              </a:ext>
            </a:extLst>
          </p:cNvPr>
          <p:cNvSpPr txBox="1">
            <a:spLocks/>
          </p:cNvSpPr>
          <p:nvPr/>
        </p:nvSpPr>
        <p:spPr>
          <a:xfrm>
            <a:off x="2334682" y="4727574"/>
            <a:ext cx="2971717" cy="165163"/>
          </a:xfrm>
          <a:prstGeom prst="rect">
            <a:avLst/>
          </a:prstGeom>
        </p:spPr>
        <p:txBody>
          <a:bodyPr vert="horz" lIns="91440" tIns="45720" rIns="91440" bIns="45720" rtlCol="0" anchor="t">
            <a:normAutofit fontScale="62500" lnSpcReduction="20000"/>
          </a:bodyPr>
          <a:lstStyle>
            <a:lvl1pPr marL="25200" indent="0" algn="l" defTabSz="806052" rtl="0" eaLnBrk="1" latinLnBrk="0" hangingPunct="1">
              <a:lnSpc>
                <a:spcPct val="100000"/>
              </a:lnSpc>
              <a:spcBef>
                <a:spcPts val="0"/>
              </a:spcBef>
              <a:spcAft>
                <a:spcPts val="0"/>
              </a:spcAft>
              <a:buClrTx/>
              <a:buSzPct val="125000"/>
              <a:buFontTx/>
              <a:buNone/>
              <a:defRPr sz="1000" b="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14865" indent="0" algn="l" defTabSz="806052" rtl="0" eaLnBrk="1" latinLnBrk="0" hangingPunct="1">
              <a:lnSpc>
                <a:spcPts val="1800"/>
              </a:lnSpc>
              <a:spcBef>
                <a:spcPts val="200"/>
              </a:spcBef>
              <a:spcAft>
                <a:spcPts val="200"/>
              </a:spcAft>
              <a:buClrTx/>
              <a:buSzPct val="125000"/>
              <a:buFontTx/>
              <a:buNone/>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29724" indent="0" algn="l" defTabSz="806052" rtl="0" eaLnBrk="1" latinLnBrk="0" hangingPunct="1">
              <a:lnSpc>
                <a:spcPts val="1800"/>
              </a:lnSpc>
              <a:spcBef>
                <a:spcPts val="200"/>
              </a:spcBef>
              <a:spcAft>
                <a:spcPts val="200"/>
              </a:spcAft>
              <a:buClrTx/>
              <a:buSzPct val="125000"/>
              <a:buFontTx/>
              <a:buNone/>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944589" indent="0" algn="l" defTabSz="806052" rtl="0" eaLnBrk="1" latinLnBrk="0" hangingPunct="1">
              <a:lnSpc>
                <a:spcPts val="1800"/>
              </a:lnSpc>
              <a:spcBef>
                <a:spcPts val="200"/>
              </a:spcBef>
              <a:spcAft>
                <a:spcPts val="200"/>
              </a:spcAft>
              <a:buClrTx/>
              <a:buSzPct val="125000"/>
              <a:buFontTx/>
              <a:buNone/>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67851" indent="0" algn="l" defTabSz="806052" rtl="0" eaLnBrk="1" latinLnBrk="0" hangingPunct="1">
              <a:lnSpc>
                <a:spcPts val="2000"/>
              </a:lnSpc>
              <a:spcBef>
                <a:spcPts val="400"/>
              </a:spcBef>
              <a:spcAft>
                <a:spcPts val="300"/>
              </a:spcAft>
              <a:buClrTx/>
              <a:buSzPct val="125000"/>
              <a:buFontTx/>
              <a:buNone/>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a:t>Source: Technology Industries of Finland Skills Pulse 2025</a:t>
            </a:r>
          </a:p>
          <a:p>
            <a:endParaRPr lang="fi-FI" dirty="0"/>
          </a:p>
        </p:txBody>
      </p:sp>
    </p:spTree>
    <p:extLst>
      <p:ext uri="{BB962C8B-B14F-4D97-AF65-F5344CB8AC3E}">
        <p14:creationId xmlns:p14="http://schemas.microsoft.com/office/powerpoint/2010/main" val="294763274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E63C0F0-36F3-3DCC-726E-C5BFA1046DE7}"/>
              </a:ext>
            </a:extLst>
          </p:cNvPr>
          <p:cNvSpPr>
            <a:spLocks noGrp="1"/>
          </p:cNvSpPr>
          <p:nvPr>
            <p:ph type="body" sz="quarter" idx="15"/>
          </p:nvPr>
        </p:nvSpPr>
        <p:spPr/>
        <p:txBody>
          <a:bodyPr/>
          <a:lstStyle/>
          <a:p>
            <a:r>
              <a:rPr lang="en-GB"/>
              <a:t>Workforce needs survey 2025 – Technology Industries of Finland</a:t>
            </a:r>
          </a:p>
        </p:txBody>
      </p:sp>
      <p:sp>
        <p:nvSpPr>
          <p:cNvPr id="3" name="Dian numeron paikkamerkki 2">
            <a:extLst>
              <a:ext uri="{FF2B5EF4-FFF2-40B4-BE49-F238E27FC236}">
                <a16:creationId xmlns:a16="http://schemas.microsoft.com/office/drawing/2014/main" id="{FC107E9A-F2B5-AED7-A590-2FAB83671EFB}"/>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2EBCB7A-B3A9-1B1F-4F38-DCED796208CC}"/>
              </a:ext>
            </a:extLst>
          </p:cNvPr>
          <p:cNvSpPr>
            <a:spLocks noGrp="1"/>
          </p:cNvSpPr>
          <p:nvPr>
            <p:ph type="dt" sz="half" idx="10"/>
          </p:nvPr>
        </p:nvSpPr>
        <p:spPr/>
        <p:txBody>
          <a:bodyPr/>
          <a:lstStyle/>
          <a:p>
            <a:fld id="{9010DB5D-D05F-42FA-A6C6-AB6B33FAEAF0}" type="datetime1">
              <a:rPr lang="en-US" smtClean="0"/>
              <a:t>3/13/2026</a:t>
            </a:fld>
            <a:endParaRPr lang="fi-FI"/>
          </a:p>
        </p:txBody>
      </p:sp>
      <p:sp>
        <p:nvSpPr>
          <p:cNvPr id="5" name="Alatunnisteen paikkamerkki 4">
            <a:extLst>
              <a:ext uri="{FF2B5EF4-FFF2-40B4-BE49-F238E27FC236}">
                <a16:creationId xmlns:a16="http://schemas.microsoft.com/office/drawing/2014/main" id="{3DEB49A8-F8B5-B38C-AD7D-885F96AE3924}"/>
              </a:ext>
            </a:extLst>
          </p:cNvPr>
          <p:cNvSpPr>
            <a:spLocks noGrp="1"/>
          </p:cNvSpPr>
          <p:nvPr>
            <p:ph type="ftr" sz="quarter" idx="11"/>
          </p:nvPr>
        </p:nvSpPr>
        <p:spPr/>
        <p:txBody>
          <a:bodyPr/>
          <a:lstStyle/>
          <a:p>
            <a:r>
              <a:rPr lang="fi-FI"/>
              <a:t>Technology Industries of Finland</a:t>
            </a:r>
          </a:p>
        </p:txBody>
      </p:sp>
    </p:spTree>
    <p:extLst>
      <p:ext uri="{BB962C8B-B14F-4D97-AF65-F5344CB8AC3E}">
        <p14:creationId xmlns:p14="http://schemas.microsoft.com/office/powerpoint/2010/main" val="356354434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DC0E47-353D-B126-A3FA-A3ECEA06FA7C}"/>
              </a:ext>
            </a:extLst>
          </p:cNvPr>
          <p:cNvSpPr>
            <a:spLocks noGrp="1"/>
          </p:cNvSpPr>
          <p:nvPr>
            <p:ph type="body" sz="quarter" idx="15"/>
          </p:nvPr>
        </p:nvSpPr>
        <p:spPr/>
        <p:txBody>
          <a:bodyPr/>
          <a:lstStyle/>
          <a:p>
            <a:r>
              <a:rPr lang="fi-FI" err="1"/>
              <a:t>Skills</a:t>
            </a:r>
            <a:r>
              <a:rPr lang="fi-FI"/>
              <a:t> </a:t>
            </a:r>
            <a:r>
              <a:rPr lang="fi-FI" err="1"/>
              <a:t>needs</a:t>
            </a:r>
            <a:r>
              <a:rPr lang="fi-FI"/>
              <a:t> at </a:t>
            </a:r>
            <a:r>
              <a:rPr lang="fi-FI" err="1"/>
              <a:t>the</a:t>
            </a:r>
            <a:r>
              <a:rPr lang="fi-FI"/>
              <a:t> </a:t>
            </a:r>
            <a:r>
              <a:rPr lang="fi-FI" err="1"/>
              <a:t>moment</a:t>
            </a:r>
            <a:endParaRPr lang="fi-FI"/>
          </a:p>
        </p:txBody>
      </p:sp>
      <p:sp>
        <p:nvSpPr>
          <p:cNvPr id="3" name="Dian numeron paikkamerkki 2">
            <a:extLst>
              <a:ext uri="{FF2B5EF4-FFF2-40B4-BE49-F238E27FC236}">
                <a16:creationId xmlns:a16="http://schemas.microsoft.com/office/drawing/2014/main" id="{C57109DD-F0E4-4135-522C-7E42A630ADBA}"/>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20</a:t>
            </a:fld>
            <a:endParaRPr kumimoji="0" lang="fi-FI" sz="700" b="0" i="0" u="none" strike="noStrike" kern="1200" cap="none" spc="0" normalizeH="0" baseline="0" noProof="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9C8ACD81-CF00-5AFB-216A-B934782A8B26}"/>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F7D0C29F-D373-4791-88C9-86C29F06AD83}" type="datetime1">
              <a:rPr kumimoji="0" lang="fi-FI" sz="7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Alatunnisteen paikkamerkki 4">
            <a:extLst>
              <a:ext uri="{FF2B5EF4-FFF2-40B4-BE49-F238E27FC236}">
                <a16:creationId xmlns:a16="http://schemas.microsoft.com/office/drawing/2014/main" id="{3C5BD021-1004-6899-5AB4-7F0B4E068FEC}"/>
              </a:ext>
            </a:extLst>
          </p:cNvPr>
          <p:cNvSpPr>
            <a:spLocks noGrp="1"/>
          </p:cNvSpPr>
          <p:nvPr>
            <p:ph type="ftr" sz="quarter" idx="11"/>
          </p:nvPr>
        </p:nvSpPr>
        <p:spPr>
          <a:xfrm>
            <a:off x="1111510" y="4728047"/>
            <a:ext cx="2034868" cy="164690"/>
          </a:xfrm>
        </p:spPr>
        <p:txBody>
          <a:bodyPr/>
          <a:lstStyle/>
          <a:p>
            <a:r>
              <a:rPr lang="fi-FI"/>
              <a:t>Technology Industries of Finland</a:t>
            </a:r>
          </a:p>
        </p:txBody>
      </p:sp>
    </p:spTree>
    <p:extLst>
      <p:ext uri="{BB962C8B-B14F-4D97-AF65-F5344CB8AC3E}">
        <p14:creationId xmlns:p14="http://schemas.microsoft.com/office/powerpoint/2010/main" val="2474298060"/>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3D1A06A-7A5C-FCAB-46E4-58FF2154E4C9}"/>
              </a:ext>
            </a:extLst>
          </p:cNvPr>
          <p:cNvSpPr>
            <a:spLocks noGrp="1"/>
          </p:cNvSpPr>
          <p:nvPr>
            <p:ph type="body" sz="quarter" idx="15"/>
          </p:nvPr>
        </p:nvSpPr>
        <p:spPr/>
        <p:txBody>
          <a:bodyPr/>
          <a:lstStyle/>
          <a:p>
            <a:r>
              <a:rPr lang="fi-FI" err="1"/>
              <a:t>Which</a:t>
            </a:r>
            <a:r>
              <a:rPr lang="fi-FI"/>
              <a:t> </a:t>
            </a:r>
            <a:r>
              <a:rPr lang="fi-FI" err="1"/>
              <a:t>positions</a:t>
            </a:r>
            <a:r>
              <a:rPr lang="fi-FI"/>
              <a:t> </a:t>
            </a:r>
            <a:r>
              <a:rPr lang="fi-FI" err="1"/>
              <a:t>are</a:t>
            </a:r>
            <a:r>
              <a:rPr lang="fi-FI"/>
              <a:t> </a:t>
            </a:r>
            <a:r>
              <a:rPr lang="fi-FI" err="1"/>
              <a:t>hardest</a:t>
            </a:r>
            <a:r>
              <a:rPr lang="fi-FI"/>
              <a:t> to </a:t>
            </a:r>
            <a:r>
              <a:rPr lang="fi-FI" err="1"/>
              <a:t>fill</a:t>
            </a:r>
            <a:r>
              <a:rPr lang="fi-FI"/>
              <a:t> at </a:t>
            </a:r>
            <a:r>
              <a:rPr lang="fi-FI" err="1"/>
              <a:t>the</a:t>
            </a:r>
            <a:r>
              <a:rPr lang="fi-FI"/>
              <a:t> </a:t>
            </a:r>
            <a:r>
              <a:rPr lang="fi-FI" err="1"/>
              <a:t>moment</a:t>
            </a:r>
            <a:r>
              <a:rPr lang="fi-FI"/>
              <a:t>?</a:t>
            </a:r>
          </a:p>
          <a:p>
            <a:endParaRPr lang="fi-FI"/>
          </a:p>
        </p:txBody>
      </p:sp>
      <p:sp>
        <p:nvSpPr>
          <p:cNvPr id="3" name="Dian numeron paikkamerkki 2">
            <a:extLst>
              <a:ext uri="{FF2B5EF4-FFF2-40B4-BE49-F238E27FC236}">
                <a16:creationId xmlns:a16="http://schemas.microsoft.com/office/drawing/2014/main" id="{9CBB1CB7-258D-9A2F-A8D3-B16A991CD62C}"/>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21</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16E5195A-48F2-AF70-B049-289CF99F2DB4}"/>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Sisällön paikkamerkki 5">
            <a:extLst>
              <a:ext uri="{FF2B5EF4-FFF2-40B4-BE49-F238E27FC236}">
                <a16:creationId xmlns:a16="http://schemas.microsoft.com/office/drawing/2014/main" id="{041C4395-3B0F-9783-7F37-38C87494F0A0}"/>
              </a:ext>
            </a:extLst>
          </p:cNvPr>
          <p:cNvSpPr>
            <a:spLocks noGrp="1"/>
          </p:cNvSpPr>
          <p:nvPr>
            <p:ph sz="quarter" idx="17"/>
          </p:nvPr>
        </p:nvSpPr>
        <p:spPr/>
        <p:txBody>
          <a:bodyPr>
            <a:normAutofit fontScale="92500" lnSpcReduction="20000"/>
          </a:bodyPr>
          <a:lstStyle/>
          <a:p>
            <a:pPr marL="285750" indent="-285750">
              <a:lnSpc>
                <a:spcPct val="150000"/>
              </a:lnSpc>
              <a:buFont typeface="Arial" panose="020B0604020202020204" pitchFamily="34" charset="0"/>
              <a:buChar char="•"/>
            </a:pPr>
            <a:r>
              <a:rPr lang="en-GB" sz="2000" b="1" dirty="0"/>
              <a:t>Specific design roles</a:t>
            </a:r>
            <a:r>
              <a:rPr lang="en-GB" sz="2000" dirty="0"/>
              <a:t> (e.g. artificial intelligence, power electronics, </a:t>
            </a:r>
            <a:r>
              <a:rPr lang="en-GB" sz="2000" dirty="0" err="1"/>
              <a:t>analog</a:t>
            </a:r>
            <a:r>
              <a:rPr lang="en-GB" sz="2000" dirty="0"/>
              <a:t>/digital design, marine electrical design, cloud engineering, cybersecurity).</a:t>
            </a:r>
          </a:p>
          <a:p>
            <a:pPr marL="285750" indent="-285750">
              <a:lnSpc>
                <a:spcPct val="150000"/>
              </a:lnSpc>
              <a:buFont typeface="Arial" panose="020B0604020202020204" pitchFamily="34" charset="0"/>
              <a:buChar char="•"/>
            </a:pPr>
            <a:r>
              <a:rPr lang="en-GB" sz="2000" b="1" dirty="0"/>
              <a:t>Skilled workers in manufacturing</a:t>
            </a:r>
            <a:r>
              <a:rPr lang="en-GB" sz="2000" dirty="0"/>
              <a:t> with sufficiently high competence (e.g. robotic welders, plate/steel welders, CNC machinists, press brake operators, foundry work).</a:t>
            </a:r>
          </a:p>
          <a:p>
            <a:pPr marL="285750" indent="-285750">
              <a:lnSpc>
                <a:spcPct val="150000"/>
              </a:lnSpc>
              <a:buFont typeface="Arial" panose="020B0604020202020204" pitchFamily="34" charset="0"/>
              <a:buChar char="•"/>
            </a:pPr>
            <a:r>
              <a:rPr lang="en-GB" sz="2000" b="1" dirty="0"/>
              <a:t>Slightly more mentions of tasks requiring higher-education </a:t>
            </a:r>
            <a:r>
              <a:rPr lang="en-GB" sz="2000" dirty="0"/>
              <a:t>than of vocationally trained workers.</a:t>
            </a:r>
            <a:endParaRPr lang="en-GB" sz="1800" dirty="0"/>
          </a:p>
          <a:p>
            <a:pPr>
              <a:lnSpc>
                <a:spcPct val="150000"/>
              </a:lnSpc>
            </a:pPr>
            <a:endParaRPr lang="en-GB" sz="1800" dirty="0"/>
          </a:p>
        </p:txBody>
      </p:sp>
      <p:sp>
        <p:nvSpPr>
          <p:cNvPr id="10" name="Tekstin paikkamerkki 6">
            <a:extLst>
              <a:ext uri="{FF2B5EF4-FFF2-40B4-BE49-F238E27FC236}">
                <a16:creationId xmlns:a16="http://schemas.microsoft.com/office/drawing/2014/main" id="{C2ED7620-1FA5-9AF6-1C76-B0981FAA6E94}"/>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181472711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5F6C3FA-BBAD-B218-A1E3-3C0733EF3523}"/>
              </a:ext>
            </a:extLst>
          </p:cNvPr>
          <p:cNvSpPr>
            <a:spLocks noGrp="1"/>
          </p:cNvSpPr>
          <p:nvPr>
            <p:ph type="body" sz="quarter" idx="15"/>
          </p:nvPr>
        </p:nvSpPr>
        <p:spPr/>
        <p:txBody>
          <a:bodyPr/>
          <a:lstStyle/>
          <a:p>
            <a:r>
              <a:rPr lang="en-GB"/>
              <a:t>Competence development needs relate particularly to artificial intelligence</a:t>
            </a:r>
          </a:p>
        </p:txBody>
      </p:sp>
      <p:sp>
        <p:nvSpPr>
          <p:cNvPr id="3" name="Dian numeron paikkamerkki 2">
            <a:extLst>
              <a:ext uri="{FF2B5EF4-FFF2-40B4-BE49-F238E27FC236}">
                <a16:creationId xmlns:a16="http://schemas.microsoft.com/office/drawing/2014/main" id="{5FA497E9-0723-CE10-5DA6-56D659739209}"/>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22</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2E1C747C-B4F4-AB7C-BFB1-B8E877F28AD7}"/>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Sisällön paikkamerkki 5">
            <a:extLst>
              <a:ext uri="{FF2B5EF4-FFF2-40B4-BE49-F238E27FC236}">
                <a16:creationId xmlns:a16="http://schemas.microsoft.com/office/drawing/2014/main" id="{8AA1E62E-03FA-9641-C857-850D65051E34}"/>
              </a:ext>
            </a:extLst>
          </p:cNvPr>
          <p:cNvSpPr>
            <a:spLocks noGrp="1"/>
          </p:cNvSpPr>
          <p:nvPr>
            <p:ph sz="quarter" idx="17"/>
          </p:nvPr>
        </p:nvSpPr>
        <p:spPr/>
        <p:txBody>
          <a:bodyPr vert="horz" lIns="91440" tIns="45720" rIns="91440" bIns="45720" rtlCol="0" anchor="t">
            <a:normAutofit fontScale="92500" lnSpcReduction="20000"/>
          </a:bodyPr>
          <a:lstStyle/>
          <a:p>
            <a:pPr marL="21590" indent="0">
              <a:lnSpc>
                <a:spcPct val="120000"/>
              </a:lnSpc>
              <a:buNone/>
            </a:pPr>
            <a:r>
              <a:rPr lang="en-GB" b="1">
                <a:latin typeface="Verdana"/>
                <a:ea typeface="Verdana"/>
              </a:rPr>
              <a:t>”What kinds of external training needs do you currently have?</a:t>
            </a:r>
            <a:r>
              <a:rPr lang="en-GB">
                <a:latin typeface="Verdana"/>
                <a:ea typeface="Verdana"/>
              </a:rPr>
              <a:t>”</a:t>
            </a:r>
            <a:endParaRPr lang="en-GB" b="1">
              <a:latin typeface="Verdana"/>
              <a:ea typeface="Verdana"/>
            </a:endParaRPr>
          </a:p>
          <a:p>
            <a:pPr marL="285750" indent="-285750">
              <a:lnSpc>
                <a:spcPct val="120000"/>
              </a:lnSpc>
              <a:buFont typeface="Arial" panose="020B0604020202020204" pitchFamily="34" charset="0"/>
              <a:buChar char="•"/>
            </a:pPr>
            <a:r>
              <a:rPr lang="en-GB" b="1"/>
              <a:t>AI and digital capabilities: </a:t>
            </a:r>
            <a:r>
              <a:rPr lang="en-GB"/>
              <a:t>machine learning, computer vision, generative AI, AI in daily work, AI-based software development, data skills, cloud services and cybersecurity, automation systems.</a:t>
            </a:r>
          </a:p>
          <a:p>
            <a:pPr marL="285750" indent="-285750">
              <a:lnSpc>
                <a:spcPct val="120000"/>
              </a:lnSpc>
              <a:buFont typeface="Arial" panose="020B0604020202020204" pitchFamily="34" charset="0"/>
              <a:buChar char="•"/>
            </a:pPr>
            <a:r>
              <a:rPr lang="en-GB" b="1"/>
              <a:t>Leadership and supervisory skills: </a:t>
            </a:r>
            <a:r>
              <a:rPr lang="en-GB"/>
              <a:t>change management, leading remote work, project management, strategic business development, cross-cultural leadership.</a:t>
            </a:r>
          </a:p>
          <a:p>
            <a:pPr marL="285750" indent="-285750">
              <a:lnSpc>
                <a:spcPct val="120000"/>
              </a:lnSpc>
              <a:buFont typeface="Arial" panose="020B0604020202020204" pitchFamily="34" charset="0"/>
              <a:buChar char="•"/>
            </a:pPr>
            <a:r>
              <a:rPr lang="en-GB" b="1"/>
              <a:t>Technical and production skills: </a:t>
            </a:r>
            <a:r>
              <a:rPr lang="en-GB"/>
              <a:t>welding, machining, CNC programming, robotics, hydraulics, electrical qualifications, machine safety, power semiconductors, statutory safety cards and certifications.</a:t>
            </a:r>
          </a:p>
          <a:p>
            <a:pPr marL="285750" indent="-285750">
              <a:lnSpc>
                <a:spcPct val="120000"/>
              </a:lnSpc>
              <a:buFont typeface="Arial" panose="020B0604020202020204" pitchFamily="34" charset="0"/>
              <a:buChar char="•"/>
            </a:pPr>
            <a:r>
              <a:rPr lang="en-GB" b="1"/>
              <a:t>Sales and customer work:</a:t>
            </a:r>
            <a:r>
              <a:rPr lang="en-GB"/>
              <a:t> solution sales, project sales, customer service and interaction skills, international marketing.</a:t>
            </a:r>
          </a:p>
          <a:p>
            <a:pPr marL="285750" indent="-285750">
              <a:lnSpc>
                <a:spcPct val="120000"/>
              </a:lnSpc>
              <a:buFont typeface="Arial" panose="020B0604020202020204" pitchFamily="34" charset="0"/>
              <a:buChar char="•"/>
            </a:pPr>
            <a:r>
              <a:rPr lang="en-GB" b="1"/>
              <a:t>Language training and communication:</a:t>
            </a:r>
            <a:r>
              <a:rPr lang="en-GB"/>
              <a:t> Finnish and English for international staff, communication and presentation skills.</a:t>
            </a:r>
          </a:p>
        </p:txBody>
      </p:sp>
      <p:sp>
        <p:nvSpPr>
          <p:cNvPr id="11" name="Tekstin paikkamerkki 6">
            <a:extLst>
              <a:ext uri="{FF2B5EF4-FFF2-40B4-BE49-F238E27FC236}">
                <a16:creationId xmlns:a16="http://schemas.microsoft.com/office/drawing/2014/main" id="{D4FBAC72-2662-F8EB-FB9A-F47FFC191729}"/>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Tree>
    <p:extLst>
      <p:ext uri="{BB962C8B-B14F-4D97-AF65-F5344CB8AC3E}">
        <p14:creationId xmlns:p14="http://schemas.microsoft.com/office/powerpoint/2010/main" val="203579794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0ACA692-FBB2-AB17-538F-A1EB0E2B9D93}"/>
              </a:ext>
            </a:extLst>
          </p:cNvPr>
          <p:cNvSpPr>
            <a:spLocks noGrp="1"/>
          </p:cNvSpPr>
          <p:nvPr>
            <p:ph type="body" sz="quarter" idx="15"/>
          </p:nvPr>
        </p:nvSpPr>
        <p:spPr/>
        <p:txBody>
          <a:bodyPr/>
          <a:lstStyle/>
          <a:p>
            <a:r>
              <a:rPr lang="fi-FI" err="1"/>
              <a:t>Background</a:t>
            </a:r>
            <a:endParaRPr lang="fi-FI"/>
          </a:p>
        </p:txBody>
      </p:sp>
      <p:sp>
        <p:nvSpPr>
          <p:cNvPr id="3" name="Dian numeron paikkamerkki 2">
            <a:extLst>
              <a:ext uri="{FF2B5EF4-FFF2-40B4-BE49-F238E27FC236}">
                <a16:creationId xmlns:a16="http://schemas.microsoft.com/office/drawing/2014/main" id="{5993F060-A8F8-9367-0E47-C72F1F158060}"/>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CF3D3E98-AF32-0F50-0E47-E89E07CF5C7A}"/>
              </a:ext>
            </a:extLst>
          </p:cNvPr>
          <p:cNvSpPr>
            <a:spLocks noGrp="1"/>
          </p:cNvSpPr>
          <p:nvPr>
            <p:ph type="dt" sz="half" idx="10"/>
          </p:nvPr>
        </p:nvSpPr>
        <p:spPr/>
        <p:txBody>
          <a:bodyPr/>
          <a:lstStyle/>
          <a:p>
            <a:fld id="{01A12F6D-C4D5-4F69-B1C8-58486C607391}" type="datetime1">
              <a:rPr lang="en-US" smtClean="0"/>
              <a:t>3/13/2026</a:t>
            </a:fld>
            <a:endParaRPr lang="fi-FI"/>
          </a:p>
        </p:txBody>
      </p:sp>
      <p:sp>
        <p:nvSpPr>
          <p:cNvPr id="5" name="Alatunnisteen paikkamerkki 4">
            <a:extLst>
              <a:ext uri="{FF2B5EF4-FFF2-40B4-BE49-F238E27FC236}">
                <a16:creationId xmlns:a16="http://schemas.microsoft.com/office/drawing/2014/main" id="{5C09DA52-972C-454B-792A-E7C5438F930A}"/>
              </a:ext>
            </a:extLst>
          </p:cNvPr>
          <p:cNvSpPr>
            <a:spLocks noGrp="1"/>
          </p:cNvSpPr>
          <p:nvPr>
            <p:ph type="ftr" sz="quarter" idx="11"/>
          </p:nvPr>
        </p:nvSpPr>
        <p:spPr/>
        <p:txBody>
          <a:bodyPr/>
          <a:lstStyle/>
          <a:p>
            <a:r>
              <a:rPr lang="fi-FI"/>
              <a:t>Technology Industries of Finland</a:t>
            </a:r>
          </a:p>
        </p:txBody>
      </p:sp>
    </p:spTree>
    <p:extLst>
      <p:ext uri="{BB962C8B-B14F-4D97-AF65-F5344CB8AC3E}">
        <p14:creationId xmlns:p14="http://schemas.microsoft.com/office/powerpoint/2010/main" val="8355365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8"/>
        <p:cNvGrpSpPr/>
        <p:nvPr/>
      </p:nvGrpSpPr>
      <p:grpSpPr>
        <a:xfrm>
          <a:off x="0" y="0"/>
          <a:ext cx="0" cy="0"/>
          <a:chOff x="0" y="0"/>
          <a:chExt cx="0" cy="0"/>
        </a:xfrm>
      </p:grpSpPr>
      <p:pic>
        <p:nvPicPr>
          <p:cNvPr id="7" name="Kuva 6" descr="Kuva, joka sisältää kohteen teräs, metalli, viiva, Alumiini&#10;&#10;Kuvaus luotu automaattisesti">
            <a:extLst>
              <a:ext uri="{FF2B5EF4-FFF2-40B4-BE49-F238E27FC236}">
                <a16:creationId xmlns:a16="http://schemas.microsoft.com/office/drawing/2014/main" id="{5761ED8F-122D-5207-C008-728EDC94C608}"/>
              </a:ext>
            </a:extLst>
          </p:cNvPr>
          <p:cNvPicPr>
            <a:picLocks noChangeAspect="1"/>
          </p:cNvPicPr>
          <p:nvPr/>
        </p:nvPicPr>
        <p:blipFill rotWithShape="1">
          <a:blip r:embed="rId3">
            <a:alphaModFix amt="45000"/>
          </a:blip>
          <a:srcRect t="7957" b="7801"/>
          <a:stretch/>
        </p:blipFill>
        <p:spPr>
          <a:xfrm>
            <a:off x="-14288" y="0"/>
            <a:ext cx="9158288" cy="5143500"/>
          </a:xfrm>
          <a:prstGeom prst="rect">
            <a:avLst/>
          </a:prstGeom>
        </p:spPr>
      </p:pic>
      <p:sp>
        <p:nvSpPr>
          <p:cNvPr id="290" name="Google Shape;290;p7"/>
          <p:cNvSpPr txBox="1">
            <a:spLocks noGrp="1"/>
          </p:cNvSpPr>
          <p:nvPr>
            <p:ph type="body" idx="1"/>
          </p:nvPr>
        </p:nvSpPr>
        <p:spPr>
          <a:xfrm>
            <a:off x="381006" y="864388"/>
            <a:ext cx="2960830" cy="3646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750"/>
              <a:buNone/>
            </a:pPr>
            <a:r>
              <a:rPr lang="en-IE" sz="2400">
                <a:solidFill>
                  <a:schemeClr val="bg1"/>
                </a:solidFill>
              </a:rPr>
              <a:t>Technology Industries of Finland is the national advocacy association of technology companies</a:t>
            </a:r>
          </a:p>
        </p:txBody>
      </p:sp>
      <p:graphicFrame>
        <p:nvGraphicFramePr>
          <p:cNvPr id="293" name="Google Shape;293;p7"/>
          <p:cNvGraphicFramePr/>
          <p:nvPr/>
        </p:nvGraphicFramePr>
        <p:xfrm>
          <a:off x="3751411" y="999777"/>
          <a:ext cx="4715700" cy="2810726"/>
        </p:xfrm>
        <a:graphic>
          <a:graphicData uri="http://schemas.openxmlformats.org/drawingml/2006/table">
            <a:tbl>
              <a:tblPr firstRow="1" bandRow="1">
                <a:noFill/>
              </a:tblPr>
              <a:tblGrid>
                <a:gridCol w="4715700">
                  <a:extLst>
                    <a:ext uri="{9D8B030D-6E8A-4147-A177-3AD203B41FA5}">
                      <a16:colId xmlns:a16="http://schemas.microsoft.com/office/drawing/2014/main" val="20000"/>
                    </a:ext>
                  </a:extLst>
                </a:gridCol>
              </a:tblGrid>
              <a:tr h="509795">
                <a:tc>
                  <a:txBody>
                    <a:bodyPr/>
                    <a:lstStyle/>
                    <a:p>
                      <a:pPr marL="0" marR="0" lvl="0" indent="0" algn="l" defTabSz="806052" rtl="0" eaLnBrk="1" fontAlgn="auto" latinLnBrk="0" hangingPunct="1">
                        <a:lnSpc>
                          <a:spcPct val="100000"/>
                        </a:lnSpc>
                        <a:spcBef>
                          <a:spcPts val="0"/>
                        </a:spcBef>
                        <a:spcAft>
                          <a:spcPts val="0"/>
                        </a:spcAft>
                        <a:buClrTx/>
                        <a:buSzTx/>
                        <a:buFontTx/>
                        <a:buNone/>
                        <a:tabLst/>
                        <a:defRPr/>
                      </a:pPr>
                      <a:r>
                        <a:rPr lang="fi-FI" sz="1200" b="1">
                          <a:solidFill>
                            <a:schemeClr val="tx1"/>
                          </a:solidFill>
                        </a:rPr>
                        <a:t>50% </a:t>
                      </a:r>
                      <a:r>
                        <a:rPr lang="fi-FI" sz="1200" b="0">
                          <a:solidFill>
                            <a:schemeClr val="tx1"/>
                          </a:solidFill>
                        </a:rPr>
                        <a:t>of </a:t>
                      </a:r>
                      <a:r>
                        <a:rPr lang="fi-FI" sz="1200" b="0" err="1">
                          <a:solidFill>
                            <a:schemeClr val="tx1"/>
                          </a:solidFill>
                        </a:rPr>
                        <a:t>total</a:t>
                      </a:r>
                      <a:r>
                        <a:rPr lang="fi-FI" sz="1200" b="0">
                          <a:solidFill>
                            <a:schemeClr val="tx1"/>
                          </a:solidFill>
                        </a:rPr>
                        <a:t> </a:t>
                      </a:r>
                      <a:r>
                        <a:rPr lang="fi-FI" sz="1200" b="0" err="1">
                          <a:solidFill>
                            <a:schemeClr val="tx1"/>
                          </a:solidFill>
                        </a:rPr>
                        <a:t>Finnish</a:t>
                      </a:r>
                      <a:r>
                        <a:rPr lang="fi-FI" sz="1200" b="0">
                          <a:solidFill>
                            <a:schemeClr val="tx1"/>
                          </a:solidFill>
                        </a:rPr>
                        <a:t> </a:t>
                      </a:r>
                      <a:r>
                        <a:rPr lang="fi-FI" sz="1200" b="0" err="1">
                          <a:solidFill>
                            <a:schemeClr val="tx1"/>
                          </a:solidFill>
                        </a:rPr>
                        <a:t>exports</a:t>
                      </a:r>
                      <a:endParaRPr lang="fi-FI" sz="1200" b="0">
                        <a:solidFill>
                          <a:schemeClr val="tx1"/>
                        </a:solidFill>
                      </a:endParaRPr>
                    </a:p>
                  </a:txBody>
                  <a:tcPr marL="111950" marR="111950" marT="55975" marB="55975" anchor="ctr">
                    <a:lnL w="9525" cap="flat" cmpd="sng">
                      <a:solidFill>
                        <a:schemeClr val="accent2">
                          <a:alpha val="0"/>
                        </a:schemeClr>
                      </a:solidFill>
                      <a:prstDash val="solid"/>
                      <a:round/>
                      <a:headEnd type="none" w="sm" len="sm"/>
                      <a:tailEnd type="none" w="sm" len="sm"/>
                    </a:lnL>
                    <a:lnR w="9525" cap="flat" cmpd="sng">
                      <a:solidFill>
                        <a:schemeClr val="accent2">
                          <a:alpha val="0"/>
                        </a:schemeClr>
                      </a:solidFill>
                      <a:prstDash val="solid"/>
                      <a:round/>
                      <a:headEnd type="none" w="sm" len="sm"/>
                      <a:tailEnd type="none" w="sm" len="sm"/>
                    </a:lnR>
                    <a:lnT w="9525" cap="flat" cmpd="sng">
                      <a:solidFill>
                        <a:schemeClr val="accent2">
                          <a:alpha val="0"/>
                        </a:schemeClr>
                      </a:solidFill>
                      <a:prstDash val="solid"/>
                      <a:round/>
                      <a:headEnd type="none" w="sm" len="sm"/>
                      <a:tailEnd type="none" w="sm" len="sm"/>
                    </a:lnT>
                    <a:lnB w="9525" cap="flat" cmpd="sng">
                      <a:solidFill>
                        <a:srgbClr val="FF00B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89439">
                <a:tc>
                  <a:txBody>
                    <a:bodyPr/>
                    <a:lstStyle/>
                    <a:p>
                      <a:pPr marL="0" marR="0" lvl="0" indent="0" algn="l" defTabSz="806052" rtl="0" eaLnBrk="1" fontAlgn="auto" latinLnBrk="0" hangingPunct="1">
                        <a:lnSpc>
                          <a:spcPct val="100000"/>
                        </a:lnSpc>
                        <a:spcBef>
                          <a:spcPts val="0"/>
                        </a:spcBef>
                        <a:spcAft>
                          <a:spcPts val="0"/>
                        </a:spcAft>
                        <a:buClrTx/>
                        <a:buSzTx/>
                        <a:buFontTx/>
                        <a:buNone/>
                        <a:tabLst/>
                        <a:defRPr/>
                      </a:pPr>
                      <a:r>
                        <a:rPr lang="fi-FI" sz="1200" b="1" noProof="0">
                          <a:solidFill>
                            <a:schemeClr val="tx1"/>
                          </a:solidFill>
                        </a:rPr>
                        <a:t>338,000</a:t>
                      </a:r>
                      <a:r>
                        <a:rPr lang="fi-FI" sz="1200" b="0" noProof="0">
                          <a:solidFill>
                            <a:schemeClr val="tx1"/>
                          </a:solidFill>
                        </a:rPr>
                        <a:t> </a:t>
                      </a:r>
                      <a:r>
                        <a:rPr lang="fi-FI" sz="1200" b="0" noProof="0" err="1">
                          <a:solidFill>
                            <a:schemeClr val="tx1"/>
                          </a:solidFill>
                        </a:rPr>
                        <a:t>employed</a:t>
                      </a:r>
                      <a:r>
                        <a:rPr lang="fi-FI" sz="1200" b="0" noProof="0">
                          <a:solidFill>
                            <a:schemeClr val="tx1"/>
                          </a:solidFill>
                        </a:rPr>
                        <a:t> </a:t>
                      </a:r>
                      <a:r>
                        <a:rPr lang="fi-FI" sz="1200" b="0" noProof="0" err="1">
                          <a:solidFill>
                            <a:schemeClr val="tx1"/>
                          </a:solidFill>
                        </a:rPr>
                        <a:t>directly</a:t>
                      </a:r>
                      <a:r>
                        <a:rPr lang="fi-FI" sz="1200" b="0" noProof="0">
                          <a:solidFill>
                            <a:schemeClr val="tx1"/>
                          </a:solidFill>
                        </a:rPr>
                        <a:t>, </a:t>
                      </a:r>
                      <a:r>
                        <a:rPr lang="fi-FI" sz="1200" b="0" noProof="0" err="1">
                          <a:solidFill>
                            <a:schemeClr val="tx1"/>
                          </a:solidFill>
                        </a:rPr>
                        <a:t>over</a:t>
                      </a:r>
                      <a:r>
                        <a:rPr lang="fi-FI" sz="1200" b="0" noProof="0">
                          <a:solidFill>
                            <a:schemeClr val="tx1"/>
                          </a:solidFill>
                        </a:rPr>
                        <a:t> </a:t>
                      </a:r>
                      <a:r>
                        <a:rPr lang="fi-FI" sz="1200" b="1" noProof="0">
                          <a:solidFill>
                            <a:schemeClr val="tx1"/>
                          </a:solidFill>
                        </a:rPr>
                        <a:t>720,000</a:t>
                      </a:r>
                      <a:r>
                        <a:rPr lang="fi-FI" sz="1200" b="0" noProof="0">
                          <a:solidFill>
                            <a:schemeClr val="tx1"/>
                          </a:solidFill>
                        </a:rPr>
                        <a:t> </a:t>
                      </a:r>
                      <a:r>
                        <a:rPr lang="fi-FI" sz="1200" b="0" noProof="0" err="1">
                          <a:solidFill>
                            <a:schemeClr val="tx1"/>
                          </a:solidFill>
                        </a:rPr>
                        <a:t>indirectly</a:t>
                      </a:r>
                      <a:endParaRPr lang="fi-FI" sz="1200" b="0" noProof="0">
                        <a:solidFill>
                          <a:schemeClr val="tx1"/>
                        </a:solidFill>
                      </a:endParaRPr>
                    </a:p>
                  </a:txBody>
                  <a:tcPr marL="111950" marR="111950" marT="55975" marB="55975" anchor="ctr">
                    <a:lnL w="9525" cap="flat" cmpd="sng">
                      <a:solidFill>
                        <a:schemeClr val="accent2">
                          <a:alpha val="0"/>
                        </a:schemeClr>
                      </a:solidFill>
                      <a:prstDash val="solid"/>
                      <a:round/>
                      <a:headEnd type="none" w="sm" len="sm"/>
                      <a:tailEnd type="none" w="sm" len="sm"/>
                    </a:lnL>
                    <a:lnR w="9525" cap="flat" cmpd="sng">
                      <a:solidFill>
                        <a:schemeClr val="accent2">
                          <a:alpha val="0"/>
                        </a:schemeClr>
                      </a:solidFill>
                      <a:prstDash val="solid"/>
                      <a:round/>
                      <a:headEnd type="none" w="sm" len="sm"/>
                      <a:tailEnd type="none" w="sm" len="sm"/>
                    </a:lnR>
                    <a:lnT w="9525" cap="flat" cmpd="sng" algn="ctr">
                      <a:solidFill>
                        <a:srgbClr val="FF00B8"/>
                      </a:solidFill>
                      <a:prstDash val="solid"/>
                      <a:round/>
                      <a:headEnd type="none" w="sm" len="sm"/>
                      <a:tailEnd type="none" w="sm" len="sm"/>
                    </a:lnT>
                    <a:lnB w="9525" cap="flat" cmpd="sng">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96368">
                <a:tc>
                  <a:txBody>
                    <a:bodyPr/>
                    <a:lstStyle/>
                    <a:p>
                      <a:pPr marL="0" marR="0" lvl="0" indent="0" algn="l">
                        <a:lnSpc>
                          <a:spcPct val="100000"/>
                        </a:lnSpc>
                        <a:spcBef>
                          <a:spcPts val="0"/>
                        </a:spcBef>
                        <a:spcAft>
                          <a:spcPts val="0"/>
                        </a:spcAft>
                        <a:buNone/>
                      </a:pPr>
                      <a:r>
                        <a:rPr lang="fi-FI" sz="1200" b="0" i="0" u="none" strike="noStrike" noProof="0" err="1">
                          <a:solidFill>
                            <a:srgbClr val="000000"/>
                          </a:solidFill>
                          <a:latin typeface="Verdana"/>
                        </a:rPr>
                        <a:t>This</a:t>
                      </a:r>
                      <a:r>
                        <a:rPr lang="fi-FI" sz="1200" b="0" i="0" u="none" strike="noStrike" noProof="0">
                          <a:solidFill>
                            <a:srgbClr val="000000"/>
                          </a:solidFill>
                          <a:latin typeface="Verdana"/>
                        </a:rPr>
                        <a:t> </a:t>
                      </a:r>
                      <a:r>
                        <a:rPr lang="fi-FI" sz="1200" b="0" i="0" u="none" strike="noStrike" noProof="0" err="1">
                          <a:solidFill>
                            <a:srgbClr val="000000"/>
                          </a:solidFill>
                          <a:latin typeface="Verdana"/>
                        </a:rPr>
                        <a:t>industry</a:t>
                      </a:r>
                      <a:r>
                        <a:rPr lang="fi-FI" sz="1200" b="0" i="0" u="none" strike="noStrike" noProof="0">
                          <a:solidFill>
                            <a:srgbClr val="000000"/>
                          </a:solidFill>
                          <a:latin typeface="Verdana"/>
                        </a:rPr>
                        <a:t> </a:t>
                      </a:r>
                      <a:r>
                        <a:rPr lang="fi-FI" sz="1200" b="0" i="0" u="none" strike="noStrike" noProof="0" err="1">
                          <a:solidFill>
                            <a:srgbClr val="000000"/>
                          </a:solidFill>
                          <a:latin typeface="Verdana"/>
                        </a:rPr>
                        <a:t>brings</a:t>
                      </a:r>
                      <a:r>
                        <a:rPr lang="fi-FI" sz="1200" b="0" i="0" u="none" strike="noStrike" noProof="0">
                          <a:solidFill>
                            <a:srgbClr val="000000"/>
                          </a:solidFill>
                          <a:latin typeface="Verdana"/>
                        </a:rPr>
                        <a:t> in </a:t>
                      </a:r>
                      <a:r>
                        <a:rPr lang="fi-FI" sz="1200" b="0" i="0" u="none" strike="noStrike" noProof="0" err="1">
                          <a:solidFill>
                            <a:srgbClr val="000000"/>
                          </a:solidFill>
                          <a:latin typeface="Verdana"/>
                        </a:rPr>
                        <a:t>annual</a:t>
                      </a:r>
                      <a:r>
                        <a:rPr lang="fi-FI" sz="1200" b="0" i="0" u="none" strike="noStrike" noProof="0">
                          <a:solidFill>
                            <a:srgbClr val="000000"/>
                          </a:solidFill>
                          <a:latin typeface="Verdana"/>
                        </a:rPr>
                        <a:t> </a:t>
                      </a:r>
                      <a:r>
                        <a:rPr lang="fi-FI" sz="1200" b="0" i="0" u="none" strike="noStrike" noProof="0" err="1">
                          <a:solidFill>
                            <a:srgbClr val="000000"/>
                          </a:solidFill>
                          <a:latin typeface="Verdana"/>
                        </a:rPr>
                        <a:t>tax</a:t>
                      </a:r>
                      <a:r>
                        <a:rPr lang="fi-FI" sz="1200" b="0" i="0" u="none" strike="noStrike" noProof="0">
                          <a:solidFill>
                            <a:srgbClr val="000000"/>
                          </a:solidFill>
                          <a:latin typeface="Verdana"/>
                        </a:rPr>
                        <a:t> </a:t>
                      </a:r>
                      <a:r>
                        <a:rPr lang="fi-FI" sz="1200" b="0" i="0" u="none" strike="noStrike" noProof="0" err="1">
                          <a:solidFill>
                            <a:srgbClr val="000000"/>
                          </a:solidFill>
                          <a:latin typeface="Verdana"/>
                        </a:rPr>
                        <a:t>revenues</a:t>
                      </a:r>
                      <a:r>
                        <a:rPr lang="fi-FI" sz="1200" b="0" i="0" u="none" strike="noStrike" noProof="0">
                          <a:solidFill>
                            <a:srgbClr val="000000"/>
                          </a:solidFill>
                          <a:latin typeface="Verdana"/>
                        </a:rPr>
                        <a:t> of </a:t>
                      </a:r>
                      <a:endParaRPr lang="en-US" b="0" i="0" u="none" strike="noStrike" noProof="0">
                        <a:solidFill>
                          <a:srgbClr val="000000"/>
                        </a:solidFill>
                        <a:latin typeface="Verdana"/>
                      </a:endParaRPr>
                    </a:p>
                    <a:p>
                      <a:pPr marL="0" marR="0" lvl="0" indent="0" algn="l">
                        <a:lnSpc>
                          <a:spcPct val="100000"/>
                        </a:lnSpc>
                        <a:spcBef>
                          <a:spcPts val="0"/>
                        </a:spcBef>
                        <a:spcAft>
                          <a:spcPts val="0"/>
                        </a:spcAft>
                        <a:buNone/>
                      </a:pPr>
                      <a:r>
                        <a:rPr lang="fi-FI" sz="1200" b="1" i="0" u="none" strike="noStrike" noProof="0">
                          <a:solidFill>
                            <a:srgbClr val="000000"/>
                          </a:solidFill>
                          <a:latin typeface="Verdana"/>
                        </a:rPr>
                        <a:t>23 </a:t>
                      </a:r>
                      <a:r>
                        <a:rPr lang="fi-FI" sz="1200" b="1" i="0" u="none" strike="noStrike" noProof="0" err="1">
                          <a:solidFill>
                            <a:srgbClr val="000000"/>
                          </a:solidFill>
                          <a:latin typeface="Verdana"/>
                        </a:rPr>
                        <a:t>billion</a:t>
                      </a:r>
                      <a:r>
                        <a:rPr lang="fi-FI" sz="1200" b="1" i="0" u="none" strike="noStrike" noProof="0">
                          <a:solidFill>
                            <a:srgbClr val="000000"/>
                          </a:solidFill>
                          <a:latin typeface="Verdana"/>
                        </a:rPr>
                        <a:t> </a:t>
                      </a:r>
                      <a:r>
                        <a:rPr lang="fi-FI" sz="1200" b="1" i="0" u="none" strike="noStrike" noProof="0" err="1">
                          <a:solidFill>
                            <a:srgbClr val="000000"/>
                          </a:solidFill>
                          <a:latin typeface="Verdana"/>
                        </a:rPr>
                        <a:t>euros</a:t>
                      </a:r>
                      <a:r>
                        <a:rPr lang="fi-FI" sz="1200" b="0" i="0" u="none" strike="noStrike" noProof="0">
                          <a:solidFill>
                            <a:srgbClr val="000000"/>
                          </a:solidFill>
                          <a:latin typeface="Verdana"/>
                        </a:rPr>
                        <a:t> to Finland</a:t>
                      </a:r>
                      <a:endParaRPr lang="en-US" b="0" i="0" u="none" strike="noStrike" noProof="0">
                        <a:solidFill>
                          <a:srgbClr val="000000"/>
                        </a:solidFill>
                        <a:latin typeface="Verdana"/>
                      </a:endParaRPr>
                    </a:p>
                  </a:txBody>
                  <a:tcPr marL="111950" marR="111950" marT="55975" marB="55975" anchor="ctr">
                    <a:lnL w="9525" cap="flat" cmpd="sng">
                      <a:solidFill>
                        <a:schemeClr val="accent2">
                          <a:alpha val="0"/>
                        </a:schemeClr>
                      </a:solidFill>
                      <a:prstDash val="solid"/>
                      <a:round/>
                      <a:headEnd type="none" w="sm" len="sm"/>
                      <a:tailEnd type="none" w="sm" len="sm"/>
                    </a:lnL>
                    <a:lnR w="9525" cap="flat" cmpd="sng">
                      <a:solidFill>
                        <a:schemeClr val="accen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78939">
                <a:tc>
                  <a:txBody>
                    <a:bodyPr/>
                    <a:lstStyle/>
                    <a:p>
                      <a:pPr marL="0" marR="0" lvl="0" indent="0" algn="l" rtl="0" eaLnBrk="1" fontAlgn="auto" latinLnBrk="0" hangingPunct="1">
                        <a:lnSpc>
                          <a:spcPct val="100000"/>
                        </a:lnSpc>
                        <a:spcBef>
                          <a:spcPts val="0"/>
                        </a:spcBef>
                        <a:spcAft>
                          <a:spcPts val="0"/>
                        </a:spcAft>
                        <a:buClrTx/>
                        <a:buSzTx/>
                        <a:buFontTx/>
                        <a:buNone/>
                      </a:pPr>
                      <a:r>
                        <a:rPr lang="fi-FI" sz="1200" b="1" noProof="0">
                          <a:solidFill>
                            <a:schemeClr val="tx1"/>
                          </a:solidFill>
                        </a:rPr>
                        <a:t>€6bn </a:t>
                      </a:r>
                      <a:r>
                        <a:rPr lang="fi-FI" sz="1200" b="0" noProof="0" err="1">
                          <a:solidFill>
                            <a:schemeClr val="tx1"/>
                          </a:solidFill>
                        </a:rPr>
                        <a:t>annual</a:t>
                      </a:r>
                      <a:r>
                        <a:rPr lang="fi-FI" sz="1200" b="0" noProof="0">
                          <a:solidFill>
                            <a:schemeClr val="tx1"/>
                          </a:solidFill>
                        </a:rPr>
                        <a:t> </a:t>
                      </a:r>
                      <a:r>
                        <a:rPr lang="fi-FI" sz="1200" b="0" noProof="0" err="1">
                          <a:solidFill>
                            <a:schemeClr val="tx1"/>
                          </a:solidFill>
                        </a:rPr>
                        <a:t>investment</a:t>
                      </a:r>
                      <a:r>
                        <a:rPr lang="fi-FI" sz="1200" b="0" noProof="0">
                          <a:solidFill>
                            <a:schemeClr val="tx1"/>
                          </a:solidFill>
                        </a:rPr>
                        <a:t> in Finland</a:t>
                      </a:r>
                    </a:p>
                  </a:txBody>
                  <a:tcPr marL="111950" marR="111950" marT="55975" marB="55975" anchor="ctr">
                    <a:lnL w="9525" cap="flat" cmpd="sng">
                      <a:solidFill>
                        <a:schemeClr val="accent2">
                          <a:alpha val="0"/>
                        </a:schemeClr>
                      </a:solidFill>
                      <a:prstDash val="solid"/>
                      <a:round/>
                      <a:headEnd type="none" w="sm" len="sm"/>
                      <a:tailEnd type="none" w="sm" len="sm"/>
                    </a:lnL>
                    <a:lnR w="9525" cap="flat" cmpd="sng">
                      <a:solidFill>
                        <a:schemeClr val="accen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solidFill>
                      <a:srgbClr val="FFFFFF"/>
                    </a:solidFill>
                  </a:tcPr>
                </a:tc>
                <a:extLst>
                  <a:ext uri="{0D108BD9-81ED-4DB2-BD59-A6C34878D82A}">
                    <a16:rowId xmlns:a16="http://schemas.microsoft.com/office/drawing/2014/main" val="2194589279"/>
                  </a:ext>
                </a:extLst>
              </a:tr>
              <a:tr h="536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schemeClr val="tx1"/>
                          </a:solidFill>
                        </a:rPr>
                        <a:t>65% </a:t>
                      </a:r>
                      <a:r>
                        <a:rPr lang="fi-FI" sz="1200" b="0">
                          <a:solidFill>
                            <a:schemeClr val="tx1"/>
                          </a:solidFill>
                        </a:rPr>
                        <a:t>of </a:t>
                      </a:r>
                      <a:r>
                        <a:rPr lang="fi-FI" sz="1200" b="0" err="1">
                          <a:solidFill>
                            <a:schemeClr val="tx1"/>
                          </a:solidFill>
                        </a:rPr>
                        <a:t>total</a:t>
                      </a:r>
                      <a:r>
                        <a:rPr lang="fi-FI" sz="1200" b="0">
                          <a:solidFill>
                            <a:schemeClr val="tx1"/>
                          </a:solidFill>
                        </a:rPr>
                        <a:t> </a:t>
                      </a:r>
                      <a:r>
                        <a:rPr lang="fi-FI" sz="1200" b="0" err="1">
                          <a:solidFill>
                            <a:schemeClr val="tx1"/>
                          </a:solidFill>
                        </a:rPr>
                        <a:t>private-sector</a:t>
                      </a:r>
                      <a:r>
                        <a:rPr lang="fi-FI" sz="1200" b="0">
                          <a:solidFill>
                            <a:schemeClr val="tx1"/>
                          </a:solidFill>
                        </a:rPr>
                        <a:t> R&amp;D </a:t>
                      </a:r>
                      <a:r>
                        <a:rPr lang="fi-FI" sz="1200" b="0" err="1">
                          <a:solidFill>
                            <a:schemeClr val="tx1"/>
                          </a:solidFill>
                        </a:rPr>
                        <a:t>investments</a:t>
                      </a:r>
                      <a:endParaRPr lang="fi-FI" sz="1200" b="0">
                        <a:solidFill>
                          <a:schemeClr val="tx1"/>
                        </a:solidFill>
                      </a:endParaRPr>
                    </a:p>
                  </a:txBody>
                  <a:tcPr marL="111950" marR="111950" marT="55975" marB="55975" anchor="ctr">
                    <a:lnL w="9525" cap="flat" cmpd="sng">
                      <a:solidFill>
                        <a:schemeClr val="accent2">
                          <a:alpha val="0"/>
                        </a:schemeClr>
                      </a:solidFill>
                      <a:prstDash val="solid"/>
                      <a:round/>
                      <a:headEnd type="none" w="sm" len="sm"/>
                      <a:tailEnd type="none" w="sm" len="sm"/>
                    </a:lnL>
                    <a:lnR w="9525" cap="flat" cmpd="sng">
                      <a:solidFill>
                        <a:schemeClr val="accent2">
                          <a:alpha val="0"/>
                        </a:schemeClr>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alpha val="0"/>
                        </a:schemeClr>
                      </a:solidFill>
                      <a:prstDash val="solid"/>
                      <a:round/>
                      <a:headEnd type="none" w="sm" len="sm"/>
                      <a:tailEnd type="none" w="sm" len="sm"/>
                    </a:lnB>
                    <a:solidFill>
                      <a:srgbClr val="FFFFFF"/>
                    </a:solidFill>
                  </a:tcPr>
                </a:tc>
                <a:extLst>
                  <a:ext uri="{0D108BD9-81ED-4DB2-BD59-A6C34878D82A}">
                    <a16:rowId xmlns:a16="http://schemas.microsoft.com/office/drawing/2014/main" val="1235193637"/>
                  </a:ext>
                </a:extLst>
              </a:tr>
            </a:tbl>
          </a:graphicData>
        </a:graphic>
      </p:graphicFrame>
      <p:sp>
        <p:nvSpPr>
          <p:cNvPr id="295" name="Google Shape;295;p7"/>
          <p:cNvSpPr txBox="1">
            <a:spLocks noGrp="1"/>
          </p:cNvSpPr>
          <p:nvPr>
            <p:ph type="sldNum" idx="12"/>
          </p:nvPr>
        </p:nvSpPr>
        <p:spPr>
          <a:xfrm>
            <a:off x="8005977" y="4729407"/>
            <a:ext cx="863990" cy="165406"/>
          </a:xfrm>
          <a:prstGeom prst="rect">
            <a:avLst/>
          </a:prstGeom>
          <a:noFill/>
          <a:ln>
            <a:noFill/>
          </a:ln>
        </p:spPr>
        <p:txBody>
          <a:bodyPr spcFirstLastPara="1" wrap="square" lIns="91425" tIns="45700" rIns="91425" bIns="45700" anchor="t" anchorCtr="0">
            <a:noAutofit/>
          </a:bodyPr>
          <a:lstStyle/>
          <a:p>
            <a:pPr marL="0" marR="0" lvl="0" indent="0" algn="r" defTabSz="679871"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IE" sz="700" b="0" i="0" u="none" strike="noStrike" kern="1200" cap="none" spc="0" normalizeH="0" baseline="0" noProof="0">
                <a:ln>
                  <a:noFill/>
                </a:ln>
                <a:solidFill>
                  <a:srgbClr val="29282E"/>
                </a:solidFill>
                <a:effectLst/>
                <a:uLnTx/>
                <a:uFillTx/>
                <a:latin typeface="Verdana"/>
                <a:ea typeface="Verdana"/>
                <a:cs typeface="Verdana"/>
                <a:sym typeface="Verdana"/>
              </a:rPr>
              <a:pPr marL="0" marR="0" lvl="0" indent="0" algn="r" defTabSz="679871" rtl="0" eaLnBrk="1" fontAlgn="auto" latinLnBrk="0" hangingPunct="1">
                <a:lnSpc>
                  <a:spcPct val="100000"/>
                </a:lnSpc>
                <a:spcBef>
                  <a:spcPts val="0"/>
                </a:spcBef>
                <a:spcAft>
                  <a:spcPts val="0"/>
                </a:spcAft>
                <a:buClr>
                  <a:srgbClr val="000000"/>
                </a:buClr>
                <a:buSzPts val="700"/>
                <a:buFont typeface="Arial"/>
                <a:buNone/>
                <a:tabLst/>
                <a:defRPr/>
              </a:pPr>
              <a:t>4</a:t>
            </a:fld>
            <a:endParaRPr kumimoji="0" sz="7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18" name="Google Shape;269;p6">
            <a:extLst>
              <a:ext uri="{FF2B5EF4-FFF2-40B4-BE49-F238E27FC236}">
                <a16:creationId xmlns:a16="http://schemas.microsoft.com/office/drawing/2014/main" id="{B72AB0B9-0C39-875D-E12E-8C5D5C45EDA0}"/>
              </a:ext>
            </a:extLst>
          </p:cNvPr>
          <p:cNvSpPr/>
          <p:nvPr/>
        </p:nvSpPr>
        <p:spPr>
          <a:xfrm rot="10800000">
            <a:off x="8386550" y="373725"/>
            <a:ext cx="434100" cy="435300"/>
          </a:xfrm>
          <a:prstGeom prst="corner">
            <a:avLst>
              <a:gd name="adj1" fmla="val 33218"/>
              <a:gd name="adj2" fmla="val 33646"/>
            </a:avLst>
          </a:prstGeom>
          <a:solidFill>
            <a:srgbClr val="FFFFFF"/>
          </a:solidFill>
          <a:ln>
            <a:noFill/>
          </a:ln>
        </p:spPr>
        <p:txBody>
          <a:bodyPr spcFirstLastPara="1" wrap="square" lIns="91425" tIns="91425" rIns="91425" bIns="91425"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Verdana"/>
              <a:ea typeface="Verdana"/>
              <a:cs typeface="Verdana"/>
              <a:sym typeface="Verdana"/>
            </a:endParaRPr>
          </a:p>
        </p:txBody>
      </p:sp>
      <p:sp>
        <p:nvSpPr>
          <p:cNvPr id="2" name="Päivämäärän paikkamerkki 1">
            <a:extLst>
              <a:ext uri="{FF2B5EF4-FFF2-40B4-BE49-F238E27FC236}">
                <a16:creationId xmlns:a16="http://schemas.microsoft.com/office/drawing/2014/main" id="{1822DFC6-D261-F80D-4CF7-E98036EC6908}"/>
              </a:ext>
            </a:extLst>
          </p:cNvPr>
          <p:cNvSpPr>
            <a:spLocks noGrp="1"/>
          </p:cNvSpPr>
          <p:nvPr>
            <p:ph type="dt" sz="half" idx="10"/>
          </p:nvPr>
        </p:nvSpPr>
        <p:spPr>
          <a:xfrm>
            <a:off x="282027" y="4728047"/>
            <a:ext cx="916709" cy="164690"/>
          </a:xfrm>
        </p:spPr>
        <p:txBody>
          <a:bodyPr/>
          <a:lstStyle/>
          <a:p>
            <a:pPr marL="0" marR="0" lvl="0" indent="0" algn="l" defTabSz="679871" rtl="0" eaLnBrk="1" fontAlgn="auto" latinLnBrk="0" hangingPunct="1">
              <a:lnSpc>
                <a:spcPct val="100000"/>
              </a:lnSpc>
              <a:spcBef>
                <a:spcPts val="0"/>
              </a:spcBef>
              <a:spcAft>
                <a:spcPts val="0"/>
              </a:spcAft>
              <a:buClrTx/>
              <a:buSzPts val="1400"/>
              <a:buFontTx/>
              <a:buNone/>
              <a:tabLst/>
              <a:defRPr/>
            </a:pPr>
            <a:fld id="{60DE9654-8D3A-4D0F-9C7A-6BE18DC017F8}" type="datetime1">
              <a:rPr kumimoji="0" lang="en-US" sz="7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Pts val="1400"/>
                <a:buFontTx/>
                <a:buNone/>
                <a:tabLst/>
                <a:defRPr/>
              </a:pPr>
              <a:t>3/13/2026</a:t>
            </a:fld>
            <a:endParaRPr kumimoji="0" lang="fi-FI"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p:nvPr/>
        </p:nvSpPr>
        <p:spPr>
          <a:xfrm>
            <a:off x="7981950" y="228600"/>
            <a:ext cx="916800" cy="609600"/>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Verdana"/>
              <a:ea typeface="Verdana"/>
              <a:cs typeface="Verdana"/>
              <a:sym typeface="Verdana"/>
            </a:endParaRPr>
          </a:p>
        </p:txBody>
      </p:sp>
      <p:pic>
        <p:nvPicPr>
          <p:cNvPr id="7" name="Kuva 6" descr="Kuva, joka sisältää kohteen piha-, taivas, vaate, maa-ajoneuvo&#10;&#10;Kuvaus luotu automaattisesti">
            <a:extLst>
              <a:ext uri="{FF2B5EF4-FFF2-40B4-BE49-F238E27FC236}">
                <a16:creationId xmlns:a16="http://schemas.microsoft.com/office/drawing/2014/main" id="{005E601B-7B53-74DC-27B2-41CD57FD6D78}"/>
              </a:ext>
            </a:extLst>
          </p:cNvPr>
          <p:cNvPicPr>
            <a:picLocks noChangeAspect="1"/>
          </p:cNvPicPr>
          <p:nvPr/>
        </p:nvPicPr>
        <p:blipFill rotWithShape="1">
          <a:blip r:embed="rId3">
            <a:alphaModFix amt="90000"/>
          </a:blip>
          <a:srcRect l="139" t="2629" r="141" b="13234"/>
          <a:stretch/>
        </p:blipFill>
        <p:spPr>
          <a:xfrm>
            <a:off x="0" y="1"/>
            <a:ext cx="9143999" cy="5143499"/>
          </a:xfrm>
          <a:prstGeom prst="rect">
            <a:avLst/>
          </a:prstGeom>
        </p:spPr>
      </p:pic>
      <p:sp>
        <p:nvSpPr>
          <p:cNvPr id="45" name="Google Shape;216;p3">
            <a:extLst>
              <a:ext uri="{FF2B5EF4-FFF2-40B4-BE49-F238E27FC236}">
                <a16:creationId xmlns:a16="http://schemas.microsoft.com/office/drawing/2014/main" id="{BCA9FC0B-5137-5EA2-57F3-F2F9BFF57947}"/>
              </a:ext>
            </a:extLst>
          </p:cNvPr>
          <p:cNvSpPr/>
          <p:nvPr/>
        </p:nvSpPr>
        <p:spPr>
          <a:xfrm>
            <a:off x="315124" y="219829"/>
            <a:ext cx="6221507" cy="1453626"/>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l" defTabSz="679871" rtl="0" eaLnBrk="1" fontAlgn="auto" latinLnBrk="0" hangingPunct="1">
              <a:lnSpc>
                <a:spcPct val="100000"/>
              </a:lnSpc>
              <a:spcBef>
                <a:spcPts val="0"/>
              </a:spcBef>
              <a:spcAft>
                <a:spcPts val="0"/>
              </a:spcAft>
              <a:buClr>
                <a:srgbClr val="000000"/>
              </a:buClr>
              <a:buSzPts val="1300"/>
              <a:buFont typeface="Arial"/>
              <a:buNone/>
              <a:tabLst/>
              <a:defRPr/>
            </a:pPr>
            <a:r>
              <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rPr>
              <a:t>Technology Industries’ </a:t>
            </a:r>
            <a:br>
              <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rPr>
            </a:br>
            <a:r>
              <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rPr>
              <a:t>five sub-sectors</a:t>
            </a:r>
          </a:p>
        </p:txBody>
      </p:sp>
      <p:sp>
        <p:nvSpPr>
          <p:cNvPr id="46" name="Google Shape;216;p3">
            <a:extLst>
              <a:ext uri="{FF2B5EF4-FFF2-40B4-BE49-F238E27FC236}">
                <a16:creationId xmlns:a16="http://schemas.microsoft.com/office/drawing/2014/main" id="{BBEE1B5A-D414-9654-32CE-73D93E248789}"/>
              </a:ext>
            </a:extLst>
          </p:cNvPr>
          <p:cNvSpPr/>
          <p:nvPr/>
        </p:nvSpPr>
        <p:spPr>
          <a:xfrm>
            <a:off x="6729081" y="219829"/>
            <a:ext cx="1840281" cy="2193183"/>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300"/>
              <a:buFont typeface="Arial"/>
              <a:buNone/>
              <a:tabLst/>
              <a:defRPr/>
            </a:pPr>
            <a:endPar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endParaRPr>
          </a:p>
        </p:txBody>
      </p:sp>
      <p:sp>
        <p:nvSpPr>
          <p:cNvPr id="47" name="Google Shape;216;p3">
            <a:extLst>
              <a:ext uri="{FF2B5EF4-FFF2-40B4-BE49-F238E27FC236}">
                <a16:creationId xmlns:a16="http://schemas.microsoft.com/office/drawing/2014/main" id="{BB832EF9-117A-8C64-36AD-A1F6FD6335CA}"/>
              </a:ext>
            </a:extLst>
          </p:cNvPr>
          <p:cNvSpPr/>
          <p:nvPr/>
        </p:nvSpPr>
        <p:spPr>
          <a:xfrm>
            <a:off x="2571522" y="2594637"/>
            <a:ext cx="1840281" cy="2193183"/>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300"/>
              <a:buFont typeface="Arial"/>
              <a:buNone/>
              <a:tabLst/>
              <a:defRPr/>
            </a:pPr>
            <a:endPar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endParaRPr>
          </a:p>
        </p:txBody>
      </p:sp>
      <p:sp>
        <p:nvSpPr>
          <p:cNvPr id="48" name="Google Shape;216;p3">
            <a:extLst>
              <a:ext uri="{FF2B5EF4-FFF2-40B4-BE49-F238E27FC236}">
                <a16:creationId xmlns:a16="http://schemas.microsoft.com/office/drawing/2014/main" id="{332A1EDD-5148-A109-348A-5E1175601494}"/>
              </a:ext>
            </a:extLst>
          </p:cNvPr>
          <p:cNvSpPr/>
          <p:nvPr/>
        </p:nvSpPr>
        <p:spPr>
          <a:xfrm>
            <a:off x="4696350" y="2594637"/>
            <a:ext cx="1840281" cy="2193183"/>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300"/>
              <a:buFont typeface="Arial"/>
              <a:buNone/>
              <a:tabLst/>
              <a:defRPr/>
            </a:pPr>
            <a:endPar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endParaRPr>
          </a:p>
        </p:txBody>
      </p:sp>
      <p:sp>
        <p:nvSpPr>
          <p:cNvPr id="49" name="Google Shape;216;p3">
            <a:extLst>
              <a:ext uri="{FF2B5EF4-FFF2-40B4-BE49-F238E27FC236}">
                <a16:creationId xmlns:a16="http://schemas.microsoft.com/office/drawing/2014/main" id="{5511602D-92D1-5C3A-5D25-C92A30D25013}"/>
              </a:ext>
            </a:extLst>
          </p:cNvPr>
          <p:cNvSpPr/>
          <p:nvPr/>
        </p:nvSpPr>
        <p:spPr>
          <a:xfrm>
            <a:off x="6729081" y="2594637"/>
            <a:ext cx="1840281" cy="2193183"/>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300"/>
              <a:buFont typeface="Arial"/>
              <a:buNone/>
              <a:tabLst/>
              <a:defRPr/>
            </a:pPr>
            <a:endPar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endParaRPr>
          </a:p>
        </p:txBody>
      </p:sp>
      <p:sp>
        <p:nvSpPr>
          <p:cNvPr id="50" name="Google Shape;216;p3">
            <a:extLst>
              <a:ext uri="{FF2B5EF4-FFF2-40B4-BE49-F238E27FC236}">
                <a16:creationId xmlns:a16="http://schemas.microsoft.com/office/drawing/2014/main" id="{C25A286D-AB39-45BC-F8FE-03E334CA66AC}"/>
              </a:ext>
            </a:extLst>
          </p:cNvPr>
          <p:cNvSpPr/>
          <p:nvPr/>
        </p:nvSpPr>
        <p:spPr>
          <a:xfrm>
            <a:off x="315124" y="2594637"/>
            <a:ext cx="1840281" cy="2193183"/>
          </a:xfrm>
          <a:prstGeom prst="rect">
            <a:avLst/>
          </a:prstGeom>
          <a:solidFill>
            <a:srgbClr val="FFFFFF">
              <a:alpha val="91789"/>
            </a:srgbClr>
          </a:solidFill>
          <a:ln>
            <a:noFill/>
          </a:ln>
        </p:spPr>
        <p:txBody>
          <a:bodyPr spcFirstLastPara="1" wrap="square" lIns="91425" tIns="45700" rIns="91425" bIns="45700"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300"/>
              <a:buFont typeface="Arial"/>
              <a:buNone/>
              <a:tabLst/>
              <a:defRPr/>
            </a:pPr>
            <a:endParaRPr kumimoji="0" lang="en-IE" sz="2400" b="1" i="0" u="none" strike="noStrike" kern="1200" cap="none" spc="0" normalizeH="0" baseline="0" noProof="0" err="1">
              <a:ln>
                <a:noFill/>
              </a:ln>
              <a:solidFill>
                <a:srgbClr val="29282E"/>
              </a:solidFill>
              <a:effectLst/>
              <a:uLnTx/>
              <a:uFillTx/>
              <a:latin typeface="Verdana"/>
              <a:ea typeface="Verdana"/>
              <a:cs typeface="Verdana"/>
              <a:sym typeface="Verdana"/>
            </a:endParaRPr>
          </a:p>
        </p:txBody>
      </p:sp>
      <p:sp>
        <p:nvSpPr>
          <p:cNvPr id="51" name="Google Shape;223;p3">
            <a:extLst>
              <a:ext uri="{FF2B5EF4-FFF2-40B4-BE49-F238E27FC236}">
                <a16:creationId xmlns:a16="http://schemas.microsoft.com/office/drawing/2014/main" id="{A4E13E0B-12C0-B606-D65C-1F6836189338}"/>
              </a:ext>
            </a:extLst>
          </p:cNvPr>
          <p:cNvSpPr/>
          <p:nvPr/>
        </p:nvSpPr>
        <p:spPr>
          <a:xfrm rot="10800000">
            <a:off x="5857874" y="384528"/>
            <a:ext cx="501735" cy="502985"/>
          </a:xfrm>
          <a:prstGeom prst="corner">
            <a:avLst>
              <a:gd name="adj1" fmla="val 33218"/>
              <a:gd name="adj2" fmla="val 33646"/>
            </a:avLst>
          </a:prstGeom>
          <a:solidFill>
            <a:schemeClr val="dk1"/>
          </a:solidFill>
          <a:ln>
            <a:noFill/>
          </a:ln>
        </p:spPr>
        <p:txBody>
          <a:bodyPr spcFirstLastPara="1" wrap="square" lIns="91425" tIns="91425" rIns="91425" bIns="91425" anchor="ctr" anchorCtr="0">
            <a:noAutofit/>
          </a:bodyPr>
          <a:lstStyle/>
          <a:p>
            <a:pPr marL="0" marR="0" lvl="0" indent="0" algn="ctr" defTabSz="679871"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a:ln>
                <a:noFill/>
              </a:ln>
              <a:solidFill>
                <a:srgbClr val="000000"/>
              </a:solidFill>
              <a:effectLst/>
              <a:uLnTx/>
              <a:uFillTx/>
              <a:latin typeface="Verdana"/>
              <a:ea typeface="Verdana"/>
              <a:cs typeface="Verdana"/>
              <a:sym typeface="Verdana"/>
            </a:endParaRPr>
          </a:p>
        </p:txBody>
      </p:sp>
      <p:sp>
        <p:nvSpPr>
          <p:cNvPr id="226" name="Google Shape;226;p3"/>
          <p:cNvSpPr txBox="1">
            <a:spLocks noGrp="1"/>
          </p:cNvSpPr>
          <p:nvPr>
            <p:ph type="sldNum" idx="12"/>
          </p:nvPr>
        </p:nvSpPr>
        <p:spPr>
          <a:xfrm>
            <a:off x="8005977" y="4789181"/>
            <a:ext cx="863990" cy="165406"/>
          </a:xfrm>
          <a:prstGeom prst="rect">
            <a:avLst/>
          </a:prstGeom>
          <a:noFill/>
          <a:ln>
            <a:noFill/>
          </a:ln>
        </p:spPr>
        <p:txBody>
          <a:bodyPr spcFirstLastPara="1" wrap="square" lIns="91425" tIns="45700" rIns="91425" bIns="45700" anchor="t" anchorCtr="0">
            <a:noAutofit/>
          </a:bodyPr>
          <a:lstStyle/>
          <a:p>
            <a:pPr marL="0" marR="0" lvl="0" indent="0" algn="r" defTabSz="679871"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IE" sz="700" b="0" i="0" u="none" strike="noStrike" kern="1200" cap="none" spc="0" normalizeH="0" baseline="0" noProof="0">
                <a:ln>
                  <a:noFill/>
                </a:ln>
                <a:solidFill>
                  <a:srgbClr val="29282E"/>
                </a:solidFill>
                <a:effectLst/>
                <a:uLnTx/>
                <a:uFillTx/>
                <a:latin typeface="Verdana"/>
                <a:ea typeface="Verdana"/>
                <a:cs typeface="Verdana"/>
                <a:sym typeface="Verdana"/>
              </a:rPr>
              <a:pPr marL="0" marR="0" lvl="0" indent="0" algn="r" defTabSz="679871" rtl="0" eaLnBrk="1" fontAlgn="auto" latinLnBrk="0" hangingPunct="1">
                <a:lnSpc>
                  <a:spcPct val="100000"/>
                </a:lnSpc>
                <a:spcBef>
                  <a:spcPts val="0"/>
                </a:spcBef>
                <a:spcAft>
                  <a:spcPts val="0"/>
                </a:spcAft>
                <a:buClr>
                  <a:srgbClr val="000000"/>
                </a:buClr>
                <a:buSzPts val="700"/>
                <a:buFont typeface="Arial"/>
                <a:buNone/>
                <a:tabLst/>
                <a:defRPr/>
              </a:pPr>
              <a:t>5</a:t>
            </a:fld>
            <a:endParaRPr kumimoji="0" sz="7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16" name="Google Shape;220;p3">
            <a:extLst>
              <a:ext uri="{FF2B5EF4-FFF2-40B4-BE49-F238E27FC236}">
                <a16:creationId xmlns:a16="http://schemas.microsoft.com/office/drawing/2014/main" id="{2CAE73C4-FA91-FE40-5948-A5D1E508405F}"/>
              </a:ext>
            </a:extLst>
          </p:cNvPr>
          <p:cNvSpPr txBox="1"/>
          <p:nvPr/>
        </p:nvSpPr>
        <p:spPr>
          <a:xfrm>
            <a:off x="16022885" y="2847158"/>
            <a:ext cx="1734026" cy="1972500"/>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err="1">
                <a:ln>
                  <a:noFill/>
                </a:ln>
                <a:solidFill>
                  <a:srgbClr val="29282E"/>
                </a:solidFill>
                <a:effectLst/>
                <a:uLnTx/>
                <a:uFillTx/>
                <a:latin typeface="Verdana"/>
                <a:ea typeface="Verdana"/>
                <a:cs typeface="Verdana"/>
                <a:sym typeface="Verdana"/>
              </a:rPr>
              <a:t>Tieto-</a:t>
            </a:r>
          </a:p>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err="1">
                <a:ln>
                  <a:noFill/>
                </a:ln>
                <a:solidFill>
                  <a:srgbClr val="29282E"/>
                </a:solidFill>
                <a:effectLst/>
                <a:uLnTx/>
                <a:uFillTx/>
                <a:latin typeface="Verdana"/>
                <a:ea typeface="Verdana"/>
                <a:cs typeface="Verdana"/>
                <a:sym typeface="Verdana"/>
              </a:rPr>
              <a:t>tekniikka-ala</a:t>
            </a: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br>
              <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rPr>
            </a:br>
            <a:r>
              <a:rPr kumimoji="0" lang="en-IE" sz="900" b="0" i="0" u="none" strike="noStrike" kern="1200" cap="none" spc="0" normalizeH="0" baseline="0" noProof="0" err="1">
                <a:ln>
                  <a:noFill/>
                </a:ln>
                <a:solidFill>
                  <a:srgbClr val="29282E"/>
                </a:solidFill>
                <a:effectLst/>
                <a:uLnTx/>
                <a:uFillTx/>
                <a:latin typeface="Verdana"/>
                <a:ea typeface="Verdana"/>
                <a:cs typeface="Verdana"/>
                <a:sym typeface="Verdana"/>
              </a:rPr>
              <a:t>AFRY, A-insinöörit, Citec, Elomatic, Etteplan, FCG, Granlund, Neste Engineering, Ramboll, Rejlers, Sitowise, Sweco, WSP... </a:t>
            </a: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900" b="0" i="0" u="none" strike="noStrike" kern="1200" cap="none" spc="0" normalizeH="0" baseline="0" noProof="0" err="1">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900" b="0" i="0" u="none" strike="noStrike" kern="1200" cap="none" spc="0" normalizeH="0" baseline="0" noProof="0">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sz="900" b="0" i="0" u="none" strike="noStrike" kern="1200" cap="none" spc="0" normalizeH="0" baseline="0" noProof="0">
              <a:ln>
                <a:noFill/>
              </a:ln>
              <a:solidFill>
                <a:srgbClr val="29282E"/>
              </a:solidFill>
              <a:effectLst/>
              <a:uLnTx/>
              <a:uFillTx/>
              <a:latin typeface="Arial"/>
              <a:ea typeface="Arial"/>
              <a:cs typeface="Arial"/>
              <a:sym typeface="Arial"/>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sz="1000" b="0" i="0" u="none" strike="noStrike" kern="1200" cap="none" spc="0" normalizeH="0" baseline="0" noProof="0">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18" name="Google Shape;218;p3">
            <a:extLst>
              <a:ext uri="{FF2B5EF4-FFF2-40B4-BE49-F238E27FC236}">
                <a16:creationId xmlns:a16="http://schemas.microsoft.com/office/drawing/2014/main" id="{244E99C5-C90A-4DE6-F816-F294196A2E12}"/>
              </a:ext>
            </a:extLst>
          </p:cNvPr>
          <p:cNvSpPr txBox="1"/>
          <p:nvPr/>
        </p:nvSpPr>
        <p:spPr>
          <a:xfrm>
            <a:off x="391005" y="2895889"/>
            <a:ext cx="1734027" cy="1972500"/>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a:ln>
                  <a:noFill/>
                </a:ln>
                <a:solidFill>
                  <a:srgbClr val="29282E"/>
                </a:solidFill>
                <a:effectLst/>
                <a:uLnTx/>
                <a:uFillTx/>
                <a:latin typeface="Verdana"/>
                <a:ea typeface="Verdana"/>
                <a:cs typeface="Verdana"/>
                <a:sym typeface="Verdana"/>
              </a:rPr>
              <a:t>Metals</a:t>
            </a:r>
            <a:endParaRPr kumimoji="0" lang="en-IE" sz="1500" b="1" i="0" u="none" strike="noStrike" kern="1200" cap="none" spc="0" normalizeH="0" baseline="0" noProof="0">
              <a:ln>
                <a:noFill/>
              </a:ln>
              <a:solidFill>
                <a:srgbClr val="29282E"/>
              </a:solidFill>
              <a:effectLst/>
              <a:uLnTx/>
              <a:uFillTx/>
              <a:latin typeface="Verdana"/>
              <a:ea typeface="Verdana"/>
              <a:cs typeface="Verdana"/>
            </a:endParaRPr>
          </a:p>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a:ln>
                  <a:noFill/>
                </a:ln>
                <a:solidFill>
                  <a:srgbClr val="29282E"/>
                </a:solidFill>
                <a:effectLst/>
                <a:uLnTx/>
                <a:uFillTx/>
                <a:latin typeface="Verdana"/>
                <a:ea typeface="Verdana"/>
                <a:cs typeface="Verdana"/>
                <a:sym typeface="Verdana"/>
              </a:rPr>
              <a:t>industry</a:t>
            </a:r>
            <a:endParaRPr kumimoji="0" lang="en-IE" sz="1500" b="1" i="0" u="none" strike="noStrike" kern="1200" cap="none" spc="0" normalizeH="0" baseline="0" noProof="0">
              <a:ln>
                <a:noFill/>
              </a:ln>
              <a:solidFill>
                <a:srgbClr val="29282E"/>
              </a:solidFill>
              <a:effectLst/>
              <a:uLnTx/>
              <a:uFillTx/>
              <a:latin typeface="Verdana"/>
              <a:ea typeface="Verdana"/>
              <a:cs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r>
              <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rPr>
              <a:t> </a:t>
            </a:r>
            <a:br>
              <a:rPr kumimoji="0" lang="en-IE" sz="1200" b="0" i="0" u="none" strike="noStrike" kern="1200" cap="none" spc="0" normalizeH="0" baseline="0" noProof="0">
                <a:ln>
                  <a:noFill/>
                </a:ln>
                <a:solidFill>
                  <a:srgbClr val="29282E"/>
                </a:solidFill>
                <a:effectLst/>
                <a:uLnTx/>
                <a:uFillTx/>
                <a:latin typeface="Verdana"/>
                <a:ea typeface="Verdana"/>
                <a:cs typeface="Verdana"/>
              </a:rPr>
            </a:b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steel products, non-ferrous metals, casting, metalliferous ore mining</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turnover (2023): €14bn</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workforce (2023): 16,100</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endParaRPr kumimoji="0" lang="en-IE" sz="900" b="0" i="0" u="none" strike="noStrike" kern="1200" cap="none" spc="-20" normalizeH="0" baseline="0" noProof="0" err="1">
              <a:ln>
                <a:noFill/>
              </a:ln>
              <a:solidFill>
                <a:srgbClr val="29282E"/>
              </a:solidFill>
              <a:effectLst/>
              <a:uLnTx/>
              <a:uFillTx/>
              <a:latin typeface="Verdana"/>
              <a:ea typeface="Verdana"/>
              <a:cs typeface="Verdana"/>
              <a:sym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endParaRPr kumimoji="0" lang="en-IE" sz="900" b="0" i="0" u="none" strike="noStrike" kern="1200" cap="none" spc="-20" normalizeH="0" baseline="0" noProof="0" err="1">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900" b="0" i="0" u="none" strike="noStrike" kern="1200" cap="none" spc="-20" normalizeH="0" baseline="0" noProof="0" err="1">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19" name="Google Shape;219;p3">
            <a:extLst>
              <a:ext uri="{FF2B5EF4-FFF2-40B4-BE49-F238E27FC236}">
                <a16:creationId xmlns:a16="http://schemas.microsoft.com/office/drawing/2014/main" id="{85FDDE9B-3051-D079-81DE-EB5FBAD0B138}"/>
              </a:ext>
            </a:extLst>
          </p:cNvPr>
          <p:cNvSpPr txBox="1"/>
          <p:nvPr/>
        </p:nvSpPr>
        <p:spPr>
          <a:xfrm>
            <a:off x="2643241" y="2895889"/>
            <a:ext cx="1815681" cy="1972500"/>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a:ln>
                  <a:noFill/>
                </a:ln>
                <a:solidFill>
                  <a:srgbClr val="29282E"/>
                </a:solidFill>
                <a:effectLst/>
                <a:uLnTx/>
                <a:uFillTx/>
                <a:latin typeface="Verdana"/>
                <a:ea typeface="Verdana"/>
                <a:cs typeface="Verdana"/>
                <a:sym typeface="Verdana"/>
              </a:rPr>
              <a:t>Mechanical engineering</a:t>
            </a:r>
            <a:endParaRPr kumimoji="0" lang="en-IE" sz="1500" b="1" i="0" u="none" strike="noStrike" kern="1200" cap="none" spc="0" normalizeH="0" baseline="0" noProof="0">
              <a:ln>
                <a:noFill/>
              </a:ln>
              <a:solidFill>
                <a:srgbClr val="29282E"/>
              </a:solidFill>
              <a:effectLst/>
              <a:uLnTx/>
              <a:uFillTx/>
              <a:latin typeface="Verdana"/>
              <a:ea typeface="Verdana"/>
              <a:cs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r>
              <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rPr>
              <a:t> </a:t>
            </a:r>
            <a:br>
              <a:rPr kumimoji="0" lang="en-IE" sz="1200" b="0" i="0" u="none" strike="noStrike" kern="1200" cap="none" spc="0" normalizeH="0" baseline="0" noProof="0">
                <a:ln>
                  <a:noFill/>
                </a:ln>
                <a:solidFill>
                  <a:srgbClr val="29282E"/>
                </a:solidFill>
                <a:effectLst/>
                <a:uLnTx/>
                <a:uFillTx/>
                <a:latin typeface="Verdana"/>
                <a:ea typeface="Verdana"/>
                <a:cs typeface="Verdana"/>
              </a:rPr>
            </a:b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machines, metal products, vehicles</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turnover (2023): €40bn</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20" normalizeH="0" baseline="0" noProof="0">
                <a:ln>
                  <a:noFill/>
                </a:ln>
                <a:solidFill>
                  <a:srgbClr val="29282E"/>
                </a:solidFill>
                <a:effectLst/>
                <a:uLnTx/>
                <a:uFillTx/>
                <a:latin typeface="Verdana"/>
                <a:ea typeface="Verdana"/>
                <a:cs typeface="Verdana"/>
                <a:sym typeface="Verdana"/>
              </a:rPr>
              <a:t>workforce (2023): 136,700</a:t>
            </a:r>
            <a:endParaRPr kumimoji="0" lang="en-IE" sz="900" b="0" i="0" u="none" strike="noStrike" kern="1200" cap="none" spc="-2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endParaRPr kumimoji="0" lang="en-IE" sz="900" b="0" i="0" u="none" strike="noStrike" kern="1200" cap="none" spc="-20" normalizeH="0" baseline="0" noProof="0" err="1">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900" b="0" i="0" u="none" strike="noStrike" kern="1200" cap="none" spc="-20" normalizeH="0" baseline="0" noProof="0" err="1">
              <a:ln>
                <a:noFill/>
              </a:ln>
              <a:solidFill>
                <a:srgbClr val="29282E"/>
              </a:solidFill>
              <a:effectLst/>
              <a:uLnTx/>
              <a:uFillTx/>
              <a:latin typeface="Verdana"/>
              <a:ea typeface="Verdana"/>
              <a:cs typeface="Verdana"/>
              <a:sym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endPar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20" name="Google Shape;220;p3">
            <a:extLst>
              <a:ext uri="{FF2B5EF4-FFF2-40B4-BE49-F238E27FC236}">
                <a16:creationId xmlns:a16="http://schemas.microsoft.com/office/drawing/2014/main" id="{09D72D73-DC42-B017-C8FE-92D053C3C95D}"/>
              </a:ext>
            </a:extLst>
          </p:cNvPr>
          <p:cNvSpPr txBox="1"/>
          <p:nvPr/>
        </p:nvSpPr>
        <p:spPr>
          <a:xfrm>
            <a:off x="4768761" y="2907116"/>
            <a:ext cx="1734027" cy="1972500"/>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a:ln>
                  <a:noFill/>
                </a:ln>
                <a:solidFill>
                  <a:srgbClr val="29282E"/>
                </a:solidFill>
                <a:effectLst/>
                <a:uLnTx/>
                <a:uFillTx/>
                <a:latin typeface="Verdana"/>
                <a:ea typeface="Verdana"/>
                <a:cs typeface="Verdana"/>
                <a:sym typeface="Verdana"/>
              </a:rPr>
              <a:t>Information technology</a:t>
            </a:r>
            <a:endParaRPr kumimoji="0" lang="en-IE" sz="1500" b="1" i="0" u="none" strike="noStrike" kern="1200" cap="none" spc="0" normalizeH="0" baseline="0" noProof="0">
              <a:ln>
                <a:noFill/>
              </a:ln>
              <a:solidFill>
                <a:srgbClr val="29282E"/>
              </a:solidFill>
              <a:effectLst/>
              <a:uLnTx/>
              <a:uFillTx/>
              <a:latin typeface="Verdana"/>
              <a:ea typeface="Verdana"/>
              <a:cs typeface="Verdana"/>
            </a:endParaRPr>
          </a:p>
          <a:p>
            <a:pPr marL="0" marR="0" lvl="0" indent="0" algn="l" defTabSz="679871" rtl="0" eaLnBrk="1" fontAlgn="auto" latinLnBrk="0" hangingPunct="1">
              <a:lnSpc>
                <a:spcPts val="1400"/>
              </a:lnSpc>
              <a:spcBef>
                <a:spcPts val="0"/>
              </a:spcBef>
              <a:spcAft>
                <a:spcPts val="0"/>
              </a:spcAft>
              <a:buClrTx/>
              <a:buSzTx/>
              <a:buFontTx/>
              <a:buNone/>
              <a:tabLst/>
              <a:defRPr/>
            </a:pPr>
            <a:br>
              <a:rPr kumimoji="0" lang="en-IE" sz="1200" b="0" i="0" u="none" strike="noStrike" kern="1200" cap="none" spc="0" normalizeH="0" baseline="0" noProof="0">
                <a:ln>
                  <a:noFill/>
                </a:ln>
                <a:solidFill>
                  <a:srgbClr val="29282E"/>
                </a:solidFill>
                <a:effectLst/>
                <a:uLnTx/>
                <a:uFillTx/>
                <a:latin typeface="Verdana"/>
                <a:ea typeface="Verdana"/>
                <a:cs typeface="Verdana"/>
              </a:rPr>
            </a:br>
            <a:r>
              <a:rPr kumimoji="0" lang="en-IE" sz="900" b="0" i="0" u="none" strike="noStrike" kern="1200" cap="none" spc="-40" normalizeH="0" baseline="0" noProof="0">
                <a:ln>
                  <a:noFill/>
                </a:ln>
                <a:solidFill>
                  <a:srgbClr val="29282E"/>
                </a:solidFill>
                <a:effectLst/>
                <a:uLnTx/>
                <a:uFillTx/>
                <a:latin typeface="Verdana"/>
                <a:ea typeface="Verdana"/>
                <a:cs typeface="Verdana"/>
              </a:rPr>
              <a:t>IT services, software</a:t>
            </a: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turnover (2023): €20bn</a:t>
            </a:r>
            <a:endParaRPr kumimoji="0" lang="en-IE" sz="900" b="0" i="0" u="none" strike="noStrike" kern="1200" cap="none" spc="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workforce (2023): 85,900</a:t>
            </a:r>
            <a:endParaRPr kumimoji="0"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26" name="Google Shape;217;p3">
            <a:extLst>
              <a:ext uri="{FF2B5EF4-FFF2-40B4-BE49-F238E27FC236}">
                <a16:creationId xmlns:a16="http://schemas.microsoft.com/office/drawing/2014/main" id="{44434C21-5D9E-33A6-1B9B-02A35A0B478A}"/>
              </a:ext>
            </a:extLst>
          </p:cNvPr>
          <p:cNvSpPr txBox="1"/>
          <p:nvPr/>
        </p:nvSpPr>
        <p:spPr>
          <a:xfrm>
            <a:off x="6805574" y="427840"/>
            <a:ext cx="1734027" cy="1957425"/>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Tx/>
              <a:buNone/>
              <a:tabLst/>
              <a:defRPr/>
            </a:pPr>
            <a:r>
              <a:rPr kumimoji="0" lang="en-IE" sz="1300" b="1" i="0" u="none" strike="noStrike" kern="1200" cap="none" spc="0" normalizeH="0" baseline="0" noProof="0">
                <a:ln>
                  <a:noFill/>
                </a:ln>
                <a:solidFill>
                  <a:srgbClr val="29282E"/>
                </a:solidFill>
                <a:effectLst/>
                <a:uLnTx/>
                <a:uFillTx/>
                <a:latin typeface="Verdana"/>
                <a:ea typeface="Verdana"/>
                <a:cs typeface="Verdana"/>
                <a:sym typeface="Verdana"/>
              </a:rPr>
              <a:t>Electronics </a:t>
            </a:r>
            <a:br>
              <a:rPr kumimoji="0" lang="en-IE" sz="1300" b="1" i="0" u="none" strike="noStrike" kern="1200" cap="none" spc="0" normalizeH="0" baseline="0" noProof="0">
                <a:ln>
                  <a:noFill/>
                </a:ln>
                <a:solidFill>
                  <a:srgbClr val="29282E"/>
                </a:solidFill>
                <a:effectLst/>
                <a:uLnTx/>
                <a:uFillTx/>
                <a:latin typeface="Verdana"/>
                <a:ea typeface="Verdana"/>
                <a:cs typeface="Verdana"/>
              </a:rPr>
            </a:br>
            <a:r>
              <a:rPr kumimoji="0" lang="en-IE" sz="1300" b="1" i="0" u="none" strike="noStrike" kern="1200" cap="none" spc="0" normalizeH="0" baseline="0" noProof="0">
                <a:ln>
                  <a:noFill/>
                </a:ln>
                <a:solidFill>
                  <a:srgbClr val="29282E"/>
                </a:solidFill>
                <a:effectLst/>
                <a:uLnTx/>
                <a:uFillTx/>
                <a:latin typeface="Verdana"/>
                <a:ea typeface="Verdana"/>
                <a:cs typeface="Verdana"/>
                <a:sym typeface="Verdana"/>
              </a:rPr>
              <a:t>and electro-</a:t>
            </a:r>
            <a:br>
              <a:rPr kumimoji="0" lang="en-IE" sz="1300" b="1" i="0" u="none" strike="noStrike" kern="1200" cap="none" spc="0" normalizeH="0" baseline="0" noProof="0">
                <a:ln>
                  <a:noFill/>
                </a:ln>
                <a:solidFill>
                  <a:srgbClr val="29282E"/>
                </a:solidFill>
                <a:effectLst/>
                <a:uLnTx/>
                <a:uFillTx/>
                <a:latin typeface="Verdana"/>
                <a:ea typeface="Verdana"/>
                <a:cs typeface="Verdana"/>
              </a:rPr>
            </a:br>
            <a:r>
              <a:rPr kumimoji="0" lang="en-IE" sz="1300" b="1" i="0" u="none" strike="noStrike" kern="1200" cap="none" spc="0" normalizeH="0" baseline="0" noProof="0">
                <a:ln>
                  <a:noFill/>
                </a:ln>
                <a:solidFill>
                  <a:srgbClr val="29282E"/>
                </a:solidFill>
                <a:effectLst/>
                <a:uLnTx/>
                <a:uFillTx/>
                <a:latin typeface="Verdana"/>
                <a:ea typeface="Verdana"/>
                <a:cs typeface="Verdana"/>
                <a:sym typeface="Verdana"/>
              </a:rPr>
              <a:t>technical industry</a:t>
            </a: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br>
              <a:rPr kumimoji="0" lang="en-IE" sz="1200" b="0" i="0" u="none" strike="noStrike" kern="1200" cap="none" spc="0" normalizeH="0" baseline="0" noProof="0">
                <a:ln>
                  <a:noFill/>
                </a:ln>
                <a:solidFill>
                  <a:srgbClr val="29282E"/>
                </a:solidFill>
                <a:effectLst/>
                <a:uLnTx/>
                <a:uFillTx/>
                <a:latin typeface="Verdana"/>
                <a:ea typeface="Verdana"/>
                <a:cs typeface="Verdana"/>
              </a:rPr>
            </a:b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telecoms equipment, electric machines, health technology</a:t>
            </a:r>
            <a:endParaRPr kumimoji="0" lang="en-IE" sz="900" b="0" i="0" u="none" strike="noStrike" kern="1200" cap="none" spc="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turnover (2023): €21bn</a:t>
            </a:r>
            <a:endParaRPr kumimoji="0" lang="en-IE" sz="900" b="0" i="0" u="none" strike="noStrike" kern="1200" cap="none" spc="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workforce (2023): 43,800</a:t>
            </a:r>
            <a:endParaRPr kumimoji="0" lang="en-IE"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sp>
        <p:nvSpPr>
          <p:cNvPr id="58" name="Google Shape;220;p3">
            <a:extLst>
              <a:ext uri="{FF2B5EF4-FFF2-40B4-BE49-F238E27FC236}">
                <a16:creationId xmlns:a16="http://schemas.microsoft.com/office/drawing/2014/main" id="{30745094-A8DE-135D-7B52-06A60D553666}"/>
              </a:ext>
            </a:extLst>
          </p:cNvPr>
          <p:cNvSpPr txBox="1"/>
          <p:nvPr/>
        </p:nvSpPr>
        <p:spPr>
          <a:xfrm>
            <a:off x="6803273" y="2895889"/>
            <a:ext cx="1734026" cy="1972500"/>
          </a:xfrm>
          <a:prstGeom prst="rect">
            <a:avLst/>
          </a:prstGeom>
          <a:noFill/>
          <a:ln>
            <a:noFill/>
          </a:ln>
        </p:spPr>
        <p:txBody>
          <a:bodyPr spcFirstLastPara="1" wrap="square" lIns="0" tIns="0" rIns="0" bIns="0" anchor="t" anchorCtr="0">
            <a:noAutofit/>
          </a:bodyPr>
          <a:lstStyle/>
          <a:p>
            <a:pPr marL="0" marR="0" lvl="0" indent="0" algn="l" defTabSz="679871" rtl="0" eaLnBrk="1" fontAlgn="auto" latinLnBrk="0" hangingPunct="1">
              <a:lnSpc>
                <a:spcPct val="100000"/>
              </a:lnSpc>
              <a:spcBef>
                <a:spcPts val="300"/>
              </a:spcBef>
              <a:spcAft>
                <a:spcPts val="0"/>
              </a:spcAft>
              <a:buClr>
                <a:srgbClr val="FFFFFF"/>
              </a:buClr>
              <a:buSzPts val="1750"/>
              <a:buFont typeface="Arial"/>
              <a:buNone/>
              <a:tabLst/>
              <a:defRPr/>
            </a:pPr>
            <a:r>
              <a:rPr kumimoji="0" lang="en-IE" sz="1500" b="1" i="0" u="none" strike="noStrike" kern="1200" cap="none" spc="0" normalizeH="0" baseline="0" noProof="0">
                <a:ln>
                  <a:noFill/>
                </a:ln>
                <a:solidFill>
                  <a:srgbClr val="29282E"/>
                </a:solidFill>
                <a:effectLst/>
                <a:uLnTx/>
                <a:uFillTx/>
                <a:latin typeface="Verdana"/>
                <a:ea typeface="Verdana"/>
                <a:cs typeface="Verdana"/>
                <a:sym typeface="Verdana"/>
              </a:rPr>
              <a:t>Consulting engineering</a:t>
            </a:r>
            <a:endParaRPr kumimoji="0" lang="en-IE" sz="1500" b="1" i="0" u="none" strike="noStrike" kern="1200" cap="none" spc="0" normalizeH="0" baseline="0" noProof="0">
              <a:ln>
                <a:noFill/>
              </a:ln>
              <a:solidFill>
                <a:srgbClr val="29282E"/>
              </a:solidFill>
              <a:effectLst/>
              <a:uLnTx/>
              <a:uFillTx/>
              <a:latin typeface="Verdana"/>
              <a:ea typeface="Verdana"/>
              <a:cs typeface="Verdana"/>
            </a:endParaRPr>
          </a:p>
          <a:p>
            <a:pPr marL="0" marR="0" lvl="0" indent="0" algn="l" defTabSz="679871" rtl="0" eaLnBrk="1" fontAlgn="auto" latinLnBrk="0" hangingPunct="1">
              <a:lnSpc>
                <a:spcPct val="100000"/>
              </a:lnSpc>
              <a:spcBef>
                <a:spcPts val="300"/>
              </a:spcBef>
              <a:spcAft>
                <a:spcPts val="0"/>
              </a:spcAft>
              <a:buClr>
                <a:srgbClr val="29282E"/>
              </a:buClr>
              <a:buSzPts val="1500"/>
              <a:buFont typeface="Arial"/>
              <a:buNone/>
              <a:tabLst/>
              <a:defRPr/>
            </a:pPr>
            <a:br>
              <a:rPr kumimoji="0" lang="en-IE" sz="1200" b="0" i="0" u="none" strike="noStrike" kern="1200" cap="none" spc="0" normalizeH="0" baseline="0" noProof="0">
                <a:ln>
                  <a:noFill/>
                </a:ln>
                <a:solidFill>
                  <a:srgbClr val="29282E"/>
                </a:solidFill>
                <a:effectLst/>
                <a:uLnTx/>
                <a:uFillTx/>
                <a:latin typeface="Verdana"/>
                <a:ea typeface="Verdana"/>
                <a:cs typeface="Verdana"/>
              </a:rPr>
            </a:br>
            <a:r>
              <a:rPr kumimoji="0" lang="en-IE" sz="900" b="0" i="0" u="none" strike="noStrike" kern="1200" cap="none" spc="-40" normalizeH="0" baseline="0" noProof="0">
                <a:ln>
                  <a:noFill/>
                </a:ln>
                <a:solidFill>
                  <a:srgbClr val="29282E"/>
                </a:solidFill>
                <a:effectLst/>
                <a:uLnTx/>
                <a:uFillTx/>
                <a:latin typeface="Verdana"/>
                <a:ea typeface="Verdana"/>
                <a:cs typeface="Verdana"/>
              </a:rPr>
              <a:t>specialist services for industry, society and construction</a:t>
            </a:r>
            <a:endParaRPr kumimoji="0" lang="en-IE" sz="900" b="0" i="0" u="none" strike="noStrike" kern="1200" cap="none" spc="0" normalizeH="0" baseline="0" noProof="0" err="1">
              <a:ln>
                <a:noFill/>
              </a:ln>
              <a:solidFill>
                <a:srgbClr val="29282E"/>
              </a:solidFill>
              <a:effectLst/>
              <a:uLnTx/>
              <a:uFillTx/>
              <a:latin typeface="Verdana"/>
              <a:ea typeface="Verdana"/>
              <a:cs typeface="Verdana"/>
              <a:sym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turnover (2023): €8bn</a:t>
            </a:r>
            <a:endParaRPr kumimoji="0" lang="en-IE" sz="900" b="0" i="0" u="none" strike="noStrike" kern="1200" cap="none" spc="0" normalizeH="0" baseline="0" noProof="0">
              <a:ln>
                <a:noFill/>
              </a:ln>
              <a:solidFill>
                <a:srgbClr val="29282E"/>
              </a:solidFill>
              <a:effectLst/>
              <a:uLnTx/>
              <a:uFillTx/>
              <a:latin typeface="Verdana"/>
              <a:ea typeface="Verdana"/>
              <a:cs typeface="Verdana"/>
            </a:endParaRPr>
          </a:p>
          <a:p>
            <a:pPr marL="171450" marR="0" lvl="0" indent="-171450" algn="l" defTabSz="679871" rtl="0" eaLnBrk="1" fontAlgn="auto" latinLnBrk="0" hangingPunct="1">
              <a:lnSpc>
                <a:spcPct val="100000"/>
              </a:lnSpc>
              <a:spcBef>
                <a:spcPts val="300"/>
              </a:spcBef>
              <a:spcAft>
                <a:spcPts val="0"/>
              </a:spcAft>
              <a:buClr>
                <a:srgbClr val="29282E"/>
              </a:buClr>
              <a:buSzPts val="1500"/>
              <a:buFont typeface="Arial" panose="020B0604020202020204" pitchFamily="34" charset="0"/>
              <a:buChar char="•"/>
              <a:tabLst/>
              <a:defRPr/>
            </a:pPr>
            <a:r>
              <a:rPr kumimoji="0" lang="en-IE" sz="900" b="0" i="0" u="none" strike="noStrike" kern="1200" cap="none" spc="0" normalizeH="0" baseline="0" noProof="0">
                <a:ln>
                  <a:noFill/>
                </a:ln>
                <a:solidFill>
                  <a:srgbClr val="29282E"/>
                </a:solidFill>
                <a:effectLst/>
                <a:uLnTx/>
                <a:uFillTx/>
                <a:latin typeface="Verdana"/>
                <a:ea typeface="Verdana"/>
                <a:cs typeface="Verdana"/>
                <a:sym typeface="Verdana"/>
              </a:rPr>
              <a:t>workforce (2023): 55,000</a:t>
            </a:r>
            <a:endParaRPr kumimoji="0" sz="1200" b="0" i="0" u="none" strike="noStrike" kern="1200" cap="none" spc="0" normalizeH="0" baseline="0" noProof="0">
              <a:ln>
                <a:noFill/>
              </a:ln>
              <a:solidFill>
                <a:srgbClr val="29282E"/>
              </a:solidFill>
              <a:effectLst/>
              <a:uLnTx/>
              <a:uFillTx/>
              <a:latin typeface="Verdana"/>
              <a:ea typeface="Verdana"/>
              <a:cs typeface="Verdana"/>
              <a:sym typeface="Verdana"/>
            </a:endParaRPr>
          </a:p>
        </p:txBody>
      </p:sp>
      <p:pic>
        <p:nvPicPr>
          <p:cNvPr id="2" name="Kuva 1">
            <a:extLst>
              <a:ext uri="{FF2B5EF4-FFF2-40B4-BE49-F238E27FC236}">
                <a16:creationId xmlns:a16="http://schemas.microsoft.com/office/drawing/2014/main" id="{369EAEAA-2F9C-CBB8-5254-B71D7FF13B50}"/>
              </a:ext>
            </a:extLst>
          </p:cNvPr>
          <p:cNvPicPr>
            <a:picLocks noChangeAspect="1"/>
          </p:cNvPicPr>
          <p:nvPr/>
        </p:nvPicPr>
        <p:blipFill>
          <a:blip r:embed="rId4"/>
          <a:stretch>
            <a:fillRect/>
          </a:stretch>
        </p:blipFill>
        <p:spPr>
          <a:xfrm>
            <a:off x="1797264" y="2714263"/>
            <a:ext cx="225490" cy="225490"/>
          </a:xfrm>
          <a:prstGeom prst="rect">
            <a:avLst/>
          </a:prstGeom>
        </p:spPr>
      </p:pic>
      <p:pic>
        <p:nvPicPr>
          <p:cNvPr id="3" name="Kuva 2">
            <a:extLst>
              <a:ext uri="{FF2B5EF4-FFF2-40B4-BE49-F238E27FC236}">
                <a16:creationId xmlns:a16="http://schemas.microsoft.com/office/drawing/2014/main" id="{89A9C947-62C1-D552-1269-67D83A85CE67}"/>
              </a:ext>
            </a:extLst>
          </p:cNvPr>
          <p:cNvPicPr>
            <a:picLocks noChangeAspect="1"/>
          </p:cNvPicPr>
          <p:nvPr/>
        </p:nvPicPr>
        <p:blipFill>
          <a:blip r:embed="rId5"/>
          <a:stretch>
            <a:fillRect/>
          </a:stretch>
        </p:blipFill>
        <p:spPr>
          <a:xfrm>
            <a:off x="4023583" y="2714263"/>
            <a:ext cx="226097" cy="226097"/>
          </a:xfrm>
          <a:prstGeom prst="rect">
            <a:avLst/>
          </a:prstGeom>
        </p:spPr>
      </p:pic>
      <p:pic>
        <p:nvPicPr>
          <p:cNvPr id="4" name="Kuva 3">
            <a:extLst>
              <a:ext uri="{FF2B5EF4-FFF2-40B4-BE49-F238E27FC236}">
                <a16:creationId xmlns:a16="http://schemas.microsoft.com/office/drawing/2014/main" id="{29F4DCC7-B965-0F05-16E6-9E48499B9FA4}"/>
              </a:ext>
            </a:extLst>
          </p:cNvPr>
          <p:cNvPicPr>
            <a:picLocks noChangeAspect="1"/>
          </p:cNvPicPr>
          <p:nvPr/>
        </p:nvPicPr>
        <p:blipFill>
          <a:blip r:embed="rId6"/>
          <a:stretch>
            <a:fillRect/>
          </a:stretch>
        </p:blipFill>
        <p:spPr>
          <a:xfrm>
            <a:off x="6141472" y="2714263"/>
            <a:ext cx="224530" cy="224530"/>
          </a:xfrm>
          <a:prstGeom prst="rect">
            <a:avLst/>
          </a:prstGeom>
        </p:spPr>
      </p:pic>
      <p:pic>
        <p:nvPicPr>
          <p:cNvPr id="5" name="Kuva 4">
            <a:extLst>
              <a:ext uri="{FF2B5EF4-FFF2-40B4-BE49-F238E27FC236}">
                <a16:creationId xmlns:a16="http://schemas.microsoft.com/office/drawing/2014/main" id="{2F33F007-9C6E-7B02-A9E3-F6AE5CC235F2}"/>
              </a:ext>
            </a:extLst>
          </p:cNvPr>
          <p:cNvPicPr>
            <a:picLocks noChangeAspect="1"/>
          </p:cNvPicPr>
          <p:nvPr/>
        </p:nvPicPr>
        <p:blipFill>
          <a:blip r:embed="rId7"/>
          <a:stretch>
            <a:fillRect/>
          </a:stretch>
        </p:blipFill>
        <p:spPr>
          <a:xfrm>
            <a:off x="8212832" y="2713348"/>
            <a:ext cx="225981" cy="225981"/>
          </a:xfrm>
          <a:prstGeom prst="rect">
            <a:avLst/>
          </a:prstGeom>
        </p:spPr>
      </p:pic>
      <p:pic>
        <p:nvPicPr>
          <p:cNvPr id="6" name="Kuva 5">
            <a:extLst>
              <a:ext uri="{FF2B5EF4-FFF2-40B4-BE49-F238E27FC236}">
                <a16:creationId xmlns:a16="http://schemas.microsoft.com/office/drawing/2014/main" id="{610E6CBB-49F2-909C-DAAA-2FC1D1B452EF}"/>
              </a:ext>
            </a:extLst>
          </p:cNvPr>
          <p:cNvPicPr>
            <a:picLocks noChangeAspect="1"/>
          </p:cNvPicPr>
          <p:nvPr/>
        </p:nvPicPr>
        <p:blipFill>
          <a:blip r:embed="rId8"/>
          <a:stretch>
            <a:fillRect/>
          </a:stretch>
        </p:blipFill>
        <p:spPr>
          <a:xfrm>
            <a:off x="8213327" y="355679"/>
            <a:ext cx="224645" cy="224645"/>
          </a:xfrm>
          <a:prstGeom prst="rect">
            <a:avLst/>
          </a:prstGeom>
        </p:spPr>
      </p:pic>
    </p:spTree>
    <p:extLst>
      <p:ext uri="{BB962C8B-B14F-4D97-AF65-F5344CB8AC3E}">
        <p14:creationId xmlns:p14="http://schemas.microsoft.com/office/powerpoint/2010/main" val="429180613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C482E14-35C9-A2C0-88AF-C7E7D4873BE5}"/>
              </a:ext>
            </a:extLst>
          </p:cNvPr>
          <p:cNvSpPr>
            <a:spLocks noGrp="1"/>
          </p:cNvSpPr>
          <p:nvPr>
            <p:ph type="body" sz="quarter" idx="15"/>
          </p:nvPr>
        </p:nvSpPr>
        <p:spPr/>
        <p:txBody>
          <a:bodyPr/>
          <a:lstStyle/>
          <a:p>
            <a:r>
              <a:rPr lang="en-GB"/>
              <a:t>How the survey was conducted</a:t>
            </a:r>
          </a:p>
        </p:txBody>
      </p:sp>
      <p:sp>
        <p:nvSpPr>
          <p:cNvPr id="3" name="Dian numeron paikkamerkki 2">
            <a:extLst>
              <a:ext uri="{FF2B5EF4-FFF2-40B4-BE49-F238E27FC236}">
                <a16:creationId xmlns:a16="http://schemas.microsoft.com/office/drawing/2014/main" id="{2B686D28-975E-3410-F46F-3D5812E6433B}"/>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5FD67C73-7F46-696E-1CCD-2A5B09E4E3B7}"/>
              </a:ext>
            </a:extLst>
          </p:cNvPr>
          <p:cNvSpPr>
            <a:spLocks noGrp="1"/>
          </p:cNvSpPr>
          <p:nvPr>
            <p:ph type="dt" sz="half" idx="10"/>
          </p:nvPr>
        </p:nvSpPr>
        <p:spPr/>
        <p:txBody>
          <a:bodyPr/>
          <a:lstStyle/>
          <a:p>
            <a:fld id="{CBE7DC44-C376-4F45-AAD9-CF0021B2BA36}" type="datetime1">
              <a:rPr lang="en-US" smtClean="0"/>
              <a:t>3/13/2026</a:t>
            </a:fld>
            <a:endParaRPr lang="fi-FI"/>
          </a:p>
        </p:txBody>
      </p:sp>
      <p:sp>
        <p:nvSpPr>
          <p:cNvPr id="5" name="Alatunnisteen paikkamerkki 4">
            <a:extLst>
              <a:ext uri="{FF2B5EF4-FFF2-40B4-BE49-F238E27FC236}">
                <a16:creationId xmlns:a16="http://schemas.microsoft.com/office/drawing/2014/main" id="{C2F235BE-30AF-0EFF-BDCD-BBB2411411F3}"/>
              </a:ext>
            </a:extLst>
          </p:cNvPr>
          <p:cNvSpPr>
            <a:spLocks noGrp="1"/>
          </p:cNvSpPr>
          <p:nvPr>
            <p:ph type="ftr" sz="quarter" idx="11"/>
          </p:nvPr>
        </p:nvSpPr>
        <p:spPr/>
        <p:txBody>
          <a:bodyPr/>
          <a:lstStyle/>
          <a:p>
            <a:r>
              <a:rPr lang="fi-FI"/>
              <a:t>Technology Industries of Finland</a:t>
            </a:r>
          </a:p>
        </p:txBody>
      </p:sp>
      <p:sp>
        <p:nvSpPr>
          <p:cNvPr id="6" name="Sisällön paikkamerkki 5">
            <a:extLst>
              <a:ext uri="{FF2B5EF4-FFF2-40B4-BE49-F238E27FC236}">
                <a16:creationId xmlns:a16="http://schemas.microsoft.com/office/drawing/2014/main" id="{BF859867-4D0D-A054-0A6F-C90DB24ACFBF}"/>
              </a:ext>
            </a:extLst>
          </p:cNvPr>
          <p:cNvSpPr>
            <a:spLocks noGrp="1"/>
          </p:cNvSpPr>
          <p:nvPr>
            <p:ph sz="quarter" idx="17"/>
          </p:nvPr>
        </p:nvSpPr>
        <p:spPr/>
        <p:txBody>
          <a:bodyPr>
            <a:normAutofit fontScale="85000" lnSpcReduction="10000"/>
          </a:bodyPr>
          <a:lstStyle/>
          <a:p>
            <a:pPr marL="285750" indent="-285750">
              <a:buFont typeface="Arial" panose="020B0604020202020204" pitchFamily="34" charset="0"/>
              <a:buChar char="•"/>
            </a:pPr>
            <a:r>
              <a:rPr lang="en-GB"/>
              <a:t>The skills needs of the technology industry were assessed based on companies’ estimates of their workforce growth over the next four years, combined with a forecast from statistics on replacing retirees. The result was then scaled to a 10-year period.</a:t>
            </a:r>
          </a:p>
          <a:p>
            <a:pPr marL="285750" indent="-285750">
              <a:buFont typeface="Arial" panose="020B0604020202020204" pitchFamily="34" charset="0"/>
              <a:buChar char="•"/>
            </a:pPr>
            <a:r>
              <a:rPr lang="en-GB"/>
              <a:t>451 member companies of Technology Industries of Finland responded to the survey. The responding companies represent about 59% of the total workforce of the association’s member companies. The survey was conducted in September 2025.</a:t>
            </a:r>
          </a:p>
          <a:p>
            <a:pPr marL="285750" indent="-285750">
              <a:buFont typeface="Arial" panose="020B0604020202020204" pitchFamily="34" charset="0"/>
              <a:buChar char="•"/>
            </a:pPr>
            <a:r>
              <a:rPr lang="en-GB"/>
              <a:t>The survey asked about:</a:t>
            </a:r>
          </a:p>
          <a:p>
            <a:pPr marL="757082" lvl="1" indent="-285750">
              <a:buFont typeface="Arial" panose="020B0604020202020204" pitchFamily="34" charset="0"/>
              <a:buChar char="•"/>
            </a:pPr>
            <a:r>
              <a:rPr lang="en-GB"/>
              <a:t>Estimated change in workforce size over the next four years</a:t>
            </a:r>
          </a:p>
          <a:p>
            <a:pPr marL="757082" lvl="1" indent="-285750">
              <a:buFont typeface="Arial" panose="020B0604020202020204" pitchFamily="34" charset="0"/>
              <a:buChar char="•"/>
            </a:pPr>
            <a:r>
              <a:rPr lang="en-GB"/>
              <a:t>How potential workforce growth would be distributed across different education levels</a:t>
            </a:r>
          </a:p>
          <a:p>
            <a:pPr marL="757082" lvl="1" indent="-285750">
              <a:buFont typeface="Arial" panose="020B0604020202020204" pitchFamily="34" charset="0"/>
              <a:buChar char="•"/>
            </a:pPr>
            <a:r>
              <a:rPr lang="en-GB"/>
              <a:t>Replacement of skilled professionals retiring</a:t>
            </a:r>
          </a:p>
          <a:p>
            <a:pPr marL="757082" lvl="1" indent="-285750">
              <a:buFont typeface="Arial" panose="020B0604020202020204" pitchFamily="34" charset="0"/>
              <a:buChar char="•"/>
            </a:pPr>
            <a:r>
              <a:rPr lang="en-GB"/>
              <a:t>Willingness to recruit international talent, current recruitment challenges, and external training needs for personnel</a:t>
            </a:r>
          </a:p>
        </p:txBody>
      </p:sp>
    </p:spTree>
    <p:extLst>
      <p:ext uri="{BB962C8B-B14F-4D97-AF65-F5344CB8AC3E}">
        <p14:creationId xmlns:p14="http://schemas.microsoft.com/office/powerpoint/2010/main" val="103583001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6AE9D26-70E8-5C23-53D9-B4DFD5EAAC50}"/>
              </a:ext>
            </a:extLst>
          </p:cNvPr>
          <p:cNvSpPr>
            <a:spLocks noGrp="1"/>
          </p:cNvSpPr>
          <p:nvPr>
            <p:ph type="body" sz="quarter" idx="15"/>
          </p:nvPr>
        </p:nvSpPr>
        <p:spPr/>
        <p:txBody>
          <a:bodyPr/>
          <a:lstStyle/>
          <a:p>
            <a:r>
              <a:rPr lang="fi-FI" err="1"/>
              <a:t>Results</a:t>
            </a:r>
            <a:endParaRPr lang="fi-FI"/>
          </a:p>
        </p:txBody>
      </p:sp>
      <p:sp>
        <p:nvSpPr>
          <p:cNvPr id="3" name="Dian numeron paikkamerkki 2">
            <a:extLst>
              <a:ext uri="{FF2B5EF4-FFF2-40B4-BE49-F238E27FC236}">
                <a16:creationId xmlns:a16="http://schemas.microsoft.com/office/drawing/2014/main" id="{2D1B3B40-7518-C6A0-A9FA-989C0CC9A7AB}"/>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7</a:t>
            </a:fld>
            <a:endParaRPr kumimoji="0" lang="fi-FI" sz="700" b="0" i="0" u="none" strike="noStrike" kern="1200" cap="none" spc="0" normalizeH="0" baseline="0" noProof="0">
              <a:ln>
                <a:noFill/>
              </a:ln>
              <a:solidFill>
                <a:srgbClr val="FFFFFF"/>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61BD1E59-415C-44F3-7D2C-541CA738EF4F}"/>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F7D0C29F-D373-4791-88C9-86C29F06AD83}" type="datetime1">
              <a:rPr kumimoji="0" lang="fi-FI" sz="700" b="0" i="0" u="none" strike="noStrike" kern="1200" cap="none" spc="0" normalizeH="0" baseline="0" noProof="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Alatunnisteen paikkamerkki 4">
            <a:extLst>
              <a:ext uri="{FF2B5EF4-FFF2-40B4-BE49-F238E27FC236}">
                <a16:creationId xmlns:a16="http://schemas.microsoft.com/office/drawing/2014/main" id="{7E19C63D-49ED-B9DE-0183-C34570C1BF7F}"/>
              </a:ext>
            </a:extLst>
          </p:cNvPr>
          <p:cNvSpPr>
            <a:spLocks noGrp="1"/>
          </p:cNvSpPr>
          <p:nvPr>
            <p:ph type="ftr" sz="quarter" idx="11"/>
          </p:nvPr>
        </p:nvSpPr>
        <p:spPr>
          <a:xfrm>
            <a:off x="1111510" y="4728047"/>
            <a:ext cx="2034868" cy="164690"/>
          </a:xfrm>
        </p:spPr>
        <p:txBody>
          <a:bodyPr/>
          <a:lstStyle/>
          <a:p>
            <a:r>
              <a:rPr lang="fi-FI"/>
              <a:t>Technology Industries of Finland</a:t>
            </a:r>
          </a:p>
        </p:txBody>
      </p:sp>
    </p:spTree>
    <p:extLst>
      <p:ext uri="{BB962C8B-B14F-4D97-AF65-F5344CB8AC3E}">
        <p14:creationId xmlns:p14="http://schemas.microsoft.com/office/powerpoint/2010/main" val="24936505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23D81DA-6B10-D57A-A44F-8170C6FCCD91}"/>
              </a:ext>
            </a:extLst>
          </p:cNvPr>
          <p:cNvPicPr>
            <a:picLocks noGrp="1" noChangeAspect="1" noChangeArrowheads="1"/>
          </p:cNvPicPr>
          <p:nvPr>
            <p:ph type="pic" sz="quarter" idx="20"/>
          </p:nvPr>
        </p:nvPicPr>
        <p:blipFill>
          <a:blip r:embed="rId2">
            <a:extLst>
              <a:ext uri="{28A0092B-C50C-407E-A947-70E740481C1C}">
                <a14:useLocalDpi xmlns:a14="http://schemas.microsoft.com/office/drawing/2010/main" val="0"/>
              </a:ext>
            </a:extLst>
          </a:blip>
          <a:srcRect l="726" r="7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Kuva 1" descr="Kuva, joka sisältää kohteen teksti, kuvakaappaus, Fontti, muotoilu&#10;&#10;Tekoälyllä luotu sisältö saattaa olla virheellistä.">
            <a:extLst>
              <a:ext uri="{FF2B5EF4-FFF2-40B4-BE49-F238E27FC236}">
                <a16:creationId xmlns:a16="http://schemas.microsoft.com/office/drawing/2014/main" id="{20E7BF9F-191A-D1BB-D96E-4CBBF9D4C335}"/>
              </a:ext>
            </a:extLst>
          </p:cNvPr>
          <p:cNvPicPr>
            <a:picLocks noChangeAspect="1"/>
          </p:cNvPicPr>
          <p:nvPr/>
        </p:nvPicPr>
        <p:blipFill>
          <a:blip r:embed="rId3"/>
          <a:stretch>
            <a:fillRect/>
          </a:stretch>
        </p:blipFill>
        <p:spPr>
          <a:xfrm>
            <a:off x="0" y="34541"/>
            <a:ext cx="9144000" cy="5074418"/>
          </a:xfrm>
          <a:prstGeom prst="rect">
            <a:avLst/>
          </a:prstGeom>
        </p:spPr>
      </p:pic>
    </p:spTree>
    <p:extLst>
      <p:ext uri="{BB962C8B-B14F-4D97-AF65-F5344CB8AC3E}">
        <p14:creationId xmlns:p14="http://schemas.microsoft.com/office/powerpoint/2010/main" val="303691861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1C92CD1-EC07-6891-8448-BD8E6006EE15}"/>
              </a:ext>
            </a:extLst>
          </p:cNvPr>
          <p:cNvSpPr>
            <a:spLocks noGrp="1"/>
          </p:cNvSpPr>
          <p:nvPr>
            <p:ph type="body" sz="quarter" idx="15"/>
          </p:nvPr>
        </p:nvSpPr>
        <p:spPr/>
        <p:txBody>
          <a:bodyPr/>
          <a:lstStyle/>
          <a:p>
            <a:r>
              <a:rPr lang="en-GB"/>
              <a:t>74 000 out of the 140 000 need comes from manufacturing industry*</a:t>
            </a:r>
          </a:p>
        </p:txBody>
      </p:sp>
      <p:sp>
        <p:nvSpPr>
          <p:cNvPr id="3" name="Dian numeron paikkamerkki 2">
            <a:extLst>
              <a:ext uri="{FF2B5EF4-FFF2-40B4-BE49-F238E27FC236}">
                <a16:creationId xmlns:a16="http://schemas.microsoft.com/office/drawing/2014/main" id="{ED802500-BA0C-843E-EA3D-66133EC265F8}"/>
              </a:ext>
            </a:extLst>
          </p:cNvPr>
          <p:cNvSpPr>
            <a:spLocks noGrp="1"/>
          </p:cNvSpPr>
          <p:nvPr>
            <p:ph type="sldNum" sz="quarter" idx="12"/>
          </p:nvPr>
        </p:nvSpPr>
        <p:spPr/>
        <p:txBody>
          <a:bodyPr/>
          <a:lstStyle/>
          <a:p>
            <a:pPr marL="0" marR="0" lvl="0" indent="0" algn="r" defTabSz="679871" rtl="0" eaLnBrk="1" fontAlgn="auto" latinLnBrk="0" hangingPunct="1">
              <a:lnSpc>
                <a:spcPct val="100000"/>
              </a:lnSpc>
              <a:spcBef>
                <a:spcPts val="0"/>
              </a:spcBef>
              <a:spcAft>
                <a:spcPts val="0"/>
              </a:spcAft>
              <a:buClrTx/>
              <a:buSzTx/>
              <a:buFontTx/>
              <a:buNone/>
              <a:tabLst/>
              <a:defRPr/>
            </a:pPr>
            <a:fld id="{6FCB6B90-8271-4E8F-82C1-E646FBB48A2E}" type="slidenum">
              <a:rPr kumimoji="0" lang="fi-FI" sz="700" b="0" i="0" u="none" strike="noStrike" kern="1200" cap="none" spc="0" normalizeH="0" baseline="0" noProof="0" smtClean="0">
                <a:ln>
                  <a:noFill/>
                </a:ln>
                <a:solidFill>
                  <a:srgbClr val="29282E"/>
                </a:solidFill>
                <a:effectLst/>
                <a:uLnTx/>
                <a:uFillTx/>
                <a:latin typeface="Verdana"/>
                <a:ea typeface="+mn-ea"/>
                <a:cs typeface="+mn-cs"/>
              </a:rPr>
              <a:pPr marL="0" marR="0" lvl="0" indent="0" algn="r" defTabSz="679871" rtl="0" eaLnBrk="1" fontAlgn="auto" latinLnBrk="0" hangingPunct="1">
                <a:lnSpc>
                  <a:spcPct val="100000"/>
                </a:lnSpc>
                <a:spcBef>
                  <a:spcPts val="0"/>
                </a:spcBef>
                <a:spcAft>
                  <a:spcPts val="0"/>
                </a:spcAft>
                <a:buClrTx/>
                <a:buSzTx/>
                <a:buFontTx/>
                <a:buNone/>
                <a:tabLst/>
                <a:defRPr/>
              </a:pPr>
              <a:t>9</a:t>
            </a:fld>
            <a:endParaRPr kumimoji="0" lang="fi-FI" sz="700" b="0" i="0" u="none" strike="noStrike" kern="1200" cap="none" spc="0" normalizeH="0" baseline="0" noProof="0">
              <a:ln>
                <a:noFill/>
              </a:ln>
              <a:solidFill>
                <a:srgbClr val="29282E"/>
              </a:solidFill>
              <a:effectLst/>
              <a:uLnTx/>
              <a:uFillTx/>
              <a:latin typeface="Verdana"/>
              <a:ea typeface="+mn-ea"/>
              <a:cs typeface="+mn-cs"/>
            </a:endParaRPr>
          </a:p>
        </p:txBody>
      </p:sp>
      <p:sp>
        <p:nvSpPr>
          <p:cNvPr id="4" name="Päivämäärän paikkamerkki 3">
            <a:extLst>
              <a:ext uri="{FF2B5EF4-FFF2-40B4-BE49-F238E27FC236}">
                <a16:creationId xmlns:a16="http://schemas.microsoft.com/office/drawing/2014/main" id="{017D6DF4-ADC9-96E8-594F-00D30FF3C27C}"/>
              </a:ext>
            </a:extLst>
          </p:cNvPr>
          <p:cNvSpPr>
            <a:spLocks noGrp="1"/>
          </p:cNvSpPr>
          <p:nvPr>
            <p:ph type="dt" sz="half" idx="10"/>
          </p:nvPr>
        </p:nvSpPr>
        <p:spPr/>
        <p:txBody>
          <a:bodyPr/>
          <a:lstStyle/>
          <a:p>
            <a:pPr marL="0" marR="0" lvl="0" indent="0" algn="l" defTabSz="679871" rtl="0" eaLnBrk="1" fontAlgn="auto" latinLnBrk="0" hangingPunct="1">
              <a:lnSpc>
                <a:spcPct val="100000"/>
              </a:lnSpc>
              <a:spcBef>
                <a:spcPts val="0"/>
              </a:spcBef>
              <a:spcAft>
                <a:spcPts val="0"/>
              </a:spcAft>
              <a:buClrTx/>
              <a:buSzTx/>
              <a:buFontTx/>
              <a:buNone/>
              <a:tabLst/>
              <a:defRPr/>
            </a:pPr>
            <a:fld id="{E70C97DB-DA9C-4CFA-B970-B8599B25F3E4}" type="datetime1">
              <a:rPr kumimoji="0" lang="fi-FI" sz="700" b="0" i="0" u="none" strike="noStrike" kern="1200" cap="none" spc="0" normalizeH="0" baseline="0" noProof="0" smtClean="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679871" rtl="0" eaLnBrk="1" fontAlgn="auto" latinLnBrk="0" hangingPunct="1">
                <a:lnSpc>
                  <a:spcPct val="100000"/>
                </a:lnSpc>
                <a:spcBef>
                  <a:spcPts val="0"/>
                </a:spcBef>
                <a:spcAft>
                  <a:spcPts val="0"/>
                </a:spcAft>
                <a:buClrTx/>
                <a:buSzTx/>
                <a:buFontTx/>
                <a:buNone/>
                <a:tabLst/>
                <a:defRPr/>
              </a:pPr>
              <a:t>13.3.2026</a:t>
            </a:fld>
            <a:endParaRPr kumimoji="0" lang="fi-FI" sz="700" b="0" i="0" u="none" strike="noStrike" kern="1200" cap="none" spc="0" normalizeH="0" baseline="0" noProof="0">
              <a:ln>
                <a:noFill/>
              </a:ln>
              <a:solidFill>
                <a:srgbClr val="29282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Sisällön paikkamerkki 9">
            <a:extLst>
              <a:ext uri="{FF2B5EF4-FFF2-40B4-BE49-F238E27FC236}">
                <a16:creationId xmlns:a16="http://schemas.microsoft.com/office/drawing/2014/main" id="{65C152F1-AF78-2FE1-2A6B-12200719A2B4}"/>
              </a:ext>
            </a:extLst>
          </p:cNvPr>
          <p:cNvGraphicFramePr>
            <a:graphicFrameLocks noGrp="1"/>
          </p:cNvGraphicFramePr>
          <p:nvPr>
            <p:ph sz="quarter" idx="17"/>
            <p:extLst>
              <p:ext uri="{D42A27DB-BD31-4B8C-83A1-F6EECF244321}">
                <p14:modId xmlns:p14="http://schemas.microsoft.com/office/powerpoint/2010/main" val="148855077"/>
              </p:ext>
            </p:extLst>
          </p:nvPr>
        </p:nvGraphicFramePr>
        <p:xfrm>
          <a:off x="381000" y="1103313"/>
          <a:ext cx="8391525" cy="32614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a:extLst>
              <a:ext uri="{FF2B5EF4-FFF2-40B4-BE49-F238E27FC236}">
                <a16:creationId xmlns:a16="http://schemas.microsoft.com/office/drawing/2014/main" id="{1A6DE73B-F5E1-F142-6290-F8F81414F7B8}"/>
              </a:ext>
            </a:extLst>
          </p:cNvPr>
          <p:cNvSpPr>
            <a:spLocks noGrp="1"/>
          </p:cNvSpPr>
          <p:nvPr>
            <p:ph type="body" sz="quarter" idx="18"/>
          </p:nvPr>
        </p:nvSpPr>
        <p:spPr/>
        <p:txBody>
          <a:bodyPr/>
          <a:lstStyle/>
          <a:p>
            <a:r>
              <a:rPr lang="fi-FI" dirty="0" err="1"/>
              <a:t>Source</a:t>
            </a:r>
            <a:r>
              <a:rPr lang="fi-FI" dirty="0"/>
              <a:t>: Technology </a:t>
            </a:r>
            <a:r>
              <a:rPr lang="fi-FI" dirty="0" err="1"/>
              <a:t>Industries</a:t>
            </a:r>
            <a:r>
              <a:rPr lang="fi-FI" dirty="0"/>
              <a:t> of Finland </a:t>
            </a:r>
            <a:r>
              <a:rPr lang="fi-FI" dirty="0" err="1"/>
              <a:t>Skills</a:t>
            </a:r>
            <a:r>
              <a:rPr lang="fi-FI" dirty="0"/>
              <a:t> </a:t>
            </a:r>
            <a:r>
              <a:rPr lang="fi-FI" dirty="0" err="1"/>
              <a:t>Pulse</a:t>
            </a:r>
            <a:r>
              <a:rPr lang="fi-FI" dirty="0"/>
              <a:t> 2025</a:t>
            </a:r>
          </a:p>
          <a:p>
            <a:endParaRPr lang="fi-FI" dirty="0"/>
          </a:p>
        </p:txBody>
      </p:sp>
      <p:sp>
        <p:nvSpPr>
          <p:cNvPr id="8" name="Tekstiruutu 7">
            <a:extLst>
              <a:ext uri="{FF2B5EF4-FFF2-40B4-BE49-F238E27FC236}">
                <a16:creationId xmlns:a16="http://schemas.microsoft.com/office/drawing/2014/main" id="{8C5F5B06-F7E5-54D2-4CF4-3AE2A69CC44B}"/>
              </a:ext>
            </a:extLst>
          </p:cNvPr>
          <p:cNvSpPr txBox="1"/>
          <p:nvPr/>
        </p:nvSpPr>
        <p:spPr>
          <a:xfrm>
            <a:off x="282027" y="4434025"/>
            <a:ext cx="8391525" cy="226591"/>
          </a:xfrm>
          <a:prstGeom prst="rect">
            <a:avLst/>
          </a:prstGeom>
          <a:noFill/>
        </p:spPr>
        <p:txBody>
          <a:bodyPr wrap="square" lIns="36000" tIns="36000" rIns="36000" bIns="36000" rtlCol="0">
            <a:spAutoFit/>
          </a:bodyPr>
          <a:lstStyle/>
          <a:p>
            <a:pPr marL="0" marR="0" lvl="0" indent="0" algn="l" defTabSz="679871"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40" normalizeH="0" baseline="0" noProof="0">
                <a:ln>
                  <a:noFill/>
                </a:ln>
                <a:solidFill>
                  <a:srgbClr val="29282E"/>
                </a:solidFill>
                <a:effectLst/>
                <a:uLnTx/>
                <a:uFillTx/>
                <a:latin typeface="Verdana"/>
                <a:ea typeface="+mn-ea"/>
                <a:cs typeface="+mn-cs"/>
              </a:rPr>
              <a:t>*Manufacturing </a:t>
            </a:r>
            <a:r>
              <a:rPr kumimoji="0" lang="fi-FI" sz="1000" b="0" i="0" u="none" strike="noStrike" kern="1200" cap="none" spc="-40" normalizeH="0" baseline="0" noProof="0" err="1">
                <a:ln>
                  <a:noFill/>
                </a:ln>
                <a:solidFill>
                  <a:srgbClr val="29282E"/>
                </a:solidFill>
                <a:effectLst/>
                <a:uLnTx/>
                <a:uFillTx/>
                <a:latin typeface="Verdana"/>
                <a:ea typeface="+mn-ea"/>
                <a:cs typeface="+mn-cs"/>
              </a:rPr>
              <a:t>industry</a:t>
            </a:r>
            <a:r>
              <a:rPr kumimoji="0" lang="fi-FI" sz="1000" b="0" i="0" u="none" strike="noStrike" kern="1200" cap="none" spc="-40" normalizeH="0" baseline="0" noProof="0">
                <a:ln>
                  <a:noFill/>
                </a:ln>
                <a:solidFill>
                  <a:srgbClr val="29282E"/>
                </a:solidFill>
                <a:effectLst/>
                <a:uLnTx/>
                <a:uFillTx/>
                <a:latin typeface="Verdana"/>
                <a:ea typeface="+mn-ea"/>
                <a:cs typeface="+mn-cs"/>
              </a:rPr>
              <a:t>: </a:t>
            </a:r>
            <a:r>
              <a:rPr kumimoji="0" lang="fi-FI" sz="1000" b="0" i="0" u="none" strike="noStrike" kern="1200" cap="none" spc="-40" normalizeH="0" baseline="0" noProof="0" err="1">
                <a:ln>
                  <a:noFill/>
                </a:ln>
                <a:solidFill>
                  <a:srgbClr val="29282E"/>
                </a:solidFill>
                <a:effectLst/>
                <a:uLnTx/>
                <a:uFillTx/>
                <a:latin typeface="Verdana"/>
                <a:ea typeface="+mn-ea"/>
                <a:cs typeface="+mn-cs"/>
              </a:rPr>
              <a:t>Mechanical</a:t>
            </a:r>
            <a:r>
              <a:rPr kumimoji="0" lang="fi-FI" sz="1000" b="0" i="0" u="none" strike="noStrike" kern="1200" cap="none" spc="-40" normalizeH="0" baseline="0" noProof="0">
                <a:ln>
                  <a:noFill/>
                </a:ln>
                <a:solidFill>
                  <a:srgbClr val="29282E"/>
                </a:solidFill>
                <a:effectLst/>
                <a:uLnTx/>
                <a:uFillTx/>
                <a:latin typeface="Verdana"/>
                <a:ea typeface="+mn-ea"/>
                <a:cs typeface="+mn-cs"/>
              </a:rPr>
              <a:t> engineering and </a:t>
            </a:r>
            <a:r>
              <a:rPr kumimoji="0" lang="fi-FI" sz="1000" b="0" i="0" u="none" strike="noStrike" kern="1200" cap="none" spc="-40" normalizeH="0" baseline="0" noProof="0" err="1">
                <a:ln>
                  <a:noFill/>
                </a:ln>
                <a:solidFill>
                  <a:srgbClr val="29282E"/>
                </a:solidFill>
                <a:effectLst/>
                <a:uLnTx/>
                <a:uFillTx/>
                <a:latin typeface="Verdana"/>
                <a:ea typeface="+mn-ea"/>
                <a:cs typeface="+mn-cs"/>
              </a:rPr>
              <a:t>metal</a:t>
            </a:r>
            <a:r>
              <a:rPr kumimoji="0" lang="fi-FI" sz="1000" b="0" i="0" u="none" strike="noStrike" kern="1200" cap="none" spc="-40" normalizeH="0" baseline="0" noProof="0">
                <a:ln>
                  <a:noFill/>
                </a:ln>
                <a:solidFill>
                  <a:srgbClr val="29282E"/>
                </a:solidFill>
                <a:effectLst/>
                <a:uLnTx/>
                <a:uFillTx/>
                <a:latin typeface="Verdana"/>
                <a:ea typeface="+mn-ea"/>
                <a:cs typeface="+mn-cs"/>
              </a:rPr>
              <a:t> products, </a:t>
            </a:r>
            <a:r>
              <a:rPr kumimoji="0" lang="fi-FI" sz="1000" b="0" i="0" u="none" strike="noStrike" kern="1200" cap="none" spc="-40" normalizeH="0" baseline="0" noProof="0" err="1">
                <a:ln>
                  <a:noFill/>
                </a:ln>
                <a:solidFill>
                  <a:srgbClr val="29282E"/>
                </a:solidFill>
                <a:effectLst/>
                <a:uLnTx/>
                <a:uFillTx/>
                <a:latin typeface="Verdana"/>
                <a:ea typeface="+mn-ea"/>
                <a:cs typeface="+mn-cs"/>
              </a:rPr>
              <a:t>Electronics</a:t>
            </a:r>
            <a:r>
              <a:rPr kumimoji="0" lang="fi-FI" sz="1000" b="0" i="0" u="none" strike="noStrike" kern="1200" cap="none" spc="-40" normalizeH="0" baseline="0" noProof="0">
                <a:ln>
                  <a:noFill/>
                </a:ln>
                <a:solidFill>
                  <a:srgbClr val="29282E"/>
                </a:solidFill>
                <a:effectLst/>
                <a:uLnTx/>
                <a:uFillTx/>
                <a:latin typeface="Verdana"/>
                <a:ea typeface="+mn-ea"/>
                <a:cs typeface="+mn-cs"/>
              </a:rPr>
              <a:t> and </a:t>
            </a:r>
            <a:r>
              <a:rPr kumimoji="0" lang="fi-FI" sz="1000" b="0" i="0" u="none" strike="noStrike" kern="1200" cap="none" spc="-40" normalizeH="0" baseline="0" noProof="0" err="1">
                <a:ln>
                  <a:noFill/>
                </a:ln>
                <a:solidFill>
                  <a:srgbClr val="29282E"/>
                </a:solidFill>
                <a:effectLst/>
                <a:uLnTx/>
                <a:uFillTx/>
                <a:latin typeface="Verdana"/>
                <a:ea typeface="+mn-ea"/>
                <a:cs typeface="+mn-cs"/>
              </a:rPr>
              <a:t>electrotechnical</a:t>
            </a:r>
            <a:r>
              <a:rPr kumimoji="0" lang="fi-FI" sz="1000" b="0" i="0" u="none" strike="noStrike" kern="1200" cap="none" spc="-40" normalizeH="0" baseline="0" noProof="0">
                <a:ln>
                  <a:noFill/>
                </a:ln>
                <a:solidFill>
                  <a:srgbClr val="29282E"/>
                </a:solidFill>
                <a:effectLst/>
                <a:uLnTx/>
                <a:uFillTx/>
                <a:latin typeface="Verdana"/>
                <a:ea typeface="+mn-ea"/>
                <a:cs typeface="+mn-cs"/>
              </a:rPr>
              <a:t> </a:t>
            </a:r>
            <a:r>
              <a:rPr kumimoji="0" lang="fi-FI" sz="1000" b="0" i="0" u="none" strike="noStrike" kern="1200" cap="none" spc="-40" normalizeH="0" baseline="0" noProof="0" err="1">
                <a:ln>
                  <a:noFill/>
                </a:ln>
                <a:solidFill>
                  <a:srgbClr val="29282E"/>
                </a:solidFill>
                <a:effectLst/>
                <a:uLnTx/>
                <a:uFillTx/>
                <a:latin typeface="Verdana"/>
                <a:ea typeface="+mn-ea"/>
                <a:cs typeface="+mn-cs"/>
              </a:rPr>
              <a:t>industry</a:t>
            </a:r>
            <a:r>
              <a:rPr kumimoji="0" lang="fi-FI" sz="1000" b="0" i="0" u="none" strike="noStrike" kern="1200" cap="none" spc="-40" normalizeH="0" baseline="0" noProof="0">
                <a:ln>
                  <a:noFill/>
                </a:ln>
                <a:solidFill>
                  <a:srgbClr val="29282E"/>
                </a:solidFill>
                <a:effectLst/>
                <a:uLnTx/>
                <a:uFillTx/>
                <a:latin typeface="Verdana"/>
                <a:ea typeface="+mn-ea"/>
                <a:cs typeface="+mn-cs"/>
              </a:rPr>
              <a:t>, </a:t>
            </a:r>
            <a:r>
              <a:rPr kumimoji="0" lang="fi-FI" sz="1000" b="0" i="0" u="none" strike="noStrike" kern="1200" cap="none" spc="-40" normalizeH="0" baseline="0" noProof="0" err="1">
                <a:ln>
                  <a:noFill/>
                </a:ln>
                <a:solidFill>
                  <a:srgbClr val="29282E"/>
                </a:solidFill>
                <a:effectLst/>
                <a:uLnTx/>
                <a:uFillTx/>
                <a:latin typeface="Verdana"/>
                <a:ea typeface="+mn-ea"/>
                <a:cs typeface="+mn-cs"/>
              </a:rPr>
              <a:t>Metals</a:t>
            </a:r>
            <a:r>
              <a:rPr kumimoji="0" lang="fi-FI" sz="1000" b="0" i="0" u="none" strike="noStrike" kern="1200" cap="none" spc="-40" normalizeH="0" baseline="0" noProof="0">
                <a:ln>
                  <a:noFill/>
                </a:ln>
                <a:solidFill>
                  <a:srgbClr val="29282E"/>
                </a:solidFill>
                <a:effectLst/>
                <a:uLnTx/>
                <a:uFillTx/>
                <a:latin typeface="Verdana"/>
                <a:ea typeface="+mn-ea"/>
                <a:cs typeface="+mn-cs"/>
              </a:rPr>
              <a:t> </a:t>
            </a:r>
            <a:r>
              <a:rPr kumimoji="0" lang="fi-FI" sz="1000" b="0" i="0" u="none" strike="noStrike" kern="1200" cap="none" spc="-40" normalizeH="0" baseline="0" noProof="0" err="1">
                <a:ln>
                  <a:noFill/>
                </a:ln>
                <a:solidFill>
                  <a:srgbClr val="29282E"/>
                </a:solidFill>
                <a:effectLst/>
                <a:uLnTx/>
                <a:uFillTx/>
                <a:latin typeface="Verdana"/>
                <a:ea typeface="+mn-ea"/>
                <a:cs typeface="+mn-cs"/>
              </a:rPr>
              <a:t>refining</a:t>
            </a:r>
            <a:endParaRPr kumimoji="0" lang="fi-FI" sz="1000" b="0" i="0" u="none" strike="noStrike" kern="1200" cap="none" spc="-40" normalizeH="0" baseline="0" noProof="0">
              <a:ln>
                <a:noFill/>
              </a:ln>
              <a:solidFill>
                <a:srgbClr val="29282E"/>
              </a:solidFill>
              <a:effectLst/>
              <a:uLnTx/>
              <a:uFillTx/>
              <a:latin typeface="Verdana"/>
              <a:ea typeface="+mn-ea"/>
              <a:cs typeface="+mn-cs"/>
            </a:endParaRPr>
          </a:p>
        </p:txBody>
      </p:sp>
    </p:spTree>
    <p:extLst>
      <p:ext uri="{BB962C8B-B14F-4D97-AF65-F5344CB8AC3E}">
        <p14:creationId xmlns:p14="http://schemas.microsoft.com/office/powerpoint/2010/main" val="106987875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2" id="{EE5BAD27-3D3F-4F6C-BC6B-A4E72CA33948}" vid="{F02C4C6D-A4F2-46A6-8A53-343180E231B1}"/>
    </a:ext>
  </a:extLst>
</a:theme>
</file>

<file path=ppt/theme/theme2.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2-03" id="{5F277923-7AB9-114F-B05F-D9150AF91291}" vid="{0742DB88-0603-E841-81F7-44AABD08D940}"/>
    </a:ext>
  </a:extLst>
</a:theme>
</file>

<file path=ppt/theme/theme3.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ED26C-B51C-449A-AE51-A2E8EBAE91C0}">
  <ds:schemaRefs>
    <ds:schemaRef ds:uri="http://purl.org/dc/dcmitype/"/>
    <ds:schemaRef ds:uri="http://schemas.microsoft.com/office/infopath/2007/PartnerControls"/>
    <ds:schemaRef ds:uri="http://purl.org/dc/terms/"/>
    <ds:schemaRef ds:uri="b057f711-7d93-472c-a8f6-94be00805750"/>
    <ds:schemaRef ds:uri="http://purl.org/dc/elements/1.1/"/>
    <ds:schemaRef ds:uri="c296724d-1a81-4a23-b6dd-dca7fd62c6ff"/>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5579A31-F487-47F9-99D0-E8D38282B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6CDB3B-618A-487A-A07F-6166CB084814}">
  <ds:schemaRefs>
    <ds:schemaRef ds:uri="http://schemas.microsoft.com/sharepoint/v3/contenttype/forms"/>
  </ds:schemaRefs>
</ds:datastoreItem>
</file>

<file path=docMetadata/LabelInfo.xml><?xml version="1.0" encoding="utf-8"?>
<clbl:labelList xmlns:clbl="http://schemas.microsoft.com/office/2020/mipLabelMetadata">
  <clbl:label id="{28fe8840-82fd-49cb-97d6-06397fbe7377}" enabled="1" method="Standard" siteId="{c0b0ba2d-80d8-41e2-a9ff-fda7be656b28}" contentBits="0" removed="0"/>
</clbl:labelList>
</file>

<file path=docProps/app.xml><?xml version="1.0" encoding="utf-8"?>
<Properties xmlns="http://schemas.openxmlformats.org/officeDocument/2006/extended-properties" xmlns:vt="http://schemas.openxmlformats.org/officeDocument/2006/docPropsVTypes">
  <Template>Teknologiateollisuus_masterdia</Template>
  <TotalTime>71</TotalTime>
  <Words>1118</Words>
  <Application>Microsoft Office PowerPoint</Application>
  <PresentationFormat>Näytössä katseltava esitys (16:9)</PresentationFormat>
  <Paragraphs>147</Paragraphs>
  <Slides>22</Slides>
  <Notes>3</Notes>
  <HiddenSlides>0</HiddenSlides>
  <MMClips>0</MMClips>
  <ScaleCrop>false</ScaleCrop>
  <HeadingPairs>
    <vt:vector size="4" baseType="variant">
      <vt:variant>
        <vt:lpstr>Teema</vt:lpstr>
      </vt:variant>
      <vt:variant>
        <vt:i4>3</vt:i4>
      </vt:variant>
      <vt:variant>
        <vt:lpstr>Dian otsikot</vt:lpstr>
      </vt:variant>
      <vt:variant>
        <vt:i4>22</vt:i4>
      </vt:variant>
    </vt:vector>
  </HeadingPairs>
  <TitlesOfParts>
    <vt:vector size="25" baseType="lpstr">
      <vt:lpstr>Teknologiateollisuus_masterdia</vt:lpstr>
      <vt:lpstr>1_Teknologiateollisuus_masterdia</vt:lpstr>
      <vt:lpstr>2_Teknologiateollisuus_masterdia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Apajalahti Touko</dc:creator>
  <cp:keywords>Techind_EN</cp:keywords>
  <cp:lastModifiedBy>Apajalahti Touko</cp:lastModifiedBy>
  <cp:revision>5</cp:revision>
  <cp:lastPrinted>2016-06-09T07:47:11Z</cp:lastPrinted>
  <dcterms:created xsi:type="dcterms:W3CDTF">2025-11-28T09:26:22Z</dcterms:created>
  <dcterms:modified xsi:type="dcterms:W3CDTF">2026-03-13T13:19:18Z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MSIP_Label_28fe8840-82fd-49cb-97d6-06397fbe7377_Enabled">
    <vt:lpwstr>true</vt:lpwstr>
  </property>
  <property fmtid="{D5CDD505-2E9C-101B-9397-08002B2CF9AE}" pid="28" name="MSIP_Label_28fe8840-82fd-49cb-97d6-06397fbe7377_SetDate">
    <vt:lpwstr>2021-05-12T13:47:41Z</vt:lpwstr>
  </property>
  <property fmtid="{D5CDD505-2E9C-101B-9397-08002B2CF9AE}" pid="29" name="MSIP_Label_28fe8840-82fd-49cb-97d6-06397fbe7377_Method">
    <vt:lpwstr>Standard</vt:lpwstr>
  </property>
  <property fmtid="{D5CDD505-2E9C-101B-9397-08002B2CF9AE}" pid="30" name="MSIP_Label_28fe8840-82fd-49cb-97d6-06397fbe7377_Name">
    <vt:lpwstr>28fe8840-82fd-49cb-97d6-06397fbe7377</vt:lpwstr>
  </property>
  <property fmtid="{D5CDD505-2E9C-101B-9397-08002B2CF9AE}" pid="31" name="MSIP_Label_28fe8840-82fd-49cb-97d6-06397fbe7377_SiteId">
    <vt:lpwstr>c0b0ba2d-80d8-41e2-a9ff-fda7be656b28</vt:lpwstr>
  </property>
  <property fmtid="{D5CDD505-2E9C-101B-9397-08002B2CF9AE}" pid="32" name="MSIP_Label_28fe8840-82fd-49cb-97d6-06397fbe7377_ActionId">
    <vt:lpwstr>1502ec0c-e736-4f8b-a9f5-60d0da81a14f</vt:lpwstr>
  </property>
  <property fmtid="{D5CDD505-2E9C-101B-9397-08002B2CF9AE}" pid="33" name="MSIP_Label_28fe8840-82fd-49cb-97d6-06397fbe7377_ContentBits">
    <vt:lpwstr>0</vt:lpwstr>
  </property>
  <property fmtid="{D5CDD505-2E9C-101B-9397-08002B2CF9AE}" pid="34" name="ContentTypeId">
    <vt:lpwstr>0x010100F886EDC3C35ED44386E38662B6DACCDA</vt:lpwstr>
  </property>
  <property fmtid="{D5CDD505-2E9C-101B-9397-08002B2CF9AE}" pid="35" name="MediaServiceImageTags">
    <vt:lpwstr/>
  </property>
</Properties>
</file>