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7"/>
  </p:notesMasterIdLst>
  <p:handoutMasterIdLst>
    <p:handoutMasterId r:id="rId48"/>
  </p:handoutMasterIdLst>
  <p:sldIdLst>
    <p:sldId id="264" r:id="rId5"/>
    <p:sldId id="262" r:id="rId6"/>
    <p:sldId id="267" r:id="rId7"/>
    <p:sldId id="266" r:id="rId8"/>
    <p:sldId id="316" r:id="rId9"/>
    <p:sldId id="269" r:id="rId10"/>
    <p:sldId id="270" r:id="rId11"/>
    <p:sldId id="271" r:id="rId12"/>
    <p:sldId id="273" r:id="rId13"/>
    <p:sldId id="272" r:id="rId14"/>
    <p:sldId id="274" r:id="rId15"/>
    <p:sldId id="275" r:id="rId16"/>
    <p:sldId id="276" r:id="rId17"/>
    <p:sldId id="277" r:id="rId18"/>
    <p:sldId id="278" r:id="rId19"/>
    <p:sldId id="279" r:id="rId20"/>
    <p:sldId id="280"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317" r:id="rId34"/>
    <p:sldId id="318" r:id="rId35"/>
    <p:sldId id="294" r:id="rId36"/>
    <p:sldId id="295" r:id="rId37"/>
    <p:sldId id="296" r:id="rId38"/>
    <p:sldId id="297" r:id="rId39"/>
    <p:sldId id="298" r:id="rId40"/>
    <p:sldId id="305" r:id="rId41"/>
    <p:sldId id="299" r:id="rId42"/>
    <p:sldId id="300" r:id="rId43"/>
    <p:sldId id="301" r:id="rId44"/>
    <p:sldId id="313" r:id="rId45"/>
    <p:sldId id="319" r:id="rId46"/>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B8"/>
    <a:srgbClr val="0F78B2"/>
    <a:srgbClr val="0ACFCF"/>
    <a:srgbClr val="FF805C"/>
    <a:srgbClr val="141F94"/>
    <a:srgbClr val="000000"/>
    <a:srgbClr val="333333"/>
    <a:srgbClr val="FFFF00"/>
    <a:srgbClr val="85E869"/>
    <a:srgbClr val="8A0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A3A40-9991-4D90-A7AE-2F1D712D9C0E}" v="3" dt="2026-03-27T13:22:38.952"/>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8" autoAdjust="0"/>
    <p:restoredTop sz="77963" autoAdjust="0"/>
  </p:normalViewPr>
  <p:slideViewPr>
    <p:cSldViewPr showGuides="1">
      <p:cViewPr varScale="1">
        <p:scale>
          <a:sx n="122" d="100"/>
          <a:sy n="122" d="100"/>
        </p:scale>
        <p:origin x="792" y="33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us Katriina" userId="e28635f8-d800-42ff-a913-92d375f1fb60" providerId="ADAL" clId="{3222E497-CA7D-4D10-A5FC-D891BD657FDC}"/>
    <pc:docChg chg="undo redo custSel addSld delSld modSld">
      <pc:chgData name="Emaus Katriina" userId="e28635f8-d800-42ff-a913-92d375f1fb60" providerId="ADAL" clId="{3222E497-CA7D-4D10-A5FC-D891BD657FDC}" dt="2026-03-16T11:38:40.413" v="683" actId="47"/>
      <pc:docMkLst>
        <pc:docMk/>
      </pc:docMkLst>
      <pc:sldChg chg="modSp mod">
        <pc:chgData name="Emaus Katriina" userId="e28635f8-d800-42ff-a913-92d375f1fb60" providerId="ADAL" clId="{3222E497-CA7D-4D10-A5FC-D891BD657FDC}" dt="2026-03-16T09:51:59.146" v="33" actId="113"/>
        <pc:sldMkLst>
          <pc:docMk/>
          <pc:sldMk cId="3223811322" sldId="262"/>
        </pc:sldMkLst>
        <pc:spChg chg="mod">
          <ac:chgData name="Emaus Katriina" userId="e28635f8-d800-42ff-a913-92d375f1fb60" providerId="ADAL" clId="{3222E497-CA7D-4D10-A5FC-D891BD657FDC}" dt="2026-03-16T09:51:59.146" v="33" actId="113"/>
          <ac:spMkLst>
            <pc:docMk/>
            <pc:sldMk cId="3223811322" sldId="262"/>
            <ac:spMk id="8" creationId="{12EA0797-079D-56F0-12EC-37DF39026C3A}"/>
          </ac:spMkLst>
        </pc:spChg>
      </pc:sldChg>
      <pc:sldChg chg="addSp delSp modSp mod modClrScheme chgLayout">
        <pc:chgData name="Emaus Katriina" userId="e28635f8-d800-42ff-a913-92d375f1fb60" providerId="ADAL" clId="{3222E497-CA7D-4D10-A5FC-D891BD657FDC}" dt="2026-03-16T09:49:32.383" v="24" actId="20577"/>
        <pc:sldMkLst>
          <pc:docMk/>
          <pc:sldMk cId="2455817319" sldId="264"/>
        </pc:sldMkLst>
        <pc:spChg chg="add del mod ord">
          <ac:chgData name="Emaus Katriina" userId="e28635f8-d800-42ff-a913-92d375f1fb60" providerId="ADAL" clId="{3222E497-CA7D-4D10-A5FC-D891BD657FDC}" dt="2026-03-16T09:49:32.383" v="24" actId="20577"/>
          <ac:spMkLst>
            <pc:docMk/>
            <pc:sldMk cId="2455817319" sldId="264"/>
            <ac:spMk id="2" creationId="{001CE8E0-3002-6540-AB4A-44A213CCD16D}"/>
          </ac:spMkLst>
        </pc:spChg>
        <pc:spChg chg="mod ord">
          <ac:chgData name="Emaus Katriina" userId="e28635f8-d800-42ff-a913-92d375f1fb60" providerId="ADAL" clId="{3222E497-CA7D-4D10-A5FC-D891BD657FDC}" dt="2026-03-16T09:47:18.234" v="0" actId="700"/>
          <ac:spMkLst>
            <pc:docMk/>
            <pc:sldMk cId="2455817319" sldId="264"/>
            <ac:spMk id="3" creationId="{C10B4546-3353-FD47-A7A9-0CAD02106343}"/>
          </ac:spMkLst>
        </pc:spChg>
        <pc:spChg chg="mod ord">
          <ac:chgData name="Emaus Katriina" userId="e28635f8-d800-42ff-a913-92d375f1fb60" providerId="ADAL" clId="{3222E497-CA7D-4D10-A5FC-D891BD657FDC}" dt="2026-03-16T09:47:18.234" v="0" actId="700"/>
          <ac:spMkLst>
            <pc:docMk/>
            <pc:sldMk cId="2455817319" sldId="264"/>
            <ac:spMk id="4" creationId="{7F938129-1BFB-EE43-877B-C251030C0CEF}"/>
          </ac:spMkLst>
        </pc:spChg>
        <pc:spChg chg="mod ord">
          <ac:chgData name="Emaus Katriina" userId="e28635f8-d800-42ff-a913-92d375f1fb60" providerId="ADAL" clId="{3222E497-CA7D-4D10-A5FC-D891BD657FDC}" dt="2026-03-16T09:47:18.234" v="0" actId="700"/>
          <ac:spMkLst>
            <pc:docMk/>
            <pc:sldMk cId="2455817319" sldId="264"/>
            <ac:spMk id="5" creationId="{605993C4-190E-3143-88DA-769C2A43EF43}"/>
          </ac:spMkLst>
        </pc:spChg>
        <pc:picChg chg="add mod">
          <ac:chgData name="Emaus Katriina" userId="e28635f8-d800-42ff-a913-92d375f1fb60" providerId="ADAL" clId="{3222E497-CA7D-4D10-A5FC-D891BD657FDC}" dt="2026-03-16T09:48:58.394" v="17" actId="14100"/>
          <ac:picMkLst>
            <pc:docMk/>
            <pc:sldMk cId="2455817319" sldId="264"/>
            <ac:picMk id="9" creationId="{05A915F6-E3D1-EF37-950C-EB2F37E1D813}"/>
          </ac:picMkLst>
        </pc:picChg>
      </pc:sldChg>
      <pc:sldChg chg="modSp mod">
        <pc:chgData name="Emaus Katriina" userId="e28635f8-d800-42ff-a913-92d375f1fb60" providerId="ADAL" clId="{3222E497-CA7D-4D10-A5FC-D891BD657FDC}" dt="2026-03-16T09:56:42.367" v="76" actId="20577"/>
        <pc:sldMkLst>
          <pc:docMk/>
          <pc:sldMk cId="2669067085" sldId="266"/>
        </pc:sldMkLst>
        <pc:spChg chg="mod">
          <ac:chgData name="Emaus Katriina" userId="e28635f8-d800-42ff-a913-92d375f1fb60" providerId="ADAL" clId="{3222E497-CA7D-4D10-A5FC-D891BD657FDC}" dt="2026-03-16T09:56:42.367" v="76" actId="20577"/>
          <ac:spMkLst>
            <pc:docMk/>
            <pc:sldMk cId="2669067085" sldId="266"/>
            <ac:spMk id="8" creationId="{87DBD176-12B5-355D-296D-EA5A268CBED3}"/>
          </ac:spMkLst>
        </pc:spChg>
      </pc:sldChg>
      <pc:sldChg chg="modSp mod">
        <pc:chgData name="Emaus Katriina" userId="e28635f8-d800-42ff-a913-92d375f1fb60" providerId="ADAL" clId="{3222E497-CA7D-4D10-A5FC-D891BD657FDC}" dt="2026-03-16T09:53:33.075" v="56" actId="20577"/>
        <pc:sldMkLst>
          <pc:docMk/>
          <pc:sldMk cId="1075921272" sldId="267"/>
        </pc:sldMkLst>
        <pc:spChg chg="mod">
          <ac:chgData name="Emaus Katriina" userId="e28635f8-d800-42ff-a913-92d375f1fb60" providerId="ADAL" clId="{3222E497-CA7D-4D10-A5FC-D891BD657FDC}" dt="2026-03-16T09:53:33.075" v="56" actId="20577"/>
          <ac:spMkLst>
            <pc:docMk/>
            <pc:sldMk cId="1075921272" sldId="267"/>
            <ac:spMk id="8" creationId="{E1C7D310-786E-0A0D-0BEA-3018ADD21FEE}"/>
          </ac:spMkLst>
        </pc:spChg>
      </pc:sldChg>
      <pc:sldChg chg="modSp mod">
        <pc:chgData name="Emaus Katriina" userId="e28635f8-d800-42ff-a913-92d375f1fb60" providerId="ADAL" clId="{3222E497-CA7D-4D10-A5FC-D891BD657FDC}" dt="2026-03-16T10:15:21.322" v="181"/>
        <pc:sldMkLst>
          <pc:docMk/>
          <pc:sldMk cId="1974523143" sldId="270"/>
        </pc:sldMkLst>
        <pc:spChg chg="mod">
          <ac:chgData name="Emaus Katriina" userId="e28635f8-d800-42ff-a913-92d375f1fb60" providerId="ADAL" clId="{3222E497-CA7D-4D10-A5FC-D891BD657FDC}" dt="2026-03-16T10:15:21.322" v="181"/>
          <ac:spMkLst>
            <pc:docMk/>
            <pc:sldMk cId="1974523143" sldId="270"/>
            <ac:spMk id="4" creationId="{7DAD7268-FB3F-CBC0-1C4E-61F35AE1C6BE}"/>
          </ac:spMkLst>
        </pc:spChg>
        <pc:spChg chg="mod">
          <ac:chgData name="Emaus Katriina" userId="e28635f8-d800-42ff-a913-92d375f1fb60" providerId="ADAL" clId="{3222E497-CA7D-4D10-A5FC-D891BD657FDC}" dt="2026-03-16T10:07:29.255" v="154" actId="14100"/>
          <ac:spMkLst>
            <pc:docMk/>
            <pc:sldMk cId="1974523143" sldId="270"/>
            <ac:spMk id="6" creationId="{FF721A8B-54C2-28D3-8E62-4625F9E9AB42}"/>
          </ac:spMkLst>
        </pc:spChg>
        <pc:graphicFrameChg chg="mod">
          <ac:chgData name="Emaus Katriina" userId="e28635f8-d800-42ff-a913-92d375f1fb60" providerId="ADAL" clId="{3222E497-CA7D-4D10-A5FC-D891BD657FDC}" dt="2026-03-16T10:11:32.925" v="172"/>
          <ac:graphicFrameMkLst>
            <pc:docMk/>
            <pc:sldMk cId="1974523143" sldId="270"/>
            <ac:graphicFrameMk id="10" creationId="{C73BF495-3C9D-D3B8-1C7D-7CDBA469C4B2}"/>
          </ac:graphicFrameMkLst>
        </pc:graphicFrameChg>
        <pc:graphicFrameChg chg="mod">
          <ac:chgData name="Emaus Katriina" userId="e28635f8-d800-42ff-a913-92d375f1fb60" providerId="ADAL" clId="{3222E497-CA7D-4D10-A5FC-D891BD657FDC}" dt="2026-03-16T10:11:34.319" v="173" actId="108"/>
          <ac:graphicFrameMkLst>
            <pc:docMk/>
            <pc:sldMk cId="1974523143" sldId="270"/>
            <ac:graphicFrameMk id="13" creationId="{5E8621A0-C127-5C43-82A8-0DC166AF6F6A}"/>
          </ac:graphicFrameMkLst>
        </pc:graphicFrameChg>
      </pc:sldChg>
      <pc:sldChg chg="modSp mod">
        <pc:chgData name="Emaus Katriina" userId="e28635f8-d800-42ff-a913-92d375f1fb60" providerId="ADAL" clId="{3222E497-CA7D-4D10-A5FC-D891BD657FDC}" dt="2026-03-16T10:17:35.789" v="205"/>
        <pc:sldMkLst>
          <pc:docMk/>
          <pc:sldMk cId="512020038" sldId="271"/>
        </pc:sldMkLst>
        <pc:spChg chg="mod">
          <ac:chgData name="Emaus Katriina" userId="e28635f8-d800-42ff-a913-92d375f1fb60" providerId="ADAL" clId="{3222E497-CA7D-4D10-A5FC-D891BD657FDC}" dt="2026-03-16T10:17:35.789" v="205"/>
          <ac:spMkLst>
            <pc:docMk/>
            <pc:sldMk cId="512020038" sldId="271"/>
            <ac:spMk id="4" creationId="{819059C0-ED4C-107A-06C3-316A194F7B46}"/>
          </ac:spMkLst>
        </pc:spChg>
        <pc:spChg chg="mod">
          <ac:chgData name="Emaus Katriina" userId="e28635f8-d800-42ff-a913-92d375f1fb60" providerId="ADAL" clId="{3222E497-CA7D-4D10-A5FC-D891BD657FDC}" dt="2026-03-16T10:16:10.946" v="196" actId="20577"/>
          <ac:spMkLst>
            <pc:docMk/>
            <pc:sldMk cId="512020038" sldId="271"/>
            <ac:spMk id="6" creationId="{ADF63ADF-3F9E-93FC-8584-DBF260EAFA61}"/>
          </ac:spMkLst>
        </pc:spChg>
      </pc:sldChg>
      <pc:sldChg chg="modSp mod">
        <pc:chgData name="Emaus Katriina" userId="e28635f8-d800-42ff-a913-92d375f1fb60" providerId="ADAL" clId="{3222E497-CA7D-4D10-A5FC-D891BD657FDC}" dt="2026-03-16T10:22:30.178" v="245" actId="20577"/>
        <pc:sldMkLst>
          <pc:docMk/>
          <pc:sldMk cId="1722437797" sldId="272"/>
        </pc:sldMkLst>
        <pc:spChg chg="mod">
          <ac:chgData name="Emaus Katriina" userId="e28635f8-d800-42ff-a913-92d375f1fb60" providerId="ADAL" clId="{3222E497-CA7D-4D10-A5FC-D891BD657FDC}" dt="2026-03-16T10:22:30.178" v="245" actId="20577"/>
          <ac:spMkLst>
            <pc:docMk/>
            <pc:sldMk cId="1722437797" sldId="272"/>
            <ac:spMk id="9" creationId="{699B16FC-46E4-4BAC-B0D3-A42E46B896E0}"/>
          </ac:spMkLst>
        </pc:spChg>
      </pc:sldChg>
      <pc:sldChg chg="modSp mod">
        <pc:chgData name="Emaus Katriina" userId="e28635f8-d800-42ff-a913-92d375f1fb60" providerId="ADAL" clId="{3222E497-CA7D-4D10-A5FC-D891BD657FDC}" dt="2026-03-16T10:20:59.485" v="236" actId="27918"/>
        <pc:sldMkLst>
          <pc:docMk/>
          <pc:sldMk cId="1983511404" sldId="273"/>
        </pc:sldMkLst>
        <pc:spChg chg="mod">
          <ac:chgData name="Emaus Katriina" userId="e28635f8-d800-42ff-a913-92d375f1fb60" providerId="ADAL" clId="{3222E497-CA7D-4D10-A5FC-D891BD657FDC}" dt="2026-03-16T10:19:46.350" v="233"/>
          <ac:spMkLst>
            <pc:docMk/>
            <pc:sldMk cId="1983511404" sldId="273"/>
            <ac:spMk id="4" creationId="{1C8B4AA4-6A54-3C2E-5C00-EC3F68FB3BE2}"/>
          </ac:spMkLst>
        </pc:spChg>
        <pc:spChg chg="mod">
          <ac:chgData name="Emaus Katriina" userId="e28635f8-d800-42ff-a913-92d375f1fb60" providerId="ADAL" clId="{3222E497-CA7D-4D10-A5FC-D891BD657FDC}" dt="2026-03-16T10:17:52.257" v="220" actId="20577"/>
          <ac:spMkLst>
            <pc:docMk/>
            <pc:sldMk cId="1983511404" sldId="273"/>
            <ac:spMk id="6" creationId="{B41FEFBE-0A52-C99F-A54B-29D12FE8E54F}"/>
          </ac:spMkLst>
        </pc:spChg>
        <pc:graphicFrameChg chg="mod">
          <ac:chgData name="Emaus Katriina" userId="e28635f8-d800-42ff-a913-92d375f1fb60" providerId="ADAL" clId="{3222E497-CA7D-4D10-A5FC-D891BD657FDC}" dt="2026-03-16T10:18:03.143" v="223" actId="20577"/>
          <ac:graphicFrameMkLst>
            <pc:docMk/>
            <pc:sldMk cId="1983511404" sldId="273"/>
            <ac:graphicFrameMk id="13" creationId="{C747DAA1-D675-664F-949D-74EA9D39362E}"/>
          </ac:graphicFrameMkLst>
        </pc:graphicFrameChg>
        <pc:graphicFrameChg chg="mod">
          <ac:chgData name="Emaus Katriina" userId="e28635f8-d800-42ff-a913-92d375f1fb60" providerId="ADAL" clId="{3222E497-CA7D-4D10-A5FC-D891BD657FDC}" dt="2026-03-16T10:18:07.152" v="224" actId="20577"/>
          <ac:graphicFrameMkLst>
            <pc:docMk/>
            <pc:sldMk cId="1983511404" sldId="273"/>
            <ac:graphicFrameMk id="15" creationId="{8CB9C003-A010-8099-D6C2-D092693E9F6C}"/>
          </ac:graphicFrameMkLst>
        </pc:graphicFrameChg>
      </pc:sldChg>
      <pc:sldChg chg="modSp mod">
        <pc:chgData name="Emaus Katriina" userId="e28635f8-d800-42ff-a913-92d375f1fb60" providerId="ADAL" clId="{3222E497-CA7D-4D10-A5FC-D891BD657FDC}" dt="2026-03-16T10:23:55.986" v="260"/>
        <pc:sldMkLst>
          <pc:docMk/>
          <pc:sldMk cId="2904633945" sldId="274"/>
        </pc:sldMkLst>
        <pc:spChg chg="mod">
          <ac:chgData name="Emaus Katriina" userId="e28635f8-d800-42ff-a913-92d375f1fb60" providerId="ADAL" clId="{3222E497-CA7D-4D10-A5FC-D891BD657FDC}" dt="2026-03-16T10:23:55.986" v="260"/>
          <ac:spMkLst>
            <pc:docMk/>
            <pc:sldMk cId="2904633945" sldId="274"/>
            <ac:spMk id="8" creationId="{9C7A58B9-4A06-4016-CDA8-EE95E09C6FD4}"/>
          </ac:spMkLst>
        </pc:spChg>
        <pc:spChg chg="mod">
          <ac:chgData name="Emaus Katriina" userId="e28635f8-d800-42ff-a913-92d375f1fb60" providerId="ADAL" clId="{3222E497-CA7D-4D10-A5FC-D891BD657FDC}" dt="2026-03-16T10:23:24.704" v="259" actId="20577"/>
          <ac:spMkLst>
            <pc:docMk/>
            <pc:sldMk cId="2904633945" sldId="274"/>
            <ac:spMk id="11" creationId="{70C2E43D-0611-41C0-739C-31CBB60D8538}"/>
          </ac:spMkLst>
        </pc:spChg>
      </pc:sldChg>
      <pc:sldChg chg="modSp mod">
        <pc:chgData name="Emaus Katriina" userId="e28635f8-d800-42ff-a913-92d375f1fb60" providerId="ADAL" clId="{3222E497-CA7D-4D10-A5FC-D891BD657FDC}" dt="2026-03-16T10:25:46.847" v="279"/>
        <pc:sldMkLst>
          <pc:docMk/>
          <pc:sldMk cId="1012369167" sldId="275"/>
        </pc:sldMkLst>
        <pc:spChg chg="mod">
          <ac:chgData name="Emaus Katriina" userId="e28635f8-d800-42ff-a913-92d375f1fb60" providerId="ADAL" clId="{3222E497-CA7D-4D10-A5FC-D891BD657FDC}" dt="2026-03-16T10:24:51.001" v="278" actId="20577"/>
          <ac:spMkLst>
            <pc:docMk/>
            <pc:sldMk cId="1012369167" sldId="275"/>
            <ac:spMk id="2" creationId="{CB93B76A-C907-8472-06FF-5D42DBE62BD1}"/>
          </ac:spMkLst>
        </pc:spChg>
        <pc:spChg chg="mod">
          <ac:chgData name="Emaus Katriina" userId="e28635f8-d800-42ff-a913-92d375f1fb60" providerId="ADAL" clId="{3222E497-CA7D-4D10-A5FC-D891BD657FDC}" dt="2026-03-16T10:24:14.870" v="264" actId="20577"/>
          <ac:spMkLst>
            <pc:docMk/>
            <pc:sldMk cId="1012369167" sldId="275"/>
            <ac:spMk id="6" creationId="{36AD5430-42DE-C177-B765-AB957C5FC1E3}"/>
          </ac:spMkLst>
        </pc:spChg>
        <pc:spChg chg="mod">
          <ac:chgData name="Emaus Katriina" userId="e28635f8-d800-42ff-a913-92d375f1fb60" providerId="ADAL" clId="{3222E497-CA7D-4D10-A5FC-D891BD657FDC}" dt="2026-03-16T10:25:46.847" v="279"/>
          <ac:spMkLst>
            <pc:docMk/>
            <pc:sldMk cId="1012369167" sldId="275"/>
            <ac:spMk id="8" creationId="{73727B43-F0DB-4630-2598-C0D3BB437C39}"/>
          </ac:spMkLst>
        </pc:spChg>
      </pc:sldChg>
      <pc:sldChg chg="modSp mod">
        <pc:chgData name="Emaus Katriina" userId="e28635f8-d800-42ff-a913-92d375f1fb60" providerId="ADAL" clId="{3222E497-CA7D-4D10-A5FC-D891BD657FDC}" dt="2026-03-16T10:27:02.249" v="299"/>
        <pc:sldMkLst>
          <pc:docMk/>
          <pc:sldMk cId="3146625876" sldId="276"/>
        </pc:sldMkLst>
        <pc:spChg chg="mod">
          <ac:chgData name="Emaus Katriina" userId="e28635f8-d800-42ff-a913-92d375f1fb60" providerId="ADAL" clId="{3222E497-CA7D-4D10-A5FC-D891BD657FDC}" dt="2026-03-16T10:26:48.391" v="298" actId="20577"/>
          <ac:spMkLst>
            <pc:docMk/>
            <pc:sldMk cId="3146625876" sldId="276"/>
            <ac:spMk id="2" creationId="{9951C3F9-0145-08A5-33EB-CB23B18EA4FF}"/>
          </ac:spMkLst>
        </pc:spChg>
        <pc:spChg chg="mod">
          <ac:chgData name="Emaus Katriina" userId="e28635f8-d800-42ff-a913-92d375f1fb60" providerId="ADAL" clId="{3222E497-CA7D-4D10-A5FC-D891BD657FDC}" dt="2026-03-16T10:26:12.771" v="283" actId="20577"/>
          <ac:spMkLst>
            <pc:docMk/>
            <pc:sldMk cId="3146625876" sldId="276"/>
            <ac:spMk id="6" creationId="{A01909AD-C342-10EF-2E02-352225E41D4F}"/>
          </ac:spMkLst>
        </pc:spChg>
        <pc:spChg chg="mod">
          <ac:chgData name="Emaus Katriina" userId="e28635f8-d800-42ff-a913-92d375f1fb60" providerId="ADAL" clId="{3222E497-CA7D-4D10-A5FC-D891BD657FDC}" dt="2026-03-16T10:27:02.249" v="299"/>
          <ac:spMkLst>
            <pc:docMk/>
            <pc:sldMk cId="3146625876" sldId="276"/>
            <ac:spMk id="8" creationId="{D883B0B4-994A-30C0-8DA0-B6DDD9B8577D}"/>
          </ac:spMkLst>
        </pc:spChg>
      </pc:sldChg>
      <pc:sldChg chg="modSp mod">
        <pc:chgData name="Emaus Katriina" userId="e28635f8-d800-42ff-a913-92d375f1fb60" providerId="ADAL" clId="{3222E497-CA7D-4D10-A5FC-D891BD657FDC}" dt="2026-03-16T10:30:14.892" v="307"/>
        <pc:sldMkLst>
          <pc:docMk/>
          <pc:sldMk cId="154053235" sldId="277"/>
        </pc:sldMkLst>
        <pc:spChg chg="mod">
          <ac:chgData name="Emaus Katriina" userId="e28635f8-d800-42ff-a913-92d375f1fb60" providerId="ADAL" clId="{3222E497-CA7D-4D10-A5FC-D891BD657FDC}" dt="2026-03-16T10:30:14.892" v="307"/>
          <ac:spMkLst>
            <pc:docMk/>
            <pc:sldMk cId="154053235" sldId="277"/>
            <ac:spMk id="4" creationId="{0216AD27-BF62-0C98-A84A-C2979B2BEE90}"/>
          </ac:spMkLst>
        </pc:spChg>
      </pc:sldChg>
      <pc:sldChg chg="modSp mod">
        <pc:chgData name="Emaus Katriina" userId="e28635f8-d800-42ff-a913-92d375f1fb60" providerId="ADAL" clId="{3222E497-CA7D-4D10-A5FC-D891BD657FDC}" dt="2026-03-16T10:31:38.020" v="325"/>
        <pc:sldMkLst>
          <pc:docMk/>
          <pc:sldMk cId="2157544145" sldId="278"/>
        </pc:sldMkLst>
        <pc:spChg chg="mod">
          <ac:chgData name="Emaus Katriina" userId="e28635f8-d800-42ff-a913-92d375f1fb60" providerId="ADAL" clId="{3222E497-CA7D-4D10-A5FC-D891BD657FDC}" dt="2026-03-16T10:31:20.213" v="324" actId="20577"/>
          <ac:spMkLst>
            <pc:docMk/>
            <pc:sldMk cId="2157544145" sldId="278"/>
            <ac:spMk id="2" creationId="{997F3B99-635C-7DC4-E2F1-D446B540E545}"/>
          </ac:spMkLst>
        </pc:spChg>
        <pc:spChg chg="mod">
          <ac:chgData name="Emaus Katriina" userId="e28635f8-d800-42ff-a913-92d375f1fb60" providerId="ADAL" clId="{3222E497-CA7D-4D10-A5FC-D891BD657FDC}" dt="2026-03-16T10:30:45.258" v="311" actId="20577"/>
          <ac:spMkLst>
            <pc:docMk/>
            <pc:sldMk cId="2157544145" sldId="278"/>
            <ac:spMk id="6" creationId="{0B40E706-8733-E451-FF20-5CD24FB2687D}"/>
          </ac:spMkLst>
        </pc:spChg>
        <pc:spChg chg="mod">
          <ac:chgData name="Emaus Katriina" userId="e28635f8-d800-42ff-a913-92d375f1fb60" providerId="ADAL" clId="{3222E497-CA7D-4D10-A5FC-D891BD657FDC}" dt="2026-03-16T10:31:38.020" v="325"/>
          <ac:spMkLst>
            <pc:docMk/>
            <pc:sldMk cId="2157544145" sldId="278"/>
            <ac:spMk id="8" creationId="{EB020830-FC08-9E5D-E7E3-7DAEB88B5066}"/>
          </ac:spMkLst>
        </pc:spChg>
      </pc:sldChg>
      <pc:sldChg chg="modSp mod">
        <pc:chgData name="Emaus Katriina" userId="e28635f8-d800-42ff-a913-92d375f1fb60" providerId="ADAL" clId="{3222E497-CA7D-4D10-A5FC-D891BD657FDC}" dt="2026-03-16T10:32:43.644" v="346" actId="20577"/>
        <pc:sldMkLst>
          <pc:docMk/>
          <pc:sldMk cId="1692775020" sldId="279"/>
        </pc:sldMkLst>
        <pc:spChg chg="mod">
          <ac:chgData name="Emaus Katriina" userId="e28635f8-d800-42ff-a913-92d375f1fb60" providerId="ADAL" clId="{3222E497-CA7D-4D10-A5FC-D891BD657FDC}" dt="2026-03-16T10:32:29.639" v="344" actId="20577"/>
          <ac:spMkLst>
            <pc:docMk/>
            <pc:sldMk cId="1692775020" sldId="279"/>
            <ac:spMk id="2" creationId="{9F832F57-37DA-88AD-8FAA-ADF78E5C045B}"/>
          </ac:spMkLst>
        </pc:spChg>
        <pc:spChg chg="mod">
          <ac:chgData name="Emaus Katriina" userId="e28635f8-d800-42ff-a913-92d375f1fb60" providerId="ADAL" clId="{3222E497-CA7D-4D10-A5FC-D891BD657FDC}" dt="2026-03-16T10:31:55.613" v="329" actId="20577"/>
          <ac:spMkLst>
            <pc:docMk/>
            <pc:sldMk cId="1692775020" sldId="279"/>
            <ac:spMk id="6" creationId="{0FAD7660-1761-9A05-3EBB-BB96FAF2BAD1}"/>
          </ac:spMkLst>
        </pc:spChg>
        <pc:spChg chg="mod">
          <ac:chgData name="Emaus Katriina" userId="e28635f8-d800-42ff-a913-92d375f1fb60" providerId="ADAL" clId="{3222E497-CA7D-4D10-A5FC-D891BD657FDC}" dt="2026-03-16T10:32:43.644" v="346" actId="20577"/>
          <ac:spMkLst>
            <pc:docMk/>
            <pc:sldMk cId="1692775020" sldId="279"/>
            <ac:spMk id="8" creationId="{F2C5E4AB-5FD8-2DBA-AD4F-E5F9E2893AD8}"/>
          </ac:spMkLst>
        </pc:spChg>
      </pc:sldChg>
      <pc:sldChg chg="modSp mod">
        <pc:chgData name="Emaus Katriina" userId="e28635f8-d800-42ff-a913-92d375f1fb60" providerId="ADAL" clId="{3222E497-CA7D-4D10-A5FC-D891BD657FDC}" dt="2026-03-16T10:34:25.982" v="353"/>
        <pc:sldMkLst>
          <pc:docMk/>
          <pc:sldMk cId="917085235" sldId="280"/>
        </pc:sldMkLst>
        <pc:spChg chg="mod">
          <ac:chgData name="Emaus Katriina" userId="e28635f8-d800-42ff-a913-92d375f1fb60" providerId="ADAL" clId="{3222E497-CA7D-4D10-A5FC-D891BD657FDC}" dt="2026-03-16T10:34:25.982" v="353"/>
          <ac:spMkLst>
            <pc:docMk/>
            <pc:sldMk cId="917085235" sldId="280"/>
            <ac:spMk id="4" creationId="{57F4E9A0-4E18-91E1-EB8D-7F908A57AAE4}"/>
          </ac:spMkLst>
        </pc:spChg>
      </pc:sldChg>
      <pc:sldChg chg="modSp mod">
        <pc:chgData name="Emaus Katriina" userId="e28635f8-d800-42ff-a913-92d375f1fb60" providerId="ADAL" clId="{3222E497-CA7D-4D10-A5FC-D891BD657FDC}" dt="2026-03-16T10:50:30.145" v="406" actId="207"/>
        <pc:sldMkLst>
          <pc:docMk/>
          <pc:sldMk cId="611585089" sldId="282"/>
        </pc:sldMkLst>
        <pc:spChg chg="mod">
          <ac:chgData name="Emaus Katriina" userId="e28635f8-d800-42ff-a913-92d375f1fb60" providerId="ADAL" clId="{3222E497-CA7D-4D10-A5FC-D891BD657FDC}" dt="2026-03-16T10:37:20.499" v="370"/>
          <ac:spMkLst>
            <pc:docMk/>
            <pc:sldMk cId="611585089" sldId="282"/>
            <ac:spMk id="4" creationId="{3B5907F8-DAE1-2CE1-6F02-05212056AB7C}"/>
          </ac:spMkLst>
        </pc:spChg>
        <pc:spChg chg="mod">
          <ac:chgData name="Emaus Katriina" userId="e28635f8-d800-42ff-a913-92d375f1fb60" providerId="ADAL" clId="{3222E497-CA7D-4D10-A5FC-D891BD657FDC}" dt="2026-03-16T10:36:04.934" v="362" actId="404"/>
          <ac:spMkLst>
            <pc:docMk/>
            <pc:sldMk cId="611585089" sldId="282"/>
            <ac:spMk id="9" creationId="{8B9D8AA9-0168-0712-1110-9D17B930F174}"/>
          </ac:spMkLst>
        </pc:spChg>
        <pc:graphicFrameChg chg="mod">
          <ac:chgData name="Emaus Katriina" userId="e28635f8-d800-42ff-a913-92d375f1fb60" providerId="ADAL" clId="{3222E497-CA7D-4D10-A5FC-D891BD657FDC}" dt="2026-03-16T10:50:30.145" v="406" actId="207"/>
          <ac:graphicFrameMkLst>
            <pc:docMk/>
            <pc:sldMk cId="611585089" sldId="282"/>
            <ac:graphicFrameMk id="15" creationId="{00332F05-D523-E9B9-4995-E5AD54D6D56F}"/>
          </ac:graphicFrameMkLst>
        </pc:graphicFrameChg>
      </pc:sldChg>
      <pc:sldChg chg="addSp modSp mod">
        <pc:chgData name="Emaus Katriina" userId="e28635f8-d800-42ff-a913-92d375f1fb60" providerId="ADAL" clId="{3222E497-CA7D-4D10-A5FC-D891BD657FDC}" dt="2026-03-16T10:55:51.717" v="431"/>
        <pc:sldMkLst>
          <pc:docMk/>
          <pc:sldMk cId="106640639" sldId="283"/>
        </pc:sldMkLst>
        <pc:spChg chg="mod">
          <ac:chgData name="Emaus Katriina" userId="e28635f8-d800-42ff-a913-92d375f1fb60" providerId="ADAL" clId="{3222E497-CA7D-4D10-A5FC-D891BD657FDC}" dt="2026-03-16T10:55:51.717" v="431"/>
          <ac:spMkLst>
            <pc:docMk/>
            <pc:sldMk cId="106640639" sldId="283"/>
            <ac:spMk id="4" creationId="{DC99B0DE-DFFC-86E5-9816-7A388A3E5B25}"/>
          </ac:spMkLst>
        </pc:spChg>
        <pc:spChg chg="mod">
          <ac:chgData name="Emaus Katriina" userId="e28635f8-d800-42ff-a913-92d375f1fb60" providerId="ADAL" clId="{3222E497-CA7D-4D10-A5FC-D891BD657FDC}" dt="2026-03-16T10:54:34.226" v="427" actId="1037"/>
          <ac:spMkLst>
            <pc:docMk/>
            <pc:sldMk cId="106640639" sldId="283"/>
            <ac:spMk id="5" creationId="{723B0300-5AE5-3A2F-A9B6-218426505026}"/>
          </ac:spMkLst>
        </pc:spChg>
        <pc:spChg chg="mod">
          <ac:chgData name="Emaus Katriina" userId="e28635f8-d800-42ff-a913-92d375f1fb60" providerId="ADAL" clId="{3222E497-CA7D-4D10-A5FC-D891BD657FDC}" dt="2026-03-16T10:54:34.226" v="427" actId="1037"/>
          <ac:spMkLst>
            <pc:docMk/>
            <pc:sldMk cId="106640639" sldId="283"/>
            <ac:spMk id="7" creationId="{1FEBD964-ED9F-AD7A-8294-D48C8D2F7EA5}"/>
          </ac:spMkLst>
        </pc:spChg>
        <pc:spChg chg="add mod">
          <ac:chgData name="Emaus Katriina" userId="e28635f8-d800-42ff-a913-92d375f1fb60" providerId="ADAL" clId="{3222E497-CA7D-4D10-A5FC-D891BD657FDC}" dt="2026-03-16T10:54:56.036" v="430" actId="14100"/>
          <ac:spMkLst>
            <pc:docMk/>
            <pc:sldMk cId="106640639" sldId="283"/>
            <ac:spMk id="8" creationId="{FA6FC9D6-7891-CBD3-BAD5-6371AE314F65}"/>
          </ac:spMkLst>
        </pc:spChg>
        <pc:graphicFrameChg chg="mod">
          <ac:chgData name="Emaus Katriina" userId="e28635f8-d800-42ff-a913-92d375f1fb60" providerId="ADAL" clId="{3222E497-CA7D-4D10-A5FC-D891BD657FDC}" dt="2026-03-16T10:54:28.010" v="424" actId="1037"/>
          <ac:graphicFrameMkLst>
            <pc:docMk/>
            <pc:sldMk cId="106640639" sldId="283"/>
            <ac:graphicFrameMk id="10" creationId="{82B3312E-DEA2-6C26-3DF6-726DD0DEDAB1}"/>
          </ac:graphicFrameMkLst>
        </pc:graphicFrameChg>
        <pc:graphicFrameChg chg="mod">
          <ac:chgData name="Emaus Katriina" userId="e28635f8-d800-42ff-a913-92d375f1fb60" providerId="ADAL" clId="{3222E497-CA7D-4D10-A5FC-D891BD657FDC}" dt="2026-03-16T10:54:28.010" v="424" actId="1037"/>
          <ac:graphicFrameMkLst>
            <pc:docMk/>
            <pc:sldMk cId="106640639" sldId="283"/>
            <ac:graphicFrameMk id="11" creationId="{BEBF9595-694B-0554-4010-B53F1E77ED44}"/>
          </ac:graphicFrameMkLst>
        </pc:graphicFrameChg>
      </pc:sldChg>
      <pc:sldChg chg="modSp mod">
        <pc:chgData name="Emaus Katriina" userId="e28635f8-d800-42ff-a913-92d375f1fb60" providerId="ADAL" clId="{3222E497-CA7D-4D10-A5FC-D891BD657FDC}" dt="2026-03-16T10:57:49.438" v="440" actId="20577"/>
        <pc:sldMkLst>
          <pc:docMk/>
          <pc:sldMk cId="38734394" sldId="284"/>
        </pc:sldMkLst>
        <pc:spChg chg="mod">
          <ac:chgData name="Emaus Katriina" userId="e28635f8-d800-42ff-a913-92d375f1fb60" providerId="ADAL" clId="{3222E497-CA7D-4D10-A5FC-D891BD657FDC}" dt="2026-03-16T10:57:49.438" v="440" actId="20577"/>
          <ac:spMkLst>
            <pc:docMk/>
            <pc:sldMk cId="38734394" sldId="284"/>
            <ac:spMk id="9" creationId="{F5F76475-9D9B-F096-2254-B3C245D87091}"/>
          </ac:spMkLst>
        </pc:spChg>
      </pc:sldChg>
      <pc:sldChg chg="modSp mod">
        <pc:chgData name="Emaus Katriina" userId="e28635f8-d800-42ff-a913-92d375f1fb60" providerId="ADAL" clId="{3222E497-CA7D-4D10-A5FC-D891BD657FDC}" dt="2026-03-16T10:58:36.836" v="450"/>
        <pc:sldMkLst>
          <pc:docMk/>
          <pc:sldMk cId="2458159047" sldId="285"/>
        </pc:sldMkLst>
        <pc:spChg chg="mod">
          <ac:chgData name="Emaus Katriina" userId="e28635f8-d800-42ff-a913-92d375f1fb60" providerId="ADAL" clId="{3222E497-CA7D-4D10-A5FC-D891BD657FDC}" dt="2026-03-16T10:58:25.287" v="449" actId="20577"/>
          <ac:spMkLst>
            <pc:docMk/>
            <pc:sldMk cId="2458159047" sldId="285"/>
            <ac:spMk id="2" creationId="{C4E506E7-511B-FE8A-3C90-CAD4E7428CD6}"/>
          </ac:spMkLst>
        </pc:spChg>
        <pc:spChg chg="mod">
          <ac:chgData name="Emaus Katriina" userId="e28635f8-d800-42ff-a913-92d375f1fb60" providerId="ADAL" clId="{3222E497-CA7D-4D10-A5FC-D891BD657FDC}" dt="2026-03-16T10:58:36.836" v="450"/>
          <ac:spMkLst>
            <pc:docMk/>
            <pc:sldMk cId="2458159047" sldId="285"/>
            <ac:spMk id="8" creationId="{4D6DA2E1-D2EB-C771-283B-254B2B094083}"/>
          </ac:spMkLst>
        </pc:spChg>
      </pc:sldChg>
      <pc:sldChg chg="modSp mod">
        <pc:chgData name="Emaus Katriina" userId="e28635f8-d800-42ff-a913-92d375f1fb60" providerId="ADAL" clId="{3222E497-CA7D-4D10-A5FC-D891BD657FDC}" dt="2026-03-16T11:00:33.010" v="461"/>
        <pc:sldMkLst>
          <pc:docMk/>
          <pc:sldMk cId="2117022963" sldId="286"/>
        </pc:sldMkLst>
        <pc:spChg chg="mod">
          <ac:chgData name="Emaus Katriina" userId="e28635f8-d800-42ff-a913-92d375f1fb60" providerId="ADAL" clId="{3222E497-CA7D-4D10-A5FC-D891BD657FDC}" dt="2026-03-16T11:00:33.010" v="461"/>
          <ac:spMkLst>
            <pc:docMk/>
            <pc:sldMk cId="2117022963" sldId="286"/>
            <ac:spMk id="4" creationId="{8A55A798-1775-894E-F087-6A0B65F4E130}"/>
          </ac:spMkLst>
        </pc:spChg>
      </pc:sldChg>
      <pc:sldChg chg="modSp mod">
        <pc:chgData name="Emaus Katriina" userId="e28635f8-d800-42ff-a913-92d375f1fb60" providerId="ADAL" clId="{3222E497-CA7D-4D10-A5FC-D891BD657FDC}" dt="2026-03-16T11:02:19.782" v="472"/>
        <pc:sldMkLst>
          <pc:docMk/>
          <pc:sldMk cId="404825850" sldId="287"/>
        </pc:sldMkLst>
        <pc:spChg chg="mod">
          <ac:chgData name="Emaus Katriina" userId="e28635f8-d800-42ff-a913-92d375f1fb60" providerId="ADAL" clId="{3222E497-CA7D-4D10-A5FC-D891BD657FDC}" dt="2026-03-16T11:02:19.782" v="472"/>
          <ac:spMkLst>
            <pc:docMk/>
            <pc:sldMk cId="404825850" sldId="287"/>
            <ac:spMk id="4" creationId="{CBE8F5AE-13E2-F0F7-954F-175B8131615B}"/>
          </ac:spMkLst>
        </pc:spChg>
      </pc:sldChg>
      <pc:sldChg chg="modSp mod">
        <pc:chgData name="Emaus Katriina" userId="e28635f8-d800-42ff-a913-92d375f1fb60" providerId="ADAL" clId="{3222E497-CA7D-4D10-A5FC-D891BD657FDC}" dt="2026-03-16T11:04:24.195" v="489"/>
        <pc:sldMkLst>
          <pc:docMk/>
          <pc:sldMk cId="2057772992" sldId="288"/>
        </pc:sldMkLst>
        <pc:spChg chg="mod">
          <ac:chgData name="Emaus Katriina" userId="e28635f8-d800-42ff-a913-92d375f1fb60" providerId="ADAL" clId="{3222E497-CA7D-4D10-A5FC-D891BD657FDC}" dt="2026-03-16T11:04:24.195" v="489"/>
          <ac:spMkLst>
            <pc:docMk/>
            <pc:sldMk cId="2057772992" sldId="288"/>
            <ac:spMk id="4" creationId="{11DA6252-E265-C292-A6D1-6C2E666A8616}"/>
          </ac:spMkLst>
        </pc:spChg>
      </pc:sldChg>
      <pc:sldChg chg="modSp mod">
        <pc:chgData name="Emaus Katriina" userId="e28635f8-d800-42ff-a913-92d375f1fb60" providerId="ADAL" clId="{3222E497-CA7D-4D10-A5FC-D891BD657FDC}" dt="2026-03-16T11:05:50.387" v="499" actId="20577"/>
        <pc:sldMkLst>
          <pc:docMk/>
          <pc:sldMk cId="3467758231" sldId="289"/>
        </pc:sldMkLst>
        <pc:spChg chg="mod">
          <ac:chgData name="Emaus Katriina" userId="e28635f8-d800-42ff-a913-92d375f1fb60" providerId="ADAL" clId="{3222E497-CA7D-4D10-A5FC-D891BD657FDC}" dt="2026-03-16T11:05:50.387" v="499" actId="20577"/>
          <ac:spMkLst>
            <pc:docMk/>
            <pc:sldMk cId="3467758231" sldId="289"/>
            <ac:spMk id="4" creationId="{C65361A2-F881-3E3D-9193-4E879F5A55FD}"/>
          </ac:spMkLst>
        </pc:spChg>
      </pc:sldChg>
      <pc:sldChg chg="modSp mod">
        <pc:chgData name="Emaus Katriina" userId="e28635f8-d800-42ff-a913-92d375f1fb60" providerId="ADAL" clId="{3222E497-CA7D-4D10-A5FC-D891BD657FDC}" dt="2026-03-16T11:08:12.190" v="521"/>
        <pc:sldMkLst>
          <pc:docMk/>
          <pc:sldMk cId="3626358899" sldId="290"/>
        </pc:sldMkLst>
        <pc:spChg chg="mod">
          <ac:chgData name="Emaus Katriina" userId="e28635f8-d800-42ff-a913-92d375f1fb60" providerId="ADAL" clId="{3222E497-CA7D-4D10-A5FC-D891BD657FDC}" dt="2026-03-16T11:08:12.190" v="521"/>
          <ac:spMkLst>
            <pc:docMk/>
            <pc:sldMk cId="3626358899" sldId="290"/>
            <ac:spMk id="4" creationId="{CE95358F-133C-FCFB-D4FE-2C032F94C8C5}"/>
          </ac:spMkLst>
        </pc:spChg>
        <pc:spChg chg="mod">
          <ac:chgData name="Emaus Katriina" userId="e28635f8-d800-42ff-a913-92d375f1fb60" providerId="ADAL" clId="{3222E497-CA7D-4D10-A5FC-D891BD657FDC}" dt="2026-03-16T11:06:01.994" v="501" actId="404"/>
          <ac:spMkLst>
            <pc:docMk/>
            <pc:sldMk cId="3626358899" sldId="290"/>
            <ac:spMk id="9" creationId="{44B95A54-40C5-EC8B-FF33-A471A8643EDF}"/>
          </ac:spMkLst>
        </pc:spChg>
      </pc:sldChg>
      <pc:sldChg chg="modSp mod">
        <pc:chgData name="Emaus Katriina" userId="e28635f8-d800-42ff-a913-92d375f1fb60" providerId="ADAL" clId="{3222E497-CA7D-4D10-A5FC-D891BD657FDC}" dt="2026-03-16T11:10:14.448" v="542"/>
        <pc:sldMkLst>
          <pc:docMk/>
          <pc:sldMk cId="397556151" sldId="292"/>
        </pc:sldMkLst>
        <pc:spChg chg="mod">
          <ac:chgData name="Emaus Katriina" userId="e28635f8-d800-42ff-a913-92d375f1fb60" providerId="ADAL" clId="{3222E497-CA7D-4D10-A5FC-D891BD657FDC}" dt="2026-03-16T11:10:02.191" v="541" actId="20577"/>
          <ac:spMkLst>
            <pc:docMk/>
            <pc:sldMk cId="397556151" sldId="292"/>
            <ac:spMk id="2" creationId="{1CAEA3BF-DB87-ECF7-45D7-9754FDED1865}"/>
          </ac:spMkLst>
        </pc:spChg>
        <pc:spChg chg="mod">
          <ac:chgData name="Emaus Katriina" userId="e28635f8-d800-42ff-a913-92d375f1fb60" providerId="ADAL" clId="{3222E497-CA7D-4D10-A5FC-D891BD657FDC}" dt="2026-03-16T11:09:16.779" v="525" actId="20577"/>
          <ac:spMkLst>
            <pc:docMk/>
            <pc:sldMk cId="397556151" sldId="292"/>
            <ac:spMk id="6" creationId="{CC5E40B6-C240-4FC8-D4F0-34AB4F5F0D99}"/>
          </ac:spMkLst>
        </pc:spChg>
        <pc:spChg chg="mod">
          <ac:chgData name="Emaus Katriina" userId="e28635f8-d800-42ff-a913-92d375f1fb60" providerId="ADAL" clId="{3222E497-CA7D-4D10-A5FC-D891BD657FDC}" dt="2026-03-16T11:10:14.448" v="542"/>
          <ac:spMkLst>
            <pc:docMk/>
            <pc:sldMk cId="397556151" sldId="292"/>
            <ac:spMk id="8" creationId="{336750F1-F5E4-A2B7-69FD-A7025F924A5D}"/>
          </ac:spMkLst>
        </pc:spChg>
      </pc:sldChg>
      <pc:sldChg chg="addSp delSp modSp mod">
        <pc:chgData name="Emaus Katriina" userId="e28635f8-d800-42ff-a913-92d375f1fb60" providerId="ADAL" clId="{3222E497-CA7D-4D10-A5FC-D891BD657FDC}" dt="2026-03-16T11:17:35.714" v="562" actId="22"/>
        <pc:sldMkLst>
          <pc:docMk/>
          <pc:sldMk cId="904339388" sldId="293"/>
        </pc:sldMkLst>
        <pc:spChg chg="mod">
          <ac:chgData name="Emaus Katriina" userId="e28635f8-d800-42ff-a913-92d375f1fb60" providerId="ADAL" clId="{3222E497-CA7D-4D10-A5FC-D891BD657FDC}" dt="2026-03-16T11:10:49.183" v="546" actId="20577"/>
          <ac:spMkLst>
            <pc:docMk/>
            <pc:sldMk cId="904339388" sldId="293"/>
            <ac:spMk id="2" creationId="{C04A96C9-69C9-AA1C-6169-B918928E7B89}"/>
          </ac:spMkLst>
        </pc:spChg>
        <pc:spChg chg="add mod">
          <ac:chgData name="Emaus Katriina" userId="e28635f8-d800-42ff-a913-92d375f1fb60" providerId="ADAL" clId="{3222E497-CA7D-4D10-A5FC-D891BD657FDC}" dt="2026-03-16T11:16:42.635" v="560" actId="404"/>
          <ac:spMkLst>
            <pc:docMk/>
            <pc:sldMk cId="904339388" sldId="293"/>
            <ac:spMk id="6" creationId="{358078A2-D5CA-2D58-0B3C-8744C952B065}"/>
          </ac:spMkLst>
        </pc:spChg>
        <pc:spChg chg="mod">
          <ac:chgData name="Emaus Katriina" userId="e28635f8-d800-42ff-a913-92d375f1fb60" providerId="ADAL" clId="{3222E497-CA7D-4D10-A5FC-D891BD657FDC}" dt="2026-03-16T11:15:57.824" v="556" actId="20577"/>
          <ac:spMkLst>
            <pc:docMk/>
            <pc:sldMk cId="904339388" sldId="293"/>
            <ac:spMk id="7" creationId="{45AFE2F6-A9E8-70A5-9D79-63C1B314EC64}"/>
          </ac:spMkLst>
        </pc:spChg>
        <pc:graphicFrameChg chg="mod">
          <ac:chgData name="Emaus Katriina" userId="e28635f8-d800-42ff-a913-92d375f1fb60" providerId="ADAL" clId="{3222E497-CA7D-4D10-A5FC-D891BD657FDC}" dt="2026-03-16T11:15:38.707" v="554"/>
          <ac:graphicFrameMkLst>
            <pc:docMk/>
            <pc:sldMk cId="904339388" sldId="293"/>
            <ac:graphicFrameMk id="8" creationId="{EDB01E56-C360-0D44-51DA-D5A28DD21125}"/>
          </ac:graphicFrameMkLst>
        </pc:graphicFrameChg>
      </pc:sldChg>
      <pc:sldChg chg="modSp mod">
        <pc:chgData name="Emaus Katriina" userId="e28635f8-d800-42ff-a913-92d375f1fb60" providerId="ADAL" clId="{3222E497-CA7D-4D10-A5FC-D891BD657FDC}" dt="2026-03-16T11:25:40.604" v="600" actId="20577"/>
        <pc:sldMkLst>
          <pc:docMk/>
          <pc:sldMk cId="2931867949" sldId="294"/>
        </pc:sldMkLst>
        <pc:spChg chg="mod">
          <ac:chgData name="Emaus Katriina" userId="e28635f8-d800-42ff-a913-92d375f1fb60" providerId="ADAL" clId="{3222E497-CA7D-4D10-A5FC-D891BD657FDC}" dt="2026-03-16T11:25:02.139" v="594" actId="20577"/>
          <ac:spMkLst>
            <pc:docMk/>
            <pc:sldMk cId="2931867949" sldId="294"/>
            <ac:spMk id="6" creationId="{55E8BC23-1802-D883-9E04-FD6B6B314398}"/>
          </ac:spMkLst>
        </pc:spChg>
        <pc:spChg chg="mod">
          <ac:chgData name="Emaus Katriina" userId="e28635f8-d800-42ff-a913-92d375f1fb60" providerId="ADAL" clId="{3222E497-CA7D-4D10-A5FC-D891BD657FDC}" dt="2026-03-16T11:25:40.604" v="600" actId="20577"/>
          <ac:spMkLst>
            <pc:docMk/>
            <pc:sldMk cId="2931867949" sldId="294"/>
            <ac:spMk id="8" creationId="{3B602839-4B4F-5C93-3A21-39988A6802EE}"/>
          </ac:spMkLst>
        </pc:spChg>
      </pc:sldChg>
      <pc:sldChg chg="modSp mod">
        <pc:chgData name="Emaus Katriina" userId="e28635f8-d800-42ff-a913-92d375f1fb60" providerId="ADAL" clId="{3222E497-CA7D-4D10-A5FC-D891BD657FDC}" dt="2026-03-16T11:26:42.764" v="612"/>
        <pc:sldMkLst>
          <pc:docMk/>
          <pc:sldMk cId="768894546" sldId="295"/>
        </pc:sldMkLst>
        <pc:spChg chg="mod">
          <ac:chgData name="Emaus Katriina" userId="e28635f8-d800-42ff-a913-92d375f1fb60" providerId="ADAL" clId="{3222E497-CA7D-4D10-A5FC-D891BD657FDC}" dt="2026-03-16T11:26:04.812" v="608" actId="20577"/>
          <ac:spMkLst>
            <pc:docMk/>
            <pc:sldMk cId="768894546" sldId="295"/>
            <ac:spMk id="6" creationId="{9058BEEC-6695-A9EF-2810-7AF3365E99F6}"/>
          </ac:spMkLst>
        </pc:spChg>
        <pc:spChg chg="mod">
          <ac:chgData name="Emaus Katriina" userId="e28635f8-d800-42ff-a913-92d375f1fb60" providerId="ADAL" clId="{3222E497-CA7D-4D10-A5FC-D891BD657FDC}" dt="2026-03-16T11:26:42.764" v="612"/>
          <ac:spMkLst>
            <pc:docMk/>
            <pc:sldMk cId="768894546" sldId="295"/>
            <ac:spMk id="8" creationId="{2341C847-5056-9007-333E-48468B554195}"/>
          </ac:spMkLst>
        </pc:spChg>
      </pc:sldChg>
      <pc:sldChg chg="modSp mod">
        <pc:chgData name="Emaus Katriina" userId="e28635f8-d800-42ff-a913-92d375f1fb60" providerId="ADAL" clId="{3222E497-CA7D-4D10-A5FC-D891BD657FDC}" dt="2026-03-16T11:28:00.259" v="622"/>
        <pc:sldMkLst>
          <pc:docMk/>
          <pc:sldMk cId="3657915350" sldId="296"/>
        </pc:sldMkLst>
        <pc:spChg chg="mod">
          <ac:chgData name="Emaus Katriina" userId="e28635f8-d800-42ff-a913-92d375f1fb60" providerId="ADAL" clId="{3222E497-CA7D-4D10-A5FC-D891BD657FDC}" dt="2026-03-16T11:27:28.362" v="618" actId="20577"/>
          <ac:spMkLst>
            <pc:docMk/>
            <pc:sldMk cId="3657915350" sldId="296"/>
            <ac:spMk id="6" creationId="{54D5AD54-00AC-DF92-0BA0-42989CB64190}"/>
          </ac:spMkLst>
        </pc:spChg>
        <pc:spChg chg="mod">
          <ac:chgData name="Emaus Katriina" userId="e28635f8-d800-42ff-a913-92d375f1fb60" providerId="ADAL" clId="{3222E497-CA7D-4D10-A5FC-D891BD657FDC}" dt="2026-03-16T11:28:00.259" v="622"/>
          <ac:spMkLst>
            <pc:docMk/>
            <pc:sldMk cId="3657915350" sldId="296"/>
            <ac:spMk id="8" creationId="{6E9101B2-66E8-9698-BBF1-90C91519DF00}"/>
          </ac:spMkLst>
        </pc:spChg>
      </pc:sldChg>
      <pc:sldChg chg="modSp mod">
        <pc:chgData name="Emaus Katriina" userId="e28635f8-d800-42ff-a913-92d375f1fb60" providerId="ADAL" clId="{3222E497-CA7D-4D10-A5FC-D891BD657FDC}" dt="2026-03-16T11:29:01.569" v="634"/>
        <pc:sldMkLst>
          <pc:docMk/>
          <pc:sldMk cId="177122536" sldId="297"/>
        </pc:sldMkLst>
        <pc:spChg chg="mod">
          <ac:chgData name="Emaus Katriina" userId="e28635f8-d800-42ff-a913-92d375f1fb60" providerId="ADAL" clId="{3222E497-CA7D-4D10-A5FC-D891BD657FDC}" dt="2026-03-16T11:28:30.076" v="630" actId="20577"/>
          <ac:spMkLst>
            <pc:docMk/>
            <pc:sldMk cId="177122536" sldId="297"/>
            <ac:spMk id="6" creationId="{EE081749-83DC-04A9-9D4F-267B4A9655A4}"/>
          </ac:spMkLst>
        </pc:spChg>
        <pc:spChg chg="mod">
          <ac:chgData name="Emaus Katriina" userId="e28635f8-d800-42ff-a913-92d375f1fb60" providerId="ADAL" clId="{3222E497-CA7D-4D10-A5FC-D891BD657FDC}" dt="2026-03-16T11:29:01.569" v="634"/>
          <ac:spMkLst>
            <pc:docMk/>
            <pc:sldMk cId="177122536" sldId="297"/>
            <ac:spMk id="8" creationId="{006DBBC7-9838-2615-D69F-7C5ABA39E549}"/>
          </ac:spMkLst>
        </pc:spChg>
      </pc:sldChg>
      <pc:sldChg chg="modSp mod">
        <pc:chgData name="Emaus Katriina" userId="e28635f8-d800-42ff-a913-92d375f1fb60" providerId="ADAL" clId="{3222E497-CA7D-4D10-A5FC-D891BD657FDC}" dt="2026-03-16T11:30:11.057" v="641"/>
        <pc:sldMkLst>
          <pc:docMk/>
          <pc:sldMk cId="1321910676" sldId="298"/>
        </pc:sldMkLst>
        <pc:spChg chg="mod">
          <ac:chgData name="Emaus Katriina" userId="e28635f8-d800-42ff-a913-92d375f1fb60" providerId="ADAL" clId="{3222E497-CA7D-4D10-A5FC-D891BD657FDC}" dt="2026-03-16T11:30:11.057" v="641"/>
          <ac:spMkLst>
            <pc:docMk/>
            <pc:sldMk cId="1321910676" sldId="298"/>
            <ac:spMk id="7" creationId="{13342F87-2224-C271-6E33-B156A43A8A70}"/>
          </ac:spMkLst>
        </pc:spChg>
      </pc:sldChg>
      <pc:sldChg chg="modSp mod">
        <pc:chgData name="Emaus Katriina" userId="e28635f8-d800-42ff-a913-92d375f1fb60" providerId="ADAL" clId="{3222E497-CA7D-4D10-A5FC-D891BD657FDC}" dt="2026-03-16T11:32:24.291" v="651"/>
        <pc:sldMkLst>
          <pc:docMk/>
          <pc:sldMk cId="4153064790" sldId="299"/>
        </pc:sldMkLst>
        <pc:spChg chg="mod">
          <ac:chgData name="Emaus Katriina" userId="e28635f8-d800-42ff-a913-92d375f1fb60" providerId="ADAL" clId="{3222E497-CA7D-4D10-A5FC-D891BD657FDC}" dt="2026-03-16T11:32:24.291" v="651"/>
          <ac:spMkLst>
            <pc:docMk/>
            <pc:sldMk cId="4153064790" sldId="299"/>
            <ac:spMk id="7" creationId="{DED75875-AE9C-8621-FB34-8D618AA471D5}"/>
          </ac:spMkLst>
        </pc:spChg>
      </pc:sldChg>
      <pc:sldChg chg="modSp mod">
        <pc:chgData name="Emaus Katriina" userId="e28635f8-d800-42ff-a913-92d375f1fb60" providerId="ADAL" clId="{3222E497-CA7D-4D10-A5FC-D891BD657FDC}" dt="2026-03-16T11:33:08.647" v="655"/>
        <pc:sldMkLst>
          <pc:docMk/>
          <pc:sldMk cId="3740826344" sldId="300"/>
        </pc:sldMkLst>
        <pc:spChg chg="mod">
          <ac:chgData name="Emaus Katriina" userId="e28635f8-d800-42ff-a913-92d375f1fb60" providerId="ADAL" clId="{3222E497-CA7D-4D10-A5FC-D891BD657FDC}" dt="2026-03-16T11:33:08.647" v="655"/>
          <ac:spMkLst>
            <pc:docMk/>
            <pc:sldMk cId="3740826344" sldId="300"/>
            <ac:spMk id="7" creationId="{E7A51F58-A665-A0CD-EC9E-BA387279CFE1}"/>
          </ac:spMkLst>
        </pc:spChg>
      </pc:sldChg>
      <pc:sldChg chg="modSp">
        <pc:chgData name="Emaus Katriina" userId="e28635f8-d800-42ff-a913-92d375f1fb60" providerId="ADAL" clId="{3222E497-CA7D-4D10-A5FC-D891BD657FDC}" dt="2026-03-16T11:35:08.044" v="665"/>
        <pc:sldMkLst>
          <pc:docMk/>
          <pc:sldMk cId="111880724" sldId="301"/>
        </pc:sldMkLst>
        <pc:spChg chg="mod">
          <ac:chgData name="Emaus Katriina" userId="e28635f8-d800-42ff-a913-92d375f1fb60" providerId="ADAL" clId="{3222E497-CA7D-4D10-A5FC-D891BD657FDC}" dt="2026-03-16T11:35:08.044" v="665"/>
          <ac:spMkLst>
            <pc:docMk/>
            <pc:sldMk cId="111880724" sldId="301"/>
            <ac:spMk id="8" creationId="{00B9DBA5-676B-CD0B-1843-1629E693B60D}"/>
          </ac:spMkLst>
        </pc:spChg>
      </pc:sldChg>
      <pc:sldChg chg="modSp mod">
        <pc:chgData name="Emaus Katriina" userId="e28635f8-d800-42ff-a913-92d375f1fb60" providerId="ADAL" clId="{3222E497-CA7D-4D10-A5FC-D891BD657FDC}" dt="2026-03-16T11:32:18.241" v="650" actId="20577"/>
        <pc:sldMkLst>
          <pc:docMk/>
          <pc:sldMk cId="3602212793" sldId="305"/>
        </pc:sldMkLst>
        <pc:spChg chg="mod">
          <ac:chgData name="Emaus Katriina" userId="e28635f8-d800-42ff-a913-92d375f1fb60" providerId="ADAL" clId="{3222E497-CA7D-4D10-A5FC-D891BD657FDC}" dt="2026-03-16T11:32:18.241" v="650" actId="20577"/>
          <ac:spMkLst>
            <pc:docMk/>
            <pc:sldMk cId="3602212793" sldId="305"/>
            <ac:spMk id="7" creationId="{1A18857C-3C42-0159-E678-C04818629AFB}"/>
          </ac:spMkLst>
        </pc:spChg>
      </pc:sldChg>
      <pc:sldChg chg="modSp mod">
        <pc:chgData name="Emaus Katriina" userId="e28635f8-d800-42ff-a913-92d375f1fb60" providerId="ADAL" clId="{3222E497-CA7D-4D10-A5FC-D891BD657FDC}" dt="2026-03-16T11:36:47.584" v="681" actId="12"/>
        <pc:sldMkLst>
          <pc:docMk/>
          <pc:sldMk cId="1497997130" sldId="313"/>
        </pc:sldMkLst>
        <pc:spChg chg="mod">
          <ac:chgData name="Emaus Katriina" userId="e28635f8-d800-42ff-a913-92d375f1fb60" providerId="ADAL" clId="{3222E497-CA7D-4D10-A5FC-D891BD657FDC}" dt="2026-03-16T11:35:27.267" v="678" actId="20577"/>
          <ac:spMkLst>
            <pc:docMk/>
            <pc:sldMk cId="1497997130" sldId="313"/>
            <ac:spMk id="5" creationId="{EC170BE3-DB6B-12D0-5A1B-364438D8C15A}"/>
          </ac:spMkLst>
        </pc:spChg>
        <pc:spChg chg="mod">
          <ac:chgData name="Emaus Katriina" userId="e28635f8-d800-42ff-a913-92d375f1fb60" providerId="ADAL" clId="{3222E497-CA7D-4D10-A5FC-D891BD657FDC}" dt="2026-03-16T11:36:47.584" v="681" actId="12"/>
          <ac:spMkLst>
            <pc:docMk/>
            <pc:sldMk cId="1497997130" sldId="313"/>
            <ac:spMk id="6" creationId="{309E2271-DE43-5237-947E-D7B7E088727A}"/>
          </ac:spMkLst>
        </pc:spChg>
      </pc:sldChg>
      <pc:sldChg chg="addSp delSp modSp add del mod modClrScheme chgLayout">
        <pc:chgData name="Emaus Katriina" userId="e28635f8-d800-42ff-a913-92d375f1fb60" providerId="ADAL" clId="{3222E497-CA7D-4D10-A5FC-D891BD657FDC}" dt="2026-03-16T10:05:05.017" v="129" actId="20577"/>
        <pc:sldMkLst>
          <pc:docMk/>
          <pc:sldMk cId="1022644748" sldId="316"/>
        </pc:sldMkLst>
        <pc:spChg chg="mod ord">
          <ac:chgData name="Emaus Katriina" userId="e28635f8-d800-42ff-a913-92d375f1fb60" providerId="ADAL" clId="{3222E497-CA7D-4D10-A5FC-D891BD657FDC}" dt="2026-03-16T09:58:35.373" v="86" actId="700"/>
          <ac:spMkLst>
            <pc:docMk/>
            <pc:sldMk cId="1022644748" sldId="316"/>
            <ac:spMk id="2" creationId="{B72BBDCD-5FC2-8117-D6B2-B40E434B7AF0}"/>
          </ac:spMkLst>
        </pc:spChg>
        <pc:spChg chg="mod ord">
          <ac:chgData name="Emaus Katriina" userId="e28635f8-d800-42ff-a913-92d375f1fb60" providerId="ADAL" clId="{3222E497-CA7D-4D10-A5FC-D891BD657FDC}" dt="2026-03-16T09:58:35.373" v="86" actId="700"/>
          <ac:spMkLst>
            <pc:docMk/>
            <pc:sldMk cId="1022644748" sldId="316"/>
            <ac:spMk id="3" creationId="{F1503EC0-5DDF-C816-5857-E13E86806B60}"/>
          </ac:spMkLst>
        </pc:spChg>
        <pc:spChg chg="mod ord">
          <ac:chgData name="Emaus Katriina" userId="e28635f8-d800-42ff-a913-92d375f1fb60" providerId="ADAL" clId="{3222E497-CA7D-4D10-A5FC-D891BD657FDC}" dt="2026-03-16T10:00:13.538" v="95"/>
          <ac:spMkLst>
            <pc:docMk/>
            <pc:sldMk cId="1022644748" sldId="316"/>
            <ac:spMk id="6" creationId="{B53BBDA0-04DA-C9D3-9F88-8E4256C94B11}"/>
          </ac:spMkLst>
        </pc:spChg>
        <pc:spChg chg="add mod">
          <ac:chgData name="Emaus Katriina" userId="e28635f8-d800-42ff-a913-92d375f1fb60" providerId="ADAL" clId="{3222E497-CA7D-4D10-A5FC-D891BD657FDC}" dt="2026-03-16T10:05:05.017" v="129" actId="20577"/>
          <ac:spMkLst>
            <pc:docMk/>
            <pc:sldMk cId="1022644748" sldId="316"/>
            <ac:spMk id="13" creationId="{6FE1712F-6142-9287-72F0-61C84458B739}"/>
          </ac:spMkLst>
        </pc:spChg>
        <pc:graphicFrameChg chg="add del">
          <ac:chgData name="Emaus Katriina" userId="e28635f8-d800-42ff-a913-92d375f1fb60" providerId="ADAL" clId="{3222E497-CA7D-4D10-A5FC-D891BD657FDC}" dt="2026-03-16T09:58:39.173" v="88" actId="478"/>
          <ac:graphicFrameMkLst>
            <pc:docMk/>
            <pc:sldMk cId="1022644748" sldId="316"/>
            <ac:graphicFrameMk id="10" creationId="{D16D6E39-7C7E-538C-9B90-3E06A0D9FABF}"/>
          </ac:graphicFrameMkLst>
        </pc:graphicFrameChg>
        <pc:graphicFrameChg chg="add mod">
          <ac:chgData name="Emaus Katriina" userId="e28635f8-d800-42ff-a913-92d375f1fb60" providerId="ADAL" clId="{3222E497-CA7D-4D10-A5FC-D891BD657FDC}" dt="2026-03-16T09:59:16.779" v="94"/>
          <ac:graphicFrameMkLst>
            <pc:docMk/>
            <pc:sldMk cId="1022644748" sldId="316"/>
            <ac:graphicFrameMk id="12" creationId="{E89F0A5E-0AC8-FC45-A1B0-A37FF98E699A}"/>
          </ac:graphicFrameMkLst>
        </pc:graphicFrameChg>
      </pc:sldChg>
      <pc:sldChg chg="delSp modSp add mod">
        <pc:chgData name="Emaus Katriina" userId="e28635f8-d800-42ff-a913-92d375f1fb60" providerId="ADAL" clId="{3222E497-CA7D-4D10-A5FC-D891BD657FDC}" dt="2026-03-16T11:22:04.775" v="579" actId="20577"/>
        <pc:sldMkLst>
          <pc:docMk/>
          <pc:sldMk cId="2918250866" sldId="317"/>
        </pc:sldMkLst>
        <pc:spChg chg="mod">
          <ac:chgData name="Emaus Katriina" userId="e28635f8-d800-42ff-a913-92d375f1fb60" providerId="ADAL" clId="{3222E497-CA7D-4D10-A5FC-D891BD657FDC}" dt="2026-03-16T11:22:04.775" v="579" actId="20577"/>
          <ac:spMkLst>
            <pc:docMk/>
            <pc:sldMk cId="2918250866" sldId="317"/>
            <ac:spMk id="2" creationId="{584F60AD-BCFE-7C47-49CA-271EE586C9B3}"/>
          </ac:spMkLst>
        </pc:spChg>
        <pc:graphicFrameChg chg="mod">
          <ac:chgData name="Emaus Katriina" userId="e28635f8-d800-42ff-a913-92d375f1fb60" providerId="ADAL" clId="{3222E497-CA7D-4D10-A5FC-D891BD657FDC}" dt="2026-03-16T11:20:34.078" v="575"/>
          <ac:graphicFrameMkLst>
            <pc:docMk/>
            <pc:sldMk cId="2918250866" sldId="317"/>
            <ac:graphicFrameMk id="8" creationId="{4AECC25B-6C0B-F193-E323-AC9BFB23195C}"/>
          </ac:graphicFrameMkLst>
        </pc:graphicFrameChg>
      </pc:sldChg>
      <pc:sldChg chg="delSp modSp add mod">
        <pc:chgData name="Emaus Katriina" userId="e28635f8-d800-42ff-a913-92d375f1fb60" providerId="ADAL" clId="{3222E497-CA7D-4D10-A5FC-D891BD657FDC}" dt="2026-03-16T11:24:37.546" v="588" actId="478"/>
        <pc:sldMkLst>
          <pc:docMk/>
          <pc:sldMk cId="3997904307" sldId="318"/>
        </pc:sldMkLst>
        <pc:graphicFrameChg chg="mod">
          <ac:chgData name="Emaus Katriina" userId="e28635f8-d800-42ff-a913-92d375f1fb60" providerId="ADAL" clId="{3222E497-CA7D-4D10-A5FC-D891BD657FDC}" dt="2026-03-16T11:24:17.078" v="587"/>
          <ac:graphicFrameMkLst>
            <pc:docMk/>
            <pc:sldMk cId="3997904307" sldId="318"/>
            <ac:graphicFrameMk id="8" creationId="{32EA355D-9169-6815-0046-D6673197AF0E}"/>
          </ac:graphicFrameMkLst>
        </pc:graphicFrameChg>
      </pc:sldChg>
    </pc:docChg>
  </pc:docChgLst>
  <pc:docChgLst>
    <pc:chgData name="Mikkonen Hanne" userId="5a557d90-2fc0-4583-be01-62766ce855fb" providerId="ADAL" clId="{B27D60A9-5133-4D73-8AC0-C572E31211C0}"/>
    <pc:docChg chg="addSld modSld">
      <pc:chgData name="Mikkonen Hanne" userId="5a557d90-2fc0-4583-be01-62766ce855fb" providerId="ADAL" clId="{B27D60A9-5133-4D73-8AC0-C572E31211C0}" dt="2026-03-27T13:23:01.700" v="12" actId="20577"/>
      <pc:docMkLst>
        <pc:docMk/>
      </pc:docMkLst>
      <pc:sldChg chg="modSp mod">
        <pc:chgData name="Mikkonen Hanne" userId="5a557d90-2fc0-4583-be01-62766ce855fb" providerId="ADAL" clId="{B27D60A9-5133-4D73-8AC0-C572E31211C0}" dt="2026-03-27T13:23:01.700" v="12" actId="20577"/>
        <pc:sldMkLst>
          <pc:docMk/>
          <pc:sldMk cId="1722437797" sldId="272"/>
        </pc:sldMkLst>
        <pc:spChg chg="mod">
          <ac:chgData name="Mikkonen Hanne" userId="5a557d90-2fc0-4583-be01-62766ce855fb" providerId="ADAL" clId="{B27D60A9-5133-4D73-8AC0-C572E31211C0}" dt="2026-03-27T13:23:01.700" v="12" actId="20577"/>
          <ac:spMkLst>
            <pc:docMk/>
            <pc:sldMk cId="1722437797" sldId="272"/>
            <ac:spMk id="9" creationId="{699B16FC-46E4-4BAC-B0D3-A42E46B896E0}"/>
          </ac:spMkLst>
        </pc:spChg>
      </pc:sldChg>
      <pc:sldChg chg="addSp modSp mod">
        <pc:chgData name="Mikkonen Hanne" userId="5a557d90-2fc0-4583-be01-62766ce855fb" providerId="ADAL" clId="{B27D60A9-5133-4D73-8AC0-C572E31211C0}" dt="2026-03-27T13:22:41.890" v="7" actId="1076"/>
        <pc:sldMkLst>
          <pc:docMk/>
          <pc:sldMk cId="1983511404" sldId="273"/>
        </pc:sldMkLst>
        <pc:spChg chg="add mod">
          <ac:chgData name="Mikkonen Hanne" userId="5a557d90-2fc0-4583-be01-62766ce855fb" providerId="ADAL" clId="{B27D60A9-5133-4D73-8AC0-C572E31211C0}" dt="2026-03-27T13:22:41.890" v="7" actId="1076"/>
          <ac:spMkLst>
            <pc:docMk/>
            <pc:sldMk cId="1983511404" sldId="273"/>
            <ac:spMk id="5" creationId="{54261C87-9326-8F2D-C2D9-B59634A49229}"/>
          </ac:spMkLst>
        </pc:spChg>
        <pc:graphicFrameChg chg="mod">
          <ac:chgData name="Mikkonen Hanne" userId="5a557d90-2fc0-4583-be01-62766ce855fb" providerId="ADAL" clId="{B27D60A9-5133-4D73-8AC0-C572E31211C0}" dt="2026-03-27T13:22:36.730" v="5"/>
          <ac:graphicFrameMkLst>
            <pc:docMk/>
            <pc:sldMk cId="1983511404" sldId="273"/>
            <ac:graphicFrameMk id="15" creationId="{8CB9C003-A010-8099-D6C2-D092693E9F6C}"/>
          </ac:graphicFrameMkLst>
        </pc:graphicFrameChg>
      </pc:sldChg>
      <pc:sldChg chg="mod">
        <pc:chgData name="Mikkonen Hanne" userId="5a557d90-2fc0-4583-be01-62766ce855fb" providerId="ADAL" clId="{B27D60A9-5133-4D73-8AC0-C572E31211C0}" dt="2026-03-17T09:10:30.763" v="3" actId="27918"/>
        <pc:sldMkLst>
          <pc:docMk/>
          <pc:sldMk cId="904339388" sldId="293"/>
        </pc:sldMkLst>
      </pc:sldChg>
      <pc:sldChg chg="new">
        <pc:chgData name="Mikkonen Hanne" userId="5a557d90-2fc0-4583-be01-62766ce855fb" providerId="ADAL" clId="{B27D60A9-5133-4D73-8AC0-C572E31211C0}" dt="2026-03-27T13:22:12.283" v="4" actId="680"/>
        <pc:sldMkLst>
          <pc:docMk/>
          <pc:sldMk cId="3719019923" sldId="3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baseline="0" dirty="0"/>
              <a:t>Company size by number of employees</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Total membership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Over 1000 emp.</c:v>
                </c:pt>
                <c:pt idx="1">
                  <c:v>500-999 emp.</c:v>
                </c:pt>
                <c:pt idx="2">
                  <c:v>250-499 emp.</c:v>
                </c:pt>
                <c:pt idx="3">
                  <c:v>1-249 emp.</c:v>
                </c:pt>
              </c:strCache>
            </c:strRef>
          </c:cat>
          <c:val>
            <c:numRef>
              <c:f>Taul1!$B$2:$B$5</c:f>
              <c:numCache>
                <c:formatCode>0%</c:formatCode>
                <c:ptCount val="4"/>
                <c:pt idx="0">
                  <c:v>0.02</c:v>
                </c:pt>
                <c:pt idx="1">
                  <c:v>0.03</c:v>
                </c:pt>
                <c:pt idx="2">
                  <c:v>0.06</c:v>
                </c:pt>
                <c:pt idx="3">
                  <c:v>0.9</c:v>
                </c:pt>
              </c:numCache>
            </c:numRef>
          </c:val>
          <c:extLst>
            <c:ext xmlns:c16="http://schemas.microsoft.com/office/drawing/2014/chart" uri="{C3380CC4-5D6E-409C-BE32-E72D297353CC}">
              <c16:uniqueId val="{00000000-9646-48BB-A59A-FA99C79EC9DD}"/>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Over 1000 emp.</c:v>
                </c:pt>
                <c:pt idx="1">
                  <c:v>500-999 emp.</c:v>
                </c:pt>
                <c:pt idx="2">
                  <c:v>250-499 emp.</c:v>
                </c:pt>
                <c:pt idx="3">
                  <c:v>1-249 emp.</c:v>
                </c:pt>
              </c:strCache>
            </c:strRef>
          </c:cat>
          <c:val>
            <c:numRef>
              <c:f>Taul1!$C$2:$C$5</c:f>
              <c:numCache>
                <c:formatCode>0%</c:formatCode>
                <c:ptCount val="4"/>
                <c:pt idx="0">
                  <c:v>0.03</c:v>
                </c:pt>
                <c:pt idx="1">
                  <c:v>0.03</c:v>
                </c:pt>
                <c:pt idx="2">
                  <c:v>0.05</c:v>
                </c:pt>
                <c:pt idx="3">
                  <c:v>0.9</c:v>
                </c:pt>
              </c:numCache>
            </c:numRef>
          </c:val>
          <c:extLst>
            <c:ext xmlns:c16="http://schemas.microsoft.com/office/drawing/2014/chart" uri="{C3380CC4-5D6E-409C-BE32-E72D297353CC}">
              <c16:uniqueId val="{00000001-9646-48BB-A59A-FA99C79EC9DD}"/>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0" i="0" u="none" strike="noStrike" kern="1200" spc="0" baseline="0" dirty="0">
                <a:solidFill>
                  <a:schemeClr val="tx1"/>
                </a:solidFill>
              </a:rPr>
              <a:t>Production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80699799553998"/>
          <c:y val="0.17903345698652293"/>
          <c:w val="0.84333825175359067"/>
          <c:h val="0.77509156280328417"/>
        </c:manualLayout>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2025</c:v>
                </c:pt>
                <c:pt idx="3">
                  <c:v>June 2025</c:v>
                </c:pt>
                <c:pt idx="4">
                  <c:v>Sept. 2025</c:v>
                </c:pt>
                <c:pt idx="5">
                  <c:v>Dec. 2025</c:v>
                </c:pt>
                <c:pt idx="6">
                  <c:v>March 2026</c:v>
                </c:pt>
              </c:strCache>
            </c:strRef>
          </c:cat>
          <c:val>
            <c:numRef>
              <c:f>Taul1!$B$2:$B$8</c:f>
              <c:numCache>
                <c:formatCode>General</c:formatCode>
                <c:ptCount val="7"/>
                <c:pt idx="0">
                  <c:v>3</c:v>
                </c:pt>
                <c:pt idx="1">
                  <c:v>8</c:v>
                </c:pt>
                <c:pt idx="2">
                  <c:v>27</c:v>
                </c:pt>
                <c:pt idx="3">
                  <c:v>13</c:v>
                </c:pt>
                <c:pt idx="4">
                  <c:v>12</c:v>
                </c:pt>
                <c:pt idx="5">
                  <c:v>24</c:v>
                </c:pt>
                <c:pt idx="6">
                  <c:v>33</c:v>
                </c:pt>
              </c:numCache>
            </c:numRef>
          </c:val>
          <c:extLst>
            <c:ext xmlns:c16="http://schemas.microsoft.com/office/drawing/2014/chart" uri="{C3380CC4-5D6E-409C-BE32-E72D297353CC}">
              <c16:uniqueId val="{00000000-FDAF-4C39-BA52-FADD4BC2C0A8}"/>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0.18</c:v>
                </c:pt>
                <c:pt idx="1">
                  <c:v>0.19</c:v>
                </c:pt>
                <c:pt idx="2">
                  <c:v>0.15</c:v>
                </c:pt>
                <c:pt idx="3">
                  <c:v>0.12</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0.44</c:v>
                </c:pt>
                <c:pt idx="1">
                  <c:v>0.41</c:v>
                </c:pt>
                <c:pt idx="2">
                  <c:v>0.56000000000000005</c:v>
                </c:pt>
                <c:pt idx="3">
                  <c:v>0.59</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0.38</c:v>
                </c:pt>
                <c:pt idx="1">
                  <c:v>0.4</c:v>
                </c:pt>
                <c:pt idx="2">
                  <c:v>0.28999999999999998</c:v>
                </c:pt>
                <c:pt idx="3">
                  <c:v>0.28999999999999998</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0.21</c:v>
                </c:pt>
                <c:pt idx="1">
                  <c:v>0.22</c:v>
                </c:pt>
                <c:pt idx="2">
                  <c:v>0.16</c:v>
                </c:pt>
                <c:pt idx="3">
                  <c:v>0.14000000000000001</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0.41</c:v>
                </c:pt>
                <c:pt idx="1">
                  <c:v>0.39</c:v>
                </c:pt>
                <c:pt idx="2">
                  <c:v>0.54</c:v>
                </c:pt>
                <c:pt idx="3">
                  <c:v>0.55000000000000004</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0.38</c:v>
                </c:pt>
                <c:pt idx="1">
                  <c:v>0.39</c:v>
                </c:pt>
                <c:pt idx="2">
                  <c:v>0.3</c:v>
                </c:pt>
                <c:pt idx="3">
                  <c:v>0.31</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7.0000000000000007E-2</c:v>
                </c:pt>
                <c:pt idx="1">
                  <c:v>7.0000000000000007E-2</c:v>
                </c:pt>
                <c:pt idx="2">
                  <c:v>0.13</c:v>
                </c:pt>
                <c:pt idx="3">
                  <c:v>7.0000000000000007E-2</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0.53</c:v>
                </c:pt>
                <c:pt idx="1">
                  <c:v>0.48</c:v>
                </c:pt>
                <c:pt idx="2">
                  <c:v>0.6</c:v>
                </c:pt>
                <c:pt idx="3">
                  <c:v>0.72</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0.4</c:v>
                </c:pt>
                <c:pt idx="1">
                  <c:v>0.45</c:v>
                </c:pt>
                <c:pt idx="2">
                  <c:v>0.27</c:v>
                </c:pt>
                <c:pt idx="3">
                  <c:v>0.21</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Manufacturing </a:t>
            </a:r>
            <a:r>
              <a:rPr lang="fi-FI" sz="1400" dirty="0" err="1"/>
              <a:t>industry</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Manufacturing industry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General</c:formatCode>
                <c:ptCount val="4"/>
                <c:pt idx="0">
                  <c:v>16</c:v>
                </c:pt>
                <c:pt idx="1">
                  <c:v>17</c:v>
                </c:pt>
                <c:pt idx="2">
                  <c:v>14</c:v>
                </c:pt>
                <c:pt idx="3">
                  <c:v>18</c:v>
                </c:pt>
              </c:numCache>
            </c:numRef>
          </c:val>
          <c:extLst>
            <c:ext xmlns:c16="http://schemas.microsoft.com/office/drawing/2014/chart" uri="{C3380CC4-5D6E-409C-BE32-E72D297353CC}">
              <c16:uniqueId val="{00000000-DF50-4CD1-AF76-70C292E7E47F}"/>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Services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General</c:formatCode>
                <c:ptCount val="4"/>
                <c:pt idx="0">
                  <c:v>33</c:v>
                </c:pt>
                <c:pt idx="1">
                  <c:v>39</c:v>
                </c:pt>
                <c:pt idx="2">
                  <c:v>13</c:v>
                </c:pt>
                <c:pt idx="3">
                  <c:v>15</c:v>
                </c:pt>
              </c:numCache>
            </c:numRef>
          </c:val>
          <c:extLst>
            <c:ext xmlns:c16="http://schemas.microsoft.com/office/drawing/2014/chart" uri="{C3380CC4-5D6E-409C-BE32-E72D297353CC}">
              <c16:uniqueId val="{00000000-018F-4A22-B281-640E8DFABC93}"/>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0.2</c:v>
                </c:pt>
                <c:pt idx="1">
                  <c:v>0.21</c:v>
                </c:pt>
                <c:pt idx="2">
                  <c:v>0.16</c:v>
                </c:pt>
                <c:pt idx="3">
                  <c:v>0.14000000000000001</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0.42</c:v>
                </c:pt>
                <c:pt idx="1">
                  <c:v>0.38</c:v>
                </c:pt>
                <c:pt idx="2">
                  <c:v>0.55000000000000004</c:v>
                </c:pt>
                <c:pt idx="3">
                  <c:v>0.57999999999999996</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0.39</c:v>
                </c:pt>
                <c:pt idx="1">
                  <c:v>0.42</c:v>
                </c:pt>
                <c:pt idx="2">
                  <c:v>0.28000000000000003</c:v>
                </c:pt>
                <c:pt idx="3">
                  <c:v>0.28000000000000003</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0%</c:formatCode>
                <c:ptCount val="4"/>
                <c:pt idx="0">
                  <c:v>0.1</c:v>
                </c:pt>
                <c:pt idx="1">
                  <c:v>0.09</c:v>
                </c:pt>
                <c:pt idx="2">
                  <c:v>0.12</c:v>
                </c:pt>
                <c:pt idx="3">
                  <c:v>0.05</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Taul1!$C$2:$C$5</c:f>
              <c:numCache>
                <c:formatCode>0%</c:formatCode>
                <c:ptCount val="4"/>
                <c:pt idx="0">
                  <c:v>0.53</c:v>
                </c:pt>
                <c:pt idx="1">
                  <c:v>0.56999999999999995</c:v>
                </c:pt>
                <c:pt idx="2">
                  <c:v>0.56999999999999995</c:v>
                </c:pt>
                <c:pt idx="3">
                  <c:v>0.64</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Taul1!$D$2:$D$5</c:f>
              <c:numCache>
                <c:formatCode>0%</c:formatCode>
                <c:ptCount val="4"/>
                <c:pt idx="0">
                  <c:v>0.36</c:v>
                </c:pt>
                <c:pt idx="1">
                  <c:v>0.34</c:v>
                </c:pt>
                <c:pt idx="2">
                  <c:v>0.31</c:v>
                </c:pt>
                <c:pt idx="3">
                  <c:v>0.31</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chemeClr val="tx1"/>
                </a:solidFill>
              </a:rPr>
              <a:t>Balance figure, Companies with fewer than 150 employees</a:t>
            </a:r>
            <a:endParaRPr lang="fi-FI"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Fewer than 150 employees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General</c:formatCode>
                <c:ptCount val="4"/>
                <c:pt idx="0">
                  <c:v>19</c:v>
                </c:pt>
                <c:pt idx="1">
                  <c:v>21</c:v>
                </c:pt>
                <c:pt idx="2">
                  <c:v>12</c:v>
                </c:pt>
                <c:pt idx="3">
                  <c:v>15</c:v>
                </c:pt>
              </c:numCache>
            </c:numRef>
          </c:val>
          <c:extLst>
            <c:ext xmlns:c16="http://schemas.microsoft.com/office/drawing/2014/chart" uri="{C3380CC4-5D6E-409C-BE32-E72D297353CC}">
              <c16:uniqueId val="{00000000-ACB5-4E1D-AA5A-246406A5B02A}"/>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chemeClr val="tx1"/>
                </a:solidFill>
              </a:rPr>
              <a:t>Balance figure, Companies with more than 150 employees</a:t>
            </a:r>
            <a:endParaRPr lang="fi-FI"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More than 150 employees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Order books</c:v>
                </c:pt>
                <c:pt idx="1">
                  <c:v>New orders</c:v>
                </c:pt>
                <c:pt idx="2">
                  <c:v>Employment</c:v>
                </c:pt>
                <c:pt idx="3">
                  <c:v>Production</c:v>
                </c:pt>
              </c:strCache>
            </c:strRef>
          </c:cat>
          <c:val>
            <c:numRef>
              <c:f>Taul1!$B$2:$B$5</c:f>
              <c:numCache>
                <c:formatCode>General</c:formatCode>
                <c:ptCount val="4"/>
                <c:pt idx="0">
                  <c:v>26</c:v>
                </c:pt>
                <c:pt idx="1">
                  <c:v>26</c:v>
                </c:pt>
                <c:pt idx="2">
                  <c:v>19</c:v>
                </c:pt>
                <c:pt idx="3">
                  <c:v>26</c:v>
                </c:pt>
              </c:numCache>
            </c:numRef>
          </c:val>
          <c:extLst>
            <c:ext xmlns:c16="http://schemas.microsoft.com/office/drawing/2014/chart" uri="{C3380CC4-5D6E-409C-BE32-E72D297353CC}">
              <c16:uniqueId val="{00000000-7C5A-4901-884E-0663CC298C86}"/>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Company´s</a:t>
            </a:r>
            <a:r>
              <a:rPr lang="fi-FI" sz="1400" dirty="0"/>
              <a:t> </a:t>
            </a:r>
            <a:r>
              <a:rPr lang="fi-FI" sz="1400" dirty="0" err="1"/>
              <a:t>industry</a:t>
            </a:r>
            <a:r>
              <a:rPr lang="fi-FI" sz="1400" dirty="0"/>
              <a:t> </a:t>
            </a:r>
            <a:r>
              <a:rPr lang="fi-FI" sz="1400" dirty="0" err="1"/>
              <a:t>sector</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Total membership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Information technology</c:v>
                </c:pt>
                <c:pt idx="1">
                  <c:v>Consulting engineering</c:v>
                </c:pt>
                <c:pt idx="2">
                  <c:v>Metals industry</c:v>
                </c:pt>
                <c:pt idx="3">
                  <c:v>Mechanical engineering</c:v>
                </c:pt>
                <c:pt idx="4">
                  <c:v>Electronics industry</c:v>
                </c:pt>
              </c:strCache>
            </c:strRef>
          </c:cat>
          <c:val>
            <c:numRef>
              <c:f>Taul1!$B$2:$B$6</c:f>
              <c:numCache>
                <c:formatCode>0%</c:formatCode>
                <c:ptCount val="5"/>
                <c:pt idx="0">
                  <c:v>0.23</c:v>
                </c:pt>
                <c:pt idx="1">
                  <c:v>0.06</c:v>
                </c:pt>
                <c:pt idx="2">
                  <c:v>0.03</c:v>
                </c:pt>
                <c:pt idx="3">
                  <c:v>0.54</c:v>
                </c:pt>
                <c:pt idx="4">
                  <c:v>0.14000000000000001</c:v>
                </c:pt>
              </c:numCache>
            </c:numRef>
          </c:val>
          <c:extLst>
            <c:ext xmlns:c16="http://schemas.microsoft.com/office/drawing/2014/chart" uri="{C3380CC4-5D6E-409C-BE32-E72D297353CC}">
              <c16:uniqueId val="{00000000-246D-4837-BF4D-C2F8195A84DE}"/>
            </c:ext>
          </c:extLst>
        </c:ser>
        <c:ser>
          <c:idx val="1"/>
          <c:order val="1"/>
          <c:tx>
            <c:strRef>
              <c:f>Taul1!$C$1</c:f>
              <c:strCache>
                <c:ptCount val="1"/>
                <c:pt idx="0">
                  <c:v>TeknoBaro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Information technology</c:v>
                </c:pt>
                <c:pt idx="1">
                  <c:v>Consulting engineering</c:v>
                </c:pt>
                <c:pt idx="2">
                  <c:v>Metals industry</c:v>
                </c:pt>
                <c:pt idx="3">
                  <c:v>Mechanical engineering</c:v>
                </c:pt>
                <c:pt idx="4">
                  <c:v>Electronics industry</c:v>
                </c:pt>
              </c:strCache>
            </c:strRef>
          </c:cat>
          <c:val>
            <c:numRef>
              <c:f>Taul1!$C$2:$C$6</c:f>
              <c:numCache>
                <c:formatCode>0%</c:formatCode>
                <c:ptCount val="5"/>
                <c:pt idx="0">
                  <c:v>0.18</c:v>
                </c:pt>
                <c:pt idx="1">
                  <c:v>0.05</c:v>
                </c:pt>
                <c:pt idx="2">
                  <c:v>0.05</c:v>
                </c:pt>
                <c:pt idx="3">
                  <c:v>0.57999999999999996</c:v>
                </c:pt>
                <c:pt idx="4">
                  <c:v>0.14000000000000001</c:v>
                </c:pt>
              </c:numCache>
            </c:numRef>
          </c:val>
          <c:extLst>
            <c:ext xmlns:c16="http://schemas.microsoft.com/office/drawing/2014/chart" uri="{C3380CC4-5D6E-409C-BE32-E72D297353CC}">
              <c16:uniqueId val="{00000001-246D-4837-BF4D-C2F8195A84DE}"/>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dirty="0" err="1"/>
              <a:t>Finished</a:t>
            </a:r>
            <a:r>
              <a:rPr lang="fi-FI" dirty="0"/>
              <a:t> </a:t>
            </a:r>
            <a:r>
              <a:rPr lang="fi-FI" dirty="0" err="1"/>
              <a:t>goods</a:t>
            </a:r>
            <a:r>
              <a:rPr lang="fi-FI" dirty="0"/>
              <a:t> </a:t>
            </a:r>
            <a:r>
              <a:rPr lang="fi-FI" dirty="0" err="1"/>
              <a:t>inventories</a:t>
            </a:r>
            <a:endParaRPr lang="fi-FI"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Increased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Less than 150 employees</c:v>
                </c:pt>
              </c:strCache>
            </c:strRef>
          </c:cat>
          <c:val>
            <c:numRef>
              <c:f>Taul1!$B$2:$B$3</c:f>
              <c:numCache>
                <c:formatCode>0%</c:formatCode>
                <c:ptCount val="2"/>
                <c:pt idx="0">
                  <c:v>0.08</c:v>
                </c:pt>
                <c:pt idx="1">
                  <c:v>0.14000000000000001</c:v>
                </c:pt>
              </c:numCache>
            </c:numRef>
          </c:val>
          <c:extLst>
            <c:ext xmlns:c16="http://schemas.microsoft.com/office/drawing/2014/chart" uri="{C3380CC4-5D6E-409C-BE32-E72D297353CC}">
              <c16:uniqueId val="{00000000-26C4-44C5-BB1B-A4D679192039}"/>
            </c:ext>
          </c:extLst>
        </c:ser>
        <c:ser>
          <c:idx val="1"/>
          <c:order val="1"/>
          <c:tx>
            <c:strRef>
              <c:f>Taul1!$C$1</c:f>
              <c:strCache>
                <c:ptCount val="1"/>
                <c:pt idx="0">
                  <c:v>Unchanged</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C4-44C5-BB1B-A4D679192039}"/>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Less than 150 employees</c:v>
                </c:pt>
              </c:strCache>
            </c:strRef>
          </c:cat>
          <c:val>
            <c:numRef>
              <c:f>Taul1!$C$2:$C$3</c:f>
              <c:numCache>
                <c:formatCode>0%</c:formatCode>
                <c:ptCount val="2"/>
                <c:pt idx="0">
                  <c:v>0.88</c:v>
                </c:pt>
                <c:pt idx="1">
                  <c:v>0.72</c:v>
                </c:pt>
              </c:numCache>
            </c:numRef>
          </c:val>
          <c:extLst>
            <c:ext xmlns:c16="http://schemas.microsoft.com/office/drawing/2014/chart" uri="{C3380CC4-5D6E-409C-BE32-E72D297353CC}">
              <c16:uniqueId val="{00000002-26C4-44C5-BB1B-A4D679192039}"/>
            </c:ext>
          </c:extLst>
        </c:ser>
        <c:ser>
          <c:idx val="2"/>
          <c:order val="2"/>
          <c:tx>
            <c:strRef>
              <c:f>Taul1!$D$1</c:f>
              <c:strCache>
                <c:ptCount val="1"/>
                <c:pt idx="0">
                  <c:v>Decreased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Less than 150 employees</c:v>
                </c:pt>
              </c:strCache>
            </c:strRef>
          </c:cat>
          <c:val>
            <c:numRef>
              <c:f>Taul1!$D$2:$D$3</c:f>
              <c:numCache>
                <c:formatCode>0%</c:formatCode>
                <c:ptCount val="2"/>
                <c:pt idx="0">
                  <c:v>0.04</c:v>
                </c:pt>
                <c:pt idx="1">
                  <c:v>0.14000000000000001</c:v>
                </c:pt>
              </c:numCache>
            </c:numRef>
          </c:val>
          <c:extLst>
            <c:ext xmlns:c16="http://schemas.microsoft.com/office/drawing/2014/chart" uri="{C3380CC4-5D6E-409C-BE32-E72D297353CC}">
              <c16:uniqueId val="{00000003-26C4-44C5-BB1B-A4D679192039}"/>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dirty="0" err="1"/>
              <a:t>Suppliers´delivery</a:t>
            </a:r>
            <a:r>
              <a:rPr lang="fi-FI" dirty="0"/>
              <a:t> </a:t>
            </a:r>
            <a:r>
              <a:rPr lang="fi-FI" dirty="0" err="1"/>
              <a:t>times</a:t>
            </a:r>
            <a:endParaRPr lang="fi-FI"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30616576790613009"/>
          <c:y val="0.14372030358964319"/>
          <c:w val="0.60562635134557707"/>
          <c:h val="0.64598315667776407"/>
        </c:manualLayout>
      </c:layout>
      <c:barChart>
        <c:barDir val="bar"/>
        <c:grouping val="percentStacked"/>
        <c:varyColors val="0"/>
        <c:ser>
          <c:idx val="0"/>
          <c:order val="0"/>
          <c:tx>
            <c:strRef>
              <c:f>Taul1!$B$1</c:f>
              <c:strCache>
                <c:ptCount val="1"/>
                <c:pt idx="0">
                  <c:v>Shortened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More than 150 employees</c:v>
                </c:pt>
                <c:pt idx="1">
                  <c:v>Less than 150 employees</c:v>
                </c:pt>
              </c:strCache>
            </c:strRef>
          </c:cat>
          <c:val>
            <c:numRef>
              <c:f>Taul1!$B$2:$B$3</c:f>
              <c:numCache>
                <c:formatCode>0%</c:formatCode>
                <c:ptCount val="2"/>
                <c:pt idx="0">
                  <c:v>0</c:v>
                </c:pt>
                <c:pt idx="1">
                  <c:v>0.02</c:v>
                </c:pt>
              </c:numCache>
            </c:numRef>
          </c:val>
          <c:extLst>
            <c:ext xmlns:c16="http://schemas.microsoft.com/office/drawing/2014/chart" uri="{C3380CC4-5D6E-409C-BE32-E72D297353CC}">
              <c16:uniqueId val="{00000000-0B91-48D4-9D74-7665422595C4}"/>
            </c:ext>
          </c:extLst>
        </c:ser>
        <c:ser>
          <c:idx val="1"/>
          <c:order val="1"/>
          <c:tx>
            <c:strRef>
              <c:f>Taul1!$C$1</c:f>
              <c:strCache>
                <c:ptCount val="1"/>
                <c:pt idx="0">
                  <c:v>Unchanged</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91-48D4-9D74-7665422595C4}"/>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More than 150 employees</c:v>
                </c:pt>
                <c:pt idx="1">
                  <c:v>Less than 150 employees</c:v>
                </c:pt>
              </c:strCache>
            </c:strRef>
          </c:cat>
          <c:val>
            <c:numRef>
              <c:f>Taul1!$C$2:$C$3</c:f>
              <c:numCache>
                <c:formatCode>0%</c:formatCode>
                <c:ptCount val="2"/>
                <c:pt idx="0">
                  <c:v>0.84</c:v>
                </c:pt>
                <c:pt idx="1">
                  <c:v>0.79</c:v>
                </c:pt>
              </c:numCache>
            </c:numRef>
          </c:val>
          <c:extLst>
            <c:ext xmlns:c16="http://schemas.microsoft.com/office/drawing/2014/chart" uri="{C3380CC4-5D6E-409C-BE32-E72D297353CC}">
              <c16:uniqueId val="{00000002-0B91-48D4-9D74-7665422595C4}"/>
            </c:ext>
          </c:extLst>
        </c:ser>
        <c:ser>
          <c:idx val="2"/>
          <c:order val="2"/>
          <c:tx>
            <c:strRef>
              <c:f>Taul1!$D$1</c:f>
              <c:strCache>
                <c:ptCount val="1"/>
                <c:pt idx="0">
                  <c:v>Lengthened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More than 150 employees</c:v>
                </c:pt>
                <c:pt idx="1">
                  <c:v>Less than 150 employees</c:v>
                </c:pt>
              </c:strCache>
            </c:strRef>
          </c:cat>
          <c:val>
            <c:numRef>
              <c:f>Taul1!$D$2:$D$3</c:f>
              <c:numCache>
                <c:formatCode>0%</c:formatCode>
                <c:ptCount val="2"/>
                <c:pt idx="0">
                  <c:v>0.16</c:v>
                </c:pt>
                <c:pt idx="1">
                  <c:v>0.19</c:v>
                </c:pt>
              </c:numCache>
            </c:numRef>
          </c:val>
          <c:extLst>
            <c:ext xmlns:c16="http://schemas.microsoft.com/office/drawing/2014/chart" uri="{C3380CC4-5D6E-409C-BE32-E72D297353CC}">
              <c16:uniqueId val="{00000003-0B91-48D4-9D74-7665422595C4}"/>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chemeClr val="tx1"/>
                </a:solidFill>
              </a:rPr>
              <a:t>Balance figure, Finished goods inventories</a:t>
            </a:r>
            <a:endParaRPr lang="fi-FI"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Fewer than 150 employees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2024</c:v>
                </c:pt>
                <c:pt idx="3">
                  <c:v>June 2025</c:v>
                </c:pt>
                <c:pt idx="4">
                  <c:v>Sept. 2025</c:v>
                </c:pt>
                <c:pt idx="5">
                  <c:v>Dec. 2025</c:v>
                </c:pt>
                <c:pt idx="6">
                  <c:v>March 2026</c:v>
                </c:pt>
              </c:strCache>
            </c:strRef>
          </c:cat>
          <c:val>
            <c:numRef>
              <c:f>Taul1!$B$2:$B$8</c:f>
              <c:numCache>
                <c:formatCode>General</c:formatCode>
                <c:ptCount val="7"/>
                <c:pt idx="0">
                  <c:v>2</c:v>
                </c:pt>
                <c:pt idx="1">
                  <c:v>4</c:v>
                </c:pt>
                <c:pt idx="2">
                  <c:v>3</c:v>
                </c:pt>
                <c:pt idx="3">
                  <c:v>3</c:v>
                </c:pt>
                <c:pt idx="4">
                  <c:v>7</c:v>
                </c:pt>
                <c:pt idx="5">
                  <c:v>3</c:v>
                </c:pt>
                <c:pt idx="6">
                  <c:v>0</c:v>
                </c:pt>
              </c:numCache>
            </c:numRef>
          </c:val>
          <c:extLst>
            <c:ext xmlns:c16="http://schemas.microsoft.com/office/drawing/2014/chart" uri="{C3380CC4-5D6E-409C-BE32-E72D297353CC}">
              <c16:uniqueId val="{00000000-ACB5-4E1D-AA5A-246406A5B02A}"/>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chemeClr val="tx1"/>
                </a:solidFill>
              </a:rPr>
              <a:t>Balance figure, Delivery times</a:t>
            </a:r>
            <a:endParaRPr lang="fi-FI" sz="14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More than 150 employees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2024</c:v>
                </c:pt>
                <c:pt idx="3">
                  <c:v>June 2025</c:v>
                </c:pt>
                <c:pt idx="4">
                  <c:v>Sept. 2025</c:v>
                </c:pt>
                <c:pt idx="5">
                  <c:v>Dec. 2025</c:v>
                </c:pt>
                <c:pt idx="6">
                  <c:v>March 2026</c:v>
                </c:pt>
              </c:strCache>
            </c:strRef>
          </c:cat>
          <c:val>
            <c:numRef>
              <c:f>Taul1!$B$2:$B$8</c:f>
              <c:numCache>
                <c:formatCode>General</c:formatCode>
                <c:ptCount val="7"/>
                <c:pt idx="0">
                  <c:v>-10</c:v>
                </c:pt>
                <c:pt idx="1">
                  <c:v>-12</c:v>
                </c:pt>
                <c:pt idx="2">
                  <c:v>5</c:v>
                </c:pt>
                <c:pt idx="3">
                  <c:v>10</c:v>
                </c:pt>
                <c:pt idx="4">
                  <c:v>10</c:v>
                </c:pt>
                <c:pt idx="5">
                  <c:v>6</c:v>
                </c:pt>
                <c:pt idx="6">
                  <c:v>17</c:v>
                </c:pt>
              </c:numCache>
            </c:numRef>
          </c:val>
          <c:extLst>
            <c:ext xmlns:c16="http://schemas.microsoft.com/office/drawing/2014/chart" uri="{C3380CC4-5D6E-409C-BE32-E72D297353CC}">
              <c16:uniqueId val="{00000000-7C5A-4901-884E-0663CC298C86}"/>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Production</c:v>
                </c:pt>
                <c:pt idx="1">
                  <c:v>Employment</c:v>
                </c:pt>
              </c:strCache>
            </c:strRef>
          </c:cat>
          <c:val>
            <c:numRef>
              <c:f>Taul1!$B$2:$B$3</c:f>
              <c:numCache>
                <c:formatCode>0%</c:formatCode>
                <c:ptCount val="2"/>
                <c:pt idx="0">
                  <c:v>0.08</c:v>
                </c:pt>
                <c:pt idx="1">
                  <c:v>0.11</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No change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Production</c:v>
                </c:pt>
                <c:pt idx="1">
                  <c:v>Employment</c:v>
                </c:pt>
              </c:strCache>
            </c:strRef>
          </c:cat>
          <c:val>
            <c:numRef>
              <c:f>Taul1!$C$2:$C$3</c:f>
              <c:numCache>
                <c:formatCode>0%</c:formatCode>
                <c:ptCount val="2"/>
                <c:pt idx="0">
                  <c:v>0.5</c:v>
                </c:pt>
                <c:pt idx="1">
                  <c:v>0.6</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Production</c:v>
                </c:pt>
                <c:pt idx="1">
                  <c:v>Employment</c:v>
                </c:pt>
              </c:strCache>
            </c:strRef>
          </c:cat>
          <c:val>
            <c:numRef>
              <c:f>Taul1!$D$2:$D$3</c:f>
              <c:numCache>
                <c:formatCode>0%</c:formatCode>
                <c:ptCount val="2"/>
                <c:pt idx="0">
                  <c:v>0.41</c:v>
                </c:pt>
                <c:pt idx="1">
                  <c:v>0.28999999999999998</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Employment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019953403322728"/>
          <c:y val="0.19210574176235445"/>
          <c:w val="0.84540568727636933"/>
          <c:h val="0.75967621008300434"/>
        </c:manualLayout>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1"/>
              <c:layout>
                <c:manualLayout>
                  <c:x val="-3.1267980627640041E-3"/>
                  <c:y val="-7.0706483345313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32-4425-89FD-EA86DA60C30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2025</c:v>
                </c:pt>
                <c:pt idx="3">
                  <c:v>June 2025</c:v>
                </c:pt>
                <c:pt idx="4">
                  <c:v>Sept. 2025</c:v>
                </c:pt>
                <c:pt idx="5">
                  <c:v>Dec. 2025</c:v>
                </c:pt>
                <c:pt idx="6">
                  <c:v>March 2026</c:v>
                </c:pt>
              </c:strCache>
            </c:strRef>
          </c:cat>
          <c:val>
            <c:numRef>
              <c:f>Taul1!$B$2:$B$8</c:f>
              <c:numCache>
                <c:formatCode>General</c:formatCode>
                <c:ptCount val="7"/>
                <c:pt idx="0">
                  <c:v>-7</c:v>
                </c:pt>
                <c:pt idx="1">
                  <c:v>-2</c:v>
                </c:pt>
                <c:pt idx="2">
                  <c:v>15</c:v>
                </c:pt>
                <c:pt idx="3">
                  <c:v>4</c:v>
                </c:pt>
                <c:pt idx="4">
                  <c:v>2</c:v>
                </c:pt>
                <c:pt idx="5">
                  <c:v>15</c:v>
                </c:pt>
                <c:pt idx="6">
                  <c:v>18</c:v>
                </c:pt>
              </c:numCache>
            </c:numRef>
          </c:val>
          <c:extLst>
            <c:ext xmlns:c16="http://schemas.microsoft.com/office/drawing/2014/chart" uri="{C3380CC4-5D6E-409C-BE32-E72D297353CC}">
              <c16:uniqueId val="{00000001-4A32-4425-89FD-EA86DA60C302}"/>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0" i="0" u="none" strike="noStrike" kern="1200" spc="0" baseline="0" dirty="0">
                <a:solidFill>
                  <a:schemeClr val="tx1"/>
                </a:solidFill>
              </a:rPr>
              <a:t>Production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80699799553998"/>
          <c:y val="0.17903345698652293"/>
          <c:w val="0.84333825175359067"/>
          <c:h val="0.77509156280328417"/>
        </c:manualLayout>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2025</c:v>
                </c:pt>
                <c:pt idx="3">
                  <c:v>June 2025</c:v>
                </c:pt>
                <c:pt idx="4">
                  <c:v>Sept. 2025</c:v>
                </c:pt>
                <c:pt idx="5">
                  <c:v>Dec. 2025</c:v>
                </c:pt>
                <c:pt idx="6">
                  <c:v>March 2026</c:v>
                </c:pt>
              </c:strCache>
            </c:strRef>
          </c:cat>
          <c:val>
            <c:numRef>
              <c:f>Taul1!$B$2:$B$8</c:f>
              <c:numCache>
                <c:formatCode>General</c:formatCode>
                <c:ptCount val="7"/>
                <c:pt idx="0">
                  <c:v>3</c:v>
                </c:pt>
                <c:pt idx="1">
                  <c:v>8</c:v>
                </c:pt>
                <c:pt idx="2">
                  <c:v>27</c:v>
                </c:pt>
                <c:pt idx="3">
                  <c:v>13</c:v>
                </c:pt>
                <c:pt idx="4">
                  <c:v>12</c:v>
                </c:pt>
                <c:pt idx="5">
                  <c:v>24</c:v>
                </c:pt>
                <c:pt idx="6">
                  <c:v>33</c:v>
                </c:pt>
              </c:numCache>
            </c:numRef>
          </c:val>
          <c:extLst>
            <c:ext xmlns:c16="http://schemas.microsoft.com/office/drawing/2014/chart" uri="{C3380CC4-5D6E-409C-BE32-E72D297353CC}">
              <c16:uniqueId val="{00000000-FDAF-4C39-BA52-FADD4BC2C0A8}"/>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Manufacturing </a:t>
            </a:r>
            <a:r>
              <a:rPr lang="fi-FI" sz="1400" dirty="0" err="1"/>
              <a:t>industry</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Manufacturing industry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Employment</c:v>
                </c:pt>
                <c:pt idx="1">
                  <c:v>Production</c:v>
                </c:pt>
              </c:strCache>
            </c:strRef>
          </c:cat>
          <c:val>
            <c:numRef>
              <c:f>Taul1!$B$2:$B$3</c:f>
              <c:numCache>
                <c:formatCode>General</c:formatCode>
                <c:ptCount val="2"/>
                <c:pt idx="0">
                  <c:v>16</c:v>
                </c:pt>
                <c:pt idx="1">
                  <c:v>28</c:v>
                </c:pt>
              </c:numCache>
            </c:numRef>
          </c:val>
          <c:extLst>
            <c:ext xmlns:c16="http://schemas.microsoft.com/office/drawing/2014/chart" uri="{C3380CC4-5D6E-409C-BE32-E72D297353CC}">
              <c16:uniqueId val="{00000000-DF50-4CD1-AF76-70C292E7E47F}"/>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majorUnit val="5"/>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Services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Employment</c:v>
                </c:pt>
                <c:pt idx="1">
                  <c:v>Production</c:v>
                </c:pt>
              </c:strCache>
            </c:strRef>
          </c:cat>
          <c:val>
            <c:numRef>
              <c:f>Taul1!$B$2:$B$3</c:f>
              <c:numCache>
                <c:formatCode>General</c:formatCode>
                <c:ptCount val="2"/>
                <c:pt idx="0">
                  <c:v>27</c:v>
                </c:pt>
                <c:pt idx="1">
                  <c:v>48</c:v>
                </c:pt>
              </c:numCache>
            </c:numRef>
          </c:val>
          <c:extLst>
            <c:ext xmlns:c16="http://schemas.microsoft.com/office/drawing/2014/chart" uri="{C3380CC4-5D6E-409C-BE32-E72D297353CC}">
              <c16:uniqueId val="{00000000-018F-4A22-B281-640E8DFABC93}"/>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dirty="0" err="1"/>
              <a:t>Employment</a:t>
            </a:r>
            <a:endParaRPr lang="fi-FI" b="1" dirty="0"/>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43567554993889568"/>
          <c:y val="0.13702418952740356"/>
          <c:w val="0.4902887774374276"/>
          <c:h val="0.66536812222591557"/>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Taul1!$B$2:$B$3</c:f>
              <c:numCache>
                <c:formatCode>0%</c:formatCode>
                <c:ptCount val="2"/>
                <c:pt idx="0">
                  <c:v>0.09</c:v>
                </c:pt>
                <c:pt idx="1">
                  <c:v>0.11</c:v>
                </c:pt>
              </c:numCache>
            </c:numRef>
          </c:val>
          <c:extLst>
            <c:ext xmlns:c16="http://schemas.microsoft.com/office/drawing/2014/chart" uri="{C3380CC4-5D6E-409C-BE32-E72D297353CC}">
              <c16:uniqueId val="{00000000-26C4-44C5-BB1B-A4D679192039}"/>
            </c:ext>
          </c:extLst>
        </c:ser>
        <c:ser>
          <c:idx val="1"/>
          <c:order val="1"/>
          <c:tx>
            <c:strRef>
              <c:f>Taul1!$C$1</c:f>
              <c:strCache>
                <c:ptCount val="1"/>
                <c:pt idx="0">
                  <c:v>No change</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C4-44C5-BB1B-A4D679192039}"/>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Taul1!$C$2:$C$3</c:f>
              <c:numCache>
                <c:formatCode>0%</c:formatCode>
                <c:ptCount val="2"/>
                <c:pt idx="0">
                  <c:v>0.55000000000000004</c:v>
                </c:pt>
                <c:pt idx="1">
                  <c:v>0.61</c:v>
                </c:pt>
              </c:numCache>
            </c:numRef>
          </c:val>
          <c:extLst>
            <c:ext xmlns:c16="http://schemas.microsoft.com/office/drawing/2014/chart" uri="{C3380CC4-5D6E-409C-BE32-E72D297353CC}">
              <c16:uniqueId val="{00000002-26C4-44C5-BB1B-A4D679192039}"/>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Taul1!$D$2:$D$3</c:f>
              <c:numCache>
                <c:formatCode>0%</c:formatCode>
                <c:ptCount val="2"/>
                <c:pt idx="0">
                  <c:v>0.36</c:v>
                </c:pt>
                <c:pt idx="1">
                  <c:v>0.27</c:v>
                </c:pt>
              </c:numCache>
            </c:numRef>
          </c:val>
          <c:extLst>
            <c:ext xmlns:c16="http://schemas.microsoft.com/office/drawing/2014/chart" uri="{C3380CC4-5D6E-409C-BE32-E72D297353CC}">
              <c16:uniqueId val="{00000003-26C4-44C5-BB1B-A4D679192039}"/>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baseline="0" dirty="0"/>
              <a:t>Company size by number of employees</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TechnoBaro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Over 1000 emp.</c:v>
                </c:pt>
                <c:pt idx="1">
                  <c:v>500-999 emp.</c:v>
                </c:pt>
                <c:pt idx="2">
                  <c:v>250-499 emp.</c:v>
                </c:pt>
                <c:pt idx="3">
                  <c:v>1-249 emp.</c:v>
                </c:pt>
              </c:strCache>
            </c:strRef>
          </c:cat>
          <c:val>
            <c:numRef>
              <c:f>Taul1!$B$2:$B$5</c:f>
              <c:numCache>
                <c:formatCode>0</c:formatCode>
                <c:ptCount val="4"/>
                <c:pt idx="0">
                  <c:v>9</c:v>
                </c:pt>
                <c:pt idx="1">
                  <c:v>9</c:v>
                </c:pt>
                <c:pt idx="2">
                  <c:v>16</c:v>
                </c:pt>
                <c:pt idx="3">
                  <c:v>299</c:v>
                </c:pt>
              </c:numCache>
            </c:numRef>
          </c:val>
          <c:extLst>
            <c:ext xmlns:c16="http://schemas.microsoft.com/office/drawing/2014/chart" uri="{C3380CC4-5D6E-409C-BE32-E72D297353CC}">
              <c16:uniqueId val="{00000000-9646-48BB-A59A-FA99C79EC9DD}"/>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dirty="0" err="1"/>
              <a:t>Production</a:t>
            </a:r>
            <a:endParaRPr lang="fi-FI" b="1"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41937460891728201"/>
          <c:y val="0.14372030358964319"/>
          <c:w val="0.48902584202139832"/>
          <c:h val="0.64598315667776407"/>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Taul1!$B$2:$B$3</c:f>
              <c:numCache>
                <c:formatCode>0%</c:formatCode>
                <c:ptCount val="2"/>
                <c:pt idx="0">
                  <c:v>0.04</c:v>
                </c:pt>
                <c:pt idx="1">
                  <c:v>0.1</c:v>
                </c:pt>
              </c:numCache>
            </c:numRef>
          </c:val>
          <c:extLst>
            <c:ext xmlns:c16="http://schemas.microsoft.com/office/drawing/2014/chart" uri="{C3380CC4-5D6E-409C-BE32-E72D297353CC}">
              <c16:uniqueId val="{00000000-0B91-48D4-9D74-7665422595C4}"/>
            </c:ext>
          </c:extLst>
        </c:ser>
        <c:ser>
          <c:idx val="1"/>
          <c:order val="1"/>
          <c:tx>
            <c:strRef>
              <c:f>Taul1!$C$1</c:f>
              <c:strCache>
                <c:ptCount val="1"/>
                <c:pt idx="0">
                  <c:v>No change</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91-48D4-9D74-7665422595C4}"/>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Taul1!$C$2:$C$3</c:f>
              <c:numCache>
                <c:formatCode>0%</c:formatCode>
                <c:ptCount val="2"/>
                <c:pt idx="0">
                  <c:v>0.44</c:v>
                </c:pt>
                <c:pt idx="1">
                  <c:v>0.52</c:v>
                </c:pt>
              </c:numCache>
            </c:numRef>
          </c:val>
          <c:extLst>
            <c:ext xmlns:c16="http://schemas.microsoft.com/office/drawing/2014/chart" uri="{C3380CC4-5D6E-409C-BE32-E72D297353CC}">
              <c16:uniqueId val="{00000002-0B91-48D4-9D74-7665422595C4}"/>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Taul1!$D$2:$D$3</c:f>
              <c:numCache>
                <c:formatCode>0%</c:formatCode>
                <c:ptCount val="2"/>
                <c:pt idx="0">
                  <c:v>0.52</c:v>
                </c:pt>
                <c:pt idx="1">
                  <c:v>0.38</c:v>
                </c:pt>
              </c:numCache>
            </c:numRef>
          </c:val>
          <c:extLst>
            <c:ext xmlns:c16="http://schemas.microsoft.com/office/drawing/2014/chart" uri="{C3380CC4-5D6E-409C-BE32-E72D297353CC}">
              <c16:uniqueId val="{00000003-0B91-48D4-9D74-7665422595C4}"/>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a:t>
            </a:r>
            <a:r>
              <a:rPr lang="fi-FI" sz="1400" dirty="0" err="1"/>
              <a:t>Companies</a:t>
            </a:r>
            <a:r>
              <a:rPr lang="fi-FI" sz="1400" dirty="0"/>
              <a:t> </a:t>
            </a:r>
            <a:r>
              <a:rPr lang="fi-FI" sz="1400" dirty="0" err="1"/>
              <a:t>with</a:t>
            </a:r>
            <a:r>
              <a:rPr lang="fi-FI" sz="1400" dirty="0"/>
              <a:t> </a:t>
            </a:r>
            <a:r>
              <a:rPr lang="fi-FI" sz="1400" dirty="0" err="1"/>
              <a:t>less</a:t>
            </a:r>
            <a:r>
              <a:rPr lang="fi-FI" sz="1400" dirty="0"/>
              <a:t> </a:t>
            </a:r>
            <a:r>
              <a:rPr lang="fi-FI" sz="1400" dirty="0" err="1"/>
              <a:t>than</a:t>
            </a:r>
            <a:r>
              <a:rPr lang="fi-FI" sz="1400" dirty="0"/>
              <a:t> 150 </a:t>
            </a:r>
            <a:r>
              <a:rPr lang="fi-FI" sz="1400" dirty="0" err="1"/>
              <a:t>employees</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Manufacturing industry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Employment</c:v>
                </c:pt>
                <c:pt idx="1">
                  <c:v>Production</c:v>
                </c:pt>
              </c:strCache>
            </c:strRef>
          </c:cat>
          <c:val>
            <c:numRef>
              <c:f>Taul1!$B$2:$B$3</c:f>
              <c:numCache>
                <c:formatCode>General</c:formatCode>
                <c:ptCount val="2"/>
                <c:pt idx="0">
                  <c:v>17</c:v>
                </c:pt>
                <c:pt idx="1">
                  <c:v>31</c:v>
                </c:pt>
              </c:numCache>
            </c:numRef>
          </c:val>
          <c:extLst>
            <c:ext xmlns:c16="http://schemas.microsoft.com/office/drawing/2014/chart" uri="{C3380CC4-5D6E-409C-BE32-E72D297353CC}">
              <c16:uniqueId val="{00000000-DF50-4CD1-AF76-70C292E7E47F}"/>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Balance</a:t>
            </a:r>
            <a:r>
              <a:rPr lang="fi-FI" sz="1400" dirty="0"/>
              <a:t> </a:t>
            </a:r>
            <a:r>
              <a:rPr lang="fi-FI" sz="1400" dirty="0" err="1"/>
              <a:t>figure</a:t>
            </a:r>
            <a:r>
              <a:rPr lang="fi-FI" sz="1400" dirty="0"/>
              <a:t>, </a:t>
            </a:r>
            <a:r>
              <a:rPr lang="fi-FI" sz="1400" dirty="0" err="1"/>
              <a:t>Companies</a:t>
            </a:r>
            <a:r>
              <a:rPr lang="fi-FI" sz="1400" dirty="0"/>
              <a:t> </a:t>
            </a:r>
            <a:r>
              <a:rPr lang="fi-FI" sz="1400" dirty="0" err="1"/>
              <a:t>with</a:t>
            </a:r>
            <a:r>
              <a:rPr lang="fi-FI" sz="1400" dirty="0"/>
              <a:t> </a:t>
            </a:r>
            <a:r>
              <a:rPr lang="fi-FI" sz="1400" dirty="0" err="1"/>
              <a:t>more</a:t>
            </a:r>
            <a:r>
              <a:rPr lang="fi-FI" sz="1400" dirty="0"/>
              <a:t> </a:t>
            </a:r>
            <a:r>
              <a:rPr lang="fi-FI" sz="1400" dirty="0" err="1"/>
              <a:t>than</a:t>
            </a:r>
            <a:r>
              <a:rPr lang="fi-FI" sz="1400" dirty="0"/>
              <a:t> 150 </a:t>
            </a:r>
            <a:r>
              <a:rPr lang="fi-FI" sz="1400" dirty="0" err="1"/>
              <a:t>employees</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Employment</c:v>
                </c:pt>
                <c:pt idx="1">
                  <c:v>Production</c:v>
                </c:pt>
              </c:strCache>
            </c:strRef>
          </c:cat>
          <c:val>
            <c:numRef>
              <c:f>Taul1!$B$2:$B$3</c:f>
              <c:numCache>
                <c:formatCode>General</c:formatCode>
                <c:ptCount val="2"/>
                <c:pt idx="0">
                  <c:v>24</c:v>
                </c:pt>
                <c:pt idx="1">
                  <c:v>43</c:v>
                </c:pt>
              </c:numCache>
            </c:numRef>
          </c:val>
          <c:extLst>
            <c:ext xmlns:c16="http://schemas.microsoft.com/office/drawing/2014/chart" uri="{C3380CC4-5D6E-409C-BE32-E72D297353CC}">
              <c16:uniqueId val="{00000000-018F-4A22-B281-640E8DFABC93}"/>
            </c:ext>
          </c:extLst>
        </c:ser>
        <c:dLbls>
          <c:showLegendKey val="0"/>
          <c:showVal val="0"/>
          <c:showCatName val="0"/>
          <c:showSerName val="0"/>
          <c:showPercent val="0"/>
          <c:showBubbleSize val="0"/>
        </c:dLbls>
        <c:gapWidth val="182"/>
        <c:axId val="12037216"/>
        <c:axId val="12021856"/>
      </c:barChart>
      <c:catAx>
        <c:axId val="120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21856"/>
        <c:crosses val="autoZero"/>
        <c:auto val="1"/>
        <c:lblAlgn val="ctr"/>
        <c:lblOffset val="100"/>
        <c:noMultiLvlLbl val="0"/>
      </c:catAx>
      <c:valAx>
        <c:axId val="12021856"/>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2037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r>
              <a:rPr lang="fi-FI" b="1" dirty="0" err="1"/>
              <a:t>Employment</a:t>
            </a:r>
            <a:endParaRPr lang="fi-FI" b="1" dirty="0"/>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43567554993889568"/>
          <c:y val="0.13702418952740356"/>
          <c:w val="0.4902887774374276"/>
          <c:h val="0.66536812222591557"/>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Taul1!$B$2:$B$3</c:f>
              <c:numCache>
                <c:formatCode>0%</c:formatCode>
                <c:ptCount val="2"/>
                <c:pt idx="0">
                  <c:v>0.05</c:v>
                </c:pt>
                <c:pt idx="1">
                  <c:v>0.12</c:v>
                </c:pt>
              </c:numCache>
            </c:numRef>
          </c:val>
          <c:extLst>
            <c:ext xmlns:c16="http://schemas.microsoft.com/office/drawing/2014/chart" uri="{C3380CC4-5D6E-409C-BE32-E72D297353CC}">
              <c16:uniqueId val="{00000000-26C4-44C5-BB1B-A4D679192039}"/>
            </c:ext>
          </c:extLst>
        </c:ser>
        <c:ser>
          <c:idx val="1"/>
          <c:order val="1"/>
          <c:tx>
            <c:strRef>
              <c:f>Taul1!$C$1</c:f>
              <c:strCache>
                <c:ptCount val="1"/>
                <c:pt idx="0">
                  <c:v>No change</c:v>
                </c:pt>
              </c:strCache>
            </c:strRef>
          </c:tx>
          <c:spPr>
            <a:solidFill>
              <a:schemeClr val="accent1"/>
            </a:solidFill>
            <a:ln>
              <a:noFill/>
            </a:ln>
            <a:effectLst/>
          </c:spPr>
          <c:invertIfNegative val="0"/>
          <c:dLbls>
            <c:dLbl>
              <c:idx val="0"/>
              <c:tx>
                <c:rich>
                  <a:bodyPr/>
                  <a:lstStyle/>
                  <a:p>
                    <a:fld id="{33BB845E-778B-46E5-9BB1-82F92D4E2F44}"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C4-44C5-BB1B-A4D679192039}"/>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Taul1!$C$2:$C$3</c:f>
              <c:numCache>
                <c:formatCode>0%</c:formatCode>
                <c:ptCount val="2"/>
                <c:pt idx="0">
                  <c:v>0.66</c:v>
                </c:pt>
                <c:pt idx="1">
                  <c:v>0.59</c:v>
                </c:pt>
              </c:numCache>
            </c:numRef>
          </c:val>
          <c:extLst>
            <c:ext xmlns:c16="http://schemas.microsoft.com/office/drawing/2014/chart" uri="{C3380CC4-5D6E-409C-BE32-E72D297353CC}">
              <c16:uniqueId val="{00000002-26C4-44C5-BB1B-A4D679192039}"/>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Taul1!$D$2:$D$3</c:f>
              <c:numCache>
                <c:formatCode>0%</c:formatCode>
                <c:ptCount val="2"/>
                <c:pt idx="0">
                  <c:v>0.28999999999999998</c:v>
                </c:pt>
                <c:pt idx="1">
                  <c:v>0.28999999999999998</c:v>
                </c:pt>
              </c:numCache>
            </c:numRef>
          </c:val>
          <c:extLst>
            <c:ext xmlns:c16="http://schemas.microsoft.com/office/drawing/2014/chart" uri="{C3380CC4-5D6E-409C-BE32-E72D297353CC}">
              <c16:uniqueId val="{00000003-26C4-44C5-BB1B-A4D679192039}"/>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fi-FI" b="1" dirty="0" err="1"/>
              <a:t>Production</a:t>
            </a:r>
            <a:endParaRPr lang="fi-FI" b="1" dirty="0"/>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0.41937460891728201"/>
          <c:y val="0.14372030358964319"/>
          <c:w val="0.48902584202139832"/>
          <c:h val="0.64598315667776407"/>
        </c:manualLayout>
      </c:layout>
      <c:barChart>
        <c:barDir val="bar"/>
        <c:grouping val="percentStacked"/>
        <c:varyColors val="0"/>
        <c:ser>
          <c:idx val="0"/>
          <c:order val="0"/>
          <c:tx>
            <c:strRef>
              <c:f>Taul1!$B$1</c:f>
              <c:strCache>
                <c:ptCount val="1"/>
                <c:pt idx="0">
                  <c:v>Decreases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Taul1!$B$2:$B$3</c:f>
              <c:numCache>
                <c:formatCode>0%</c:formatCode>
                <c:ptCount val="2"/>
                <c:pt idx="0">
                  <c:v>0.02</c:v>
                </c:pt>
                <c:pt idx="1">
                  <c:v>0.1</c:v>
                </c:pt>
              </c:numCache>
            </c:numRef>
          </c:val>
          <c:extLst>
            <c:ext xmlns:c16="http://schemas.microsoft.com/office/drawing/2014/chart" uri="{C3380CC4-5D6E-409C-BE32-E72D297353CC}">
              <c16:uniqueId val="{00000000-0B91-48D4-9D74-7665422595C4}"/>
            </c:ext>
          </c:extLst>
        </c:ser>
        <c:ser>
          <c:idx val="1"/>
          <c:order val="1"/>
          <c:tx>
            <c:strRef>
              <c:f>Taul1!$C$1</c:f>
              <c:strCache>
                <c:ptCount val="1"/>
                <c:pt idx="0">
                  <c:v>No change</c:v>
                </c:pt>
              </c:strCache>
            </c:strRef>
          </c:tx>
          <c:spPr>
            <a:solidFill>
              <a:schemeClr val="accent1"/>
            </a:solidFill>
            <a:ln>
              <a:noFill/>
            </a:ln>
            <a:effectLst/>
          </c:spPr>
          <c:invertIfNegative val="0"/>
          <c:dLbls>
            <c:dLbl>
              <c:idx val="0"/>
              <c:layout>
                <c:manualLayout>
                  <c:x val="6.1883962210826475E-3"/>
                  <c:y val="-7.8493323741079049E-3"/>
                </c:manualLayout>
              </c:layout>
              <c:tx>
                <c:rich>
                  <a:bodyPr/>
                  <a:lstStyle/>
                  <a:p>
                    <a:fld id="{4F71B208-E41F-4F9B-9507-B401DDC6DF83}"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91-48D4-9D74-7665422595C4}"/>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Taul1!$C$2:$C$3</c:f>
              <c:numCache>
                <c:formatCode>0%</c:formatCode>
                <c:ptCount val="2"/>
                <c:pt idx="0">
                  <c:v>0.53</c:v>
                </c:pt>
                <c:pt idx="1">
                  <c:v>0.5</c:v>
                </c:pt>
              </c:numCache>
            </c:numRef>
          </c:val>
          <c:extLst>
            <c:ext xmlns:c16="http://schemas.microsoft.com/office/drawing/2014/chart" uri="{C3380CC4-5D6E-409C-BE32-E72D297353CC}">
              <c16:uniqueId val="{00000002-0B91-48D4-9D74-7665422595C4}"/>
            </c:ext>
          </c:extLst>
        </c:ser>
        <c:ser>
          <c:idx val="2"/>
          <c:order val="2"/>
          <c:tx>
            <c:strRef>
              <c:f>Taul1!$D$1</c:f>
              <c:strCache>
                <c:ptCount val="1"/>
                <c:pt idx="0">
                  <c:v>Increases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Taul1!$D$2:$D$3</c:f>
              <c:numCache>
                <c:formatCode>0%</c:formatCode>
                <c:ptCount val="2"/>
                <c:pt idx="0">
                  <c:v>0.45</c:v>
                </c:pt>
                <c:pt idx="1">
                  <c:v>0.41</c:v>
                </c:pt>
              </c:numCache>
            </c:numRef>
          </c:val>
          <c:extLst>
            <c:ext xmlns:c16="http://schemas.microsoft.com/office/drawing/2014/chart" uri="{C3380CC4-5D6E-409C-BE32-E72D297353CC}">
              <c16:uniqueId val="{00000003-0B91-48D4-9D74-7665422595C4}"/>
            </c:ext>
          </c:extLst>
        </c:ser>
        <c:dLbls>
          <c:showLegendKey val="0"/>
          <c:showVal val="0"/>
          <c:showCatName val="0"/>
          <c:showSerName val="0"/>
          <c:showPercent val="0"/>
          <c:showBubbleSize val="0"/>
        </c:dLbls>
        <c:gapWidth val="150"/>
        <c:overlap val="100"/>
        <c:axId val="540530448"/>
        <c:axId val="525245056"/>
      </c:barChart>
      <c:catAx>
        <c:axId val="5405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25245056"/>
        <c:crosses val="autoZero"/>
        <c:auto val="1"/>
        <c:lblAlgn val="ctr"/>
        <c:lblOffset val="100"/>
        <c:noMultiLvlLbl val="0"/>
      </c:catAx>
      <c:valAx>
        <c:axId val="525245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405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0.06</c:v>
                </c:pt>
                <c:pt idx="1">
                  <c:v>0.06</c:v>
                </c:pt>
                <c:pt idx="2">
                  <c:v>0.16</c:v>
                </c:pt>
                <c:pt idx="3">
                  <c:v>0.17</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0.6</c:v>
                </c:pt>
                <c:pt idx="1">
                  <c:v>0.68</c:v>
                </c:pt>
                <c:pt idx="2">
                  <c:v>0.71</c:v>
                </c:pt>
                <c:pt idx="3">
                  <c:v>0.64</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0.34</c:v>
                </c:pt>
                <c:pt idx="1">
                  <c:v>0.25</c:v>
                </c:pt>
                <c:pt idx="2">
                  <c:v>0.13</c:v>
                </c:pt>
                <c:pt idx="3">
                  <c:v>0.19</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Estimate December 2025</c:v>
                </c:pt>
              </c:strCache>
            </c:strRef>
          </c:tx>
          <c:spPr>
            <a:solidFill>
              <a:srgbClr val="0F78B2"/>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63-489D-AB56-58CC08EF0F4B}"/>
                </c:ext>
              </c:extLst>
            </c:dLbl>
            <c:dLbl>
              <c:idx val="1"/>
              <c:layout>
                <c:manualLayout>
                  <c:x val="-4.5402951191828023E-3"/>
                  <c:y val="0.118332602989740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4-48A8-9895-F3742CBE280B}"/>
                </c:ext>
              </c:extLst>
            </c:dLbl>
            <c:dLbl>
              <c:idx val="3"/>
              <c:layout>
                <c:manualLayout>
                  <c:x val="7.5671585319712457E-3"/>
                  <c:y val="-5.378768798818185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3957683496146413E-2"/>
                      <c:h val="8.4446448497223922E-2"/>
                    </c:manualLayout>
                  </c15:layout>
                </c:ext>
                <c:ext xmlns:c16="http://schemas.microsoft.com/office/drawing/2014/chart" uri="{C3380CC4-5D6E-409C-BE32-E72D297353CC}">
                  <c16:uniqueId val="{00000000-BC8A-4A86-863A-96F2D21D0F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Taul1!$B$2:$B$6</c:f>
              <c:numCache>
                <c:formatCode>General</c:formatCode>
                <c:ptCount val="5"/>
                <c:pt idx="0">
                  <c:v>16</c:v>
                </c:pt>
                <c:pt idx="1">
                  <c:v>-2</c:v>
                </c:pt>
                <c:pt idx="2">
                  <c:v>21</c:v>
                </c:pt>
                <c:pt idx="3">
                  <c:v>34</c:v>
                </c:pt>
                <c:pt idx="4">
                  <c:v>53</c:v>
                </c:pt>
              </c:numCache>
            </c:numRef>
          </c:val>
          <c:extLst>
            <c:ext xmlns:c16="http://schemas.microsoft.com/office/drawing/2014/chart" uri="{C3380CC4-5D6E-409C-BE32-E72D297353CC}">
              <c16:uniqueId val="{00000001-BC8A-4A86-863A-96F2D21D0F2C}"/>
            </c:ext>
          </c:extLst>
        </c:ser>
        <c:ser>
          <c:idx val="1"/>
          <c:order val="1"/>
          <c:tx>
            <c:strRef>
              <c:f>Taul1!$C$1</c:f>
              <c:strCache>
                <c:ptCount val="1"/>
                <c:pt idx="0">
                  <c:v>Estimate March 2026</c:v>
                </c:pt>
              </c:strCache>
            </c:strRef>
          </c:tx>
          <c:spPr>
            <a:solidFill>
              <a:srgbClr val="FF00B8"/>
            </a:solidFill>
            <a:ln>
              <a:noFill/>
            </a:ln>
            <a:effectLst/>
          </c:spPr>
          <c:invertIfNegative val="0"/>
          <c:dLbls>
            <c:dLbl>
              <c:idx val="1"/>
              <c:layout>
                <c:manualLayout>
                  <c:x val="-1.5134317063943044E-3"/>
                  <c:y val="0.1075750936270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F4-48A8-9895-F3742CBE28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Taul1!$C$2:$C$6</c:f>
              <c:numCache>
                <c:formatCode>General</c:formatCode>
                <c:ptCount val="5"/>
                <c:pt idx="0">
                  <c:v>10</c:v>
                </c:pt>
                <c:pt idx="1">
                  <c:v>-1</c:v>
                </c:pt>
                <c:pt idx="2">
                  <c:v>20</c:v>
                </c:pt>
                <c:pt idx="3">
                  <c:v>32</c:v>
                </c:pt>
                <c:pt idx="4">
                  <c:v>50</c:v>
                </c:pt>
              </c:numCache>
            </c:numRef>
          </c:val>
          <c:extLst>
            <c:ext xmlns:c16="http://schemas.microsoft.com/office/drawing/2014/chart" uri="{C3380CC4-5D6E-409C-BE32-E72D297353CC}">
              <c16:uniqueId val="{00000003-BC8A-4A86-863A-96F2D21D0F2C}"/>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97126400"/>
        <c:crosses val="autoZero"/>
        <c:auto val="1"/>
        <c:lblAlgn val="ctr"/>
        <c:lblOffset val="100"/>
        <c:tickMarkSkip val="2"/>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Investments increase in 2026</c:v>
                </c:pt>
              </c:strCache>
            </c:strRef>
          </c:tx>
          <c:spPr>
            <a:solidFill>
              <a:srgbClr val="0F78B2"/>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63-489D-AB56-58CC08EF0F4B}"/>
                </c:ext>
              </c:extLst>
            </c:dLbl>
            <c:dLbl>
              <c:idx val="1"/>
              <c:layout>
                <c:manualLayout>
                  <c:x val="-4.5402951191827468E-3"/>
                  <c:y val="-3.5858364542346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4-48A8-9895-F3742CBE280B}"/>
                </c:ext>
              </c:extLst>
            </c:dLbl>
            <c:dLbl>
              <c:idx val="3"/>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15:layout>
                    <c:manualLayout>
                      <c:w val="5.9092000560088891E-2"/>
                      <c:h val="8.4446448497223922E-2"/>
                    </c:manualLayout>
                  </c15:layout>
                </c:ext>
                <c:ext xmlns:c16="http://schemas.microsoft.com/office/drawing/2014/chart" uri="{C3380CC4-5D6E-409C-BE32-E72D297353CC}">
                  <c16:uniqueId val="{00000000-BC8A-4A86-863A-96F2D21D0F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Taul1!$B$2:$B$6</c:f>
              <c:numCache>
                <c:formatCode>0%</c:formatCode>
                <c:ptCount val="5"/>
                <c:pt idx="0">
                  <c:v>0.23</c:v>
                </c:pt>
                <c:pt idx="1">
                  <c:v>0.14000000000000001</c:v>
                </c:pt>
                <c:pt idx="2">
                  <c:v>0.26</c:v>
                </c:pt>
                <c:pt idx="3">
                  <c:v>0.37</c:v>
                </c:pt>
                <c:pt idx="4">
                  <c:v>0.52</c:v>
                </c:pt>
              </c:numCache>
            </c:numRef>
          </c:val>
          <c:extLst>
            <c:ext xmlns:c16="http://schemas.microsoft.com/office/drawing/2014/chart" uri="{C3380CC4-5D6E-409C-BE32-E72D297353CC}">
              <c16:uniqueId val="{00000001-BC8A-4A86-863A-96F2D21D0F2C}"/>
            </c:ext>
          </c:extLst>
        </c:ser>
        <c:ser>
          <c:idx val="1"/>
          <c:order val="1"/>
          <c:tx>
            <c:strRef>
              <c:f>Taul1!$C$1</c:f>
              <c:strCache>
                <c:ptCount val="1"/>
                <c:pt idx="0">
                  <c:v>Investments decrease in 2026</c:v>
                </c:pt>
              </c:strCache>
            </c:strRef>
          </c:tx>
          <c:spPr>
            <a:solidFill>
              <a:srgbClr val="FF00B8"/>
            </a:solidFill>
            <a:ln>
              <a:noFill/>
            </a:ln>
            <a:effectLst/>
          </c:spPr>
          <c:invertIfNegative val="0"/>
          <c:dLbls>
            <c:dLbl>
              <c:idx val="1"/>
              <c:layout>
                <c:manualLayout>
                  <c:x val="7.5671585319711894E-3"/>
                  <c:y val="7.17167290846905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F4-48A8-9895-F3742CBE28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Taul1!$C$2:$C$6</c:f>
              <c:numCache>
                <c:formatCode>0%</c:formatCode>
                <c:ptCount val="5"/>
                <c:pt idx="0">
                  <c:v>0.13</c:v>
                </c:pt>
                <c:pt idx="1">
                  <c:v>0.15</c:v>
                </c:pt>
                <c:pt idx="2">
                  <c:v>0.06</c:v>
                </c:pt>
                <c:pt idx="3">
                  <c:v>0.05</c:v>
                </c:pt>
                <c:pt idx="4">
                  <c:v>0.02</c:v>
                </c:pt>
              </c:numCache>
            </c:numRef>
          </c:val>
          <c:extLst>
            <c:ext xmlns:c16="http://schemas.microsoft.com/office/drawing/2014/chart" uri="{C3380CC4-5D6E-409C-BE32-E72D297353CC}">
              <c16:uniqueId val="{00000003-BC8A-4A86-863A-96F2D21D0F2C}"/>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97126400"/>
        <c:crosses val="autoZero"/>
        <c:auto val="1"/>
        <c:lblAlgn val="ctr"/>
        <c:lblOffset val="100"/>
        <c:tickMarkSkip val="2"/>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Manufacturing industry</c:v>
                </c:pt>
              </c:strCache>
            </c:strRef>
          </c:tx>
          <c:spPr>
            <a:solidFill>
              <a:srgbClr val="0F78B2"/>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63-489D-AB56-58CC08EF0F4B}"/>
                </c:ext>
              </c:extLst>
            </c:dLbl>
            <c:dLbl>
              <c:idx val="1"/>
              <c:layout>
                <c:manualLayout>
                  <c:x val="-4.5402951191827468E-3"/>
                  <c:y val="1.07575093627036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4-48A8-9895-F3742CBE280B}"/>
                </c:ext>
              </c:extLst>
            </c:dLbl>
            <c:dLbl>
              <c:idx val="3"/>
              <c:layout>
                <c:manualLayout>
                  <c:x val="7.5671585319712457E-3"/>
                  <c:y val="-5.378768798818185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4.3957683496146413E-2"/>
                      <c:h val="8.4446448497223922E-2"/>
                    </c:manualLayout>
                  </c15:layout>
                </c:ext>
                <c:ext xmlns:c16="http://schemas.microsoft.com/office/drawing/2014/chart" uri="{C3380CC4-5D6E-409C-BE32-E72D297353CC}">
                  <c16:uniqueId val="{00000000-BC8A-4A86-863A-96F2D21D0F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Taul1!$B$2:$B$6</c:f>
              <c:numCache>
                <c:formatCode>General</c:formatCode>
                <c:ptCount val="5"/>
                <c:pt idx="0">
                  <c:v>12</c:v>
                </c:pt>
                <c:pt idx="1">
                  <c:v>1</c:v>
                </c:pt>
                <c:pt idx="2">
                  <c:v>15</c:v>
                </c:pt>
                <c:pt idx="3">
                  <c:v>25</c:v>
                </c:pt>
                <c:pt idx="4">
                  <c:v>41</c:v>
                </c:pt>
              </c:numCache>
            </c:numRef>
          </c:val>
          <c:extLst>
            <c:ext xmlns:c16="http://schemas.microsoft.com/office/drawing/2014/chart" uri="{C3380CC4-5D6E-409C-BE32-E72D297353CC}">
              <c16:uniqueId val="{00000001-BC8A-4A86-863A-96F2D21D0F2C}"/>
            </c:ext>
          </c:extLst>
        </c:ser>
        <c:ser>
          <c:idx val="1"/>
          <c:order val="1"/>
          <c:tx>
            <c:strRef>
              <c:f>Taul1!$C$1</c:f>
              <c:strCache>
                <c:ptCount val="1"/>
                <c:pt idx="0">
                  <c:v>Services</c:v>
                </c:pt>
              </c:strCache>
            </c:strRef>
          </c:tx>
          <c:spPr>
            <a:solidFill>
              <a:srgbClr val="FF00B8"/>
            </a:solidFill>
            <a:ln>
              <a:noFill/>
            </a:ln>
            <a:effectLst/>
          </c:spPr>
          <c:invertIfNegative val="0"/>
          <c:dLbls>
            <c:dLbl>
              <c:idx val="1"/>
              <c:layout>
                <c:manualLayout>
                  <c:x val="0"/>
                  <c:y val="-7.17139055914201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F4-48A8-9895-F3742CBE28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Machinery &amp; equipment</c:v>
                </c:pt>
                <c:pt idx="1">
                  <c:v>Premises</c:v>
                </c:pt>
                <c:pt idx="2">
                  <c:v>R&amp;D investments</c:v>
                </c:pt>
                <c:pt idx="3">
                  <c:v>Investments in digitalization</c:v>
                </c:pt>
                <c:pt idx="4">
                  <c:v>Investments in Artificial Intelligence</c:v>
                </c:pt>
              </c:strCache>
            </c:strRef>
          </c:cat>
          <c:val>
            <c:numRef>
              <c:f>Taul1!$C$2:$C$6</c:f>
              <c:numCache>
                <c:formatCode>General</c:formatCode>
                <c:ptCount val="5"/>
                <c:pt idx="0">
                  <c:v>4</c:v>
                </c:pt>
                <c:pt idx="1">
                  <c:v>-16</c:v>
                </c:pt>
                <c:pt idx="2">
                  <c:v>39</c:v>
                </c:pt>
                <c:pt idx="3">
                  <c:v>55</c:v>
                </c:pt>
                <c:pt idx="4">
                  <c:v>80</c:v>
                </c:pt>
              </c:numCache>
            </c:numRef>
          </c:val>
          <c:extLst>
            <c:ext xmlns:c16="http://schemas.microsoft.com/office/drawing/2014/chart" uri="{C3380CC4-5D6E-409C-BE32-E72D297353CC}">
              <c16:uniqueId val="{00000003-BC8A-4A86-863A-96F2D21D0F2C}"/>
            </c:ext>
          </c:extLst>
        </c:ser>
        <c:dLbls>
          <c:showLegendKey val="0"/>
          <c:showVal val="0"/>
          <c:showCatName val="0"/>
          <c:showSerName val="0"/>
          <c:showPercent val="0"/>
          <c:showBubbleSize val="0"/>
        </c:dLbls>
        <c:gapWidth val="219"/>
        <c:overlap val="-27"/>
        <c:axId val="997133600"/>
        <c:axId val="997126400"/>
      </c:barChart>
      <c:catAx>
        <c:axId val="99713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97126400"/>
        <c:crosses val="autoZero"/>
        <c:auto val="1"/>
        <c:lblAlgn val="ctr"/>
        <c:lblOffset val="100"/>
        <c:tickMarkSkip val="2"/>
        <c:noMultiLvlLbl val="0"/>
      </c:catAx>
      <c:valAx>
        <c:axId val="99712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99713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7.0000000000000007E-2</c:v>
                </c:pt>
                <c:pt idx="1">
                  <c:v>0.08</c:v>
                </c:pt>
                <c:pt idx="2">
                  <c:v>0.15</c:v>
                </c:pt>
                <c:pt idx="3">
                  <c:v>0.16</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0.62</c:v>
                </c:pt>
                <c:pt idx="1">
                  <c:v>0.69</c:v>
                </c:pt>
                <c:pt idx="2">
                  <c:v>0.69</c:v>
                </c:pt>
                <c:pt idx="3">
                  <c:v>0.56999999999999995</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0.31</c:v>
                </c:pt>
                <c:pt idx="1">
                  <c:v>0.23</c:v>
                </c:pt>
                <c:pt idx="2">
                  <c:v>0.16</c:v>
                </c:pt>
                <c:pt idx="3">
                  <c:v>0.28000000000000003</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dirty="0" err="1"/>
              <a:t>Company´s</a:t>
            </a:r>
            <a:r>
              <a:rPr lang="fi-FI" sz="1400" dirty="0"/>
              <a:t> </a:t>
            </a:r>
            <a:r>
              <a:rPr lang="fi-FI" sz="1400" dirty="0" err="1"/>
              <a:t>industry</a:t>
            </a:r>
            <a:r>
              <a:rPr lang="fi-FI" sz="1400" dirty="0"/>
              <a:t> </a:t>
            </a:r>
            <a:r>
              <a:rPr lang="fi-FI" sz="1400" dirty="0" err="1"/>
              <a:t>sector</a:t>
            </a:r>
            <a:endParaRPr lang="fi-FI"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TechnoBaro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Information technology</c:v>
                </c:pt>
                <c:pt idx="1">
                  <c:v>Consulting engineering</c:v>
                </c:pt>
                <c:pt idx="2">
                  <c:v>Metals industry</c:v>
                </c:pt>
                <c:pt idx="3">
                  <c:v>Mechanical engineering</c:v>
                </c:pt>
                <c:pt idx="4">
                  <c:v>Electronics industry</c:v>
                </c:pt>
              </c:strCache>
            </c:strRef>
          </c:cat>
          <c:val>
            <c:numRef>
              <c:f>Taul1!$B$2:$B$6</c:f>
              <c:numCache>
                <c:formatCode>0</c:formatCode>
                <c:ptCount val="5"/>
                <c:pt idx="0">
                  <c:v>60</c:v>
                </c:pt>
                <c:pt idx="1">
                  <c:v>15</c:v>
                </c:pt>
                <c:pt idx="2">
                  <c:v>16</c:v>
                </c:pt>
                <c:pt idx="3">
                  <c:v>193</c:v>
                </c:pt>
                <c:pt idx="4">
                  <c:v>48</c:v>
                </c:pt>
              </c:numCache>
            </c:numRef>
          </c:val>
          <c:extLst>
            <c:ext xmlns:c16="http://schemas.microsoft.com/office/drawing/2014/chart" uri="{C3380CC4-5D6E-409C-BE32-E72D297353CC}">
              <c16:uniqueId val="{00000000-0C7F-4237-9DC1-089FB796C641}"/>
            </c:ext>
          </c:extLst>
        </c:ser>
        <c:dLbls>
          <c:showLegendKey val="0"/>
          <c:showVal val="0"/>
          <c:showCatName val="0"/>
          <c:showSerName val="0"/>
          <c:showPercent val="0"/>
          <c:showBubbleSize val="0"/>
        </c:dLbls>
        <c:gapWidth val="182"/>
        <c:axId val="621864864"/>
        <c:axId val="621866784"/>
      </c:barChart>
      <c:catAx>
        <c:axId val="621864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21866784"/>
        <c:crosses val="autoZero"/>
        <c:auto val="1"/>
        <c:lblAlgn val="ctr"/>
        <c:lblOffset val="100"/>
        <c:noMultiLvlLbl val="0"/>
      </c:catAx>
      <c:valAx>
        <c:axId val="6218667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186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0</c:v>
                </c:pt>
                <c:pt idx="1">
                  <c:v>0.01</c:v>
                </c:pt>
                <c:pt idx="2">
                  <c:v>0.16</c:v>
                </c:pt>
                <c:pt idx="3">
                  <c:v>0.04</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0.45</c:v>
                </c:pt>
                <c:pt idx="1">
                  <c:v>0.63</c:v>
                </c:pt>
                <c:pt idx="2">
                  <c:v>0.77</c:v>
                </c:pt>
                <c:pt idx="3">
                  <c:v>0.91</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0.55000000000000004</c:v>
                </c:pt>
                <c:pt idx="1">
                  <c:v>0.36</c:v>
                </c:pt>
                <c:pt idx="2">
                  <c:v>7.0000000000000007E-2</c:v>
                </c:pt>
                <c:pt idx="3">
                  <c:v>0.05</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0.06</c:v>
                </c:pt>
                <c:pt idx="1">
                  <c:v>7.0000000000000007E-2</c:v>
                </c:pt>
                <c:pt idx="2">
                  <c:v>0.13</c:v>
                </c:pt>
                <c:pt idx="3">
                  <c:v>0.13</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0.59</c:v>
                </c:pt>
                <c:pt idx="1">
                  <c:v>0.69</c:v>
                </c:pt>
                <c:pt idx="2">
                  <c:v>0.76</c:v>
                </c:pt>
                <c:pt idx="3">
                  <c:v>0.66</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0.35</c:v>
                </c:pt>
                <c:pt idx="1">
                  <c:v>0.25</c:v>
                </c:pt>
                <c:pt idx="2">
                  <c:v>0.11</c:v>
                </c:pt>
                <c:pt idx="3">
                  <c:v>0.21</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2900515698875"/>
          <c:y val="4.0274053837213546E-2"/>
          <c:w val="0.81115971173296864"/>
          <c:h val="0.75058627289001223"/>
        </c:manualLayout>
      </c:layout>
      <c:barChart>
        <c:barDir val="bar"/>
        <c:grouping val="percentStacked"/>
        <c:varyColors val="0"/>
        <c:ser>
          <c:idx val="0"/>
          <c:order val="0"/>
          <c:tx>
            <c:strRef>
              <c:f>Taul1!$B$1</c:f>
              <c:strCache>
                <c:ptCount val="1"/>
                <c:pt idx="0">
                  <c:v>Decreasing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Taul1!$B$2:$B$5</c:f>
              <c:numCache>
                <c:formatCode>0%</c:formatCode>
                <c:ptCount val="4"/>
                <c:pt idx="0">
                  <c:v>0.02</c:v>
                </c:pt>
                <c:pt idx="1">
                  <c:v>0.05</c:v>
                </c:pt>
                <c:pt idx="2">
                  <c:v>0.22</c:v>
                </c:pt>
                <c:pt idx="3">
                  <c:v>0.12</c:v>
                </c:pt>
              </c:numCache>
            </c:numRef>
          </c:val>
          <c:extLst>
            <c:ext xmlns:c16="http://schemas.microsoft.com/office/drawing/2014/chart" uri="{C3380CC4-5D6E-409C-BE32-E72D297353CC}">
              <c16:uniqueId val="{00000000-9C5B-4FC3-AF4A-FF727D0B05DB}"/>
            </c:ext>
          </c:extLst>
        </c:ser>
        <c:ser>
          <c:idx val="1"/>
          <c:order val="1"/>
          <c:tx>
            <c:strRef>
              <c:f>Taul1!$C$1</c:f>
              <c:strCache>
                <c:ptCount val="1"/>
                <c:pt idx="0">
                  <c:v>Unchanged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Taul1!$C$2:$C$5</c:f>
              <c:numCache>
                <c:formatCode>0%</c:formatCode>
                <c:ptCount val="4"/>
                <c:pt idx="0">
                  <c:v>0.53</c:v>
                </c:pt>
                <c:pt idx="1">
                  <c:v>0.64</c:v>
                </c:pt>
                <c:pt idx="2">
                  <c:v>0.5</c:v>
                </c:pt>
                <c:pt idx="3">
                  <c:v>0.59</c:v>
                </c:pt>
              </c:numCache>
            </c:numRef>
          </c:val>
          <c:extLst>
            <c:ext xmlns:c16="http://schemas.microsoft.com/office/drawing/2014/chart" uri="{C3380CC4-5D6E-409C-BE32-E72D297353CC}">
              <c16:uniqueId val="{00000001-9C5B-4FC3-AF4A-FF727D0B05DB}"/>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Investments in digitalization</c:v>
                </c:pt>
                <c:pt idx="1">
                  <c:v>R&amp;D investments</c:v>
                </c:pt>
                <c:pt idx="2">
                  <c:v>Premises</c:v>
                </c:pt>
                <c:pt idx="3">
                  <c:v>Machinery &amp; equipment</c:v>
                </c:pt>
              </c:strCache>
            </c:strRef>
          </c:cat>
          <c:val>
            <c:numRef>
              <c:f>Taul1!$D$2:$D$5</c:f>
              <c:numCache>
                <c:formatCode>0%</c:formatCode>
                <c:ptCount val="4"/>
                <c:pt idx="0">
                  <c:v>0.45</c:v>
                </c:pt>
                <c:pt idx="1">
                  <c:v>0.31</c:v>
                </c:pt>
                <c:pt idx="2">
                  <c:v>0.28000000000000003</c:v>
                </c:pt>
                <c:pt idx="3">
                  <c:v>0.28999999999999998</c:v>
                </c:pt>
              </c:numCache>
            </c:numRef>
          </c:val>
          <c:extLst>
            <c:ext xmlns:c16="http://schemas.microsoft.com/office/drawing/2014/chart" uri="{C3380CC4-5D6E-409C-BE32-E72D297353CC}">
              <c16:uniqueId val="{00000002-9C5B-4FC3-AF4A-FF727D0B05DB}"/>
            </c:ext>
          </c:extLst>
        </c:ser>
        <c:dLbls>
          <c:showLegendKey val="0"/>
          <c:showVal val="0"/>
          <c:showCatName val="0"/>
          <c:showSerName val="0"/>
          <c:showPercent val="0"/>
          <c:showBubbleSize val="0"/>
        </c:dLbls>
        <c:gapWidth val="150"/>
        <c:overlap val="100"/>
        <c:axId val="212579776"/>
        <c:axId val="213896352"/>
      </c:barChart>
      <c:catAx>
        <c:axId val="21257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3896352"/>
        <c:crosses val="autoZero"/>
        <c:auto val="1"/>
        <c:lblAlgn val="ctr"/>
        <c:lblOffset val="100"/>
        <c:noMultiLvlLbl val="0"/>
      </c:catAx>
      <c:valAx>
        <c:axId val="213896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21257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Ddecreasing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Taul1!$B$2</c:f>
              <c:numCache>
                <c:formatCode>0%</c:formatCode>
                <c:ptCount val="1"/>
                <c:pt idx="0">
                  <c:v>0.02</c:v>
                </c:pt>
              </c:numCache>
            </c:numRef>
          </c:val>
          <c:extLst>
            <c:ext xmlns:c16="http://schemas.microsoft.com/office/drawing/2014/chart" uri="{C3380CC4-5D6E-409C-BE32-E72D297353CC}">
              <c16:uniqueId val="{00000000-34EC-4DF4-A51C-8E1F296E1F2A}"/>
            </c:ext>
          </c:extLst>
        </c:ser>
        <c:ser>
          <c:idx val="1"/>
          <c:order val="1"/>
          <c:tx>
            <c:strRef>
              <c:f>Taul1!$C$1</c:f>
              <c:strCache>
                <c:ptCount val="1"/>
                <c:pt idx="0">
                  <c:v>Unchanged</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EC-4DF4-A51C-8E1F296E1F2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Taul1!$C$2</c:f>
              <c:numCache>
                <c:formatCode>0%</c:formatCode>
                <c:ptCount val="1"/>
                <c:pt idx="0">
                  <c:v>0.38</c:v>
                </c:pt>
              </c:numCache>
            </c:numRef>
          </c:val>
          <c:extLst>
            <c:ext xmlns:c16="http://schemas.microsoft.com/office/drawing/2014/chart" uri="{C3380CC4-5D6E-409C-BE32-E72D297353CC}">
              <c16:uniqueId val="{00000002-34EC-4DF4-A51C-8E1F296E1F2A}"/>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Taul1!$D$2</c:f>
              <c:numCache>
                <c:formatCode>0%</c:formatCode>
                <c:ptCount val="1"/>
                <c:pt idx="0">
                  <c:v>0.52</c:v>
                </c:pt>
              </c:numCache>
            </c:numRef>
          </c:val>
          <c:extLst>
            <c:ext xmlns:c16="http://schemas.microsoft.com/office/drawing/2014/chart" uri="{C3380CC4-5D6E-409C-BE32-E72D297353CC}">
              <c16:uniqueId val="{00000003-34EC-4DF4-A51C-8E1F296E1F2A}"/>
            </c:ext>
          </c:extLst>
        </c:ser>
        <c:ser>
          <c:idx val="3"/>
          <c:order val="3"/>
          <c:tx>
            <c:strRef>
              <c:f>Taul1!$E$1</c:f>
              <c:strCache>
                <c:ptCount val="1"/>
                <c:pt idx="0">
                  <c:v>We don´t invest in Artificial Intelligence</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c:v>
                </c:pt>
              </c:strCache>
            </c:strRef>
          </c:cat>
          <c:val>
            <c:numRef>
              <c:f>Taul1!$E$2</c:f>
              <c:numCache>
                <c:formatCode>0%</c:formatCode>
                <c:ptCount val="1"/>
                <c:pt idx="0">
                  <c:v>0.08</c:v>
                </c:pt>
              </c:numCache>
            </c:numRef>
          </c:val>
          <c:extLst>
            <c:ext xmlns:c16="http://schemas.microsoft.com/office/drawing/2014/chart" uri="{C3380CC4-5D6E-409C-BE32-E72D297353CC}">
              <c16:uniqueId val="{00000004-34EC-4DF4-A51C-8E1F296E1F2A}"/>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Dec. 2024</c:v>
                </c:pt>
                <c:pt idx="1">
                  <c:v>March 2025</c:v>
                </c:pt>
                <c:pt idx="2">
                  <c:v>June 2025</c:v>
                </c:pt>
                <c:pt idx="3">
                  <c:v>Sept. 2025</c:v>
                </c:pt>
                <c:pt idx="4">
                  <c:v>Dec. 2025</c:v>
                </c:pt>
                <c:pt idx="5">
                  <c:v>March 2026</c:v>
                </c:pt>
              </c:strCache>
            </c:strRef>
          </c:cat>
          <c:val>
            <c:numRef>
              <c:f>Taul1!$B$2:$B$7</c:f>
              <c:numCache>
                <c:formatCode>0%</c:formatCode>
                <c:ptCount val="6"/>
                <c:pt idx="0">
                  <c:v>0.82</c:v>
                </c:pt>
                <c:pt idx="1">
                  <c:v>0.83</c:v>
                </c:pt>
                <c:pt idx="2">
                  <c:v>0.85</c:v>
                </c:pt>
                <c:pt idx="3">
                  <c:v>0.85</c:v>
                </c:pt>
                <c:pt idx="4">
                  <c:v>0.9</c:v>
                </c:pt>
                <c:pt idx="5">
                  <c:v>0.92</c:v>
                </c:pt>
              </c:numCache>
            </c:numRef>
          </c:val>
          <c:extLst>
            <c:ext xmlns:c16="http://schemas.microsoft.com/office/drawing/2014/chart" uri="{C3380CC4-5D6E-409C-BE32-E72D297353CC}">
              <c16:uniqueId val="{00000000-5943-48E3-8138-726FD1DEB128}"/>
            </c:ext>
          </c:extLst>
        </c:ser>
        <c:dLbls>
          <c:showLegendKey val="0"/>
          <c:showVal val="0"/>
          <c:showCatName val="0"/>
          <c:showSerName val="0"/>
          <c:showPercent val="0"/>
          <c:showBubbleSize val="0"/>
        </c:dLbls>
        <c:gapWidth val="219"/>
        <c:overlap val="-27"/>
        <c:axId val="1343546575"/>
        <c:axId val="1343549455"/>
      </c:barChart>
      <c:catAx>
        <c:axId val="134354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343549455"/>
        <c:crosses val="autoZero"/>
        <c:auto val="1"/>
        <c:lblAlgn val="ctr"/>
        <c:lblOffset val="100"/>
        <c:noMultiLvlLbl val="0"/>
      </c:catAx>
      <c:valAx>
        <c:axId val="134354945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3435465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Ddecreasing</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523-4E71-AB12-3DA79E496AC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Taul1!$B$2:$B$3</c:f>
              <c:numCache>
                <c:formatCode>0%</c:formatCode>
                <c:ptCount val="2"/>
                <c:pt idx="0">
                  <c:v>0</c:v>
                </c:pt>
                <c:pt idx="1">
                  <c:v>0.02</c:v>
                </c:pt>
              </c:numCache>
            </c:numRef>
          </c:val>
          <c:extLst>
            <c:ext xmlns:c16="http://schemas.microsoft.com/office/drawing/2014/chart" uri="{C3380CC4-5D6E-409C-BE32-E72D297353CC}">
              <c16:uniqueId val="{00000000-34EC-4DF4-A51C-8E1F296E1F2A}"/>
            </c:ext>
          </c:extLst>
        </c:ser>
        <c:ser>
          <c:idx val="1"/>
          <c:order val="1"/>
          <c:tx>
            <c:strRef>
              <c:f>Taul1!$C$1</c:f>
              <c:strCache>
                <c:ptCount val="1"/>
                <c:pt idx="0">
                  <c:v>Unchanged</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EC-4DF4-A51C-8E1F296E1F2A}"/>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Taul1!$C$2:$C$3</c:f>
              <c:numCache>
                <c:formatCode>0%</c:formatCode>
                <c:ptCount val="2"/>
                <c:pt idx="0">
                  <c:v>0.15</c:v>
                </c:pt>
                <c:pt idx="1">
                  <c:v>0.45</c:v>
                </c:pt>
              </c:numCache>
            </c:numRef>
          </c:val>
          <c:extLst>
            <c:ext xmlns:c16="http://schemas.microsoft.com/office/drawing/2014/chart" uri="{C3380CC4-5D6E-409C-BE32-E72D297353CC}">
              <c16:uniqueId val="{00000002-34EC-4DF4-A51C-8E1F296E1F2A}"/>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Taul1!$D$2:$D$3</c:f>
              <c:numCache>
                <c:formatCode>0%</c:formatCode>
                <c:ptCount val="2"/>
                <c:pt idx="0">
                  <c:v>0.84</c:v>
                </c:pt>
                <c:pt idx="1">
                  <c:v>0.43</c:v>
                </c:pt>
              </c:numCache>
            </c:numRef>
          </c:val>
          <c:extLst>
            <c:ext xmlns:c16="http://schemas.microsoft.com/office/drawing/2014/chart" uri="{C3380CC4-5D6E-409C-BE32-E72D297353CC}">
              <c16:uniqueId val="{00000003-34EC-4DF4-A51C-8E1F296E1F2A}"/>
            </c:ext>
          </c:extLst>
        </c:ser>
        <c:ser>
          <c:idx val="3"/>
          <c:order val="3"/>
          <c:tx>
            <c:strRef>
              <c:f>Taul1!$E$1</c:f>
              <c:strCache>
                <c:ptCount val="1"/>
                <c:pt idx="0">
                  <c:v>We don´t invest in Artificial Intelligence</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Services</c:v>
                </c:pt>
                <c:pt idx="1">
                  <c:v>Manufacturing industry</c:v>
                </c:pt>
              </c:strCache>
            </c:strRef>
          </c:cat>
          <c:val>
            <c:numRef>
              <c:f>Taul1!$E$2:$E$3</c:f>
              <c:numCache>
                <c:formatCode>0%</c:formatCode>
                <c:ptCount val="2"/>
                <c:pt idx="0">
                  <c:v>0.01</c:v>
                </c:pt>
                <c:pt idx="1">
                  <c:v>0.1</c:v>
                </c:pt>
              </c:numCache>
            </c:numRef>
          </c:val>
          <c:extLst>
            <c:ext xmlns:c16="http://schemas.microsoft.com/office/drawing/2014/chart" uri="{C3380CC4-5D6E-409C-BE32-E72D297353CC}">
              <c16:uniqueId val="{00000004-34EC-4DF4-A51C-8E1F296E1F2A}"/>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17633862736516"/>
          <c:y val="3.9444200996580185E-2"/>
          <c:w val="0.45067577109047519"/>
          <c:h val="0.86625987657946213"/>
        </c:manualLayout>
      </c:layout>
      <c:barChart>
        <c:barDir val="bar"/>
        <c:grouping val="percentStacked"/>
        <c:varyColors val="0"/>
        <c:ser>
          <c:idx val="0"/>
          <c:order val="0"/>
          <c:tx>
            <c:strRef>
              <c:f>Taul1!$B$1</c:f>
              <c:strCache>
                <c:ptCount val="1"/>
                <c:pt idx="0">
                  <c:v>Ddecreasing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Taul1!$B$2:$B$3</c:f>
              <c:numCache>
                <c:formatCode>0%</c:formatCode>
                <c:ptCount val="2"/>
                <c:pt idx="0">
                  <c:v>0.04</c:v>
                </c:pt>
                <c:pt idx="1">
                  <c:v>0.01</c:v>
                </c:pt>
              </c:numCache>
            </c:numRef>
          </c:val>
          <c:extLst>
            <c:ext xmlns:c16="http://schemas.microsoft.com/office/drawing/2014/chart" uri="{C3380CC4-5D6E-409C-BE32-E72D297353CC}">
              <c16:uniqueId val="{00000000-34EC-4DF4-A51C-8E1F296E1F2A}"/>
            </c:ext>
          </c:extLst>
        </c:ser>
        <c:ser>
          <c:idx val="1"/>
          <c:order val="1"/>
          <c:tx>
            <c:strRef>
              <c:f>Taul1!$C$1</c:f>
              <c:strCache>
                <c:ptCount val="1"/>
                <c:pt idx="0">
                  <c:v>Unchanged</c:v>
                </c:pt>
              </c:strCache>
            </c:strRef>
          </c:tx>
          <c:spPr>
            <a:solidFill>
              <a:schemeClr val="accent1"/>
            </a:solidFill>
            <a:ln>
              <a:noFill/>
            </a:ln>
            <a:effectLst/>
          </c:spPr>
          <c:invertIfNegative val="0"/>
          <c:dLbls>
            <c:dLbl>
              <c:idx val="0"/>
              <c:tx>
                <c:rich>
                  <a:bodyPr/>
                  <a:lstStyle/>
                  <a:p>
                    <a:fld id="{ECA572F3-B0FF-4FD2-9C37-F40F3E837A9C}" type="VALUE">
                      <a:rPr lang="en-US">
                        <a:solidFill>
                          <a:schemeClr val="bg2"/>
                        </a:solidFill>
                      </a:rPr>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EC-4DF4-A51C-8E1F296E1F2A}"/>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Taul1!$C$2:$C$3</c:f>
              <c:numCache>
                <c:formatCode>0%</c:formatCode>
                <c:ptCount val="2"/>
                <c:pt idx="0">
                  <c:v>0.4</c:v>
                </c:pt>
                <c:pt idx="1">
                  <c:v>0.38</c:v>
                </c:pt>
              </c:numCache>
            </c:numRef>
          </c:val>
          <c:extLst>
            <c:ext xmlns:c16="http://schemas.microsoft.com/office/drawing/2014/chart" uri="{C3380CC4-5D6E-409C-BE32-E72D297353CC}">
              <c16:uniqueId val="{00000002-34EC-4DF4-A51C-8E1F296E1F2A}"/>
            </c:ext>
          </c:extLst>
        </c:ser>
        <c:ser>
          <c:idx val="2"/>
          <c:order val="2"/>
          <c:tx>
            <c:strRef>
              <c:f>Taul1!$D$1</c:f>
              <c:strCache>
                <c:ptCount val="1"/>
                <c:pt idx="0">
                  <c:v>Increasing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Taul1!$D$2:$D$3</c:f>
              <c:numCache>
                <c:formatCode>0%</c:formatCode>
                <c:ptCount val="2"/>
                <c:pt idx="0">
                  <c:v>0.56000000000000005</c:v>
                </c:pt>
                <c:pt idx="1">
                  <c:v>0.51</c:v>
                </c:pt>
              </c:numCache>
            </c:numRef>
          </c:val>
          <c:extLst>
            <c:ext xmlns:c16="http://schemas.microsoft.com/office/drawing/2014/chart" uri="{C3380CC4-5D6E-409C-BE32-E72D297353CC}">
              <c16:uniqueId val="{00000003-34EC-4DF4-A51C-8E1F296E1F2A}"/>
            </c:ext>
          </c:extLst>
        </c:ser>
        <c:ser>
          <c:idx val="3"/>
          <c:order val="3"/>
          <c:tx>
            <c:strRef>
              <c:f>Taul1!$E$1</c:f>
              <c:strCache>
                <c:ptCount val="1"/>
                <c:pt idx="0">
                  <c:v>We don´t invest in Artificial Intelligence</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Over 150 employees</c:v>
                </c:pt>
                <c:pt idx="1">
                  <c:v>Fewer than 150 employees</c:v>
                </c:pt>
              </c:strCache>
            </c:strRef>
          </c:cat>
          <c:val>
            <c:numRef>
              <c:f>Taul1!$E$2:$E$3</c:f>
              <c:numCache>
                <c:formatCode>0%</c:formatCode>
                <c:ptCount val="2"/>
                <c:pt idx="0">
                  <c:v>0</c:v>
                </c:pt>
                <c:pt idx="1">
                  <c:v>0.1</c:v>
                </c:pt>
              </c:numCache>
            </c:numRef>
          </c:val>
          <c:extLst>
            <c:ext xmlns:c16="http://schemas.microsoft.com/office/drawing/2014/chart" uri="{C3380CC4-5D6E-409C-BE32-E72D297353CC}">
              <c16:uniqueId val="{00000004-34EC-4DF4-A51C-8E1F296E1F2A}"/>
            </c:ext>
          </c:extLst>
        </c:ser>
        <c:dLbls>
          <c:showLegendKey val="0"/>
          <c:showVal val="0"/>
          <c:showCatName val="0"/>
          <c:showSerName val="0"/>
          <c:showPercent val="0"/>
          <c:showBubbleSize val="0"/>
        </c:dLbls>
        <c:gapWidth val="150"/>
        <c:overlap val="100"/>
        <c:axId val="534422896"/>
        <c:axId val="727865024"/>
      </c:barChart>
      <c:catAx>
        <c:axId val="53442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27865024"/>
        <c:crosses val="autoZero"/>
        <c:auto val="1"/>
        <c:lblAlgn val="ctr"/>
        <c:lblOffset val="100"/>
        <c:noMultiLvlLbl val="0"/>
      </c:catAx>
      <c:valAx>
        <c:axId val="727865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534422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dirty="0"/>
              <a:t>New orders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New orders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2025</c:v>
                </c:pt>
                <c:pt idx="3">
                  <c:v>June 2025</c:v>
                </c:pt>
                <c:pt idx="4">
                  <c:v>Sept. 2025</c:v>
                </c:pt>
                <c:pt idx="5">
                  <c:v>Dec. 2025</c:v>
                </c:pt>
                <c:pt idx="6">
                  <c:v>March 2026</c:v>
                </c:pt>
              </c:strCache>
            </c:strRef>
          </c:cat>
          <c:val>
            <c:numRef>
              <c:f>Taul1!$B$2:$B$8</c:f>
              <c:numCache>
                <c:formatCode>General</c:formatCode>
                <c:ptCount val="7"/>
                <c:pt idx="0">
                  <c:v>-16</c:v>
                </c:pt>
                <c:pt idx="1">
                  <c:v>-8</c:v>
                </c:pt>
                <c:pt idx="2">
                  <c:v>11</c:v>
                </c:pt>
                <c:pt idx="3">
                  <c:v>4</c:v>
                </c:pt>
                <c:pt idx="4">
                  <c:v>5</c:v>
                </c:pt>
                <c:pt idx="5">
                  <c:v>12</c:v>
                </c:pt>
                <c:pt idx="6">
                  <c:v>22</c:v>
                </c:pt>
              </c:numCache>
            </c:numRef>
          </c:val>
          <c:extLst>
            <c:ext xmlns:c16="http://schemas.microsoft.com/office/drawing/2014/chart" uri="{C3380CC4-5D6E-409C-BE32-E72D297353CC}">
              <c16:uniqueId val="{00000000-ABD4-477A-8585-9998DF8BFD29}"/>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0" i="0" u="none" strike="noStrike" kern="1200" spc="0" baseline="0" dirty="0">
                <a:solidFill>
                  <a:srgbClr val="29282E"/>
                </a:solidFill>
              </a:rPr>
              <a:t>Order books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Tilauskanta</c:v>
                </c:pt>
              </c:strCache>
            </c:strRef>
          </c:tx>
          <c:spPr>
            <a:solidFill>
              <a:srgbClr val="0F78B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2025</c:v>
                </c:pt>
                <c:pt idx="3">
                  <c:v>June 2025</c:v>
                </c:pt>
                <c:pt idx="4">
                  <c:v>Sept. 2025</c:v>
                </c:pt>
                <c:pt idx="5">
                  <c:v>Dec. 2025</c:v>
                </c:pt>
                <c:pt idx="6">
                  <c:v>March 2026</c:v>
                </c:pt>
              </c:strCache>
            </c:strRef>
          </c:cat>
          <c:val>
            <c:numRef>
              <c:f>Taul1!$B$2:$B$8</c:f>
              <c:numCache>
                <c:formatCode>General</c:formatCode>
                <c:ptCount val="7"/>
                <c:pt idx="0">
                  <c:v>-17</c:v>
                </c:pt>
                <c:pt idx="1">
                  <c:v>-13</c:v>
                </c:pt>
                <c:pt idx="2">
                  <c:v>10</c:v>
                </c:pt>
                <c:pt idx="3">
                  <c:v>1</c:v>
                </c:pt>
                <c:pt idx="4">
                  <c:v>3</c:v>
                </c:pt>
                <c:pt idx="5">
                  <c:v>7</c:v>
                </c:pt>
                <c:pt idx="6">
                  <c:v>20</c:v>
                </c:pt>
              </c:numCache>
            </c:numRef>
          </c:val>
          <c:extLst>
            <c:ext xmlns:c16="http://schemas.microsoft.com/office/drawing/2014/chart" uri="{C3380CC4-5D6E-409C-BE32-E72D297353CC}">
              <c16:uniqueId val="{00000000-71E4-48F7-9834-A4DE698A08B5}"/>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dirty="0" err="1"/>
              <a:t>Employment</a:t>
            </a:r>
            <a:endParaRPr lang="fi-FI"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2"/>
              <c:layout>
                <c:manualLayout>
                  <c:x val="3.1267980627639469E-3"/>
                  <c:y val="-7.4634312006740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B8-4496-ADFC-11F1211DB6D2}"/>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2025</c:v>
                </c:pt>
                <c:pt idx="3">
                  <c:v>June 2025</c:v>
                </c:pt>
                <c:pt idx="4">
                  <c:v>Sept. 2025</c:v>
                </c:pt>
                <c:pt idx="5">
                  <c:v>Dec. 2025</c:v>
                </c:pt>
                <c:pt idx="6">
                  <c:v>March 2026</c:v>
                </c:pt>
              </c:strCache>
            </c:strRef>
          </c:cat>
          <c:val>
            <c:numRef>
              <c:f>Taul1!$B$2:$B$8</c:f>
              <c:numCache>
                <c:formatCode>General</c:formatCode>
                <c:ptCount val="7"/>
                <c:pt idx="0">
                  <c:v>-12</c:v>
                </c:pt>
                <c:pt idx="1">
                  <c:v>-16</c:v>
                </c:pt>
                <c:pt idx="2">
                  <c:v>-3</c:v>
                </c:pt>
                <c:pt idx="3">
                  <c:v>7</c:v>
                </c:pt>
                <c:pt idx="4">
                  <c:v>2</c:v>
                </c:pt>
                <c:pt idx="5">
                  <c:v>5</c:v>
                </c:pt>
                <c:pt idx="6">
                  <c:v>14</c:v>
                </c:pt>
              </c:numCache>
            </c:numRef>
          </c:val>
          <c:extLst>
            <c:ext xmlns:c16="http://schemas.microsoft.com/office/drawing/2014/chart" uri="{C3380CC4-5D6E-409C-BE32-E72D297353CC}">
              <c16:uniqueId val="{00000001-5FB8-4496-ADFC-11F1211DB6D2}"/>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dirty="0" err="1"/>
              <a:t>Production</a:t>
            </a:r>
            <a:endParaRPr lang="fi-FI"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Tuotanto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2025</c:v>
                </c:pt>
                <c:pt idx="3">
                  <c:v>June 2025</c:v>
                </c:pt>
                <c:pt idx="4">
                  <c:v>Sept. 2025</c:v>
                </c:pt>
                <c:pt idx="5">
                  <c:v>Dec. 2025</c:v>
                </c:pt>
                <c:pt idx="6">
                  <c:v>March 2026</c:v>
                </c:pt>
              </c:strCache>
            </c:strRef>
          </c:cat>
          <c:val>
            <c:numRef>
              <c:f>Taul1!$B$2:$B$8</c:f>
              <c:numCache>
                <c:formatCode>General</c:formatCode>
                <c:ptCount val="7"/>
                <c:pt idx="0">
                  <c:v>-8</c:v>
                </c:pt>
                <c:pt idx="1">
                  <c:v>-9</c:v>
                </c:pt>
                <c:pt idx="2">
                  <c:v>6</c:v>
                </c:pt>
                <c:pt idx="3">
                  <c:v>9</c:v>
                </c:pt>
                <c:pt idx="4">
                  <c:v>8</c:v>
                </c:pt>
                <c:pt idx="5">
                  <c:v>6</c:v>
                </c:pt>
                <c:pt idx="6">
                  <c:v>17</c:v>
                </c:pt>
              </c:numCache>
            </c:numRef>
          </c:val>
          <c:extLst>
            <c:ext xmlns:c16="http://schemas.microsoft.com/office/drawing/2014/chart" uri="{C3380CC4-5D6E-409C-BE32-E72D297353CC}">
              <c16:uniqueId val="{00000000-2D4B-42DE-A01B-05A444061FD7}"/>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dirty="0">
                <a:solidFill>
                  <a:schemeClr val="tx1"/>
                </a:solidFill>
              </a:rPr>
              <a:t>Employment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019953403322728"/>
          <c:y val="0.19210574176235445"/>
          <c:w val="0.84540568727636933"/>
          <c:h val="0.75967621008300434"/>
        </c:manualLayout>
      </c:layout>
      <c:barChart>
        <c:barDir val="col"/>
        <c:grouping val="clustered"/>
        <c:varyColors val="0"/>
        <c:ser>
          <c:idx val="0"/>
          <c:order val="0"/>
          <c:tx>
            <c:strRef>
              <c:f>Taul1!$B$1</c:f>
              <c:strCache>
                <c:ptCount val="1"/>
                <c:pt idx="0">
                  <c:v>Työllisyys</c:v>
                </c:pt>
              </c:strCache>
            </c:strRef>
          </c:tx>
          <c:spPr>
            <a:solidFill>
              <a:schemeClr val="accent2"/>
            </a:solidFill>
            <a:ln>
              <a:noFill/>
            </a:ln>
            <a:effectLst/>
          </c:spPr>
          <c:invertIfNegative val="0"/>
          <c:dLbls>
            <c:dLbl>
              <c:idx val="1"/>
              <c:layout>
                <c:manualLayout>
                  <c:x val="-3.1267980627640041E-3"/>
                  <c:y val="-7.0706483345313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32-4425-89FD-EA86DA60C30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Sept. 2024</c:v>
                </c:pt>
                <c:pt idx="1">
                  <c:v>Dec. 2024</c:v>
                </c:pt>
                <c:pt idx="2">
                  <c:v>March 2025</c:v>
                </c:pt>
                <c:pt idx="3">
                  <c:v>June 2025</c:v>
                </c:pt>
                <c:pt idx="4">
                  <c:v>Sept. 2025</c:v>
                </c:pt>
                <c:pt idx="5">
                  <c:v>Dec. 2025</c:v>
                </c:pt>
                <c:pt idx="6">
                  <c:v>March 2026</c:v>
                </c:pt>
              </c:strCache>
            </c:strRef>
          </c:cat>
          <c:val>
            <c:numRef>
              <c:f>Taul1!$B$2:$B$8</c:f>
              <c:numCache>
                <c:formatCode>General</c:formatCode>
                <c:ptCount val="7"/>
                <c:pt idx="0">
                  <c:v>-7</c:v>
                </c:pt>
                <c:pt idx="1">
                  <c:v>-2</c:v>
                </c:pt>
                <c:pt idx="2">
                  <c:v>15</c:v>
                </c:pt>
                <c:pt idx="3">
                  <c:v>4</c:v>
                </c:pt>
                <c:pt idx="4">
                  <c:v>2</c:v>
                </c:pt>
                <c:pt idx="5">
                  <c:v>15</c:v>
                </c:pt>
                <c:pt idx="6">
                  <c:v>18</c:v>
                </c:pt>
              </c:numCache>
            </c:numRef>
          </c:val>
          <c:extLst>
            <c:ext xmlns:c16="http://schemas.microsoft.com/office/drawing/2014/chart" uri="{C3380CC4-5D6E-409C-BE32-E72D297353CC}">
              <c16:uniqueId val="{00000001-4A32-4425-89FD-EA86DA60C302}"/>
            </c:ext>
          </c:extLst>
        </c:ser>
        <c:dLbls>
          <c:showLegendKey val="0"/>
          <c:showVal val="0"/>
          <c:showCatName val="0"/>
          <c:showSerName val="0"/>
          <c:showPercent val="0"/>
          <c:showBubbleSize val="0"/>
        </c:dLbls>
        <c:gapWidth val="219"/>
        <c:overlap val="-27"/>
        <c:axId val="756377119"/>
        <c:axId val="756376159"/>
      </c:barChart>
      <c:catAx>
        <c:axId val="75637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756376159"/>
        <c:crosses val="autoZero"/>
        <c:auto val="1"/>
        <c:lblAlgn val="ctr"/>
        <c:lblOffset val="100"/>
        <c:noMultiLvlLbl val="0"/>
      </c:catAx>
      <c:valAx>
        <c:axId val="756376159"/>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75637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0.40959</cdr:x>
      <cdr:y>0.79972</cdr:y>
    </cdr:from>
    <cdr:to>
      <cdr:x>1</cdr:x>
      <cdr:y>1</cdr:y>
    </cdr:to>
    <cdr:sp macro="" textlink="">
      <cdr:nvSpPr>
        <cdr:cNvPr id="2" name="Tekstiruutu 5">
          <a:extLst xmlns:a="http://schemas.openxmlformats.org/drawingml/2006/main">
            <a:ext uri="{FF2B5EF4-FFF2-40B4-BE49-F238E27FC236}">
              <a16:creationId xmlns:a16="http://schemas.microsoft.com/office/drawing/2014/main" id="{BA3DACB2-17E4-1176-3D0F-E3CAD2F77D3F}"/>
            </a:ext>
          </a:extLst>
        </cdr:cNvPr>
        <cdr:cNvSpPr txBox="1"/>
      </cdr:nvSpPr>
      <cdr:spPr>
        <a:xfrm xmlns:a="http://schemas.openxmlformats.org/drawingml/2006/main">
          <a:off x="1698467" y="2521113"/>
          <a:ext cx="2448281" cy="626701"/>
        </a:xfrm>
        <a:prstGeom xmlns:a="http://schemas.openxmlformats.org/drawingml/2006/main" prst="rect">
          <a:avLst/>
        </a:prstGeom>
        <a:solidFill xmlns:a="http://schemas.openxmlformats.org/drawingml/2006/main">
          <a:schemeClr val="accent3"/>
        </a:solidFill>
      </cdr:spPr>
      <cdr:txBody>
        <a:bodyPr xmlns:a="http://schemas.openxmlformats.org/drawingml/2006/main" wrap="square" lIns="36000" tIns="36000" rIns="36000" bIns="36000" rtlCol="0">
          <a:spAutoFit/>
        </a:bodyPr>
        <a:lstStyle xmlns:a="http://schemas.openxmlformats.org/drawingml/2006/main">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xmlns:a="http://schemas.openxmlformats.org/drawingml/2006/main">
          <a:r>
            <a:rPr lang="en-US" sz="900" spc="-40" dirty="0"/>
            <a:t>When the balance figure is positive, the majority of respondents who assessed the change report that the situation has improved.</a:t>
          </a:r>
          <a:endParaRPr lang="fi-FI" sz="900" spc="-40" dirty="0"/>
        </a:p>
      </cdr:txBody>
    </cdr:sp>
  </cdr:relSizeAnchor>
</c:userShapes>
</file>

<file path=ppt/drawings/drawing2.xml><?xml version="1.0" encoding="utf-8"?>
<c:userShapes xmlns:c="http://schemas.openxmlformats.org/drawingml/2006/chart">
  <cdr:relSizeAnchor xmlns:cdr="http://schemas.openxmlformats.org/drawingml/2006/chartDrawing">
    <cdr:from>
      <cdr:x>0.40959</cdr:x>
      <cdr:y>0.77487</cdr:y>
    </cdr:from>
    <cdr:to>
      <cdr:x>1</cdr:x>
      <cdr:y>1</cdr:y>
    </cdr:to>
    <cdr:sp macro="" textlink="">
      <cdr:nvSpPr>
        <cdr:cNvPr id="2" name="Tekstiruutu 5">
          <a:extLst xmlns:a="http://schemas.openxmlformats.org/drawingml/2006/main">
            <a:ext uri="{FF2B5EF4-FFF2-40B4-BE49-F238E27FC236}">
              <a16:creationId xmlns:a16="http://schemas.microsoft.com/office/drawing/2014/main" id="{565999B2-357E-3DCD-2778-A92DD9BA869A}"/>
            </a:ext>
          </a:extLst>
        </cdr:cNvPr>
        <cdr:cNvSpPr txBox="1"/>
      </cdr:nvSpPr>
      <cdr:spPr>
        <a:xfrm xmlns:a="http://schemas.openxmlformats.org/drawingml/2006/main">
          <a:off x="1749276" y="2491680"/>
          <a:ext cx="2448272" cy="688256"/>
        </a:xfrm>
        <a:prstGeom xmlns:a="http://schemas.openxmlformats.org/drawingml/2006/main" prst="rect">
          <a:avLst/>
        </a:prstGeom>
        <a:solidFill xmlns:a="http://schemas.openxmlformats.org/drawingml/2006/main">
          <a:schemeClr val="accent3"/>
        </a:solidFill>
      </cdr:spPr>
      <cdr:txBody>
        <a:bodyPr xmlns:a="http://schemas.openxmlformats.org/drawingml/2006/main" wrap="square" lIns="36000" tIns="36000" rIns="36000" bIns="36000" rtlCol="0">
          <a:spAutoFit/>
        </a:bodyPr>
        <a:lstStyle xmlns:a="http://schemas.openxmlformats.org/drawingml/2006/main">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xmlns:a="http://schemas.openxmlformats.org/drawingml/2006/main">
          <a:r>
            <a:rPr lang="en-US" sz="1000" spc="-40" dirty="0"/>
            <a:t>When the balance figure is positive, the majority of respondents who assessed the change report that the situation has improved.</a:t>
          </a:r>
          <a:endParaRPr lang="fi-FI" sz="1000" spc="-4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3/27/2026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3/27/2026</a:t>
            </a:fld>
            <a:endParaRPr lang="fi-FI" dirty="0"/>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3/27/2026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3/27/2026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3/27/2026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3/27/2026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3/27/2026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3/27/2026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3/27/2026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3/27/2026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6565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3/27/2026</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3/27/2026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9" name="Tekstin paikkamerkki 2">
            <a:extLst>
              <a:ext uri="{FF2B5EF4-FFF2-40B4-BE49-F238E27FC236}">
                <a16:creationId xmlns:a16="http://schemas.microsoft.com/office/drawing/2014/main" id="{78D94F0C-35FF-3B43-88BA-1DD2020DBB57}"/>
              </a:ext>
            </a:extLst>
          </p:cNvPr>
          <p:cNvSpPr>
            <a:spLocks noGrp="1"/>
          </p:cNvSpPr>
          <p:nvPr>
            <p:ph idx="20"/>
          </p:nvPr>
        </p:nvSpPr>
        <p:spPr>
          <a:xfrm>
            <a:off x="4457176"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3/27/2026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3/27/2026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3/27/2026</a:t>
            </a:fld>
            <a:endParaRPr lang="fi-FI" dirty="0"/>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3/27/2026</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3/27/2026</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3/27/2026</a:t>
            </a:fld>
            <a:endParaRPr lang="fi-FI" dirty="0"/>
          </a:p>
        </p:txBody>
      </p:sp>
      <p:sp>
        <p:nvSpPr>
          <p:cNvPr id="5"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3/27/2026</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endParaRPr lang="fi-FI" dirty="0"/>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3/27/2026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3/27/2026</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3/27/2026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3/27/2026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3/27/2026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3/27/2026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3/27/2026</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3/27/2026</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3/27/2026</a:t>
            </a:fld>
            <a:endParaRPr lang="fi-FI" dirty="0"/>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Technology </a:t>
            </a:r>
            <a:r>
              <a:rPr lang="fi-FI" dirty="0" err="1"/>
              <a:t>Industries</a:t>
            </a:r>
            <a:r>
              <a:rPr lang="fi-FI" dirty="0"/>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01CE8E0-3002-6540-AB4A-44A213CCD16D}"/>
              </a:ext>
            </a:extLst>
          </p:cNvPr>
          <p:cNvSpPr>
            <a:spLocks noGrp="1"/>
          </p:cNvSpPr>
          <p:nvPr>
            <p:ph type="body" sz="quarter" idx="15"/>
          </p:nvPr>
        </p:nvSpPr>
        <p:spPr/>
        <p:txBody>
          <a:bodyPr/>
          <a:lstStyle/>
          <a:p>
            <a:r>
              <a:rPr lang="fi-FI" dirty="0"/>
              <a:t> </a:t>
            </a:r>
          </a:p>
          <a:p>
            <a:endParaRPr lang="fi-FI" dirty="0"/>
          </a:p>
          <a:p>
            <a:endParaRPr lang="fi-FI" dirty="0"/>
          </a:p>
          <a:p>
            <a:endParaRPr lang="fi-FI" dirty="0"/>
          </a:p>
          <a:p>
            <a:endParaRPr lang="fi-FI" dirty="0"/>
          </a:p>
          <a:p>
            <a:r>
              <a:rPr lang="fi-FI" dirty="0" err="1"/>
              <a:t>Results</a:t>
            </a:r>
            <a:r>
              <a:rPr lang="fi-FI" dirty="0"/>
              <a:t>, </a:t>
            </a:r>
            <a:r>
              <a:rPr lang="fi-FI" dirty="0" err="1"/>
              <a:t>March</a:t>
            </a:r>
            <a:r>
              <a:rPr lang="fi-FI" dirty="0"/>
              <a:t> 2026</a:t>
            </a:r>
          </a:p>
        </p:txBody>
      </p:sp>
      <p:sp>
        <p:nvSpPr>
          <p:cNvPr id="3" name="Dian numeron paikkamerkki 2">
            <a:extLst>
              <a:ext uri="{FF2B5EF4-FFF2-40B4-BE49-F238E27FC236}">
                <a16:creationId xmlns:a16="http://schemas.microsoft.com/office/drawing/2014/main" id="{C10B4546-3353-FD47-A7A9-0CAD02106343}"/>
              </a:ext>
            </a:extLst>
          </p:cNvPr>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a:extLst>
              <a:ext uri="{FF2B5EF4-FFF2-40B4-BE49-F238E27FC236}">
                <a16:creationId xmlns:a16="http://schemas.microsoft.com/office/drawing/2014/main" id="{7F938129-1BFB-EE43-877B-C251030C0CEF}"/>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605993C4-190E-3143-88DA-769C2A43EF43}"/>
              </a:ext>
            </a:extLst>
          </p:cNvPr>
          <p:cNvSpPr>
            <a:spLocks noGrp="1"/>
          </p:cNvSpPr>
          <p:nvPr>
            <p:ph type="ftr" sz="quarter" idx="11"/>
          </p:nvPr>
        </p:nvSpPr>
        <p:spPr/>
        <p:txBody>
          <a:bodyPr/>
          <a:lstStyle/>
          <a:p>
            <a:r>
              <a:rPr lang="fi-FI"/>
              <a:t>Technology Industries of Finland</a:t>
            </a:r>
            <a:endParaRPr lang="fi-FI" dirty="0"/>
          </a:p>
        </p:txBody>
      </p:sp>
      <p:pic>
        <p:nvPicPr>
          <p:cNvPr id="9" name="Kuva 8">
            <a:extLst>
              <a:ext uri="{FF2B5EF4-FFF2-40B4-BE49-F238E27FC236}">
                <a16:creationId xmlns:a16="http://schemas.microsoft.com/office/drawing/2014/main" id="{05A915F6-E3D1-EF37-950C-EB2F37E1D813}"/>
              </a:ext>
            </a:extLst>
          </p:cNvPr>
          <p:cNvPicPr>
            <a:picLocks noChangeAspect="1"/>
          </p:cNvPicPr>
          <p:nvPr/>
        </p:nvPicPr>
        <p:blipFill>
          <a:blip r:embed="rId2"/>
          <a:stretch>
            <a:fillRect/>
          </a:stretch>
        </p:blipFill>
        <p:spPr>
          <a:xfrm>
            <a:off x="0" y="-5934"/>
            <a:ext cx="8106145" cy="3242457"/>
          </a:xfrm>
          <a:prstGeom prst="rect">
            <a:avLst/>
          </a:prstGeom>
        </p:spPr>
      </p:pic>
    </p:spTree>
    <p:extLst>
      <p:ext uri="{BB962C8B-B14F-4D97-AF65-F5344CB8AC3E}">
        <p14:creationId xmlns:p14="http://schemas.microsoft.com/office/powerpoint/2010/main" val="245581731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699B16FC-46E4-4BAC-B0D3-A42E46B896E0}"/>
              </a:ext>
            </a:extLst>
          </p:cNvPr>
          <p:cNvSpPr>
            <a:spLocks noGrp="1"/>
          </p:cNvSpPr>
          <p:nvPr>
            <p:ph type="body" sz="quarter" idx="15"/>
          </p:nvPr>
        </p:nvSpPr>
        <p:spPr/>
        <p:txBody>
          <a:bodyPr/>
          <a:lstStyle/>
          <a:p>
            <a:r>
              <a:rPr lang="en-US" dirty="0"/>
              <a:t>Past 3 months, i.e. December-March</a:t>
            </a:r>
            <a:endParaRPr lang="fi-FI" dirty="0"/>
          </a:p>
        </p:txBody>
      </p:sp>
      <p:sp>
        <p:nvSpPr>
          <p:cNvPr id="2" name="Dian numeron paikkamerkki 1">
            <a:extLst>
              <a:ext uri="{FF2B5EF4-FFF2-40B4-BE49-F238E27FC236}">
                <a16:creationId xmlns:a16="http://schemas.microsoft.com/office/drawing/2014/main" id="{99FF0BE7-9049-6C9E-809A-97FA5F006BEB}"/>
              </a:ext>
            </a:extLst>
          </p:cNvPr>
          <p:cNvSpPr>
            <a:spLocks noGrp="1"/>
          </p:cNvSpPr>
          <p:nvPr>
            <p:ph type="sldNum" sz="quarter" idx="12"/>
          </p:nvPr>
        </p:nvSpPr>
        <p:spPr/>
        <p:txBody>
          <a:bodyPr/>
          <a:lstStyle/>
          <a:p>
            <a:fld id="{6FCB6B90-8271-4E8F-82C1-E646FBB48A2E}" type="slidenum">
              <a:rPr lang="fi-FI" smtClean="0"/>
              <a:pPr/>
              <a:t>10</a:t>
            </a:fld>
            <a:endParaRPr lang="fi-FI" dirty="0"/>
          </a:p>
        </p:txBody>
      </p:sp>
      <p:sp>
        <p:nvSpPr>
          <p:cNvPr id="3" name="Päivämäärän paikkamerkki 2">
            <a:extLst>
              <a:ext uri="{FF2B5EF4-FFF2-40B4-BE49-F238E27FC236}">
                <a16:creationId xmlns:a16="http://schemas.microsoft.com/office/drawing/2014/main" id="{66386217-5C6D-2239-F93A-ED7C00E7508D}"/>
              </a:ext>
            </a:extLst>
          </p:cNvPr>
          <p:cNvSpPr>
            <a:spLocks noGrp="1"/>
          </p:cNvSpPr>
          <p:nvPr>
            <p:ph type="dt" sz="half" idx="10"/>
          </p:nvPr>
        </p:nvSpPr>
        <p:spPr/>
        <p:txBody>
          <a:bodyPr/>
          <a:lstStyle/>
          <a:p>
            <a:fld id="{B6805023-F229-4028-A7EF-BB668AB9EE9F}" type="datetime1">
              <a:rPr lang="en-US" smtClean="0"/>
              <a:t>3/27/2026</a:t>
            </a:fld>
            <a:endParaRPr lang="fi-FI" dirty="0"/>
          </a:p>
        </p:txBody>
      </p:sp>
      <p:sp>
        <p:nvSpPr>
          <p:cNvPr id="4" name="Alatunnisteen paikkamerkki 3">
            <a:extLst>
              <a:ext uri="{FF2B5EF4-FFF2-40B4-BE49-F238E27FC236}">
                <a16:creationId xmlns:a16="http://schemas.microsoft.com/office/drawing/2014/main" id="{B0213835-D7B8-B419-7E58-439CE2BE80A2}"/>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172243779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12962C44-1CC1-ECBC-5D6F-DF08897089ED}"/>
              </a:ext>
            </a:extLst>
          </p:cNvPr>
          <p:cNvSpPr>
            <a:spLocks noGrp="1"/>
          </p:cNvSpPr>
          <p:nvPr>
            <p:ph type="body" sz="quarter" idx="15"/>
          </p:nvPr>
        </p:nvSpPr>
        <p:spPr>
          <a:xfrm>
            <a:off x="252000" y="123478"/>
            <a:ext cx="7992000" cy="821163"/>
          </a:xfrm>
        </p:spPr>
        <p:txBody>
          <a:bodyPr/>
          <a:lstStyle/>
          <a:p>
            <a:r>
              <a:rPr lang="en-US" dirty="0"/>
              <a:t>How would you describe your company’s situation now in the following areas compared to about three months ago?</a:t>
            </a:r>
            <a:endParaRPr lang="fi-FI" dirty="0"/>
          </a:p>
        </p:txBody>
      </p:sp>
      <p:sp>
        <p:nvSpPr>
          <p:cNvPr id="3" name="Dian numeron paikkamerkki 2">
            <a:extLst>
              <a:ext uri="{FF2B5EF4-FFF2-40B4-BE49-F238E27FC236}">
                <a16:creationId xmlns:a16="http://schemas.microsoft.com/office/drawing/2014/main" id="{3CC4FA10-97F5-737C-AA99-64B0ABE01834}"/>
              </a:ext>
            </a:extLst>
          </p:cNvPr>
          <p:cNvSpPr>
            <a:spLocks noGrp="1"/>
          </p:cNvSpPr>
          <p:nvPr>
            <p:ph type="sldNum" sz="quarter" idx="12"/>
          </p:nvPr>
        </p:nvSpPr>
        <p:spPr/>
        <p:txBody>
          <a:bodyPr/>
          <a:lstStyle/>
          <a:p>
            <a:fld id="{6FCB6B90-8271-4E8F-82C1-E646FBB48A2E}" type="slidenum">
              <a:rPr lang="fi-FI" smtClean="0"/>
              <a:pPr/>
              <a:t>11</a:t>
            </a:fld>
            <a:endParaRPr lang="fi-FI" dirty="0"/>
          </a:p>
        </p:txBody>
      </p:sp>
      <p:sp>
        <p:nvSpPr>
          <p:cNvPr id="4" name="Päivämäärän paikkamerkki 3">
            <a:extLst>
              <a:ext uri="{FF2B5EF4-FFF2-40B4-BE49-F238E27FC236}">
                <a16:creationId xmlns:a16="http://schemas.microsoft.com/office/drawing/2014/main" id="{7D909F6F-616B-6700-0C37-2C5643DC0BE2}"/>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B9BA394E-FB81-47BF-9CA2-A62E147B51A9}"/>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9C7A58B9-4A06-4016-CDA8-EE95E09C6FD4}"/>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p:txBody>
      </p:sp>
      <p:graphicFrame>
        <p:nvGraphicFramePr>
          <p:cNvPr id="9" name="Sisällön paikkamerkki 9">
            <a:extLst>
              <a:ext uri="{FF2B5EF4-FFF2-40B4-BE49-F238E27FC236}">
                <a16:creationId xmlns:a16="http://schemas.microsoft.com/office/drawing/2014/main" id="{CE07CF48-5701-6BCA-F826-0C38B157D623}"/>
              </a:ext>
            </a:extLst>
          </p:cNvPr>
          <p:cNvGraphicFramePr>
            <a:graphicFrameLocks noGrp="1"/>
          </p:cNvGraphicFramePr>
          <p:nvPr>
            <p:ph sz="quarter" idx="17"/>
            <p:extLst>
              <p:ext uri="{D42A27DB-BD31-4B8C-83A1-F6EECF244321}">
                <p14:modId xmlns:p14="http://schemas.microsoft.com/office/powerpoint/2010/main" val="706289364"/>
              </p:ext>
            </p:extLst>
          </p:nvPr>
        </p:nvGraphicFramePr>
        <p:xfrm>
          <a:off x="179512"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a:extLst>
              <a:ext uri="{FF2B5EF4-FFF2-40B4-BE49-F238E27FC236}">
                <a16:creationId xmlns:a16="http://schemas.microsoft.com/office/drawing/2014/main" id="{4B134D4A-EED9-A35D-303A-BD0D207C350B}"/>
              </a:ext>
            </a:extLst>
          </p:cNvPr>
          <p:cNvSpPr txBox="1"/>
          <p:nvPr/>
        </p:nvSpPr>
        <p:spPr>
          <a:xfrm>
            <a:off x="7020272" y="1098377"/>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
        <p:nvSpPr>
          <p:cNvPr id="11" name="Tekstiruutu 10">
            <a:extLst>
              <a:ext uri="{FF2B5EF4-FFF2-40B4-BE49-F238E27FC236}">
                <a16:creationId xmlns:a16="http://schemas.microsoft.com/office/drawing/2014/main" id="{70C2E43D-0611-41C0-739C-31CBB60D8538}"/>
              </a:ext>
            </a:extLst>
          </p:cNvPr>
          <p:cNvSpPr txBox="1"/>
          <p:nvPr/>
        </p:nvSpPr>
        <p:spPr>
          <a:xfrm>
            <a:off x="8316416" y="987574"/>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17</a:t>
            </a:r>
          </a:p>
          <a:p>
            <a:pPr algn="ctr"/>
            <a:endParaRPr lang="fi-FI" spc="-40" dirty="0"/>
          </a:p>
          <a:p>
            <a:pPr algn="ctr"/>
            <a:endParaRPr lang="fi-FI" spc="-40" dirty="0"/>
          </a:p>
          <a:p>
            <a:pPr algn="ctr"/>
            <a:r>
              <a:rPr lang="fi-FI" spc="-40" dirty="0"/>
              <a:t>14</a:t>
            </a:r>
          </a:p>
          <a:p>
            <a:pPr algn="ctr"/>
            <a:endParaRPr lang="fi-FI" spc="-40" dirty="0"/>
          </a:p>
          <a:p>
            <a:pPr algn="ctr"/>
            <a:endParaRPr lang="fi-FI" spc="-40" dirty="0"/>
          </a:p>
          <a:p>
            <a:pPr algn="ctr"/>
            <a:br>
              <a:rPr lang="fi-FI" spc="-40" dirty="0"/>
            </a:br>
            <a:r>
              <a:rPr lang="fi-FI" spc="-40" dirty="0"/>
              <a:t>22</a:t>
            </a:r>
          </a:p>
          <a:p>
            <a:pPr algn="ctr"/>
            <a:endParaRPr lang="fi-FI" spc="-40" dirty="0"/>
          </a:p>
          <a:p>
            <a:pPr algn="ctr"/>
            <a:endParaRPr lang="fi-FI" spc="-40" dirty="0"/>
          </a:p>
          <a:p>
            <a:pPr algn="ctr"/>
            <a:r>
              <a:rPr lang="fi-FI" spc="-40" dirty="0"/>
              <a:t>20</a:t>
            </a:r>
          </a:p>
        </p:txBody>
      </p:sp>
    </p:spTree>
    <p:extLst>
      <p:ext uri="{BB962C8B-B14F-4D97-AF65-F5344CB8AC3E}">
        <p14:creationId xmlns:p14="http://schemas.microsoft.com/office/powerpoint/2010/main" val="290463394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63E15-3DAC-2D46-03F9-974E151F69EA}"/>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36AD5430-42DE-C177-B765-AB957C5FC1E3}"/>
              </a:ext>
            </a:extLst>
          </p:cNvPr>
          <p:cNvSpPr>
            <a:spLocks noGrp="1"/>
          </p:cNvSpPr>
          <p:nvPr>
            <p:ph type="body" sz="quarter" idx="15"/>
          </p:nvPr>
        </p:nvSpPr>
        <p:spPr>
          <a:xfrm>
            <a:off x="252000" y="123478"/>
            <a:ext cx="7992000" cy="821163"/>
          </a:xfrm>
        </p:spPr>
        <p:txBody>
          <a:bodyPr/>
          <a:lstStyle/>
          <a:p>
            <a:r>
              <a:rPr lang="en-US" dirty="0"/>
              <a:t>How would you describe your company’s situation now in the following areas compared to about three months ago? </a:t>
            </a:r>
            <a:r>
              <a:rPr lang="en-US" dirty="0">
                <a:solidFill>
                  <a:schemeClr val="accent2"/>
                </a:solidFill>
              </a:rPr>
              <a:t>Manufacturing industry, 257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43B79284-C9BC-EF16-BA72-235D34C7C9B3}"/>
              </a:ext>
            </a:extLst>
          </p:cNvPr>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a:extLst>
              <a:ext uri="{FF2B5EF4-FFF2-40B4-BE49-F238E27FC236}">
                <a16:creationId xmlns:a16="http://schemas.microsoft.com/office/drawing/2014/main" id="{0701E44A-1DF5-5716-FB6C-35EDD613839C}"/>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809B3F19-5289-7AB0-B7D8-86E95660A955}"/>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73727B43-F0DB-4630-2598-C0D3BB437C39}"/>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 Manufacturing industry = Metals industry, Mechanical engineering and Electronics industry; Services = Consulting engineering and Information technology</a:t>
            </a:r>
            <a:endParaRPr lang="fi-FI" dirty="0"/>
          </a:p>
        </p:txBody>
      </p:sp>
      <p:graphicFrame>
        <p:nvGraphicFramePr>
          <p:cNvPr id="9" name="Sisällön paikkamerkki 9">
            <a:extLst>
              <a:ext uri="{FF2B5EF4-FFF2-40B4-BE49-F238E27FC236}">
                <a16:creationId xmlns:a16="http://schemas.microsoft.com/office/drawing/2014/main" id="{720C1619-AFFD-75E4-C0E4-E4145BE9D759}"/>
              </a:ext>
            </a:extLst>
          </p:cNvPr>
          <p:cNvGraphicFramePr>
            <a:graphicFrameLocks noGrp="1"/>
          </p:cNvGraphicFramePr>
          <p:nvPr>
            <p:ph sz="quarter" idx="17"/>
            <p:extLst>
              <p:ext uri="{D42A27DB-BD31-4B8C-83A1-F6EECF244321}">
                <p14:modId xmlns:p14="http://schemas.microsoft.com/office/powerpoint/2010/main" val="1444012968"/>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CB93B76A-C907-8472-06FF-5D42DBE62BD1}"/>
              </a:ext>
            </a:extLst>
          </p:cNvPr>
          <p:cNvSpPr txBox="1"/>
          <p:nvPr/>
        </p:nvSpPr>
        <p:spPr>
          <a:xfrm>
            <a:off x="8316416" y="1186465"/>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18</a:t>
            </a:r>
          </a:p>
          <a:p>
            <a:pPr algn="ctr"/>
            <a:endParaRPr lang="fi-FI" spc="-40" dirty="0"/>
          </a:p>
          <a:p>
            <a:pPr algn="ctr"/>
            <a:endParaRPr lang="fi-FI" spc="-40" dirty="0"/>
          </a:p>
          <a:p>
            <a:pPr algn="ctr"/>
            <a:r>
              <a:rPr lang="fi-FI" spc="-40" dirty="0"/>
              <a:t>14</a:t>
            </a:r>
          </a:p>
          <a:p>
            <a:pPr algn="ctr"/>
            <a:endParaRPr lang="fi-FI" spc="-40" dirty="0"/>
          </a:p>
          <a:p>
            <a:pPr algn="ctr"/>
            <a:br>
              <a:rPr lang="fi-FI" spc="-40" dirty="0"/>
            </a:br>
            <a:br>
              <a:rPr lang="fi-FI" spc="-40" dirty="0"/>
            </a:br>
            <a:r>
              <a:rPr lang="fi-FI" spc="-40" dirty="0"/>
              <a:t>17</a:t>
            </a:r>
          </a:p>
          <a:p>
            <a:pPr algn="ctr"/>
            <a:endParaRPr lang="fi-FI" spc="-40" dirty="0"/>
          </a:p>
          <a:p>
            <a:pPr algn="ctr"/>
            <a:endParaRPr lang="fi-FI" spc="-40" dirty="0"/>
          </a:p>
          <a:p>
            <a:pPr algn="ctr"/>
            <a:r>
              <a:rPr lang="fi-FI" spc="-40" dirty="0"/>
              <a:t>16</a:t>
            </a:r>
          </a:p>
        </p:txBody>
      </p:sp>
      <p:sp>
        <p:nvSpPr>
          <p:cNvPr id="7" name="Tekstiruutu 6">
            <a:extLst>
              <a:ext uri="{FF2B5EF4-FFF2-40B4-BE49-F238E27FC236}">
                <a16:creationId xmlns:a16="http://schemas.microsoft.com/office/drawing/2014/main" id="{C73C03C1-DB39-1231-57E9-58338B008950}"/>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101236916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B535C-8131-51B1-941D-23E9C30C11FB}"/>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A01909AD-C342-10EF-2E02-352225E41D4F}"/>
              </a:ext>
            </a:extLst>
          </p:cNvPr>
          <p:cNvSpPr>
            <a:spLocks noGrp="1"/>
          </p:cNvSpPr>
          <p:nvPr>
            <p:ph type="body" sz="quarter" idx="15"/>
          </p:nvPr>
        </p:nvSpPr>
        <p:spPr>
          <a:xfrm>
            <a:off x="252000" y="123478"/>
            <a:ext cx="7992000" cy="821163"/>
          </a:xfrm>
        </p:spPr>
        <p:txBody>
          <a:bodyPr/>
          <a:lstStyle/>
          <a:p>
            <a:r>
              <a:rPr lang="en-US" dirty="0"/>
              <a:t>How would you describe your company’s situation now in the following areas compared to about three months ago? </a:t>
            </a:r>
            <a:r>
              <a:rPr lang="en-US" dirty="0">
                <a:solidFill>
                  <a:schemeClr val="accent2"/>
                </a:solidFill>
              </a:rPr>
              <a:t>Services, 75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A4A19178-F754-30F0-7186-F29F95245430}"/>
              </a:ext>
            </a:extLst>
          </p:cNvPr>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a:extLst>
              <a:ext uri="{FF2B5EF4-FFF2-40B4-BE49-F238E27FC236}">
                <a16:creationId xmlns:a16="http://schemas.microsoft.com/office/drawing/2014/main" id="{5AFCC09E-D77D-2B70-3C10-1FA7CA40D060}"/>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88AC7F4D-4B97-5EEA-CAE3-EF4306F1472A}"/>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D883B0B4-994A-30C0-8DA0-B6DDD9B8577D}"/>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Manufacturing industry = Metals industry, Mechanical engineering and Electronics industry; Services = Consulting engineering and Information technology</a:t>
            </a:r>
            <a:endParaRPr lang="fi-FI" dirty="0"/>
          </a:p>
        </p:txBody>
      </p:sp>
      <p:graphicFrame>
        <p:nvGraphicFramePr>
          <p:cNvPr id="9" name="Sisällön paikkamerkki 9">
            <a:extLst>
              <a:ext uri="{FF2B5EF4-FFF2-40B4-BE49-F238E27FC236}">
                <a16:creationId xmlns:a16="http://schemas.microsoft.com/office/drawing/2014/main" id="{0C441811-A31E-498C-F967-76048E446A99}"/>
              </a:ext>
            </a:extLst>
          </p:cNvPr>
          <p:cNvGraphicFramePr>
            <a:graphicFrameLocks noGrp="1"/>
          </p:cNvGraphicFramePr>
          <p:nvPr>
            <p:ph sz="quarter" idx="17"/>
            <p:extLst>
              <p:ext uri="{D42A27DB-BD31-4B8C-83A1-F6EECF244321}">
                <p14:modId xmlns:p14="http://schemas.microsoft.com/office/powerpoint/2010/main" val="470727543"/>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9951C3F9-0145-08A5-33EB-CB23B18EA4FF}"/>
              </a:ext>
            </a:extLst>
          </p:cNvPr>
          <p:cNvSpPr txBox="1"/>
          <p:nvPr/>
        </p:nvSpPr>
        <p:spPr>
          <a:xfrm>
            <a:off x="8316416" y="1186465"/>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15</a:t>
            </a:r>
          </a:p>
          <a:p>
            <a:pPr algn="ctr"/>
            <a:endParaRPr lang="fi-FI" spc="-40" dirty="0"/>
          </a:p>
          <a:p>
            <a:pPr algn="ctr"/>
            <a:endParaRPr lang="fi-FI" spc="-40" dirty="0"/>
          </a:p>
          <a:p>
            <a:pPr algn="ctr"/>
            <a:r>
              <a:rPr lang="fi-FI" spc="-40" dirty="0"/>
              <a:t>13</a:t>
            </a:r>
          </a:p>
          <a:p>
            <a:pPr algn="ctr"/>
            <a:endParaRPr lang="fi-FI" spc="-40" dirty="0"/>
          </a:p>
          <a:p>
            <a:pPr algn="ctr"/>
            <a:br>
              <a:rPr lang="fi-FI" spc="-40" dirty="0"/>
            </a:br>
            <a:br>
              <a:rPr lang="fi-FI" spc="-40" dirty="0"/>
            </a:br>
            <a:r>
              <a:rPr lang="fi-FI" spc="-40" dirty="0"/>
              <a:t>39</a:t>
            </a:r>
          </a:p>
          <a:p>
            <a:pPr algn="ctr"/>
            <a:endParaRPr lang="fi-FI" spc="-40" dirty="0"/>
          </a:p>
          <a:p>
            <a:pPr algn="ctr"/>
            <a:endParaRPr lang="fi-FI" spc="-40" dirty="0"/>
          </a:p>
          <a:p>
            <a:pPr algn="ctr"/>
            <a:r>
              <a:rPr lang="fi-FI" spc="-40" dirty="0"/>
              <a:t>33</a:t>
            </a:r>
          </a:p>
        </p:txBody>
      </p:sp>
      <p:sp>
        <p:nvSpPr>
          <p:cNvPr id="7" name="Tekstiruutu 6">
            <a:extLst>
              <a:ext uri="{FF2B5EF4-FFF2-40B4-BE49-F238E27FC236}">
                <a16:creationId xmlns:a16="http://schemas.microsoft.com/office/drawing/2014/main" id="{830C9930-D631-4979-7B22-E9F2B7B74139}"/>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314662587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404F-3DF4-D0AD-2290-ED05A73400B2}"/>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E7C1E49-7A6C-AC60-EA52-9980F42F4B3E}"/>
              </a:ext>
            </a:extLst>
          </p:cNvPr>
          <p:cNvSpPr>
            <a:spLocks noGrp="1"/>
          </p:cNvSpPr>
          <p:nvPr>
            <p:ph type="sldNum" sz="quarter" idx="12"/>
          </p:nvPr>
        </p:nvSpPr>
        <p:spPr/>
        <p:txBody>
          <a:bodyPr/>
          <a:lstStyle/>
          <a:p>
            <a:fld id="{6FCB6B90-8271-4E8F-82C1-E646FBB48A2E}" type="slidenum">
              <a:rPr lang="fi-FI" smtClean="0"/>
              <a:pPr/>
              <a:t>14</a:t>
            </a:fld>
            <a:endParaRPr lang="fi-FI" dirty="0"/>
          </a:p>
        </p:txBody>
      </p:sp>
      <p:sp>
        <p:nvSpPr>
          <p:cNvPr id="3" name="Päivämäärän paikkamerkki 2">
            <a:extLst>
              <a:ext uri="{FF2B5EF4-FFF2-40B4-BE49-F238E27FC236}">
                <a16:creationId xmlns:a16="http://schemas.microsoft.com/office/drawing/2014/main" id="{28C10878-5621-38CE-2738-6307E0BB4A71}"/>
              </a:ext>
            </a:extLst>
          </p:cNvPr>
          <p:cNvSpPr>
            <a:spLocks noGrp="1"/>
          </p:cNvSpPr>
          <p:nvPr>
            <p:ph type="dt" sz="half" idx="10"/>
          </p:nvPr>
        </p:nvSpPr>
        <p:spPr>
          <a:xfrm>
            <a:off x="282027" y="4711316"/>
            <a:ext cx="916709" cy="164690"/>
          </a:xfrm>
        </p:spPr>
        <p:txBody>
          <a:bodyPr/>
          <a:lstStyle/>
          <a:p>
            <a:fld id="{EE15E6F7-FA86-41FD-A9AD-AFA2377AF82F}" type="datetime1">
              <a:rPr lang="en-US" smtClean="0"/>
              <a:t>3/27/2026</a:t>
            </a:fld>
            <a:endParaRPr lang="fi-FI" dirty="0"/>
          </a:p>
        </p:txBody>
      </p:sp>
      <p:sp>
        <p:nvSpPr>
          <p:cNvPr id="4" name="Alatunnisteen paikkamerkki 3">
            <a:extLst>
              <a:ext uri="{FF2B5EF4-FFF2-40B4-BE49-F238E27FC236}">
                <a16:creationId xmlns:a16="http://schemas.microsoft.com/office/drawing/2014/main" id="{0216AD27-BF62-0C98-A84A-C2979B2BEE90}"/>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CCA8A4BA-A27C-2A17-77AC-7AD6DF3C7DB3}"/>
              </a:ext>
            </a:extLst>
          </p:cNvPr>
          <p:cNvSpPr>
            <a:spLocks noGrp="1"/>
          </p:cNvSpPr>
          <p:nvPr>
            <p:ph type="body" sz="quarter" idx="17"/>
          </p:nvPr>
        </p:nvSpPr>
        <p:spPr>
          <a:xfrm>
            <a:off x="395536" y="267494"/>
            <a:ext cx="7992888" cy="462785"/>
          </a:xfrm>
        </p:spPr>
        <p:txBody>
          <a:bodyPr/>
          <a:lstStyle/>
          <a:p>
            <a:r>
              <a:rPr lang="en-US" dirty="0"/>
              <a:t>How would you describe your company’s situation now in the following areas compared to about three months ago?</a:t>
            </a:r>
            <a:endParaRPr lang="fi-FI" dirty="0">
              <a:solidFill>
                <a:schemeClr val="tx1"/>
              </a:solidFill>
            </a:endParaRPr>
          </a:p>
        </p:txBody>
      </p:sp>
      <p:graphicFrame>
        <p:nvGraphicFramePr>
          <p:cNvPr id="13" name="Sisällön paikkamerkki 9">
            <a:extLst>
              <a:ext uri="{FF2B5EF4-FFF2-40B4-BE49-F238E27FC236}">
                <a16:creationId xmlns:a16="http://schemas.microsoft.com/office/drawing/2014/main" id="{9C71CB85-3EC5-2D12-74FB-D0ED2FD96723}"/>
              </a:ext>
            </a:extLst>
          </p:cNvPr>
          <p:cNvGraphicFramePr>
            <a:graphicFrameLocks noGrp="1"/>
          </p:cNvGraphicFramePr>
          <p:nvPr>
            <p:ph idx="19"/>
            <p:extLst>
              <p:ext uri="{D42A27DB-BD31-4B8C-83A1-F6EECF244321}">
                <p14:modId xmlns:p14="http://schemas.microsoft.com/office/powerpoint/2010/main" val="1698991589"/>
              </p:ext>
            </p:extLst>
          </p:nvPr>
        </p:nvGraphicFramePr>
        <p:xfrm>
          <a:off x="755576" y="1582738"/>
          <a:ext cx="3498850" cy="28940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9">
            <a:extLst>
              <a:ext uri="{FF2B5EF4-FFF2-40B4-BE49-F238E27FC236}">
                <a16:creationId xmlns:a16="http://schemas.microsoft.com/office/drawing/2014/main" id="{9DA20943-566B-DB23-7D28-8351E259FD2A}"/>
              </a:ext>
            </a:extLst>
          </p:cNvPr>
          <p:cNvGraphicFramePr>
            <a:graphicFrameLocks noGrp="1"/>
          </p:cNvGraphicFramePr>
          <p:nvPr>
            <p:ph idx="20"/>
            <p:extLst>
              <p:ext uri="{D42A27DB-BD31-4B8C-83A1-F6EECF244321}">
                <p14:modId xmlns:p14="http://schemas.microsoft.com/office/powerpoint/2010/main" val="2343761265"/>
              </p:ext>
            </p:extLst>
          </p:nvPr>
        </p:nvGraphicFramePr>
        <p:xfrm>
          <a:off x="4889574" y="1582738"/>
          <a:ext cx="3498850" cy="2894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5323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426CE-A6AE-C0AA-E554-14EF7BEBCE01}"/>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B40E706-8733-E451-FF20-5CD24FB2687D}"/>
              </a:ext>
            </a:extLst>
          </p:cNvPr>
          <p:cNvSpPr>
            <a:spLocks noGrp="1"/>
          </p:cNvSpPr>
          <p:nvPr>
            <p:ph type="body" sz="quarter" idx="15"/>
          </p:nvPr>
        </p:nvSpPr>
        <p:spPr>
          <a:xfrm>
            <a:off x="252000" y="123478"/>
            <a:ext cx="7992000" cy="821163"/>
          </a:xfrm>
        </p:spPr>
        <p:txBody>
          <a:bodyPr>
            <a:noAutofit/>
          </a:bodyPr>
          <a:lstStyle/>
          <a:p>
            <a:r>
              <a:rPr lang="en-US" sz="1800" dirty="0"/>
              <a:t>How would you describe your company’s situation now in the following areas compared to about three months ago? </a:t>
            </a:r>
            <a:r>
              <a:rPr lang="en-US" sz="1800" dirty="0">
                <a:solidFill>
                  <a:schemeClr val="accent2"/>
                </a:solidFill>
              </a:rPr>
              <a:t>Companies with fewer than 150 employees, 274 respondents</a:t>
            </a:r>
            <a:endParaRPr lang="fi-FI" sz="1800" dirty="0">
              <a:solidFill>
                <a:schemeClr val="accent2"/>
              </a:solidFill>
            </a:endParaRPr>
          </a:p>
        </p:txBody>
      </p:sp>
      <p:sp>
        <p:nvSpPr>
          <p:cNvPr id="3" name="Dian numeron paikkamerkki 2">
            <a:extLst>
              <a:ext uri="{FF2B5EF4-FFF2-40B4-BE49-F238E27FC236}">
                <a16:creationId xmlns:a16="http://schemas.microsoft.com/office/drawing/2014/main" id="{C0035C96-4ECA-9A95-4479-E648C08F9A06}"/>
              </a:ext>
            </a:extLst>
          </p:cNvPr>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a:extLst>
              <a:ext uri="{FF2B5EF4-FFF2-40B4-BE49-F238E27FC236}">
                <a16:creationId xmlns:a16="http://schemas.microsoft.com/office/drawing/2014/main" id="{B6104B83-FF76-D9D6-C588-0B645C67F289}"/>
              </a:ext>
            </a:extLst>
          </p:cNvPr>
          <p:cNvSpPr>
            <a:spLocks noGrp="1"/>
          </p:cNvSpPr>
          <p:nvPr>
            <p:ph type="dt" sz="half" idx="10"/>
          </p:nvPr>
        </p:nvSpPr>
        <p:spPr>
          <a:xfrm>
            <a:off x="282027" y="4855332"/>
            <a:ext cx="916709" cy="164690"/>
          </a:xfrm>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1C8BCEE5-55B4-6AB4-E737-0A5AD0E39527}"/>
              </a:ext>
            </a:extLst>
          </p:cNvPr>
          <p:cNvSpPr>
            <a:spLocks noGrp="1"/>
          </p:cNvSpPr>
          <p:nvPr>
            <p:ph type="ftr" sz="quarter" idx="11"/>
          </p:nvPr>
        </p:nvSpPr>
        <p:spPr>
          <a:xfrm>
            <a:off x="1111510" y="4855332"/>
            <a:ext cx="1775664" cy="164690"/>
          </a:xfrm>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EB020830-FC08-9E5D-E7E3-7DAEB88B5066}"/>
              </a:ext>
            </a:extLst>
          </p:cNvPr>
          <p:cNvSpPr>
            <a:spLocks noGrp="1"/>
          </p:cNvSpPr>
          <p:nvPr>
            <p:ph type="body" sz="quarter" idx="18"/>
          </p:nvPr>
        </p:nvSpPr>
        <p:spPr>
          <a:xfrm>
            <a:off x="3047977" y="4859275"/>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endParaRPr lang="fi-FI" dirty="0"/>
          </a:p>
        </p:txBody>
      </p:sp>
      <p:graphicFrame>
        <p:nvGraphicFramePr>
          <p:cNvPr id="9" name="Sisällön paikkamerkki 9">
            <a:extLst>
              <a:ext uri="{FF2B5EF4-FFF2-40B4-BE49-F238E27FC236}">
                <a16:creationId xmlns:a16="http://schemas.microsoft.com/office/drawing/2014/main" id="{79121AF4-094E-97E0-42A0-705FCA6DF36F}"/>
              </a:ext>
            </a:extLst>
          </p:cNvPr>
          <p:cNvGraphicFramePr>
            <a:graphicFrameLocks noGrp="1"/>
          </p:cNvGraphicFramePr>
          <p:nvPr>
            <p:ph sz="quarter" idx="17"/>
            <p:extLst>
              <p:ext uri="{D42A27DB-BD31-4B8C-83A1-F6EECF244321}">
                <p14:modId xmlns:p14="http://schemas.microsoft.com/office/powerpoint/2010/main" val="83563654"/>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997F3B99-635C-7DC4-E2F1-D446B540E545}"/>
              </a:ext>
            </a:extLst>
          </p:cNvPr>
          <p:cNvSpPr txBox="1"/>
          <p:nvPr/>
        </p:nvSpPr>
        <p:spPr>
          <a:xfrm>
            <a:off x="8316416" y="1186465"/>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15</a:t>
            </a:r>
          </a:p>
          <a:p>
            <a:pPr algn="ctr"/>
            <a:endParaRPr lang="fi-FI" spc="-40" dirty="0"/>
          </a:p>
          <a:p>
            <a:pPr algn="ctr"/>
            <a:endParaRPr lang="fi-FI" spc="-40" dirty="0"/>
          </a:p>
          <a:p>
            <a:pPr algn="ctr"/>
            <a:r>
              <a:rPr lang="fi-FI" spc="-40" dirty="0"/>
              <a:t>12</a:t>
            </a:r>
          </a:p>
          <a:p>
            <a:pPr algn="ctr"/>
            <a:endParaRPr lang="fi-FI" spc="-40" dirty="0"/>
          </a:p>
          <a:p>
            <a:pPr algn="ctr"/>
            <a:br>
              <a:rPr lang="fi-FI" spc="-40" dirty="0"/>
            </a:br>
            <a:br>
              <a:rPr lang="fi-FI" spc="-40" dirty="0"/>
            </a:br>
            <a:r>
              <a:rPr lang="fi-FI" spc="-40" dirty="0"/>
              <a:t>21</a:t>
            </a:r>
          </a:p>
          <a:p>
            <a:pPr algn="ctr"/>
            <a:endParaRPr lang="fi-FI" spc="-40" dirty="0"/>
          </a:p>
          <a:p>
            <a:pPr algn="ctr"/>
            <a:endParaRPr lang="fi-FI" spc="-40" dirty="0"/>
          </a:p>
          <a:p>
            <a:pPr algn="ctr"/>
            <a:r>
              <a:rPr lang="fi-FI" spc="-40" dirty="0"/>
              <a:t>15</a:t>
            </a:r>
          </a:p>
        </p:txBody>
      </p:sp>
      <p:sp>
        <p:nvSpPr>
          <p:cNvPr id="7" name="Tekstiruutu 6">
            <a:extLst>
              <a:ext uri="{FF2B5EF4-FFF2-40B4-BE49-F238E27FC236}">
                <a16:creationId xmlns:a16="http://schemas.microsoft.com/office/drawing/2014/main" id="{8FCE3B19-8547-9235-95D3-8502C371B9B3}"/>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215754414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7359-53CE-A487-F5E7-AAF39AC6B490}"/>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0FAD7660-1761-9A05-3EBB-BB96FAF2BAD1}"/>
              </a:ext>
            </a:extLst>
          </p:cNvPr>
          <p:cNvSpPr>
            <a:spLocks noGrp="1"/>
          </p:cNvSpPr>
          <p:nvPr>
            <p:ph type="body" sz="quarter" idx="15"/>
          </p:nvPr>
        </p:nvSpPr>
        <p:spPr>
          <a:xfrm>
            <a:off x="252000" y="123478"/>
            <a:ext cx="7992000" cy="821163"/>
          </a:xfrm>
        </p:spPr>
        <p:txBody>
          <a:bodyPr>
            <a:noAutofit/>
          </a:bodyPr>
          <a:lstStyle/>
          <a:p>
            <a:r>
              <a:rPr lang="en-US" sz="1800" dirty="0"/>
              <a:t>How would you describe your company’s situation now in the following areas compared to about three months ago? </a:t>
            </a:r>
            <a:r>
              <a:rPr lang="en-US" sz="1800" dirty="0">
                <a:solidFill>
                  <a:schemeClr val="accent2"/>
                </a:solidFill>
              </a:rPr>
              <a:t>Companies with more than 150 employees, 58 respondents</a:t>
            </a:r>
            <a:endParaRPr lang="fi-FI" sz="1800" dirty="0">
              <a:solidFill>
                <a:schemeClr val="accent2"/>
              </a:solidFill>
            </a:endParaRPr>
          </a:p>
        </p:txBody>
      </p:sp>
      <p:sp>
        <p:nvSpPr>
          <p:cNvPr id="3" name="Dian numeron paikkamerkki 2">
            <a:extLst>
              <a:ext uri="{FF2B5EF4-FFF2-40B4-BE49-F238E27FC236}">
                <a16:creationId xmlns:a16="http://schemas.microsoft.com/office/drawing/2014/main" id="{3C14DDDB-73F9-7F47-7802-3001122D9449}"/>
              </a:ext>
            </a:extLst>
          </p:cNvPr>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a:extLst>
              <a:ext uri="{FF2B5EF4-FFF2-40B4-BE49-F238E27FC236}">
                <a16:creationId xmlns:a16="http://schemas.microsoft.com/office/drawing/2014/main" id="{8C97A5BC-62BF-F61D-6576-356A394A2371}"/>
              </a:ext>
            </a:extLst>
          </p:cNvPr>
          <p:cNvSpPr>
            <a:spLocks noGrp="1"/>
          </p:cNvSpPr>
          <p:nvPr>
            <p:ph type="dt" sz="half" idx="10"/>
          </p:nvPr>
        </p:nvSpPr>
        <p:spPr>
          <a:xfrm>
            <a:off x="282027" y="4855332"/>
            <a:ext cx="916709" cy="164690"/>
          </a:xfrm>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53C7FC9E-D48A-3B15-CF64-17240B2EE1C8}"/>
              </a:ext>
            </a:extLst>
          </p:cNvPr>
          <p:cNvSpPr>
            <a:spLocks noGrp="1"/>
          </p:cNvSpPr>
          <p:nvPr>
            <p:ph type="ftr" sz="quarter" idx="11"/>
          </p:nvPr>
        </p:nvSpPr>
        <p:spPr>
          <a:xfrm>
            <a:off x="1111510" y="4855332"/>
            <a:ext cx="1775664" cy="164690"/>
          </a:xfrm>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F2C5E4AB-5FD8-2DBA-AD4F-E5F9E2893AD8}"/>
              </a:ext>
            </a:extLst>
          </p:cNvPr>
          <p:cNvSpPr>
            <a:spLocks noGrp="1"/>
          </p:cNvSpPr>
          <p:nvPr>
            <p:ph type="body" sz="quarter" idx="18"/>
          </p:nvPr>
        </p:nvSpPr>
        <p:spPr>
          <a:xfrm>
            <a:off x="3047977" y="4859275"/>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p:txBody>
      </p:sp>
      <p:graphicFrame>
        <p:nvGraphicFramePr>
          <p:cNvPr id="9" name="Sisällön paikkamerkki 9">
            <a:extLst>
              <a:ext uri="{FF2B5EF4-FFF2-40B4-BE49-F238E27FC236}">
                <a16:creationId xmlns:a16="http://schemas.microsoft.com/office/drawing/2014/main" id="{906C645D-A666-9F5C-566C-DCE9895B7B84}"/>
              </a:ext>
            </a:extLst>
          </p:cNvPr>
          <p:cNvGraphicFramePr>
            <a:graphicFrameLocks noGrp="1"/>
          </p:cNvGraphicFramePr>
          <p:nvPr>
            <p:ph sz="quarter" idx="17"/>
            <p:extLst>
              <p:ext uri="{D42A27DB-BD31-4B8C-83A1-F6EECF244321}">
                <p14:modId xmlns:p14="http://schemas.microsoft.com/office/powerpoint/2010/main" val="2472186468"/>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9F832F57-37DA-88AD-8FAA-ADF78E5C045B}"/>
              </a:ext>
            </a:extLst>
          </p:cNvPr>
          <p:cNvSpPr txBox="1"/>
          <p:nvPr/>
        </p:nvSpPr>
        <p:spPr>
          <a:xfrm>
            <a:off x="8316416" y="1186465"/>
            <a:ext cx="720080"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r>
              <a:rPr lang="fi-FI" spc="-40" dirty="0"/>
              <a:t>26</a:t>
            </a:r>
          </a:p>
          <a:p>
            <a:pPr algn="ctr"/>
            <a:endParaRPr lang="fi-FI" spc="-40" dirty="0"/>
          </a:p>
          <a:p>
            <a:pPr algn="ctr"/>
            <a:endParaRPr lang="fi-FI" spc="-40" dirty="0"/>
          </a:p>
          <a:p>
            <a:pPr algn="ctr"/>
            <a:r>
              <a:rPr lang="fi-FI" spc="-40" dirty="0"/>
              <a:t>19</a:t>
            </a:r>
          </a:p>
          <a:p>
            <a:pPr algn="ctr"/>
            <a:endParaRPr lang="fi-FI" spc="-40" dirty="0"/>
          </a:p>
          <a:p>
            <a:pPr algn="ctr"/>
            <a:br>
              <a:rPr lang="fi-FI" spc="-40" dirty="0"/>
            </a:br>
            <a:br>
              <a:rPr lang="fi-FI" spc="-40" dirty="0"/>
            </a:br>
            <a:r>
              <a:rPr lang="fi-FI" spc="-40" dirty="0"/>
              <a:t>26</a:t>
            </a:r>
          </a:p>
          <a:p>
            <a:pPr algn="ctr"/>
            <a:endParaRPr lang="fi-FI" spc="-40" dirty="0"/>
          </a:p>
          <a:p>
            <a:pPr algn="ctr"/>
            <a:endParaRPr lang="fi-FI" spc="-40" dirty="0"/>
          </a:p>
          <a:p>
            <a:pPr algn="ctr"/>
            <a:r>
              <a:rPr lang="fi-FI" spc="-40" dirty="0"/>
              <a:t>26</a:t>
            </a:r>
          </a:p>
        </p:txBody>
      </p:sp>
      <p:sp>
        <p:nvSpPr>
          <p:cNvPr id="7" name="Tekstiruutu 6">
            <a:extLst>
              <a:ext uri="{FF2B5EF4-FFF2-40B4-BE49-F238E27FC236}">
                <a16:creationId xmlns:a16="http://schemas.microsoft.com/office/drawing/2014/main" id="{8527F021-2571-1E8E-834B-E925D63B63CC}"/>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169277502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4F195-A78C-C6EB-BC80-E382A0F440EC}"/>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566365B-5241-6BDA-88DB-E24F04C6F024}"/>
              </a:ext>
            </a:extLst>
          </p:cNvPr>
          <p:cNvSpPr>
            <a:spLocks noGrp="1"/>
          </p:cNvSpPr>
          <p:nvPr>
            <p:ph type="sldNum" sz="quarter" idx="12"/>
          </p:nvPr>
        </p:nvSpPr>
        <p:spPr/>
        <p:txBody>
          <a:bodyPr/>
          <a:lstStyle/>
          <a:p>
            <a:fld id="{6FCB6B90-8271-4E8F-82C1-E646FBB48A2E}" type="slidenum">
              <a:rPr lang="fi-FI" smtClean="0"/>
              <a:pPr/>
              <a:t>17</a:t>
            </a:fld>
            <a:endParaRPr lang="fi-FI" dirty="0"/>
          </a:p>
        </p:txBody>
      </p:sp>
      <p:sp>
        <p:nvSpPr>
          <p:cNvPr id="3" name="Päivämäärän paikkamerkki 2">
            <a:extLst>
              <a:ext uri="{FF2B5EF4-FFF2-40B4-BE49-F238E27FC236}">
                <a16:creationId xmlns:a16="http://schemas.microsoft.com/office/drawing/2014/main" id="{145C389C-A2C9-A22A-632E-87F491C0CAAE}"/>
              </a:ext>
            </a:extLst>
          </p:cNvPr>
          <p:cNvSpPr>
            <a:spLocks noGrp="1"/>
          </p:cNvSpPr>
          <p:nvPr>
            <p:ph type="dt" sz="half" idx="10"/>
          </p:nvPr>
        </p:nvSpPr>
        <p:spPr>
          <a:xfrm>
            <a:off x="282027" y="4711316"/>
            <a:ext cx="916709" cy="164690"/>
          </a:xfrm>
        </p:spPr>
        <p:txBody>
          <a:bodyPr/>
          <a:lstStyle/>
          <a:p>
            <a:fld id="{EE15E6F7-FA86-41FD-A9AD-AFA2377AF82F}" type="datetime1">
              <a:rPr lang="en-US" smtClean="0"/>
              <a:t>3/27/2026</a:t>
            </a:fld>
            <a:endParaRPr lang="fi-FI" dirty="0"/>
          </a:p>
        </p:txBody>
      </p:sp>
      <p:sp>
        <p:nvSpPr>
          <p:cNvPr id="4" name="Alatunnisteen paikkamerkki 3">
            <a:extLst>
              <a:ext uri="{FF2B5EF4-FFF2-40B4-BE49-F238E27FC236}">
                <a16:creationId xmlns:a16="http://schemas.microsoft.com/office/drawing/2014/main" id="{57F4E9A0-4E18-91E1-EB8D-7F908A57AAE4}"/>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D8BEA535-A86E-239C-141B-2D98FAF03790}"/>
              </a:ext>
            </a:extLst>
          </p:cNvPr>
          <p:cNvSpPr>
            <a:spLocks noGrp="1"/>
          </p:cNvSpPr>
          <p:nvPr>
            <p:ph type="body" sz="quarter" idx="17"/>
          </p:nvPr>
        </p:nvSpPr>
        <p:spPr>
          <a:xfrm>
            <a:off x="395536" y="267494"/>
            <a:ext cx="7992888" cy="462785"/>
          </a:xfrm>
        </p:spPr>
        <p:txBody>
          <a:bodyPr/>
          <a:lstStyle/>
          <a:p>
            <a:r>
              <a:rPr lang="en-US" dirty="0"/>
              <a:t>How would you describe your company’s situation now in the following areas compared to about three months ago? Company´s size</a:t>
            </a:r>
            <a:endParaRPr lang="fi-FI" dirty="0">
              <a:solidFill>
                <a:schemeClr val="tx1"/>
              </a:solidFill>
            </a:endParaRPr>
          </a:p>
        </p:txBody>
      </p:sp>
      <p:graphicFrame>
        <p:nvGraphicFramePr>
          <p:cNvPr id="10" name="Sisällön paikkamerkki 9">
            <a:extLst>
              <a:ext uri="{FF2B5EF4-FFF2-40B4-BE49-F238E27FC236}">
                <a16:creationId xmlns:a16="http://schemas.microsoft.com/office/drawing/2014/main" id="{F7CD3DC0-D467-025F-AFA9-1BA5DBDE0033}"/>
              </a:ext>
            </a:extLst>
          </p:cNvPr>
          <p:cNvGraphicFramePr>
            <a:graphicFrameLocks noGrp="1"/>
          </p:cNvGraphicFramePr>
          <p:nvPr>
            <p:ph idx="19"/>
            <p:extLst>
              <p:ext uri="{D42A27DB-BD31-4B8C-83A1-F6EECF244321}">
                <p14:modId xmlns:p14="http://schemas.microsoft.com/office/powerpoint/2010/main" val="2082135678"/>
              </p:ext>
            </p:extLst>
          </p:nvPr>
        </p:nvGraphicFramePr>
        <p:xfrm>
          <a:off x="467544" y="1419622"/>
          <a:ext cx="3930724" cy="3057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isällön paikkamerkki 9">
            <a:extLst>
              <a:ext uri="{FF2B5EF4-FFF2-40B4-BE49-F238E27FC236}">
                <a16:creationId xmlns:a16="http://schemas.microsoft.com/office/drawing/2014/main" id="{62858689-9452-4492-C100-1CEECE9BF264}"/>
              </a:ext>
            </a:extLst>
          </p:cNvPr>
          <p:cNvGraphicFramePr>
            <a:graphicFrameLocks noGrp="1"/>
          </p:cNvGraphicFramePr>
          <p:nvPr>
            <p:ph idx="20"/>
            <p:extLst>
              <p:ext uri="{D42A27DB-BD31-4B8C-83A1-F6EECF244321}">
                <p14:modId xmlns:p14="http://schemas.microsoft.com/office/powerpoint/2010/main" val="2995596313"/>
              </p:ext>
            </p:extLst>
          </p:nvPr>
        </p:nvGraphicFramePr>
        <p:xfrm>
          <a:off x="4889748" y="1419622"/>
          <a:ext cx="3930724" cy="3057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708523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669AA-F621-330C-AC8D-1ED62C4B90F3}"/>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B0E37183-CBE6-A12F-844F-41D3494A0CC6}"/>
              </a:ext>
            </a:extLst>
          </p:cNvPr>
          <p:cNvSpPr>
            <a:spLocks noGrp="1"/>
          </p:cNvSpPr>
          <p:nvPr>
            <p:ph type="sldNum" sz="quarter" idx="12"/>
          </p:nvPr>
        </p:nvSpPr>
        <p:spPr/>
        <p:txBody>
          <a:bodyPr/>
          <a:lstStyle/>
          <a:p>
            <a:fld id="{6FCB6B90-8271-4E8F-82C1-E646FBB48A2E}" type="slidenum">
              <a:rPr lang="fi-FI" smtClean="0"/>
              <a:pPr/>
              <a:t>18</a:t>
            </a:fld>
            <a:endParaRPr lang="fi-FI" dirty="0"/>
          </a:p>
        </p:txBody>
      </p:sp>
      <p:sp>
        <p:nvSpPr>
          <p:cNvPr id="3" name="Päivämäärän paikkamerkki 2">
            <a:extLst>
              <a:ext uri="{FF2B5EF4-FFF2-40B4-BE49-F238E27FC236}">
                <a16:creationId xmlns:a16="http://schemas.microsoft.com/office/drawing/2014/main" id="{E40573D9-F1F1-E15A-9484-5ADF1C1B7214}"/>
              </a:ext>
            </a:extLst>
          </p:cNvPr>
          <p:cNvSpPr>
            <a:spLocks noGrp="1"/>
          </p:cNvSpPr>
          <p:nvPr>
            <p:ph type="dt" sz="half" idx="10"/>
          </p:nvPr>
        </p:nvSpPr>
        <p:spPr/>
        <p:txBody>
          <a:bodyPr/>
          <a:lstStyle/>
          <a:p>
            <a:fld id="{B6805023-F229-4028-A7EF-BB668AB9EE9F}" type="datetime1">
              <a:rPr lang="en-US" smtClean="0"/>
              <a:t>3/27/2026</a:t>
            </a:fld>
            <a:endParaRPr lang="fi-FI" dirty="0"/>
          </a:p>
        </p:txBody>
      </p:sp>
      <p:sp>
        <p:nvSpPr>
          <p:cNvPr id="4" name="Alatunnisteen paikkamerkki 3">
            <a:extLst>
              <a:ext uri="{FF2B5EF4-FFF2-40B4-BE49-F238E27FC236}">
                <a16:creationId xmlns:a16="http://schemas.microsoft.com/office/drawing/2014/main" id="{3B5907F8-DAE1-2CE1-6F02-05212056AB7C}"/>
              </a:ext>
            </a:extLst>
          </p:cNvPr>
          <p:cNvSpPr>
            <a:spLocks noGrp="1"/>
          </p:cNvSpPr>
          <p:nvPr>
            <p:ph type="ftr" sz="quarter" idx="11"/>
          </p:nvPr>
        </p:nvSpPr>
        <p:spPr>
          <a:xfrm>
            <a:off x="1111510" y="4658451"/>
            <a:ext cx="7492938" cy="234286"/>
          </a:xfrm>
        </p:spPr>
        <p:txBody>
          <a:bodyPr/>
          <a:lstStyle/>
          <a:p>
            <a:r>
              <a:rPr lang="fi-FI" dirty="0"/>
              <a:t>Technology </a:t>
            </a:r>
            <a:r>
              <a:rPr lang="fi-FI" dirty="0" err="1"/>
              <a:t>Industries</a:t>
            </a:r>
            <a:r>
              <a:rPr lang="fi-FI" dirty="0"/>
              <a:t> of Finland	</a:t>
            </a:r>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			Note! Responses from Consulting engineering and Information technologies companies that reported that finished 			goods inventories and suppliers’ delivery times do not apply to them have been excluded.</a:t>
            </a:r>
            <a:endParaRPr lang="fi-FI" dirty="0"/>
          </a:p>
        </p:txBody>
      </p:sp>
      <p:sp>
        <p:nvSpPr>
          <p:cNvPr id="9" name="Tekstin paikkamerkki 8">
            <a:extLst>
              <a:ext uri="{FF2B5EF4-FFF2-40B4-BE49-F238E27FC236}">
                <a16:creationId xmlns:a16="http://schemas.microsoft.com/office/drawing/2014/main" id="{8B9D8AA9-0168-0712-1110-9D17B930F174}"/>
              </a:ext>
            </a:extLst>
          </p:cNvPr>
          <p:cNvSpPr>
            <a:spLocks noGrp="1"/>
          </p:cNvSpPr>
          <p:nvPr>
            <p:ph type="body" sz="quarter" idx="17"/>
          </p:nvPr>
        </p:nvSpPr>
        <p:spPr>
          <a:xfrm>
            <a:off x="179512" y="267494"/>
            <a:ext cx="7992888" cy="462785"/>
          </a:xfrm>
        </p:spPr>
        <p:txBody>
          <a:bodyPr/>
          <a:lstStyle/>
          <a:p>
            <a:r>
              <a:rPr lang="en-US" dirty="0"/>
              <a:t>How would you describe your company’s situation now in the following areas compared to about three months ago? </a:t>
            </a:r>
            <a:r>
              <a:rPr lang="en-US" sz="1400" dirty="0">
                <a:solidFill>
                  <a:schemeClr val="accent2"/>
                </a:solidFill>
              </a:rPr>
              <a:t>Company´s size, % of respondents</a:t>
            </a:r>
            <a:endParaRPr lang="fi-FI" dirty="0">
              <a:solidFill>
                <a:schemeClr val="accent2"/>
              </a:solidFill>
            </a:endParaRPr>
          </a:p>
        </p:txBody>
      </p:sp>
      <p:graphicFrame>
        <p:nvGraphicFramePr>
          <p:cNvPr id="15" name="Sisällön paikkamerkki 9">
            <a:extLst>
              <a:ext uri="{FF2B5EF4-FFF2-40B4-BE49-F238E27FC236}">
                <a16:creationId xmlns:a16="http://schemas.microsoft.com/office/drawing/2014/main" id="{00332F05-D523-E9B9-4995-E5AD54D6D56F}"/>
              </a:ext>
            </a:extLst>
          </p:cNvPr>
          <p:cNvGraphicFramePr>
            <a:graphicFrameLocks noGrp="1"/>
          </p:cNvGraphicFramePr>
          <p:nvPr>
            <p:ph idx="19"/>
            <p:extLst>
              <p:ext uri="{D42A27DB-BD31-4B8C-83A1-F6EECF244321}">
                <p14:modId xmlns:p14="http://schemas.microsoft.com/office/powerpoint/2010/main" val="2857128541"/>
              </p:ext>
            </p:extLst>
          </p:nvPr>
        </p:nvGraphicFramePr>
        <p:xfrm>
          <a:off x="77788" y="1386830"/>
          <a:ext cx="4032448" cy="3273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9">
            <a:extLst>
              <a:ext uri="{FF2B5EF4-FFF2-40B4-BE49-F238E27FC236}">
                <a16:creationId xmlns:a16="http://schemas.microsoft.com/office/drawing/2014/main" id="{BF610DFD-ADCE-9C0B-B26E-7567B3258511}"/>
              </a:ext>
            </a:extLst>
          </p:cNvPr>
          <p:cNvGraphicFramePr>
            <a:graphicFrameLocks noGrp="1"/>
          </p:cNvGraphicFramePr>
          <p:nvPr>
            <p:ph idx="20"/>
            <p:extLst>
              <p:ext uri="{D42A27DB-BD31-4B8C-83A1-F6EECF244321}">
                <p14:modId xmlns:p14="http://schemas.microsoft.com/office/powerpoint/2010/main" val="1896327693"/>
              </p:ext>
            </p:extLst>
          </p:nvPr>
        </p:nvGraphicFramePr>
        <p:xfrm>
          <a:off x="4788025" y="1386829"/>
          <a:ext cx="3744416" cy="3269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158508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3013B-2E58-13B4-7D90-9A6458E0A48E}"/>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E12DC89-0CFE-662C-274A-D9F7DB7A8B84}"/>
              </a:ext>
            </a:extLst>
          </p:cNvPr>
          <p:cNvSpPr>
            <a:spLocks noGrp="1"/>
          </p:cNvSpPr>
          <p:nvPr>
            <p:ph type="sldNum" sz="quarter" idx="12"/>
          </p:nvPr>
        </p:nvSpPr>
        <p:spPr/>
        <p:txBody>
          <a:bodyPr/>
          <a:lstStyle/>
          <a:p>
            <a:fld id="{6FCB6B90-8271-4E8F-82C1-E646FBB48A2E}" type="slidenum">
              <a:rPr lang="fi-FI" smtClean="0"/>
              <a:pPr/>
              <a:t>19</a:t>
            </a:fld>
            <a:endParaRPr lang="fi-FI" dirty="0"/>
          </a:p>
        </p:txBody>
      </p:sp>
      <p:sp>
        <p:nvSpPr>
          <p:cNvPr id="3" name="Päivämäärän paikkamerkki 2">
            <a:extLst>
              <a:ext uri="{FF2B5EF4-FFF2-40B4-BE49-F238E27FC236}">
                <a16:creationId xmlns:a16="http://schemas.microsoft.com/office/drawing/2014/main" id="{D9AFCFB8-43C9-51DF-F9D2-C08A61241D74}"/>
              </a:ext>
            </a:extLst>
          </p:cNvPr>
          <p:cNvSpPr>
            <a:spLocks noGrp="1"/>
          </p:cNvSpPr>
          <p:nvPr>
            <p:ph type="dt" sz="half" idx="10"/>
          </p:nvPr>
        </p:nvSpPr>
        <p:spPr>
          <a:xfrm>
            <a:off x="282027" y="4711316"/>
            <a:ext cx="916709" cy="164690"/>
          </a:xfrm>
        </p:spPr>
        <p:txBody>
          <a:bodyPr/>
          <a:lstStyle/>
          <a:p>
            <a:fld id="{EE15E6F7-FA86-41FD-A9AD-AFA2377AF82F}" type="datetime1">
              <a:rPr lang="en-US" smtClean="0"/>
              <a:t>3/27/2026</a:t>
            </a:fld>
            <a:endParaRPr lang="fi-FI" dirty="0"/>
          </a:p>
        </p:txBody>
      </p:sp>
      <p:sp>
        <p:nvSpPr>
          <p:cNvPr id="4" name="Alatunnisteen paikkamerkki 3">
            <a:extLst>
              <a:ext uri="{FF2B5EF4-FFF2-40B4-BE49-F238E27FC236}">
                <a16:creationId xmlns:a16="http://schemas.microsoft.com/office/drawing/2014/main" id="{DC99B0DE-DFFC-86E5-9816-7A388A3E5B25}"/>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B2C595CF-EB1C-F48E-81B4-A779EA2A1B78}"/>
              </a:ext>
            </a:extLst>
          </p:cNvPr>
          <p:cNvSpPr>
            <a:spLocks noGrp="1"/>
          </p:cNvSpPr>
          <p:nvPr>
            <p:ph type="body" sz="quarter" idx="17"/>
          </p:nvPr>
        </p:nvSpPr>
        <p:spPr>
          <a:xfrm>
            <a:off x="395536" y="195486"/>
            <a:ext cx="7992888" cy="462785"/>
          </a:xfrm>
        </p:spPr>
        <p:txBody>
          <a:bodyPr/>
          <a:lstStyle/>
          <a:p>
            <a:r>
              <a:rPr lang="en-US" dirty="0"/>
              <a:t>How would you describe your company’s situation now in the following areas compared to about three months ago? </a:t>
            </a:r>
            <a:endParaRPr lang="fi-FI" dirty="0">
              <a:solidFill>
                <a:schemeClr val="tx1"/>
              </a:solidFill>
            </a:endParaRPr>
          </a:p>
        </p:txBody>
      </p:sp>
      <p:graphicFrame>
        <p:nvGraphicFramePr>
          <p:cNvPr id="10" name="Sisällön paikkamerkki 9">
            <a:extLst>
              <a:ext uri="{FF2B5EF4-FFF2-40B4-BE49-F238E27FC236}">
                <a16:creationId xmlns:a16="http://schemas.microsoft.com/office/drawing/2014/main" id="{82B3312E-DEA2-6C26-3DF6-726DD0DEDAB1}"/>
              </a:ext>
            </a:extLst>
          </p:cNvPr>
          <p:cNvGraphicFramePr>
            <a:graphicFrameLocks noGrp="1"/>
          </p:cNvGraphicFramePr>
          <p:nvPr>
            <p:ph idx="19"/>
            <p:extLst>
              <p:ext uri="{D42A27DB-BD31-4B8C-83A1-F6EECF244321}">
                <p14:modId xmlns:p14="http://schemas.microsoft.com/office/powerpoint/2010/main" val="1229049412"/>
              </p:ext>
            </p:extLst>
          </p:nvPr>
        </p:nvGraphicFramePr>
        <p:xfrm>
          <a:off x="467544" y="1349514"/>
          <a:ext cx="3714700" cy="29112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isällön paikkamerkki 9">
            <a:extLst>
              <a:ext uri="{FF2B5EF4-FFF2-40B4-BE49-F238E27FC236}">
                <a16:creationId xmlns:a16="http://schemas.microsoft.com/office/drawing/2014/main" id="{BEBF9595-694B-0554-4010-B53F1E77ED44}"/>
              </a:ext>
            </a:extLst>
          </p:cNvPr>
          <p:cNvGraphicFramePr>
            <a:graphicFrameLocks noGrp="1"/>
          </p:cNvGraphicFramePr>
          <p:nvPr>
            <p:ph idx="20"/>
            <p:extLst>
              <p:ext uri="{D42A27DB-BD31-4B8C-83A1-F6EECF244321}">
                <p14:modId xmlns:p14="http://schemas.microsoft.com/office/powerpoint/2010/main" val="4227069287"/>
              </p:ext>
            </p:extLst>
          </p:nvPr>
        </p:nvGraphicFramePr>
        <p:xfrm>
          <a:off x="4889748" y="1349514"/>
          <a:ext cx="3714700" cy="2911212"/>
        </p:xfrm>
        <a:graphic>
          <a:graphicData uri="http://schemas.openxmlformats.org/drawingml/2006/chart">
            <c:chart xmlns:c="http://schemas.openxmlformats.org/drawingml/2006/chart" xmlns:r="http://schemas.openxmlformats.org/officeDocument/2006/relationships" r:id="rId3"/>
          </a:graphicData>
        </a:graphic>
      </p:graphicFrame>
      <p:sp>
        <p:nvSpPr>
          <p:cNvPr id="5" name="Suorakulmio 4">
            <a:extLst>
              <a:ext uri="{FF2B5EF4-FFF2-40B4-BE49-F238E27FC236}">
                <a16:creationId xmlns:a16="http://schemas.microsoft.com/office/drawing/2014/main" id="{723B0300-5AE5-3A2F-A9B6-218426505026}"/>
              </a:ext>
            </a:extLst>
          </p:cNvPr>
          <p:cNvSpPr/>
          <p:nvPr/>
        </p:nvSpPr>
        <p:spPr bwMode="auto">
          <a:xfrm>
            <a:off x="755576" y="4227934"/>
            <a:ext cx="3300623" cy="404467"/>
          </a:xfrm>
          <a:prstGeom prst="rect">
            <a:avLst/>
          </a:pr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r>
              <a:rPr lang="en-US" sz="1000" dirty="0"/>
              <a:t>If the balance figure is positive, inventories have decreased (demand is increasing).</a:t>
            </a:r>
            <a:endParaRPr lang="fi-FI" sz="1000" dirty="0"/>
          </a:p>
        </p:txBody>
      </p:sp>
      <p:sp>
        <p:nvSpPr>
          <p:cNvPr id="7" name="Suorakulmio 6">
            <a:extLst>
              <a:ext uri="{FF2B5EF4-FFF2-40B4-BE49-F238E27FC236}">
                <a16:creationId xmlns:a16="http://schemas.microsoft.com/office/drawing/2014/main" id="{1FEBD964-ED9F-AD7A-8294-D48C8D2F7EA5}"/>
              </a:ext>
            </a:extLst>
          </p:cNvPr>
          <p:cNvSpPr/>
          <p:nvPr/>
        </p:nvSpPr>
        <p:spPr bwMode="auto">
          <a:xfrm>
            <a:off x="5022018" y="4250849"/>
            <a:ext cx="3106027" cy="375078"/>
          </a:xfrm>
          <a:prstGeom prst="rect">
            <a:avLst/>
          </a:prstGeom>
          <a:solidFill>
            <a:schemeClr val="accent3">
              <a:lumMod val="20000"/>
              <a:lumOff val="80000"/>
            </a:schemeClr>
          </a:solidFill>
          <a:ln>
            <a:noFill/>
          </a:ln>
        </p:spPr>
        <p:txBody>
          <a:bodyPr vert="horz" wrap="square" lIns="91440" tIns="45720" rIns="91440" bIns="45720" numCol="1" rtlCol="0" anchor="t" anchorCtr="0" compatLnSpc="1">
            <a:prstTxWarp prst="textNoShape">
              <a:avLst/>
            </a:prstTxWarp>
          </a:bodyPr>
          <a:lstStyle/>
          <a:p>
            <a:r>
              <a:rPr lang="en-US" sz="1000" dirty="0"/>
              <a:t>If the balance figure is positive, delivery times increased (demand is increasing).</a:t>
            </a:r>
            <a:endParaRPr lang="fi-FI" sz="1000" dirty="0"/>
          </a:p>
        </p:txBody>
      </p:sp>
      <p:sp>
        <p:nvSpPr>
          <p:cNvPr id="8" name="Tekstiruutu 7">
            <a:extLst>
              <a:ext uri="{FF2B5EF4-FFF2-40B4-BE49-F238E27FC236}">
                <a16:creationId xmlns:a16="http://schemas.microsoft.com/office/drawing/2014/main" id="{FA6FC9D6-7891-CBD3-BAD5-6371AE314F65}"/>
              </a:ext>
            </a:extLst>
          </p:cNvPr>
          <p:cNvSpPr txBox="1"/>
          <p:nvPr/>
        </p:nvSpPr>
        <p:spPr>
          <a:xfrm>
            <a:off x="6516216" y="874603"/>
            <a:ext cx="2242264" cy="565146"/>
          </a:xfrm>
          <a:prstGeom prst="rect">
            <a:avLst/>
          </a:prstGeom>
          <a:solidFill>
            <a:schemeClr val="accent6"/>
          </a:solidFill>
        </p:spPr>
        <p:txBody>
          <a:bodyPr wrap="square" lIns="36000" tIns="36000" rIns="36000" bIns="36000" rtlCol="0">
            <a:spAutoFit/>
          </a:bodyPr>
          <a:lstStyle/>
          <a:p>
            <a:r>
              <a:rPr lang="en-US" sz="800" b="1" dirty="0"/>
              <a:t>Note:</a:t>
            </a:r>
            <a:r>
              <a:rPr lang="en-US" sz="800" dirty="0"/>
              <a:t> In the current global situation, this reflects increasing challenges in logistics rather than necessarily indicating demand, as it usually would.</a:t>
            </a:r>
            <a:endParaRPr lang="fi-FI" sz="800" spc="-40" dirty="0"/>
          </a:p>
        </p:txBody>
      </p:sp>
    </p:spTree>
    <p:extLst>
      <p:ext uri="{BB962C8B-B14F-4D97-AF65-F5344CB8AC3E}">
        <p14:creationId xmlns:p14="http://schemas.microsoft.com/office/powerpoint/2010/main" val="10664063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B21F4B6C-A6D6-2E4C-AE85-AFFA7BA15786}"/>
              </a:ext>
            </a:extLst>
          </p:cNvPr>
          <p:cNvSpPr>
            <a:spLocks noGrp="1"/>
          </p:cNvSpPr>
          <p:nvPr>
            <p:ph type="sldNum" sz="quarter" idx="12"/>
          </p:nvPr>
        </p:nvSpPr>
        <p:spPr/>
        <p:txBody>
          <a:bodyPr/>
          <a:lstStyle/>
          <a:p>
            <a:fld id="{6FCB6B90-8271-4E8F-82C1-E646FBB48A2E}" type="slidenum">
              <a:rPr lang="fi-FI" smtClean="0"/>
              <a:pPr/>
              <a:t>2</a:t>
            </a:fld>
            <a:endParaRPr lang="fi-FI" dirty="0"/>
          </a:p>
        </p:txBody>
      </p:sp>
      <p:sp>
        <p:nvSpPr>
          <p:cNvPr id="3" name="Päivämäärän paikkamerkki 2">
            <a:extLst>
              <a:ext uri="{FF2B5EF4-FFF2-40B4-BE49-F238E27FC236}">
                <a16:creationId xmlns:a16="http://schemas.microsoft.com/office/drawing/2014/main" id="{51AD1B13-7BD1-D145-8B1A-63F54A38DCA9}"/>
              </a:ext>
            </a:extLst>
          </p:cNvPr>
          <p:cNvSpPr>
            <a:spLocks noGrp="1"/>
          </p:cNvSpPr>
          <p:nvPr>
            <p:ph type="dt" sz="half" idx="10"/>
          </p:nvPr>
        </p:nvSpPr>
        <p:spPr/>
        <p:txBody>
          <a:bodyPr/>
          <a:lstStyle/>
          <a:p>
            <a:fld id="{BFBA45B5-99AE-4DC6-AE90-F0CC4C496FAF}" type="datetime1">
              <a:rPr lang="en-US" smtClean="0"/>
              <a:t>3/27/2026</a:t>
            </a:fld>
            <a:endParaRPr lang="fi-FI" dirty="0"/>
          </a:p>
        </p:txBody>
      </p:sp>
      <p:sp>
        <p:nvSpPr>
          <p:cNvPr id="4" name="Alatunnisteen paikkamerkki 3">
            <a:extLst>
              <a:ext uri="{FF2B5EF4-FFF2-40B4-BE49-F238E27FC236}">
                <a16:creationId xmlns:a16="http://schemas.microsoft.com/office/drawing/2014/main" id="{E4B8F0C9-2681-7A45-8F04-E18EFE85EF49}"/>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12EA0797-079D-56F0-12EC-37DF39026C3A}"/>
              </a:ext>
            </a:extLst>
          </p:cNvPr>
          <p:cNvSpPr>
            <a:spLocks noGrp="1"/>
          </p:cNvSpPr>
          <p:nvPr>
            <p:ph type="body" sz="quarter" idx="22"/>
          </p:nvPr>
        </p:nvSpPr>
        <p:spPr>
          <a:xfrm>
            <a:off x="1072800" y="411510"/>
            <a:ext cx="7171200" cy="1176411"/>
          </a:xfrm>
        </p:spPr>
        <p:txBody>
          <a:bodyPr/>
          <a:lstStyle/>
          <a:p>
            <a:r>
              <a:rPr lang="fi-FI" dirty="0" err="1"/>
              <a:t>What</a:t>
            </a:r>
            <a:r>
              <a:rPr lang="fi-FI" dirty="0"/>
              <a:t> is </a:t>
            </a:r>
            <a:r>
              <a:rPr lang="fi-FI" dirty="0" err="1"/>
              <a:t>TechnoBaro</a:t>
            </a:r>
            <a:r>
              <a:rPr lang="fi-FI" dirty="0"/>
              <a:t>?</a:t>
            </a:r>
          </a:p>
          <a:p>
            <a:endParaRPr lang="fi-FI" dirty="0"/>
          </a:p>
          <a:p>
            <a:pPr>
              <a:lnSpc>
                <a:spcPct val="150000"/>
              </a:lnSpc>
            </a:pPr>
            <a:r>
              <a:rPr lang="en-US" sz="1200" b="0" dirty="0" err="1"/>
              <a:t>TechnoBaro</a:t>
            </a:r>
            <a:r>
              <a:rPr lang="en-US" sz="1200" b="0" dirty="0"/>
              <a:t> is a regular survey conducted by the Technology Industries of Finland. Its results are widely used in the association’s advocacy work, policy positions, and the development of member services.</a:t>
            </a:r>
          </a:p>
          <a:p>
            <a:pPr marL="185850" indent="-171450">
              <a:lnSpc>
                <a:spcPct val="150000"/>
              </a:lnSpc>
              <a:buFont typeface="Arial" panose="020B0604020202020204" pitchFamily="34" charset="0"/>
              <a:buChar char="•"/>
            </a:pPr>
            <a:r>
              <a:rPr lang="en-US" sz="1200" b="0" dirty="0"/>
              <a:t>Conducted four times a year (March, June, September, December)</a:t>
            </a:r>
          </a:p>
          <a:p>
            <a:pPr marL="185850" indent="-171450">
              <a:buFont typeface="Arial" panose="020B0604020202020204" pitchFamily="34" charset="0"/>
              <a:buChar char="•"/>
            </a:pPr>
            <a:r>
              <a:rPr lang="en-US" sz="1200" b="0" dirty="0"/>
              <a:t>Two sections in each survey:</a:t>
            </a:r>
          </a:p>
          <a:p>
            <a:pPr marL="486315" lvl="1" indent="-171450">
              <a:buFont typeface="Arial" panose="020B0604020202020204" pitchFamily="34" charset="0"/>
              <a:buChar char="•"/>
            </a:pPr>
            <a:r>
              <a:rPr lang="en-US" sz="1200" b="0" dirty="0">
                <a:solidFill>
                  <a:srgbClr val="000000"/>
                </a:solidFill>
              </a:rPr>
              <a:t>Economic section – maps out the economic situation and future expectations of member companies.</a:t>
            </a:r>
          </a:p>
          <a:p>
            <a:pPr marL="486315" lvl="1" indent="-171450">
              <a:buFont typeface="Arial" panose="020B0604020202020204" pitchFamily="34" charset="0"/>
              <a:buChar char="•"/>
            </a:pPr>
            <a:r>
              <a:rPr lang="en-US" sz="1200" b="0" dirty="0">
                <a:solidFill>
                  <a:srgbClr val="000000"/>
                </a:solidFill>
              </a:rPr>
              <a:t>Rotating theme(s) – this time: new technologies and technology policy.</a:t>
            </a:r>
          </a:p>
          <a:p>
            <a:endParaRPr lang="fi-FI" dirty="0"/>
          </a:p>
        </p:txBody>
      </p:sp>
    </p:spTree>
    <p:extLst>
      <p:ext uri="{BB962C8B-B14F-4D97-AF65-F5344CB8AC3E}">
        <p14:creationId xmlns:p14="http://schemas.microsoft.com/office/powerpoint/2010/main" val="322381132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F5F76475-9D9B-F096-2254-B3C245D87091}"/>
              </a:ext>
            </a:extLst>
          </p:cNvPr>
          <p:cNvSpPr>
            <a:spLocks noGrp="1"/>
          </p:cNvSpPr>
          <p:nvPr>
            <p:ph type="body" sz="quarter" idx="15"/>
          </p:nvPr>
        </p:nvSpPr>
        <p:spPr/>
        <p:txBody>
          <a:bodyPr/>
          <a:lstStyle/>
          <a:p>
            <a:r>
              <a:rPr lang="en-US" dirty="0"/>
              <a:t>The next 3 months, i.e. March–June?</a:t>
            </a:r>
            <a:endParaRPr lang="fi-FI" dirty="0"/>
          </a:p>
        </p:txBody>
      </p:sp>
      <p:sp>
        <p:nvSpPr>
          <p:cNvPr id="2" name="Dian numeron paikkamerkki 1">
            <a:extLst>
              <a:ext uri="{FF2B5EF4-FFF2-40B4-BE49-F238E27FC236}">
                <a16:creationId xmlns:a16="http://schemas.microsoft.com/office/drawing/2014/main" id="{D5181CE8-EFD0-E4F0-C5F2-72FAEEFF8037}"/>
              </a:ext>
            </a:extLst>
          </p:cNvPr>
          <p:cNvSpPr>
            <a:spLocks noGrp="1"/>
          </p:cNvSpPr>
          <p:nvPr>
            <p:ph type="sldNum" sz="quarter" idx="12"/>
          </p:nvPr>
        </p:nvSpPr>
        <p:spPr/>
        <p:txBody>
          <a:bodyPr/>
          <a:lstStyle/>
          <a:p>
            <a:fld id="{6FCB6B90-8271-4E8F-82C1-E646FBB48A2E}" type="slidenum">
              <a:rPr lang="fi-FI" smtClean="0"/>
              <a:pPr/>
              <a:t>20</a:t>
            </a:fld>
            <a:endParaRPr lang="fi-FI" dirty="0"/>
          </a:p>
        </p:txBody>
      </p:sp>
      <p:sp>
        <p:nvSpPr>
          <p:cNvPr id="3" name="Päivämäärän paikkamerkki 2">
            <a:extLst>
              <a:ext uri="{FF2B5EF4-FFF2-40B4-BE49-F238E27FC236}">
                <a16:creationId xmlns:a16="http://schemas.microsoft.com/office/drawing/2014/main" id="{65F4ED53-8CC8-7DE4-831C-E8B784FAF0B7}"/>
              </a:ext>
            </a:extLst>
          </p:cNvPr>
          <p:cNvSpPr>
            <a:spLocks noGrp="1"/>
          </p:cNvSpPr>
          <p:nvPr>
            <p:ph type="dt" sz="half" idx="10"/>
          </p:nvPr>
        </p:nvSpPr>
        <p:spPr/>
        <p:txBody>
          <a:bodyPr/>
          <a:lstStyle/>
          <a:p>
            <a:fld id="{B6805023-F229-4028-A7EF-BB668AB9EE9F}" type="datetime1">
              <a:rPr lang="en-US" smtClean="0"/>
              <a:t>3/27/2026</a:t>
            </a:fld>
            <a:endParaRPr lang="fi-FI" dirty="0"/>
          </a:p>
        </p:txBody>
      </p:sp>
      <p:sp>
        <p:nvSpPr>
          <p:cNvPr id="4" name="Alatunnisteen paikkamerkki 3">
            <a:extLst>
              <a:ext uri="{FF2B5EF4-FFF2-40B4-BE49-F238E27FC236}">
                <a16:creationId xmlns:a16="http://schemas.microsoft.com/office/drawing/2014/main" id="{EFCF9D8B-FDA3-474C-24A0-F58C48F2D073}"/>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3873439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2046B-CC55-26CD-8863-6E4E3A687086}"/>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3DB51540-484B-3494-950D-9B06F5BCFB86}"/>
              </a:ext>
            </a:extLst>
          </p:cNvPr>
          <p:cNvSpPr>
            <a:spLocks noGrp="1"/>
          </p:cNvSpPr>
          <p:nvPr>
            <p:ph type="body" sz="quarter" idx="15"/>
          </p:nvPr>
        </p:nvSpPr>
        <p:spPr>
          <a:xfrm>
            <a:off x="252000" y="123478"/>
            <a:ext cx="7992000" cy="821163"/>
          </a:xfrm>
        </p:spPr>
        <p:txBody>
          <a:bodyPr/>
          <a:lstStyle/>
          <a:p>
            <a:r>
              <a:rPr lang="en-US" dirty="0"/>
              <a:t>How do you expect your situation to develop over the </a:t>
            </a:r>
            <a:r>
              <a:rPr lang="en-US" u="sng" dirty="0"/>
              <a:t>next three months</a:t>
            </a:r>
            <a:r>
              <a:rPr lang="en-US" dirty="0"/>
              <a:t>?</a:t>
            </a:r>
            <a:endParaRPr lang="fi-FI" dirty="0"/>
          </a:p>
        </p:txBody>
      </p:sp>
      <p:sp>
        <p:nvSpPr>
          <p:cNvPr id="3" name="Dian numeron paikkamerkki 2">
            <a:extLst>
              <a:ext uri="{FF2B5EF4-FFF2-40B4-BE49-F238E27FC236}">
                <a16:creationId xmlns:a16="http://schemas.microsoft.com/office/drawing/2014/main" id="{6CC929B3-E6BA-B184-D13A-D40AFF3D6B5F}"/>
              </a:ext>
            </a:extLst>
          </p:cNvPr>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a:extLst>
              <a:ext uri="{FF2B5EF4-FFF2-40B4-BE49-F238E27FC236}">
                <a16:creationId xmlns:a16="http://schemas.microsoft.com/office/drawing/2014/main" id="{AF0983CF-E72F-ED4B-6958-C705BDD9387D}"/>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D7258378-766F-3F46-9A39-1A284E1B64A7}"/>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4D6DA2E1-D2EB-C771-283B-254B2B094083}"/>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endParaRPr lang="fi-FI" dirty="0"/>
          </a:p>
        </p:txBody>
      </p:sp>
      <p:graphicFrame>
        <p:nvGraphicFramePr>
          <p:cNvPr id="9" name="Sisällön paikkamerkki 9">
            <a:extLst>
              <a:ext uri="{FF2B5EF4-FFF2-40B4-BE49-F238E27FC236}">
                <a16:creationId xmlns:a16="http://schemas.microsoft.com/office/drawing/2014/main" id="{C3FC50AE-9D1B-E5BC-93F6-2F738CD964AA}"/>
              </a:ext>
            </a:extLst>
          </p:cNvPr>
          <p:cNvGraphicFramePr>
            <a:graphicFrameLocks noGrp="1"/>
          </p:cNvGraphicFramePr>
          <p:nvPr>
            <p:ph sz="quarter" idx="17"/>
            <p:extLst>
              <p:ext uri="{D42A27DB-BD31-4B8C-83A1-F6EECF244321}">
                <p14:modId xmlns:p14="http://schemas.microsoft.com/office/powerpoint/2010/main" val="4139547442"/>
              </p:ext>
            </p:extLst>
          </p:nvPr>
        </p:nvGraphicFramePr>
        <p:xfrm>
          <a:off x="179512"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a:extLst>
              <a:ext uri="{FF2B5EF4-FFF2-40B4-BE49-F238E27FC236}">
                <a16:creationId xmlns:a16="http://schemas.microsoft.com/office/drawing/2014/main" id="{A57DAF0D-3233-D6BB-F59F-C5448439101E}"/>
              </a:ext>
            </a:extLst>
          </p:cNvPr>
          <p:cNvSpPr txBox="1"/>
          <p:nvPr/>
        </p:nvSpPr>
        <p:spPr>
          <a:xfrm>
            <a:off x="7020272" y="1098377"/>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
        <p:nvSpPr>
          <p:cNvPr id="2" name="Tekstiruutu 1">
            <a:extLst>
              <a:ext uri="{FF2B5EF4-FFF2-40B4-BE49-F238E27FC236}">
                <a16:creationId xmlns:a16="http://schemas.microsoft.com/office/drawing/2014/main" id="{C4E506E7-511B-FE8A-3C90-CAD4E7428CD6}"/>
              </a:ext>
            </a:extLst>
          </p:cNvPr>
          <p:cNvSpPr txBox="1"/>
          <p:nvPr/>
        </p:nvSpPr>
        <p:spPr>
          <a:xfrm>
            <a:off x="8306644" y="1183711"/>
            <a:ext cx="729851" cy="2753437"/>
          </a:xfrm>
          <a:prstGeom prst="rect">
            <a:avLst/>
          </a:prstGeom>
          <a:solidFill>
            <a:schemeClr val="accent6"/>
          </a:solidFill>
        </p:spPr>
        <p:txBody>
          <a:bodyPr wrap="square" lIns="36000" tIns="36000" rIns="36000" bIns="36000" rtlCol="0">
            <a:spAutoFit/>
          </a:bodyPr>
          <a:lstStyle/>
          <a:p>
            <a:pPr algn="ctr"/>
            <a:r>
              <a:rPr lang="fi-FI" spc="-40" dirty="0" err="1"/>
              <a:t>Balance</a:t>
            </a:r>
            <a:r>
              <a:rPr lang="fi-FI" spc="-40" dirty="0"/>
              <a:t> </a:t>
            </a:r>
            <a:r>
              <a:rPr lang="fi-FI" spc="-40" dirty="0" err="1"/>
              <a:t>figure</a:t>
            </a:r>
            <a:endParaRPr lang="fi-FI" spc="-40" dirty="0"/>
          </a:p>
          <a:p>
            <a:pPr algn="ctr"/>
            <a:endParaRPr lang="fi-FI" spc="-40" dirty="0"/>
          </a:p>
          <a:p>
            <a:pPr algn="ctr"/>
            <a:r>
              <a:rPr lang="fi-FI" spc="-40" dirty="0"/>
              <a:t>18</a:t>
            </a:r>
          </a:p>
          <a:p>
            <a:pPr algn="ctr"/>
            <a:endParaRPr lang="fi-FI" spc="-40" dirty="0"/>
          </a:p>
          <a:p>
            <a:pPr algn="ctr"/>
            <a:endParaRPr lang="fi-FI" spc="-40" dirty="0"/>
          </a:p>
          <a:p>
            <a:pPr algn="ctr"/>
            <a:endParaRPr lang="fi-FI" spc="-40" dirty="0"/>
          </a:p>
          <a:p>
            <a:pPr algn="ctr"/>
            <a:endParaRPr lang="fi-FI" spc="-40" dirty="0"/>
          </a:p>
          <a:p>
            <a:pPr algn="ctr"/>
            <a:endParaRPr lang="fi-FI" spc="-40" dirty="0"/>
          </a:p>
          <a:p>
            <a:pPr algn="ctr"/>
            <a:r>
              <a:rPr lang="fi-FI" spc="-40" dirty="0"/>
              <a:t>33</a:t>
            </a:r>
          </a:p>
          <a:p>
            <a:pPr algn="ctr"/>
            <a:endParaRPr lang="fi-FI" spc="-40" dirty="0"/>
          </a:p>
          <a:p>
            <a:pPr algn="ctr"/>
            <a:endParaRPr lang="fi-FI" spc="-40" dirty="0"/>
          </a:p>
          <a:p>
            <a:pPr algn="ctr"/>
            <a:endParaRPr lang="fi-FI" spc="-40" dirty="0"/>
          </a:p>
        </p:txBody>
      </p:sp>
    </p:spTree>
    <p:extLst>
      <p:ext uri="{BB962C8B-B14F-4D97-AF65-F5344CB8AC3E}">
        <p14:creationId xmlns:p14="http://schemas.microsoft.com/office/powerpoint/2010/main" val="245815904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0504B-2F99-E12A-0A43-6021B7895CC7}"/>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F9409C60-C10F-4E72-7843-BFF52780608D}"/>
              </a:ext>
            </a:extLst>
          </p:cNvPr>
          <p:cNvSpPr>
            <a:spLocks noGrp="1"/>
          </p:cNvSpPr>
          <p:nvPr>
            <p:ph type="sldNum" sz="quarter" idx="12"/>
          </p:nvPr>
        </p:nvSpPr>
        <p:spPr/>
        <p:txBody>
          <a:bodyPr/>
          <a:lstStyle/>
          <a:p>
            <a:fld id="{6FCB6B90-8271-4E8F-82C1-E646FBB48A2E}" type="slidenum">
              <a:rPr lang="fi-FI" smtClean="0"/>
              <a:pPr/>
              <a:t>22</a:t>
            </a:fld>
            <a:endParaRPr lang="fi-FI" dirty="0"/>
          </a:p>
        </p:txBody>
      </p:sp>
      <p:sp>
        <p:nvSpPr>
          <p:cNvPr id="3" name="Päivämäärän paikkamerkki 2">
            <a:extLst>
              <a:ext uri="{FF2B5EF4-FFF2-40B4-BE49-F238E27FC236}">
                <a16:creationId xmlns:a16="http://schemas.microsoft.com/office/drawing/2014/main" id="{FBB8343C-C2F4-D9FE-5208-AD08392FF67E}"/>
              </a:ext>
            </a:extLst>
          </p:cNvPr>
          <p:cNvSpPr>
            <a:spLocks noGrp="1"/>
          </p:cNvSpPr>
          <p:nvPr>
            <p:ph type="dt" sz="half" idx="10"/>
          </p:nvPr>
        </p:nvSpPr>
        <p:spPr>
          <a:xfrm>
            <a:off x="282027" y="4587974"/>
            <a:ext cx="916709" cy="164690"/>
          </a:xfrm>
        </p:spPr>
        <p:txBody>
          <a:bodyPr/>
          <a:lstStyle/>
          <a:p>
            <a:fld id="{EE15E6F7-FA86-41FD-A9AD-AFA2377AF82F}" type="datetime1">
              <a:rPr lang="en-US" smtClean="0"/>
              <a:t>3/27/2026</a:t>
            </a:fld>
            <a:endParaRPr lang="fi-FI" dirty="0"/>
          </a:p>
        </p:txBody>
      </p:sp>
      <p:sp>
        <p:nvSpPr>
          <p:cNvPr id="4" name="Alatunnisteen paikkamerkki 3">
            <a:extLst>
              <a:ext uri="{FF2B5EF4-FFF2-40B4-BE49-F238E27FC236}">
                <a16:creationId xmlns:a16="http://schemas.microsoft.com/office/drawing/2014/main" id="{8A55A798-1775-894E-F087-6A0B65F4E130}"/>
              </a:ext>
            </a:extLst>
          </p:cNvPr>
          <p:cNvSpPr>
            <a:spLocks noGrp="1"/>
          </p:cNvSpPr>
          <p:nvPr>
            <p:ph type="ftr" sz="quarter" idx="11"/>
          </p:nvPr>
        </p:nvSpPr>
        <p:spPr>
          <a:xfrm>
            <a:off x="1111510" y="4587974"/>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EF80DEF7-889D-DDE2-5961-F03097FA412C}"/>
              </a:ext>
            </a:extLst>
          </p:cNvPr>
          <p:cNvSpPr>
            <a:spLocks noGrp="1"/>
          </p:cNvSpPr>
          <p:nvPr>
            <p:ph type="body" sz="quarter" idx="17"/>
          </p:nvPr>
        </p:nvSpPr>
        <p:spPr>
          <a:xfrm>
            <a:off x="395536" y="123478"/>
            <a:ext cx="7992888" cy="462785"/>
          </a:xfrm>
        </p:spPr>
        <p:txBody>
          <a:bodyPr>
            <a:noAutofit/>
          </a:bodyPr>
          <a:lstStyle/>
          <a:p>
            <a:r>
              <a:rPr lang="en-US" sz="1800" dirty="0"/>
              <a:t>How do you expect your situation to develop </a:t>
            </a:r>
            <a:r>
              <a:rPr lang="en-US" sz="1800" u="sng" dirty="0"/>
              <a:t>over the next three months</a:t>
            </a:r>
            <a:r>
              <a:rPr lang="en-US" sz="1800" dirty="0"/>
              <a:t>? Balance figure</a:t>
            </a:r>
            <a:endParaRPr lang="fi-FI" sz="1800" dirty="0">
              <a:solidFill>
                <a:srgbClr val="FF0000"/>
              </a:solidFill>
            </a:endParaRPr>
          </a:p>
        </p:txBody>
      </p:sp>
      <p:graphicFrame>
        <p:nvGraphicFramePr>
          <p:cNvPr id="13" name="Sisällön paikkamerkki 13">
            <a:extLst>
              <a:ext uri="{FF2B5EF4-FFF2-40B4-BE49-F238E27FC236}">
                <a16:creationId xmlns:a16="http://schemas.microsoft.com/office/drawing/2014/main" id="{59D14069-6349-EE19-5F1F-35E0CE115F0E}"/>
              </a:ext>
            </a:extLst>
          </p:cNvPr>
          <p:cNvGraphicFramePr>
            <a:graphicFrameLocks noGrp="1"/>
          </p:cNvGraphicFramePr>
          <p:nvPr>
            <p:ph idx="19"/>
            <p:extLst>
              <p:ext uri="{D42A27DB-BD31-4B8C-83A1-F6EECF244321}">
                <p14:modId xmlns:p14="http://schemas.microsoft.com/office/powerpoint/2010/main" val="1236389079"/>
              </p:ext>
            </p:extLst>
          </p:nvPr>
        </p:nvGraphicFramePr>
        <p:xfrm>
          <a:off x="179513" y="1203598"/>
          <a:ext cx="4362772"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13">
            <a:extLst>
              <a:ext uri="{FF2B5EF4-FFF2-40B4-BE49-F238E27FC236}">
                <a16:creationId xmlns:a16="http://schemas.microsoft.com/office/drawing/2014/main" id="{0996A8A1-B264-0A2E-5D8C-3AA9943AE020}"/>
              </a:ext>
            </a:extLst>
          </p:cNvPr>
          <p:cNvGraphicFramePr>
            <a:graphicFrameLocks noGrp="1"/>
          </p:cNvGraphicFramePr>
          <p:nvPr>
            <p:ph idx="20"/>
            <p:extLst>
              <p:ext uri="{D42A27DB-BD31-4B8C-83A1-F6EECF244321}">
                <p14:modId xmlns:p14="http://schemas.microsoft.com/office/powerpoint/2010/main" val="2581071515"/>
              </p:ext>
            </p:extLst>
          </p:nvPr>
        </p:nvGraphicFramePr>
        <p:xfrm>
          <a:off x="4745733" y="1203598"/>
          <a:ext cx="4362772"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702296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03A4A-FE22-EE24-E3B8-54112FE8988D}"/>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BC418301-CB53-FF19-B2C4-13CF735F46BE}"/>
              </a:ext>
            </a:extLst>
          </p:cNvPr>
          <p:cNvSpPr>
            <a:spLocks noGrp="1"/>
          </p:cNvSpPr>
          <p:nvPr>
            <p:ph type="sldNum" sz="quarter" idx="12"/>
          </p:nvPr>
        </p:nvSpPr>
        <p:spPr/>
        <p:txBody>
          <a:bodyPr/>
          <a:lstStyle/>
          <a:p>
            <a:fld id="{6FCB6B90-8271-4E8F-82C1-E646FBB48A2E}" type="slidenum">
              <a:rPr lang="fi-FI" smtClean="0"/>
              <a:pPr/>
              <a:t>23</a:t>
            </a:fld>
            <a:endParaRPr lang="fi-FI" dirty="0"/>
          </a:p>
        </p:txBody>
      </p:sp>
      <p:sp>
        <p:nvSpPr>
          <p:cNvPr id="3" name="Päivämäärän paikkamerkki 2">
            <a:extLst>
              <a:ext uri="{FF2B5EF4-FFF2-40B4-BE49-F238E27FC236}">
                <a16:creationId xmlns:a16="http://schemas.microsoft.com/office/drawing/2014/main" id="{7EB034E5-7043-15BD-490B-D9CF11037B85}"/>
              </a:ext>
            </a:extLst>
          </p:cNvPr>
          <p:cNvSpPr>
            <a:spLocks noGrp="1"/>
          </p:cNvSpPr>
          <p:nvPr>
            <p:ph type="dt" sz="half" idx="10"/>
          </p:nvPr>
        </p:nvSpPr>
        <p:spPr>
          <a:xfrm>
            <a:off x="282027" y="4711316"/>
            <a:ext cx="916709" cy="164690"/>
          </a:xfrm>
        </p:spPr>
        <p:txBody>
          <a:bodyPr/>
          <a:lstStyle/>
          <a:p>
            <a:fld id="{EE15E6F7-FA86-41FD-A9AD-AFA2377AF82F}" type="datetime1">
              <a:rPr lang="en-US" smtClean="0"/>
              <a:t>3/27/2026</a:t>
            </a:fld>
            <a:endParaRPr lang="fi-FI" dirty="0"/>
          </a:p>
        </p:txBody>
      </p:sp>
      <p:sp>
        <p:nvSpPr>
          <p:cNvPr id="4" name="Alatunnisteen paikkamerkki 3">
            <a:extLst>
              <a:ext uri="{FF2B5EF4-FFF2-40B4-BE49-F238E27FC236}">
                <a16:creationId xmlns:a16="http://schemas.microsoft.com/office/drawing/2014/main" id="{CBE8F5AE-13E2-F0F7-954F-175B8131615B}"/>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4223731B-6EBE-72E5-86F9-C8699A0B2CAB}"/>
              </a:ext>
            </a:extLst>
          </p:cNvPr>
          <p:cNvSpPr>
            <a:spLocks noGrp="1"/>
          </p:cNvSpPr>
          <p:nvPr>
            <p:ph type="body" sz="quarter" idx="17"/>
          </p:nvPr>
        </p:nvSpPr>
        <p:spPr>
          <a:xfrm>
            <a:off x="395536" y="267494"/>
            <a:ext cx="7992888" cy="462785"/>
          </a:xfrm>
        </p:spPr>
        <p:txBody>
          <a:bodyPr/>
          <a:lstStyle/>
          <a:p>
            <a:r>
              <a:rPr lang="en-US" sz="2400" dirty="0"/>
              <a:t>How do you expect your situation to develop </a:t>
            </a:r>
            <a:r>
              <a:rPr lang="en-US" sz="2400" u="sng" dirty="0"/>
              <a:t>over the next three months</a:t>
            </a:r>
            <a:r>
              <a:rPr lang="en-US" sz="2400" dirty="0"/>
              <a:t>?</a:t>
            </a:r>
            <a:endParaRPr lang="fi-FI" dirty="0">
              <a:solidFill>
                <a:schemeClr val="tx1"/>
              </a:solidFill>
            </a:endParaRPr>
          </a:p>
        </p:txBody>
      </p:sp>
      <p:graphicFrame>
        <p:nvGraphicFramePr>
          <p:cNvPr id="13" name="Sisällön paikkamerkki 9">
            <a:extLst>
              <a:ext uri="{FF2B5EF4-FFF2-40B4-BE49-F238E27FC236}">
                <a16:creationId xmlns:a16="http://schemas.microsoft.com/office/drawing/2014/main" id="{10AC4291-085F-5B97-50EF-8E18CBCBEAD0}"/>
              </a:ext>
            </a:extLst>
          </p:cNvPr>
          <p:cNvGraphicFramePr>
            <a:graphicFrameLocks noGrp="1"/>
          </p:cNvGraphicFramePr>
          <p:nvPr>
            <p:ph idx="19"/>
            <p:extLst>
              <p:ext uri="{D42A27DB-BD31-4B8C-83A1-F6EECF244321}">
                <p14:modId xmlns:p14="http://schemas.microsoft.com/office/powerpoint/2010/main" val="1619205087"/>
              </p:ext>
            </p:extLst>
          </p:nvPr>
        </p:nvGraphicFramePr>
        <p:xfrm>
          <a:off x="438002" y="1275606"/>
          <a:ext cx="3816424" cy="32011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9">
            <a:extLst>
              <a:ext uri="{FF2B5EF4-FFF2-40B4-BE49-F238E27FC236}">
                <a16:creationId xmlns:a16="http://schemas.microsoft.com/office/drawing/2014/main" id="{613E1031-0CBE-A47B-7283-973F8887147C}"/>
              </a:ext>
            </a:extLst>
          </p:cNvPr>
          <p:cNvGraphicFramePr>
            <a:graphicFrameLocks noGrp="1"/>
          </p:cNvGraphicFramePr>
          <p:nvPr>
            <p:ph idx="20"/>
            <p:extLst>
              <p:ext uri="{D42A27DB-BD31-4B8C-83A1-F6EECF244321}">
                <p14:modId xmlns:p14="http://schemas.microsoft.com/office/powerpoint/2010/main" val="2393965527"/>
              </p:ext>
            </p:extLst>
          </p:nvPr>
        </p:nvGraphicFramePr>
        <p:xfrm>
          <a:off x="4572000" y="1275606"/>
          <a:ext cx="3816424" cy="3201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82585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8882E-7C5F-5615-F3D9-D0A977279496}"/>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AE6F097-AEDB-9A15-B4A9-D9D7839C8863}"/>
              </a:ext>
            </a:extLst>
          </p:cNvPr>
          <p:cNvSpPr>
            <a:spLocks noGrp="1"/>
          </p:cNvSpPr>
          <p:nvPr>
            <p:ph type="sldNum" sz="quarter" idx="12"/>
          </p:nvPr>
        </p:nvSpPr>
        <p:spPr/>
        <p:txBody>
          <a:bodyPr/>
          <a:lstStyle/>
          <a:p>
            <a:fld id="{6FCB6B90-8271-4E8F-82C1-E646FBB48A2E}" type="slidenum">
              <a:rPr lang="fi-FI" smtClean="0"/>
              <a:pPr/>
              <a:t>24</a:t>
            </a:fld>
            <a:endParaRPr lang="fi-FI" dirty="0"/>
          </a:p>
        </p:txBody>
      </p:sp>
      <p:sp>
        <p:nvSpPr>
          <p:cNvPr id="3" name="Päivämäärän paikkamerkki 2">
            <a:extLst>
              <a:ext uri="{FF2B5EF4-FFF2-40B4-BE49-F238E27FC236}">
                <a16:creationId xmlns:a16="http://schemas.microsoft.com/office/drawing/2014/main" id="{F89C27AE-E530-C764-FBF8-11F3B1CE409F}"/>
              </a:ext>
            </a:extLst>
          </p:cNvPr>
          <p:cNvSpPr>
            <a:spLocks noGrp="1"/>
          </p:cNvSpPr>
          <p:nvPr>
            <p:ph type="dt" sz="half" idx="10"/>
          </p:nvPr>
        </p:nvSpPr>
        <p:spPr/>
        <p:txBody>
          <a:bodyPr/>
          <a:lstStyle/>
          <a:p>
            <a:fld id="{B6805023-F229-4028-A7EF-BB668AB9EE9F}" type="datetime1">
              <a:rPr lang="en-US" smtClean="0"/>
              <a:t>3/27/2026</a:t>
            </a:fld>
            <a:endParaRPr lang="fi-FI" dirty="0"/>
          </a:p>
        </p:txBody>
      </p:sp>
      <p:sp>
        <p:nvSpPr>
          <p:cNvPr id="4" name="Alatunnisteen paikkamerkki 3">
            <a:extLst>
              <a:ext uri="{FF2B5EF4-FFF2-40B4-BE49-F238E27FC236}">
                <a16:creationId xmlns:a16="http://schemas.microsoft.com/office/drawing/2014/main" id="{11DA6252-E265-C292-A6D1-6C2E666A8616}"/>
              </a:ext>
            </a:extLst>
          </p:cNvPr>
          <p:cNvSpPr>
            <a:spLocks noGrp="1"/>
          </p:cNvSpPr>
          <p:nvPr>
            <p:ph type="ftr" sz="quarter" idx="11"/>
          </p:nvPr>
        </p:nvSpPr>
        <p:spPr>
          <a:xfrm>
            <a:off x="1111510" y="4658451"/>
            <a:ext cx="7492938" cy="234286"/>
          </a:xfrm>
        </p:spPr>
        <p:txBody>
          <a:bodyPr/>
          <a:lstStyle/>
          <a:p>
            <a:r>
              <a:rPr lang="fi-FI" dirty="0"/>
              <a:t>Technology </a:t>
            </a:r>
            <a:r>
              <a:rPr lang="fi-FI" dirty="0" err="1"/>
              <a:t>Industries</a:t>
            </a:r>
            <a:r>
              <a:rPr lang="fi-FI" dirty="0"/>
              <a:t> of Finland	</a:t>
            </a:r>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			Manufacturing industry = Metals industry, Mechanical engineering and Electronics industry; Services = Consulting 			engineering and Information technology</a:t>
            </a:r>
            <a:endParaRPr lang="fi-FI" dirty="0"/>
          </a:p>
        </p:txBody>
      </p:sp>
      <p:sp>
        <p:nvSpPr>
          <p:cNvPr id="9" name="Tekstin paikkamerkki 8">
            <a:extLst>
              <a:ext uri="{FF2B5EF4-FFF2-40B4-BE49-F238E27FC236}">
                <a16:creationId xmlns:a16="http://schemas.microsoft.com/office/drawing/2014/main" id="{F517287C-0E52-EFDE-01DB-EA4C61F6E9A2}"/>
              </a:ext>
            </a:extLst>
          </p:cNvPr>
          <p:cNvSpPr>
            <a:spLocks noGrp="1"/>
          </p:cNvSpPr>
          <p:nvPr>
            <p:ph type="body" sz="quarter" idx="17"/>
          </p:nvPr>
        </p:nvSpPr>
        <p:spPr>
          <a:xfrm>
            <a:off x="179512" y="267494"/>
            <a:ext cx="7992888" cy="462785"/>
          </a:xfrm>
        </p:spPr>
        <p:txBody>
          <a:bodyPr/>
          <a:lstStyle/>
          <a:p>
            <a:r>
              <a:rPr lang="en-US" sz="2000" dirty="0"/>
              <a:t>How do you expect your situation to develop </a:t>
            </a:r>
            <a:r>
              <a:rPr lang="en-US" sz="2000" u="sng" dirty="0"/>
              <a:t>over the next three months</a:t>
            </a:r>
            <a:r>
              <a:rPr lang="en-US" sz="2000" dirty="0"/>
              <a:t>?</a:t>
            </a:r>
            <a:r>
              <a:rPr lang="fi-FI" dirty="0">
                <a:solidFill>
                  <a:schemeClr val="tx1"/>
                </a:solidFill>
              </a:rPr>
              <a:t> </a:t>
            </a:r>
            <a:r>
              <a:rPr lang="en-US" sz="1800" dirty="0">
                <a:solidFill>
                  <a:schemeClr val="accent2"/>
                </a:solidFill>
              </a:rPr>
              <a:t>Manufacturing industry vs. Services</a:t>
            </a:r>
            <a:endParaRPr lang="fi-FI" dirty="0">
              <a:solidFill>
                <a:schemeClr val="accent2"/>
              </a:solidFill>
            </a:endParaRPr>
          </a:p>
        </p:txBody>
      </p:sp>
      <p:graphicFrame>
        <p:nvGraphicFramePr>
          <p:cNvPr id="15" name="Sisällön paikkamerkki 9">
            <a:extLst>
              <a:ext uri="{FF2B5EF4-FFF2-40B4-BE49-F238E27FC236}">
                <a16:creationId xmlns:a16="http://schemas.microsoft.com/office/drawing/2014/main" id="{D93C34F4-8CDF-F466-344D-2301DD111E89}"/>
              </a:ext>
            </a:extLst>
          </p:cNvPr>
          <p:cNvGraphicFramePr>
            <a:graphicFrameLocks noGrp="1"/>
          </p:cNvGraphicFramePr>
          <p:nvPr>
            <p:ph idx="19"/>
            <p:extLst>
              <p:ext uri="{D42A27DB-BD31-4B8C-83A1-F6EECF244321}">
                <p14:modId xmlns:p14="http://schemas.microsoft.com/office/powerpoint/2010/main" val="3199840192"/>
              </p:ext>
            </p:extLst>
          </p:nvPr>
        </p:nvGraphicFramePr>
        <p:xfrm>
          <a:off x="251520" y="1386830"/>
          <a:ext cx="4032448" cy="3273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9">
            <a:extLst>
              <a:ext uri="{FF2B5EF4-FFF2-40B4-BE49-F238E27FC236}">
                <a16:creationId xmlns:a16="http://schemas.microsoft.com/office/drawing/2014/main" id="{70E2C791-47C2-EDF5-3D0A-D69F91270408}"/>
              </a:ext>
            </a:extLst>
          </p:cNvPr>
          <p:cNvGraphicFramePr>
            <a:graphicFrameLocks noGrp="1"/>
          </p:cNvGraphicFramePr>
          <p:nvPr>
            <p:ph idx="20"/>
            <p:extLst>
              <p:ext uri="{D42A27DB-BD31-4B8C-83A1-F6EECF244321}">
                <p14:modId xmlns:p14="http://schemas.microsoft.com/office/powerpoint/2010/main" val="4180556670"/>
              </p:ext>
            </p:extLst>
          </p:nvPr>
        </p:nvGraphicFramePr>
        <p:xfrm>
          <a:off x="4355976" y="1383223"/>
          <a:ext cx="4278187" cy="3273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777299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833B-27BF-3A81-0342-E037E75A4F50}"/>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5A73AEF-0B39-9B39-B3E3-464763DC620D}"/>
              </a:ext>
            </a:extLst>
          </p:cNvPr>
          <p:cNvSpPr>
            <a:spLocks noGrp="1"/>
          </p:cNvSpPr>
          <p:nvPr>
            <p:ph type="sldNum" sz="quarter" idx="12"/>
          </p:nvPr>
        </p:nvSpPr>
        <p:spPr/>
        <p:txBody>
          <a:bodyPr/>
          <a:lstStyle/>
          <a:p>
            <a:fld id="{6FCB6B90-8271-4E8F-82C1-E646FBB48A2E}" type="slidenum">
              <a:rPr lang="fi-FI" smtClean="0"/>
              <a:pPr/>
              <a:t>25</a:t>
            </a:fld>
            <a:endParaRPr lang="fi-FI" dirty="0"/>
          </a:p>
        </p:txBody>
      </p:sp>
      <p:sp>
        <p:nvSpPr>
          <p:cNvPr id="3" name="Päivämäärän paikkamerkki 2">
            <a:extLst>
              <a:ext uri="{FF2B5EF4-FFF2-40B4-BE49-F238E27FC236}">
                <a16:creationId xmlns:a16="http://schemas.microsoft.com/office/drawing/2014/main" id="{4BFBCCA3-633B-780F-CC81-E72BF0E57FE2}"/>
              </a:ext>
            </a:extLst>
          </p:cNvPr>
          <p:cNvSpPr>
            <a:spLocks noGrp="1"/>
          </p:cNvSpPr>
          <p:nvPr>
            <p:ph type="dt" sz="half" idx="10"/>
          </p:nvPr>
        </p:nvSpPr>
        <p:spPr>
          <a:xfrm>
            <a:off x="282027" y="4711316"/>
            <a:ext cx="916709" cy="164690"/>
          </a:xfrm>
        </p:spPr>
        <p:txBody>
          <a:bodyPr/>
          <a:lstStyle/>
          <a:p>
            <a:fld id="{EE15E6F7-FA86-41FD-A9AD-AFA2377AF82F}" type="datetime1">
              <a:rPr lang="en-US" smtClean="0"/>
              <a:t>3/27/2026</a:t>
            </a:fld>
            <a:endParaRPr lang="fi-FI" dirty="0"/>
          </a:p>
        </p:txBody>
      </p:sp>
      <p:sp>
        <p:nvSpPr>
          <p:cNvPr id="4" name="Alatunnisteen paikkamerkki 3">
            <a:extLst>
              <a:ext uri="{FF2B5EF4-FFF2-40B4-BE49-F238E27FC236}">
                <a16:creationId xmlns:a16="http://schemas.microsoft.com/office/drawing/2014/main" id="{C65361A2-F881-3E3D-9193-4E879F5A55FD}"/>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r>
              <a:rPr lang="en-US" dirty="0"/>
              <a:t>			</a:t>
            </a:r>
            <a:endParaRPr lang="fi-FI" dirty="0"/>
          </a:p>
        </p:txBody>
      </p:sp>
      <p:sp>
        <p:nvSpPr>
          <p:cNvPr id="6" name="Tekstin paikkamerkki 5">
            <a:extLst>
              <a:ext uri="{FF2B5EF4-FFF2-40B4-BE49-F238E27FC236}">
                <a16:creationId xmlns:a16="http://schemas.microsoft.com/office/drawing/2014/main" id="{4DC54689-86D9-62E0-567C-2563BEC9F099}"/>
              </a:ext>
            </a:extLst>
          </p:cNvPr>
          <p:cNvSpPr>
            <a:spLocks noGrp="1"/>
          </p:cNvSpPr>
          <p:nvPr>
            <p:ph type="body" sz="quarter" idx="17"/>
          </p:nvPr>
        </p:nvSpPr>
        <p:spPr>
          <a:xfrm>
            <a:off x="395536" y="267494"/>
            <a:ext cx="7992888" cy="462785"/>
          </a:xfrm>
        </p:spPr>
        <p:txBody>
          <a:bodyPr/>
          <a:lstStyle/>
          <a:p>
            <a:r>
              <a:rPr lang="en-US" sz="2400" dirty="0"/>
              <a:t>How do you expect your situation to develop </a:t>
            </a:r>
            <a:r>
              <a:rPr lang="en-US" sz="2400" u="sng" dirty="0"/>
              <a:t>over the next three months</a:t>
            </a:r>
            <a:r>
              <a:rPr lang="en-US" sz="2400" dirty="0"/>
              <a:t>?</a:t>
            </a:r>
            <a:endParaRPr lang="fi-FI" dirty="0">
              <a:solidFill>
                <a:schemeClr val="tx1"/>
              </a:solidFill>
            </a:endParaRPr>
          </a:p>
        </p:txBody>
      </p:sp>
      <p:graphicFrame>
        <p:nvGraphicFramePr>
          <p:cNvPr id="13" name="Sisällön paikkamerkki 9">
            <a:extLst>
              <a:ext uri="{FF2B5EF4-FFF2-40B4-BE49-F238E27FC236}">
                <a16:creationId xmlns:a16="http://schemas.microsoft.com/office/drawing/2014/main" id="{9583ADB6-3779-4251-A43E-99B8C6B9865A}"/>
              </a:ext>
            </a:extLst>
          </p:cNvPr>
          <p:cNvGraphicFramePr>
            <a:graphicFrameLocks noGrp="1"/>
          </p:cNvGraphicFramePr>
          <p:nvPr>
            <p:ph idx="19"/>
            <p:extLst>
              <p:ext uri="{D42A27DB-BD31-4B8C-83A1-F6EECF244321}">
                <p14:modId xmlns:p14="http://schemas.microsoft.com/office/powerpoint/2010/main" val="4185239797"/>
              </p:ext>
            </p:extLst>
          </p:nvPr>
        </p:nvGraphicFramePr>
        <p:xfrm>
          <a:off x="467544" y="1347614"/>
          <a:ext cx="3786882" cy="3129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9">
            <a:extLst>
              <a:ext uri="{FF2B5EF4-FFF2-40B4-BE49-F238E27FC236}">
                <a16:creationId xmlns:a16="http://schemas.microsoft.com/office/drawing/2014/main" id="{860A8600-F318-644C-8E6B-157A8890BC5F}"/>
              </a:ext>
            </a:extLst>
          </p:cNvPr>
          <p:cNvGraphicFramePr>
            <a:graphicFrameLocks noGrp="1"/>
          </p:cNvGraphicFramePr>
          <p:nvPr>
            <p:ph idx="20"/>
            <p:extLst>
              <p:ext uri="{D42A27DB-BD31-4B8C-83A1-F6EECF244321}">
                <p14:modId xmlns:p14="http://schemas.microsoft.com/office/powerpoint/2010/main" val="1494767339"/>
              </p:ext>
            </p:extLst>
          </p:nvPr>
        </p:nvGraphicFramePr>
        <p:xfrm>
          <a:off x="4601542" y="1347614"/>
          <a:ext cx="3786882" cy="3129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775823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D1007-A07B-CAF7-7C35-40638481DE5E}"/>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BAEB1DD-E956-30AE-9372-94DA16F402AE}"/>
              </a:ext>
            </a:extLst>
          </p:cNvPr>
          <p:cNvSpPr>
            <a:spLocks noGrp="1"/>
          </p:cNvSpPr>
          <p:nvPr>
            <p:ph type="sldNum" sz="quarter" idx="12"/>
          </p:nvPr>
        </p:nvSpPr>
        <p:spPr/>
        <p:txBody>
          <a:bodyPr/>
          <a:lstStyle/>
          <a:p>
            <a:fld id="{6FCB6B90-8271-4E8F-82C1-E646FBB48A2E}" type="slidenum">
              <a:rPr lang="fi-FI" smtClean="0"/>
              <a:pPr/>
              <a:t>26</a:t>
            </a:fld>
            <a:endParaRPr lang="fi-FI" dirty="0"/>
          </a:p>
        </p:txBody>
      </p:sp>
      <p:sp>
        <p:nvSpPr>
          <p:cNvPr id="3" name="Päivämäärän paikkamerkki 2">
            <a:extLst>
              <a:ext uri="{FF2B5EF4-FFF2-40B4-BE49-F238E27FC236}">
                <a16:creationId xmlns:a16="http://schemas.microsoft.com/office/drawing/2014/main" id="{F85608B6-801C-B2B9-5E4D-00857DA8D6E1}"/>
              </a:ext>
            </a:extLst>
          </p:cNvPr>
          <p:cNvSpPr>
            <a:spLocks noGrp="1"/>
          </p:cNvSpPr>
          <p:nvPr>
            <p:ph type="dt" sz="half" idx="10"/>
          </p:nvPr>
        </p:nvSpPr>
        <p:spPr/>
        <p:txBody>
          <a:bodyPr/>
          <a:lstStyle/>
          <a:p>
            <a:fld id="{B6805023-F229-4028-A7EF-BB668AB9EE9F}" type="datetime1">
              <a:rPr lang="en-US" smtClean="0"/>
              <a:t>3/27/2026</a:t>
            </a:fld>
            <a:endParaRPr lang="fi-FI" dirty="0"/>
          </a:p>
        </p:txBody>
      </p:sp>
      <p:sp>
        <p:nvSpPr>
          <p:cNvPr id="4" name="Alatunnisteen paikkamerkki 3">
            <a:extLst>
              <a:ext uri="{FF2B5EF4-FFF2-40B4-BE49-F238E27FC236}">
                <a16:creationId xmlns:a16="http://schemas.microsoft.com/office/drawing/2014/main" id="{CE95358F-133C-FCFB-D4FE-2C032F94C8C5}"/>
              </a:ext>
            </a:extLst>
          </p:cNvPr>
          <p:cNvSpPr>
            <a:spLocks noGrp="1"/>
          </p:cNvSpPr>
          <p:nvPr>
            <p:ph type="ftr" sz="quarter" idx="11"/>
          </p:nvPr>
        </p:nvSpPr>
        <p:spPr>
          <a:xfrm>
            <a:off x="1111510" y="4713728"/>
            <a:ext cx="7492938" cy="234286"/>
          </a:xfrm>
        </p:spPr>
        <p:txBody>
          <a:bodyPr/>
          <a:lstStyle/>
          <a:p>
            <a:r>
              <a:rPr lang="fi-FI" dirty="0"/>
              <a:t>Technology </a:t>
            </a:r>
            <a:r>
              <a:rPr lang="fi-FI" dirty="0" err="1"/>
              <a:t>Industries</a:t>
            </a:r>
            <a:r>
              <a:rPr lang="fi-FI" dirty="0"/>
              <a:t> of Finland	</a:t>
            </a:r>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			</a:t>
            </a:r>
            <a:endParaRPr lang="fi-FI" dirty="0"/>
          </a:p>
        </p:txBody>
      </p:sp>
      <p:sp>
        <p:nvSpPr>
          <p:cNvPr id="9" name="Tekstin paikkamerkki 8">
            <a:extLst>
              <a:ext uri="{FF2B5EF4-FFF2-40B4-BE49-F238E27FC236}">
                <a16:creationId xmlns:a16="http://schemas.microsoft.com/office/drawing/2014/main" id="{44B95A54-40C5-EC8B-FF33-A471A8643EDF}"/>
              </a:ext>
            </a:extLst>
          </p:cNvPr>
          <p:cNvSpPr>
            <a:spLocks noGrp="1"/>
          </p:cNvSpPr>
          <p:nvPr>
            <p:ph type="body" sz="quarter" idx="17"/>
          </p:nvPr>
        </p:nvSpPr>
        <p:spPr>
          <a:xfrm>
            <a:off x="179512" y="267494"/>
            <a:ext cx="7992888" cy="462785"/>
          </a:xfrm>
        </p:spPr>
        <p:txBody>
          <a:bodyPr/>
          <a:lstStyle/>
          <a:p>
            <a:r>
              <a:rPr lang="en-US" sz="2000" dirty="0"/>
              <a:t>How do you expect your situation to develop </a:t>
            </a:r>
            <a:r>
              <a:rPr lang="en-US" sz="2000" u="sng" dirty="0"/>
              <a:t>over the next three months</a:t>
            </a:r>
            <a:r>
              <a:rPr lang="en-US" sz="2000" dirty="0"/>
              <a:t>?</a:t>
            </a:r>
            <a:r>
              <a:rPr lang="fi-FI" dirty="0">
                <a:solidFill>
                  <a:schemeClr val="tx1"/>
                </a:solidFill>
              </a:rPr>
              <a:t> </a:t>
            </a:r>
            <a:r>
              <a:rPr lang="en-US" sz="1400" dirty="0">
                <a:solidFill>
                  <a:schemeClr val="accent2"/>
                </a:solidFill>
              </a:rPr>
              <a:t>Company´s size, % of respondents</a:t>
            </a:r>
            <a:endParaRPr lang="fi-FI" dirty="0">
              <a:solidFill>
                <a:schemeClr val="accent2"/>
              </a:solidFill>
            </a:endParaRPr>
          </a:p>
        </p:txBody>
      </p:sp>
      <p:graphicFrame>
        <p:nvGraphicFramePr>
          <p:cNvPr id="15" name="Sisällön paikkamerkki 9">
            <a:extLst>
              <a:ext uri="{FF2B5EF4-FFF2-40B4-BE49-F238E27FC236}">
                <a16:creationId xmlns:a16="http://schemas.microsoft.com/office/drawing/2014/main" id="{A5EDC2D6-50C4-19FC-10CF-78A8D33CDE7E}"/>
              </a:ext>
            </a:extLst>
          </p:cNvPr>
          <p:cNvGraphicFramePr>
            <a:graphicFrameLocks noGrp="1"/>
          </p:cNvGraphicFramePr>
          <p:nvPr>
            <p:ph idx="19"/>
            <p:extLst>
              <p:ext uri="{D42A27DB-BD31-4B8C-83A1-F6EECF244321}">
                <p14:modId xmlns:p14="http://schemas.microsoft.com/office/powerpoint/2010/main" val="3104652463"/>
              </p:ext>
            </p:extLst>
          </p:nvPr>
        </p:nvGraphicFramePr>
        <p:xfrm>
          <a:off x="251520" y="1386830"/>
          <a:ext cx="4032448" cy="3273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isällön paikkamerkki 9">
            <a:extLst>
              <a:ext uri="{FF2B5EF4-FFF2-40B4-BE49-F238E27FC236}">
                <a16:creationId xmlns:a16="http://schemas.microsoft.com/office/drawing/2014/main" id="{064AD4A1-60CA-768A-2063-F8749BB8F288}"/>
              </a:ext>
            </a:extLst>
          </p:cNvPr>
          <p:cNvGraphicFramePr>
            <a:graphicFrameLocks noGrp="1"/>
          </p:cNvGraphicFramePr>
          <p:nvPr>
            <p:ph idx="20"/>
            <p:extLst>
              <p:ext uri="{D42A27DB-BD31-4B8C-83A1-F6EECF244321}">
                <p14:modId xmlns:p14="http://schemas.microsoft.com/office/powerpoint/2010/main" val="125454999"/>
              </p:ext>
            </p:extLst>
          </p:nvPr>
        </p:nvGraphicFramePr>
        <p:xfrm>
          <a:off x="4355976" y="1383223"/>
          <a:ext cx="4278187" cy="3273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635889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65AD11CB-9EE5-F12C-EF49-27B131122B7D}"/>
              </a:ext>
            </a:extLst>
          </p:cNvPr>
          <p:cNvSpPr>
            <a:spLocks noGrp="1"/>
          </p:cNvSpPr>
          <p:nvPr>
            <p:ph type="body" sz="quarter" idx="15"/>
          </p:nvPr>
        </p:nvSpPr>
        <p:spPr/>
        <p:txBody>
          <a:bodyPr/>
          <a:lstStyle/>
          <a:p>
            <a:r>
              <a:rPr lang="fi-FI" dirty="0" err="1"/>
              <a:t>Investments</a:t>
            </a:r>
            <a:endParaRPr lang="fi-FI" dirty="0"/>
          </a:p>
        </p:txBody>
      </p:sp>
      <p:sp>
        <p:nvSpPr>
          <p:cNvPr id="2" name="Dian numeron paikkamerkki 1">
            <a:extLst>
              <a:ext uri="{FF2B5EF4-FFF2-40B4-BE49-F238E27FC236}">
                <a16:creationId xmlns:a16="http://schemas.microsoft.com/office/drawing/2014/main" id="{938E7EA9-5C85-E309-3D33-8E845E00D84D}"/>
              </a:ext>
            </a:extLst>
          </p:cNvPr>
          <p:cNvSpPr>
            <a:spLocks noGrp="1"/>
          </p:cNvSpPr>
          <p:nvPr>
            <p:ph type="sldNum" sz="quarter" idx="12"/>
          </p:nvPr>
        </p:nvSpPr>
        <p:spPr/>
        <p:txBody>
          <a:bodyPr/>
          <a:lstStyle/>
          <a:p>
            <a:fld id="{6FCB6B90-8271-4E8F-82C1-E646FBB48A2E}" type="slidenum">
              <a:rPr lang="fi-FI" smtClean="0"/>
              <a:pPr/>
              <a:t>27</a:t>
            </a:fld>
            <a:endParaRPr lang="fi-FI" dirty="0"/>
          </a:p>
        </p:txBody>
      </p:sp>
      <p:sp>
        <p:nvSpPr>
          <p:cNvPr id="3" name="Päivämäärän paikkamerkki 2">
            <a:extLst>
              <a:ext uri="{FF2B5EF4-FFF2-40B4-BE49-F238E27FC236}">
                <a16:creationId xmlns:a16="http://schemas.microsoft.com/office/drawing/2014/main" id="{A849A736-55DF-0C7C-3DA6-077A80975690}"/>
              </a:ext>
            </a:extLst>
          </p:cNvPr>
          <p:cNvSpPr>
            <a:spLocks noGrp="1"/>
          </p:cNvSpPr>
          <p:nvPr>
            <p:ph type="dt" sz="half" idx="10"/>
          </p:nvPr>
        </p:nvSpPr>
        <p:spPr/>
        <p:txBody>
          <a:bodyPr/>
          <a:lstStyle/>
          <a:p>
            <a:fld id="{B6805023-F229-4028-A7EF-BB668AB9EE9F}" type="datetime1">
              <a:rPr lang="en-US" smtClean="0"/>
              <a:t>3/27/2026</a:t>
            </a:fld>
            <a:endParaRPr lang="fi-FI" dirty="0"/>
          </a:p>
        </p:txBody>
      </p:sp>
      <p:sp>
        <p:nvSpPr>
          <p:cNvPr id="4" name="Alatunnisteen paikkamerkki 3">
            <a:extLst>
              <a:ext uri="{FF2B5EF4-FFF2-40B4-BE49-F238E27FC236}">
                <a16:creationId xmlns:a16="http://schemas.microsoft.com/office/drawing/2014/main" id="{EF61ACCD-4CA4-B8BA-B1AE-E59B698DCF6D}"/>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200684774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6C9B0-C909-19BD-68B4-5CE4C1AA1394}"/>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CC5E40B6-C240-4FC8-D4F0-34AB4F5F0D99}"/>
              </a:ext>
            </a:extLst>
          </p:cNvPr>
          <p:cNvSpPr>
            <a:spLocks noGrp="1"/>
          </p:cNvSpPr>
          <p:nvPr>
            <p:ph type="body" sz="quarter" idx="15"/>
          </p:nvPr>
        </p:nvSpPr>
        <p:spPr>
          <a:xfrm>
            <a:off x="252000" y="123478"/>
            <a:ext cx="7992000" cy="821163"/>
          </a:xfrm>
        </p:spPr>
        <p:txBody>
          <a:bodyPr/>
          <a:lstStyle/>
          <a:p>
            <a:r>
              <a:rPr lang="en-US" dirty="0"/>
              <a:t>How do you expect your investments to develop in 2026 compared to 2025?</a:t>
            </a:r>
            <a:endParaRPr lang="fi-FI" dirty="0"/>
          </a:p>
        </p:txBody>
      </p:sp>
      <p:sp>
        <p:nvSpPr>
          <p:cNvPr id="3" name="Dian numeron paikkamerkki 2">
            <a:extLst>
              <a:ext uri="{FF2B5EF4-FFF2-40B4-BE49-F238E27FC236}">
                <a16:creationId xmlns:a16="http://schemas.microsoft.com/office/drawing/2014/main" id="{9C8ABECE-9780-EDA2-47CB-7C30843CFF65}"/>
              </a:ext>
            </a:extLst>
          </p:cNvPr>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a:extLst>
              <a:ext uri="{FF2B5EF4-FFF2-40B4-BE49-F238E27FC236}">
                <a16:creationId xmlns:a16="http://schemas.microsoft.com/office/drawing/2014/main" id="{6CFC927C-D6AD-EBAC-CA24-302F25897446}"/>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353923A1-C2F0-1784-E0E9-8182617394F6}"/>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336750F1-F5E4-A2B7-69FD-A7025F924A5D}"/>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endParaRPr lang="fi-FI" dirty="0"/>
          </a:p>
        </p:txBody>
      </p:sp>
      <p:graphicFrame>
        <p:nvGraphicFramePr>
          <p:cNvPr id="9" name="Sisällön paikkamerkki 9">
            <a:extLst>
              <a:ext uri="{FF2B5EF4-FFF2-40B4-BE49-F238E27FC236}">
                <a16:creationId xmlns:a16="http://schemas.microsoft.com/office/drawing/2014/main" id="{5E896993-3D05-BA0A-FF70-D1C4951E62A3}"/>
              </a:ext>
            </a:extLst>
          </p:cNvPr>
          <p:cNvGraphicFramePr>
            <a:graphicFrameLocks noGrp="1"/>
          </p:cNvGraphicFramePr>
          <p:nvPr>
            <p:ph sz="quarter" idx="17"/>
            <p:extLst>
              <p:ext uri="{D42A27DB-BD31-4B8C-83A1-F6EECF244321}">
                <p14:modId xmlns:p14="http://schemas.microsoft.com/office/powerpoint/2010/main" val="912671415"/>
              </p:ext>
            </p:extLst>
          </p:nvPr>
        </p:nvGraphicFramePr>
        <p:xfrm>
          <a:off x="179512"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a:extLst>
              <a:ext uri="{FF2B5EF4-FFF2-40B4-BE49-F238E27FC236}">
                <a16:creationId xmlns:a16="http://schemas.microsoft.com/office/drawing/2014/main" id="{EFB3BDF8-9A1F-12A8-C80F-A1173EDA8B64}"/>
              </a:ext>
            </a:extLst>
          </p:cNvPr>
          <p:cNvSpPr txBox="1"/>
          <p:nvPr/>
        </p:nvSpPr>
        <p:spPr>
          <a:xfrm>
            <a:off x="7020272" y="1098377"/>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
        <p:nvSpPr>
          <p:cNvPr id="2" name="Tekstiruutu 1">
            <a:extLst>
              <a:ext uri="{FF2B5EF4-FFF2-40B4-BE49-F238E27FC236}">
                <a16:creationId xmlns:a16="http://schemas.microsoft.com/office/drawing/2014/main" id="{1CAEA3BF-DB87-ECF7-45D7-9754FDED1865}"/>
              </a:ext>
            </a:extLst>
          </p:cNvPr>
          <p:cNvSpPr txBox="1"/>
          <p:nvPr/>
        </p:nvSpPr>
        <p:spPr>
          <a:xfrm>
            <a:off x="8196806" y="1052466"/>
            <a:ext cx="767681" cy="2701115"/>
          </a:xfrm>
          <a:prstGeom prst="rect">
            <a:avLst/>
          </a:prstGeom>
          <a:solidFill>
            <a:schemeClr val="accent6"/>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pPr algn="ctr"/>
            <a:r>
              <a:rPr lang="fi-FI" spc="-40" dirty="0" err="1"/>
              <a:t>Balance</a:t>
            </a:r>
            <a:r>
              <a:rPr lang="fi-FI" spc="-40" dirty="0"/>
              <a:t> </a:t>
            </a:r>
            <a:r>
              <a:rPr lang="fi-FI" spc="-40" dirty="0" err="1"/>
              <a:t>figure</a:t>
            </a:r>
            <a:endParaRPr lang="fi-FI" spc="-40" dirty="0"/>
          </a:p>
          <a:p>
            <a:pPr algn="ctr"/>
            <a:r>
              <a:rPr lang="fi-FI" spc="-40" dirty="0"/>
              <a:t>10</a:t>
            </a:r>
          </a:p>
          <a:p>
            <a:pPr algn="ctr"/>
            <a:endParaRPr lang="fi-FI" spc="-40" dirty="0"/>
          </a:p>
          <a:p>
            <a:pPr algn="ctr"/>
            <a:endParaRPr lang="fi-FI" spc="-40" dirty="0"/>
          </a:p>
          <a:p>
            <a:pPr algn="ctr">
              <a:spcAft>
                <a:spcPts val="600"/>
              </a:spcAft>
            </a:pPr>
            <a:r>
              <a:rPr lang="fi-FI" spc="-40" dirty="0"/>
              <a:t>-1</a:t>
            </a:r>
          </a:p>
          <a:p>
            <a:pPr algn="ctr"/>
            <a:endParaRPr lang="fi-FI" spc="-40" dirty="0"/>
          </a:p>
          <a:p>
            <a:pPr algn="ctr"/>
            <a:endParaRPr lang="fi-FI" spc="-40" dirty="0"/>
          </a:p>
          <a:p>
            <a:pPr algn="ctr">
              <a:spcAft>
                <a:spcPts val="600"/>
              </a:spcAft>
            </a:pPr>
            <a:r>
              <a:rPr lang="fi-FI" spc="-40" dirty="0"/>
              <a:t>20</a:t>
            </a:r>
          </a:p>
          <a:p>
            <a:pPr algn="ctr"/>
            <a:endParaRPr lang="fi-FI" spc="-40" dirty="0"/>
          </a:p>
          <a:p>
            <a:pPr algn="ctr"/>
            <a:endParaRPr lang="fi-FI" spc="-40" dirty="0"/>
          </a:p>
          <a:p>
            <a:pPr algn="ctr"/>
            <a:r>
              <a:rPr lang="fi-FI" spc="-40" dirty="0"/>
              <a:t>32</a:t>
            </a:r>
          </a:p>
        </p:txBody>
      </p:sp>
    </p:spTree>
    <p:extLst>
      <p:ext uri="{BB962C8B-B14F-4D97-AF65-F5344CB8AC3E}">
        <p14:creationId xmlns:p14="http://schemas.microsoft.com/office/powerpoint/2010/main" val="39755615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04A96C9-69C9-AA1C-6169-B918928E7B89}"/>
              </a:ext>
            </a:extLst>
          </p:cNvPr>
          <p:cNvSpPr>
            <a:spLocks noGrp="1"/>
          </p:cNvSpPr>
          <p:nvPr>
            <p:ph type="body" sz="quarter" idx="15"/>
          </p:nvPr>
        </p:nvSpPr>
        <p:spPr/>
        <p:txBody>
          <a:bodyPr/>
          <a:lstStyle/>
          <a:p>
            <a:r>
              <a:rPr lang="en-US" dirty="0"/>
              <a:t>How do you expect your investments to develop in 2026 compared to 2025? Balance figure</a:t>
            </a:r>
            <a:endParaRPr lang="fi-FI" dirty="0"/>
          </a:p>
          <a:p>
            <a:endParaRPr lang="fi-FI" dirty="0"/>
          </a:p>
        </p:txBody>
      </p:sp>
      <p:sp>
        <p:nvSpPr>
          <p:cNvPr id="3" name="Dian numeron paikkamerkki 2">
            <a:extLst>
              <a:ext uri="{FF2B5EF4-FFF2-40B4-BE49-F238E27FC236}">
                <a16:creationId xmlns:a16="http://schemas.microsoft.com/office/drawing/2014/main" id="{6891811F-5C2F-6017-B8F7-FEDCCBDF2340}"/>
              </a:ext>
            </a:extLst>
          </p:cNvPr>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a:extLst>
              <a:ext uri="{FF2B5EF4-FFF2-40B4-BE49-F238E27FC236}">
                <a16:creationId xmlns:a16="http://schemas.microsoft.com/office/drawing/2014/main" id="{21D94320-9715-FC15-49FE-9578DC13EBBC}"/>
              </a:ext>
            </a:extLst>
          </p:cNvPr>
          <p:cNvSpPr>
            <a:spLocks noGrp="1"/>
          </p:cNvSpPr>
          <p:nvPr>
            <p:ph type="dt" sz="half" idx="10"/>
          </p:nvPr>
        </p:nvSpPr>
        <p:spPr/>
        <p:txBody>
          <a:bodyPr/>
          <a:lstStyle/>
          <a:p>
            <a:fld id="{CBE7DC44-C376-4F45-AAD9-CF0021B2BA36}" type="datetime1">
              <a:rPr lang="en-US" smtClean="0"/>
              <a:t>3/27/2026</a:t>
            </a:fld>
            <a:endParaRPr lang="fi-FI" dirty="0"/>
          </a:p>
        </p:txBody>
      </p:sp>
      <p:sp>
        <p:nvSpPr>
          <p:cNvPr id="5" name="Alatunnisteen paikkamerkki 4">
            <a:extLst>
              <a:ext uri="{FF2B5EF4-FFF2-40B4-BE49-F238E27FC236}">
                <a16:creationId xmlns:a16="http://schemas.microsoft.com/office/drawing/2014/main" id="{14C8F97C-94CD-C215-3FC4-99B22C2210F6}"/>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45AFE2F6-A9E8-70A5-9D79-63C1B314EC64}"/>
              </a:ext>
            </a:extLst>
          </p:cNvPr>
          <p:cNvSpPr>
            <a:spLocks noGrp="1"/>
          </p:cNvSpPr>
          <p:nvPr>
            <p:ph type="body" sz="quarter" idx="18"/>
          </p:nvPr>
        </p:nvSpPr>
        <p:spPr>
          <a:xfrm>
            <a:off x="3047977" y="4727332"/>
            <a:ext cx="5340447" cy="165406"/>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a:t>
            </a:r>
            <a:endParaRPr lang="fi-FI" dirty="0"/>
          </a:p>
        </p:txBody>
      </p:sp>
      <p:graphicFrame>
        <p:nvGraphicFramePr>
          <p:cNvPr id="8" name="Sisällön paikkamerkki 9">
            <a:extLst>
              <a:ext uri="{FF2B5EF4-FFF2-40B4-BE49-F238E27FC236}">
                <a16:creationId xmlns:a16="http://schemas.microsoft.com/office/drawing/2014/main" id="{EDB01E56-C360-0D44-51DA-D5A28DD21125}"/>
              </a:ext>
            </a:extLst>
          </p:cNvPr>
          <p:cNvGraphicFramePr>
            <a:graphicFrameLocks noGrp="1"/>
          </p:cNvGraphicFramePr>
          <p:nvPr>
            <p:ph sz="quarter" idx="17"/>
            <p:extLst>
              <p:ext uri="{D42A27DB-BD31-4B8C-83A1-F6EECF244321}">
                <p14:modId xmlns:p14="http://schemas.microsoft.com/office/powerpoint/2010/main" val="165332670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358078A2-D5CA-2D58-0B3C-8744C952B065}"/>
              </a:ext>
            </a:extLst>
          </p:cNvPr>
          <p:cNvSpPr txBox="1"/>
          <p:nvPr/>
        </p:nvSpPr>
        <p:spPr>
          <a:xfrm>
            <a:off x="6800668" y="4237056"/>
            <a:ext cx="2336467" cy="442035"/>
          </a:xfrm>
          <a:prstGeom prst="rect">
            <a:avLst/>
          </a:prstGeom>
          <a:solidFill>
            <a:schemeClr val="accent3"/>
          </a:solidFill>
        </p:spPr>
        <p:txBody>
          <a:bodyPr wrap="square" lIns="36000" tIns="36000" rIns="36000" bIns="36000" rtlCol="0">
            <a:spAutoFit/>
          </a:bodyPr>
          <a:lstStyle/>
          <a:p>
            <a:r>
              <a:rPr lang="en-US" sz="800" dirty="0"/>
              <a:t>When the balance figure is positive, the majority of those who assessed the change report that investments are increasing.</a:t>
            </a:r>
            <a:endParaRPr lang="fi-FI" sz="800" spc="-40" dirty="0"/>
          </a:p>
        </p:txBody>
      </p:sp>
    </p:spTree>
    <p:extLst>
      <p:ext uri="{BB962C8B-B14F-4D97-AF65-F5344CB8AC3E}">
        <p14:creationId xmlns:p14="http://schemas.microsoft.com/office/powerpoint/2010/main" val="90433938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6A2F7-2E42-01C4-E047-DAA34AF484CD}"/>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C330254-4577-F0B3-B7B7-9474E5764573}"/>
              </a:ext>
            </a:extLst>
          </p:cNvPr>
          <p:cNvSpPr>
            <a:spLocks noGrp="1"/>
          </p:cNvSpPr>
          <p:nvPr>
            <p:ph type="sldNum" sz="quarter" idx="12"/>
          </p:nvPr>
        </p:nvSpPr>
        <p:spPr/>
        <p:txBody>
          <a:bodyPr/>
          <a:lstStyle/>
          <a:p>
            <a:fld id="{6FCB6B90-8271-4E8F-82C1-E646FBB48A2E}" type="slidenum">
              <a:rPr lang="fi-FI" smtClean="0"/>
              <a:pPr/>
              <a:t>3</a:t>
            </a:fld>
            <a:endParaRPr lang="fi-FI" dirty="0"/>
          </a:p>
        </p:txBody>
      </p:sp>
      <p:sp>
        <p:nvSpPr>
          <p:cNvPr id="3" name="Päivämäärän paikkamerkki 2">
            <a:extLst>
              <a:ext uri="{FF2B5EF4-FFF2-40B4-BE49-F238E27FC236}">
                <a16:creationId xmlns:a16="http://schemas.microsoft.com/office/drawing/2014/main" id="{56EBD1E4-A0D1-F6FA-3986-F67DA7995D0E}"/>
              </a:ext>
            </a:extLst>
          </p:cNvPr>
          <p:cNvSpPr>
            <a:spLocks noGrp="1"/>
          </p:cNvSpPr>
          <p:nvPr>
            <p:ph type="dt" sz="half" idx="10"/>
          </p:nvPr>
        </p:nvSpPr>
        <p:spPr/>
        <p:txBody>
          <a:bodyPr/>
          <a:lstStyle/>
          <a:p>
            <a:fld id="{BFBA45B5-99AE-4DC6-AE90-F0CC4C496FAF}" type="datetime1">
              <a:rPr lang="en-US" smtClean="0"/>
              <a:t>3/27/2026</a:t>
            </a:fld>
            <a:endParaRPr lang="fi-FI" dirty="0"/>
          </a:p>
        </p:txBody>
      </p:sp>
      <p:sp>
        <p:nvSpPr>
          <p:cNvPr id="4" name="Alatunnisteen paikkamerkki 3">
            <a:extLst>
              <a:ext uri="{FF2B5EF4-FFF2-40B4-BE49-F238E27FC236}">
                <a16:creationId xmlns:a16="http://schemas.microsoft.com/office/drawing/2014/main" id="{86976C2A-DB9B-8DA8-A2A4-0998A9AF72A0}"/>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E1C7D310-786E-0A0D-0BEA-3018ADD21FEE}"/>
              </a:ext>
            </a:extLst>
          </p:cNvPr>
          <p:cNvSpPr>
            <a:spLocks noGrp="1"/>
          </p:cNvSpPr>
          <p:nvPr>
            <p:ph type="body" sz="quarter" idx="22"/>
          </p:nvPr>
        </p:nvSpPr>
        <p:spPr>
          <a:xfrm>
            <a:off x="1072800" y="411510"/>
            <a:ext cx="7171200" cy="3456384"/>
          </a:xfrm>
        </p:spPr>
        <p:txBody>
          <a:bodyPr/>
          <a:lstStyle/>
          <a:p>
            <a:r>
              <a:rPr lang="fi-FI" dirty="0" err="1">
                <a:solidFill>
                  <a:schemeClr val="tx2"/>
                </a:solidFill>
              </a:rPr>
              <a:t>Background</a:t>
            </a:r>
            <a:endParaRPr lang="fi-FI" dirty="0">
              <a:solidFill>
                <a:schemeClr val="tx2"/>
              </a:solidFill>
            </a:endParaRPr>
          </a:p>
          <a:p>
            <a:endParaRPr lang="fi-FI" dirty="0">
              <a:solidFill>
                <a:schemeClr val="tx2"/>
              </a:solidFill>
            </a:endParaRPr>
          </a:p>
          <a:p>
            <a:pPr marL="185850" indent="-171450">
              <a:buFont typeface="Arial" panose="020B0604020202020204" pitchFamily="34" charset="0"/>
              <a:buChar char="•"/>
            </a:pPr>
            <a:r>
              <a:rPr lang="en-US" sz="1200" b="0" dirty="0">
                <a:solidFill>
                  <a:schemeClr val="tx2"/>
                </a:solidFill>
              </a:rPr>
              <a:t>Survey period: Mon 9 March – Fri 13 March 2026</a:t>
            </a:r>
          </a:p>
          <a:p>
            <a:pPr marL="185850" indent="-171450">
              <a:buFont typeface="Arial" panose="020B0604020202020204" pitchFamily="34" charset="0"/>
              <a:buChar char="•"/>
            </a:pPr>
            <a:r>
              <a:rPr lang="en-US" sz="1200" b="0" dirty="0">
                <a:solidFill>
                  <a:schemeClr val="tx2"/>
                </a:solidFill>
              </a:rPr>
              <a:t>Respondents: CEOs of Technology Industries of Finland’s member companies</a:t>
            </a:r>
          </a:p>
          <a:p>
            <a:pPr marL="185850" indent="-171450">
              <a:buFont typeface="Arial" panose="020B0604020202020204" pitchFamily="34" charset="0"/>
              <a:buChar char="•"/>
            </a:pPr>
            <a:r>
              <a:rPr lang="en-US" sz="1200" b="0" dirty="0">
                <a:solidFill>
                  <a:schemeClr val="tx2"/>
                </a:solidFill>
              </a:rPr>
              <a:t>1,693 recipients → 340 responses (response rate 20%)</a:t>
            </a:r>
            <a:endParaRPr lang="fi-FI" sz="1200" b="0" dirty="0">
              <a:solidFill>
                <a:schemeClr val="tx2"/>
              </a:solidFill>
            </a:endParaRPr>
          </a:p>
        </p:txBody>
      </p:sp>
    </p:spTree>
    <p:extLst>
      <p:ext uri="{BB962C8B-B14F-4D97-AF65-F5344CB8AC3E}">
        <p14:creationId xmlns:p14="http://schemas.microsoft.com/office/powerpoint/2010/main" val="107592127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7B4E0-7725-248E-8499-259A0E4CB69B}"/>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84F60AD-BCFE-7C47-49CA-271EE586C9B3}"/>
              </a:ext>
            </a:extLst>
          </p:cNvPr>
          <p:cNvSpPr>
            <a:spLocks noGrp="1"/>
          </p:cNvSpPr>
          <p:nvPr>
            <p:ph type="body" sz="quarter" idx="15"/>
          </p:nvPr>
        </p:nvSpPr>
        <p:spPr/>
        <p:txBody>
          <a:bodyPr/>
          <a:lstStyle/>
          <a:p>
            <a:r>
              <a:rPr lang="en-US" dirty="0"/>
              <a:t>How do you expect your investments to develop in 2026 compared to 2025? </a:t>
            </a:r>
            <a:endParaRPr lang="fi-FI" dirty="0"/>
          </a:p>
        </p:txBody>
      </p:sp>
      <p:sp>
        <p:nvSpPr>
          <p:cNvPr id="3" name="Dian numeron paikkamerkki 2">
            <a:extLst>
              <a:ext uri="{FF2B5EF4-FFF2-40B4-BE49-F238E27FC236}">
                <a16:creationId xmlns:a16="http://schemas.microsoft.com/office/drawing/2014/main" id="{E21847F1-4A5A-FC53-7312-8A38FD1448F1}"/>
              </a:ext>
            </a:extLst>
          </p:cNvPr>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a:extLst>
              <a:ext uri="{FF2B5EF4-FFF2-40B4-BE49-F238E27FC236}">
                <a16:creationId xmlns:a16="http://schemas.microsoft.com/office/drawing/2014/main" id="{A6F8F712-2B5D-371A-39C9-106695BF8610}"/>
              </a:ext>
            </a:extLst>
          </p:cNvPr>
          <p:cNvSpPr>
            <a:spLocks noGrp="1"/>
          </p:cNvSpPr>
          <p:nvPr>
            <p:ph type="dt" sz="half" idx="10"/>
          </p:nvPr>
        </p:nvSpPr>
        <p:spPr/>
        <p:txBody>
          <a:bodyPr/>
          <a:lstStyle/>
          <a:p>
            <a:fld id="{CBE7DC44-C376-4F45-AAD9-CF0021B2BA36}" type="datetime1">
              <a:rPr lang="en-US" smtClean="0"/>
              <a:t>3/27/2026</a:t>
            </a:fld>
            <a:endParaRPr lang="fi-FI" dirty="0"/>
          </a:p>
        </p:txBody>
      </p:sp>
      <p:sp>
        <p:nvSpPr>
          <p:cNvPr id="5" name="Alatunnisteen paikkamerkki 4">
            <a:extLst>
              <a:ext uri="{FF2B5EF4-FFF2-40B4-BE49-F238E27FC236}">
                <a16:creationId xmlns:a16="http://schemas.microsoft.com/office/drawing/2014/main" id="{4C630E90-3495-3771-9ED3-669DBF96432C}"/>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CAC567ED-B44D-DED4-1349-FDF04B01ED79}"/>
              </a:ext>
            </a:extLst>
          </p:cNvPr>
          <p:cNvSpPr>
            <a:spLocks noGrp="1"/>
          </p:cNvSpPr>
          <p:nvPr>
            <p:ph type="body" sz="quarter" idx="18"/>
          </p:nvPr>
        </p:nvSpPr>
        <p:spPr>
          <a:xfrm>
            <a:off x="3047977" y="4727332"/>
            <a:ext cx="5340447" cy="165406"/>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a:t>
            </a:r>
            <a:endParaRPr lang="fi-FI" dirty="0"/>
          </a:p>
        </p:txBody>
      </p:sp>
      <p:graphicFrame>
        <p:nvGraphicFramePr>
          <p:cNvPr id="8" name="Sisällön paikkamerkki 9">
            <a:extLst>
              <a:ext uri="{FF2B5EF4-FFF2-40B4-BE49-F238E27FC236}">
                <a16:creationId xmlns:a16="http://schemas.microsoft.com/office/drawing/2014/main" id="{4AECC25B-6C0B-F193-E323-AC9BFB23195C}"/>
              </a:ext>
            </a:extLst>
          </p:cNvPr>
          <p:cNvGraphicFramePr>
            <a:graphicFrameLocks noGrp="1"/>
          </p:cNvGraphicFramePr>
          <p:nvPr>
            <p:ph sz="quarter" idx="17"/>
            <p:extLst>
              <p:ext uri="{D42A27DB-BD31-4B8C-83A1-F6EECF244321}">
                <p14:modId xmlns:p14="http://schemas.microsoft.com/office/powerpoint/2010/main" val="377578799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825086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CA79A-C384-FBAE-B0A6-3C7AAB27BCF3}"/>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562EDEB-05BD-8A4C-34E9-37F2EE09E0CE}"/>
              </a:ext>
            </a:extLst>
          </p:cNvPr>
          <p:cNvSpPr>
            <a:spLocks noGrp="1"/>
          </p:cNvSpPr>
          <p:nvPr>
            <p:ph type="body" sz="quarter" idx="15"/>
          </p:nvPr>
        </p:nvSpPr>
        <p:spPr/>
        <p:txBody>
          <a:bodyPr/>
          <a:lstStyle/>
          <a:p>
            <a:r>
              <a:rPr lang="en-US" dirty="0"/>
              <a:t>How do you expect your investments to develop in 2026 compared to 2025? Balance figure</a:t>
            </a:r>
            <a:endParaRPr lang="fi-FI" dirty="0"/>
          </a:p>
          <a:p>
            <a:endParaRPr lang="fi-FI" dirty="0"/>
          </a:p>
        </p:txBody>
      </p:sp>
      <p:sp>
        <p:nvSpPr>
          <p:cNvPr id="3" name="Dian numeron paikkamerkki 2">
            <a:extLst>
              <a:ext uri="{FF2B5EF4-FFF2-40B4-BE49-F238E27FC236}">
                <a16:creationId xmlns:a16="http://schemas.microsoft.com/office/drawing/2014/main" id="{2DAE9F48-6F3C-AA59-E4B3-BEAAF703EBF8}"/>
              </a:ext>
            </a:extLst>
          </p:cNvPr>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a:extLst>
              <a:ext uri="{FF2B5EF4-FFF2-40B4-BE49-F238E27FC236}">
                <a16:creationId xmlns:a16="http://schemas.microsoft.com/office/drawing/2014/main" id="{243A23DD-9864-AE72-B7D6-9D9B65A75CE3}"/>
              </a:ext>
            </a:extLst>
          </p:cNvPr>
          <p:cNvSpPr>
            <a:spLocks noGrp="1"/>
          </p:cNvSpPr>
          <p:nvPr>
            <p:ph type="dt" sz="half" idx="10"/>
          </p:nvPr>
        </p:nvSpPr>
        <p:spPr/>
        <p:txBody>
          <a:bodyPr/>
          <a:lstStyle/>
          <a:p>
            <a:fld id="{CBE7DC44-C376-4F45-AAD9-CF0021B2BA36}" type="datetime1">
              <a:rPr lang="en-US" smtClean="0"/>
              <a:t>3/27/2026</a:t>
            </a:fld>
            <a:endParaRPr lang="fi-FI" dirty="0"/>
          </a:p>
        </p:txBody>
      </p:sp>
      <p:sp>
        <p:nvSpPr>
          <p:cNvPr id="5" name="Alatunnisteen paikkamerkki 4">
            <a:extLst>
              <a:ext uri="{FF2B5EF4-FFF2-40B4-BE49-F238E27FC236}">
                <a16:creationId xmlns:a16="http://schemas.microsoft.com/office/drawing/2014/main" id="{6E3025A5-C6C3-B22D-BDE6-4D9343ED807D}"/>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2BCE8ACF-99B3-E929-CAD8-638036FBA852}"/>
              </a:ext>
            </a:extLst>
          </p:cNvPr>
          <p:cNvSpPr>
            <a:spLocks noGrp="1"/>
          </p:cNvSpPr>
          <p:nvPr>
            <p:ph type="body" sz="quarter" idx="18"/>
          </p:nvPr>
        </p:nvSpPr>
        <p:spPr>
          <a:xfrm>
            <a:off x="3047977" y="4727332"/>
            <a:ext cx="5340447" cy="165406"/>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a:t>
            </a:r>
            <a:endParaRPr lang="fi-FI" dirty="0"/>
          </a:p>
        </p:txBody>
      </p:sp>
      <p:graphicFrame>
        <p:nvGraphicFramePr>
          <p:cNvPr id="8" name="Sisällön paikkamerkki 9">
            <a:extLst>
              <a:ext uri="{FF2B5EF4-FFF2-40B4-BE49-F238E27FC236}">
                <a16:creationId xmlns:a16="http://schemas.microsoft.com/office/drawing/2014/main" id="{32EA355D-9169-6815-0046-D6673197AF0E}"/>
              </a:ext>
            </a:extLst>
          </p:cNvPr>
          <p:cNvGraphicFramePr>
            <a:graphicFrameLocks noGrp="1"/>
          </p:cNvGraphicFramePr>
          <p:nvPr>
            <p:ph sz="quarter" idx="17"/>
            <p:extLst>
              <p:ext uri="{D42A27DB-BD31-4B8C-83A1-F6EECF244321}">
                <p14:modId xmlns:p14="http://schemas.microsoft.com/office/powerpoint/2010/main" val="286366274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790430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4EFFA-4E83-3AB7-2CD2-355B78DF21A2}"/>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55E8BC23-1802-D883-9E04-FD6B6B314398}"/>
              </a:ext>
            </a:extLst>
          </p:cNvPr>
          <p:cNvSpPr>
            <a:spLocks noGrp="1"/>
          </p:cNvSpPr>
          <p:nvPr>
            <p:ph type="body" sz="quarter" idx="15"/>
          </p:nvPr>
        </p:nvSpPr>
        <p:spPr>
          <a:xfrm>
            <a:off x="107504" y="123478"/>
            <a:ext cx="8391525" cy="821163"/>
          </a:xfrm>
        </p:spPr>
        <p:txBody>
          <a:bodyPr/>
          <a:lstStyle/>
          <a:p>
            <a:r>
              <a:rPr lang="en-US" dirty="0"/>
              <a:t>How do you expect your investments to develop in 2026 compared to 2025? </a:t>
            </a:r>
          </a:p>
          <a:p>
            <a:r>
              <a:rPr lang="en-US" sz="1800" dirty="0">
                <a:solidFill>
                  <a:schemeClr val="accent2"/>
                </a:solidFill>
              </a:rPr>
              <a:t>Manufacturing industry, 257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86A4D61E-DFA6-0FD4-CF91-A54423E1478D}"/>
              </a:ext>
            </a:extLst>
          </p:cNvPr>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a:extLst>
              <a:ext uri="{FF2B5EF4-FFF2-40B4-BE49-F238E27FC236}">
                <a16:creationId xmlns:a16="http://schemas.microsoft.com/office/drawing/2014/main" id="{747FFE23-AADC-8973-CE46-A5250EDD2C37}"/>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036E4C89-75FF-90B7-0A5B-4C63E1F2B0EF}"/>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3B602839-4B4F-5C93-3A21-39988A6802EE}"/>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Manufacturing industry = Metals industry, Mechanical engineering and Electronics industry; Services = Consulting engineering and Information technology</a:t>
            </a:r>
            <a:endParaRPr lang="fi-FI" dirty="0"/>
          </a:p>
        </p:txBody>
      </p:sp>
      <p:graphicFrame>
        <p:nvGraphicFramePr>
          <p:cNvPr id="9" name="Sisällön paikkamerkki 9">
            <a:extLst>
              <a:ext uri="{FF2B5EF4-FFF2-40B4-BE49-F238E27FC236}">
                <a16:creationId xmlns:a16="http://schemas.microsoft.com/office/drawing/2014/main" id="{63AE4B33-335E-A3D9-9037-EADE10839BC0}"/>
              </a:ext>
            </a:extLst>
          </p:cNvPr>
          <p:cNvGraphicFramePr>
            <a:graphicFrameLocks noGrp="1"/>
          </p:cNvGraphicFramePr>
          <p:nvPr>
            <p:ph sz="quarter" idx="17"/>
            <p:extLst>
              <p:ext uri="{D42A27DB-BD31-4B8C-83A1-F6EECF244321}">
                <p14:modId xmlns:p14="http://schemas.microsoft.com/office/powerpoint/2010/main" val="301617845"/>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63D968A6-FB11-4A8D-B3C4-D92ADC46BD1D}"/>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293186794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1C21D-F029-38E2-CF8E-B47497B8D4D7}"/>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9058BEEC-6695-A9EF-2810-7AF3365E99F6}"/>
              </a:ext>
            </a:extLst>
          </p:cNvPr>
          <p:cNvSpPr>
            <a:spLocks noGrp="1"/>
          </p:cNvSpPr>
          <p:nvPr>
            <p:ph type="body" sz="quarter" idx="15"/>
          </p:nvPr>
        </p:nvSpPr>
        <p:spPr>
          <a:xfrm>
            <a:off x="107504" y="123478"/>
            <a:ext cx="8391525" cy="821163"/>
          </a:xfrm>
        </p:spPr>
        <p:txBody>
          <a:bodyPr/>
          <a:lstStyle/>
          <a:p>
            <a:r>
              <a:rPr lang="en-US" dirty="0"/>
              <a:t>How do you expect your investments to develop in 2026 compared to 2025? </a:t>
            </a:r>
          </a:p>
          <a:p>
            <a:r>
              <a:rPr lang="en-US" sz="1800" dirty="0">
                <a:solidFill>
                  <a:schemeClr val="accent2"/>
                </a:solidFill>
              </a:rPr>
              <a:t>Services, 75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65FCEA0A-AD63-6DBA-69C3-7DDBACD0DB0D}"/>
              </a:ext>
            </a:extLst>
          </p:cNvPr>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a:extLst>
              <a:ext uri="{FF2B5EF4-FFF2-40B4-BE49-F238E27FC236}">
                <a16:creationId xmlns:a16="http://schemas.microsoft.com/office/drawing/2014/main" id="{CFADAF9D-DF98-84AC-9046-8B67C307FD9A}"/>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797F6991-564B-F5EC-2097-568AF0FC478F}"/>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2341C847-5056-9007-333E-48468B554195}"/>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Manufacturing industry = Metals industry, Mechanical engineering and Electronics industry; Services = Consulting engineering and Information technology</a:t>
            </a:r>
            <a:endParaRPr lang="fi-FI" dirty="0"/>
          </a:p>
        </p:txBody>
      </p:sp>
      <p:graphicFrame>
        <p:nvGraphicFramePr>
          <p:cNvPr id="9" name="Sisällön paikkamerkki 9">
            <a:extLst>
              <a:ext uri="{FF2B5EF4-FFF2-40B4-BE49-F238E27FC236}">
                <a16:creationId xmlns:a16="http://schemas.microsoft.com/office/drawing/2014/main" id="{68135BB3-850A-9047-DA9F-C58E836BB309}"/>
              </a:ext>
            </a:extLst>
          </p:cNvPr>
          <p:cNvGraphicFramePr>
            <a:graphicFrameLocks noGrp="1"/>
          </p:cNvGraphicFramePr>
          <p:nvPr>
            <p:ph sz="quarter" idx="17"/>
            <p:extLst>
              <p:ext uri="{D42A27DB-BD31-4B8C-83A1-F6EECF244321}">
                <p14:modId xmlns:p14="http://schemas.microsoft.com/office/powerpoint/2010/main" val="4191724864"/>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6E9FF558-AE92-1B1F-8B5C-541F269EE5E6}"/>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76889454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CF910-C581-48F0-B4AA-4953E2CE0CEA}"/>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54D5AD54-00AC-DF92-0BA0-42989CB64190}"/>
              </a:ext>
            </a:extLst>
          </p:cNvPr>
          <p:cNvSpPr>
            <a:spLocks noGrp="1"/>
          </p:cNvSpPr>
          <p:nvPr>
            <p:ph type="body" sz="quarter" idx="15"/>
          </p:nvPr>
        </p:nvSpPr>
        <p:spPr>
          <a:xfrm>
            <a:off x="107504" y="123478"/>
            <a:ext cx="8391525" cy="821163"/>
          </a:xfrm>
        </p:spPr>
        <p:txBody>
          <a:bodyPr/>
          <a:lstStyle/>
          <a:p>
            <a:r>
              <a:rPr lang="en-US" dirty="0"/>
              <a:t>How do you expect your investments to develop in 2026 compared to 2025? </a:t>
            </a:r>
          </a:p>
          <a:p>
            <a:r>
              <a:rPr lang="en-US" sz="1800" dirty="0">
                <a:solidFill>
                  <a:schemeClr val="accent2"/>
                </a:solidFill>
              </a:rPr>
              <a:t>Companies with less than 150 employees, 274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158FBB80-ED26-A2B9-8844-4510AC477AC3}"/>
              </a:ext>
            </a:extLst>
          </p:cNvPr>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a:extLst>
              <a:ext uri="{FF2B5EF4-FFF2-40B4-BE49-F238E27FC236}">
                <a16:creationId xmlns:a16="http://schemas.microsoft.com/office/drawing/2014/main" id="{197F7295-2EE2-817F-40B3-29D2017C47BF}"/>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1F72D033-E91D-77CE-2268-3D41F07A8887}"/>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6E9101B2-66E8-9698-BBF1-90C91519DF00}"/>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endParaRPr lang="fi-FI" dirty="0"/>
          </a:p>
        </p:txBody>
      </p:sp>
      <p:graphicFrame>
        <p:nvGraphicFramePr>
          <p:cNvPr id="9" name="Sisällön paikkamerkki 9">
            <a:extLst>
              <a:ext uri="{FF2B5EF4-FFF2-40B4-BE49-F238E27FC236}">
                <a16:creationId xmlns:a16="http://schemas.microsoft.com/office/drawing/2014/main" id="{56826C46-B172-DC7A-0161-3205B2DDB1AF}"/>
              </a:ext>
            </a:extLst>
          </p:cNvPr>
          <p:cNvGraphicFramePr>
            <a:graphicFrameLocks noGrp="1"/>
          </p:cNvGraphicFramePr>
          <p:nvPr>
            <p:ph sz="quarter" idx="17"/>
            <p:extLst>
              <p:ext uri="{D42A27DB-BD31-4B8C-83A1-F6EECF244321}">
                <p14:modId xmlns:p14="http://schemas.microsoft.com/office/powerpoint/2010/main" val="2480326082"/>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3F98BF3A-FAAD-2F4A-79B4-2A3532D0D278}"/>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3657915350"/>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75C3D-2991-1DD8-1038-425E695C2C0B}"/>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EE081749-83DC-04A9-9D4F-267B4A9655A4}"/>
              </a:ext>
            </a:extLst>
          </p:cNvPr>
          <p:cNvSpPr>
            <a:spLocks noGrp="1"/>
          </p:cNvSpPr>
          <p:nvPr>
            <p:ph type="body" sz="quarter" idx="15"/>
          </p:nvPr>
        </p:nvSpPr>
        <p:spPr>
          <a:xfrm>
            <a:off x="107504" y="123478"/>
            <a:ext cx="8391525" cy="821163"/>
          </a:xfrm>
        </p:spPr>
        <p:txBody>
          <a:bodyPr/>
          <a:lstStyle/>
          <a:p>
            <a:r>
              <a:rPr lang="en-US" dirty="0"/>
              <a:t>How do you expect your investments to develop in 2026 compared to 2025? </a:t>
            </a:r>
          </a:p>
          <a:p>
            <a:r>
              <a:rPr lang="en-US" sz="1800" dirty="0">
                <a:solidFill>
                  <a:schemeClr val="accent2"/>
                </a:solidFill>
              </a:rPr>
              <a:t>Companies with more than 150 employees, 58 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453648D4-E0AB-76CF-D559-099189EF2C1D}"/>
              </a:ext>
            </a:extLst>
          </p:cNvPr>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a:extLst>
              <a:ext uri="{FF2B5EF4-FFF2-40B4-BE49-F238E27FC236}">
                <a16:creationId xmlns:a16="http://schemas.microsoft.com/office/drawing/2014/main" id="{2A5B52B6-61C3-FA24-93D0-B34193696197}"/>
              </a:ext>
            </a:extLst>
          </p:cNvPr>
          <p:cNvSpPr>
            <a:spLocks noGrp="1"/>
          </p:cNvSpPr>
          <p:nvPr>
            <p:ph type="dt" sz="half" idx="10"/>
          </p:nvPr>
        </p:nvSpPr>
        <p:spPr/>
        <p:txBody>
          <a:bodyPr/>
          <a:lstStyle/>
          <a:p>
            <a:fld id="{81E00E6F-8D33-4515-8E96-EC6D63C57588}" type="datetime1">
              <a:rPr lang="en-US" smtClean="0"/>
              <a:t>3/27/2026</a:t>
            </a:fld>
            <a:endParaRPr lang="fi-FI" dirty="0"/>
          </a:p>
        </p:txBody>
      </p:sp>
      <p:sp>
        <p:nvSpPr>
          <p:cNvPr id="5" name="Alatunnisteen paikkamerkki 4">
            <a:extLst>
              <a:ext uri="{FF2B5EF4-FFF2-40B4-BE49-F238E27FC236}">
                <a16:creationId xmlns:a16="http://schemas.microsoft.com/office/drawing/2014/main" id="{FC619DC8-E850-ED0C-A9FA-26D2EABBB479}"/>
              </a:ext>
            </a:extLst>
          </p:cNvPr>
          <p:cNvSpPr>
            <a:spLocks noGrp="1"/>
          </p:cNvSpPr>
          <p:nvPr>
            <p:ph type="ftr" sz="quarter" idx="11"/>
          </p:nvPr>
        </p:nvSpPr>
        <p:spPr/>
        <p:txBody>
          <a:bodyPr/>
          <a:lstStyle/>
          <a:p>
            <a:r>
              <a:rPr lang="fi-FI"/>
              <a:t>Technology Industries of Finland</a:t>
            </a:r>
            <a:endParaRPr lang="fi-FI" dirty="0"/>
          </a:p>
        </p:txBody>
      </p:sp>
      <p:sp>
        <p:nvSpPr>
          <p:cNvPr id="8" name="Tekstin paikkamerkki 7">
            <a:extLst>
              <a:ext uri="{FF2B5EF4-FFF2-40B4-BE49-F238E27FC236}">
                <a16:creationId xmlns:a16="http://schemas.microsoft.com/office/drawing/2014/main" id="{006DBBC7-9838-2615-D69F-7C5ABA39E549}"/>
              </a:ext>
            </a:extLst>
          </p:cNvPr>
          <p:cNvSpPr>
            <a:spLocks noGrp="1"/>
          </p:cNvSpPr>
          <p:nvPr>
            <p:ph type="body" sz="quarter" idx="18"/>
          </p:nvPr>
        </p:nvSpPr>
        <p:spPr>
          <a:xfrm>
            <a:off x="3047977" y="4731990"/>
            <a:ext cx="5052415" cy="89040"/>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endParaRPr lang="fi-FI" dirty="0"/>
          </a:p>
        </p:txBody>
      </p:sp>
      <p:graphicFrame>
        <p:nvGraphicFramePr>
          <p:cNvPr id="9" name="Sisällön paikkamerkki 9">
            <a:extLst>
              <a:ext uri="{FF2B5EF4-FFF2-40B4-BE49-F238E27FC236}">
                <a16:creationId xmlns:a16="http://schemas.microsoft.com/office/drawing/2014/main" id="{1C6848A9-7899-BC8E-102B-29BC5A460BCF}"/>
              </a:ext>
            </a:extLst>
          </p:cNvPr>
          <p:cNvGraphicFramePr>
            <a:graphicFrameLocks noGrp="1"/>
          </p:cNvGraphicFramePr>
          <p:nvPr>
            <p:ph sz="quarter" idx="17"/>
            <p:extLst>
              <p:ext uri="{D42A27DB-BD31-4B8C-83A1-F6EECF244321}">
                <p14:modId xmlns:p14="http://schemas.microsoft.com/office/powerpoint/2010/main" val="3549520074"/>
              </p:ext>
            </p:extLst>
          </p:nvPr>
        </p:nvGraphicFramePr>
        <p:xfrm>
          <a:off x="107504" y="1262286"/>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a:extLst>
              <a:ext uri="{FF2B5EF4-FFF2-40B4-BE49-F238E27FC236}">
                <a16:creationId xmlns:a16="http://schemas.microsoft.com/office/drawing/2014/main" id="{32D140E1-853A-A505-CA71-FC0E2C97233C}"/>
              </a:ext>
            </a:extLst>
          </p:cNvPr>
          <p:cNvSpPr txBox="1"/>
          <p:nvPr/>
        </p:nvSpPr>
        <p:spPr>
          <a:xfrm>
            <a:off x="6865247" y="1262286"/>
            <a:ext cx="1451169" cy="234286"/>
          </a:xfrm>
          <a:prstGeom prst="rect">
            <a:avLst/>
          </a:prstGeom>
          <a:noFill/>
        </p:spPr>
        <p:txBody>
          <a:bodyPr wrap="square" lIns="36000" tIns="36000" rIns="36000" bIns="36000" rtlCol="0">
            <a:spAutoFit/>
          </a:bodyPr>
          <a:lstStyle/>
          <a:p>
            <a:r>
              <a:rPr lang="fi-FI" sz="1050" spc="-40" dirty="0"/>
              <a:t>% of </a:t>
            </a:r>
            <a:r>
              <a:rPr lang="fi-FI" sz="1050" spc="-40" dirty="0" err="1"/>
              <a:t>respondents</a:t>
            </a:r>
            <a:endParaRPr lang="fi-FI" sz="1050" spc="-40" dirty="0"/>
          </a:p>
        </p:txBody>
      </p:sp>
    </p:spTree>
    <p:extLst>
      <p:ext uri="{BB962C8B-B14F-4D97-AF65-F5344CB8AC3E}">
        <p14:creationId xmlns:p14="http://schemas.microsoft.com/office/powerpoint/2010/main" val="177122536"/>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9E92290-7AFF-986E-4516-250411F6D5DF}"/>
              </a:ext>
            </a:extLst>
          </p:cNvPr>
          <p:cNvSpPr>
            <a:spLocks noGrp="1"/>
          </p:cNvSpPr>
          <p:nvPr>
            <p:ph type="body" sz="quarter" idx="15"/>
          </p:nvPr>
        </p:nvSpPr>
        <p:spPr/>
        <p:txBody>
          <a:bodyPr/>
          <a:lstStyle/>
          <a:p>
            <a:r>
              <a:rPr lang="fi-FI" dirty="0" err="1"/>
              <a:t>Investments</a:t>
            </a:r>
            <a:r>
              <a:rPr lang="fi-FI" dirty="0"/>
              <a:t> in </a:t>
            </a:r>
            <a:r>
              <a:rPr lang="fi-FI" dirty="0" err="1"/>
              <a:t>Artificial</a:t>
            </a:r>
            <a:r>
              <a:rPr lang="fi-FI" dirty="0"/>
              <a:t> </a:t>
            </a:r>
            <a:r>
              <a:rPr lang="fi-FI" dirty="0" err="1"/>
              <a:t>Intelligence</a:t>
            </a:r>
            <a:endParaRPr lang="fi-FI" dirty="0"/>
          </a:p>
        </p:txBody>
      </p:sp>
      <p:sp>
        <p:nvSpPr>
          <p:cNvPr id="3" name="Dian numeron paikkamerkki 2">
            <a:extLst>
              <a:ext uri="{FF2B5EF4-FFF2-40B4-BE49-F238E27FC236}">
                <a16:creationId xmlns:a16="http://schemas.microsoft.com/office/drawing/2014/main" id="{D08B4065-381A-D850-8B8F-AF8513DE5A7C}"/>
              </a:ext>
            </a:extLst>
          </p:cNvPr>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a:extLst>
              <a:ext uri="{FF2B5EF4-FFF2-40B4-BE49-F238E27FC236}">
                <a16:creationId xmlns:a16="http://schemas.microsoft.com/office/drawing/2014/main" id="{6396BED1-0E5C-D690-9384-85FEC93FBF04}"/>
              </a:ext>
            </a:extLst>
          </p:cNvPr>
          <p:cNvSpPr>
            <a:spLocks noGrp="1"/>
          </p:cNvSpPr>
          <p:nvPr>
            <p:ph type="dt" sz="half" idx="10"/>
          </p:nvPr>
        </p:nvSpPr>
        <p:spPr/>
        <p:txBody>
          <a:bodyPr/>
          <a:lstStyle/>
          <a:p>
            <a:fld id="{CBE7DC44-C376-4F45-AAD9-CF0021B2BA36}" type="datetime1">
              <a:rPr lang="en-US" smtClean="0"/>
              <a:t>3/27/2026</a:t>
            </a:fld>
            <a:endParaRPr lang="fi-FI" dirty="0"/>
          </a:p>
        </p:txBody>
      </p:sp>
      <p:sp>
        <p:nvSpPr>
          <p:cNvPr id="5" name="Alatunnisteen paikkamerkki 4">
            <a:extLst>
              <a:ext uri="{FF2B5EF4-FFF2-40B4-BE49-F238E27FC236}">
                <a16:creationId xmlns:a16="http://schemas.microsoft.com/office/drawing/2014/main" id="{ECB73155-A330-17E4-FCEF-B260CB4BE818}"/>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13342F87-2224-C271-6E33-B156A43A8A70}"/>
              </a:ext>
            </a:extLst>
          </p:cNvPr>
          <p:cNvSpPr>
            <a:spLocks noGrp="1"/>
          </p:cNvSpPr>
          <p:nvPr>
            <p:ph type="body" sz="quarter" idx="18"/>
          </p:nvPr>
        </p:nvSpPr>
        <p:spPr>
          <a:xfrm>
            <a:off x="3047977" y="4727332"/>
            <a:ext cx="4958000" cy="165406"/>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endParaRPr lang="fi-FI" dirty="0"/>
          </a:p>
        </p:txBody>
      </p:sp>
      <p:graphicFrame>
        <p:nvGraphicFramePr>
          <p:cNvPr id="8" name="Sisällön paikkamerkki 9">
            <a:extLst>
              <a:ext uri="{FF2B5EF4-FFF2-40B4-BE49-F238E27FC236}">
                <a16:creationId xmlns:a16="http://schemas.microsoft.com/office/drawing/2014/main" id="{07F97B13-457A-DC10-DE78-EC10DD55CA9F}"/>
              </a:ext>
            </a:extLst>
          </p:cNvPr>
          <p:cNvGraphicFramePr>
            <a:graphicFrameLocks noGrp="1"/>
          </p:cNvGraphicFramePr>
          <p:nvPr>
            <p:ph sz="quarter" idx="17"/>
            <p:extLst>
              <p:ext uri="{D42A27DB-BD31-4B8C-83A1-F6EECF244321}">
                <p14:modId xmlns:p14="http://schemas.microsoft.com/office/powerpoint/2010/main" val="223188388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191067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52B6F0A-2DD5-010C-819A-9E91322F5E0D}"/>
              </a:ext>
            </a:extLst>
          </p:cNvPr>
          <p:cNvSpPr>
            <a:spLocks noGrp="1"/>
          </p:cNvSpPr>
          <p:nvPr>
            <p:ph type="body" sz="quarter" idx="15"/>
          </p:nvPr>
        </p:nvSpPr>
        <p:spPr/>
        <p:txBody>
          <a:bodyPr/>
          <a:lstStyle/>
          <a:p>
            <a:r>
              <a:rPr lang="en-US" dirty="0"/>
              <a:t>Investments in AI: responses other than “we do not invest in AI” → invests in AI in some form.</a:t>
            </a:r>
            <a:endParaRPr lang="fi-FI" dirty="0"/>
          </a:p>
        </p:txBody>
      </p:sp>
      <p:sp>
        <p:nvSpPr>
          <p:cNvPr id="3" name="Dian numeron paikkamerkki 2">
            <a:extLst>
              <a:ext uri="{FF2B5EF4-FFF2-40B4-BE49-F238E27FC236}">
                <a16:creationId xmlns:a16="http://schemas.microsoft.com/office/drawing/2014/main" id="{5FCF88C5-2510-C89B-9B82-157B60A773D9}"/>
              </a:ext>
            </a:extLst>
          </p:cNvPr>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a:extLst>
              <a:ext uri="{FF2B5EF4-FFF2-40B4-BE49-F238E27FC236}">
                <a16:creationId xmlns:a16="http://schemas.microsoft.com/office/drawing/2014/main" id="{66C7CB2C-BC6D-127C-B25D-9B1E55924DCF}"/>
              </a:ext>
            </a:extLst>
          </p:cNvPr>
          <p:cNvSpPr>
            <a:spLocks noGrp="1"/>
          </p:cNvSpPr>
          <p:nvPr>
            <p:ph type="dt" sz="half" idx="10"/>
          </p:nvPr>
        </p:nvSpPr>
        <p:spPr/>
        <p:txBody>
          <a:bodyPr/>
          <a:lstStyle/>
          <a:p>
            <a:fld id="{CBE7DC44-C376-4F45-AAD9-CF0021B2BA36}" type="datetime1">
              <a:rPr lang="en-US" smtClean="0"/>
              <a:t>3/27/2026</a:t>
            </a:fld>
            <a:endParaRPr lang="fi-FI" dirty="0"/>
          </a:p>
        </p:txBody>
      </p:sp>
      <p:sp>
        <p:nvSpPr>
          <p:cNvPr id="5" name="Alatunnisteen paikkamerkki 4">
            <a:extLst>
              <a:ext uri="{FF2B5EF4-FFF2-40B4-BE49-F238E27FC236}">
                <a16:creationId xmlns:a16="http://schemas.microsoft.com/office/drawing/2014/main" id="{84622E7C-2D5A-72C6-700E-DA578E4FFD76}"/>
              </a:ext>
            </a:extLst>
          </p:cNvPr>
          <p:cNvSpPr>
            <a:spLocks noGrp="1"/>
          </p:cNvSpPr>
          <p:nvPr>
            <p:ph type="ftr" sz="quarter" idx="11"/>
          </p:nvPr>
        </p:nvSpPr>
        <p:spPr/>
        <p:txBody>
          <a:bodyPr/>
          <a:lstStyle/>
          <a:p>
            <a:r>
              <a:rPr lang="fi-FI"/>
              <a:t>Technology Industries of Finland</a:t>
            </a:r>
            <a:endParaRPr lang="fi-FI" dirty="0"/>
          </a:p>
        </p:txBody>
      </p:sp>
      <p:graphicFrame>
        <p:nvGraphicFramePr>
          <p:cNvPr id="10" name="Sisällön paikkamerkki 9">
            <a:extLst>
              <a:ext uri="{FF2B5EF4-FFF2-40B4-BE49-F238E27FC236}">
                <a16:creationId xmlns:a16="http://schemas.microsoft.com/office/drawing/2014/main" id="{04BE1F34-75B0-AA37-7215-328827D0A958}"/>
              </a:ext>
            </a:extLst>
          </p:cNvPr>
          <p:cNvGraphicFramePr>
            <a:graphicFrameLocks noGrp="1"/>
          </p:cNvGraphicFramePr>
          <p:nvPr>
            <p:ph sz="quarter" idx="17"/>
            <p:extLst>
              <p:ext uri="{D42A27DB-BD31-4B8C-83A1-F6EECF244321}">
                <p14:modId xmlns:p14="http://schemas.microsoft.com/office/powerpoint/2010/main" val="114204460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a:extLst>
              <a:ext uri="{FF2B5EF4-FFF2-40B4-BE49-F238E27FC236}">
                <a16:creationId xmlns:a16="http://schemas.microsoft.com/office/drawing/2014/main" id="{1A18857C-3C42-0159-E678-C04818629AFB}"/>
              </a:ext>
            </a:extLst>
          </p:cNvPr>
          <p:cNvSpPr>
            <a:spLocks noGrp="1"/>
          </p:cNvSpPr>
          <p:nvPr>
            <p:ph type="body" sz="quarter" idx="18"/>
          </p:nvPr>
        </p:nvSpPr>
        <p:spPr>
          <a:xfrm>
            <a:off x="3047977" y="4727332"/>
            <a:ext cx="4984513" cy="165405"/>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p:txBody>
      </p:sp>
    </p:spTree>
    <p:extLst>
      <p:ext uri="{BB962C8B-B14F-4D97-AF65-F5344CB8AC3E}">
        <p14:creationId xmlns:p14="http://schemas.microsoft.com/office/powerpoint/2010/main" val="360221279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9C35B-67CA-EF02-7C27-7FD072C4DA8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A96330A-BE58-3E30-B30B-A5DBCEF5B919}"/>
              </a:ext>
            </a:extLst>
          </p:cNvPr>
          <p:cNvSpPr>
            <a:spLocks noGrp="1"/>
          </p:cNvSpPr>
          <p:nvPr>
            <p:ph type="body" sz="quarter" idx="15"/>
          </p:nvPr>
        </p:nvSpPr>
        <p:spPr>
          <a:xfrm>
            <a:off x="252000" y="282149"/>
            <a:ext cx="8391524" cy="821163"/>
          </a:xfrm>
        </p:spPr>
        <p:txBody>
          <a:bodyPr/>
          <a:lstStyle/>
          <a:p>
            <a:r>
              <a:rPr lang="fi-FI" dirty="0" err="1"/>
              <a:t>Investments</a:t>
            </a:r>
            <a:r>
              <a:rPr lang="fi-FI" dirty="0"/>
              <a:t> in </a:t>
            </a:r>
            <a:r>
              <a:rPr lang="fi-FI" dirty="0" err="1"/>
              <a:t>Artificial</a:t>
            </a:r>
            <a:r>
              <a:rPr lang="fi-FI" dirty="0"/>
              <a:t> </a:t>
            </a:r>
            <a:r>
              <a:rPr lang="fi-FI" dirty="0" err="1"/>
              <a:t>Intelligence</a:t>
            </a:r>
            <a:r>
              <a:rPr lang="fi-FI" dirty="0"/>
              <a:t>, </a:t>
            </a:r>
          </a:p>
          <a:p>
            <a:r>
              <a:rPr lang="fi-FI" dirty="0">
                <a:solidFill>
                  <a:schemeClr val="accent2"/>
                </a:solidFill>
              </a:rPr>
              <a:t>Manufacturing </a:t>
            </a:r>
            <a:r>
              <a:rPr lang="fi-FI" dirty="0" err="1">
                <a:solidFill>
                  <a:schemeClr val="accent2"/>
                </a:solidFill>
              </a:rPr>
              <a:t>industry</a:t>
            </a:r>
            <a:r>
              <a:rPr lang="fi-FI" dirty="0">
                <a:solidFill>
                  <a:schemeClr val="accent2"/>
                </a:solidFill>
              </a:rPr>
              <a:t> vs. Services, % of </a:t>
            </a:r>
            <a:r>
              <a:rPr lang="fi-FI" dirty="0" err="1">
                <a:solidFill>
                  <a:schemeClr val="accent2"/>
                </a:solidFill>
              </a:rPr>
              <a:t>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F14A0FE6-665F-1F81-E690-46B55754BB8B}"/>
              </a:ext>
            </a:extLst>
          </p:cNvPr>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a:extLst>
              <a:ext uri="{FF2B5EF4-FFF2-40B4-BE49-F238E27FC236}">
                <a16:creationId xmlns:a16="http://schemas.microsoft.com/office/drawing/2014/main" id="{83BF26BC-D867-35C5-9F0F-F741DA4BFE4A}"/>
              </a:ext>
            </a:extLst>
          </p:cNvPr>
          <p:cNvSpPr>
            <a:spLocks noGrp="1"/>
          </p:cNvSpPr>
          <p:nvPr>
            <p:ph type="dt" sz="half" idx="10"/>
          </p:nvPr>
        </p:nvSpPr>
        <p:spPr/>
        <p:txBody>
          <a:bodyPr/>
          <a:lstStyle/>
          <a:p>
            <a:fld id="{CBE7DC44-C376-4F45-AAD9-CF0021B2BA36}" type="datetime1">
              <a:rPr lang="en-US" smtClean="0"/>
              <a:t>3/27/2026</a:t>
            </a:fld>
            <a:endParaRPr lang="fi-FI" dirty="0"/>
          </a:p>
        </p:txBody>
      </p:sp>
      <p:sp>
        <p:nvSpPr>
          <p:cNvPr id="5" name="Alatunnisteen paikkamerkki 4">
            <a:extLst>
              <a:ext uri="{FF2B5EF4-FFF2-40B4-BE49-F238E27FC236}">
                <a16:creationId xmlns:a16="http://schemas.microsoft.com/office/drawing/2014/main" id="{2CC49C03-59B8-AFDC-9268-F394AF544F8C}"/>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DED75875-AE9C-8621-FB34-8D618AA471D5}"/>
              </a:ext>
            </a:extLst>
          </p:cNvPr>
          <p:cNvSpPr>
            <a:spLocks noGrp="1"/>
          </p:cNvSpPr>
          <p:nvPr>
            <p:ph type="body" sz="quarter" idx="18"/>
          </p:nvPr>
        </p:nvSpPr>
        <p:spPr>
          <a:xfrm>
            <a:off x="3047977" y="4727332"/>
            <a:ext cx="4958000" cy="165406"/>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r>
              <a:rPr lang="en-US" dirty="0"/>
              <a:t>Manufacturing industry = Metals industry, Mechanical engineering and Electronics industry; Services = Consulting engineering and Information technology</a:t>
            </a:r>
            <a:endParaRPr lang="fi-FI" dirty="0"/>
          </a:p>
          <a:p>
            <a:endParaRPr lang="fi-FI" dirty="0"/>
          </a:p>
        </p:txBody>
      </p:sp>
      <p:graphicFrame>
        <p:nvGraphicFramePr>
          <p:cNvPr id="8" name="Sisällön paikkamerkki 9">
            <a:extLst>
              <a:ext uri="{FF2B5EF4-FFF2-40B4-BE49-F238E27FC236}">
                <a16:creationId xmlns:a16="http://schemas.microsoft.com/office/drawing/2014/main" id="{6ED2B306-C131-5C92-EA07-F2D548C89861}"/>
              </a:ext>
            </a:extLst>
          </p:cNvPr>
          <p:cNvGraphicFramePr>
            <a:graphicFrameLocks noGrp="1"/>
          </p:cNvGraphicFramePr>
          <p:nvPr>
            <p:ph sz="quarter" idx="17"/>
            <p:extLst>
              <p:ext uri="{D42A27DB-BD31-4B8C-83A1-F6EECF244321}">
                <p14:modId xmlns:p14="http://schemas.microsoft.com/office/powerpoint/2010/main" val="58064633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30647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FA134-3B93-BB63-9F7C-592128ECCB9C}"/>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9211BDF-AD5B-0577-EF21-8A423FD2B63E}"/>
              </a:ext>
            </a:extLst>
          </p:cNvPr>
          <p:cNvSpPr>
            <a:spLocks noGrp="1"/>
          </p:cNvSpPr>
          <p:nvPr>
            <p:ph type="body" sz="quarter" idx="15"/>
          </p:nvPr>
        </p:nvSpPr>
        <p:spPr>
          <a:xfrm>
            <a:off x="252000" y="282149"/>
            <a:ext cx="8391524" cy="821163"/>
          </a:xfrm>
        </p:spPr>
        <p:txBody>
          <a:bodyPr/>
          <a:lstStyle/>
          <a:p>
            <a:r>
              <a:rPr lang="fi-FI" dirty="0" err="1"/>
              <a:t>Investments</a:t>
            </a:r>
            <a:r>
              <a:rPr lang="fi-FI" dirty="0"/>
              <a:t> in </a:t>
            </a:r>
            <a:r>
              <a:rPr lang="fi-FI" dirty="0" err="1"/>
              <a:t>Artificial</a:t>
            </a:r>
            <a:r>
              <a:rPr lang="fi-FI" dirty="0"/>
              <a:t> </a:t>
            </a:r>
            <a:r>
              <a:rPr lang="fi-FI" dirty="0" err="1"/>
              <a:t>Intelligence</a:t>
            </a:r>
            <a:r>
              <a:rPr lang="fi-FI" dirty="0"/>
              <a:t>, </a:t>
            </a:r>
          </a:p>
          <a:p>
            <a:r>
              <a:rPr lang="fi-FI" dirty="0" err="1">
                <a:solidFill>
                  <a:schemeClr val="accent2"/>
                </a:solidFill>
              </a:rPr>
              <a:t>Company´s</a:t>
            </a:r>
            <a:r>
              <a:rPr lang="fi-FI" dirty="0">
                <a:solidFill>
                  <a:schemeClr val="accent2"/>
                </a:solidFill>
              </a:rPr>
              <a:t> </a:t>
            </a:r>
            <a:r>
              <a:rPr lang="fi-FI" dirty="0" err="1">
                <a:solidFill>
                  <a:schemeClr val="accent2"/>
                </a:solidFill>
              </a:rPr>
              <a:t>size</a:t>
            </a:r>
            <a:r>
              <a:rPr lang="fi-FI" dirty="0">
                <a:solidFill>
                  <a:schemeClr val="accent2"/>
                </a:solidFill>
              </a:rPr>
              <a:t>, % of </a:t>
            </a:r>
            <a:r>
              <a:rPr lang="fi-FI" dirty="0" err="1">
                <a:solidFill>
                  <a:schemeClr val="accent2"/>
                </a:solidFill>
              </a:rPr>
              <a:t>respondents</a:t>
            </a:r>
            <a:endParaRPr lang="fi-FI" dirty="0">
              <a:solidFill>
                <a:schemeClr val="accent2"/>
              </a:solidFill>
            </a:endParaRPr>
          </a:p>
        </p:txBody>
      </p:sp>
      <p:sp>
        <p:nvSpPr>
          <p:cNvPr id="3" name="Dian numeron paikkamerkki 2">
            <a:extLst>
              <a:ext uri="{FF2B5EF4-FFF2-40B4-BE49-F238E27FC236}">
                <a16:creationId xmlns:a16="http://schemas.microsoft.com/office/drawing/2014/main" id="{90D67ED2-2D60-D004-1F72-440273ECBAD8}"/>
              </a:ext>
            </a:extLst>
          </p:cNvPr>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a:extLst>
              <a:ext uri="{FF2B5EF4-FFF2-40B4-BE49-F238E27FC236}">
                <a16:creationId xmlns:a16="http://schemas.microsoft.com/office/drawing/2014/main" id="{83CEAC8E-D3A5-B706-0393-FC61FD6E935E}"/>
              </a:ext>
            </a:extLst>
          </p:cNvPr>
          <p:cNvSpPr>
            <a:spLocks noGrp="1"/>
          </p:cNvSpPr>
          <p:nvPr>
            <p:ph type="dt" sz="half" idx="10"/>
          </p:nvPr>
        </p:nvSpPr>
        <p:spPr/>
        <p:txBody>
          <a:bodyPr/>
          <a:lstStyle/>
          <a:p>
            <a:fld id="{CBE7DC44-C376-4F45-AAD9-CF0021B2BA36}" type="datetime1">
              <a:rPr lang="en-US" smtClean="0"/>
              <a:t>3/27/2026</a:t>
            </a:fld>
            <a:endParaRPr lang="fi-FI" dirty="0"/>
          </a:p>
        </p:txBody>
      </p:sp>
      <p:sp>
        <p:nvSpPr>
          <p:cNvPr id="5" name="Alatunnisteen paikkamerkki 4">
            <a:extLst>
              <a:ext uri="{FF2B5EF4-FFF2-40B4-BE49-F238E27FC236}">
                <a16:creationId xmlns:a16="http://schemas.microsoft.com/office/drawing/2014/main" id="{17BAF105-1FEC-8F24-8F8F-7778375FC418}"/>
              </a:ext>
            </a:extLst>
          </p:cNvPr>
          <p:cNvSpPr>
            <a:spLocks noGrp="1"/>
          </p:cNvSpPr>
          <p:nvPr>
            <p:ph type="ftr" sz="quarter" idx="11"/>
          </p:nvPr>
        </p:nvSpPr>
        <p:spPr/>
        <p:txBody>
          <a:bodyPr/>
          <a:lstStyle/>
          <a:p>
            <a:r>
              <a:rPr lang="fi-FI"/>
              <a:t>Technology Industries of Finland</a:t>
            </a:r>
            <a:endParaRPr lang="fi-FI" dirty="0"/>
          </a:p>
        </p:txBody>
      </p:sp>
      <p:sp>
        <p:nvSpPr>
          <p:cNvPr id="7" name="Tekstin paikkamerkki 6">
            <a:extLst>
              <a:ext uri="{FF2B5EF4-FFF2-40B4-BE49-F238E27FC236}">
                <a16:creationId xmlns:a16="http://schemas.microsoft.com/office/drawing/2014/main" id="{E7A51F58-A665-A0CD-EC9E-BA387279CFE1}"/>
              </a:ext>
            </a:extLst>
          </p:cNvPr>
          <p:cNvSpPr>
            <a:spLocks noGrp="1"/>
          </p:cNvSpPr>
          <p:nvPr>
            <p:ph type="body" sz="quarter" idx="18"/>
          </p:nvPr>
        </p:nvSpPr>
        <p:spPr>
          <a:xfrm>
            <a:off x="3047977" y="4727332"/>
            <a:ext cx="4958000" cy="165406"/>
          </a:xfrm>
        </p:spPr>
        <p:txBody>
          <a:bodyPr/>
          <a:lstStyle/>
          <a:p>
            <a:r>
              <a:rPr lang="fi-FI" dirty="0" err="1"/>
              <a:t>Source</a:t>
            </a:r>
            <a:r>
              <a:rPr lang="fi-FI" dirty="0"/>
              <a:t>: </a:t>
            </a:r>
            <a:r>
              <a:rPr lang="en-US" dirty="0" err="1"/>
              <a:t>TechnoBaro</a:t>
            </a:r>
            <a:r>
              <a:rPr lang="en-US" dirty="0"/>
              <a:t> – The Technology Industry Barometer, March 2026, number of respondents 340.</a:t>
            </a:r>
            <a:endParaRPr lang="fi-FI" dirty="0"/>
          </a:p>
          <a:p>
            <a:endParaRPr lang="fi-FI" dirty="0"/>
          </a:p>
        </p:txBody>
      </p:sp>
      <p:graphicFrame>
        <p:nvGraphicFramePr>
          <p:cNvPr id="8" name="Sisällön paikkamerkki 9">
            <a:extLst>
              <a:ext uri="{FF2B5EF4-FFF2-40B4-BE49-F238E27FC236}">
                <a16:creationId xmlns:a16="http://schemas.microsoft.com/office/drawing/2014/main" id="{6279AA29-1FBE-9D3A-D14D-4863C24A5AB9}"/>
              </a:ext>
            </a:extLst>
          </p:cNvPr>
          <p:cNvGraphicFramePr>
            <a:graphicFrameLocks noGrp="1"/>
          </p:cNvGraphicFramePr>
          <p:nvPr>
            <p:ph sz="quarter" idx="17"/>
            <p:extLst>
              <p:ext uri="{D42A27DB-BD31-4B8C-83A1-F6EECF244321}">
                <p14:modId xmlns:p14="http://schemas.microsoft.com/office/powerpoint/2010/main" val="240624405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082634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65D545AA-2AE3-7299-AE8F-678F890ABFCA}"/>
              </a:ext>
            </a:extLst>
          </p:cNvPr>
          <p:cNvSpPr>
            <a:spLocks noGrp="1"/>
          </p:cNvSpPr>
          <p:nvPr>
            <p:ph type="body" sz="quarter" idx="15"/>
          </p:nvPr>
        </p:nvSpPr>
        <p:spPr/>
        <p:txBody>
          <a:bodyPr/>
          <a:lstStyle/>
          <a:p>
            <a:r>
              <a:rPr lang="en-US" dirty="0"/>
              <a:t>The respondent group is representative in terms of size and sector.</a:t>
            </a:r>
            <a:endParaRPr lang="fi-FI" dirty="0"/>
          </a:p>
        </p:txBody>
      </p:sp>
      <p:sp>
        <p:nvSpPr>
          <p:cNvPr id="2" name="Dian numeron paikkamerkki 1">
            <a:extLst>
              <a:ext uri="{FF2B5EF4-FFF2-40B4-BE49-F238E27FC236}">
                <a16:creationId xmlns:a16="http://schemas.microsoft.com/office/drawing/2014/main" id="{ABEF5B8E-2922-0EC3-ED8B-7448A6238858}"/>
              </a:ext>
            </a:extLst>
          </p:cNvPr>
          <p:cNvSpPr>
            <a:spLocks noGrp="1"/>
          </p:cNvSpPr>
          <p:nvPr>
            <p:ph type="sldNum" sz="quarter" idx="12"/>
          </p:nvPr>
        </p:nvSpPr>
        <p:spPr/>
        <p:txBody>
          <a:bodyPr/>
          <a:lstStyle/>
          <a:p>
            <a:fld id="{6FCB6B90-8271-4E8F-82C1-E646FBB48A2E}" type="slidenum">
              <a:rPr lang="fi-FI" smtClean="0"/>
              <a:pPr/>
              <a:t>4</a:t>
            </a:fld>
            <a:endParaRPr lang="fi-FI" dirty="0"/>
          </a:p>
        </p:txBody>
      </p:sp>
      <p:sp>
        <p:nvSpPr>
          <p:cNvPr id="3" name="Päivämäärän paikkamerkki 2">
            <a:extLst>
              <a:ext uri="{FF2B5EF4-FFF2-40B4-BE49-F238E27FC236}">
                <a16:creationId xmlns:a16="http://schemas.microsoft.com/office/drawing/2014/main" id="{8254DF62-F255-E427-1C5A-9A8C9DDEB207}"/>
              </a:ext>
            </a:extLst>
          </p:cNvPr>
          <p:cNvSpPr>
            <a:spLocks noGrp="1"/>
          </p:cNvSpPr>
          <p:nvPr>
            <p:ph type="dt" sz="half" idx="10"/>
          </p:nvPr>
        </p:nvSpPr>
        <p:spPr/>
        <p:txBody>
          <a:bodyPr/>
          <a:lstStyle/>
          <a:p>
            <a:fld id="{EE15E6F7-FA86-41FD-A9AD-AFA2377AF82F}" type="datetime1">
              <a:rPr lang="en-US" smtClean="0"/>
              <a:t>3/27/2026</a:t>
            </a:fld>
            <a:endParaRPr lang="fi-FI" dirty="0"/>
          </a:p>
        </p:txBody>
      </p:sp>
      <p:graphicFrame>
        <p:nvGraphicFramePr>
          <p:cNvPr id="10" name="Sisällön paikkamerkki 9">
            <a:extLst>
              <a:ext uri="{FF2B5EF4-FFF2-40B4-BE49-F238E27FC236}">
                <a16:creationId xmlns:a16="http://schemas.microsoft.com/office/drawing/2014/main" id="{FB302EB1-A14C-187D-9D67-5041DDE07963}"/>
              </a:ext>
            </a:extLst>
          </p:cNvPr>
          <p:cNvGraphicFramePr>
            <a:graphicFrameLocks noGrp="1"/>
          </p:cNvGraphicFramePr>
          <p:nvPr>
            <p:ph sz="quarter" idx="17"/>
            <p:extLst>
              <p:ext uri="{D42A27DB-BD31-4B8C-83A1-F6EECF244321}">
                <p14:modId xmlns:p14="http://schemas.microsoft.com/office/powerpoint/2010/main" val="4284451012"/>
              </p:ext>
            </p:extLst>
          </p:nvPr>
        </p:nvGraphicFramePr>
        <p:xfrm>
          <a:off x="381001" y="1103313"/>
          <a:ext cx="4191000" cy="3541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isällön paikkamerkki 9">
            <a:extLst>
              <a:ext uri="{FF2B5EF4-FFF2-40B4-BE49-F238E27FC236}">
                <a16:creationId xmlns:a16="http://schemas.microsoft.com/office/drawing/2014/main" id="{226CA45E-3D25-6B87-E1FB-95C121389DD0}"/>
              </a:ext>
            </a:extLst>
          </p:cNvPr>
          <p:cNvGraphicFramePr>
            <a:graphicFrameLocks noGrp="1"/>
          </p:cNvGraphicFramePr>
          <p:nvPr>
            <p:ph idx="4294967295"/>
            <p:extLst>
              <p:ext uri="{D42A27DB-BD31-4B8C-83A1-F6EECF244321}">
                <p14:modId xmlns:p14="http://schemas.microsoft.com/office/powerpoint/2010/main" val="3488799365"/>
              </p:ext>
            </p:extLst>
          </p:nvPr>
        </p:nvGraphicFramePr>
        <p:xfrm>
          <a:off x="5264149" y="1103312"/>
          <a:ext cx="3498850" cy="3412654"/>
        </p:xfrm>
        <a:graphic>
          <a:graphicData uri="http://schemas.openxmlformats.org/drawingml/2006/chart">
            <c:chart xmlns:c="http://schemas.openxmlformats.org/drawingml/2006/chart" xmlns:r="http://schemas.openxmlformats.org/officeDocument/2006/relationships" r:id="rId3"/>
          </a:graphicData>
        </a:graphic>
      </p:graphicFrame>
      <p:sp>
        <p:nvSpPr>
          <p:cNvPr id="8" name="Alatunnisteen paikkamerkki 3">
            <a:extLst>
              <a:ext uri="{FF2B5EF4-FFF2-40B4-BE49-F238E27FC236}">
                <a16:creationId xmlns:a16="http://schemas.microsoft.com/office/drawing/2014/main" id="{87DBD176-12B5-355D-296D-EA5A268CBED3}"/>
              </a:ext>
            </a:extLst>
          </p:cNvPr>
          <p:cNvSpPr txBox="1">
            <a:spLocks/>
          </p:cNvSpPr>
          <p:nvPr/>
        </p:nvSpPr>
        <p:spPr>
          <a:xfrm>
            <a:off x="1043608" y="4775763"/>
            <a:ext cx="7492938"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br>
              <a:rPr lang="en-US" dirty="0"/>
            </a:br>
            <a:r>
              <a:rPr lang="en-US" dirty="0"/>
              <a:t>			</a:t>
            </a:r>
            <a:endParaRPr lang="fi-FI" dirty="0"/>
          </a:p>
        </p:txBody>
      </p:sp>
    </p:spTree>
    <p:extLst>
      <p:ext uri="{BB962C8B-B14F-4D97-AF65-F5344CB8AC3E}">
        <p14:creationId xmlns:p14="http://schemas.microsoft.com/office/powerpoint/2010/main" val="2669067085"/>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00B9DBA5-676B-CD0B-1843-1629E693B60D}"/>
              </a:ext>
            </a:extLst>
          </p:cNvPr>
          <p:cNvSpPr>
            <a:spLocks noGrp="1"/>
          </p:cNvSpPr>
          <p:nvPr>
            <p:ph type="body" sz="quarter" idx="15"/>
          </p:nvPr>
        </p:nvSpPr>
        <p:spPr/>
        <p:txBody>
          <a:bodyPr/>
          <a:lstStyle/>
          <a:p>
            <a:r>
              <a:rPr lang="en-US" dirty="0"/>
              <a:t>Open comments on your company’s current economic situation and outlook. If you wish, you may also describe the effects of the Iran war on your company’s business.</a:t>
            </a:r>
            <a:endParaRPr lang="fi-FI" dirty="0"/>
          </a:p>
        </p:txBody>
      </p:sp>
      <p:sp>
        <p:nvSpPr>
          <p:cNvPr id="3" name="Dian numeron paikkamerkki 2">
            <a:extLst>
              <a:ext uri="{FF2B5EF4-FFF2-40B4-BE49-F238E27FC236}">
                <a16:creationId xmlns:a16="http://schemas.microsoft.com/office/drawing/2014/main" id="{007F5D18-8930-03A5-F49F-B32EAC58A9D9}"/>
              </a:ext>
            </a:extLst>
          </p:cNvPr>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a:extLst>
              <a:ext uri="{FF2B5EF4-FFF2-40B4-BE49-F238E27FC236}">
                <a16:creationId xmlns:a16="http://schemas.microsoft.com/office/drawing/2014/main" id="{43634140-3834-2EE5-C305-CA7B2D0748DD}"/>
              </a:ext>
            </a:extLst>
          </p:cNvPr>
          <p:cNvSpPr>
            <a:spLocks noGrp="1"/>
          </p:cNvSpPr>
          <p:nvPr>
            <p:ph type="dt" sz="half" idx="10"/>
          </p:nvPr>
        </p:nvSpPr>
        <p:spPr/>
        <p:txBody>
          <a:bodyPr/>
          <a:lstStyle/>
          <a:p>
            <a:fld id="{CBE7DC44-C376-4F45-AAD9-CF0021B2BA36}" type="datetime1">
              <a:rPr lang="en-US" smtClean="0"/>
              <a:t>3/27/2026</a:t>
            </a:fld>
            <a:endParaRPr lang="fi-FI" dirty="0"/>
          </a:p>
        </p:txBody>
      </p:sp>
      <p:sp>
        <p:nvSpPr>
          <p:cNvPr id="5" name="Alatunnisteen paikkamerkki 4">
            <a:extLst>
              <a:ext uri="{FF2B5EF4-FFF2-40B4-BE49-F238E27FC236}">
                <a16:creationId xmlns:a16="http://schemas.microsoft.com/office/drawing/2014/main" id="{7A564E61-7878-A3CF-373C-2C849675C0E7}"/>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111880724"/>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815C-049F-05BF-E4F5-24510A683234}"/>
            </a:ext>
          </a:extLst>
        </p:cNvPr>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EC170BE3-DB6B-12D0-5A1B-364438D8C15A}"/>
              </a:ext>
            </a:extLst>
          </p:cNvPr>
          <p:cNvSpPr>
            <a:spLocks noGrp="1"/>
          </p:cNvSpPr>
          <p:nvPr>
            <p:ph type="body" sz="quarter" idx="15"/>
          </p:nvPr>
        </p:nvSpPr>
        <p:spPr/>
        <p:txBody>
          <a:bodyPr/>
          <a:lstStyle/>
          <a:p>
            <a:r>
              <a:rPr lang="fi-FI" b="1" dirty="0"/>
              <a:t>Open </a:t>
            </a:r>
            <a:r>
              <a:rPr lang="fi-FI" b="1" dirty="0" err="1"/>
              <a:t>comments</a:t>
            </a:r>
            <a:endParaRPr lang="fi-FI" b="1" dirty="0"/>
          </a:p>
          <a:p>
            <a:endParaRPr lang="fi-FI" dirty="0"/>
          </a:p>
        </p:txBody>
      </p:sp>
      <p:sp>
        <p:nvSpPr>
          <p:cNvPr id="2" name="Dian numeron paikkamerkki 1">
            <a:extLst>
              <a:ext uri="{FF2B5EF4-FFF2-40B4-BE49-F238E27FC236}">
                <a16:creationId xmlns:a16="http://schemas.microsoft.com/office/drawing/2014/main" id="{F448B08B-6CE0-EEC3-9B92-6C8D3DA94552}"/>
              </a:ext>
            </a:extLst>
          </p:cNvPr>
          <p:cNvSpPr>
            <a:spLocks noGrp="1"/>
          </p:cNvSpPr>
          <p:nvPr>
            <p:ph type="sldNum" sz="quarter" idx="12"/>
          </p:nvPr>
        </p:nvSpPr>
        <p:spPr/>
        <p:txBody>
          <a:bodyPr/>
          <a:lstStyle/>
          <a:p>
            <a:fld id="{6FCB6B90-8271-4E8F-82C1-E646FBB48A2E}" type="slidenum">
              <a:rPr lang="fi-FI" smtClean="0"/>
              <a:pPr/>
              <a:t>41</a:t>
            </a:fld>
            <a:endParaRPr lang="fi-FI" dirty="0"/>
          </a:p>
        </p:txBody>
      </p:sp>
      <p:sp>
        <p:nvSpPr>
          <p:cNvPr id="3" name="Päivämäärän paikkamerkki 2">
            <a:extLst>
              <a:ext uri="{FF2B5EF4-FFF2-40B4-BE49-F238E27FC236}">
                <a16:creationId xmlns:a16="http://schemas.microsoft.com/office/drawing/2014/main" id="{7B832583-B199-900C-8CFE-F470570B039B}"/>
              </a:ext>
            </a:extLst>
          </p:cNvPr>
          <p:cNvSpPr>
            <a:spLocks noGrp="1"/>
          </p:cNvSpPr>
          <p:nvPr>
            <p:ph type="dt" sz="half" idx="10"/>
          </p:nvPr>
        </p:nvSpPr>
        <p:spPr/>
        <p:txBody>
          <a:bodyPr/>
          <a:lstStyle/>
          <a:p>
            <a:fld id="{BFBA45B5-99AE-4DC6-AE90-F0CC4C496FAF}" type="datetime1">
              <a:rPr lang="en-US" smtClean="0"/>
              <a:t>3/27/2026</a:t>
            </a:fld>
            <a:endParaRPr lang="fi-FI" dirty="0"/>
          </a:p>
        </p:txBody>
      </p:sp>
      <p:sp>
        <p:nvSpPr>
          <p:cNvPr id="4" name="Alatunnisteen paikkamerkki 3">
            <a:extLst>
              <a:ext uri="{FF2B5EF4-FFF2-40B4-BE49-F238E27FC236}">
                <a16:creationId xmlns:a16="http://schemas.microsoft.com/office/drawing/2014/main" id="{07DFA7FC-FB46-104B-D53D-54C3839DEA51}"/>
              </a:ext>
            </a:extLst>
          </p:cNvPr>
          <p:cNvSpPr>
            <a:spLocks noGrp="1"/>
          </p:cNvSpPr>
          <p:nvPr>
            <p:ph type="ftr" sz="quarter" idx="11"/>
          </p:nvPr>
        </p:nvSpPr>
        <p:spPr/>
        <p:txBody>
          <a:bodyPr/>
          <a:lstStyle/>
          <a:p>
            <a:r>
              <a:rPr lang="fi-FI"/>
              <a:t>Technology Industries of Finland</a:t>
            </a:r>
            <a:endParaRPr lang="fi-FI" dirty="0"/>
          </a:p>
        </p:txBody>
      </p:sp>
      <p:sp>
        <p:nvSpPr>
          <p:cNvPr id="6" name="Sisällön paikkamerkki 5">
            <a:extLst>
              <a:ext uri="{FF2B5EF4-FFF2-40B4-BE49-F238E27FC236}">
                <a16:creationId xmlns:a16="http://schemas.microsoft.com/office/drawing/2014/main" id="{309E2271-DE43-5237-947E-D7B7E088727A}"/>
              </a:ext>
            </a:extLst>
          </p:cNvPr>
          <p:cNvSpPr>
            <a:spLocks noGrp="1"/>
          </p:cNvSpPr>
          <p:nvPr>
            <p:ph sz="quarter" idx="17"/>
          </p:nvPr>
        </p:nvSpPr>
        <p:spPr/>
        <p:txBody>
          <a:bodyPr>
            <a:normAutofit/>
          </a:bodyPr>
          <a:lstStyle/>
          <a:p>
            <a:pPr marL="171450" indent="-171450">
              <a:lnSpc>
                <a:spcPct val="100000"/>
              </a:lnSpc>
              <a:buFont typeface="Arial" panose="020B0604020202020204" pitchFamily="34" charset="0"/>
              <a:buChar char="•"/>
            </a:pPr>
            <a:r>
              <a:rPr lang="en-US" sz="1050" dirty="0"/>
              <a:t>"The year has started better than expected. There has been no significant change in the number of requests for quotations, but their value is higher. The outlook for 2027 is clearly better than it was a year ago for this year. The Iran war has had no impact at the moment."</a:t>
            </a:r>
          </a:p>
          <a:p>
            <a:pPr marL="171450" indent="-171450">
              <a:lnSpc>
                <a:spcPct val="100000"/>
              </a:lnSpc>
              <a:buFont typeface="Arial" panose="020B0604020202020204" pitchFamily="34" charset="0"/>
              <a:buChar char="•"/>
            </a:pPr>
            <a:r>
              <a:rPr lang="en-US" sz="1050" dirty="0"/>
              <a:t>"So far there have been no major changes and we continue to grow. The global situation may of course affect things in the future, but cybersecurity and automation will be needed regardless."</a:t>
            </a:r>
          </a:p>
          <a:p>
            <a:pPr marL="171450" indent="-171450">
              <a:lnSpc>
                <a:spcPct val="100000"/>
              </a:lnSpc>
              <a:buFont typeface="Arial" panose="020B0604020202020204" pitchFamily="34" charset="0"/>
              <a:buChar char="•"/>
            </a:pPr>
            <a:r>
              <a:rPr lang="en-US" sz="1050" dirty="0"/>
              <a:t>"There is still instability in the market and although the trend seems positive, there have also been unpleasant surprises along the way, and there will certainly be more ahead."</a:t>
            </a:r>
          </a:p>
          <a:p>
            <a:pPr marL="171450" indent="-171450">
              <a:lnSpc>
                <a:spcPct val="100000"/>
              </a:lnSpc>
              <a:buFont typeface="Arial" panose="020B0604020202020204" pitchFamily="34" charset="0"/>
              <a:buChar char="•"/>
            </a:pPr>
            <a:r>
              <a:rPr lang="en-US" sz="1050" dirty="0"/>
              <a:t>"Due to the geopolitical situation, it is extremely difficult to assess future prospects even in the short term. The situation will likely become more difficult, causing logistics costs to rise and inflationary pressures to tighten. Interest rates may also increase, and the end of the year could be challenging. A rapid end to both the situation in the Middle East and the war in Ukraine would create a completely different outlook."</a:t>
            </a:r>
          </a:p>
          <a:p>
            <a:pPr marL="171450" indent="-171450">
              <a:lnSpc>
                <a:spcPct val="100000"/>
              </a:lnSpc>
              <a:buFont typeface="Arial" panose="020B0604020202020204" pitchFamily="34" charset="0"/>
              <a:buChar char="•"/>
            </a:pPr>
            <a:r>
              <a:rPr lang="en-US" sz="1050" dirty="0"/>
              <a:t>"The Iran war does not directly affect our business other than through a general rise in costs in the near term. Uncertainty pushes prices up and thereby makes it more difficult to maintain profitability."</a:t>
            </a:r>
          </a:p>
          <a:p>
            <a:pPr marL="171450" indent="-171450">
              <a:lnSpc>
                <a:spcPct val="100000"/>
              </a:lnSpc>
              <a:buFont typeface="Arial" panose="020B0604020202020204" pitchFamily="34" charset="0"/>
              <a:buChar char="•"/>
            </a:pPr>
            <a:r>
              <a:rPr lang="en-US" sz="1050" dirty="0"/>
              <a:t>"Raw material prices are rising and had already been increasing before the Iran war. So far sales and order books remain unchanged and at a good level."</a:t>
            </a:r>
          </a:p>
          <a:p>
            <a:pPr marL="171450" indent="-171450">
              <a:lnSpc>
                <a:spcPct val="100000"/>
              </a:lnSpc>
              <a:buFont typeface="Arial" panose="020B0604020202020204" pitchFamily="34" charset="0"/>
              <a:buChar char="•"/>
            </a:pPr>
            <a:r>
              <a:rPr lang="en-US" sz="1050" dirty="0"/>
              <a:t>"The Iran war brings uncertainty to short-term operations, weakening customers’ willingness to invest and potentially disrupting international transport, with transport prices increasing. In the longer term, disruptions in oil and gas will strengthen the relative position of renewables and electrification."</a:t>
            </a:r>
          </a:p>
        </p:txBody>
      </p:sp>
      <p:sp>
        <p:nvSpPr>
          <p:cNvPr id="7" name="Tekstin paikkamerkki 6">
            <a:extLst>
              <a:ext uri="{FF2B5EF4-FFF2-40B4-BE49-F238E27FC236}">
                <a16:creationId xmlns:a16="http://schemas.microsoft.com/office/drawing/2014/main" id="{8BAB562F-573A-82DA-2E3E-C609D4CF1205}"/>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49799713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01992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F9E69-93E5-0BB5-51FA-E8A942E20BA8}"/>
            </a:ext>
          </a:extLst>
        </p:cNvPr>
        <p:cNvGrpSpPr/>
        <p:nvPr/>
      </p:nvGrpSpPr>
      <p:grpSpPr>
        <a:xfrm>
          <a:off x="0" y="0"/>
          <a:ext cx="0" cy="0"/>
          <a:chOff x="0" y="0"/>
          <a:chExt cx="0" cy="0"/>
        </a:xfrm>
      </p:grpSpPr>
      <p:sp>
        <p:nvSpPr>
          <p:cNvPr id="6" name="Tekstin paikkamerkki 5">
            <a:extLst>
              <a:ext uri="{FF2B5EF4-FFF2-40B4-BE49-F238E27FC236}">
                <a16:creationId xmlns:a16="http://schemas.microsoft.com/office/drawing/2014/main" id="{B53BBDA0-04DA-C9D3-9F88-8E4256C94B11}"/>
              </a:ext>
            </a:extLst>
          </p:cNvPr>
          <p:cNvSpPr>
            <a:spLocks noGrp="1"/>
          </p:cNvSpPr>
          <p:nvPr>
            <p:ph type="body" sz="quarter" idx="15"/>
          </p:nvPr>
        </p:nvSpPr>
        <p:spPr/>
        <p:txBody>
          <a:bodyPr/>
          <a:lstStyle/>
          <a:p>
            <a:r>
              <a:rPr lang="fi-FI" dirty="0" err="1"/>
              <a:t>Number</a:t>
            </a:r>
            <a:r>
              <a:rPr lang="fi-FI" dirty="0"/>
              <a:t> of </a:t>
            </a:r>
            <a:r>
              <a:rPr lang="fi-FI" dirty="0" err="1"/>
              <a:t>respondents</a:t>
            </a:r>
            <a:endParaRPr lang="fi-FI" dirty="0"/>
          </a:p>
        </p:txBody>
      </p:sp>
      <p:sp>
        <p:nvSpPr>
          <p:cNvPr id="2" name="Dian numeron paikkamerkki 1">
            <a:extLst>
              <a:ext uri="{FF2B5EF4-FFF2-40B4-BE49-F238E27FC236}">
                <a16:creationId xmlns:a16="http://schemas.microsoft.com/office/drawing/2014/main" id="{B72BBDCD-5FC2-8117-D6B2-B40E434B7AF0}"/>
              </a:ext>
            </a:extLst>
          </p:cNvPr>
          <p:cNvSpPr>
            <a:spLocks noGrp="1"/>
          </p:cNvSpPr>
          <p:nvPr>
            <p:ph type="sldNum" sz="quarter" idx="12"/>
          </p:nvPr>
        </p:nvSpPr>
        <p:spPr/>
        <p:txBody>
          <a:bodyPr/>
          <a:lstStyle/>
          <a:p>
            <a:fld id="{6FCB6B90-8271-4E8F-82C1-E646FBB48A2E}" type="slidenum">
              <a:rPr lang="fi-FI" smtClean="0"/>
              <a:pPr/>
              <a:t>5</a:t>
            </a:fld>
            <a:endParaRPr lang="fi-FI" dirty="0"/>
          </a:p>
        </p:txBody>
      </p:sp>
      <p:sp>
        <p:nvSpPr>
          <p:cNvPr id="3" name="Päivämäärän paikkamerkki 2">
            <a:extLst>
              <a:ext uri="{FF2B5EF4-FFF2-40B4-BE49-F238E27FC236}">
                <a16:creationId xmlns:a16="http://schemas.microsoft.com/office/drawing/2014/main" id="{F1503EC0-5DDF-C816-5857-E13E86806B60}"/>
              </a:ext>
            </a:extLst>
          </p:cNvPr>
          <p:cNvSpPr>
            <a:spLocks noGrp="1"/>
          </p:cNvSpPr>
          <p:nvPr>
            <p:ph type="dt" sz="half" idx="10"/>
          </p:nvPr>
        </p:nvSpPr>
        <p:spPr/>
        <p:txBody>
          <a:bodyPr/>
          <a:lstStyle/>
          <a:p>
            <a:fld id="{EE15E6F7-FA86-41FD-A9AD-AFA2377AF82F}" type="datetime1">
              <a:rPr lang="en-US" smtClean="0"/>
              <a:t>3/27/2026</a:t>
            </a:fld>
            <a:endParaRPr lang="fi-FI" dirty="0"/>
          </a:p>
        </p:txBody>
      </p:sp>
      <p:graphicFrame>
        <p:nvGraphicFramePr>
          <p:cNvPr id="10" name="Sisällön paikkamerkki 9">
            <a:extLst>
              <a:ext uri="{FF2B5EF4-FFF2-40B4-BE49-F238E27FC236}">
                <a16:creationId xmlns:a16="http://schemas.microsoft.com/office/drawing/2014/main" id="{D16D6E39-7C7E-538C-9B90-3E06A0D9FABF}"/>
              </a:ext>
            </a:extLst>
          </p:cNvPr>
          <p:cNvGraphicFramePr>
            <a:graphicFrameLocks noGrp="1"/>
          </p:cNvGraphicFramePr>
          <p:nvPr>
            <p:ph sz="quarter" idx="17"/>
            <p:extLst>
              <p:ext uri="{D42A27DB-BD31-4B8C-83A1-F6EECF244321}">
                <p14:modId xmlns:p14="http://schemas.microsoft.com/office/powerpoint/2010/main" val="2757558204"/>
              </p:ext>
            </p:extLst>
          </p:nvPr>
        </p:nvGraphicFramePr>
        <p:xfrm>
          <a:off x="381001" y="1103313"/>
          <a:ext cx="4191000"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8" name="Alatunnisteen paikkamerkki 3">
            <a:extLst>
              <a:ext uri="{FF2B5EF4-FFF2-40B4-BE49-F238E27FC236}">
                <a16:creationId xmlns:a16="http://schemas.microsoft.com/office/drawing/2014/main" id="{3A797DB7-7643-8D51-818B-3492E628CC02}"/>
              </a:ext>
            </a:extLst>
          </p:cNvPr>
          <p:cNvSpPr txBox="1">
            <a:spLocks/>
          </p:cNvSpPr>
          <p:nvPr/>
        </p:nvSpPr>
        <p:spPr>
          <a:xfrm>
            <a:off x="1043608" y="4775763"/>
            <a:ext cx="7492938" cy="165406"/>
          </a:xfrm>
          <a:prstGeom prst="rect">
            <a:avLst/>
          </a:prstGeom>
        </p:spPr>
        <p:txBody>
          <a:bodyPr vert="horz" lIns="91440" tIns="45720" rIns="91440" bIns="45720" rtlCol="0" anchor="t"/>
          <a:lstStyle>
            <a:defPPr>
              <a:defRPr lang="fi-FI"/>
            </a:defPPr>
            <a:lvl1pPr marL="0" algn="l" defTabSz="679871" rtl="0" eaLnBrk="1" latinLnBrk="0" hangingPunct="1">
              <a:defRPr sz="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br>
              <a:rPr lang="en-US" dirty="0"/>
            </a:br>
            <a:r>
              <a:rPr lang="en-US" dirty="0"/>
              <a:t>			</a:t>
            </a:r>
            <a:endParaRPr lang="fi-FI" dirty="0"/>
          </a:p>
        </p:txBody>
      </p:sp>
      <p:graphicFrame>
        <p:nvGraphicFramePr>
          <p:cNvPr id="12" name="Sisällön paikkamerkki 9">
            <a:extLst>
              <a:ext uri="{FF2B5EF4-FFF2-40B4-BE49-F238E27FC236}">
                <a16:creationId xmlns:a16="http://schemas.microsoft.com/office/drawing/2014/main" id="{E89F0A5E-0AC8-FC45-A1B0-A37FF98E699A}"/>
              </a:ext>
            </a:extLst>
          </p:cNvPr>
          <p:cNvGraphicFramePr>
            <a:graphicFrameLocks/>
          </p:cNvGraphicFramePr>
          <p:nvPr>
            <p:extLst>
              <p:ext uri="{D42A27DB-BD31-4B8C-83A1-F6EECF244321}">
                <p14:modId xmlns:p14="http://schemas.microsoft.com/office/powerpoint/2010/main" val="2715581526"/>
              </p:ext>
            </p:extLst>
          </p:nvPr>
        </p:nvGraphicFramePr>
        <p:xfrm>
          <a:off x="5264149" y="1103312"/>
          <a:ext cx="3498850" cy="341265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iruutu 12">
            <a:extLst>
              <a:ext uri="{FF2B5EF4-FFF2-40B4-BE49-F238E27FC236}">
                <a16:creationId xmlns:a16="http://schemas.microsoft.com/office/drawing/2014/main" id="{6FE1712F-6142-9287-72F0-61C84458B739}"/>
              </a:ext>
            </a:extLst>
          </p:cNvPr>
          <p:cNvSpPr txBox="1"/>
          <p:nvPr/>
        </p:nvSpPr>
        <p:spPr>
          <a:xfrm>
            <a:off x="4449969" y="139673"/>
            <a:ext cx="3809251" cy="880617"/>
          </a:xfrm>
          <a:prstGeom prst="rect">
            <a:avLst/>
          </a:prstGeom>
          <a:solidFill>
            <a:schemeClr val="accent3"/>
          </a:solidFill>
        </p:spPr>
        <p:txBody>
          <a:bodyPr wrap="square" lIns="36000" tIns="36000" rIns="36000" bIns="36000" rtlCol="0">
            <a:spAutoFit/>
          </a:bodyPr>
          <a:lstStyle/>
          <a:p>
            <a:r>
              <a:rPr lang="en-US" sz="1050" dirty="0"/>
              <a:t>Challenging to conduct analysis by company size, as there are not enough companies employing over 250 people. In the material, the analysis is currently divided into companies employing fewer than 150 and more than 150 people.</a:t>
            </a:r>
            <a:endParaRPr lang="fi-FI" sz="1050" spc="-40" dirty="0"/>
          </a:p>
        </p:txBody>
      </p:sp>
    </p:spTree>
    <p:extLst>
      <p:ext uri="{BB962C8B-B14F-4D97-AF65-F5344CB8AC3E}">
        <p14:creationId xmlns:p14="http://schemas.microsoft.com/office/powerpoint/2010/main" val="102264474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4BFF4D27-0D45-11A4-C078-54F6F03AA50B}"/>
              </a:ext>
            </a:extLst>
          </p:cNvPr>
          <p:cNvSpPr>
            <a:spLocks noGrp="1"/>
          </p:cNvSpPr>
          <p:nvPr>
            <p:ph type="body" sz="quarter" idx="15"/>
          </p:nvPr>
        </p:nvSpPr>
        <p:spPr/>
        <p:txBody>
          <a:bodyPr/>
          <a:lstStyle/>
          <a:p>
            <a:r>
              <a:rPr lang="fi-FI" dirty="0"/>
              <a:t>Time </a:t>
            </a:r>
            <a:r>
              <a:rPr lang="fi-FI" dirty="0" err="1"/>
              <a:t>series</a:t>
            </a:r>
            <a:endParaRPr lang="fi-FI" dirty="0"/>
          </a:p>
          <a:p>
            <a:endParaRPr lang="fi-FI" dirty="0"/>
          </a:p>
          <a:p>
            <a:pPr>
              <a:lnSpc>
                <a:spcPct val="100000"/>
              </a:lnSpc>
            </a:pPr>
            <a:r>
              <a:rPr lang="en-US" sz="1200" dirty="0"/>
              <a:t>Balance figure: The balance figure is calculated as the share of respondents reporting positive development minus the share reporting negative development. For example, if 30% of respondents said new orders have increased, 50% remained unchanged, and 20% decreased, the balance figure is 30 – 20 = +10.</a:t>
            </a:r>
            <a:endParaRPr lang="fi-FI" sz="1200" dirty="0"/>
          </a:p>
        </p:txBody>
      </p:sp>
      <p:sp>
        <p:nvSpPr>
          <p:cNvPr id="2" name="Dian numeron paikkamerkki 1">
            <a:extLst>
              <a:ext uri="{FF2B5EF4-FFF2-40B4-BE49-F238E27FC236}">
                <a16:creationId xmlns:a16="http://schemas.microsoft.com/office/drawing/2014/main" id="{D66634DB-C547-C2EA-D834-A1CCDD8B9FC8}"/>
              </a:ext>
            </a:extLst>
          </p:cNvPr>
          <p:cNvSpPr>
            <a:spLocks noGrp="1"/>
          </p:cNvSpPr>
          <p:nvPr>
            <p:ph type="sldNum" sz="quarter" idx="12"/>
          </p:nvPr>
        </p:nvSpPr>
        <p:spPr/>
        <p:txBody>
          <a:bodyPr/>
          <a:lstStyle/>
          <a:p>
            <a:fld id="{6FCB6B90-8271-4E8F-82C1-E646FBB48A2E}" type="slidenum">
              <a:rPr lang="fi-FI" smtClean="0"/>
              <a:pPr/>
              <a:t>6</a:t>
            </a:fld>
            <a:endParaRPr lang="fi-FI" dirty="0"/>
          </a:p>
        </p:txBody>
      </p:sp>
      <p:sp>
        <p:nvSpPr>
          <p:cNvPr id="3" name="Päivämäärän paikkamerkki 2">
            <a:extLst>
              <a:ext uri="{FF2B5EF4-FFF2-40B4-BE49-F238E27FC236}">
                <a16:creationId xmlns:a16="http://schemas.microsoft.com/office/drawing/2014/main" id="{AABE279E-8A2A-54F7-9E03-61D701A6B216}"/>
              </a:ext>
            </a:extLst>
          </p:cNvPr>
          <p:cNvSpPr>
            <a:spLocks noGrp="1"/>
          </p:cNvSpPr>
          <p:nvPr>
            <p:ph type="dt" sz="half" idx="10"/>
          </p:nvPr>
        </p:nvSpPr>
        <p:spPr/>
        <p:txBody>
          <a:bodyPr/>
          <a:lstStyle/>
          <a:p>
            <a:fld id="{B6805023-F229-4028-A7EF-BB668AB9EE9F}" type="datetime1">
              <a:rPr lang="en-US" smtClean="0"/>
              <a:t>3/27/2026</a:t>
            </a:fld>
            <a:endParaRPr lang="fi-FI" dirty="0"/>
          </a:p>
        </p:txBody>
      </p:sp>
      <p:sp>
        <p:nvSpPr>
          <p:cNvPr id="4" name="Alatunnisteen paikkamerkki 3">
            <a:extLst>
              <a:ext uri="{FF2B5EF4-FFF2-40B4-BE49-F238E27FC236}">
                <a16:creationId xmlns:a16="http://schemas.microsoft.com/office/drawing/2014/main" id="{5CE3D7AA-D04D-3DC0-A3F0-B738C77B1FD7}"/>
              </a:ext>
            </a:extLst>
          </p:cNvPr>
          <p:cNvSpPr>
            <a:spLocks noGrp="1"/>
          </p:cNvSpPr>
          <p:nvPr>
            <p:ph type="ftr" sz="quarter" idx="11"/>
          </p:nvPr>
        </p:nvSpPr>
        <p:spPr/>
        <p:txBody>
          <a:bodyPr/>
          <a:lstStyle/>
          <a:p>
            <a:r>
              <a:rPr lang="fi-FI"/>
              <a:t>Technology Industries of Finland</a:t>
            </a:r>
            <a:endParaRPr lang="fi-FI" dirty="0"/>
          </a:p>
        </p:txBody>
      </p:sp>
    </p:spTree>
    <p:extLst>
      <p:ext uri="{BB962C8B-B14F-4D97-AF65-F5344CB8AC3E}">
        <p14:creationId xmlns:p14="http://schemas.microsoft.com/office/powerpoint/2010/main" val="33129980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12D8B-7F71-5BB8-8BE3-5000611673F2}"/>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3D9315F-5B71-748B-245A-8C9F242A3BAC}"/>
              </a:ext>
            </a:extLst>
          </p:cNvPr>
          <p:cNvSpPr>
            <a:spLocks noGrp="1"/>
          </p:cNvSpPr>
          <p:nvPr>
            <p:ph type="sldNum" sz="quarter" idx="12"/>
          </p:nvPr>
        </p:nvSpPr>
        <p:spPr/>
        <p:txBody>
          <a:bodyPr/>
          <a:lstStyle/>
          <a:p>
            <a:fld id="{6FCB6B90-8271-4E8F-82C1-E646FBB48A2E}" type="slidenum">
              <a:rPr lang="fi-FI" smtClean="0"/>
              <a:pPr/>
              <a:t>7</a:t>
            </a:fld>
            <a:endParaRPr lang="fi-FI" dirty="0"/>
          </a:p>
        </p:txBody>
      </p:sp>
      <p:sp>
        <p:nvSpPr>
          <p:cNvPr id="3" name="Päivämäärän paikkamerkki 2">
            <a:extLst>
              <a:ext uri="{FF2B5EF4-FFF2-40B4-BE49-F238E27FC236}">
                <a16:creationId xmlns:a16="http://schemas.microsoft.com/office/drawing/2014/main" id="{78BB056D-5D82-926C-A369-E6938C6F32F1}"/>
              </a:ext>
            </a:extLst>
          </p:cNvPr>
          <p:cNvSpPr>
            <a:spLocks noGrp="1"/>
          </p:cNvSpPr>
          <p:nvPr>
            <p:ph type="dt" sz="half" idx="10"/>
          </p:nvPr>
        </p:nvSpPr>
        <p:spPr>
          <a:xfrm>
            <a:off x="282027" y="4587974"/>
            <a:ext cx="916709" cy="164690"/>
          </a:xfrm>
        </p:spPr>
        <p:txBody>
          <a:bodyPr/>
          <a:lstStyle/>
          <a:p>
            <a:fld id="{EE15E6F7-FA86-41FD-A9AD-AFA2377AF82F}" type="datetime1">
              <a:rPr lang="en-US" smtClean="0"/>
              <a:t>3/27/2026</a:t>
            </a:fld>
            <a:endParaRPr lang="fi-FI" dirty="0"/>
          </a:p>
        </p:txBody>
      </p:sp>
      <p:sp>
        <p:nvSpPr>
          <p:cNvPr id="4" name="Alatunnisteen paikkamerkki 3">
            <a:extLst>
              <a:ext uri="{FF2B5EF4-FFF2-40B4-BE49-F238E27FC236}">
                <a16:creationId xmlns:a16="http://schemas.microsoft.com/office/drawing/2014/main" id="{7DAD7268-FB3F-CBC0-1C4E-61F35AE1C6BE}"/>
              </a:ext>
            </a:extLst>
          </p:cNvPr>
          <p:cNvSpPr>
            <a:spLocks noGrp="1"/>
          </p:cNvSpPr>
          <p:nvPr>
            <p:ph type="ftr" sz="quarter" idx="11"/>
          </p:nvPr>
        </p:nvSpPr>
        <p:spPr>
          <a:xfrm>
            <a:off x="1111510" y="4587974"/>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r>
              <a:rPr lang="en-US" dirty="0"/>
              <a:t>			The balance figure is calculated as the share of respondents reporting positive development minus the share 			reporting negative development. For example, if 30 percent of respondents say new orders have increased, 50 			percent remained unchanged, and 20 percent decreased, the balance figure is 30 – 20 = +10.</a:t>
            </a:r>
            <a:endParaRPr lang="fi-FI" dirty="0"/>
          </a:p>
          <a:p>
            <a:endParaRPr lang="fi-FI" dirty="0"/>
          </a:p>
        </p:txBody>
      </p:sp>
      <p:sp>
        <p:nvSpPr>
          <p:cNvPr id="6" name="Tekstin paikkamerkki 5">
            <a:extLst>
              <a:ext uri="{FF2B5EF4-FFF2-40B4-BE49-F238E27FC236}">
                <a16:creationId xmlns:a16="http://schemas.microsoft.com/office/drawing/2014/main" id="{FF721A8B-54C2-28D3-8E62-4625F9E9AB42}"/>
              </a:ext>
            </a:extLst>
          </p:cNvPr>
          <p:cNvSpPr>
            <a:spLocks noGrp="1"/>
          </p:cNvSpPr>
          <p:nvPr>
            <p:ph type="body" sz="quarter" idx="17"/>
          </p:nvPr>
        </p:nvSpPr>
        <p:spPr>
          <a:xfrm>
            <a:off x="539551" y="267494"/>
            <a:ext cx="7466425" cy="462785"/>
          </a:xfrm>
        </p:spPr>
        <p:txBody>
          <a:bodyPr>
            <a:noAutofit/>
          </a:bodyPr>
          <a:lstStyle/>
          <a:p>
            <a:r>
              <a:rPr lang="en-US" sz="2000" dirty="0"/>
              <a:t>How would you describe your company’s current situation now in the following areas compared to approximately three months ago? Balance figure</a:t>
            </a:r>
            <a:endParaRPr lang="fi-FI" sz="2000" dirty="0">
              <a:solidFill>
                <a:schemeClr val="tx1"/>
              </a:solidFill>
            </a:endParaRPr>
          </a:p>
        </p:txBody>
      </p:sp>
      <p:graphicFrame>
        <p:nvGraphicFramePr>
          <p:cNvPr id="10" name="Sisällön paikkamerkki 13">
            <a:extLst>
              <a:ext uri="{FF2B5EF4-FFF2-40B4-BE49-F238E27FC236}">
                <a16:creationId xmlns:a16="http://schemas.microsoft.com/office/drawing/2014/main" id="{C73BF495-3C9D-D3B8-1C7D-7CDBA469C4B2}"/>
              </a:ext>
            </a:extLst>
          </p:cNvPr>
          <p:cNvGraphicFramePr>
            <a:graphicFrameLocks noGrp="1"/>
          </p:cNvGraphicFramePr>
          <p:nvPr>
            <p:ph idx="19"/>
            <p:extLst>
              <p:ext uri="{D42A27DB-BD31-4B8C-83A1-F6EECF244321}">
                <p14:modId xmlns:p14="http://schemas.microsoft.com/office/powerpoint/2010/main" val="2363900306"/>
              </p:ext>
            </p:extLst>
          </p:nvPr>
        </p:nvGraphicFramePr>
        <p:xfrm>
          <a:off x="539552" y="1347614"/>
          <a:ext cx="4146748" cy="3129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Sisällön paikkamerkki 13">
            <a:extLst>
              <a:ext uri="{FF2B5EF4-FFF2-40B4-BE49-F238E27FC236}">
                <a16:creationId xmlns:a16="http://schemas.microsoft.com/office/drawing/2014/main" id="{5E8621A0-C127-5C43-82A8-0DC166AF6F6A}"/>
              </a:ext>
            </a:extLst>
          </p:cNvPr>
          <p:cNvGraphicFramePr>
            <a:graphicFrameLocks noGrp="1"/>
          </p:cNvGraphicFramePr>
          <p:nvPr>
            <p:ph idx="20"/>
            <p:extLst>
              <p:ext uri="{D42A27DB-BD31-4B8C-83A1-F6EECF244321}">
                <p14:modId xmlns:p14="http://schemas.microsoft.com/office/powerpoint/2010/main" val="957117531"/>
              </p:ext>
            </p:extLst>
          </p:nvPr>
        </p:nvGraphicFramePr>
        <p:xfrm>
          <a:off x="4673724" y="1347614"/>
          <a:ext cx="4146748" cy="3129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452314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D27F-9069-AA54-A34D-CDFDAE5EEEC1}"/>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689D503-12A8-67E2-FDED-66FEE31F6761}"/>
              </a:ext>
            </a:extLst>
          </p:cNvPr>
          <p:cNvSpPr>
            <a:spLocks noGrp="1"/>
          </p:cNvSpPr>
          <p:nvPr>
            <p:ph type="sldNum" sz="quarter" idx="12"/>
          </p:nvPr>
        </p:nvSpPr>
        <p:spPr/>
        <p:txBody>
          <a:bodyPr/>
          <a:lstStyle/>
          <a:p>
            <a:fld id="{6FCB6B90-8271-4E8F-82C1-E646FBB48A2E}" type="slidenum">
              <a:rPr lang="fi-FI" smtClean="0"/>
              <a:pPr/>
              <a:t>8</a:t>
            </a:fld>
            <a:endParaRPr lang="fi-FI" dirty="0"/>
          </a:p>
        </p:txBody>
      </p:sp>
      <p:sp>
        <p:nvSpPr>
          <p:cNvPr id="3" name="Päivämäärän paikkamerkki 2">
            <a:extLst>
              <a:ext uri="{FF2B5EF4-FFF2-40B4-BE49-F238E27FC236}">
                <a16:creationId xmlns:a16="http://schemas.microsoft.com/office/drawing/2014/main" id="{36BA73B4-3CA4-08F0-555C-06AC0C9C9B65}"/>
              </a:ext>
            </a:extLst>
          </p:cNvPr>
          <p:cNvSpPr>
            <a:spLocks noGrp="1"/>
          </p:cNvSpPr>
          <p:nvPr>
            <p:ph type="dt" sz="half" idx="10"/>
          </p:nvPr>
        </p:nvSpPr>
        <p:spPr>
          <a:xfrm>
            <a:off x="282027" y="4711316"/>
            <a:ext cx="916709" cy="164690"/>
          </a:xfrm>
        </p:spPr>
        <p:txBody>
          <a:bodyPr/>
          <a:lstStyle/>
          <a:p>
            <a:fld id="{EE15E6F7-FA86-41FD-A9AD-AFA2377AF82F}" type="datetime1">
              <a:rPr lang="en-US" smtClean="0"/>
              <a:t>3/27/2026</a:t>
            </a:fld>
            <a:endParaRPr lang="fi-FI" dirty="0"/>
          </a:p>
        </p:txBody>
      </p:sp>
      <p:sp>
        <p:nvSpPr>
          <p:cNvPr id="4" name="Alatunnisteen paikkamerkki 3">
            <a:extLst>
              <a:ext uri="{FF2B5EF4-FFF2-40B4-BE49-F238E27FC236}">
                <a16:creationId xmlns:a16="http://schemas.microsoft.com/office/drawing/2014/main" id="{819059C0-ED4C-107A-06C3-316A194F7B46}"/>
              </a:ext>
            </a:extLst>
          </p:cNvPr>
          <p:cNvSpPr>
            <a:spLocks noGrp="1"/>
          </p:cNvSpPr>
          <p:nvPr>
            <p:ph type="ftr" sz="quarter" idx="11"/>
          </p:nvPr>
        </p:nvSpPr>
        <p:spPr>
          <a:xfrm>
            <a:off x="1111510" y="4710600"/>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endParaRPr lang="fi-FI" dirty="0"/>
          </a:p>
          <a:p>
            <a:br>
              <a:rPr lang="en-US" dirty="0"/>
            </a:br>
            <a:r>
              <a:rPr lang="en-US" dirty="0"/>
              <a:t>			</a:t>
            </a:r>
            <a:endParaRPr lang="fi-FI" dirty="0"/>
          </a:p>
        </p:txBody>
      </p:sp>
      <p:sp>
        <p:nvSpPr>
          <p:cNvPr id="6" name="Tekstin paikkamerkki 5">
            <a:extLst>
              <a:ext uri="{FF2B5EF4-FFF2-40B4-BE49-F238E27FC236}">
                <a16:creationId xmlns:a16="http://schemas.microsoft.com/office/drawing/2014/main" id="{ADF63ADF-3F9E-93FC-8584-DBF260EAFA61}"/>
              </a:ext>
            </a:extLst>
          </p:cNvPr>
          <p:cNvSpPr>
            <a:spLocks noGrp="1"/>
          </p:cNvSpPr>
          <p:nvPr>
            <p:ph type="body" sz="quarter" idx="17"/>
          </p:nvPr>
        </p:nvSpPr>
        <p:spPr>
          <a:xfrm>
            <a:off x="395536" y="267494"/>
            <a:ext cx="7992888" cy="462785"/>
          </a:xfrm>
        </p:spPr>
        <p:txBody>
          <a:bodyPr/>
          <a:lstStyle/>
          <a:p>
            <a:r>
              <a:rPr lang="en-US" dirty="0"/>
              <a:t>How would you describe your company’s situation now in the following areas compared to about three months ago? Balance figure</a:t>
            </a:r>
            <a:endParaRPr lang="fi-FI" dirty="0">
              <a:solidFill>
                <a:schemeClr val="tx1"/>
              </a:solidFill>
            </a:endParaRPr>
          </a:p>
        </p:txBody>
      </p:sp>
      <p:graphicFrame>
        <p:nvGraphicFramePr>
          <p:cNvPr id="12" name="Sisällön paikkamerkki 13">
            <a:extLst>
              <a:ext uri="{FF2B5EF4-FFF2-40B4-BE49-F238E27FC236}">
                <a16:creationId xmlns:a16="http://schemas.microsoft.com/office/drawing/2014/main" id="{5B401AD9-C58B-1C40-3704-C0367B9FA18C}"/>
              </a:ext>
            </a:extLst>
          </p:cNvPr>
          <p:cNvGraphicFramePr>
            <a:graphicFrameLocks noGrp="1"/>
          </p:cNvGraphicFramePr>
          <p:nvPr>
            <p:ph idx="19"/>
            <p:extLst>
              <p:ext uri="{D42A27DB-BD31-4B8C-83A1-F6EECF244321}">
                <p14:modId xmlns:p14="http://schemas.microsoft.com/office/powerpoint/2010/main" val="1904347976"/>
              </p:ext>
            </p:extLst>
          </p:nvPr>
        </p:nvGraphicFramePr>
        <p:xfrm>
          <a:off x="467544" y="1419622"/>
          <a:ext cx="4146748" cy="3057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Sisällön paikkamerkki 13">
            <a:extLst>
              <a:ext uri="{FF2B5EF4-FFF2-40B4-BE49-F238E27FC236}">
                <a16:creationId xmlns:a16="http://schemas.microsoft.com/office/drawing/2014/main" id="{557E949B-0B79-BD6C-25AB-2094E3DD194C}"/>
              </a:ext>
            </a:extLst>
          </p:cNvPr>
          <p:cNvGraphicFramePr>
            <a:graphicFrameLocks noGrp="1"/>
          </p:cNvGraphicFramePr>
          <p:nvPr>
            <p:ph idx="20"/>
            <p:extLst>
              <p:ext uri="{D42A27DB-BD31-4B8C-83A1-F6EECF244321}">
                <p14:modId xmlns:p14="http://schemas.microsoft.com/office/powerpoint/2010/main" val="1981285259"/>
              </p:ext>
            </p:extLst>
          </p:nvPr>
        </p:nvGraphicFramePr>
        <p:xfrm>
          <a:off x="4889748" y="1419622"/>
          <a:ext cx="4146748" cy="3057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202003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9E615-97BD-629F-88DD-B4FFBDE4C9C7}"/>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D26989F-501A-AF88-CF23-BB4062E90E29}"/>
              </a:ext>
            </a:extLst>
          </p:cNvPr>
          <p:cNvSpPr>
            <a:spLocks noGrp="1"/>
          </p:cNvSpPr>
          <p:nvPr>
            <p:ph type="sldNum" sz="quarter" idx="12"/>
          </p:nvPr>
        </p:nvSpPr>
        <p:spPr/>
        <p:txBody>
          <a:bodyPr/>
          <a:lstStyle/>
          <a:p>
            <a:fld id="{6FCB6B90-8271-4E8F-82C1-E646FBB48A2E}" type="slidenum">
              <a:rPr lang="fi-FI" smtClean="0"/>
              <a:pPr/>
              <a:t>9</a:t>
            </a:fld>
            <a:endParaRPr lang="fi-FI" dirty="0"/>
          </a:p>
        </p:txBody>
      </p:sp>
      <p:sp>
        <p:nvSpPr>
          <p:cNvPr id="3" name="Päivämäärän paikkamerkki 2">
            <a:extLst>
              <a:ext uri="{FF2B5EF4-FFF2-40B4-BE49-F238E27FC236}">
                <a16:creationId xmlns:a16="http://schemas.microsoft.com/office/drawing/2014/main" id="{04C69331-9C52-8F46-2EAC-773977CEC79C}"/>
              </a:ext>
            </a:extLst>
          </p:cNvPr>
          <p:cNvSpPr>
            <a:spLocks noGrp="1"/>
          </p:cNvSpPr>
          <p:nvPr>
            <p:ph type="dt" sz="half" idx="10"/>
          </p:nvPr>
        </p:nvSpPr>
        <p:spPr>
          <a:xfrm>
            <a:off x="282027" y="4587974"/>
            <a:ext cx="916709" cy="164690"/>
          </a:xfrm>
        </p:spPr>
        <p:txBody>
          <a:bodyPr/>
          <a:lstStyle/>
          <a:p>
            <a:fld id="{EE15E6F7-FA86-41FD-A9AD-AFA2377AF82F}" type="datetime1">
              <a:rPr lang="en-US" smtClean="0"/>
              <a:t>3/27/2026</a:t>
            </a:fld>
            <a:endParaRPr lang="fi-FI" dirty="0"/>
          </a:p>
        </p:txBody>
      </p:sp>
      <p:sp>
        <p:nvSpPr>
          <p:cNvPr id="4" name="Alatunnisteen paikkamerkki 3">
            <a:extLst>
              <a:ext uri="{FF2B5EF4-FFF2-40B4-BE49-F238E27FC236}">
                <a16:creationId xmlns:a16="http://schemas.microsoft.com/office/drawing/2014/main" id="{1C8B4AA4-6A54-3C2E-5C00-EC3F68FB3BE2}"/>
              </a:ext>
            </a:extLst>
          </p:cNvPr>
          <p:cNvSpPr>
            <a:spLocks noGrp="1"/>
          </p:cNvSpPr>
          <p:nvPr>
            <p:ph type="ftr" sz="quarter" idx="11"/>
          </p:nvPr>
        </p:nvSpPr>
        <p:spPr>
          <a:xfrm>
            <a:off x="1111510" y="4587974"/>
            <a:ext cx="7492938" cy="165406"/>
          </a:xfrm>
        </p:spPr>
        <p:txBody>
          <a:bodyPr/>
          <a:lstStyle/>
          <a:p>
            <a:r>
              <a:rPr lang="fi-FI" dirty="0"/>
              <a:t>Technology </a:t>
            </a:r>
            <a:r>
              <a:rPr lang="fi-FI" dirty="0" err="1"/>
              <a:t>Industries</a:t>
            </a:r>
            <a:r>
              <a:rPr lang="fi-FI" dirty="0"/>
              <a:t> of Finland	</a:t>
            </a:r>
            <a:r>
              <a:rPr lang="en-US" dirty="0"/>
              <a:t>Source: </a:t>
            </a:r>
            <a:r>
              <a:rPr lang="en-US" dirty="0" err="1"/>
              <a:t>TechnoBaro</a:t>
            </a:r>
            <a:r>
              <a:rPr lang="en-US" dirty="0"/>
              <a:t> – The Technology Industry Barometer, March 2026, number of respondents 340.</a:t>
            </a:r>
            <a:br>
              <a:rPr lang="en-US" dirty="0"/>
            </a:br>
            <a:r>
              <a:rPr lang="en-US" dirty="0"/>
              <a:t>			</a:t>
            </a:r>
            <a:endParaRPr lang="fi-FI" dirty="0"/>
          </a:p>
        </p:txBody>
      </p:sp>
      <p:sp>
        <p:nvSpPr>
          <p:cNvPr id="6" name="Tekstin paikkamerkki 5">
            <a:extLst>
              <a:ext uri="{FF2B5EF4-FFF2-40B4-BE49-F238E27FC236}">
                <a16:creationId xmlns:a16="http://schemas.microsoft.com/office/drawing/2014/main" id="{B41FEFBE-0A52-C99F-A54B-29D12FE8E54F}"/>
              </a:ext>
            </a:extLst>
          </p:cNvPr>
          <p:cNvSpPr>
            <a:spLocks noGrp="1"/>
          </p:cNvSpPr>
          <p:nvPr>
            <p:ph type="body" sz="quarter" idx="17"/>
          </p:nvPr>
        </p:nvSpPr>
        <p:spPr>
          <a:xfrm>
            <a:off x="395536" y="267494"/>
            <a:ext cx="7992888" cy="462785"/>
          </a:xfrm>
        </p:spPr>
        <p:txBody>
          <a:bodyPr/>
          <a:lstStyle/>
          <a:p>
            <a:r>
              <a:rPr lang="en-US" sz="2400" dirty="0"/>
              <a:t>How do you expect your situation to develop </a:t>
            </a:r>
            <a:r>
              <a:rPr lang="en-US" sz="2400" u="sng" dirty="0"/>
              <a:t>over the next three months</a:t>
            </a:r>
            <a:r>
              <a:rPr lang="en-US" sz="2400" dirty="0"/>
              <a:t>? Balance figure </a:t>
            </a:r>
            <a:endParaRPr lang="fi-FI" sz="2400" dirty="0">
              <a:solidFill>
                <a:srgbClr val="FF0000"/>
              </a:solidFill>
            </a:endParaRPr>
          </a:p>
        </p:txBody>
      </p:sp>
      <p:graphicFrame>
        <p:nvGraphicFramePr>
          <p:cNvPr id="13" name="Sisällön paikkamerkki 13">
            <a:extLst>
              <a:ext uri="{FF2B5EF4-FFF2-40B4-BE49-F238E27FC236}">
                <a16:creationId xmlns:a16="http://schemas.microsoft.com/office/drawing/2014/main" id="{C747DAA1-D675-664F-949D-74EA9D39362E}"/>
              </a:ext>
            </a:extLst>
          </p:cNvPr>
          <p:cNvGraphicFramePr>
            <a:graphicFrameLocks noGrp="1"/>
          </p:cNvGraphicFramePr>
          <p:nvPr>
            <p:ph idx="19"/>
            <p:extLst>
              <p:ext uri="{D42A27DB-BD31-4B8C-83A1-F6EECF244321}">
                <p14:modId xmlns:p14="http://schemas.microsoft.com/office/powerpoint/2010/main" val="2212201252"/>
              </p:ext>
            </p:extLst>
          </p:nvPr>
        </p:nvGraphicFramePr>
        <p:xfrm>
          <a:off x="179513" y="1203598"/>
          <a:ext cx="4362772"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13">
            <a:extLst>
              <a:ext uri="{FF2B5EF4-FFF2-40B4-BE49-F238E27FC236}">
                <a16:creationId xmlns:a16="http://schemas.microsoft.com/office/drawing/2014/main" id="{8CB9C003-A010-8099-D6C2-D092693E9F6C}"/>
              </a:ext>
            </a:extLst>
          </p:cNvPr>
          <p:cNvGraphicFramePr>
            <a:graphicFrameLocks noGrp="1"/>
          </p:cNvGraphicFramePr>
          <p:nvPr>
            <p:ph idx="20"/>
            <p:extLst>
              <p:ext uri="{D42A27DB-BD31-4B8C-83A1-F6EECF244321}">
                <p14:modId xmlns:p14="http://schemas.microsoft.com/office/powerpoint/2010/main" val="1421756861"/>
              </p:ext>
            </p:extLst>
          </p:nvPr>
        </p:nvGraphicFramePr>
        <p:xfrm>
          <a:off x="4745733" y="1203598"/>
          <a:ext cx="4362772"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5">
            <a:extLst>
              <a:ext uri="{FF2B5EF4-FFF2-40B4-BE49-F238E27FC236}">
                <a16:creationId xmlns:a16="http://schemas.microsoft.com/office/drawing/2014/main" id="{54261C87-9326-8F2D-C2D9-B59634A49229}"/>
              </a:ext>
            </a:extLst>
          </p:cNvPr>
          <p:cNvSpPr txBox="1"/>
          <p:nvPr/>
        </p:nvSpPr>
        <p:spPr>
          <a:xfrm>
            <a:off x="3194505" y="1203598"/>
            <a:ext cx="3102455" cy="488196"/>
          </a:xfrm>
          <a:prstGeom prst="rect">
            <a:avLst/>
          </a:prstGeom>
          <a:solidFill>
            <a:schemeClr val="accent3"/>
          </a:solidFill>
        </p:spPr>
        <p:txBody>
          <a:bodyPr wrap="square" lIns="36000" tIns="36000" rIns="36000" bIns="36000" rtlCol="0">
            <a:spAutoFit/>
          </a:bodyPr>
          <a:lstStyle>
            <a:defPPr>
              <a:defRPr lang="fi-FI"/>
            </a:defPPr>
            <a:lvl1pPr marL="0" indent="0" algn="l" defTabSz="679871" rtl="0" eaLnBrk="1" latinLnBrk="0" hangingPunct="1">
              <a:defRPr sz="1340" kern="1200">
                <a:solidFill>
                  <a:schemeClr val="tx1"/>
                </a:solidFill>
                <a:latin typeface="+mn-lt"/>
                <a:ea typeface="+mn-ea"/>
                <a:cs typeface="+mn-cs"/>
              </a:defRPr>
            </a:lvl1pPr>
            <a:lvl2pPr marL="339932" indent="0" algn="l" defTabSz="679871" rtl="0" eaLnBrk="1" latinLnBrk="0" hangingPunct="1">
              <a:defRPr sz="1340" kern="1200">
                <a:solidFill>
                  <a:schemeClr val="tx1"/>
                </a:solidFill>
                <a:latin typeface="+mn-lt"/>
                <a:ea typeface="+mn-ea"/>
                <a:cs typeface="+mn-cs"/>
              </a:defRPr>
            </a:lvl2pPr>
            <a:lvl3pPr marL="679871" indent="0" algn="l" defTabSz="679871" rtl="0" eaLnBrk="1" latinLnBrk="0" hangingPunct="1">
              <a:defRPr sz="1340" kern="1200">
                <a:solidFill>
                  <a:schemeClr val="tx1"/>
                </a:solidFill>
                <a:latin typeface="+mn-lt"/>
                <a:ea typeface="+mn-ea"/>
                <a:cs typeface="+mn-cs"/>
              </a:defRPr>
            </a:lvl3pPr>
            <a:lvl4pPr marL="1019807" indent="0" algn="l" defTabSz="679871" rtl="0" eaLnBrk="1" latinLnBrk="0" hangingPunct="1">
              <a:defRPr sz="1340" kern="1200">
                <a:solidFill>
                  <a:schemeClr val="tx1"/>
                </a:solidFill>
                <a:latin typeface="+mn-lt"/>
                <a:ea typeface="+mn-ea"/>
                <a:cs typeface="+mn-cs"/>
              </a:defRPr>
            </a:lvl4pPr>
            <a:lvl5pPr marL="1359744" indent="0" algn="l" defTabSz="679871" rtl="0" eaLnBrk="1" latinLnBrk="0" hangingPunct="1">
              <a:defRPr sz="1340" kern="1200">
                <a:solidFill>
                  <a:schemeClr val="tx1"/>
                </a:solidFill>
                <a:latin typeface="+mn-lt"/>
                <a:ea typeface="+mn-ea"/>
                <a:cs typeface="+mn-cs"/>
              </a:defRPr>
            </a:lvl5pPr>
            <a:lvl6pPr marL="1699681" indent="0" algn="l" defTabSz="679871" rtl="0" eaLnBrk="1" latinLnBrk="0" hangingPunct="1">
              <a:defRPr sz="1340" kern="1200">
                <a:solidFill>
                  <a:schemeClr val="tx1"/>
                </a:solidFill>
                <a:latin typeface="+mn-lt"/>
                <a:ea typeface="+mn-ea"/>
                <a:cs typeface="+mn-cs"/>
              </a:defRPr>
            </a:lvl6pPr>
            <a:lvl7pPr marL="2039614" indent="0" algn="l" defTabSz="679871" rtl="0" eaLnBrk="1" latinLnBrk="0" hangingPunct="1">
              <a:defRPr sz="1340" kern="1200">
                <a:solidFill>
                  <a:schemeClr val="tx1"/>
                </a:solidFill>
                <a:latin typeface="+mn-lt"/>
                <a:ea typeface="+mn-ea"/>
                <a:cs typeface="+mn-cs"/>
              </a:defRPr>
            </a:lvl7pPr>
            <a:lvl8pPr marL="2379548" indent="0" algn="l" defTabSz="679871" rtl="0" eaLnBrk="1" latinLnBrk="0" hangingPunct="1">
              <a:defRPr sz="1340" kern="1200">
                <a:solidFill>
                  <a:schemeClr val="tx1"/>
                </a:solidFill>
                <a:latin typeface="+mn-lt"/>
                <a:ea typeface="+mn-ea"/>
                <a:cs typeface="+mn-cs"/>
              </a:defRPr>
            </a:lvl8pPr>
            <a:lvl9pPr marL="2719486" indent="0" algn="l" defTabSz="679871" rtl="0" eaLnBrk="1" latinLnBrk="0" hangingPunct="1">
              <a:defRPr sz="1340" kern="1200">
                <a:solidFill>
                  <a:schemeClr val="tx1"/>
                </a:solidFill>
                <a:latin typeface="+mn-lt"/>
                <a:ea typeface="+mn-ea"/>
                <a:cs typeface="+mn-cs"/>
              </a:defRPr>
            </a:lvl9pPr>
          </a:lstStyle>
          <a:p>
            <a:r>
              <a:rPr lang="en-US" sz="900" dirty="0"/>
              <a:t>When the balance figure is positive, the majority of respondents who assessed the change expect the situation to improve in the coming months.</a:t>
            </a:r>
            <a:endParaRPr lang="fi-FI" sz="900" spc="-40" dirty="0"/>
          </a:p>
        </p:txBody>
      </p:sp>
    </p:spTree>
    <p:extLst>
      <p:ext uri="{BB962C8B-B14F-4D97-AF65-F5344CB8AC3E}">
        <p14:creationId xmlns:p14="http://schemas.microsoft.com/office/powerpoint/2010/main" val="198351140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2" id="{EE5BAD27-3D3F-4F6C-BC6B-A4E72CA33948}" vid="{F02C4C6D-A4F2-46A6-8A53-343180E23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5f42a86ea9b9bd6e4171dcdf6da9208f">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414f3867d7ba3fb09d89147dee69305a"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EED26C-B51C-449A-AE51-A2E8EBAE91C0}">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b057f711-7d93-472c-a8f6-94be00805750"/>
    <ds:schemaRef ds:uri="http://purl.org/dc/elements/1.1/"/>
    <ds:schemaRef ds:uri="http://schemas.openxmlformats.org/package/2006/metadata/core-properties"/>
    <ds:schemaRef ds:uri="c296724d-1a81-4a23-b6dd-dca7fd62c6ff"/>
    <ds:schemaRef ds:uri="http://www.w3.org/XML/1998/namespace"/>
    <ds:schemaRef ds:uri="http://purl.org/dc/dcmitype/"/>
  </ds:schemaRefs>
</ds:datastoreItem>
</file>

<file path=customXml/itemProps2.xml><?xml version="1.0" encoding="utf-8"?>
<ds:datastoreItem xmlns:ds="http://schemas.openxmlformats.org/officeDocument/2006/customXml" ds:itemID="{8E054490-16B1-4DA3-9E8A-5856CD7BF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6CDB3B-618A-487A-A07F-6166CB084814}">
  <ds:schemaRefs>
    <ds:schemaRef ds:uri="http://schemas.microsoft.com/sharepoint/v3/contenttype/forms"/>
  </ds:schemaRefs>
</ds:datastoreItem>
</file>

<file path=docMetadata/LabelInfo.xml><?xml version="1.0" encoding="utf-8"?>
<clbl:labelList xmlns:clbl="http://schemas.microsoft.com/office/2020/mipLabelMetadata">
  <clbl:label id="{28fe8840-82fd-49cb-97d6-06397fbe7377}" enabled="1" method="Standard" siteId="{c0b0ba2d-80d8-41e2-a9ff-fda7be656b28}" contentBits="0" removed="0"/>
</clbl:labelList>
</file>

<file path=docProps/app.xml><?xml version="1.0" encoding="utf-8"?>
<Properties xmlns="http://schemas.openxmlformats.org/officeDocument/2006/extended-properties" xmlns:vt="http://schemas.openxmlformats.org/officeDocument/2006/docPropsVTypes">
  <Template>EN_Tekno yleispohja</Template>
  <TotalTime>393</TotalTime>
  <Words>2602</Words>
  <Application>Microsoft Office PowerPoint</Application>
  <PresentationFormat>Näytössä katseltava esitys (16:9)</PresentationFormat>
  <Paragraphs>371</Paragraphs>
  <Slides>42</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42</vt:i4>
      </vt:variant>
    </vt:vector>
  </HeadingPairs>
  <TitlesOfParts>
    <vt:vector size="45" baseType="lpstr">
      <vt:lpstr>Arial</vt:lpstr>
      <vt:lpstr>Verdana</vt:lpstr>
      <vt:lpstr>Teknologiateollisuus_masterdia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Emaus Katriina</dc:creator>
  <cp:keywords>Techind_EN</cp:keywords>
  <cp:lastModifiedBy>Mikkonen Hanne</cp:lastModifiedBy>
  <cp:revision>3</cp:revision>
  <cp:lastPrinted>2016-06-09T07:47:11Z</cp:lastPrinted>
  <dcterms:created xsi:type="dcterms:W3CDTF">2025-09-26T06:10:10Z</dcterms:created>
  <dcterms:modified xsi:type="dcterms:W3CDTF">2026-03-27T13:23:10Z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MSIP_Label_28fe8840-82fd-49cb-97d6-06397fbe7377_Enabled">
    <vt:lpwstr>true</vt:lpwstr>
  </property>
  <property fmtid="{D5CDD505-2E9C-101B-9397-08002B2CF9AE}" pid="28" name="MSIP_Label_28fe8840-82fd-49cb-97d6-06397fbe7377_SetDate">
    <vt:lpwstr>2021-05-12T13:47:41Z</vt:lpwstr>
  </property>
  <property fmtid="{D5CDD505-2E9C-101B-9397-08002B2CF9AE}" pid="29" name="MSIP_Label_28fe8840-82fd-49cb-97d6-06397fbe7377_Method">
    <vt:lpwstr>Standard</vt:lpwstr>
  </property>
  <property fmtid="{D5CDD505-2E9C-101B-9397-08002B2CF9AE}" pid="30" name="MSIP_Label_28fe8840-82fd-49cb-97d6-06397fbe7377_Name">
    <vt:lpwstr>28fe8840-82fd-49cb-97d6-06397fbe7377</vt:lpwstr>
  </property>
  <property fmtid="{D5CDD505-2E9C-101B-9397-08002B2CF9AE}" pid="31" name="MSIP_Label_28fe8840-82fd-49cb-97d6-06397fbe7377_SiteId">
    <vt:lpwstr>c0b0ba2d-80d8-41e2-a9ff-fda7be656b28</vt:lpwstr>
  </property>
  <property fmtid="{D5CDD505-2E9C-101B-9397-08002B2CF9AE}" pid="32" name="MSIP_Label_28fe8840-82fd-49cb-97d6-06397fbe7377_ActionId">
    <vt:lpwstr>1502ec0c-e736-4f8b-a9f5-60d0da81a14f</vt:lpwstr>
  </property>
  <property fmtid="{D5CDD505-2E9C-101B-9397-08002B2CF9AE}" pid="33" name="MSIP_Label_28fe8840-82fd-49cb-97d6-06397fbe7377_ContentBits">
    <vt:lpwstr>0</vt:lpwstr>
  </property>
  <property fmtid="{D5CDD505-2E9C-101B-9397-08002B2CF9AE}" pid="34" name="ContentTypeId">
    <vt:lpwstr>0x010100F886EDC3C35ED44386E38662B6DACCDA</vt:lpwstr>
  </property>
  <property fmtid="{D5CDD505-2E9C-101B-9397-08002B2CF9AE}" pid="35" name="MediaServiceImageTags">
    <vt:lpwstr/>
  </property>
</Properties>
</file>