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notesSlides/notesSlide8.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9.xml" ContentType="application/vnd.openxmlformats-officedocument.presentationml.notesSlide+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charts/chart13.xml" ContentType="application/vnd.openxmlformats-officedocument.drawingml.chart+xml"/>
  <Override PartName="/ppt/theme/themeOverride11.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12.xml" ContentType="application/vnd.openxmlformats-officedocument.themeOverride+xml"/>
  <Override PartName="/ppt/charts/chart15.xml" ContentType="application/vnd.openxmlformats-officedocument.drawingml.chart+xml"/>
  <Override PartName="/ppt/theme/themeOverride13.xml" ContentType="application/vnd.openxmlformats-officedocument.themeOverride+xml"/>
  <Override PartName="/ppt/charts/chart16.xml" ContentType="application/vnd.openxmlformats-officedocument.drawingml.chart+xml"/>
  <Override PartName="/ppt/theme/themeOverride14.xml" ContentType="application/vnd.openxmlformats-officedocument.themeOverride+xml"/>
  <Override PartName="/ppt/notesSlides/notesSlide11.xml" ContentType="application/vnd.openxmlformats-officedocument.presentationml.notesSlide+xml"/>
  <Override PartName="/ppt/charts/chart17.xml" ContentType="application/vnd.openxmlformats-officedocument.drawingml.chart+xml"/>
  <Override PartName="/ppt/theme/themeOverride15.xml" ContentType="application/vnd.openxmlformats-officedocument.themeOverride+xml"/>
  <Override PartName="/ppt/charts/chart18.xml" ContentType="application/vnd.openxmlformats-officedocument.drawingml.chart+xml"/>
  <Override PartName="/ppt/theme/themeOverride16.xml" ContentType="application/vnd.openxmlformats-officedocument.themeOverride+xml"/>
  <Override PartName="/ppt/charts/chart19.xml" ContentType="application/vnd.openxmlformats-officedocument.drawingml.chart+xml"/>
  <Override PartName="/ppt/theme/themeOverride17.xml" ContentType="application/vnd.openxmlformats-officedocument.themeOverride+xml"/>
  <Override PartName="/ppt/notesSlides/notesSlide12.xml" ContentType="application/vnd.openxmlformats-officedocument.presentationml.notesSlide+xml"/>
  <Override PartName="/ppt/charts/chart20.xml" ContentType="application/vnd.openxmlformats-officedocument.drawingml.chart+xml"/>
  <Override PartName="/ppt/theme/themeOverride18.xml" ContentType="application/vnd.openxmlformats-officedocument.themeOverride+xml"/>
  <Override PartName="/ppt/charts/chart21.xml" ContentType="application/vnd.openxmlformats-officedocument.drawingml.chart+xml"/>
  <Override PartName="/ppt/theme/themeOverride19.xml" ContentType="application/vnd.openxmlformats-officedocument.themeOverride+xml"/>
  <Override PartName="/ppt/charts/chart22.xml" ContentType="application/vnd.openxmlformats-officedocument.drawingml.chart+xml"/>
  <Override PartName="/ppt/theme/themeOverride20.xml" ContentType="application/vnd.openxmlformats-officedocument.themeOverride+xml"/>
  <Override PartName="/ppt/notesSlides/notesSlide13.xml" ContentType="application/vnd.openxmlformats-officedocument.presentationml.notesSlide+xml"/>
  <Override PartName="/ppt/charts/chart23.xml" ContentType="application/vnd.openxmlformats-officedocument.drawingml.chart+xml"/>
  <Override PartName="/ppt/theme/themeOverride21.xml" ContentType="application/vnd.openxmlformats-officedocument.themeOverride+xml"/>
  <Override PartName="/ppt/charts/chart24.xml" ContentType="application/vnd.openxmlformats-officedocument.drawingml.chart+xml"/>
  <Override PartName="/ppt/theme/themeOverride22.xml" ContentType="application/vnd.openxmlformats-officedocument.themeOverride+xml"/>
  <Override PartName="/ppt/charts/chart25.xml" ContentType="application/vnd.openxmlformats-officedocument.drawingml.chart+xml"/>
  <Override PartName="/ppt/theme/themeOverride23.xml" ContentType="application/vnd.openxmlformats-officedocument.themeOverride+xml"/>
  <Override PartName="/ppt/notesSlides/notesSlide14.xml" ContentType="application/vnd.openxmlformats-officedocument.presentationml.notesSlide+xml"/>
  <Override PartName="/ppt/charts/chart26.xml" ContentType="application/vnd.openxmlformats-officedocument.drawingml.chart+xml"/>
  <Override PartName="/ppt/theme/themeOverride24.xml" ContentType="application/vnd.openxmlformats-officedocument.themeOverride+xml"/>
  <Override PartName="/ppt/charts/chart27.xml" ContentType="application/vnd.openxmlformats-officedocument.drawingml.chart+xml"/>
  <Override PartName="/ppt/theme/themeOverride25.xml" ContentType="application/vnd.openxmlformats-officedocument.themeOverride+xml"/>
  <Override PartName="/ppt/charts/chart28.xml" ContentType="application/vnd.openxmlformats-officedocument.drawingml.chart+xml"/>
  <Override PartName="/ppt/theme/themeOverride26.xml" ContentType="application/vnd.openxmlformats-officedocument.themeOverride+xml"/>
  <Override PartName="/ppt/notesSlides/notesSlide15.xml" ContentType="application/vnd.openxmlformats-officedocument.presentationml.notesSlide+xml"/>
  <Override PartName="/ppt/charts/chart29.xml" ContentType="application/vnd.openxmlformats-officedocument.drawingml.chart+xml"/>
  <Override PartName="/ppt/theme/themeOverride27.xml" ContentType="application/vnd.openxmlformats-officedocument.themeOverride+xml"/>
  <Override PartName="/ppt/charts/chart30.xml" ContentType="application/vnd.openxmlformats-officedocument.drawingml.chart+xml"/>
  <Override PartName="/ppt/theme/themeOverride28.xml" ContentType="application/vnd.openxmlformats-officedocument.themeOverride+xml"/>
  <Override PartName="/ppt/charts/chart31.xml" ContentType="application/vnd.openxmlformats-officedocument.drawingml.chart+xml"/>
  <Override PartName="/ppt/theme/themeOverride29.xml" ContentType="application/vnd.openxmlformats-officedocument.themeOverride+xml"/>
  <Override PartName="/ppt/notesSlides/notesSlide16.xml" ContentType="application/vnd.openxmlformats-officedocument.presentationml.notesSlide+xml"/>
  <Override PartName="/ppt/charts/chart32.xml" ContentType="application/vnd.openxmlformats-officedocument.drawingml.chart+xml"/>
  <Override PartName="/ppt/theme/themeOverride30.xml" ContentType="application/vnd.openxmlformats-officedocument.themeOverride+xml"/>
  <Override PartName="/ppt/charts/chart33.xml" ContentType="application/vnd.openxmlformats-officedocument.drawingml.chart+xml"/>
  <Override PartName="/ppt/theme/themeOverride31.xml" ContentType="application/vnd.openxmlformats-officedocument.themeOverride+xml"/>
  <Override PartName="/ppt/charts/chart34.xml" ContentType="application/vnd.openxmlformats-officedocument.drawingml.chart+xml"/>
  <Override PartName="/ppt/theme/themeOverride32.xml" ContentType="application/vnd.openxmlformats-officedocument.themeOverride+xml"/>
  <Override PartName="/ppt/notesSlides/notesSlide17.xml" ContentType="application/vnd.openxmlformats-officedocument.presentationml.notesSlide+xml"/>
  <Override PartName="/ppt/charts/chart35.xml" ContentType="application/vnd.openxmlformats-officedocument.drawingml.chart+xml"/>
  <Override PartName="/ppt/theme/themeOverride33.xml" ContentType="application/vnd.openxmlformats-officedocument.themeOverride+xml"/>
  <Override PartName="/ppt/charts/chart36.xml" ContentType="application/vnd.openxmlformats-officedocument.drawingml.chart+xml"/>
  <Override PartName="/ppt/theme/themeOverride34.xml" ContentType="application/vnd.openxmlformats-officedocument.themeOverride+xml"/>
  <Override PartName="/ppt/charts/chart37.xml" ContentType="application/vnd.openxmlformats-officedocument.drawingml.chart+xml"/>
  <Override PartName="/ppt/theme/themeOverride35.xml" ContentType="application/vnd.openxmlformats-officedocument.themeOverride+xml"/>
  <Override PartName="/ppt/notesSlides/notesSlide18.xml" ContentType="application/vnd.openxmlformats-officedocument.presentationml.notesSlide+xml"/>
  <Override PartName="/ppt/charts/chart38.xml" ContentType="application/vnd.openxmlformats-officedocument.drawingml.chart+xml"/>
  <Override PartName="/ppt/theme/themeOverride36.xml" ContentType="application/vnd.openxmlformats-officedocument.themeOverride+xml"/>
  <Override PartName="/ppt/charts/chart39.xml" ContentType="application/vnd.openxmlformats-officedocument.drawingml.chart+xml"/>
  <Override PartName="/ppt/theme/themeOverride37.xml" ContentType="application/vnd.openxmlformats-officedocument.themeOverride+xml"/>
  <Override PartName="/ppt/charts/chart40.xml" ContentType="application/vnd.openxmlformats-officedocument.drawingml.chart+xml"/>
  <Override PartName="/ppt/theme/themeOverride38.xml" ContentType="application/vnd.openxmlformats-officedocument.themeOverride+xml"/>
  <Override PartName="/ppt/notesSlides/notesSlide19.xml" ContentType="application/vnd.openxmlformats-officedocument.presentationml.notesSlide+xml"/>
  <Override PartName="/ppt/charts/chart41.xml" ContentType="application/vnd.openxmlformats-officedocument.drawingml.chart+xml"/>
  <Override PartName="/ppt/theme/themeOverride39.xml" ContentType="application/vnd.openxmlformats-officedocument.themeOverride+xml"/>
  <Override PartName="/ppt/charts/chart42.xml" ContentType="application/vnd.openxmlformats-officedocument.drawingml.chart+xml"/>
  <Override PartName="/ppt/theme/themeOverride40.xml" ContentType="application/vnd.openxmlformats-officedocument.themeOverride+xml"/>
  <Override PartName="/ppt/charts/chart43.xml" ContentType="application/vnd.openxmlformats-officedocument.drawingml.chart+xml"/>
  <Override PartName="/ppt/theme/themeOverride41.xml" ContentType="application/vnd.openxmlformats-officedocument.themeOverride+xml"/>
  <Override PartName="/ppt/notesSlides/notesSlide20.xml" ContentType="application/vnd.openxmlformats-officedocument.presentationml.notesSlide+xml"/>
  <Override PartName="/ppt/charts/chart44.xml" ContentType="application/vnd.openxmlformats-officedocument.drawingml.chart+xml"/>
  <Override PartName="/ppt/theme/themeOverride42.xml" ContentType="application/vnd.openxmlformats-officedocument.themeOverride+xml"/>
  <Override PartName="/ppt/charts/chart45.xml" ContentType="application/vnd.openxmlformats-officedocument.drawingml.chart+xml"/>
  <Override PartName="/ppt/theme/themeOverride43.xml" ContentType="application/vnd.openxmlformats-officedocument.themeOverride+xml"/>
  <Override PartName="/ppt/charts/chart46.xml" ContentType="application/vnd.openxmlformats-officedocument.drawingml.chart+xml"/>
  <Override PartName="/ppt/theme/themeOverride44.xml" ContentType="application/vnd.openxmlformats-officedocument.themeOverride+xml"/>
  <Override PartName="/ppt/notesSlides/notesSlide21.xml" ContentType="application/vnd.openxmlformats-officedocument.presentationml.notesSlide+xml"/>
  <Override PartName="/ppt/charts/chart47.xml" ContentType="application/vnd.openxmlformats-officedocument.drawingml.chart+xml"/>
  <Override PartName="/ppt/theme/themeOverride45.xml" ContentType="application/vnd.openxmlformats-officedocument.themeOverride+xml"/>
  <Override PartName="/ppt/charts/chart48.xml" ContentType="application/vnd.openxmlformats-officedocument.drawingml.chart+xml"/>
  <Override PartName="/ppt/theme/themeOverride46.xml" ContentType="application/vnd.openxmlformats-officedocument.themeOverride+xml"/>
  <Override PartName="/ppt/charts/chart49.xml" ContentType="application/vnd.openxmlformats-officedocument.drawingml.chart+xml"/>
  <Override PartName="/ppt/theme/themeOverride47.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5"/>
  </p:notesMasterIdLst>
  <p:handoutMasterIdLst>
    <p:handoutMasterId r:id="rId46"/>
  </p:handoutMasterIdLst>
  <p:sldIdLst>
    <p:sldId id="256" r:id="rId5"/>
    <p:sldId id="343" r:id="rId6"/>
    <p:sldId id="344" r:id="rId7"/>
    <p:sldId id="342" r:id="rId8"/>
    <p:sldId id="332" r:id="rId9"/>
    <p:sldId id="341" r:id="rId10"/>
    <p:sldId id="259" r:id="rId11"/>
    <p:sldId id="295" r:id="rId12"/>
    <p:sldId id="262"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34" r:id="rId28"/>
    <p:sldId id="312" r:id="rId29"/>
    <p:sldId id="345"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40" r:id="rId44"/>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73739-4A89-A29A-5B4E-E10E00A8B839}" name="Mikkonen Hanne" initials="MH" userId="S::hanne.mikkonen@teknologiateollisuus.fi::5a557d90-2fc0-4583-be01-62766ce855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F94"/>
    <a:srgbClr val="000000"/>
    <a:srgbClr val="0ACFCF"/>
    <a:srgbClr val="8A0FA6"/>
    <a:srgbClr val="85E869"/>
    <a:srgbClr val="333333"/>
    <a:srgbClr val="FFFF00"/>
    <a:srgbClr val="FF805C"/>
    <a:srgbClr val="FF00B8"/>
    <a:srgbClr val="0F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C1367E-FD6E-42BE-BE5A-8542D8B425F5}" v="2" dt="2026-04-21T11:12:13.065"/>
    <p1510:client id="{6B542C9D-EA1E-4A76-BCF3-B52CAA6F4623}" v="82" dt="2026-04-21T12:45:58.824"/>
  </p1510:revLst>
</p1510:revInfo>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492" y="32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4.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2.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3.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4.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5.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6.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7.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8.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9.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0.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1.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2.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3.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4.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6.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7.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8.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39.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0.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1.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2.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3.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4.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5.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7.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1-12/2025-1-12/2024</c:v>
                </c:pt>
              </c:strCache>
            </c:strRef>
          </c:tx>
          <c:spPr>
            <a:solidFill>
              <a:schemeClr val="accent3"/>
            </a:solidFill>
            <a:ln>
              <a:solidFill>
                <a:schemeClr val="accent3"/>
              </a:solidFill>
            </a:ln>
            <a:effectLst/>
          </c:spPr>
          <c:invertIfNegative val="0"/>
          <c:dPt>
            <c:idx val="6"/>
            <c:invertIfNegative val="0"/>
            <c:bubble3D val="0"/>
            <c:spPr>
              <a:solidFill>
                <a:schemeClr val="accent3"/>
              </a:solidFill>
              <a:ln>
                <a:solidFill>
                  <a:schemeClr val="accent3"/>
                </a:solidFill>
              </a:ln>
              <a:effectLst/>
            </c:spPr>
            <c:extLst>
              <c:ext xmlns:c16="http://schemas.microsoft.com/office/drawing/2014/chart" uri="{C3380CC4-5D6E-409C-BE32-E72D297353CC}">
                <c16:uniqueId val="{00000003-4FE9-4251-BCC8-D5B011A607F9}"/>
              </c:ext>
            </c:extLst>
          </c:dPt>
          <c:dPt>
            <c:idx val="7"/>
            <c:invertIfNegative val="0"/>
            <c:bubble3D val="0"/>
            <c:spPr>
              <a:solidFill>
                <a:schemeClr val="accent3"/>
              </a:solidFill>
              <a:ln>
                <a:solidFill>
                  <a:schemeClr val="accent3"/>
                </a:solidFill>
              </a:ln>
              <a:effectLst/>
            </c:spPr>
            <c:extLst>
              <c:ext xmlns:c16="http://schemas.microsoft.com/office/drawing/2014/chart" uri="{C3380CC4-5D6E-409C-BE32-E72D297353CC}">
                <c16:uniqueId val="{00000006-F038-415A-9CE0-45ADFC809E1C}"/>
              </c:ext>
            </c:extLst>
          </c:dPt>
          <c:dPt>
            <c:idx val="9"/>
            <c:invertIfNegative val="0"/>
            <c:bubble3D val="0"/>
            <c:spPr>
              <a:solidFill>
                <a:schemeClr val="accent3"/>
              </a:solidFill>
              <a:ln>
                <a:solidFill>
                  <a:schemeClr val="accent3"/>
                </a:solidFill>
              </a:ln>
              <a:effectLst/>
            </c:spPr>
            <c:extLst>
              <c:ext xmlns:c16="http://schemas.microsoft.com/office/drawing/2014/chart" uri="{C3380CC4-5D6E-409C-BE32-E72D297353CC}">
                <c16:uniqueId val="{00000000-E145-467D-8C70-98602EEAF4E6}"/>
              </c:ext>
            </c:extLst>
          </c:dPt>
          <c:dPt>
            <c:idx val="10"/>
            <c:invertIfNegative val="0"/>
            <c:bubble3D val="0"/>
            <c:spPr>
              <a:solidFill>
                <a:schemeClr val="accent1"/>
              </a:solidFill>
              <a:ln>
                <a:solidFill>
                  <a:schemeClr val="accent3"/>
                </a:solidFill>
              </a:ln>
              <a:effectLst/>
            </c:spPr>
            <c:extLst>
              <c:ext xmlns:c16="http://schemas.microsoft.com/office/drawing/2014/chart" uri="{C3380CC4-5D6E-409C-BE32-E72D297353CC}">
                <c16:uniqueId val="{00000006-29D1-4E20-AD79-DA90C2FDB17B}"/>
              </c:ext>
            </c:extLst>
          </c:dPt>
          <c:dLbls>
            <c:numFmt formatCode="0.0\ %"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Keski-Suomi</c:v>
                </c:pt>
                <c:pt idx="1">
                  <c:v>Satakunta</c:v>
                </c:pt>
                <c:pt idx="2">
                  <c:v>Etelä-Savo</c:v>
                </c:pt>
                <c:pt idx="3">
                  <c:v>Kaakkois-Suomi</c:v>
                </c:pt>
                <c:pt idx="4">
                  <c:v>Etelä-Pohjanmaa</c:v>
                </c:pt>
                <c:pt idx="5">
                  <c:v>Pohjois-Savo</c:v>
                </c:pt>
                <c:pt idx="6">
                  <c:v>Pirkanmaa</c:v>
                </c:pt>
                <c:pt idx="7">
                  <c:v>Pohjois-Karjala</c:v>
                </c:pt>
                <c:pt idx="8">
                  <c:v>Kainuu</c:v>
                </c:pt>
                <c:pt idx="9">
                  <c:v>Häme</c:v>
                </c:pt>
                <c:pt idx="10">
                  <c:v>Koko maa</c:v>
                </c:pt>
                <c:pt idx="11">
                  <c:v>Pohjanmaa</c:v>
                </c:pt>
                <c:pt idx="12">
                  <c:v>Lappi</c:v>
                </c:pt>
                <c:pt idx="13">
                  <c:v>Pohjois-Pohjanmaa</c:v>
                </c:pt>
                <c:pt idx="14">
                  <c:v>Varsinais-Suomi</c:v>
                </c:pt>
                <c:pt idx="15">
                  <c:v>Uusimaa</c:v>
                </c:pt>
              </c:strCache>
            </c:strRef>
          </c:cat>
          <c:val>
            <c:numRef>
              <c:f>Taul1!$B$2:$B$17</c:f>
              <c:numCache>
                <c:formatCode>0%</c:formatCode>
                <c:ptCount val="16"/>
                <c:pt idx="0">
                  <c:v>-2.6486356725614075E-2</c:v>
                </c:pt>
                <c:pt idx="1">
                  <c:v>-2.1100848539460603E-2</c:v>
                </c:pt>
                <c:pt idx="2">
                  <c:v>-1.1813002680965072E-2</c:v>
                </c:pt>
                <c:pt idx="3">
                  <c:v>-9.8023461353043701E-3</c:v>
                </c:pt>
                <c:pt idx="4">
                  <c:v>-3.3177976143455605E-3</c:v>
                </c:pt>
                <c:pt idx="5">
                  <c:v>-1.6444792482379865E-3</c:v>
                </c:pt>
                <c:pt idx="6">
                  <c:v>2.5827167387964668E-3</c:v>
                </c:pt>
                <c:pt idx="7">
                  <c:v>1.3402541059808013E-2</c:v>
                </c:pt>
                <c:pt idx="8">
                  <c:v>1.5410278814838241E-2</c:v>
                </c:pt>
                <c:pt idx="9">
                  <c:v>2.2974421810384262E-2</c:v>
                </c:pt>
                <c:pt idx="10">
                  <c:v>3.6869826937547028E-2</c:v>
                </c:pt>
                <c:pt idx="11">
                  <c:v>4.2317055706716247E-2</c:v>
                </c:pt>
                <c:pt idx="12">
                  <c:v>5.2512373123060264E-2</c:v>
                </c:pt>
                <c:pt idx="13">
                  <c:v>5.4461891995404167E-2</c:v>
                </c:pt>
                <c:pt idx="14">
                  <c:v>5.7726061236429642E-2</c:v>
                </c:pt>
                <c:pt idx="15">
                  <c:v>6.1276341354057857E-2</c:v>
                </c:pt>
              </c:numCache>
            </c:numRef>
          </c:val>
          <c:extLst>
            <c:ext xmlns:c16="http://schemas.microsoft.com/office/drawing/2014/chart" uri="{C3380CC4-5D6E-409C-BE32-E72D297353CC}">
              <c16:uniqueId val="{00000000-F038-415A-9CE0-45ADFC809E1C}"/>
            </c:ext>
          </c:extLst>
        </c:ser>
        <c:dLbls>
          <c:showLegendKey val="0"/>
          <c:showVal val="0"/>
          <c:showCatName val="0"/>
          <c:showSerName val="0"/>
          <c:showPercent val="0"/>
          <c:showBubbleSize val="0"/>
        </c:dLbls>
        <c:gapWidth val="182"/>
        <c:axId val="1646541327"/>
        <c:axId val="961327071"/>
      </c:barChart>
      <c:catAx>
        <c:axId val="1646541327"/>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961327071"/>
        <c:crosses val="autoZero"/>
        <c:auto val="1"/>
        <c:lblAlgn val="ctr"/>
        <c:lblOffset val="100"/>
        <c:noMultiLvlLbl val="0"/>
      </c:catAx>
      <c:valAx>
        <c:axId val="96132707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64654132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2A7-4419-8538-FA214A72530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2A7-4419-8538-FA214A72530D}"/>
              </c:ext>
            </c:extLst>
          </c:dPt>
          <c:cat>
            <c:strRef>
              <c:f>vienti!$A$2:$A$3</c:f>
              <c:strCache>
                <c:ptCount val="2"/>
                <c:pt idx="0">
                  <c:v>Teknologiateollisuus</c:v>
                </c:pt>
                <c:pt idx="1">
                  <c:v>Muut toimialat</c:v>
                </c:pt>
              </c:strCache>
            </c:strRef>
          </c:cat>
          <c:val>
            <c:numRef>
              <c:f>vienti!$B$2:$B$3</c:f>
              <c:numCache>
                <c:formatCode>General</c:formatCode>
                <c:ptCount val="2"/>
                <c:pt idx="0">
                  <c:v>16</c:v>
                </c:pt>
                <c:pt idx="1">
                  <c:v>84</c:v>
                </c:pt>
              </c:numCache>
            </c:numRef>
          </c:val>
          <c:extLst>
            <c:ext xmlns:c16="http://schemas.microsoft.com/office/drawing/2014/chart" uri="{C3380CC4-5D6E-409C-BE32-E72D297353CC}">
              <c16:uniqueId val="{00000004-12A7-4419-8538-FA214A72530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151-4DC8-B674-7796CDAD195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151-4DC8-B674-7796CDAD1958}"/>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1151-4DC8-B674-7796CDAD195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5C-40FD-B70B-85C22F21F20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5C-40FD-B70B-85C22F21F202}"/>
              </c:ext>
            </c:extLst>
          </c:dPt>
          <c:cat>
            <c:strRef>
              <c:f>vienti!$A$2:$A$3</c:f>
              <c:strCache>
                <c:ptCount val="2"/>
                <c:pt idx="0">
                  <c:v>Teknologiateollisuus</c:v>
                </c:pt>
                <c:pt idx="1">
                  <c:v>Muut toimialat</c:v>
                </c:pt>
              </c:strCache>
            </c:strRef>
          </c:cat>
          <c:val>
            <c:numRef>
              <c:f>vienti!$B$2:$B$3</c:f>
              <c:numCache>
                <c:formatCode>General</c:formatCode>
                <c:ptCount val="2"/>
                <c:pt idx="0">
                  <c:v>61</c:v>
                </c:pt>
                <c:pt idx="1">
                  <c:v>39</c:v>
                </c:pt>
              </c:numCache>
            </c:numRef>
          </c:val>
          <c:extLst>
            <c:ext xmlns:c16="http://schemas.microsoft.com/office/drawing/2014/chart" uri="{C3380CC4-5D6E-409C-BE32-E72D297353CC}">
              <c16:uniqueId val="{00000004-085C-40FD-B70B-85C22F21F20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86E-4F5A-9879-2C3DF3BF324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86E-4F5A-9879-2C3DF3BF3247}"/>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986E-4F5A-9879-2C3DF3BF324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45E-4313-90B6-3606C2C0B8C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45E-4313-90B6-3606C2C0B8C2}"/>
              </c:ext>
            </c:extLst>
          </c:dPt>
          <c:cat>
            <c:strRef>
              <c:f>vienti!$A$2:$A$3</c:f>
              <c:strCache>
                <c:ptCount val="2"/>
                <c:pt idx="0">
                  <c:v>Teknologiateollisuus</c:v>
                </c:pt>
                <c:pt idx="1">
                  <c:v>Muut toimialat</c:v>
                </c:pt>
              </c:strCache>
            </c:strRef>
          </c:cat>
          <c:val>
            <c:numRef>
              <c:f>vienti!$B$2:$B$3</c:f>
              <c:numCache>
                <c:formatCode>General</c:formatCode>
                <c:ptCount val="2"/>
                <c:pt idx="0">
                  <c:v>23</c:v>
                </c:pt>
                <c:pt idx="1">
                  <c:v>77</c:v>
                </c:pt>
              </c:numCache>
            </c:numRef>
          </c:val>
          <c:extLst>
            <c:ext xmlns:c16="http://schemas.microsoft.com/office/drawing/2014/chart" uri="{C3380CC4-5D6E-409C-BE32-E72D297353CC}">
              <c16:uniqueId val="{00000004-945E-4313-90B6-3606C2C0B8C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82FA-415F-9B12-55BBFC6714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82FA-415F-9B12-55BBFC671440}"/>
              </c:ext>
            </c:extLst>
          </c:dPt>
          <c:cat>
            <c:strRef>
              <c:f>vienti!$A$2:$A$3</c:f>
              <c:strCache>
                <c:ptCount val="2"/>
                <c:pt idx="0">
                  <c:v>Teknologiateollisuus</c:v>
                </c:pt>
                <c:pt idx="1">
                  <c:v>Muut toimialat</c:v>
                </c:pt>
              </c:strCache>
            </c:strRef>
          </c:cat>
          <c:val>
            <c:numRef>
              <c:f>vienti!$B$2:$B$3</c:f>
              <c:numCache>
                <c:formatCode>General</c:formatCode>
                <c:ptCount val="2"/>
                <c:pt idx="0">
                  <c:v>39</c:v>
                </c:pt>
                <c:pt idx="1">
                  <c:v>61</c:v>
                </c:pt>
              </c:numCache>
            </c:numRef>
          </c:val>
          <c:extLst>
            <c:ext xmlns:c16="http://schemas.microsoft.com/office/drawing/2014/chart" uri="{C3380CC4-5D6E-409C-BE32-E72D297353CC}">
              <c16:uniqueId val="{00000004-82FA-415F-9B12-55BBFC6714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1B4-4D23-BE72-822DC72DE04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1B4-4D23-BE72-822DC72DE04F}"/>
              </c:ext>
            </c:extLst>
          </c:dPt>
          <c:cat>
            <c:strRef>
              <c:f>vienti!$A$2:$A$3</c:f>
              <c:strCache>
                <c:ptCount val="2"/>
                <c:pt idx="0">
                  <c:v>Teknologiateollisuus</c:v>
                </c:pt>
                <c:pt idx="1">
                  <c:v>Muut toimialat</c:v>
                </c:pt>
              </c:strCache>
            </c:strRef>
          </c:cat>
          <c:val>
            <c:numRef>
              <c:f>vienti!$B$2:$B$3</c:f>
              <c:numCache>
                <c:formatCode>General</c:formatCode>
                <c:ptCount val="2"/>
                <c:pt idx="0">
                  <c:v>18</c:v>
                </c:pt>
                <c:pt idx="1">
                  <c:v>82</c:v>
                </c:pt>
              </c:numCache>
            </c:numRef>
          </c:val>
          <c:extLst>
            <c:ext xmlns:c16="http://schemas.microsoft.com/office/drawing/2014/chart" uri="{C3380CC4-5D6E-409C-BE32-E72D297353CC}">
              <c16:uniqueId val="{00000004-21B4-4D23-BE72-822DC72DE04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B1-4AE8-A778-58D8A53B2C8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B1-4AE8-A778-58D8A53B2C87}"/>
              </c:ext>
            </c:extLst>
          </c:dPt>
          <c:cat>
            <c:strRef>
              <c:f>vienti!$A$2:$A$3</c:f>
              <c:strCache>
                <c:ptCount val="2"/>
                <c:pt idx="0">
                  <c:v>Teknologiateollisuus</c:v>
                </c:pt>
                <c:pt idx="1">
                  <c:v>Muut toimialat</c:v>
                </c:pt>
              </c:strCache>
            </c:strRef>
          </c:cat>
          <c:val>
            <c:numRef>
              <c:f>vienti!$B$2:$B$3</c:f>
              <c:numCache>
                <c:formatCode>General</c:formatCode>
                <c:ptCount val="2"/>
                <c:pt idx="0">
                  <c:v>81</c:v>
                </c:pt>
                <c:pt idx="1">
                  <c:v>19</c:v>
                </c:pt>
              </c:numCache>
            </c:numRef>
          </c:val>
          <c:extLst>
            <c:ext xmlns:c16="http://schemas.microsoft.com/office/drawing/2014/chart" uri="{C3380CC4-5D6E-409C-BE32-E72D297353CC}">
              <c16:uniqueId val="{00000004-CAB1-4AE8-A778-58D8A53B2C8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32-49C4-AF4C-3893CCED491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32-49C4-AF4C-3893CCED491A}"/>
              </c:ext>
            </c:extLst>
          </c:dPt>
          <c:cat>
            <c:strRef>
              <c:f>vienti!$A$2:$A$3</c:f>
              <c:strCache>
                <c:ptCount val="2"/>
                <c:pt idx="0">
                  <c:v>Teknologiateollisuus</c:v>
                </c:pt>
                <c:pt idx="1">
                  <c:v>Muut toimialat</c:v>
                </c:pt>
              </c:strCache>
            </c:strRef>
          </c:cat>
          <c:val>
            <c:numRef>
              <c:f>vienti!$B$2:$B$3</c:f>
              <c:numCache>
                <c:formatCode>General</c:formatCode>
                <c:ptCount val="2"/>
                <c:pt idx="0">
                  <c:v>77</c:v>
                </c:pt>
                <c:pt idx="1">
                  <c:v>23</c:v>
                </c:pt>
              </c:numCache>
            </c:numRef>
          </c:val>
          <c:extLst>
            <c:ext xmlns:c16="http://schemas.microsoft.com/office/drawing/2014/chart" uri="{C3380CC4-5D6E-409C-BE32-E72D297353CC}">
              <c16:uniqueId val="{00000004-F632-49C4-AF4C-3893CCED491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07-49D3-880C-A87398037F65}"/>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07-49D3-880C-A87398037F65}"/>
              </c:ext>
            </c:extLst>
          </c:dPt>
          <c:cat>
            <c:strRef>
              <c:f>vienti!$A$2:$A$3</c:f>
              <c:strCache>
                <c:ptCount val="2"/>
                <c:pt idx="0">
                  <c:v>Teknologiateollisuus</c:v>
                </c:pt>
                <c:pt idx="1">
                  <c:v>Muut toimialat</c:v>
                </c:pt>
              </c:strCache>
            </c:strRef>
          </c:cat>
          <c:val>
            <c:numRef>
              <c:f>vienti!$B$2:$B$3</c:f>
              <c:numCache>
                <c:formatCode>General</c:formatCode>
                <c:ptCount val="2"/>
                <c:pt idx="0">
                  <c:v>18</c:v>
                </c:pt>
                <c:pt idx="1">
                  <c:v>82</c:v>
                </c:pt>
              </c:numCache>
            </c:numRef>
          </c:val>
          <c:extLst>
            <c:ext xmlns:c16="http://schemas.microsoft.com/office/drawing/2014/chart" uri="{C3380CC4-5D6E-409C-BE32-E72D297353CC}">
              <c16:uniqueId val="{00000004-0507-49D3-880C-A87398037F65}"/>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97778115420021"/>
          <c:y val="3.9444200996580185E-2"/>
          <c:w val="0.78392914279585657"/>
          <c:h val="0.88418905885063492"/>
        </c:manualLayout>
      </c:layout>
      <c:barChart>
        <c:barDir val="bar"/>
        <c:grouping val="clustered"/>
        <c:varyColors val="0"/>
        <c:ser>
          <c:idx val="0"/>
          <c:order val="0"/>
          <c:tx>
            <c:strRef>
              <c:f>Taul1!$B$1</c:f>
              <c:strCache>
                <c:ptCount val="1"/>
                <c:pt idx="0">
                  <c:v>Liikevaihto</c:v>
                </c:pt>
              </c:strCache>
            </c:strRef>
          </c:tx>
          <c:spPr>
            <a:solidFill>
              <a:schemeClr val="accent3"/>
            </a:solidFill>
            <a:ln>
              <a:noFill/>
            </a:ln>
            <a:effectLst/>
          </c:spPr>
          <c:invertIfNegative val="0"/>
          <c:cat>
            <c:strRef>
              <c:f>Taul1!$A$2:$A$16</c:f>
              <c:strCache>
                <c:ptCount val="15"/>
                <c:pt idx="0">
                  <c:v>Etelä-Savo</c:v>
                </c:pt>
                <c:pt idx="1">
                  <c:v>Kainuu</c:v>
                </c:pt>
                <c:pt idx="2">
                  <c:v>Pohjois-Karjala</c:v>
                </c:pt>
                <c:pt idx="3">
                  <c:v>Etelä-Pohjanmaa</c:v>
                </c:pt>
                <c:pt idx="4">
                  <c:v>Pohjois-Savo</c:v>
                </c:pt>
                <c:pt idx="5">
                  <c:v>Kaakkois-Suomi</c:v>
                </c:pt>
                <c:pt idx="6">
                  <c:v>Keski-Suomi</c:v>
                </c:pt>
                <c:pt idx="7">
                  <c:v>Satakunta</c:v>
                </c:pt>
                <c:pt idx="8">
                  <c:v>Häme</c:v>
                </c:pt>
                <c:pt idx="9">
                  <c:v>Lappi</c:v>
                </c:pt>
                <c:pt idx="10">
                  <c:v>Pohjanmaa</c:v>
                </c:pt>
                <c:pt idx="11">
                  <c:v>Varsinais-Suomi</c:v>
                </c:pt>
                <c:pt idx="12">
                  <c:v>Pohjois-Pohjanmaa</c:v>
                </c:pt>
                <c:pt idx="13">
                  <c:v>Pirkanmaa</c:v>
                </c:pt>
                <c:pt idx="14">
                  <c:v>Uusimaa</c:v>
                </c:pt>
              </c:strCache>
            </c:strRef>
          </c:cat>
          <c:val>
            <c:numRef>
              <c:f>Taul1!$B$2:$B$16</c:f>
              <c:numCache>
                <c:formatCode>0%</c:formatCode>
                <c:ptCount val="15"/>
                <c:pt idx="0">
                  <c:v>7.9522862823061622E-3</c:v>
                </c:pt>
                <c:pt idx="1">
                  <c:v>9.9403578528827041E-3</c:v>
                </c:pt>
                <c:pt idx="2">
                  <c:v>1.5904572564612324E-2</c:v>
                </c:pt>
                <c:pt idx="3">
                  <c:v>2.186878727634195E-2</c:v>
                </c:pt>
                <c:pt idx="4">
                  <c:v>2.186878727634195E-2</c:v>
                </c:pt>
                <c:pt idx="5">
                  <c:v>2.3856858846918488E-2</c:v>
                </c:pt>
                <c:pt idx="6">
                  <c:v>3.3797216699801194E-2</c:v>
                </c:pt>
                <c:pt idx="7">
                  <c:v>5.0695825049701791E-2</c:v>
                </c:pt>
                <c:pt idx="8">
                  <c:v>5.168986083499006E-2</c:v>
                </c:pt>
                <c:pt idx="9">
                  <c:v>5.6660039761431413E-2</c:v>
                </c:pt>
                <c:pt idx="10">
                  <c:v>6.7594433399602388E-2</c:v>
                </c:pt>
                <c:pt idx="11">
                  <c:v>8.8469184890656069E-2</c:v>
                </c:pt>
                <c:pt idx="12">
                  <c:v>9.6421471172962223E-2</c:v>
                </c:pt>
                <c:pt idx="13">
                  <c:v>0.10834990059642147</c:v>
                </c:pt>
                <c:pt idx="14">
                  <c:v>0.34493041749502984</c:v>
                </c:pt>
              </c:numCache>
            </c:numRef>
          </c:val>
          <c:extLst>
            <c:ext xmlns:c16="http://schemas.microsoft.com/office/drawing/2014/chart" uri="{C3380CC4-5D6E-409C-BE32-E72D297353CC}">
              <c16:uniqueId val="{00000000-07DE-451C-A3A2-74A133ACBED1}"/>
            </c:ext>
          </c:extLst>
        </c:ser>
        <c:ser>
          <c:idx val="1"/>
          <c:order val="1"/>
          <c:tx>
            <c:strRef>
              <c:f>Taul1!$C$1</c:f>
              <c:strCache>
                <c:ptCount val="1"/>
                <c:pt idx="0">
                  <c:v>Henkilöstö</c:v>
                </c:pt>
              </c:strCache>
            </c:strRef>
          </c:tx>
          <c:spPr>
            <a:solidFill>
              <a:srgbClr val="141F94"/>
            </a:solidFill>
            <a:ln>
              <a:noFill/>
            </a:ln>
            <a:effectLst/>
          </c:spPr>
          <c:invertIfNegative val="0"/>
          <c:cat>
            <c:strRef>
              <c:f>Taul1!$A$2:$A$16</c:f>
              <c:strCache>
                <c:ptCount val="15"/>
                <c:pt idx="0">
                  <c:v>Etelä-Savo</c:v>
                </c:pt>
                <c:pt idx="1">
                  <c:v>Kainuu</c:v>
                </c:pt>
                <c:pt idx="2">
                  <c:v>Pohjois-Karjala</c:v>
                </c:pt>
                <c:pt idx="3">
                  <c:v>Etelä-Pohjanmaa</c:v>
                </c:pt>
                <c:pt idx="4">
                  <c:v>Pohjois-Savo</c:v>
                </c:pt>
                <c:pt idx="5">
                  <c:v>Kaakkois-Suomi</c:v>
                </c:pt>
                <c:pt idx="6">
                  <c:v>Keski-Suomi</c:v>
                </c:pt>
                <c:pt idx="7">
                  <c:v>Satakunta</c:v>
                </c:pt>
                <c:pt idx="8">
                  <c:v>Häme</c:v>
                </c:pt>
                <c:pt idx="9">
                  <c:v>Lappi</c:v>
                </c:pt>
                <c:pt idx="10">
                  <c:v>Pohjanmaa</c:v>
                </c:pt>
                <c:pt idx="11">
                  <c:v>Varsinais-Suomi</c:v>
                </c:pt>
                <c:pt idx="12">
                  <c:v>Pohjois-Pohjanmaa</c:v>
                </c:pt>
                <c:pt idx="13">
                  <c:v>Pirkanmaa</c:v>
                </c:pt>
                <c:pt idx="14">
                  <c:v>Uusimaa</c:v>
                </c:pt>
              </c:strCache>
            </c:strRef>
          </c:cat>
          <c:val>
            <c:numRef>
              <c:f>Taul1!$C$2:$C$16</c:f>
              <c:numCache>
                <c:formatCode>0%</c:formatCode>
                <c:ptCount val="15"/>
                <c:pt idx="0">
                  <c:v>1.2605042016806723E-2</c:v>
                </c:pt>
                <c:pt idx="1">
                  <c:v>9.9039615846338528E-3</c:v>
                </c:pt>
                <c:pt idx="2">
                  <c:v>1.9807923169267706E-2</c:v>
                </c:pt>
                <c:pt idx="3">
                  <c:v>2.971188475390156E-2</c:v>
                </c:pt>
                <c:pt idx="4">
                  <c:v>3.3313325330132051E-2</c:v>
                </c:pt>
                <c:pt idx="5">
                  <c:v>3.3313325330132051E-2</c:v>
                </c:pt>
                <c:pt idx="6">
                  <c:v>4.8619447779111646E-2</c:v>
                </c:pt>
                <c:pt idx="7">
                  <c:v>3.9015606242496996E-2</c:v>
                </c:pt>
                <c:pt idx="8">
                  <c:v>4.9519807923169269E-2</c:v>
                </c:pt>
                <c:pt idx="9">
                  <c:v>2.4009603841536616E-2</c:v>
                </c:pt>
                <c:pt idx="10">
                  <c:v>6.2725090036014411E-2</c:v>
                </c:pt>
                <c:pt idx="11">
                  <c:v>9.6038415366146462E-2</c:v>
                </c:pt>
                <c:pt idx="12">
                  <c:v>7.3829531812725085E-2</c:v>
                </c:pt>
                <c:pt idx="13">
                  <c:v>0.12004801920768307</c:v>
                </c:pt>
                <c:pt idx="14">
                  <c:v>0.34483793517406963</c:v>
                </c:pt>
              </c:numCache>
            </c:numRef>
          </c:val>
          <c:extLst>
            <c:ext xmlns:c16="http://schemas.microsoft.com/office/drawing/2014/chart" uri="{C3380CC4-5D6E-409C-BE32-E72D297353CC}">
              <c16:uniqueId val="{00000001-07DE-451C-A3A2-74A133ACBED1}"/>
            </c:ext>
          </c:extLst>
        </c:ser>
        <c:dLbls>
          <c:showLegendKey val="0"/>
          <c:showVal val="0"/>
          <c:showCatName val="0"/>
          <c:showSerName val="0"/>
          <c:showPercent val="0"/>
          <c:showBubbleSize val="0"/>
        </c:dLbls>
        <c:gapWidth val="182"/>
        <c:axId val="694029695"/>
        <c:axId val="694001855"/>
      </c:barChart>
      <c:catAx>
        <c:axId val="6940296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694001855"/>
        <c:crosses val="autoZero"/>
        <c:auto val="1"/>
        <c:lblAlgn val="ctr"/>
        <c:lblOffset val="100"/>
        <c:noMultiLvlLbl val="0"/>
      </c:catAx>
      <c:valAx>
        <c:axId val="69400185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694029695"/>
        <c:crosses val="autoZero"/>
        <c:crossBetween val="between"/>
      </c:valAx>
      <c:spPr>
        <a:noFill/>
        <a:ln>
          <a:noFill/>
        </a:ln>
        <a:effectLst/>
      </c:spPr>
    </c:plotArea>
    <c:legend>
      <c:legendPos val="b"/>
      <c:layout>
        <c:manualLayout>
          <c:xMode val="edge"/>
          <c:yMode val="edge"/>
          <c:x val="0.71516285776423238"/>
          <c:y val="0.84354148502193294"/>
          <c:w val="0.24466482552337027"/>
          <c:h val="6.6812603622203051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tx1"/>
          </a:solidFill>
        </a:defRPr>
      </a:pPr>
      <a:endParaRPr lang="fi-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4E0-4607-9A46-74A7AA26382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4E0-4607-9A46-74A7AA263821}"/>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F4E0-4607-9A46-74A7AA26382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4BC3-47FF-8BC7-12F3504946F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4BC3-47FF-8BC7-12F3504946F1}"/>
              </c:ext>
            </c:extLst>
          </c:dPt>
          <c:cat>
            <c:strRef>
              <c:f>vienti!$A$2:$A$3</c:f>
              <c:strCache>
                <c:ptCount val="2"/>
                <c:pt idx="0">
                  <c:v>Teknologiateollisuus</c:v>
                </c:pt>
                <c:pt idx="1">
                  <c:v>Muut toimialat</c:v>
                </c:pt>
              </c:strCache>
            </c:strRef>
          </c:cat>
          <c:val>
            <c:numRef>
              <c:f>vienti!$B$2:$B$3</c:f>
              <c:numCache>
                <c:formatCode>General</c:formatCode>
                <c:ptCount val="2"/>
                <c:pt idx="0">
                  <c:v>61</c:v>
                </c:pt>
                <c:pt idx="1">
                  <c:v>39</c:v>
                </c:pt>
              </c:numCache>
            </c:numRef>
          </c:val>
          <c:extLst>
            <c:ext xmlns:c16="http://schemas.microsoft.com/office/drawing/2014/chart" uri="{C3380CC4-5D6E-409C-BE32-E72D297353CC}">
              <c16:uniqueId val="{00000004-4BC3-47FF-8BC7-12F3504946F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0FD-4A8F-B820-B33F145C87E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0FD-4A8F-B820-B33F145C87E1}"/>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F0FD-4A8F-B820-B33F145C87E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EB-484E-BFB0-1449DC5B839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EB-484E-BFB0-1449DC5B8393}"/>
              </c:ext>
            </c:extLst>
          </c:dPt>
          <c:cat>
            <c:strRef>
              <c:f>vienti!$A$2:$A$3</c:f>
              <c:strCache>
                <c:ptCount val="2"/>
                <c:pt idx="0">
                  <c:v>Teknologiateollisuus</c:v>
                </c:pt>
                <c:pt idx="1">
                  <c:v>Muut toimialat</c:v>
                </c:pt>
              </c:strCache>
            </c:strRef>
          </c:cat>
          <c:val>
            <c:numRef>
              <c:f>vienti!$B$2:$B$3</c:f>
              <c:numCache>
                <c:formatCode>General</c:formatCode>
                <c:ptCount val="2"/>
                <c:pt idx="0">
                  <c:v>73</c:v>
                </c:pt>
                <c:pt idx="1">
                  <c:v>27</c:v>
                </c:pt>
              </c:numCache>
            </c:numRef>
          </c:val>
          <c:extLst>
            <c:ext xmlns:c16="http://schemas.microsoft.com/office/drawing/2014/chart" uri="{C3380CC4-5D6E-409C-BE32-E72D297353CC}">
              <c16:uniqueId val="{00000004-7FEB-484E-BFB0-1449DC5B839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57-46EF-9BB8-3B74A1756F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57-46EF-9BB8-3B74A1756F59}"/>
              </c:ext>
            </c:extLst>
          </c:dPt>
          <c:cat>
            <c:strRef>
              <c:f>vienti!$A$2:$A$3</c:f>
              <c:strCache>
                <c:ptCount val="2"/>
                <c:pt idx="0">
                  <c:v>Teknologiateollisuus</c:v>
                </c:pt>
                <c:pt idx="1">
                  <c:v>Muut toimialat</c:v>
                </c:pt>
              </c:strCache>
            </c:strRef>
          </c:cat>
          <c:val>
            <c:numRef>
              <c:f>vienti!$B$2:$B$3</c:f>
              <c:numCache>
                <c:formatCode>General</c:formatCode>
                <c:ptCount val="2"/>
                <c:pt idx="0">
                  <c:v>59</c:v>
                </c:pt>
                <c:pt idx="1">
                  <c:v>41</c:v>
                </c:pt>
              </c:numCache>
            </c:numRef>
          </c:val>
          <c:extLst>
            <c:ext xmlns:c16="http://schemas.microsoft.com/office/drawing/2014/chart" uri="{C3380CC4-5D6E-409C-BE32-E72D297353CC}">
              <c16:uniqueId val="{00000004-B857-46EF-9BB8-3B74A1756F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3B-4390-A8E5-32AD93A1E5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3B-4390-A8E5-32AD93A1E50F}"/>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E73B-4390-A8E5-32AD93A1E5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43B-420C-AAFD-00CD28B080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43B-420C-AAFD-00CD28B080AD}"/>
              </c:ext>
            </c:extLst>
          </c:dPt>
          <c:cat>
            <c:strRef>
              <c:f>vienti!$A$2:$A$3</c:f>
              <c:strCache>
                <c:ptCount val="2"/>
                <c:pt idx="0">
                  <c:v>Teknologiateollisuus</c:v>
                </c:pt>
                <c:pt idx="1">
                  <c:v>Muut toimialat</c:v>
                </c:pt>
              </c:strCache>
            </c:strRef>
          </c:cat>
          <c:val>
            <c:numRef>
              <c:f>vienti!$B$2:$B$3</c:f>
              <c:numCache>
                <c:formatCode>General</c:formatCode>
                <c:ptCount val="2"/>
                <c:pt idx="0">
                  <c:v>54</c:v>
                </c:pt>
                <c:pt idx="1">
                  <c:v>46</c:v>
                </c:pt>
              </c:numCache>
            </c:numRef>
          </c:val>
          <c:extLst>
            <c:ext xmlns:c16="http://schemas.microsoft.com/office/drawing/2014/chart" uri="{C3380CC4-5D6E-409C-BE32-E72D297353CC}">
              <c16:uniqueId val="{00000004-043B-420C-AAFD-00CD28B080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4D6-47D2-8579-482085775FE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4D6-47D2-8579-482085775FE3}"/>
              </c:ext>
            </c:extLst>
          </c:dPt>
          <c:cat>
            <c:strRef>
              <c:f>vienti!$A$2:$A$3</c:f>
              <c:strCache>
                <c:ptCount val="2"/>
                <c:pt idx="0">
                  <c:v>Teknologiateollisuus</c:v>
                </c:pt>
                <c:pt idx="1">
                  <c:v>Muut toimialat</c:v>
                </c:pt>
              </c:strCache>
            </c:strRef>
          </c:cat>
          <c:val>
            <c:numRef>
              <c:f>vienti!$B$2:$B$3</c:f>
              <c:numCache>
                <c:formatCode>General</c:formatCode>
                <c:ptCount val="2"/>
                <c:pt idx="0">
                  <c:v>77</c:v>
                </c:pt>
                <c:pt idx="1">
                  <c:v>23</c:v>
                </c:pt>
              </c:numCache>
            </c:numRef>
          </c:val>
          <c:extLst>
            <c:ext xmlns:c16="http://schemas.microsoft.com/office/drawing/2014/chart" uri="{C3380CC4-5D6E-409C-BE32-E72D297353CC}">
              <c16:uniqueId val="{00000004-24D6-47D2-8579-482085775FE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99-4C51-B23C-7D874EF9B2A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99-4C51-B23C-7D874EF9B2A8}"/>
              </c:ext>
            </c:extLst>
          </c:dPt>
          <c:cat>
            <c:strRef>
              <c:f>vienti!$A$2:$A$3</c:f>
              <c:strCache>
                <c:ptCount val="2"/>
                <c:pt idx="0">
                  <c:v>Teknologiateollisuus</c:v>
                </c:pt>
                <c:pt idx="1">
                  <c:v>Muut toimialat</c:v>
                </c:pt>
              </c:strCache>
            </c:strRef>
          </c:cat>
          <c:val>
            <c:numRef>
              <c:f>vienti!$B$2:$B$3</c:f>
              <c:numCache>
                <c:formatCode>General</c:formatCode>
                <c:ptCount val="2"/>
                <c:pt idx="0">
                  <c:v>32</c:v>
                </c:pt>
                <c:pt idx="1">
                  <c:v>68</c:v>
                </c:pt>
              </c:numCache>
            </c:numRef>
          </c:val>
          <c:extLst>
            <c:ext xmlns:c16="http://schemas.microsoft.com/office/drawing/2014/chart" uri="{C3380CC4-5D6E-409C-BE32-E72D297353CC}">
              <c16:uniqueId val="{00000004-B899-4C51-B23C-7D874EF9B2A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2E1-4A66-83AB-5C95707A59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2E1-4A66-83AB-5C95707A5959}"/>
              </c:ext>
            </c:extLst>
          </c:dPt>
          <c:cat>
            <c:strRef>
              <c:f>vienti!$A$2:$A$3</c:f>
              <c:strCache>
                <c:ptCount val="2"/>
                <c:pt idx="0">
                  <c:v>Teknologiateollisuus</c:v>
                </c:pt>
                <c:pt idx="1">
                  <c:v>Muut toimialat</c:v>
                </c:pt>
              </c:strCache>
            </c:strRef>
          </c:cat>
          <c:val>
            <c:numRef>
              <c:f>vienti!$B$2:$B$3</c:f>
              <c:numCache>
                <c:formatCode>General</c:formatCode>
                <c:ptCount val="2"/>
                <c:pt idx="0">
                  <c:v>63</c:v>
                </c:pt>
                <c:pt idx="1">
                  <c:v>37</c:v>
                </c:pt>
              </c:numCache>
            </c:numRef>
          </c:val>
          <c:extLst>
            <c:ext xmlns:c16="http://schemas.microsoft.com/office/drawing/2014/chart" uri="{C3380CC4-5D6E-409C-BE32-E72D297353CC}">
              <c16:uniqueId val="{00000004-72E1-4A66-83AB-5C95707A59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Taul1!$B$2:$B$17</c:f>
              <c:numCache>
                <c:formatCode>0%</c:formatCode>
                <c:ptCount val="16"/>
                <c:pt idx="0">
                  <c:v>0.23533750866596947</c:v>
                </c:pt>
                <c:pt idx="1">
                  <c:v>0.14216870570874587</c:v>
                </c:pt>
                <c:pt idx="2">
                  <c:v>0.37961743986924634</c:v>
                </c:pt>
                <c:pt idx="3">
                  <c:v>3.0343845668599823E-2</c:v>
                </c:pt>
                <c:pt idx="4">
                  <c:v>8.009284369492535E-2</c:v>
                </c:pt>
                <c:pt idx="5">
                  <c:v>0.54813736806329627</c:v>
                </c:pt>
                <c:pt idx="6">
                  <c:v>0.15404302344922904</c:v>
                </c:pt>
                <c:pt idx="7">
                  <c:v>0.24800549144239931</c:v>
                </c:pt>
                <c:pt idx="8">
                  <c:v>0.19622443378236795</c:v>
                </c:pt>
                <c:pt idx="9">
                  <c:v>1.0336319149035296E-3</c:v>
                </c:pt>
                <c:pt idx="10">
                  <c:v>0.10797941589369142</c:v>
                </c:pt>
                <c:pt idx="11">
                  <c:v>0.27542521266174042</c:v>
                </c:pt>
                <c:pt idx="12">
                  <c:v>7.7307941999744917E-2</c:v>
                </c:pt>
                <c:pt idx="13">
                  <c:v>0.12842894393045493</c:v>
                </c:pt>
                <c:pt idx="14">
                  <c:v>0.1518203392538271</c:v>
                </c:pt>
                <c:pt idx="15">
                  <c:v>4.5585451461060834E-2</c:v>
                </c:pt>
              </c:numCache>
            </c:numRef>
          </c:val>
          <c:extLst>
            <c:ext xmlns:c16="http://schemas.microsoft.com/office/drawing/2014/chart" uri="{C3380CC4-5D6E-409C-BE32-E72D297353CC}">
              <c16:uniqueId val="{00000000-1706-4126-AF3C-963DFE2CD4B0}"/>
            </c:ext>
          </c:extLst>
        </c:ser>
        <c:ser>
          <c:idx val="1"/>
          <c:order val="1"/>
          <c:tx>
            <c:strRef>
              <c:f>Taul1!$C$1</c:f>
              <c:strCache>
                <c:ptCount val="1"/>
                <c:pt idx="0">
                  <c:v>Kone- ja metallituoteteollisuus</c:v>
                </c:pt>
              </c:strCache>
            </c:strRef>
          </c:tx>
          <c:spPr>
            <a:solidFill>
              <a:srgbClr val="8A0FA6"/>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Taul1!$C$2:$C$17</c:f>
              <c:numCache>
                <c:formatCode>0%</c:formatCode>
                <c:ptCount val="16"/>
                <c:pt idx="0">
                  <c:v>0.38872197689858173</c:v>
                </c:pt>
                <c:pt idx="1">
                  <c:v>0.68905115907959991</c:v>
                </c:pt>
                <c:pt idx="2">
                  <c:v>0.24385263323610806</c:v>
                </c:pt>
                <c:pt idx="3">
                  <c:v>0.45945191698199728</c:v>
                </c:pt>
                <c:pt idx="4">
                  <c:v>0.73030044551728834</c:v>
                </c:pt>
                <c:pt idx="5">
                  <c:v>0.16149027347452882</c:v>
                </c:pt>
                <c:pt idx="6">
                  <c:v>0.71385686882438315</c:v>
                </c:pt>
                <c:pt idx="7">
                  <c:v>0.56370567351243839</c:v>
                </c:pt>
                <c:pt idx="8">
                  <c:v>0.58355347028716376</c:v>
                </c:pt>
                <c:pt idx="9">
                  <c:v>5.6244259720180385E-2</c:v>
                </c:pt>
                <c:pt idx="10">
                  <c:v>0.6279153632672031</c:v>
                </c:pt>
                <c:pt idx="11">
                  <c:v>0.40325276050232056</c:v>
                </c:pt>
                <c:pt idx="12">
                  <c:v>0.70977241583662809</c:v>
                </c:pt>
                <c:pt idx="13">
                  <c:v>0.51950122898153162</c:v>
                </c:pt>
                <c:pt idx="14">
                  <c:v>0.67201039972995746</c:v>
                </c:pt>
                <c:pt idx="15">
                  <c:v>0.7695718536222248</c:v>
                </c:pt>
              </c:numCache>
            </c:numRef>
          </c:val>
          <c:extLst>
            <c:ext xmlns:c16="http://schemas.microsoft.com/office/drawing/2014/chart" uri="{C3380CC4-5D6E-409C-BE32-E72D297353CC}">
              <c16:uniqueId val="{00000001-1706-4126-AF3C-963DFE2CD4B0}"/>
            </c:ext>
          </c:extLst>
        </c:ser>
        <c:ser>
          <c:idx val="2"/>
          <c:order val="2"/>
          <c:tx>
            <c:strRef>
              <c:f>Taul1!$D$1</c:f>
              <c:strCache>
                <c:ptCount val="1"/>
                <c:pt idx="0">
                  <c:v>Metallien jalostus</c:v>
                </c:pt>
              </c:strCache>
            </c:strRef>
          </c:tx>
          <c:spPr>
            <a:solidFill>
              <a:srgbClr val="FF805C"/>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Taul1!$D$2:$D$17</c:f>
              <c:numCache>
                <c:formatCode>0%</c:formatCode>
                <c:ptCount val="16"/>
                <c:pt idx="0">
                  <c:v>0.1623773168983467</c:v>
                </c:pt>
                <c:pt idx="1">
                  <c:v>1.4258995521542923E-2</c:v>
                </c:pt>
                <c:pt idx="2">
                  <c:v>0</c:v>
                </c:pt>
                <c:pt idx="3">
                  <c:v>0.43507158293149623</c:v>
                </c:pt>
                <c:pt idx="4">
                  <c:v>9.5590577400292594E-3</c:v>
                </c:pt>
                <c:pt idx="5">
                  <c:v>0.14387444379286815</c:v>
                </c:pt>
                <c:pt idx="6">
                  <c:v>2.0101072909133613E-2</c:v>
                </c:pt>
                <c:pt idx="7">
                  <c:v>0.11503660704220349</c:v>
                </c:pt>
                <c:pt idx="8">
                  <c:v>1.4034421435205105E-2</c:v>
                </c:pt>
                <c:pt idx="9">
                  <c:v>0.90588214314918436</c:v>
                </c:pt>
                <c:pt idx="10">
                  <c:v>4.2029128370696849E-3</c:v>
                </c:pt>
                <c:pt idx="11">
                  <c:v>0</c:v>
                </c:pt>
                <c:pt idx="12">
                  <c:v>3.3083274918178825E-4</c:v>
                </c:pt>
                <c:pt idx="13">
                  <c:v>0.25506734562421685</c:v>
                </c:pt>
                <c:pt idx="14">
                  <c:v>0</c:v>
                </c:pt>
                <c:pt idx="15">
                  <c:v>9.8160669200983389E-2</c:v>
                </c:pt>
              </c:numCache>
            </c:numRef>
          </c:val>
          <c:extLst>
            <c:ext xmlns:c16="http://schemas.microsoft.com/office/drawing/2014/chart" uri="{C3380CC4-5D6E-409C-BE32-E72D297353CC}">
              <c16:uniqueId val="{00000002-1706-4126-AF3C-963DFE2CD4B0}"/>
            </c:ext>
          </c:extLst>
        </c:ser>
        <c:ser>
          <c:idx val="3"/>
          <c:order val="3"/>
          <c:tx>
            <c:strRef>
              <c:f>Taul1!$E$1</c:f>
              <c:strCache>
                <c:ptCount val="1"/>
                <c:pt idx="0">
                  <c:v>Suunnittelu ja konsultointi</c:v>
                </c:pt>
              </c:strCache>
            </c:strRef>
          </c:tx>
          <c:spPr>
            <a:solidFill>
              <a:srgbClr val="85E869"/>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Taul1!$E$2:$E$17</c:f>
              <c:numCache>
                <c:formatCode>0%</c:formatCode>
                <c:ptCount val="16"/>
                <c:pt idx="0">
                  <c:v>7.0986479912576519E-2</c:v>
                </c:pt>
                <c:pt idx="1">
                  <c:v>8.368752037612176E-2</c:v>
                </c:pt>
                <c:pt idx="2">
                  <c:v>9.3340014902290505E-2</c:v>
                </c:pt>
                <c:pt idx="3">
                  <c:v>3.8123135270023298E-2</c:v>
                </c:pt>
                <c:pt idx="4">
                  <c:v>9.0496486182341698E-2</c:v>
                </c:pt>
                <c:pt idx="5">
                  <c:v>5.6537524617529443E-2</c:v>
                </c:pt>
                <c:pt idx="6">
                  <c:v>5.4484280442699054E-2</c:v>
                </c:pt>
                <c:pt idx="7">
                  <c:v>4.662212977161715E-2</c:v>
                </c:pt>
                <c:pt idx="8">
                  <c:v>7.8513114631753478E-2</c:v>
                </c:pt>
                <c:pt idx="9">
                  <c:v>2.7715440523351263E-2</c:v>
                </c:pt>
                <c:pt idx="10">
                  <c:v>0.10912864263003891</c:v>
                </c:pt>
                <c:pt idx="11">
                  <c:v>0.12962281631078978</c:v>
                </c:pt>
                <c:pt idx="12">
                  <c:v>0.13041954387273774</c:v>
                </c:pt>
                <c:pt idx="13">
                  <c:v>5.6380609331286635E-2</c:v>
                </c:pt>
                <c:pt idx="14">
                  <c:v>0.1134977466392845</c:v>
                </c:pt>
                <c:pt idx="15">
                  <c:v>5.0032801804209673E-2</c:v>
                </c:pt>
              </c:numCache>
            </c:numRef>
          </c:val>
          <c:extLst>
            <c:ext xmlns:c16="http://schemas.microsoft.com/office/drawing/2014/chart" uri="{C3380CC4-5D6E-409C-BE32-E72D297353CC}">
              <c16:uniqueId val="{00000003-1706-4126-AF3C-963DFE2CD4B0}"/>
            </c:ext>
          </c:extLst>
        </c:ser>
        <c:ser>
          <c:idx val="4"/>
          <c:order val="4"/>
          <c:tx>
            <c:strRef>
              <c:f>Taul1!$F$1</c:f>
              <c:strCache>
                <c:ptCount val="1"/>
                <c:pt idx="0">
                  <c:v>Tietotekniikka-ala</c:v>
                </c:pt>
              </c:strCache>
            </c:strRef>
          </c:tx>
          <c:spPr>
            <a:solidFill>
              <a:srgbClr val="0ACFCF"/>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Taul1!$F$2:$F$17</c:f>
              <c:numCache>
                <c:formatCode>0%</c:formatCode>
                <c:ptCount val="16"/>
                <c:pt idx="0">
                  <c:v>0.14257671762452556</c:v>
                </c:pt>
                <c:pt idx="1">
                  <c:v>7.0833619313989599E-2</c:v>
                </c:pt>
                <c:pt idx="2">
                  <c:v>0.2831899119923551</c:v>
                </c:pt>
                <c:pt idx="3">
                  <c:v>3.7009519147883377E-2</c:v>
                </c:pt>
                <c:pt idx="4">
                  <c:v>8.9551166865415352E-2</c:v>
                </c:pt>
                <c:pt idx="5">
                  <c:v>8.996039005177732E-2</c:v>
                </c:pt>
                <c:pt idx="6">
                  <c:v>5.7514754374555159E-2</c:v>
                </c:pt>
                <c:pt idx="7">
                  <c:v>2.6630098231341683E-2</c:v>
                </c:pt>
                <c:pt idx="8">
                  <c:v>0.1276745598635097</c:v>
                </c:pt>
                <c:pt idx="9">
                  <c:v>9.1245246923804431E-3</c:v>
                </c:pt>
                <c:pt idx="10">
                  <c:v>0.15077366537199688</c:v>
                </c:pt>
                <c:pt idx="11">
                  <c:v>0.19169921052514927</c:v>
                </c:pt>
                <c:pt idx="12">
                  <c:v>8.2169265541707462E-2</c:v>
                </c:pt>
                <c:pt idx="13">
                  <c:v>4.0621872132509951E-2</c:v>
                </c:pt>
                <c:pt idx="14">
                  <c:v>6.2671514376930942E-2</c:v>
                </c:pt>
                <c:pt idx="15">
                  <c:v>3.6649223911521277E-2</c:v>
                </c:pt>
              </c:numCache>
            </c:numRef>
          </c:val>
          <c:extLst>
            <c:ext xmlns:c16="http://schemas.microsoft.com/office/drawing/2014/chart" uri="{C3380CC4-5D6E-409C-BE32-E72D297353CC}">
              <c16:uniqueId val="{00000004-1706-4126-AF3C-963DFE2CD4B0}"/>
            </c:ext>
          </c:extLst>
        </c:ser>
        <c:dLbls>
          <c:showLegendKey val="0"/>
          <c:showVal val="0"/>
          <c:showCatName val="0"/>
          <c:showSerName val="0"/>
          <c:showPercent val="0"/>
          <c:showBubbleSize val="0"/>
        </c:dLbls>
        <c:gapWidth val="25"/>
        <c:overlap val="100"/>
        <c:axId val="349091216"/>
        <c:axId val="349091608"/>
      </c:barChart>
      <c:catAx>
        <c:axId val="349091216"/>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608"/>
        <c:crosses val="autoZero"/>
        <c:auto val="1"/>
        <c:lblAlgn val="ctr"/>
        <c:lblOffset val="100"/>
        <c:noMultiLvlLbl val="0"/>
      </c:catAx>
      <c:valAx>
        <c:axId val="349091608"/>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216"/>
        <c:crosses val="autoZero"/>
        <c:crossBetween val="between"/>
      </c:valAx>
    </c:plotArea>
    <c:legend>
      <c:legendPos val="b"/>
      <c:layout>
        <c:manualLayout>
          <c:xMode val="edge"/>
          <c:yMode val="edge"/>
          <c:x val="0.2039509018713011"/>
          <c:y val="0.87045784422291006"/>
          <c:w val="0.79604909812869884"/>
          <c:h val="0.12738150425673508"/>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A5A-4EA1-BDA4-9F740943CCD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A5A-4EA1-BDA4-9F740943CCD9}"/>
              </c:ext>
            </c:extLst>
          </c:dPt>
          <c:cat>
            <c:strRef>
              <c:f>vienti!$A$2:$A$3</c:f>
              <c:strCache>
                <c:ptCount val="2"/>
                <c:pt idx="0">
                  <c:v>Teknologiateollisuus</c:v>
                </c:pt>
                <c:pt idx="1">
                  <c:v>Muut toimialat</c:v>
                </c:pt>
              </c:strCache>
            </c:strRef>
          </c:cat>
          <c:val>
            <c:numRef>
              <c:f>vienti!$B$2:$B$3</c:f>
              <c:numCache>
                <c:formatCode>General</c:formatCode>
                <c:ptCount val="2"/>
                <c:pt idx="0">
                  <c:v>93</c:v>
                </c:pt>
                <c:pt idx="1">
                  <c:v>7</c:v>
                </c:pt>
              </c:numCache>
            </c:numRef>
          </c:val>
          <c:extLst>
            <c:ext xmlns:c16="http://schemas.microsoft.com/office/drawing/2014/chart" uri="{C3380CC4-5D6E-409C-BE32-E72D297353CC}">
              <c16:uniqueId val="{00000004-2A5A-4EA1-BDA4-9F740943CCD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43A-4188-B729-E636457B696E}"/>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43A-4188-B729-E636457B696E}"/>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D43A-4188-B729-E636457B696E}"/>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027-4164-9495-1218652C5C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027-4164-9495-1218652C5CAD}"/>
              </c:ext>
            </c:extLst>
          </c:dPt>
          <c:cat>
            <c:strRef>
              <c:f>vienti!$A$2:$A$3</c:f>
              <c:strCache>
                <c:ptCount val="2"/>
                <c:pt idx="0">
                  <c:v>Teknologiateollisuus</c:v>
                </c:pt>
                <c:pt idx="1">
                  <c:v>Muut toimialat</c:v>
                </c:pt>
              </c:strCache>
            </c:strRef>
          </c:cat>
          <c:val>
            <c:numRef>
              <c:f>vienti!$B$2:$B$3</c:f>
              <c:numCache>
                <c:formatCode>General</c:formatCode>
                <c:ptCount val="2"/>
                <c:pt idx="0">
                  <c:v>42</c:v>
                </c:pt>
                <c:pt idx="1">
                  <c:v>58</c:v>
                </c:pt>
              </c:numCache>
            </c:numRef>
          </c:val>
          <c:extLst>
            <c:ext xmlns:c16="http://schemas.microsoft.com/office/drawing/2014/chart" uri="{C3380CC4-5D6E-409C-BE32-E72D297353CC}">
              <c16:uniqueId val="{00000004-D027-4164-9495-1218652C5C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88-4B46-AD5A-A7B89E9865A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88-4B46-AD5A-A7B89E9865A0}"/>
              </c:ext>
            </c:extLst>
          </c:dPt>
          <c:cat>
            <c:strRef>
              <c:f>vienti!$A$2:$A$3</c:f>
              <c:strCache>
                <c:ptCount val="2"/>
                <c:pt idx="0">
                  <c:v>Teknologiateollisuus</c:v>
                </c:pt>
                <c:pt idx="1">
                  <c:v>Muut toimialat</c:v>
                </c:pt>
              </c:strCache>
            </c:strRef>
          </c:cat>
          <c:val>
            <c:numRef>
              <c:f>vienti!$B$2:$B$3</c:f>
              <c:numCache>
                <c:formatCode>General</c:formatCode>
                <c:ptCount val="2"/>
                <c:pt idx="0">
                  <c:v>65</c:v>
                </c:pt>
                <c:pt idx="1">
                  <c:v>35</c:v>
                </c:pt>
              </c:numCache>
            </c:numRef>
          </c:val>
          <c:extLst>
            <c:ext xmlns:c16="http://schemas.microsoft.com/office/drawing/2014/chart" uri="{C3380CC4-5D6E-409C-BE32-E72D297353CC}">
              <c16:uniqueId val="{00000004-CA88-4B46-AD5A-A7B89E9865A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30A3-4E5F-A274-9D7CB71E146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30A3-4E5F-A274-9D7CB71E1464}"/>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30A3-4E5F-A274-9D7CB71E146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18F-40FC-9EF5-6846ECC1F50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18F-40FC-9EF5-6846ECC1F509}"/>
              </c:ext>
            </c:extLst>
          </c:dPt>
          <c:cat>
            <c:strRef>
              <c:f>vienti!$A$2:$A$3</c:f>
              <c:strCache>
                <c:ptCount val="2"/>
                <c:pt idx="0">
                  <c:v>Teknologiateollisuus</c:v>
                </c:pt>
                <c:pt idx="1">
                  <c:v>Muut toimialat</c:v>
                </c:pt>
              </c:strCache>
            </c:strRef>
          </c:cat>
          <c:val>
            <c:numRef>
              <c:f>vienti!$B$2:$B$3</c:f>
              <c:numCache>
                <c:formatCode>General</c:formatCode>
                <c:ptCount val="2"/>
                <c:pt idx="0">
                  <c:v>65</c:v>
                </c:pt>
                <c:pt idx="1">
                  <c:v>35</c:v>
                </c:pt>
              </c:numCache>
            </c:numRef>
          </c:val>
          <c:extLst>
            <c:ext xmlns:c16="http://schemas.microsoft.com/office/drawing/2014/chart" uri="{C3380CC4-5D6E-409C-BE32-E72D297353CC}">
              <c16:uniqueId val="{00000004-C18F-40FC-9EF5-6846ECC1F50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31-4ABF-9B8E-1691F51590E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31-4ABF-9B8E-1691F51590E0}"/>
              </c:ext>
            </c:extLst>
          </c:dPt>
          <c:cat>
            <c:strRef>
              <c:f>vienti!$A$2:$A$3</c:f>
              <c:strCache>
                <c:ptCount val="2"/>
                <c:pt idx="0">
                  <c:v>Teknologiateollisuus</c:v>
                </c:pt>
                <c:pt idx="1">
                  <c:v>Muut toimialat</c:v>
                </c:pt>
              </c:strCache>
            </c:strRef>
          </c:cat>
          <c:val>
            <c:numRef>
              <c:f>vienti!$B$2:$B$3</c:f>
              <c:numCache>
                <c:formatCode>General</c:formatCode>
                <c:ptCount val="2"/>
                <c:pt idx="0">
                  <c:v>90</c:v>
                </c:pt>
                <c:pt idx="1">
                  <c:v>10</c:v>
                </c:pt>
              </c:numCache>
            </c:numRef>
          </c:val>
          <c:extLst>
            <c:ext xmlns:c16="http://schemas.microsoft.com/office/drawing/2014/chart" uri="{C3380CC4-5D6E-409C-BE32-E72D297353CC}">
              <c16:uniqueId val="{00000004-0831-4ABF-9B8E-1691F51590E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1F-4545-80B2-B4EB8A7A350B}"/>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1F-4545-80B2-B4EB8A7A350B}"/>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7F1F-4545-80B2-B4EB8A7A350B}"/>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D3-4A35-AF45-F787C59191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D3-4A35-AF45-F787C59191AD}"/>
              </c:ext>
            </c:extLst>
          </c:dPt>
          <c:cat>
            <c:strRef>
              <c:f>vienti!$A$2:$A$3</c:f>
              <c:strCache>
                <c:ptCount val="2"/>
                <c:pt idx="0">
                  <c:v>Teknologiateollisuus</c:v>
                </c:pt>
                <c:pt idx="1">
                  <c:v>Muut toimialat</c:v>
                </c:pt>
              </c:strCache>
            </c:strRef>
          </c:cat>
          <c:val>
            <c:numRef>
              <c:f>vienti!$B$2:$B$3</c:f>
              <c:numCache>
                <c:formatCode>General</c:formatCode>
                <c:ptCount val="2"/>
                <c:pt idx="0">
                  <c:v>45</c:v>
                </c:pt>
                <c:pt idx="1">
                  <c:v>55</c:v>
                </c:pt>
              </c:numCache>
            </c:numRef>
          </c:val>
          <c:extLst>
            <c:ext xmlns:c16="http://schemas.microsoft.com/office/drawing/2014/chart" uri="{C3380CC4-5D6E-409C-BE32-E72D297353CC}">
              <c16:uniqueId val="{00000004-F6D3-4A35-AF45-F787C59191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5B21-4639-BD41-601449F2208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5B21-4639-BD41-601449F22081}"/>
              </c:ext>
            </c:extLst>
          </c:dPt>
          <c:cat>
            <c:strRef>
              <c:f>vienti!$A$2:$A$3</c:f>
              <c:strCache>
                <c:ptCount val="2"/>
                <c:pt idx="0">
                  <c:v>Teknologiateollisuus</c:v>
                </c:pt>
                <c:pt idx="1">
                  <c:v>Muut toimialat</c:v>
                </c:pt>
              </c:strCache>
            </c:strRef>
          </c:cat>
          <c:val>
            <c:numRef>
              <c:f>vienti!$B$2:$B$3</c:f>
              <c:numCache>
                <c:formatCode>General</c:formatCode>
                <c:ptCount val="2"/>
                <c:pt idx="0">
                  <c:v>57</c:v>
                </c:pt>
                <c:pt idx="1">
                  <c:v>43</c:v>
                </c:pt>
              </c:numCache>
            </c:numRef>
          </c:val>
          <c:extLst>
            <c:ext xmlns:c16="http://schemas.microsoft.com/office/drawing/2014/chart" uri="{C3380CC4-5D6E-409C-BE32-E72D297353CC}">
              <c16:uniqueId val="{00000004-5B21-4639-BD41-601449F2208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Taul1!$B$2:$B$17</c:f>
              <c:numCache>
                <c:formatCode>0%</c:formatCode>
                <c:ptCount val="16"/>
                <c:pt idx="0">
                  <c:v>0.14083209643948374</c:v>
                </c:pt>
                <c:pt idx="1">
                  <c:v>0.11073177972391272</c:v>
                </c:pt>
                <c:pt idx="2">
                  <c:v>0.17935242915599456</c:v>
                </c:pt>
                <c:pt idx="3">
                  <c:v>5.2289845035061899E-2</c:v>
                </c:pt>
                <c:pt idx="4">
                  <c:v>9.2226477590311565E-2</c:v>
                </c:pt>
                <c:pt idx="5">
                  <c:v>0.26592122216086878</c:v>
                </c:pt>
                <c:pt idx="6">
                  <c:v>0.16545849945632476</c:v>
                </c:pt>
                <c:pt idx="7">
                  <c:v>0.21699611235832011</c:v>
                </c:pt>
                <c:pt idx="8">
                  <c:v>8.2350911495773185E-2</c:v>
                </c:pt>
                <c:pt idx="9">
                  <c:v>4.6976814668889229E-3</c:v>
                </c:pt>
                <c:pt idx="10">
                  <c:v>6.9064854483675581E-2</c:v>
                </c:pt>
                <c:pt idx="11">
                  <c:v>0.32821497120921306</c:v>
                </c:pt>
                <c:pt idx="12">
                  <c:v>5.8481701285855586E-2</c:v>
                </c:pt>
                <c:pt idx="13">
                  <c:v>0.13391267184272385</c:v>
                </c:pt>
                <c:pt idx="14">
                  <c:v>0.15607580824972128</c:v>
                </c:pt>
                <c:pt idx="15">
                  <c:v>4.9653855335402244E-2</c:v>
                </c:pt>
              </c:numCache>
            </c:numRef>
          </c:val>
          <c:extLst>
            <c:ext xmlns:c16="http://schemas.microsoft.com/office/drawing/2014/chart" uri="{C3380CC4-5D6E-409C-BE32-E72D297353CC}">
              <c16:uniqueId val="{00000000-525E-4CFE-9225-3108491E8329}"/>
            </c:ext>
          </c:extLst>
        </c:ser>
        <c:ser>
          <c:idx val="1"/>
          <c:order val="1"/>
          <c:tx>
            <c:strRef>
              <c:f>Taul1!$C$1</c:f>
              <c:strCache>
                <c:ptCount val="1"/>
                <c:pt idx="0">
                  <c:v>Kone- ja metallituoteteollisuus</c:v>
                </c:pt>
              </c:strCache>
            </c:strRef>
          </c:tx>
          <c:spPr>
            <a:solidFill>
              <a:srgbClr val="8A0FA6"/>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Taul1!$C$2:$C$17</c:f>
              <c:numCache>
                <c:formatCode>0%</c:formatCode>
                <c:ptCount val="16"/>
                <c:pt idx="0">
                  <c:v>0.41178658453923239</c:v>
                </c:pt>
                <c:pt idx="1">
                  <c:v>0.60995250111325516</c:v>
                </c:pt>
                <c:pt idx="2">
                  <c:v>0.21403716440299192</c:v>
                </c:pt>
                <c:pt idx="3">
                  <c:v>0.61025019478832998</c:v>
                </c:pt>
                <c:pt idx="4">
                  <c:v>0.5853431321809337</c:v>
                </c:pt>
                <c:pt idx="5">
                  <c:v>0.26329836186269095</c:v>
                </c:pt>
                <c:pt idx="6">
                  <c:v>0.60057992026096407</c:v>
                </c:pt>
                <c:pt idx="7">
                  <c:v>0.54952636478125172</c:v>
                </c:pt>
                <c:pt idx="8">
                  <c:v>0.47161998964862845</c:v>
                </c:pt>
                <c:pt idx="9">
                  <c:v>0.25306864676466129</c:v>
                </c:pt>
                <c:pt idx="10">
                  <c:v>0.55724626975919633</c:v>
                </c:pt>
                <c:pt idx="11">
                  <c:v>0.2943058221369162</c:v>
                </c:pt>
                <c:pt idx="12">
                  <c:v>0.59136993076162214</c:v>
                </c:pt>
                <c:pt idx="13">
                  <c:v>0.58458579670916733</c:v>
                </c:pt>
                <c:pt idx="14">
                  <c:v>0.59949832775919731</c:v>
                </c:pt>
                <c:pt idx="15">
                  <c:v>0.76450226784435427</c:v>
                </c:pt>
              </c:numCache>
            </c:numRef>
          </c:val>
          <c:extLst>
            <c:ext xmlns:c16="http://schemas.microsoft.com/office/drawing/2014/chart" uri="{C3380CC4-5D6E-409C-BE32-E72D297353CC}">
              <c16:uniqueId val="{00000001-525E-4CFE-9225-3108491E8329}"/>
            </c:ext>
          </c:extLst>
        </c:ser>
        <c:ser>
          <c:idx val="2"/>
          <c:order val="2"/>
          <c:tx>
            <c:strRef>
              <c:f>Taul1!$D$1</c:f>
              <c:strCache>
                <c:ptCount val="1"/>
                <c:pt idx="0">
                  <c:v>Metallien jalostus</c:v>
                </c:pt>
              </c:strCache>
            </c:strRef>
          </c:tx>
          <c:spPr>
            <a:solidFill>
              <a:srgbClr val="FF805C"/>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Taul1!$D$2:$D$17</c:f>
              <c:numCache>
                <c:formatCode>0%</c:formatCode>
                <c:ptCount val="16"/>
                <c:pt idx="0">
                  <c:v>5.0691212202319917E-2</c:v>
                </c:pt>
                <c:pt idx="1">
                  <c:v>1.2097372717826927E-2</c:v>
                </c:pt>
                <c:pt idx="2">
                  <c:v>0</c:v>
                </c:pt>
                <c:pt idx="3">
                  <c:v>0.18405332871612848</c:v>
                </c:pt>
                <c:pt idx="4">
                  <c:v>1.2628092329986544E-2</c:v>
                </c:pt>
                <c:pt idx="5">
                  <c:v>0.11526780784097183</c:v>
                </c:pt>
                <c:pt idx="6">
                  <c:v>1.5766582094961942E-2</c:v>
                </c:pt>
                <c:pt idx="7">
                  <c:v>7.8519410830641193E-2</c:v>
                </c:pt>
                <c:pt idx="8">
                  <c:v>1.5785841624015182E-2</c:v>
                </c:pt>
                <c:pt idx="9">
                  <c:v>0.52598878617972422</c:v>
                </c:pt>
                <c:pt idx="10">
                  <c:v>5.0967646624316739E-3</c:v>
                </c:pt>
                <c:pt idx="11">
                  <c:v>0</c:v>
                </c:pt>
                <c:pt idx="12">
                  <c:v>1.9782393669634025E-3</c:v>
                </c:pt>
                <c:pt idx="13">
                  <c:v>8.4407721347674339E-2</c:v>
                </c:pt>
                <c:pt idx="14">
                  <c:v>0</c:v>
                </c:pt>
                <c:pt idx="15">
                  <c:v>4.4760085939365001E-2</c:v>
                </c:pt>
              </c:numCache>
            </c:numRef>
          </c:val>
          <c:extLst>
            <c:ext xmlns:c16="http://schemas.microsoft.com/office/drawing/2014/chart" uri="{C3380CC4-5D6E-409C-BE32-E72D297353CC}">
              <c16:uniqueId val="{00000002-525E-4CFE-9225-3108491E8329}"/>
            </c:ext>
          </c:extLst>
        </c:ser>
        <c:ser>
          <c:idx val="3"/>
          <c:order val="3"/>
          <c:tx>
            <c:strRef>
              <c:f>Taul1!$E$1</c:f>
              <c:strCache>
                <c:ptCount val="1"/>
                <c:pt idx="0">
                  <c:v>Suunnittelu ja konsultointi</c:v>
                </c:pt>
              </c:strCache>
            </c:strRef>
          </c:tx>
          <c:spPr>
            <a:solidFill>
              <a:srgbClr val="85E869"/>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Taul1!$E$2:$E$17</c:f>
              <c:numCache>
                <c:formatCode>0%</c:formatCode>
                <c:ptCount val="16"/>
                <c:pt idx="0">
                  <c:v>0.15613366100881873</c:v>
                </c:pt>
                <c:pt idx="1">
                  <c:v>0.14045569244470832</c:v>
                </c:pt>
                <c:pt idx="2">
                  <c:v>0.18345459554884333</c:v>
                </c:pt>
                <c:pt idx="3">
                  <c:v>0.11332352177300667</c:v>
                </c:pt>
                <c:pt idx="4">
                  <c:v>0.15578097505434221</c:v>
                </c:pt>
                <c:pt idx="5">
                  <c:v>0.15138965580710473</c:v>
                </c:pt>
                <c:pt idx="6">
                  <c:v>0.10746647335991301</c:v>
                </c:pt>
                <c:pt idx="7">
                  <c:v>9.877895197941193E-2</c:v>
                </c:pt>
                <c:pt idx="8">
                  <c:v>0.17755477600782105</c:v>
                </c:pt>
                <c:pt idx="9">
                  <c:v>0.15972116987422336</c:v>
                </c:pt>
                <c:pt idx="10">
                  <c:v>0.15999409070763776</c:v>
                </c:pt>
                <c:pt idx="11">
                  <c:v>0.15355086372360843</c:v>
                </c:pt>
                <c:pt idx="12">
                  <c:v>0.23256676557863501</c:v>
                </c:pt>
                <c:pt idx="13">
                  <c:v>0.11517914381366194</c:v>
                </c:pt>
                <c:pt idx="14">
                  <c:v>0.16861761426978819</c:v>
                </c:pt>
                <c:pt idx="15">
                  <c:v>8.7371687753640487E-2</c:v>
                </c:pt>
              </c:numCache>
            </c:numRef>
          </c:val>
          <c:extLst>
            <c:ext xmlns:c16="http://schemas.microsoft.com/office/drawing/2014/chart" uri="{C3380CC4-5D6E-409C-BE32-E72D297353CC}">
              <c16:uniqueId val="{00000003-525E-4CFE-9225-3108491E8329}"/>
            </c:ext>
          </c:extLst>
        </c:ser>
        <c:ser>
          <c:idx val="4"/>
          <c:order val="4"/>
          <c:tx>
            <c:strRef>
              <c:f>Taul1!$F$1</c:f>
              <c:strCache>
                <c:ptCount val="1"/>
                <c:pt idx="0">
                  <c:v>Tietotekniikka-ala</c:v>
                </c:pt>
              </c:strCache>
            </c:strRef>
          </c:tx>
          <c:spPr>
            <a:solidFill>
              <a:srgbClr val="0ACFCF"/>
            </a:solidFill>
          </c:spPr>
          <c:invertIfNegative val="0"/>
          <c:cat>
            <c:strRef>
              <c:f>Taul1!$A$2:$A$17</c:f>
              <c:strCache>
                <c:ptCount val="16"/>
                <c:pt idx="0">
                  <c:v>Koko maa</c:v>
                </c:pt>
                <c:pt idx="1">
                  <c:v>Varsinais-Suomi</c:v>
                </c:pt>
                <c:pt idx="2">
                  <c:v>Uusimaa</c:v>
                </c:pt>
                <c:pt idx="3">
                  <c:v>Satakunta</c:v>
                </c:pt>
                <c:pt idx="4">
                  <c:v>Pohjois-Savo</c:v>
                </c:pt>
                <c:pt idx="5">
                  <c:v>Pohjois-Pohjanmaa</c:v>
                </c:pt>
                <c:pt idx="6">
                  <c:v>Pohjois-Karjala</c:v>
                </c:pt>
                <c:pt idx="7">
                  <c:v>Pohjanmaa</c:v>
                </c:pt>
                <c:pt idx="8">
                  <c:v>Pirkanmaa</c:v>
                </c:pt>
                <c:pt idx="9">
                  <c:v>Lappi</c:v>
                </c:pt>
                <c:pt idx="10">
                  <c:v>Keski-Suomi</c:v>
                </c:pt>
                <c:pt idx="11">
                  <c:v>Kainuu</c:v>
                </c:pt>
                <c:pt idx="12">
                  <c:v>Kaakkois-Suomi</c:v>
                </c:pt>
                <c:pt idx="13">
                  <c:v>Häme</c:v>
                </c:pt>
                <c:pt idx="14">
                  <c:v>Etelä-Savo</c:v>
                </c:pt>
                <c:pt idx="15">
                  <c:v>Etelä-Pohjanmaa</c:v>
                </c:pt>
              </c:strCache>
            </c:strRef>
          </c:cat>
          <c:val>
            <c:numRef>
              <c:f>Taul1!$F$2:$F$17</c:f>
              <c:numCache>
                <c:formatCode>0%</c:formatCode>
                <c:ptCount val="16"/>
                <c:pt idx="0">
                  <c:v>0.24055644581014518</c:v>
                </c:pt>
                <c:pt idx="1">
                  <c:v>0.12676265400029688</c:v>
                </c:pt>
                <c:pt idx="2">
                  <c:v>0.42315581089217019</c:v>
                </c:pt>
                <c:pt idx="3">
                  <c:v>4.0083109687472945E-2</c:v>
                </c:pt>
                <c:pt idx="4">
                  <c:v>0.15402132284442605</c:v>
                </c:pt>
                <c:pt idx="5">
                  <c:v>0.20412295232836369</c:v>
                </c:pt>
                <c:pt idx="6">
                  <c:v>0.11072852482783617</c:v>
                </c:pt>
                <c:pt idx="7">
                  <c:v>5.6179160050375078E-2</c:v>
                </c:pt>
                <c:pt idx="8">
                  <c:v>0.25268848122376214</c:v>
                </c:pt>
                <c:pt idx="9">
                  <c:v>5.6523715714502196E-2</c:v>
                </c:pt>
                <c:pt idx="10">
                  <c:v>0.20859802038705866</c:v>
                </c:pt>
                <c:pt idx="11">
                  <c:v>0.22392834293026231</c:v>
                </c:pt>
                <c:pt idx="12">
                  <c:v>0.11560336300692384</c:v>
                </c:pt>
                <c:pt idx="13">
                  <c:v>8.1914666286772561E-2</c:v>
                </c:pt>
                <c:pt idx="14">
                  <c:v>7.58082497212932E-2</c:v>
                </c:pt>
                <c:pt idx="15">
                  <c:v>5.3712103127238002E-2</c:v>
                </c:pt>
              </c:numCache>
            </c:numRef>
          </c:val>
          <c:extLst>
            <c:ext xmlns:c16="http://schemas.microsoft.com/office/drawing/2014/chart" uri="{C3380CC4-5D6E-409C-BE32-E72D297353CC}">
              <c16:uniqueId val="{00000004-525E-4CFE-9225-3108491E8329}"/>
            </c:ext>
          </c:extLst>
        </c:ser>
        <c:dLbls>
          <c:showLegendKey val="0"/>
          <c:showVal val="0"/>
          <c:showCatName val="0"/>
          <c:showSerName val="0"/>
          <c:showPercent val="0"/>
          <c:showBubbleSize val="0"/>
        </c:dLbls>
        <c:gapWidth val="25"/>
        <c:overlap val="100"/>
        <c:axId val="351481400"/>
        <c:axId val="351481792"/>
      </c:barChart>
      <c:catAx>
        <c:axId val="351481400"/>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792"/>
        <c:crosses val="autoZero"/>
        <c:auto val="1"/>
        <c:lblAlgn val="ctr"/>
        <c:lblOffset val="100"/>
        <c:noMultiLvlLbl val="0"/>
      </c:catAx>
      <c:valAx>
        <c:axId val="351481792"/>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400"/>
        <c:crosses val="autoZero"/>
        <c:crossBetween val="between"/>
      </c:valAx>
    </c:plotArea>
    <c:legend>
      <c:legendPos val="b"/>
      <c:layout>
        <c:manualLayout>
          <c:xMode val="edge"/>
          <c:yMode val="edge"/>
          <c:x val="0.2039509018713011"/>
          <c:y val="0.87045784422291006"/>
          <c:w val="0.79604909812869884"/>
          <c:h val="0.12738150425673508"/>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84A-41B2-B739-6BD67FD94AA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84A-41B2-B739-6BD67FD94AAC}"/>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F84A-41B2-B739-6BD67FD94AA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EB3-4DFD-9B78-5985610890F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EB3-4DFD-9B78-5985610890F3}"/>
              </c:ext>
            </c:extLst>
          </c:dPt>
          <c:cat>
            <c:strRef>
              <c:f>vienti!$A$2:$A$3</c:f>
              <c:strCache>
                <c:ptCount val="2"/>
                <c:pt idx="0">
                  <c:v>Teknologiateollisuus</c:v>
                </c:pt>
                <c:pt idx="1">
                  <c:v>Muut toimialat</c:v>
                </c:pt>
              </c:strCache>
            </c:strRef>
          </c:cat>
          <c:val>
            <c:numRef>
              <c:f>vienti!$B$2:$B$3</c:f>
              <c:numCache>
                <c:formatCode>General</c:formatCode>
                <c:ptCount val="2"/>
                <c:pt idx="0">
                  <c:v>58</c:v>
                </c:pt>
                <c:pt idx="1">
                  <c:v>42</c:v>
                </c:pt>
              </c:numCache>
            </c:numRef>
          </c:val>
          <c:extLst>
            <c:ext xmlns:c16="http://schemas.microsoft.com/office/drawing/2014/chart" uri="{C3380CC4-5D6E-409C-BE32-E72D297353CC}">
              <c16:uniqueId val="{00000004-DEB3-4DFD-9B78-5985610890F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086-4483-AAD5-8D4E7CDC1D2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086-4483-AAD5-8D4E7CDC1D23}"/>
              </c:ext>
            </c:extLst>
          </c:dPt>
          <c:cat>
            <c:strRef>
              <c:f>vienti!$A$2:$A$3</c:f>
              <c:strCache>
                <c:ptCount val="2"/>
                <c:pt idx="0">
                  <c:v>Teknologiateollisuus</c:v>
                </c:pt>
                <c:pt idx="1">
                  <c:v>Muut toimialat</c:v>
                </c:pt>
              </c:strCache>
            </c:strRef>
          </c:cat>
          <c:val>
            <c:numRef>
              <c:f>vienti!$B$2:$B$3</c:f>
              <c:numCache>
                <c:formatCode>General</c:formatCode>
                <c:ptCount val="2"/>
                <c:pt idx="0">
                  <c:v>69</c:v>
                </c:pt>
                <c:pt idx="1">
                  <c:v>31</c:v>
                </c:pt>
              </c:numCache>
            </c:numRef>
          </c:val>
          <c:extLst>
            <c:ext xmlns:c16="http://schemas.microsoft.com/office/drawing/2014/chart" uri="{C3380CC4-5D6E-409C-BE32-E72D297353CC}">
              <c16:uniqueId val="{00000004-7086-4483-AAD5-8D4E7CDC1D2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641E-408D-A6A6-51714B7ED18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641E-408D-A6A6-51714B7ED184}"/>
              </c:ext>
            </c:extLst>
          </c:dPt>
          <c:cat>
            <c:strRef>
              <c:f>vienti!$A$2:$A$3</c:f>
              <c:strCache>
                <c:ptCount val="2"/>
                <c:pt idx="0">
                  <c:v>Teknologiateollisuus</c:v>
                </c:pt>
                <c:pt idx="1">
                  <c:v>Muut toimialat</c:v>
                </c:pt>
              </c:strCache>
            </c:strRef>
          </c:cat>
          <c:val>
            <c:numRef>
              <c:f>vienti!$B$2:$B$3</c:f>
              <c:numCache>
                <c:formatCode>General</c:formatCode>
                <c:ptCount val="2"/>
                <c:pt idx="0">
                  <c:v>27</c:v>
                </c:pt>
                <c:pt idx="1">
                  <c:v>73</c:v>
                </c:pt>
              </c:numCache>
            </c:numRef>
          </c:val>
          <c:extLst>
            <c:ext xmlns:c16="http://schemas.microsoft.com/office/drawing/2014/chart" uri="{C3380CC4-5D6E-409C-BE32-E72D297353CC}">
              <c16:uniqueId val="{00000004-641E-408D-A6A6-51714B7ED18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742-4174-B22F-79AE30C5561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742-4174-B22F-79AE30C55612}"/>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D742-4174-B22F-79AE30C5561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A9E-4D4D-A472-B89378D6039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A9E-4D4D-A472-B89378D60394}"/>
              </c:ext>
            </c:extLst>
          </c:dPt>
          <c:cat>
            <c:strRef>
              <c:f>vienti!$A$2:$A$3</c:f>
              <c:strCache>
                <c:ptCount val="2"/>
                <c:pt idx="0">
                  <c:v>Teknologiateollisuus</c:v>
                </c:pt>
                <c:pt idx="1">
                  <c:v>Muut toimialat</c:v>
                </c:pt>
              </c:strCache>
            </c:strRef>
          </c:cat>
          <c:val>
            <c:numRef>
              <c:f>vienti!$B$2:$B$3</c:f>
              <c:numCache>
                <c:formatCode>General</c:formatCode>
                <c:ptCount val="2"/>
                <c:pt idx="0">
                  <c:v>49</c:v>
                </c:pt>
                <c:pt idx="1">
                  <c:v>51</c:v>
                </c:pt>
              </c:numCache>
            </c:numRef>
          </c:val>
          <c:extLst>
            <c:ext xmlns:c16="http://schemas.microsoft.com/office/drawing/2014/chart" uri="{C3380CC4-5D6E-409C-BE32-E72D297353CC}">
              <c16:uniqueId val="{00000004-EA9E-4D4D-A472-B89378D6039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D26-4B7A-A62A-836A587EB0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D26-4B7A-A62A-836A587EB00F}"/>
              </c:ext>
            </c:extLst>
          </c:dPt>
          <c:cat>
            <c:strRef>
              <c:f>vienti!$A$2:$A$3</c:f>
              <c:strCache>
                <c:ptCount val="2"/>
                <c:pt idx="0">
                  <c:v>Teknologiateollisuus</c:v>
                </c:pt>
                <c:pt idx="1">
                  <c:v>Muut toimialat</c:v>
                </c:pt>
              </c:strCache>
            </c:strRef>
          </c:cat>
          <c:val>
            <c:numRef>
              <c:f>vienti!$B$2:$B$3</c:f>
              <c:numCache>
                <c:formatCode>General</c:formatCode>
                <c:ptCount val="2"/>
                <c:pt idx="0">
                  <c:v>24</c:v>
                </c:pt>
                <c:pt idx="1">
                  <c:v>76</c:v>
                </c:pt>
              </c:numCache>
            </c:numRef>
          </c:val>
          <c:extLst>
            <c:ext xmlns:c16="http://schemas.microsoft.com/office/drawing/2014/chart" uri="{C3380CC4-5D6E-409C-BE32-E72D297353CC}">
              <c16:uniqueId val="{00000004-FD26-4B7A-A62A-836A587EB0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A45C-48E0-9E67-3A770F7D19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A45C-48E0-9E67-3A770F7D19ED}"/>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A45C-48E0-9E67-3A770F7D19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4A7-4C18-BD36-92D27D3B655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4A7-4C18-BD36-92D27D3B655C}"/>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B4A7-4C18-BD36-92D27D3B655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C4-4284-A0E4-69A90076937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C4-4284-A0E4-69A900769371}"/>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E7C4-4284-A0E4-69A90076937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0B8-44C2-945E-A36E8862E3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0B8-44C2-945E-A36E8862E340}"/>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20B8-44C2-945E-A36E8862E3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C51-4743-AFC4-F061F74A4A86}"/>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C51-4743-AFC4-F061F74A4A86}"/>
              </c:ext>
            </c:extLst>
          </c:dPt>
          <c:cat>
            <c:strRef>
              <c:f>vienti!$A$2:$A$3</c:f>
              <c:strCache>
                <c:ptCount val="2"/>
                <c:pt idx="0">
                  <c:v>Teknologiateollisuus</c:v>
                </c:pt>
                <c:pt idx="1">
                  <c:v>Muut toimialat</c:v>
                </c:pt>
              </c:strCache>
            </c:strRef>
          </c:cat>
          <c:val>
            <c:numRef>
              <c:f>vienti!$B$2:$B$3</c:f>
              <c:numCache>
                <c:formatCode>General</c:formatCode>
                <c:ptCount val="2"/>
                <c:pt idx="0">
                  <c:v>46</c:v>
                </c:pt>
                <c:pt idx="1">
                  <c:v>54</c:v>
                </c:pt>
              </c:numCache>
            </c:numRef>
          </c:val>
          <c:extLst>
            <c:ext xmlns:c16="http://schemas.microsoft.com/office/drawing/2014/chart" uri="{C3380CC4-5D6E-409C-BE32-E72D297353CC}">
              <c16:uniqueId val="{00000004-EC51-4743-AFC4-F061F74A4A86}"/>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AC-4D6C-9563-29B2942442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AC-4D6C-9563-29B2942442ED}"/>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CAAC-4D6C-9563-29B2942442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F9-4D1C-98FB-945B020CF14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F9-4D1C-98FB-945B020CF14A}"/>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05F9-4D1C-98FB-945B020CF14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3D8-4BF5-9D0B-E4F305CB2B8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3D8-4BF5-9D0B-E4F305CB2B89}"/>
              </c:ext>
            </c:extLst>
          </c:dPt>
          <c:cat>
            <c:strRef>
              <c:f>vienti!$A$2:$A$3</c:f>
              <c:strCache>
                <c:ptCount val="2"/>
                <c:pt idx="0">
                  <c:v>Teknologiateollisuus</c:v>
                </c:pt>
                <c:pt idx="1">
                  <c:v>Muut toimialat</c:v>
                </c:pt>
              </c:strCache>
            </c:strRef>
          </c:cat>
          <c:val>
            <c:numRef>
              <c:f>vienti!$B$2:$B$3</c:f>
              <c:numCache>
                <c:formatCode>General</c:formatCode>
                <c:ptCount val="2"/>
                <c:pt idx="0">
                  <c:v>85</c:v>
                </c:pt>
                <c:pt idx="1">
                  <c:v>15</c:v>
                </c:pt>
              </c:numCache>
            </c:numRef>
          </c:val>
          <c:extLst>
            <c:ext xmlns:c16="http://schemas.microsoft.com/office/drawing/2014/chart" uri="{C3380CC4-5D6E-409C-BE32-E72D297353CC}">
              <c16:uniqueId val="{00000004-F3D8-4BF5-9D0B-E4F305CB2B8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29A75-F242-0D8F-7E1D-8B44E522FDCC}"/>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89267C9F-F9D9-7043-F10E-28BD9DA0389A}"/>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E80AAF1F-CF3B-AA99-963E-21780506D30E}"/>
              </a:ext>
            </a:extLst>
          </p:cNvPr>
          <p:cNvSpPr>
            <a:spLocks noGrp="1"/>
          </p:cNvSpPr>
          <p:nvPr>
            <p:ph type="body" idx="1"/>
          </p:nvPr>
        </p:nvSpPr>
        <p:spPr/>
        <p:txBody>
          <a:bodyPr/>
          <a:lstStyle/>
          <a:p>
            <a:endParaRPr lang="fi-FI" dirty="0"/>
          </a:p>
        </p:txBody>
      </p:sp>
      <p:sp>
        <p:nvSpPr>
          <p:cNvPr id="4" name="Alatunnisteen paikkamerkki 3">
            <a:extLst>
              <a:ext uri="{FF2B5EF4-FFF2-40B4-BE49-F238E27FC236}">
                <a16:creationId xmlns:a16="http://schemas.microsoft.com/office/drawing/2014/main" id="{D0D8F55C-14BF-2AD3-CD33-2922CD68E3A6}"/>
              </a:ext>
            </a:extLst>
          </p:cNvPr>
          <p:cNvSpPr>
            <a:spLocks noGrp="1"/>
          </p:cNvSpPr>
          <p:nvPr>
            <p:ph type="ftr" sz="quarter" idx="4"/>
          </p:nvPr>
        </p:nvSpPr>
        <p:spPr/>
        <p:txBody>
          <a:bodyPr/>
          <a:lstStyle/>
          <a:p>
            <a:r>
              <a:rPr lang="fi-FI"/>
              <a:t>Teknologiateollisuus</a:t>
            </a:r>
          </a:p>
        </p:txBody>
      </p:sp>
      <p:sp>
        <p:nvSpPr>
          <p:cNvPr id="5" name="Dian numeron paikkamerkki 4">
            <a:extLst>
              <a:ext uri="{FF2B5EF4-FFF2-40B4-BE49-F238E27FC236}">
                <a16:creationId xmlns:a16="http://schemas.microsoft.com/office/drawing/2014/main" id="{193591FA-E74B-8BD9-F3DD-E65B7CC80D0F}"/>
              </a:ext>
            </a:extLst>
          </p:cNvPr>
          <p:cNvSpPr>
            <a:spLocks noGrp="1"/>
          </p:cNvSpPr>
          <p:nvPr>
            <p:ph type="sldNum" sz="quarter" idx="5"/>
          </p:nvPr>
        </p:nvSpPr>
        <p:spPr/>
        <p:txBody>
          <a:bodyPr/>
          <a:lstStyle/>
          <a:p>
            <a:fld id="{B5A0B3B4-F971-4AD3-B530-DE860EFC07D2}" type="slidenum">
              <a:rPr lang="fi-FI" smtClean="0"/>
              <a:pPr/>
              <a:t>3</a:t>
            </a:fld>
            <a:endParaRPr lang="fi-FI"/>
          </a:p>
        </p:txBody>
      </p:sp>
    </p:spTree>
    <p:extLst>
      <p:ext uri="{BB962C8B-B14F-4D97-AF65-F5344CB8AC3E}">
        <p14:creationId xmlns:p14="http://schemas.microsoft.com/office/powerpoint/2010/main" val="2212582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12</a:t>
            </a:fld>
            <a:endParaRPr lang="fi-FI"/>
          </a:p>
        </p:txBody>
      </p:sp>
    </p:spTree>
    <p:extLst>
      <p:ext uri="{BB962C8B-B14F-4D97-AF65-F5344CB8AC3E}">
        <p14:creationId xmlns:p14="http://schemas.microsoft.com/office/powerpoint/2010/main" val="3294549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13</a:t>
            </a:fld>
            <a:endParaRPr lang="fi-FI"/>
          </a:p>
        </p:txBody>
      </p:sp>
    </p:spTree>
    <p:extLst>
      <p:ext uri="{BB962C8B-B14F-4D97-AF65-F5344CB8AC3E}">
        <p14:creationId xmlns:p14="http://schemas.microsoft.com/office/powerpoint/2010/main" val="217107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14</a:t>
            </a:fld>
            <a:endParaRPr lang="fi-FI"/>
          </a:p>
        </p:txBody>
      </p:sp>
    </p:spTree>
    <p:extLst>
      <p:ext uri="{BB962C8B-B14F-4D97-AF65-F5344CB8AC3E}">
        <p14:creationId xmlns:p14="http://schemas.microsoft.com/office/powerpoint/2010/main" val="1907952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15</a:t>
            </a:fld>
            <a:endParaRPr lang="fi-FI"/>
          </a:p>
        </p:txBody>
      </p:sp>
    </p:spTree>
    <p:extLst>
      <p:ext uri="{BB962C8B-B14F-4D97-AF65-F5344CB8AC3E}">
        <p14:creationId xmlns:p14="http://schemas.microsoft.com/office/powerpoint/2010/main" val="72076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16</a:t>
            </a:fld>
            <a:endParaRPr lang="fi-FI"/>
          </a:p>
        </p:txBody>
      </p:sp>
    </p:spTree>
    <p:extLst>
      <p:ext uri="{BB962C8B-B14F-4D97-AF65-F5344CB8AC3E}">
        <p14:creationId xmlns:p14="http://schemas.microsoft.com/office/powerpoint/2010/main" val="124999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17</a:t>
            </a:fld>
            <a:endParaRPr lang="fi-FI"/>
          </a:p>
        </p:txBody>
      </p:sp>
    </p:spTree>
    <p:extLst>
      <p:ext uri="{BB962C8B-B14F-4D97-AF65-F5344CB8AC3E}">
        <p14:creationId xmlns:p14="http://schemas.microsoft.com/office/powerpoint/2010/main" val="4121446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18</a:t>
            </a:fld>
            <a:endParaRPr lang="fi-FI"/>
          </a:p>
        </p:txBody>
      </p:sp>
    </p:spTree>
    <p:extLst>
      <p:ext uri="{BB962C8B-B14F-4D97-AF65-F5344CB8AC3E}">
        <p14:creationId xmlns:p14="http://schemas.microsoft.com/office/powerpoint/2010/main" val="2495789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19</a:t>
            </a:fld>
            <a:endParaRPr lang="fi-FI"/>
          </a:p>
        </p:txBody>
      </p:sp>
    </p:spTree>
    <p:extLst>
      <p:ext uri="{BB962C8B-B14F-4D97-AF65-F5344CB8AC3E}">
        <p14:creationId xmlns:p14="http://schemas.microsoft.com/office/powerpoint/2010/main" val="3810375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20</a:t>
            </a:fld>
            <a:endParaRPr lang="fi-FI"/>
          </a:p>
        </p:txBody>
      </p:sp>
    </p:spTree>
    <p:extLst>
      <p:ext uri="{BB962C8B-B14F-4D97-AF65-F5344CB8AC3E}">
        <p14:creationId xmlns:p14="http://schemas.microsoft.com/office/powerpoint/2010/main" val="1739540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21</a:t>
            </a:fld>
            <a:endParaRPr lang="fi-FI"/>
          </a:p>
        </p:txBody>
      </p:sp>
    </p:spTree>
    <p:extLst>
      <p:ext uri="{BB962C8B-B14F-4D97-AF65-F5344CB8AC3E}">
        <p14:creationId xmlns:p14="http://schemas.microsoft.com/office/powerpoint/2010/main" val="354330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a:t>
            </a:fld>
            <a:endParaRPr lang="fi-FI"/>
          </a:p>
        </p:txBody>
      </p:sp>
    </p:spTree>
    <p:extLst>
      <p:ext uri="{BB962C8B-B14F-4D97-AF65-F5344CB8AC3E}">
        <p14:creationId xmlns:p14="http://schemas.microsoft.com/office/powerpoint/2010/main" val="1035019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22</a:t>
            </a:fld>
            <a:endParaRPr lang="fi-FI"/>
          </a:p>
        </p:txBody>
      </p:sp>
    </p:spTree>
    <p:extLst>
      <p:ext uri="{BB962C8B-B14F-4D97-AF65-F5344CB8AC3E}">
        <p14:creationId xmlns:p14="http://schemas.microsoft.com/office/powerpoint/2010/main" val="4288812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23</a:t>
            </a:fld>
            <a:endParaRPr lang="fi-FI"/>
          </a:p>
        </p:txBody>
      </p:sp>
    </p:spTree>
    <p:extLst>
      <p:ext uri="{BB962C8B-B14F-4D97-AF65-F5344CB8AC3E}">
        <p14:creationId xmlns:p14="http://schemas.microsoft.com/office/powerpoint/2010/main" val="1030935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5</a:t>
            </a:fld>
            <a:endParaRPr lang="fi-FI"/>
          </a:p>
        </p:txBody>
      </p:sp>
    </p:spTree>
    <p:extLst>
      <p:ext uri="{BB962C8B-B14F-4D97-AF65-F5344CB8AC3E}">
        <p14:creationId xmlns:p14="http://schemas.microsoft.com/office/powerpoint/2010/main" val="1855873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6</a:t>
            </a:fld>
            <a:endParaRPr lang="fi-FI"/>
          </a:p>
        </p:txBody>
      </p:sp>
    </p:spTree>
    <p:extLst>
      <p:ext uri="{BB962C8B-B14F-4D97-AF65-F5344CB8AC3E}">
        <p14:creationId xmlns:p14="http://schemas.microsoft.com/office/powerpoint/2010/main" val="3996635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7</a:t>
            </a:fld>
            <a:endParaRPr lang="fi-FI"/>
          </a:p>
        </p:txBody>
      </p:sp>
    </p:spTree>
    <p:extLst>
      <p:ext uri="{BB962C8B-B14F-4D97-AF65-F5344CB8AC3E}">
        <p14:creationId xmlns:p14="http://schemas.microsoft.com/office/powerpoint/2010/main" val="1374350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8</a:t>
            </a:fld>
            <a:endParaRPr lang="fi-FI"/>
          </a:p>
        </p:txBody>
      </p:sp>
    </p:spTree>
    <p:extLst>
      <p:ext uri="{BB962C8B-B14F-4D97-AF65-F5344CB8AC3E}">
        <p14:creationId xmlns:p14="http://schemas.microsoft.com/office/powerpoint/2010/main" val="1024906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9</a:t>
            </a:fld>
            <a:endParaRPr lang="fi-FI"/>
          </a:p>
        </p:txBody>
      </p:sp>
    </p:spTree>
    <p:extLst>
      <p:ext uri="{BB962C8B-B14F-4D97-AF65-F5344CB8AC3E}">
        <p14:creationId xmlns:p14="http://schemas.microsoft.com/office/powerpoint/2010/main" val="2038203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10</a:t>
            </a:fld>
            <a:endParaRPr lang="fi-FI"/>
          </a:p>
        </p:txBody>
      </p:sp>
    </p:spTree>
    <p:extLst>
      <p:ext uri="{BB962C8B-B14F-4D97-AF65-F5344CB8AC3E}">
        <p14:creationId xmlns:p14="http://schemas.microsoft.com/office/powerpoint/2010/main" val="351767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11</a:t>
            </a:fld>
            <a:endParaRPr lang="fi-FI"/>
          </a:p>
        </p:txBody>
      </p:sp>
    </p:spTree>
    <p:extLst>
      <p:ext uri="{BB962C8B-B14F-4D97-AF65-F5344CB8AC3E}">
        <p14:creationId xmlns:p14="http://schemas.microsoft.com/office/powerpoint/2010/main" val="2723916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6.5.2026</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376262288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6.5.2026</a:t>
            </a:fld>
            <a:endParaRPr lang="fi-FI"/>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208088662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6.5.2026</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5042171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6.5.2026</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64181846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6.5.2026</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745300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6.5.2026</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66785004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6.5.2026</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63982625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6.5.2026</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Tree>
    <p:extLst>
      <p:ext uri="{BB962C8B-B14F-4D97-AF65-F5344CB8AC3E}">
        <p14:creationId xmlns:p14="http://schemas.microsoft.com/office/powerpoint/2010/main" val="54949955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6.5.2026</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89775427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6.5.2026</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6329016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pääotsikkoa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6.5.2026</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540390374"/>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6.5.2026</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6.5.2026</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78566840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6.5.2026</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03216163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Tree>
    <p:extLst>
      <p:ext uri="{BB962C8B-B14F-4D97-AF65-F5344CB8AC3E}">
        <p14:creationId xmlns:p14="http://schemas.microsoft.com/office/powerpoint/2010/main" val="964117059"/>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6.5.2026</a:t>
            </a:fld>
            <a:endParaRPr lang="fi-FI"/>
          </a:p>
        </p:txBody>
      </p:sp>
      <p:sp>
        <p:nvSpPr>
          <p:cNvPr id="26" name="Alatunnisteen paikkamerkki 2"/>
          <p:cNvSpPr>
            <a:spLocks noGrp="1"/>
          </p:cNvSpPr>
          <p:nvPr>
            <p:ph type="ftr" sz="quarter" idx="11"/>
          </p:nvPr>
        </p:nvSpPr>
        <p:spPr>
          <a:xfrm>
            <a:off x="1111510" y="4728047"/>
            <a:ext cx="1295891" cy="164690"/>
          </a:xfrm>
        </p:spPr>
        <p:txBody>
          <a:bodyPr/>
          <a:lstStyle/>
          <a:p>
            <a:r>
              <a:rPr lang="fi-FI"/>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6.5.2026</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6.5.2026</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1067460176"/>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6.5.2026</a:t>
            </a:fld>
            <a:endParaRPr lang="fi-FI"/>
          </a:p>
        </p:txBody>
      </p:sp>
      <p:sp>
        <p:nvSpPr>
          <p:cNvPr id="5"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583285883"/>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6.5.2026</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2207341520"/>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6.5.2026</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02188674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6.5.2026</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5695886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6.5.2026</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00552848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6.5.2026</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74770107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6.5.2026</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64742819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6.5.2026</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06231165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6.5.2026</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78139381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6.5.2026</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33050194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6.5.2026</a:t>
            </a:fld>
            <a:endParaRPr lang="fi-FI"/>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a:t>Muokkaa </a:t>
            </a:r>
            <a:r>
              <a:rPr lang="fi-FI" err="1"/>
              <a:t>perustyyl</a:t>
            </a:r>
            <a:r>
              <a:rPr lang="fi-FI"/>
              <a:t>. </a:t>
            </a:r>
            <a:r>
              <a:rPr lang="fi-FI" err="1"/>
              <a:t>napsautt</a:t>
            </a:r>
            <a:r>
              <a:rPr lang="fi-FI"/>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chart" Target="../charts/chart10.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chart" Target="../charts/chart13.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chart" Target="../charts/chart16.xml"/><Relationship Id="rId4" Type="http://schemas.openxmlformats.org/officeDocument/2006/relationships/chart" Target="../charts/char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chart" Target="../charts/chart19.xml"/><Relationship Id="rId4" Type="http://schemas.openxmlformats.org/officeDocument/2006/relationships/chart" Target="../charts/char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chart" Target="../charts/chart22.xml"/><Relationship Id="rId4" Type="http://schemas.openxmlformats.org/officeDocument/2006/relationships/chart" Target="../charts/chart21.xml"/></Relationships>
</file>

<file path=ppt/slides/_rels/slide1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chart" Target="../charts/chart25.xml"/><Relationship Id="rId4" Type="http://schemas.openxmlformats.org/officeDocument/2006/relationships/chart" Target="../charts/char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4.xml"/><Relationship Id="rId1" Type="http://schemas.openxmlformats.org/officeDocument/2006/relationships/slideLayout" Target="../slideLayouts/slideLayout26.xml"/><Relationship Id="rId5" Type="http://schemas.openxmlformats.org/officeDocument/2006/relationships/chart" Target="../charts/chart28.xml"/><Relationship Id="rId4" Type="http://schemas.openxmlformats.org/officeDocument/2006/relationships/chart" Target="../charts/chart27.xml"/></Relationships>
</file>

<file path=ppt/slides/_rels/slide1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5.xml"/><Relationship Id="rId1" Type="http://schemas.openxmlformats.org/officeDocument/2006/relationships/slideLayout" Target="../slideLayouts/slideLayout26.xml"/><Relationship Id="rId5" Type="http://schemas.openxmlformats.org/officeDocument/2006/relationships/chart" Target="../charts/chart31.xml"/><Relationship Id="rId4" Type="http://schemas.openxmlformats.org/officeDocument/2006/relationships/chart" Target="../charts/chart30.xml"/></Relationships>
</file>

<file path=ppt/slides/_rels/slide1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6.xml"/><Relationship Id="rId1" Type="http://schemas.openxmlformats.org/officeDocument/2006/relationships/slideLayout" Target="../slideLayouts/slideLayout26.xml"/><Relationship Id="rId5" Type="http://schemas.openxmlformats.org/officeDocument/2006/relationships/chart" Target="../charts/chart34.xml"/><Relationship Id="rId4" Type="http://schemas.openxmlformats.org/officeDocument/2006/relationships/chart" Target="../charts/chart33.xml"/></Relationships>
</file>

<file path=ppt/slides/_rels/slide1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7.xml"/><Relationship Id="rId1" Type="http://schemas.openxmlformats.org/officeDocument/2006/relationships/slideLayout" Target="../slideLayouts/slideLayout26.xml"/><Relationship Id="rId5" Type="http://schemas.openxmlformats.org/officeDocument/2006/relationships/chart" Target="../charts/chart37.xml"/><Relationship Id="rId4" Type="http://schemas.openxmlformats.org/officeDocument/2006/relationships/chart" Target="../charts/char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8.xml"/><Relationship Id="rId1" Type="http://schemas.openxmlformats.org/officeDocument/2006/relationships/slideLayout" Target="../slideLayouts/slideLayout26.xml"/><Relationship Id="rId5" Type="http://schemas.openxmlformats.org/officeDocument/2006/relationships/chart" Target="../charts/chart40.xml"/><Relationship Id="rId4" Type="http://schemas.openxmlformats.org/officeDocument/2006/relationships/chart" Target="../charts/chart39.xml"/></Relationships>
</file>

<file path=ppt/slides/_rels/slide2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9.xml"/><Relationship Id="rId1" Type="http://schemas.openxmlformats.org/officeDocument/2006/relationships/slideLayout" Target="../slideLayouts/slideLayout26.xml"/><Relationship Id="rId5" Type="http://schemas.openxmlformats.org/officeDocument/2006/relationships/chart" Target="../charts/chart43.xml"/><Relationship Id="rId4" Type="http://schemas.openxmlformats.org/officeDocument/2006/relationships/chart" Target="../charts/chart42.xml"/></Relationships>
</file>

<file path=ppt/slides/_rels/slide2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0.xml"/><Relationship Id="rId1" Type="http://schemas.openxmlformats.org/officeDocument/2006/relationships/slideLayout" Target="../slideLayouts/slideLayout26.xml"/><Relationship Id="rId5" Type="http://schemas.openxmlformats.org/officeDocument/2006/relationships/chart" Target="../charts/chart46.xml"/><Relationship Id="rId4" Type="http://schemas.openxmlformats.org/officeDocument/2006/relationships/chart" Target="../charts/chart45.xml"/></Relationships>
</file>

<file path=ppt/slides/_rels/slide2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1.xml"/><Relationship Id="rId1" Type="http://schemas.openxmlformats.org/officeDocument/2006/relationships/slideLayout" Target="../slideLayouts/slideLayout26.xml"/><Relationship Id="rId5" Type="http://schemas.openxmlformats.org/officeDocument/2006/relationships/chart" Target="../charts/chart49.xml"/><Relationship Id="rId4" Type="http://schemas.openxmlformats.org/officeDocument/2006/relationships/chart" Target="../charts/chart48.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6.bin"/><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7.bin"/><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8.bin"/><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9.bin"/><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0.bin"/><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1.bin"/><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2.bin"/><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3.bin"/><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4.bin"/><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5.bin"/><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6.bin"/><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lnSpcReduction="10000"/>
          </a:bodyPr>
          <a:lstStyle/>
          <a:p>
            <a:r>
              <a:rPr lang="fi-FI" dirty="0"/>
              <a:t>Teknologiateollisuuden talousnäkymät alueittain</a:t>
            </a:r>
          </a:p>
          <a:p>
            <a:r>
              <a:rPr lang="fi-FI" dirty="0"/>
              <a:t>6.5.2026</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a:p>
        </p:txBody>
      </p:sp>
      <p:sp>
        <p:nvSpPr>
          <p:cNvPr id="4" name="Päivämäärän paikkamerkki 3"/>
          <p:cNvSpPr>
            <a:spLocks noGrp="1"/>
          </p:cNvSpPr>
          <p:nvPr>
            <p:ph type="dt" sz="half" idx="10"/>
          </p:nvPr>
        </p:nvSpPr>
        <p:spPr/>
        <p:txBody>
          <a:bodyPr/>
          <a:lstStyle/>
          <a:p>
            <a:fld id="{F553C366-6A2C-43B9-A437-B827E0484441}"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299026771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fontScale="25000" lnSpcReduction="20000"/>
          </a:bodyPr>
          <a:lstStyle/>
          <a:p>
            <a:r>
              <a:rPr lang="fi-FI" sz="8800" dirty="0">
                <a:solidFill>
                  <a:schemeClr val="tx2"/>
                </a:solidFill>
              </a:rPr>
              <a:t>Teknologiateollisuus</a:t>
            </a:r>
            <a:br>
              <a:rPr lang="fi-FI" dirty="0">
                <a:solidFill>
                  <a:schemeClr val="tx2"/>
                </a:solidFill>
              </a:rPr>
            </a:br>
            <a:r>
              <a:rPr lang="fi-FI" sz="5600" dirty="0">
                <a:solidFill>
                  <a:schemeClr val="tx2"/>
                </a:solidFill>
              </a:rPr>
              <a:t>Merkittävin elinkeino myös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33 %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85 %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9 000 työpaikkaa eli 16 prosenttia Etelä-Savon kaikista työllisistä. Alalla työskentelee suoraan 4 200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58706949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924258239"/>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Etelä-Savossa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a:solidFill>
                            <a:srgbClr val="000000"/>
                          </a:solidFill>
                          <a:latin typeface="+mn-lt"/>
                          <a:ea typeface="ＭＳ Ｐゴシック" pitchFamily="34" charset="-128"/>
                        </a:rPr>
                        <a:t>0,8</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a:solidFill>
                            <a:srgbClr val="000000"/>
                          </a:solidFill>
                          <a:latin typeface="+mn-lt"/>
                          <a:ea typeface="ＭＳ Ｐゴシック" pitchFamily="34" charset="-128"/>
                        </a:rPr>
                        <a:t>4 2</a:t>
                      </a:r>
                      <a:r>
                        <a:rPr lang="fi-FI" sz="1050" kern="1200">
                          <a:solidFill>
                            <a:srgbClr val="000000"/>
                          </a:solidFill>
                          <a:latin typeface="+mn-lt"/>
                          <a:ea typeface="ＭＳ Ｐゴシック" pitchFamily="34" charset="-128"/>
                        </a:rPr>
                        <a:t>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66012343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937600819"/>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8326513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fontScale="25000" lnSpcReduction="20000"/>
          </a:bodyPr>
          <a:lstStyle/>
          <a:p>
            <a:r>
              <a:rPr lang="fi-FI" sz="8800" dirty="0">
                <a:solidFill>
                  <a:schemeClr val="tx2"/>
                </a:solidFill>
              </a:rPr>
              <a:t>Teknologiateollisuus</a:t>
            </a:r>
            <a:br>
              <a:rPr lang="fi-FI" dirty="0">
                <a:solidFill>
                  <a:schemeClr val="tx2"/>
                </a:solidFill>
              </a:rPr>
            </a:br>
            <a:r>
              <a:rPr lang="fi-FI" sz="5600" dirty="0">
                <a:solidFill>
                  <a:schemeClr val="tx2"/>
                </a:solidFill>
              </a:rPr>
              <a:t>Merkittävin elinkeino myös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61 %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35 000 työpaikkaa eli reilu viidennes Hämeen kaikista työllisistä. Alalla työskentelee suoraan 16 500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08164488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616762874"/>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Hämeessä</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ea typeface="ＭＳ Ｐゴシック" pitchFamily="34" charset="-128"/>
                        </a:rPr>
                        <a:t>5,2</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ea typeface="ＭＳ Ｐゴシック" pitchFamily="34" charset="-128"/>
                        </a:rPr>
                        <a:t>16 500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840669920"/>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784256268"/>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
        <p:nvSpPr>
          <p:cNvPr id="6" name="Tekstin paikkamerkki 6">
            <a:extLst>
              <a:ext uri="{FF2B5EF4-FFF2-40B4-BE49-F238E27FC236}">
                <a16:creationId xmlns:a16="http://schemas.microsoft.com/office/drawing/2014/main" id="{6917516A-EF59-8B0B-5FF9-4B5F09F214FE}"/>
              </a:ext>
            </a:extLst>
          </p:cNvPr>
          <p:cNvSpPr>
            <a:spLocks noGrp="1"/>
          </p:cNvSpPr>
          <p:nvPr>
            <p:ph type="body" sz="quarter" idx="18"/>
          </p:nvPr>
        </p:nvSpPr>
        <p:spPr>
          <a:xfrm>
            <a:off x="2213539" y="4782014"/>
            <a:ext cx="6224433" cy="158672"/>
          </a:xfrm>
        </p:spPr>
        <p:txBody>
          <a:bodyPr/>
          <a:lstStyle/>
          <a:p>
            <a:r>
              <a:rPr lang="fi-FI"/>
              <a:t>*Häme sisältää Päijät-Hämeen ja Kanta-Hämeen maakunnat.</a:t>
            </a:r>
          </a:p>
        </p:txBody>
      </p:sp>
    </p:spTree>
    <p:extLst>
      <p:ext uri="{BB962C8B-B14F-4D97-AF65-F5344CB8AC3E}">
        <p14:creationId xmlns:p14="http://schemas.microsoft.com/office/powerpoint/2010/main" val="174697091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fontScale="25000" lnSpcReduction="20000"/>
          </a:bodyPr>
          <a:lstStyle/>
          <a:p>
            <a:r>
              <a:rPr lang="fi-FI" sz="8800" dirty="0">
                <a:solidFill>
                  <a:schemeClr val="tx2"/>
                </a:solidFill>
              </a:rPr>
              <a:t>Teknologiateollisuus</a:t>
            </a:r>
            <a:br>
              <a:rPr lang="fi-FI" dirty="0">
                <a:solidFill>
                  <a:schemeClr val="tx2"/>
                </a:solidFill>
              </a:rPr>
            </a:br>
            <a:r>
              <a:rPr lang="fi-FI" sz="5600" dirty="0">
                <a:solidFill>
                  <a:schemeClr val="tx2"/>
                </a:solidFill>
              </a:rPr>
              <a:t>Merkittävin elinkeino myös Kaakkois-Suomessa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23 %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39 %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23 000 työpaikkaa eli lähes viidennes Kaakkois-Suomen kaikista työllisistä. Alalla työskentelee suoraan 11 100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531611489"/>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327789304"/>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Kaakkois</a:t>
                      </a:r>
                      <a:r>
                        <a:rPr lang="fi-FI" sz="1050" b="0">
                          <a:solidFill>
                            <a:srgbClr val="000000"/>
                          </a:solidFill>
                          <a:latin typeface="+mn-lt"/>
                        </a:rPr>
                        <a:t>-Suomessa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2,4</a:t>
                      </a:r>
                    </a:p>
                  </a:txBody>
                  <a:tcPr marL="0" marR="0" marT="0" marB="0" anchor="b">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11 100</a:t>
                      </a:r>
                    </a:p>
                  </a:txBody>
                  <a:tcPr marL="0" marR="0" marT="0" marB="0" anchor="b">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165822787"/>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1992645752"/>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
        <p:nvSpPr>
          <p:cNvPr id="6" name="Tekstin paikkamerkki 6">
            <a:extLst>
              <a:ext uri="{FF2B5EF4-FFF2-40B4-BE49-F238E27FC236}">
                <a16:creationId xmlns:a16="http://schemas.microsoft.com/office/drawing/2014/main" id="{BB1F61DA-9A56-C907-392C-2B430A509D15}"/>
              </a:ext>
            </a:extLst>
          </p:cNvPr>
          <p:cNvSpPr>
            <a:spLocks noGrp="1"/>
          </p:cNvSpPr>
          <p:nvPr>
            <p:ph type="body" sz="quarter" idx="18"/>
          </p:nvPr>
        </p:nvSpPr>
        <p:spPr>
          <a:xfrm>
            <a:off x="2213539" y="4782014"/>
            <a:ext cx="6224433" cy="158672"/>
          </a:xfrm>
        </p:spPr>
        <p:txBody>
          <a:bodyPr/>
          <a:lstStyle/>
          <a:p>
            <a:r>
              <a:rPr lang="fi-FI"/>
              <a:t>*Kaakkois-Suomi sisältää Etelä-Karjalan ja Kymenlaakson maakunnat.</a:t>
            </a:r>
          </a:p>
        </p:txBody>
      </p:sp>
    </p:spTree>
    <p:extLst>
      <p:ext uri="{BB962C8B-B14F-4D97-AF65-F5344CB8AC3E}">
        <p14:creationId xmlns:p14="http://schemas.microsoft.com/office/powerpoint/2010/main" val="233937539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fontScale="25000" lnSpcReduction="20000"/>
          </a:bodyPr>
          <a:lstStyle/>
          <a:p>
            <a:r>
              <a:rPr lang="fi-FI" sz="8800" dirty="0">
                <a:solidFill>
                  <a:schemeClr val="tx2"/>
                </a:solidFill>
              </a:rPr>
              <a:t>Teknologiateollisuus</a:t>
            </a:r>
            <a:br>
              <a:rPr lang="fi-FI" dirty="0">
                <a:solidFill>
                  <a:schemeClr val="tx2"/>
                </a:solidFill>
              </a:rPr>
            </a:br>
            <a:r>
              <a:rPr lang="fi-FI" sz="5600" dirty="0">
                <a:solidFill>
                  <a:schemeClr val="tx2"/>
                </a:solidFill>
              </a:rPr>
              <a:t>Merkittävin elinkeino myös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81 %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77 %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7 000 työpaikkaa eli viidennes Kainuun kaikista työllisistä. Alalla työskentelee suoraan    3 300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27946549"/>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523734632"/>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Kainuussa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ea typeface="ＭＳ Ｐゴシック" pitchFamily="34" charset="-128"/>
                        </a:rPr>
                        <a:t>1,0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a:solidFill>
                            <a:srgbClr val="000000"/>
                          </a:solidFill>
                          <a:latin typeface="+mn-lt"/>
                          <a:ea typeface="ＭＳ Ｐゴシック" pitchFamily="34" charset="-128"/>
                        </a:rPr>
                        <a:t>3 300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27403229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74678511"/>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0358477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fontScale="25000" lnSpcReduction="20000"/>
          </a:bodyPr>
          <a:lstStyle/>
          <a:p>
            <a:r>
              <a:rPr lang="fi-FI" sz="8800" dirty="0">
                <a:solidFill>
                  <a:schemeClr val="tx2"/>
                </a:solidFill>
              </a:rPr>
              <a:t>Teknologiateollisuus</a:t>
            </a:r>
            <a:br>
              <a:rPr lang="fi-FI" dirty="0">
                <a:solidFill>
                  <a:schemeClr val="tx2"/>
                </a:solidFill>
              </a:rPr>
            </a:br>
            <a:r>
              <a:rPr lang="fi-FI" sz="5600" dirty="0">
                <a:solidFill>
                  <a:schemeClr val="tx2"/>
                </a:solidFill>
              </a:rPr>
              <a:t>Merkittävin elinkeino myös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47 %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61 %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34 000 työpaikkaa eli reilu neljännes Keski-Suomen kaikista työllisistä. Alalla työskentelee suoraan 16 200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862842133"/>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835397646"/>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Keski-Suomessa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ea typeface="ＭＳ Ｐゴシック" pitchFamily="34" charset="-128"/>
                        </a:rPr>
                        <a:t>3,4</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ea typeface="ＭＳ Ｐゴシック" pitchFamily="34" charset="-128"/>
                        </a:rPr>
                        <a:t>16 </a:t>
                      </a:r>
                      <a:r>
                        <a:rPr lang="fi-FI" sz="1050" b="0" baseline="0">
                          <a:solidFill>
                            <a:srgbClr val="000000"/>
                          </a:solidFill>
                          <a:latin typeface="+mn-lt"/>
                          <a:ea typeface="ＭＳ Ｐゴシック" pitchFamily="34" charset="-128"/>
                        </a:rPr>
                        <a:t>200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513607978"/>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19261149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0556773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r>
              <a:rPr lang="fi-FI" dirty="0">
                <a:solidFill>
                  <a:schemeClr val="tx2"/>
                </a:solidFill>
              </a:rPr>
              <a:t>Teknologiateollisuus</a:t>
            </a:r>
            <a:br>
              <a:rPr lang="fi-FI" dirty="0">
                <a:solidFill>
                  <a:schemeClr val="tx2"/>
                </a:solidFill>
              </a:rPr>
            </a:br>
            <a:r>
              <a:rPr lang="fi-FI" sz="1400" dirty="0">
                <a:solidFill>
                  <a:schemeClr val="tx2"/>
                </a:solidFill>
              </a:rPr>
              <a:t>Merkittävin elinkeino myös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73 %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59 %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17 000 työpaikkaa eli viidennes Lapin kaikista työllisistä. Alalla työskentelee suoraan      8 000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62541898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118507858"/>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Lapissa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5,7</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a:solidFill>
                            <a:srgbClr val="000000"/>
                          </a:solidFill>
                          <a:latin typeface="+mn-lt"/>
                          <a:ea typeface="ＭＳ Ｐゴシック" pitchFamily="34" charset="-128"/>
                        </a:rPr>
                        <a:t>8 000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47301626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73871028"/>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3350720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fontScale="25000" lnSpcReduction="20000"/>
          </a:bodyPr>
          <a:lstStyle/>
          <a:p>
            <a:r>
              <a:rPr lang="fi-FI" sz="8800" dirty="0">
                <a:solidFill>
                  <a:schemeClr val="tx2"/>
                </a:solidFill>
              </a:rPr>
              <a:t>Teknologiateollisuus</a:t>
            </a:r>
            <a:br>
              <a:rPr lang="fi-FI" dirty="0">
                <a:solidFill>
                  <a:schemeClr val="tx2"/>
                </a:solidFill>
              </a:rPr>
            </a:br>
            <a:r>
              <a:rPr lang="fi-FI" sz="5600" dirty="0">
                <a:solidFill>
                  <a:schemeClr val="tx2"/>
                </a:solidFill>
              </a:rPr>
              <a:t>Merkittävin elinkeino myös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54 %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77 %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84 000 työpaikkaa eli lähes kolmannes Pirkanmaan kaikista työllisistä. Alalla työskentelee suoraan 40 000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0391495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415253253"/>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Pirkanmaalla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10,9</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a:solidFill>
                            <a:srgbClr val="000000"/>
                          </a:solidFill>
                          <a:latin typeface="+mn-lt"/>
                          <a:ea typeface="ＭＳ Ｐゴシック" pitchFamily="34" charset="-128"/>
                        </a:rPr>
                        <a:t>40 000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021222226"/>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8535037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5846370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fontScale="25000" lnSpcReduction="20000"/>
          </a:bodyPr>
          <a:lstStyle/>
          <a:p>
            <a:r>
              <a:rPr lang="fi-FI" sz="8800" dirty="0">
                <a:solidFill>
                  <a:schemeClr val="tx2"/>
                </a:solidFill>
              </a:rPr>
              <a:t>Teknologiateollisuus</a:t>
            </a:r>
            <a:br>
              <a:rPr lang="fi-FI" dirty="0">
                <a:solidFill>
                  <a:schemeClr val="tx2"/>
                </a:solidFill>
              </a:rPr>
            </a:br>
            <a:r>
              <a:rPr lang="fi-FI" sz="5600" dirty="0">
                <a:solidFill>
                  <a:schemeClr val="tx2"/>
                </a:solidFill>
              </a:rPr>
              <a:t>Merkittävin elinkeino myös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63 %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93 %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44 000 työpaikkaa eli kolmannes Pohjanmaan kaikista työllisistä. Alalla työskentelee suoraan 20 900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261981833"/>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84179109"/>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ea typeface="ＭＳ Ｐゴシック" pitchFamily="34" charset="-128"/>
                        </a:rPr>
                        <a:t>6,8</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a:solidFill>
                            <a:srgbClr val="000000"/>
                          </a:solidFill>
                          <a:latin typeface="+mn-lt"/>
                          <a:ea typeface="ＭＳ Ｐゴシック" pitchFamily="34" charset="-128"/>
                        </a:rPr>
                        <a:t>20 900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859269636"/>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78666591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
        <p:nvSpPr>
          <p:cNvPr id="6" name="Tekstin paikkamerkki 6">
            <a:extLst>
              <a:ext uri="{FF2B5EF4-FFF2-40B4-BE49-F238E27FC236}">
                <a16:creationId xmlns:a16="http://schemas.microsoft.com/office/drawing/2014/main" id="{7C83DEEA-7587-C747-EE84-4599B647EF10}"/>
              </a:ext>
            </a:extLst>
          </p:cNvPr>
          <p:cNvSpPr>
            <a:spLocks noGrp="1"/>
          </p:cNvSpPr>
          <p:nvPr>
            <p:ph type="body" sz="quarter" idx="18"/>
          </p:nvPr>
        </p:nvSpPr>
        <p:spPr>
          <a:xfrm>
            <a:off x="2213539" y="4782014"/>
            <a:ext cx="6224433" cy="158672"/>
          </a:xfrm>
        </p:spPr>
        <p:txBody>
          <a:bodyPr/>
          <a:lstStyle/>
          <a:p>
            <a:r>
              <a:rPr lang="fi-FI"/>
              <a:t>*Pohjanmaan ELY-alue sisältää Keski-Pohjanmaan ja Pohjanmaan maakunnat. </a:t>
            </a:r>
          </a:p>
        </p:txBody>
      </p:sp>
    </p:spTree>
    <p:extLst>
      <p:ext uri="{BB962C8B-B14F-4D97-AF65-F5344CB8AC3E}">
        <p14:creationId xmlns:p14="http://schemas.microsoft.com/office/powerpoint/2010/main" val="242337131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fontScale="25000" lnSpcReduction="20000"/>
          </a:bodyPr>
          <a:lstStyle/>
          <a:p>
            <a:r>
              <a:rPr lang="fi-FI" sz="8800" dirty="0">
                <a:solidFill>
                  <a:schemeClr val="tx2"/>
                </a:solidFill>
              </a:rPr>
              <a:t>Teknologiateollisuus</a:t>
            </a:r>
            <a:br>
              <a:rPr lang="fi-FI" dirty="0">
                <a:solidFill>
                  <a:schemeClr val="tx2"/>
                </a:solidFill>
              </a:rPr>
            </a:br>
            <a:r>
              <a:rPr lang="fi-FI" sz="5600" dirty="0">
                <a:solidFill>
                  <a:schemeClr val="tx2"/>
                </a:solidFill>
              </a:rPr>
              <a:t>Merkittävin elinkeino myös Pohjois-Karjalassa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42 %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65 %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14 000 työpaikkaa eli noin viidennes Pohjois-Karjalan kaikista työllisistä. Alalla työskentelee suoraan 6 600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68621337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800615421"/>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-Karjalassa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a:solidFill>
                            <a:srgbClr val="000000"/>
                          </a:solidFill>
                          <a:latin typeface="+mn-lt"/>
                          <a:ea typeface="ＭＳ Ｐゴシック" pitchFamily="34" charset="-128"/>
                        </a:rPr>
                        <a:t>1,6</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6 600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81599705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628291010"/>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1185467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fontScale="25000" lnSpcReduction="20000"/>
          </a:bodyPr>
          <a:lstStyle/>
          <a:p>
            <a:r>
              <a:rPr lang="fi-FI" sz="8800" dirty="0">
                <a:solidFill>
                  <a:schemeClr val="tx2"/>
                </a:solidFill>
              </a:rPr>
              <a:t>Teknologiateollisuus</a:t>
            </a:r>
            <a:br>
              <a:rPr lang="fi-FI" dirty="0">
                <a:solidFill>
                  <a:schemeClr val="tx2"/>
                </a:solidFill>
              </a:rPr>
            </a:br>
            <a:r>
              <a:rPr lang="fi-FI" sz="5600" dirty="0">
                <a:solidFill>
                  <a:schemeClr val="tx2"/>
                </a:solidFill>
              </a:rPr>
              <a:t>Merkittävin elinkeino myös Pohjois-Pohjanmaalla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65 %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90 %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52 000 työpaikkaa eli reilu neljännes Pohjois-Pohjanmaan kaikista työllisistä. Alalla työskentelee suoraan 24 600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79235318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799145344"/>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9,7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a:solidFill>
                            <a:srgbClr val="000000"/>
                          </a:solidFill>
                          <a:latin typeface="+mn-lt"/>
                          <a:ea typeface="ＭＳ Ｐゴシック" pitchFamily="34" charset="-128"/>
                        </a:rPr>
                        <a:t>24 600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96655651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142657404"/>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6747254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FF46846-6019-4A97-9B81-047703C41449}"/>
              </a:ext>
            </a:extLst>
          </p:cNvPr>
          <p:cNvSpPr>
            <a:spLocks noGrp="1"/>
          </p:cNvSpPr>
          <p:nvPr>
            <p:ph type="body" sz="quarter" idx="15"/>
          </p:nvPr>
        </p:nvSpPr>
        <p:spPr/>
        <p:txBody>
          <a:bodyPr>
            <a:normAutofit/>
          </a:bodyPr>
          <a:lstStyle/>
          <a:p>
            <a:r>
              <a:rPr lang="fi-FI">
                <a:solidFill>
                  <a:schemeClr val="tx1"/>
                </a:solidFill>
              </a:rPr>
              <a:t>Teknologiateollisuus </a:t>
            </a:r>
            <a:r>
              <a:rPr lang="fi-FI" dirty="0">
                <a:solidFill>
                  <a:schemeClr val="tx1"/>
                </a:solidFill>
              </a:rPr>
              <a:t>alueittain 6.5.2026</a:t>
            </a:r>
          </a:p>
        </p:txBody>
      </p:sp>
      <p:sp>
        <p:nvSpPr>
          <p:cNvPr id="3" name="Dian numeron paikkamerkki 2">
            <a:extLst>
              <a:ext uri="{FF2B5EF4-FFF2-40B4-BE49-F238E27FC236}">
                <a16:creationId xmlns:a16="http://schemas.microsoft.com/office/drawing/2014/main" id="{F1501574-C9FC-4C36-85FB-D1DE3E4A7A43}"/>
              </a:ext>
            </a:extLst>
          </p:cNvPr>
          <p:cNvSpPr>
            <a:spLocks noGrp="1"/>
          </p:cNvSpPr>
          <p:nvPr>
            <p:ph type="sldNum" sz="quarter" idx="12"/>
          </p:nvPr>
        </p:nvSpPr>
        <p:spPr/>
        <p:txBody>
          <a:bodyPr/>
          <a:lstStyle/>
          <a:p>
            <a:fld id="{6FCB6B90-8271-4E8F-82C1-E646FBB48A2E}" type="slidenum">
              <a:rPr lang="fi-FI" smtClean="0"/>
              <a:pPr/>
              <a:t>2</a:t>
            </a:fld>
            <a:endParaRPr lang="fi-FI"/>
          </a:p>
        </p:txBody>
      </p:sp>
      <p:sp>
        <p:nvSpPr>
          <p:cNvPr id="4" name="Päivämäärän paikkamerkki 3">
            <a:extLst>
              <a:ext uri="{FF2B5EF4-FFF2-40B4-BE49-F238E27FC236}">
                <a16:creationId xmlns:a16="http://schemas.microsoft.com/office/drawing/2014/main" id="{7487A687-CD81-43A7-AE05-B825043A25ED}"/>
              </a:ext>
            </a:extLst>
          </p:cNvPr>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a:extLst>
              <a:ext uri="{FF2B5EF4-FFF2-40B4-BE49-F238E27FC236}">
                <a16:creationId xmlns:a16="http://schemas.microsoft.com/office/drawing/2014/main" id="{9CEC7F99-0A4B-473D-9B1D-65A59959BCE0}"/>
              </a:ext>
            </a:extLst>
          </p:cNvPr>
          <p:cNvSpPr>
            <a:spLocks noGrp="1"/>
          </p:cNvSpPr>
          <p:nvPr>
            <p:ph type="ftr" sz="quarter" idx="11"/>
          </p:nvPr>
        </p:nvSpPr>
        <p:spPr/>
        <p:txBody>
          <a:bodyPr/>
          <a:lstStyle/>
          <a:p>
            <a:r>
              <a:rPr lang="fi-FI"/>
              <a:t>Teknologiateollisuus</a:t>
            </a:r>
          </a:p>
        </p:txBody>
      </p:sp>
      <p:sp>
        <p:nvSpPr>
          <p:cNvPr id="6" name="Sisällön paikkamerkki 5">
            <a:extLst>
              <a:ext uri="{FF2B5EF4-FFF2-40B4-BE49-F238E27FC236}">
                <a16:creationId xmlns:a16="http://schemas.microsoft.com/office/drawing/2014/main" id="{4B4EBBC5-0BE4-4914-88D0-14756726525D}"/>
              </a:ext>
            </a:extLst>
          </p:cNvPr>
          <p:cNvSpPr>
            <a:spLocks noGrp="1"/>
          </p:cNvSpPr>
          <p:nvPr>
            <p:ph sz="quarter" idx="17"/>
          </p:nvPr>
        </p:nvSpPr>
        <p:spPr/>
        <p:txBody>
          <a:bodyPr>
            <a:noAutofit/>
          </a:bodyPr>
          <a:lstStyle/>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Teknologiayritysten liikevaihto kehittyi vaihtelevasti 1-12/2025 vuodentakaiseen ajankohtaan verrattuna eri ELY-alueilla. </a:t>
            </a:r>
          </a:p>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Voimakkainta kasvu </a:t>
            </a:r>
            <a:r>
              <a:rPr lang="fi-FI" sz="1050" dirty="0"/>
              <a:t>oli Uudellamaalla, </a:t>
            </a:r>
            <a:r>
              <a:rPr lang="fi-FI" sz="1050" dirty="0">
                <a:effectLst/>
                <a:latin typeface="Verdana" panose="020B0604030504040204" pitchFamily="34" charset="0"/>
                <a:ea typeface="Verdana" panose="020B0604030504040204" pitchFamily="34" charset="0"/>
                <a:cs typeface="Verdana" panose="020B0604030504040204" pitchFamily="34" charset="0"/>
              </a:rPr>
              <a:t>jossa liikevaihto kasvoi  </a:t>
            </a:r>
            <a:r>
              <a:rPr lang="fi-FI" sz="1050" dirty="0"/>
              <a:t>6,1</a:t>
            </a:r>
            <a:r>
              <a:rPr lang="fi-FI" sz="1050" dirty="0">
                <a:effectLst/>
                <a:latin typeface="Verdana" panose="020B0604030504040204" pitchFamily="34" charset="0"/>
                <a:ea typeface="Verdana" panose="020B0604030504040204" pitchFamily="34" charset="0"/>
                <a:cs typeface="Verdana" panose="020B0604030504040204" pitchFamily="34" charset="0"/>
              </a:rPr>
              <a:t> % prosenttia. Seuraavaksi eniten liikevaihto kasvoi Varsinais-Suomessa, +</a:t>
            </a:r>
            <a:r>
              <a:rPr lang="fi-FI" sz="1050" dirty="0"/>
              <a:t>5,8</a:t>
            </a:r>
            <a:r>
              <a:rPr lang="fi-FI" sz="1050" dirty="0">
                <a:effectLst/>
                <a:latin typeface="Verdana" panose="020B0604030504040204" pitchFamily="34" charset="0"/>
                <a:ea typeface="Verdana" panose="020B0604030504040204" pitchFamily="34" charset="0"/>
                <a:cs typeface="Verdana" panose="020B0604030504040204" pitchFamily="34" charset="0"/>
              </a:rPr>
              <a:t> %, Pohjois-</a:t>
            </a:r>
            <a:r>
              <a:rPr lang="fi-FI" sz="1050" dirty="0"/>
              <a:t>Pohjanmaalla</a:t>
            </a:r>
            <a:r>
              <a:rPr lang="fi-FI" sz="1050" dirty="0">
                <a:effectLst/>
                <a:latin typeface="Verdana" panose="020B0604030504040204" pitchFamily="34" charset="0"/>
                <a:ea typeface="Verdana" panose="020B0604030504040204" pitchFamily="34" charset="0"/>
                <a:cs typeface="Verdana" panose="020B0604030504040204" pitchFamily="34" charset="0"/>
              </a:rPr>
              <a:t> +5</a:t>
            </a:r>
            <a:r>
              <a:rPr lang="fi-FI" sz="1050" dirty="0"/>
              <a:t>,4</a:t>
            </a:r>
            <a:r>
              <a:rPr lang="fi-FI" sz="1050" dirty="0">
                <a:effectLst/>
                <a:latin typeface="Verdana" panose="020B0604030504040204" pitchFamily="34" charset="0"/>
                <a:ea typeface="Verdana" panose="020B0604030504040204" pitchFamily="34" charset="0"/>
                <a:cs typeface="Verdana" panose="020B0604030504040204" pitchFamily="34" charset="0"/>
              </a:rPr>
              <a:t> % ja </a:t>
            </a:r>
            <a:r>
              <a:rPr lang="fi-FI" sz="1050" dirty="0"/>
              <a:t>Lapissa</a:t>
            </a:r>
            <a:r>
              <a:rPr lang="fi-FI" sz="1050" dirty="0">
                <a:effectLst/>
                <a:latin typeface="Verdana" panose="020B0604030504040204" pitchFamily="34" charset="0"/>
                <a:ea typeface="Verdana" panose="020B0604030504040204" pitchFamily="34" charset="0"/>
                <a:cs typeface="Verdana" panose="020B0604030504040204" pitchFamily="34" charset="0"/>
              </a:rPr>
              <a:t> +5</a:t>
            </a:r>
            <a:r>
              <a:rPr lang="fi-FI" sz="1050" dirty="0"/>
              <a:t>,3</a:t>
            </a:r>
            <a:r>
              <a:rPr lang="fi-FI" sz="1050" dirty="0">
                <a:effectLst/>
                <a:latin typeface="Verdana" panose="020B0604030504040204" pitchFamily="34" charset="0"/>
                <a:ea typeface="Verdana" panose="020B0604030504040204" pitchFamily="34" charset="0"/>
                <a:cs typeface="Verdana" panose="020B0604030504040204" pitchFamily="34" charset="0"/>
              </a:rPr>
              <a:t> %. Liikevaihto laski eniten Keski-Suomessa -2,6 %, Satakunnassa -2,1 % ja </a:t>
            </a:r>
            <a:r>
              <a:rPr lang="fi-FI" sz="1050" dirty="0"/>
              <a:t>Etelä-Savossa</a:t>
            </a:r>
            <a:r>
              <a:rPr lang="fi-FI" sz="1050" dirty="0">
                <a:effectLst/>
                <a:latin typeface="Verdana" panose="020B0604030504040204" pitchFamily="34" charset="0"/>
                <a:ea typeface="Verdana" panose="020B0604030504040204" pitchFamily="34" charset="0"/>
                <a:cs typeface="Verdana" panose="020B0604030504040204" pitchFamily="34" charset="0"/>
              </a:rPr>
              <a:t> -1,2 %. Koko maassa liikevaihto kasvoi</a:t>
            </a:r>
            <a:r>
              <a:rPr lang="fi-FI" sz="1050" dirty="0"/>
              <a:t> </a:t>
            </a:r>
            <a:r>
              <a:rPr lang="fi-FI" sz="1050" dirty="0">
                <a:effectLst/>
                <a:latin typeface="Verdana" panose="020B0604030504040204" pitchFamily="34" charset="0"/>
                <a:ea typeface="Verdana" panose="020B0604030504040204" pitchFamily="34" charset="0"/>
                <a:cs typeface="Verdana" panose="020B0604030504040204" pitchFamily="34" charset="0"/>
              </a:rPr>
              <a:t>alustavien tietojen mukaan </a:t>
            </a:r>
            <a:r>
              <a:rPr lang="fi-FI" sz="1050" dirty="0"/>
              <a:t>+3</a:t>
            </a:r>
            <a:r>
              <a:rPr lang="fi-FI" sz="1050" dirty="0">
                <a:effectLst/>
                <a:latin typeface="Verdana" panose="020B0604030504040204" pitchFamily="34" charset="0"/>
                <a:ea typeface="Verdana" panose="020B0604030504040204" pitchFamily="34" charset="0"/>
                <a:cs typeface="Verdana" panose="020B0604030504040204" pitchFamily="34" charset="0"/>
              </a:rPr>
              <a:t>,7</a:t>
            </a:r>
            <a:r>
              <a:rPr lang="fi-FI" sz="1050" dirty="0"/>
              <a:t> </a:t>
            </a:r>
            <a:r>
              <a:rPr lang="fi-FI" sz="1050" dirty="0">
                <a:effectLst/>
                <a:latin typeface="Verdana" panose="020B0604030504040204" pitchFamily="34" charset="0"/>
                <a:ea typeface="Verdana" panose="020B0604030504040204" pitchFamily="34" charset="0"/>
                <a:cs typeface="Verdana" panose="020B0604030504040204" pitchFamily="34" charset="0"/>
              </a:rPr>
              <a:t>%.*</a:t>
            </a:r>
          </a:p>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Teknologiateollisuuden (elektroniikka- ja sähköteollisuus, kone- ja metallituoteteollisuus, metallien jalostus, suunnittelu ja konsultointi sekä tietotekniikka-ala) liikevaihdoltaan suurimmat ELY-alueet ovat Uusimaa (osuus koko teknologiateollisuuden liikevaihdosta: 3</a:t>
            </a:r>
            <a:r>
              <a:rPr lang="fi-FI" sz="1050" dirty="0"/>
              <a:t>5</a:t>
            </a:r>
            <a:r>
              <a:rPr lang="fi-FI" sz="1050" dirty="0">
                <a:effectLst/>
                <a:latin typeface="Verdana" panose="020B0604030504040204" pitchFamily="34" charset="0"/>
                <a:ea typeface="Verdana" panose="020B0604030504040204" pitchFamily="34" charset="0"/>
                <a:cs typeface="Verdana" panose="020B0604030504040204" pitchFamily="34" charset="0"/>
              </a:rPr>
              <a:t> %), Pirkanmaa (11 %), Pohjois-Pohjanmaa (10 %), </a:t>
            </a:r>
            <a:r>
              <a:rPr lang="fi-FI" sz="1050" dirty="0"/>
              <a:t>Varsinais-Suomi (9 %), </a:t>
            </a:r>
            <a:r>
              <a:rPr lang="fi-FI" sz="1050" dirty="0">
                <a:effectLst/>
                <a:latin typeface="Verdana" panose="020B0604030504040204" pitchFamily="34" charset="0"/>
                <a:ea typeface="Verdana" panose="020B0604030504040204" pitchFamily="34" charset="0"/>
                <a:cs typeface="Verdana" panose="020B0604030504040204" pitchFamily="34" charset="0"/>
              </a:rPr>
              <a:t>Pohjanmaa (7 %) ja Lappi (6 %) . Seuraavaksi eniten liikevaihtoa kertyi Hämeessä, </a:t>
            </a:r>
            <a:r>
              <a:rPr lang="fi-FI" sz="1050" dirty="0"/>
              <a:t>Satakunnassa </a:t>
            </a:r>
            <a:r>
              <a:rPr lang="fi-FI" sz="1050" dirty="0">
                <a:effectLst/>
                <a:latin typeface="Verdana" panose="020B0604030504040204" pitchFamily="34" charset="0"/>
                <a:ea typeface="Verdana" panose="020B0604030504040204" pitchFamily="34" charset="0"/>
                <a:cs typeface="Verdana" panose="020B0604030504040204" pitchFamily="34" charset="0"/>
              </a:rPr>
              <a:t>ja Keski-Suomessa. Alan henkilöstö jakaantuu Suomessa alueellisesti suunnilleen liikevaihdon mukaisessa suhteessa.</a:t>
            </a:r>
          </a:p>
          <a:p>
            <a:pPr>
              <a:lnSpc>
                <a:spcPct val="100000"/>
              </a:lnSpc>
            </a:pPr>
            <a:endParaRPr lang="fi-FI" sz="1050" dirty="0"/>
          </a:p>
          <a:p>
            <a:pPr>
              <a:lnSpc>
                <a:spcPct val="100000"/>
              </a:lnSpc>
            </a:pPr>
            <a:endParaRPr lang="fi-FI" sz="900" dirty="0"/>
          </a:p>
          <a:p>
            <a:pPr>
              <a:lnSpc>
                <a:spcPct val="100000"/>
              </a:lnSpc>
            </a:pPr>
            <a:r>
              <a:rPr lang="fi-FI" sz="900" dirty="0"/>
              <a:t>*) </a:t>
            </a:r>
            <a:r>
              <a:rPr lang="fi-FI" sz="900" dirty="0">
                <a:effectLst/>
                <a:latin typeface="Verdana" panose="020B0604030504040204" pitchFamily="34" charset="0"/>
                <a:ea typeface="Verdana" panose="020B0604030504040204" pitchFamily="34" charset="0"/>
                <a:cs typeface="Verdana" panose="020B0604030504040204" pitchFamily="34" charset="0"/>
              </a:rPr>
              <a:t>Joillakin ELY-alueilla liikevaihdossa esiintyy voimakasta, suhdanteista riippumatonta, kuukausivaihtelua. Tämä johtuu lähinnä alan yritysten toiminnan luonteesta. Voimakkaat heilahtelut ovat usein peräisin suurista projekteista, joiden laskutus tapahtuu yleensä projektien valmistuttua eikä vähitellen niiden valmistumisen aikana.</a:t>
            </a:r>
          </a:p>
          <a:p>
            <a:pPr marL="285750" indent="-285750">
              <a:lnSpc>
                <a:spcPct val="100000"/>
              </a:lnSpc>
              <a:buFont typeface="Arial" panose="020B0604020202020204" pitchFamily="34" charset="0"/>
              <a:buChar char="•"/>
            </a:pPr>
            <a:endParaRPr lang="fi-FI" sz="90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Arial" panose="020B0604020202020204" pitchFamily="34" charset="0"/>
              <a:buChar char="•"/>
            </a:pPr>
            <a:endParaRPr lang="fi-FI" sz="9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ekstin paikkamerkki 6">
            <a:extLst>
              <a:ext uri="{FF2B5EF4-FFF2-40B4-BE49-F238E27FC236}">
                <a16:creationId xmlns:a16="http://schemas.microsoft.com/office/drawing/2014/main" id="{C3D095EB-0842-4D62-9C81-361A029B4C6B}"/>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4082671757"/>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fontScale="25000" lnSpcReduction="20000"/>
          </a:bodyPr>
          <a:lstStyle/>
          <a:p>
            <a:r>
              <a:rPr lang="fi-FI" sz="8800" dirty="0">
                <a:solidFill>
                  <a:schemeClr val="tx2"/>
                </a:solidFill>
              </a:rPr>
              <a:t>Teknologiateollisuus</a:t>
            </a:r>
            <a:br>
              <a:rPr lang="fi-FI" dirty="0">
                <a:solidFill>
                  <a:schemeClr val="tx2"/>
                </a:solidFill>
              </a:rPr>
            </a:br>
            <a:r>
              <a:rPr lang="fi-FI" sz="5600" dirty="0">
                <a:solidFill>
                  <a:schemeClr val="tx2"/>
                </a:solidFill>
              </a:rPr>
              <a:t>Merkittävin elinkeino myös Pohjois-Savossa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45 %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57 %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23 000 työpaikkaa eli reilu viidennes Pohjois-Savon kaikista työllisistä. Alalla työskentelee suoraan 11 100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7011476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155402329"/>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ea typeface="ＭＳ Ｐゴシック" pitchFamily="34" charset="-128"/>
                        </a:rPr>
                        <a:t>2,2</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a:solidFill>
                            <a:srgbClr val="000000"/>
                          </a:solidFill>
                          <a:latin typeface="+mn-lt"/>
                          <a:ea typeface="ＭＳ Ｐゴシック" pitchFamily="34" charset="-128"/>
                        </a:rPr>
                        <a:t>11 100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317848844"/>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83982459"/>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8430058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fontScale="25000" lnSpcReduction="20000"/>
          </a:bodyPr>
          <a:lstStyle/>
          <a:p>
            <a:r>
              <a:rPr lang="fi-FI" sz="8800" dirty="0">
                <a:solidFill>
                  <a:schemeClr val="tx2"/>
                </a:solidFill>
              </a:rPr>
              <a:t>Teknologiateollisuus</a:t>
            </a:r>
            <a:br>
              <a:rPr lang="fi-FI" dirty="0">
                <a:solidFill>
                  <a:schemeClr val="tx2"/>
                </a:solidFill>
              </a:rPr>
            </a:br>
            <a:r>
              <a:rPr lang="fi-FI" sz="5600" dirty="0">
                <a:solidFill>
                  <a:schemeClr val="tx2"/>
                </a:solidFill>
              </a:rPr>
              <a:t>Merkittävin elinkeino myös Satakunnassa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58 %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69 %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27 000 työpaikkaa eli reilu neljännes Satakunnan kaikista työllisistä. Alalla työskentelee suoraan 13 000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40049184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204643954"/>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Satakunnassa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ea typeface="ＭＳ Ｐゴシック" pitchFamily="34" charset="-128"/>
                        </a:rPr>
                        <a:t>5,1</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a:solidFill>
                            <a:srgbClr val="000000"/>
                          </a:solidFill>
                          <a:latin typeface="+mn-lt"/>
                          <a:ea typeface="ＭＳ Ｐゴシック" pitchFamily="34" charset="-128"/>
                        </a:rPr>
                        <a:t>13 000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74143878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40904123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0088275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fontScale="25000" lnSpcReduction="20000"/>
          </a:bodyPr>
          <a:lstStyle/>
          <a:p>
            <a:r>
              <a:rPr lang="fi-FI" sz="8800" dirty="0">
                <a:solidFill>
                  <a:schemeClr val="tx2"/>
                </a:solidFill>
              </a:rPr>
              <a:t>Teknologiateollisuus</a:t>
            </a:r>
            <a:br>
              <a:rPr lang="fi-FI" dirty="0">
                <a:solidFill>
                  <a:schemeClr val="tx2"/>
                </a:solidFill>
              </a:rPr>
            </a:br>
            <a:r>
              <a:rPr lang="fi-FI" sz="5600" dirty="0">
                <a:solidFill>
                  <a:schemeClr val="tx2"/>
                </a:solidFill>
              </a:rPr>
              <a:t>Merkittävin elinkeino myös Uudellamaalla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49 %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241 000 työpaikkaa eli noin neljännes Uudenmaan kaikista työllisistä. Alalla työskentelee suoraan 114 900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08680315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4273320922"/>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Uudellamaalla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34,7</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a:solidFill>
                            <a:srgbClr val="000000"/>
                          </a:solidFill>
                          <a:latin typeface="+mn-lt"/>
                          <a:ea typeface="ＭＳ Ｐゴシック" pitchFamily="34" charset="-128"/>
                        </a:rPr>
                        <a:t>114 900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223780092"/>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71073937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884564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fontScale="25000" lnSpcReduction="20000"/>
          </a:bodyPr>
          <a:lstStyle/>
          <a:p>
            <a:r>
              <a:rPr lang="fi-FI" sz="8800" dirty="0">
                <a:solidFill>
                  <a:schemeClr val="tx2"/>
                </a:solidFill>
              </a:rPr>
              <a:t>Teknologiateollisuus</a:t>
            </a:r>
            <a:br>
              <a:rPr lang="fi-FI" dirty="0">
                <a:solidFill>
                  <a:schemeClr val="tx2"/>
                </a:solidFill>
              </a:rPr>
            </a:br>
            <a:r>
              <a:rPr lang="fi-FI" sz="5600" dirty="0">
                <a:solidFill>
                  <a:schemeClr val="tx2"/>
                </a:solidFill>
              </a:rPr>
              <a:t>Merkittävin elinkeino myös Varsinais-Suomessa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47 %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67 000 työpaikkaa eli reilu neljännes Varsinais-Suomen kaikista työllisistä. Alalla työskentelee suoraan 32 000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6281890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340820172"/>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Varsinais-Suomessa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8,9</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a:solidFill>
                            <a:srgbClr val="000000"/>
                          </a:solidFill>
                          <a:latin typeface="+mn-lt"/>
                          <a:ea typeface="ＭＳ Ｐゴシック" pitchFamily="34" charset="-128"/>
                        </a:rPr>
                        <a:t>32 000</a:t>
                      </a:r>
                      <a:endParaRPr lang="fi-FI" sz="1050" b="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135599613"/>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11823751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5939088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7928173" cy="648000"/>
          </a:xfrm>
        </p:spPr>
        <p:txBody>
          <a:bodyPr>
            <a:noAutofit/>
          </a:bodyPr>
          <a:lstStyle/>
          <a:p>
            <a:r>
              <a:rPr lang="fi-FI" sz="2000" dirty="0"/>
              <a:t>Teknologiateollisuuden liikevaihto alan merkittävimmillä alueilla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5" name="Sisällön paikkamerkki 14">
            <a:extLst>
              <a:ext uri="{FF2B5EF4-FFF2-40B4-BE49-F238E27FC236}">
                <a16:creationId xmlns:a16="http://schemas.microsoft.com/office/drawing/2014/main" id="{58735B69-730A-9F7C-80BC-162003BA2C78}"/>
              </a:ext>
            </a:extLst>
          </p:cNvPr>
          <p:cNvGraphicFramePr>
            <a:graphicFrameLocks noGrp="1" noChangeAspect="1"/>
          </p:cNvGraphicFramePr>
          <p:nvPr>
            <p:ph sz="quarter" idx="17"/>
            <p:extLst>
              <p:ext uri="{D42A27DB-BD31-4B8C-83A1-F6EECF244321}">
                <p14:modId xmlns:p14="http://schemas.microsoft.com/office/powerpoint/2010/main" val="148531227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5" name="Sisällön paikkamerkki 14">
                        <a:extLst>
                          <a:ext uri="{FF2B5EF4-FFF2-40B4-BE49-F238E27FC236}">
                            <a16:creationId xmlns:a16="http://schemas.microsoft.com/office/drawing/2014/main" id="{58735B69-730A-9F7C-80BC-162003BA2C78}"/>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3589655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fontScale="92500"/>
          </a:bodyPr>
          <a:lstStyle/>
          <a:p>
            <a:r>
              <a:rPr lang="fi-FI" dirty="0"/>
              <a:t>Teknologiateollisuuden liikevaihto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C4CC3252-7F5E-13ED-D073-CAD571FF35F8}"/>
              </a:ext>
            </a:extLst>
          </p:cNvPr>
          <p:cNvGraphicFramePr>
            <a:graphicFrameLocks noGrp="1" noChangeAspect="1"/>
          </p:cNvGraphicFramePr>
          <p:nvPr>
            <p:ph sz="quarter" idx="17"/>
            <p:extLst>
              <p:ext uri="{D42A27DB-BD31-4B8C-83A1-F6EECF244321}">
                <p14:modId xmlns:p14="http://schemas.microsoft.com/office/powerpoint/2010/main" val="397106463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C4CC3252-7F5E-13ED-D073-CAD571FF35F8}"/>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17330065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1D19C-F1F2-D549-A1BD-625875AE81A0}"/>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DA03A02-6995-2A24-4A99-6F5C67FFDF53}"/>
              </a:ext>
            </a:extLst>
          </p:cNvPr>
          <p:cNvSpPr>
            <a:spLocks noGrp="1"/>
          </p:cNvSpPr>
          <p:nvPr>
            <p:ph type="body" sz="quarter" idx="15"/>
          </p:nvPr>
        </p:nvSpPr>
        <p:spPr/>
        <p:txBody>
          <a:bodyPr/>
          <a:lstStyle/>
          <a:p>
            <a:r>
              <a:rPr lang="fi-FI"/>
              <a:t>Teknologiateollisuuden liikevaihto Etelä-Savossa</a:t>
            </a:r>
          </a:p>
        </p:txBody>
      </p:sp>
      <p:sp>
        <p:nvSpPr>
          <p:cNvPr id="3" name="Dian numeron paikkamerkki 2">
            <a:extLst>
              <a:ext uri="{FF2B5EF4-FFF2-40B4-BE49-F238E27FC236}">
                <a16:creationId xmlns:a16="http://schemas.microsoft.com/office/drawing/2014/main" id="{D26A8030-CBCC-6C0F-79E9-2F399EB86724}"/>
              </a:ext>
            </a:extLst>
          </p:cNvPr>
          <p:cNvSpPr>
            <a:spLocks noGrp="1"/>
          </p:cNvSpPr>
          <p:nvPr>
            <p:ph type="sldNum" sz="quarter" idx="12"/>
          </p:nvPr>
        </p:nvSpPr>
        <p:spPr/>
        <p:txBody>
          <a:bodyPr/>
          <a:lstStyle/>
          <a:p>
            <a:fld id="{6FCB6B90-8271-4E8F-82C1-E646FBB48A2E}" type="slidenum">
              <a:rPr lang="fi-FI" smtClean="0"/>
              <a:pPr/>
              <a:t>26</a:t>
            </a:fld>
            <a:endParaRPr lang="fi-FI"/>
          </a:p>
        </p:txBody>
      </p:sp>
      <p:sp>
        <p:nvSpPr>
          <p:cNvPr id="4" name="Päivämäärän paikkamerkki 3">
            <a:extLst>
              <a:ext uri="{FF2B5EF4-FFF2-40B4-BE49-F238E27FC236}">
                <a16:creationId xmlns:a16="http://schemas.microsoft.com/office/drawing/2014/main" id="{127A0801-11EB-0205-F969-0141D36C8784}"/>
              </a:ext>
            </a:extLst>
          </p:cNvPr>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a:extLst>
              <a:ext uri="{FF2B5EF4-FFF2-40B4-BE49-F238E27FC236}">
                <a16:creationId xmlns:a16="http://schemas.microsoft.com/office/drawing/2014/main" id="{405A95ED-3870-A8BE-0C56-E98B1ED7C761}"/>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64EB0959-32EA-EBC8-FAEC-F13E6DAF91B0}"/>
              </a:ext>
            </a:extLst>
          </p:cNvPr>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91A63774-1E39-33D4-8F4B-AA83BFEE6D3E}"/>
              </a:ext>
            </a:extLst>
          </p:cNvPr>
          <p:cNvGraphicFramePr>
            <a:graphicFrameLocks noGrp="1" noChangeAspect="1"/>
          </p:cNvGraphicFramePr>
          <p:nvPr>
            <p:ph sz="quarter" idx="17"/>
            <p:extLst>
              <p:ext uri="{D42A27DB-BD31-4B8C-83A1-F6EECF244321}">
                <p14:modId xmlns:p14="http://schemas.microsoft.com/office/powerpoint/2010/main" val="180969546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0" name="Sisällön paikkamerkki 9">
                        <a:extLst>
                          <a:ext uri="{FF2B5EF4-FFF2-40B4-BE49-F238E27FC236}">
                            <a16:creationId xmlns:a16="http://schemas.microsoft.com/office/drawing/2014/main" id="{91A63774-1E39-33D4-8F4B-AA83BFEE6D3E}"/>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865825020"/>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a:p>
            <a:r>
              <a:rPr lang="fi-FI"/>
              <a:t>*Häme sisältää Päijät-Hämeen ja Kanta-Hämeen maakunnat.</a:t>
            </a:r>
          </a:p>
          <a:p>
            <a:endParaRPr lang="fi-FI"/>
          </a:p>
        </p:txBody>
      </p:sp>
      <p:graphicFrame>
        <p:nvGraphicFramePr>
          <p:cNvPr id="10" name="Sisällön paikkamerkki 9">
            <a:extLst>
              <a:ext uri="{FF2B5EF4-FFF2-40B4-BE49-F238E27FC236}">
                <a16:creationId xmlns:a16="http://schemas.microsoft.com/office/drawing/2014/main" id="{EF453BF2-94C0-C331-D6B6-FD7735B23F26}"/>
              </a:ext>
            </a:extLst>
          </p:cNvPr>
          <p:cNvGraphicFramePr>
            <a:graphicFrameLocks noGrp="1" noChangeAspect="1"/>
          </p:cNvGraphicFramePr>
          <p:nvPr>
            <p:ph sz="quarter" idx="17"/>
            <p:extLst>
              <p:ext uri="{D42A27DB-BD31-4B8C-83A1-F6EECF244321}">
                <p14:modId xmlns:p14="http://schemas.microsoft.com/office/powerpoint/2010/main" val="320405620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0" name="Sisällön paikkamerkki 9">
                        <a:extLst>
                          <a:ext uri="{FF2B5EF4-FFF2-40B4-BE49-F238E27FC236}">
                            <a16:creationId xmlns:a16="http://schemas.microsoft.com/office/drawing/2014/main" id="{EF453BF2-94C0-C331-D6B6-FD7735B23F26}"/>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7391740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fontScale="92500"/>
          </a:bodyPr>
          <a:lstStyle/>
          <a:p>
            <a:r>
              <a:rPr lang="fi-FI"/>
              <a:t>Teknologiateollisuuden liikevaihto </a:t>
            </a:r>
            <a:r>
              <a:rPr lang="fi-FI" err="1"/>
              <a:t>Kaakkois</a:t>
            </a:r>
            <a:r>
              <a:rPr lang="fi-FI"/>
              <a:t>-Suomessa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5"/>
            <a:ext cx="5909318" cy="133776"/>
          </a:xfrm>
        </p:spPr>
        <p:txBody>
          <a:bodyPr/>
          <a:lstStyle/>
          <a:p>
            <a:r>
              <a:rPr lang="fi-FI"/>
              <a:t>Kausipuhdistetut liikevaihtokuvaajat</a:t>
            </a:r>
          </a:p>
          <a:p>
            <a:r>
              <a:rPr lang="fi-FI"/>
              <a:t>Lähde: </a:t>
            </a:r>
            <a:r>
              <a:rPr lang="fi-FI" err="1"/>
              <a:t>Macrobond</a:t>
            </a:r>
            <a:r>
              <a:rPr lang="fi-FI"/>
              <a:t>, Tilastokeskus.</a:t>
            </a:r>
          </a:p>
          <a:p>
            <a:r>
              <a:rPr lang="fi-FI"/>
              <a:t>*Kaakkois-Suomi sisältää Etelä-Karjalan ja Kymenlaakson maakunnat.</a:t>
            </a:r>
          </a:p>
          <a:p>
            <a:endParaRPr lang="fi-FI"/>
          </a:p>
        </p:txBody>
      </p:sp>
      <p:graphicFrame>
        <p:nvGraphicFramePr>
          <p:cNvPr id="11" name="Sisällön paikkamerkki 10">
            <a:extLst>
              <a:ext uri="{FF2B5EF4-FFF2-40B4-BE49-F238E27FC236}">
                <a16:creationId xmlns:a16="http://schemas.microsoft.com/office/drawing/2014/main" id="{32B14AC1-A876-D0A7-6825-C1C20AACE8CA}"/>
              </a:ext>
            </a:extLst>
          </p:cNvPr>
          <p:cNvGraphicFramePr>
            <a:graphicFrameLocks noGrp="1" noChangeAspect="1"/>
          </p:cNvGraphicFramePr>
          <p:nvPr>
            <p:ph sz="quarter" idx="17"/>
            <p:extLst>
              <p:ext uri="{D42A27DB-BD31-4B8C-83A1-F6EECF244321}">
                <p14:modId xmlns:p14="http://schemas.microsoft.com/office/powerpoint/2010/main" val="69369561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32B14AC1-A876-D0A7-6825-C1C20AACE8CA}"/>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71498469"/>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7C70140A-DDD9-D088-51E5-D44FBA2038CC}"/>
              </a:ext>
            </a:extLst>
          </p:cNvPr>
          <p:cNvGraphicFramePr>
            <a:graphicFrameLocks noGrp="1" noChangeAspect="1"/>
          </p:cNvGraphicFramePr>
          <p:nvPr>
            <p:ph sz="quarter" idx="17"/>
            <p:extLst>
              <p:ext uri="{D42A27DB-BD31-4B8C-83A1-F6EECF244321}">
                <p14:modId xmlns:p14="http://schemas.microsoft.com/office/powerpoint/2010/main" val="394679112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7C70140A-DDD9-D088-51E5-D44FBA2038CC}"/>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27632102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F7E23-36D1-40D4-F1D0-D9C9FDC50C7A}"/>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166EB18-2F0E-F075-55D2-49427648A83C}"/>
              </a:ext>
            </a:extLst>
          </p:cNvPr>
          <p:cNvSpPr>
            <a:spLocks noGrp="1"/>
          </p:cNvSpPr>
          <p:nvPr>
            <p:ph type="body" sz="quarter" idx="15"/>
          </p:nvPr>
        </p:nvSpPr>
        <p:spPr>
          <a:xfrm>
            <a:off x="258578" y="282150"/>
            <a:ext cx="7992000" cy="648000"/>
          </a:xfrm>
        </p:spPr>
        <p:txBody>
          <a:bodyPr>
            <a:noAutofit/>
          </a:bodyPr>
          <a:lstStyle/>
          <a:p>
            <a:r>
              <a:rPr lang="fi-FI" sz="1600" dirty="0">
                <a:solidFill>
                  <a:schemeClr val="tx1"/>
                </a:solidFill>
              </a:rPr>
              <a:t>Teknologiateollisuus</a:t>
            </a:r>
          </a:p>
          <a:p>
            <a:r>
              <a:rPr lang="fi-FI" sz="1600" dirty="0">
                <a:solidFill>
                  <a:schemeClr val="tx1"/>
                </a:solidFill>
              </a:rPr>
              <a:t>Liikevaihdon muutos ELY-alueittain,</a:t>
            </a:r>
            <a:r>
              <a:rPr lang="fi-FI" sz="1600" baseline="0" dirty="0">
                <a:solidFill>
                  <a:schemeClr val="tx1"/>
                </a:solidFill>
              </a:rPr>
              <a:t> 1</a:t>
            </a:r>
            <a:r>
              <a:rPr lang="fi-FI" sz="1600" dirty="0">
                <a:solidFill>
                  <a:schemeClr val="tx1"/>
                </a:solidFill>
              </a:rPr>
              <a:t>-12</a:t>
            </a:r>
            <a:r>
              <a:rPr lang="fi-FI" sz="1600" baseline="0" dirty="0">
                <a:solidFill>
                  <a:schemeClr val="tx1"/>
                </a:solidFill>
              </a:rPr>
              <a:t>/2025 vs. </a:t>
            </a:r>
            <a:r>
              <a:rPr lang="fi-FI" sz="1600" dirty="0">
                <a:solidFill>
                  <a:schemeClr val="tx1"/>
                </a:solidFill>
              </a:rPr>
              <a:t>1-12</a:t>
            </a:r>
            <a:r>
              <a:rPr lang="fi-FI" sz="1600" baseline="0" dirty="0">
                <a:solidFill>
                  <a:schemeClr val="tx1"/>
                </a:solidFill>
              </a:rPr>
              <a:t>/2024*</a:t>
            </a:r>
            <a:endParaRPr lang="fi-FI" sz="1600" dirty="0">
              <a:solidFill>
                <a:schemeClr val="tx1"/>
              </a:solidFill>
            </a:endParaRPr>
          </a:p>
          <a:p>
            <a:endParaRPr lang="fi-FI" sz="1600" dirty="0">
              <a:solidFill>
                <a:schemeClr val="tx1"/>
              </a:solidFill>
            </a:endParaRPr>
          </a:p>
        </p:txBody>
      </p:sp>
      <p:sp>
        <p:nvSpPr>
          <p:cNvPr id="3" name="Dian numeron paikkamerkki 2">
            <a:extLst>
              <a:ext uri="{FF2B5EF4-FFF2-40B4-BE49-F238E27FC236}">
                <a16:creationId xmlns:a16="http://schemas.microsoft.com/office/drawing/2014/main" id="{59AA382D-3154-521A-465D-AC9D97237F5F}"/>
              </a:ext>
            </a:extLst>
          </p:cNvPr>
          <p:cNvSpPr>
            <a:spLocks noGrp="1"/>
          </p:cNvSpPr>
          <p:nvPr>
            <p:ph type="sldNum" sz="quarter" idx="12"/>
          </p:nvPr>
        </p:nvSpPr>
        <p:spPr/>
        <p:txBody>
          <a:bodyPr/>
          <a:lstStyle/>
          <a:p>
            <a:fld id="{6FCB6B90-8271-4E8F-82C1-E646FBB48A2E}" type="slidenum">
              <a:rPr lang="fi-FI" smtClean="0"/>
              <a:pPr/>
              <a:t>3</a:t>
            </a:fld>
            <a:endParaRPr lang="fi-FI"/>
          </a:p>
        </p:txBody>
      </p:sp>
      <p:sp>
        <p:nvSpPr>
          <p:cNvPr id="4" name="Päivämäärän paikkamerkki 3">
            <a:extLst>
              <a:ext uri="{FF2B5EF4-FFF2-40B4-BE49-F238E27FC236}">
                <a16:creationId xmlns:a16="http://schemas.microsoft.com/office/drawing/2014/main" id="{1C48CD93-07AC-0F8E-5CF5-48781BC08A20}"/>
              </a:ext>
            </a:extLst>
          </p:cNvPr>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a:extLst>
              <a:ext uri="{FF2B5EF4-FFF2-40B4-BE49-F238E27FC236}">
                <a16:creationId xmlns:a16="http://schemas.microsoft.com/office/drawing/2014/main" id="{184490E6-5B7F-E20E-7A2D-E0A401B3372F}"/>
              </a:ext>
            </a:extLst>
          </p:cNvPr>
          <p:cNvSpPr>
            <a:spLocks noGrp="1"/>
          </p:cNvSpPr>
          <p:nvPr>
            <p:ph type="ftr" sz="quarter" idx="11"/>
          </p:nvPr>
        </p:nvSpPr>
        <p:spPr/>
        <p:txBody>
          <a:bodyPr/>
          <a:lstStyle/>
          <a:p>
            <a:r>
              <a:rPr lang="fi-FI"/>
              <a:t>Teknologiateollisuus</a:t>
            </a:r>
          </a:p>
        </p:txBody>
      </p:sp>
      <p:sp>
        <p:nvSpPr>
          <p:cNvPr id="7" name="Tekstin paikkamerkki 6">
            <a:extLst>
              <a:ext uri="{FF2B5EF4-FFF2-40B4-BE49-F238E27FC236}">
                <a16:creationId xmlns:a16="http://schemas.microsoft.com/office/drawing/2014/main" id="{79B1BED5-C9FA-F125-D8D6-FE49F4B8A012}"/>
              </a:ext>
            </a:extLst>
          </p:cNvPr>
          <p:cNvSpPr>
            <a:spLocks noGrp="1"/>
          </p:cNvSpPr>
          <p:nvPr>
            <p:ph type="body" sz="quarter" idx="18"/>
          </p:nvPr>
        </p:nvSpPr>
        <p:spPr>
          <a:xfrm>
            <a:off x="2337021" y="4497921"/>
            <a:ext cx="6714928" cy="165163"/>
          </a:xfrm>
        </p:spPr>
        <p:txBody>
          <a:bodyPr/>
          <a:lstStyle/>
          <a:p>
            <a:r>
              <a:rPr lang="fi-FI"/>
              <a:t>Lähde: Tilastokeskus; Aluetilinpito, Liikevaihdon alueittaiset arvoindeksit.  </a:t>
            </a:r>
          </a:p>
          <a:p>
            <a:r>
              <a:rPr lang="fi-FI"/>
              <a:t>*)</a:t>
            </a:r>
            <a:r>
              <a:rPr lang="fi-FI" b="1"/>
              <a:t> </a:t>
            </a:r>
            <a:r>
              <a:rPr lang="fi-FI">
                <a:effectLst/>
                <a:latin typeface="Verdana" panose="020B0604030504040204" pitchFamily="34" charset="0"/>
                <a:ea typeface="Verdana" panose="020B0604030504040204" pitchFamily="34" charset="0"/>
                <a:cs typeface="Verdana" panose="020B0604030504040204" pitchFamily="34" charset="0"/>
              </a:rPr>
              <a:t>Joillakin ELY-alueilla liikevaihdossa esiintyy voimakasta, suhdanteista riippumatonta, kuukausivaihtelua. Tämä johtuu lähinnä alan yritysten toiminnan luonteesta. Voimakkaat heilahtelut ovat usein peräisin suurista projekteista, joiden laskutus tapahtuu yleensä projektien valmistuttua eikä vähitellen niiden valmistumisen aikana. </a:t>
            </a:r>
            <a:r>
              <a:rPr lang="fi-FI"/>
              <a:t>Kaakkois-Suomi sisältää Etelä-Karjalan ja Kymenlaakson, Häme sisältää </a:t>
            </a:r>
            <a:r>
              <a:rPr lang="fi-FI" err="1"/>
              <a:t>Päijät</a:t>
            </a:r>
            <a:r>
              <a:rPr lang="fi-FI"/>
              <a:t>- ja Kanta-Hämeen ja Pohjanmaan ELY-alue sisältää Keski-Pohjanmaan ja Pohjanmaan maakunnat. </a:t>
            </a:r>
          </a:p>
          <a:p>
            <a:endParaRPr lang="fi-FI">
              <a:effectLst/>
              <a:latin typeface="Verdana" panose="020B0604030504040204" pitchFamily="34" charset="0"/>
              <a:ea typeface="Verdana" panose="020B0604030504040204" pitchFamily="34" charset="0"/>
              <a:cs typeface="Verdana" panose="020B0604030504040204" pitchFamily="34" charset="0"/>
            </a:endParaRPr>
          </a:p>
          <a:p>
            <a:endParaRPr lang="fi-FI"/>
          </a:p>
        </p:txBody>
      </p:sp>
      <p:graphicFrame>
        <p:nvGraphicFramePr>
          <p:cNvPr id="11" name="Sisällön paikkamerkki 10">
            <a:extLst>
              <a:ext uri="{FF2B5EF4-FFF2-40B4-BE49-F238E27FC236}">
                <a16:creationId xmlns:a16="http://schemas.microsoft.com/office/drawing/2014/main" id="{3E83994A-CA5D-A2C7-762C-CE19E6C0D0B2}"/>
              </a:ext>
            </a:extLst>
          </p:cNvPr>
          <p:cNvGraphicFramePr>
            <a:graphicFrameLocks noGrp="1"/>
          </p:cNvGraphicFramePr>
          <p:nvPr>
            <p:ph sz="quarter" idx="17"/>
            <p:extLst>
              <p:ext uri="{D42A27DB-BD31-4B8C-83A1-F6EECF244321}">
                <p14:modId xmlns:p14="http://schemas.microsoft.com/office/powerpoint/2010/main" val="2043374262"/>
              </p:ext>
            </p:extLst>
          </p:nvPr>
        </p:nvGraphicFramePr>
        <p:xfrm>
          <a:off x="376237" y="1057770"/>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0806027"/>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fontScale="92500"/>
          </a:bodyPr>
          <a:lstStyle/>
          <a:p>
            <a:r>
              <a:rPr lang="fi-FI"/>
              <a:t>Teknologiateollisuuden liikevaihto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A7FD3F0D-D541-95EB-FC96-6475A6518247}"/>
              </a:ext>
            </a:extLst>
          </p:cNvPr>
          <p:cNvGraphicFramePr>
            <a:graphicFrameLocks noGrp="1" noChangeAspect="1"/>
          </p:cNvGraphicFramePr>
          <p:nvPr>
            <p:ph sz="quarter" idx="17"/>
            <p:extLst>
              <p:ext uri="{D42A27DB-BD31-4B8C-83A1-F6EECF244321}">
                <p14:modId xmlns:p14="http://schemas.microsoft.com/office/powerpoint/2010/main" val="206523721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A7FD3F0D-D541-95EB-FC96-6475A6518247}"/>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812514303"/>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C9BB20EF-4E60-3ECE-4E97-FC57414D362D}"/>
              </a:ext>
            </a:extLst>
          </p:cNvPr>
          <p:cNvGraphicFramePr>
            <a:graphicFrameLocks noGrp="1" noChangeAspect="1"/>
          </p:cNvGraphicFramePr>
          <p:nvPr>
            <p:ph sz="quarter" idx="17"/>
            <p:extLst>
              <p:ext uri="{D42A27DB-BD31-4B8C-83A1-F6EECF244321}">
                <p14:modId xmlns:p14="http://schemas.microsoft.com/office/powerpoint/2010/main" val="352634572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C9BB20EF-4E60-3ECE-4E97-FC57414D362D}"/>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23456984"/>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A2E90B58-BFF7-963D-8F34-BA93047186C2}"/>
              </a:ext>
            </a:extLst>
          </p:cNvPr>
          <p:cNvGraphicFramePr>
            <a:graphicFrameLocks noGrp="1" noChangeAspect="1"/>
          </p:cNvGraphicFramePr>
          <p:nvPr>
            <p:ph sz="quarter" idx="17"/>
            <p:extLst>
              <p:ext uri="{D42A27DB-BD31-4B8C-83A1-F6EECF244321}">
                <p14:modId xmlns:p14="http://schemas.microsoft.com/office/powerpoint/2010/main" val="403911785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A2E90B58-BFF7-963D-8F34-BA93047186C2}"/>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6528166"/>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6150291" cy="248185"/>
          </a:xfrm>
        </p:spPr>
        <p:txBody>
          <a:bodyPr/>
          <a:lstStyle/>
          <a:p>
            <a:r>
              <a:rPr lang="fi-FI"/>
              <a:t>Kausipuhdistetut liikevaihtokuvaajat</a:t>
            </a:r>
          </a:p>
          <a:p>
            <a:r>
              <a:rPr lang="fi-FI"/>
              <a:t>Lähde: </a:t>
            </a:r>
            <a:r>
              <a:rPr lang="fi-FI" err="1"/>
              <a:t>Macrobond</a:t>
            </a:r>
            <a:r>
              <a:rPr lang="fi-FI"/>
              <a:t>, Tilastokeskus</a:t>
            </a:r>
          </a:p>
          <a:p>
            <a:r>
              <a:rPr lang="fi-FI"/>
              <a:t>Pohjanmaan ELY-alue sisältää Keski-Pohjanmaan ja Pohjanmaan maakunnat.</a:t>
            </a:r>
          </a:p>
        </p:txBody>
      </p:sp>
      <p:graphicFrame>
        <p:nvGraphicFramePr>
          <p:cNvPr id="10" name="Sisällön paikkamerkki 9">
            <a:extLst>
              <a:ext uri="{FF2B5EF4-FFF2-40B4-BE49-F238E27FC236}">
                <a16:creationId xmlns:a16="http://schemas.microsoft.com/office/drawing/2014/main" id="{1B283608-D751-15CB-1B54-B3AFEA9F363F}"/>
              </a:ext>
            </a:extLst>
          </p:cNvPr>
          <p:cNvGraphicFramePr>
            <a:graphicFrameLocks noGrp="1" noChangeAspect="1"/>
          </p:cNvGraphicFramePr>
          <p:nvPr>
            <p:ph sz="quarter" idx="17"/>
            <p:extLst>
              <p:ext uri="{D42A27DB-BD31-4B8C-83A1-F6EECF244321}">
                <p14:modId xmlns:p14="http://schemas.microsoft.com/office/powerpoint/2010/main" val="312866645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0" name="Sisällön paikkamerkki 9">
                        <a:extLst>
                          <a:ext uri="{FF2B5EF4-FFF2-40B4-BE49-F238E27FC236}">
                            <a16:creationId xmlns:a16="http://schemas.microsoft.com/office/drawing/2014/main" id="{1B283608-D751-15CB-1B54-B3AFEA9F363F}"/>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898908919"/>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fontScale="92500"/>
          </a:bodyPr>
          <a:lstStyle/>
          <a:p>
            <a:r>
              <a:rPr lang="fi-FI"/>
              <a:t>Teknologiateollisuuden liikevaihto </a:t>
            </a:r>
            <a:r>
              <a:rPr lang="fi-FI" err="1"/>
              <a:t>Pohjois</a:t>
            </a:r>
            <a:r>
              <a:rPr lang="fi-FI"/>
              <a:t>-Karjalassa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517D488C-12F9-46B2-0FC7-A33CDBF864B2}"/>
              </a:ext>
            </a:extLst>
          </p:cNvPr>
          <p:cNvGraphicFramePr>
            <a:graphicFrameLocks noGrp="1" noChangeAspect="1"/>
          </p:cNvGraphicFramePr>
          <p:nvPr>
            <p:ph sz="quarter" idx="17"/>
            <p:extLst>
              <p:ext uri="{D42A27DB-BD31-4B8C-83A1-F6EECF244321}">
                <p14:modId xmlns:p14="http://schemas.microsoft.com/office/powerpoint/2010/main" val="406358338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517D488C-12F9-46B2-0FC7-A33CDBF864B2}"/>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378820786"/>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fontScale="85000" lnSpcReduction="10000"/>
          </a:bodyPr>
          <a:lstStyle/>
          <a:p>
            <a:r>
              <a:rPr lang="fi-FI"/>
              <a:t>Teknologiateollisuuden liikevaihto </a:t>
            </a:r>
            <a:r>
              <a:rPr lang="fi-FI" err="1"/>
              <a:t>Pohjois</a:t>
            </a:r>
            <a:r>
              <a:rPr lang="fi-FI"/>
              <a:t>-Pohjanmaalla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B66451B2-DEB8-AE5E-11A0-5BB513963922}"/>
              </a:ext>
            </a:extLst>
          </p:cNvPr>
          <p:cNvGraphicFramePr>
            <a:graphicFrameLocks noGrp="1" noChangeAspect="1"/>
          </p:cNvGraphicFramePr>
          <p:nvPr>
            <p:ph sz="quarter" idx="17"/>
            <p:extLst>
              <p:ext uri="{D42A27DB-BD31-4B8C-83A1-F6EECF244321}">
                <p14:modId xmlns:p14="http://schemas.microsoft.com/office/powerpoint/2010/main" val="108885477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0" name="Sisällön paikkamerkki 9">
                        <a:extLst>
                          <a:ext uri="{FF2B5EF4-FFF2-40B4-BE49-F238E27FC236}">
                            <a16:creationId xmlns:a16="http://schemas.microsoft.com/office/drawing/2014/main" id="{B66451B2-DEB8-AE5E-11A0-5BB513963922}"/>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156155292"/>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fontScale="92500"/>
          </a:bodyPr>
          <a:lstStyle/>
          <a:p>
            <a:r>
              <a:rPr lang="fi-FI"/>
              <a:t>Teknologiateollisuuden liikevaihto </a:t>
            </a:r>
            <a:r>
              <a:rPr lang="fi-FI" err="1"/>
              <a:t>Pohjois</a:t>
            </a:r>
            <a:r>
              <a:rPr lang="fi-FI"/>
              <a:t>-Savossa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04741D7F-550A-5D0C-D809-C69B52932CC9}"/>
              </a:ext>
            </a:extLst>
          </p:cNvPr>
          <p:cNvGraphicFramePr>
            <a:graphicFrameLocks noGrp="1" noChangeAspect="1"/>
          </p:cNvGraphicFramePr>
          <p:nvPr>
            <p:ph sz="quarter" idx="17"/>
            <p:extLst>
              <p:ext uri="{D42A27DB-BD31-4B8C-83A1-F6EECF244321}">
                <p14:modId xmlns:p14="http://schemas.microsoft.com/office/powerpoint/2010/main" val="169692276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0" name="Sisällön paikkamerkki 9">
                        <a:extLst>
                          <a:ext uri="{FF2B5EF4-FFF2-40B4-BE49-F238E27FC236}">
                            <a16:creationId xmlns:a16="http://schemas.microsoft.com/office/drawing/2014/main" id="{04741D7F-550A-5D0C-D809-C69B52932CC9}"/>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625046603"/>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Satakunnassa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5" name="Sisällön paikkamerkki 14">
            <a:extLst>
              <a:ext uri="{FF2B5EF4-FFF2-40B4-BE49-F238E27FC236}">
                <a16:creationId xmlns:a16="http://schemas.microsoft.com/office/drawing/2014/main" id="{4FB7CA7E-C8BC-950C-02E8-6E5AC21ADBA1}"/>
              </a:ext>
            </a:extLst>
          </p:cNvPr>
          <p:cNvGraphicFramePr>
            <a:graphicFrameLocks noGrp="1" noChangeAspect="1"/>
          </p:cNvGraphicFramePr>
          <p:nvPr>
            <p:ph sz="quarter" idx="17"/>
            <p:extLst>
              <p:ext uri="{D42A27DB-BD31-4B8C-83A1-F6EECF244321}">
                <p14:modId xmlns:p14="http://schemas.microsoft.com/office/powerpoint/2010/main" val="315171397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5" name="Sisällön paikkamerkki 14">
                        <a:extLst>
                          <a:ext uri="{FF2B5EF4-FFF2-40B4-BE49-F238E27FC236}">
                            <a16:creationId xmlns:a16="http://schemas.microsoft.com/office/drawing/2014/main" id="{4FB7CA7E-C8BC-950C-02E8-6E5AC21ADBA1}"/>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249250928"/>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Uudellamaalla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307B8754-9072-AD5D-5AC3-D6A45CE879DC}"/>
              </a:ext>
            </a:extLst>
          </p:cNvPr>
          <p:cNvGraphicFramePr>
            <a:graphicFrameLocks noGrp="1" noChangeAspect="1"/>
          </p:cNvGraphicFramePr>
          <p:nvPr>
            <p:ph sz="quarter" idx="17"/>
            <p:extLst>
              <p:ext uri="{D42A27DB-BD31-4B8C-83A1-F6EECF244321}">
                <p14:modId xmlns:p14="http://schemas.microsoft.com/office/powerpoint/2010/main" val="236223929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0" name="Sisällön paikkamerkki 9">
                        <a:extLst>
                          <a:ext uri="{FF2B5EF4-FFF2-40B4-BE49-F238E27FC236}">
                            <a16:creationId xmlns:a16="http://schemas.microsoft.com/office/drawing/2014/main" id="{307B8754-9072-AD5D-5AC3-D6A45CE879DC}"/>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966646190"/>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fontScale="92500"/>
          </a:bodyPr>
          <a:lstStyle/>
          <a:p>
            <a:r>
              <a:rPr lang="fi-FI"/>
              <a:t>Teknologiateollisuuden liikevaihto Varsinais-Suomessa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BEA58EB7-B083-3138-5EBE-4EA86CD2352E}"/>
              </a:ext>
            </a:extLst>
          </p:cNvPr>
          <p:cNvGraphicFramePr>
            <a:graphicFrameLocks noGrp="1" noChangeAspect="1"/>
          </p:cNvGraphicFramePr>
          <p:nvPr>
            <p:ph sz="quarter" idx="17"/>
            <p:extLst>
              <p:ext uri="{D42A27DB-BD31-4B8C-83A1-F6EECF244321}">
                <p14:modId xmlns:p14="http://schemas.microsoft.com/office/powerpoint/2010/main" val="190675150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BEA58EB7-B083-3138-5EBE-4EA86CD2352E}"/>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24391964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85E7206-225F-7E78-00C0-5B9A21300910}"/>
              </a:ext>
            </a:extLst>
          </p:cNvPr>
          <p:cNvSpPr>
            <a:spLocks noGrp="1"/>
          </p:cNvSpPr>
          <p:nvPr>
            <p:ph type="body" sz="quarter" idx="15"/>
          </p:nvPr>
        </p:nvSpPr>
        <p:spPr/>
        <p:txBody>
          <a:bodyPr>
            <a:noAutofit/>
          </a:bodyPr>
          <a:lstStyle/>
          <a:p>
            <a:r>
              <a:rPr lang="fi-FI" sz="1600" dirty="0">
                <a:solidFill>
                  <a:schemeClr val="tx1"/>
                </a:solidFill>
              </a:rPr>
              <a:t>Teknologiateollisuus ELY-alueittain 2024* (arvio)</a:t>
            </a:r>
          </a:p>
          <a:p>
            <a:r>
              <a:rPr lang="fi-FI" sz="1600" dirty="0">
                <a:solidFill>
                  <a:schemeClr val="tx1"/>
                </a:solidFill>
              </a:rPr>
              <a:t>Alueiden osuudet alan koko liikevaihdosta ja henkilöstöstä Suomessa</a:t>
            </a:r>
          </a:p>
          <a:p>
            <a:endParaRPr lang="fi-FI" sz="1600" dirty="0">
              <a:solidFill>
                <a:schemeClr val="tx1"/>
              </a:solidFill>
            </a:endParaRPr>
          </a:p>
          <a:p>
            <a:endParaRPr lang="fi-FI" sz="1600" dirty="0"/>
          </a:p>
        </p:txBody>
      </p:sp>
      <p:sp>
        <p:nvSpPr>
          <p:cNvPr id="3" name="Dian numeron paikkamerkki 2">
            <a:extLst>
              <a:ext uri="{FF2B5EF4-FFF2-40B4-BE49-F238E27FC236}">
                <a16:creationId xmlns:a16="http://schemas.microsoft.com/office/drawing/2014/main" id="{49F104AF-1D20-F074-9EB9-01EDF69AAE58}"/>
              </a:ext>
            </a:extLst>
          </p:cNvPr>
          <p:cNvSpPr>
            <a:spLocks noGrp="1"/>
          </p:cNvSpPr>
          <p:nvPr>
            <p:ph type="sldNum" sz="quarter" idx="12"/>
          </p:nvPr>
        </p:nvSpPr>
        <p:spPr/>
        <p:txBody>
          <a:bodyPr/>
          <a:lstStyle/>
          <a:p>
            <a:fld id="{6FCB6B90-8271-4E8F-82C1-E646FBB48A2E}" type="slidenum">
              <a:rPr lang="fi-FI" smtClean="0"/>
              <a:pPr/>
              <a:t>4</a:t>
            </a:fld>
            <a:endParaRPr lang="fi-FI"/>
          </a:p>
        </p:txBody>
      </p:sp>
      <p:sp>
        <p:nvSpPr>
          <p:cNvPr id="4" name="Päivämäärän paikkamerkki 3">
            <a:extLst>
              <a:ext uri="{FF2B5EF4-FFF2-40B4-BE49-F238E27FC236}">
                <a16:creationId xmlns:a16="http://schemas.microsoft.com/office/drawing/2014/main" id="{EEDF8F76-D47B-B379-C593-D88F3A818579}"/>
              </a:ext>
            </a:extLst>
          </p:cNvPr>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a:extLst>
              <a:ext uri="{FF2B5EF4-FFF2-40B4-BE49-F238E27FC236}">
                <a16:creationId xmlns:a16="http://schemas.microsoft.com/office/drawing/2014/main" id="{A10C1D2A-B7E4-8C26-22B0-FF765A3F7D8C}"/>
              </a:ext>
            </a:extLst>
          </p:cNvPr>
          <p:cNvSpPr>
            <a:spLocks noGrp="1"/>
          </p:cNvSpPr>
          <p:nvPr>
            <p:ph type="ftr" sz="quarter" idx="11"/>
          </p:nvPr>
        </p:nvSpPr>
        <p:spPr/>
        <p:txBody>
          <a:bodyPr/>
          <a:lstStyle/>
          <a:p>
            <a:r>
              <a:rPr lang="fi-FI"/>
              <a:t>Teknologiateollisuus</a:t>
            </a:r>
          </a:p>
        </p:txBody>
      </p:sp>
      <p:graphicFrame>
        <p:nvGraphicFramePr>
          <p:cNvPr id="10" name="Sisällön paikkamerkki 9">
            <a:extLst>
              <a:ext uri="{FF2B5EF4-FFF2-40B4-BE49-F238E27FC236}">
                <a16:creationId xmlns:a16="http://schemas.microsoft.com/office/drawing/2014/main" id="{545B8B4B-5D0E-5E72-1A11-2037F408D2BF}"/>
              </a:ext>
            </a:extLst>
          </p:cNvPr>
          <p:cNvGraphicFramePr>
            <a:graphicFrameLocks noGrp="1"/>
          </p:cNvGraphicFramePr>
          <p:nvPr>
            <p:ph sz="quarter" idx="17"/>
            <p:extLst>
              <p:ext uri="{D42A27DB-BD31-4B8C-83A1-F6EECF244321}">
                <p14:modId xmlns:p14="http://schemas.microsoft.com/office/powerpoint/2010/main" val="351850442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n paikkamerkki 6">
            <a:extLst>
              <a:ext uri="{FF2B5EF4-FFF2-40B4-BE49-F238E27FC236}">
                <a16:creationId xmlns:a16="http://schemas.microsoft.com/office/drawing/2014/main" id="{2BAE5108-A2EE-B36B-F57A-1A5F73CFD684}"/>
              </a:ext>
            </a:extLst>
          </p:cNvPr>
          <p:cNvSpPr>
            <a:spLocks noGrp="1"/>
          </p:cNvSpPr>
          <p:nvPr>
            <p:ph type="body" sz="quarter" idx="18"/>
          </p:nvPr>
        </p:nvSpPr>
        <p:spPr>
          <a:xfrm>
            <a:off x="2124830" y="4727574"/>
            <a:ext cx="6745138" cy="165163"/>
          </a:xfrm>
        </p:spPr>
        <p:txBody>
          <a:bodyPr/>
          <a:lstStyle/>
          <a:p>
            <a:r>
              <a:rPr lang="fi-FI"/>
              <a:t>Lähde: Tilastokeskus; Aluetilinpito, Liikevaihdon alueittaiset arvoindeksit, Yritysten rakenne- ja tilinpäätöstilasto / Teknologiateollisuus ry:n henkilöstötiedustelu. Kaakkois-Suomi sisältää Etelä-Karjalan ja Kymenlaakson, Häme sisältää </a:t>
            </a:r>
            <a:r>
              <a:rPr lang="fi-FI" err="1"/>
              <a:t>Päijät</a:t>
            </a:r>
            <a:r>
              <a:rPr lang="fi-FI"/>
              <a:t>- ja Kanta-Hämeen ja Pohjanmaan ELY-alue sisältää Keski-Pohjanmaan ja Pohjanmaan maakunnat. </a:t>
            </a:r>
          </a:p>
          <a:p>
            <a:endParaRPr lang="fi-FI"/>
          </a:p>
        </p:txBody>
      </p:sp>
    </p:spTree>
    <p:extLst>
      <p:ext uri="{BB962C8B-B14F-4D97-AF65-F5344CB8AC3E}">
        <p14:creationId xmlns:p14="http://schemas.microsoft.com/office/powerpoint/2010/main" val="341879834"/>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28555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fontScale="62500" lnSpcReduction="20000"/>
          </a:bodyPr>
          <a:lstStyle/>
          <a:p>
            <a:r>
              <a:rPr lang="fi-FI">
                <a:solidFill>
                  <a:schemeClr val="tx1"/>
                </a:solidFill>
              </a:rPr>
              <a:t>Teknologiateollisuuden päätoimialojen liikevaihto-osuudet* ELY-alueittain 2024</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100649" y="4727574"/>
            <a:ext cx="6575807" cy="415926"/>
          </a:xfrm>
        </p:spPr>
        <p:txBody>
          <a:bodyPr/>
          <a:lstStyle/>
          <a:p>
            <a:r>
              <a:rPr lang="fi-FI"/>
              <a:t>*) Prosenttia teknologiateollisuuden toimipaikkojen liikevaihdosta kyseisellä alueella. Lähde: Tilastokeskus; Alueellinen yritystoimintatilasto. Tietosuojasyistä joidenkin alueiden kaikki toimialat eivät ole 100 % edustettuina. Kaakkois-Suomi sisältää Etelä-Karjalan ja Kymenlaakson, Häme sisältää </a:t>
            </a:r>
            <a:r>
              <a:rPr lang="fi-FI" err="1"/>
              <a:t>Päijät</a:t>
            </a:r>
            <a:r>
              <a:rPr lang="fi-FI"/>
              <a:t>- ja Kanta-Hämeen ja Pohjanmaan ELY-alue sisältää Keski-Pohjanmaan ja Pohjanmaan maakunnat. </a:t>
            </a:r>
          </a:p>
          <a:p>
            <a:endParaRPr lang="fi-FI"/>
          </a:p>
          <a:p>
            <a:endParaRPr lang="fi-FI"/>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2682526843"/>
              </p:ext>
            </p:extLst>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liikevaihdosta alueella, %</a:t>
            </a:r>
          </a:p>
        </p:txBody>
      </p:sp>
    </p:spTree>
    <p:extLst>
      <p:ext uri="{BB962C8B-B14F-4D97-AF65-F5344CB8AC3E}">
        <p14:creationId xmlns:p14="http://schemas.microsoft.com/office/powerpoint/2010/main" val="294803435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45C16-73B1-D8DE-0387-86DBD8D475D2}"/>
            </a:ext>
          </a:extLst>
        </p:cNvPr>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A65DB6A-3450-A13C-D8A6-9F80C9F0D6D4}"/>
              </a:ext>
            </a:extLst>
          </p:cNvPr>
          <p:cNvSpPr>
            <a:spLocks noGrp="1"/>
          </p:cNvSpPr>
          <p:nvPr>
            <p:ph type="body" sz="quarter" idx="15"/>
          </p:nvPr>
        </p:nvSpPr>
        <p:spPr/>
        <p:txBody>
          <a:bodyPr>
            <a:normAutofit fontScale="62500" lnSpcReduction="20000"/>
          </a:bodyPr>
          <a:lstStyle/>
          <a:p>
            <a:r>
              <a:rPr lang="fi-FI">
                <a:solidFill>
                  <a:schemeClr val="tx1"/>
                </a:solidFill>
              </a:rPr>
              <a:t>Teknologiateollisuuden päätoimialojen henkilöstöosuudet* ELY-alueittain 2024</a:t>
            </a:r>
          </a:p>
          <a:p>
            <a:endParaRPr lang="fi-FI">
              <a:solidFill>
                <a:schemeClr val="tx1"/>
              </a:solidFill>
            </a:endParaRPr>
          </a:p>
        </p:txBody>
      </p:sp>
      <p:sp>
        <p:nvSpPr>
          <p:cNvPr id="3" name="Dian numeron paikkamerkki 2">
            <a:extLst>
              <a:ext uri="{FF2B5EF4-FFF2-40B4-BE49-F238E27FC236}">
                <a16:creationId xmlns:a16="http://schemas.microsoft.com/office/drawing/2014/main" id="{58166AF8-49A2-07CA-0842-2F632A00804B}"/>
              </a:ext>
            </a:extLst>
          </p:cNvPr>
          <p:cNvSpPr>
            <a:spLocks noGrp="1"/>
          </p:cNvSpPr>
          <p:nvPr>
            <p:ph type="sldNum" sz="quarter" idx="12"/>
          </p:nvPr>
        </p:nvSpPr>
        <p:spPr/>
        <p:txBody>
          <a:bodyPr/>
          <a:lstStyle/>
          <a:p>
            <a:fld id="{6FCB6B90-8271-4E8F-82C1-E646FBB48A2E}" type="slidenum">
              <a:rPr lang="fi-FI" smtClean="0"/>
              <a:pPr/>
              <a:t>6</a:t>
            </a:fld>
            <a:endParaRPr lang="fi-FI"/>
          </a:p>
        </p:txBody>
      </p:sp>
      <p:sp>
        <p:nvSpPr>
          <p:cNvPr id="4" name="Päivämäärän paikkamerkki 3">
            <a:extLst>
              <a:ext uri="{FF2B5EF4-FFF2-40B4-BE49-F238E27FC236}">
                <a16:creationId xmlns:a16="http://schemas.microsoft.com/office/drawing/2014/main" id="{1CA661DB-D62C-4393-5032-061093F12C7B}"/>
              </a:ext>
            </a:extLst>
          </p:cNvPr>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a:extLst>
              <a:ext uri="{FF2B5EF4-FFF2-40B4-BE49-F238E27FC236}">
                <a16:creationId xmlns:a16="http://schemas.microsoft.com/office/drawing/2014/main" id="{6011F1F9-6F85-43BE-180D-79BE16DF042D}"/>
              </a:ext>
            </a:extLst>
          </p:cNvPr>
          <p:cNvSpPr>
            <a:spLocks noGrp="1"/>
          </p:cNvSpPr>
          <p:nvPr>
            <p:ph type="ftr" sz="quarter" idx="11"/>
          </p:nvPr>
        </p:nvSpPr>
        <p:spPr/>
        <p:txBody>
          <a:bodyPr/>
          <a:lstStyle/>
          <a:p>
            <a:r>
              <a:rPr lang="fi-FI"/>
              <a:t>Teknologiateollisuus</a:t>
            </a:r>
          </a:p>
        </p:txBody>
      </p:sp>
      <p:graphicFrame>
        <p:nvGraphicFramePr>
          <p:cNvPr id="8" name="Sisällön paikkamerkki 7">
            <a:extLst>
              <a:ext uri="{FF2B5EF4-FFF2-40B4-BE49-F238E27FC236}">
                <a16:creationId xmlns:a16="http://schemas.microsoft.com/office/drawing/2014/main" id="{CD6F3FF9-70B4-2C62-DE8B-F53A6A9ECEE7}"/>
              </a:ext>
            </a:extLst>
          </p:cNvPr>
          <p:cNvGraphicFramePr>
            <a:graphicFrameLocks noGrp="1"/>
          </p:cNvGraphicFramePr>
          <p:nvPr>
            <p:ph idx="4294967295"/>
            <p:extLst>
              <p:ext uri="{D42A27DB-BD31-4B8C-83A1-F6EECF244321}">
                <p14:modId xmlns:p14="http://schemas.microsoft.com/office/powerpoint/2010/main" val="1328221143"/>
              </p:ext>
            </p:extLst>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ruutu 8">
            <a:extLst>
              <a:ext uri="{FF2B5EF4-FFF2-40B4-BE49-F238E27FC236}">
                <a16:creationId xmlns:a16="http://schemas.microsoft.com/office/drawing/2014/main" id="{CD74B4E5-7420-3838-8692-96967E4B1BEB}"/>
              </a:ext>
            </a:extLst>
          </p:cNvPr>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henkilöstöstä alueella, %</a:t>
            </a:r>
          </a:p>
        </p:txBody>
      </p:sp>
      <p:sp>
        <p:nvSpPr>
          <p:cNvPr id="6" name="Tekstin paikkamerkki 6">
            <a:extLst>
              <a:ext uri="{FF2B5EF4-FFF2-40B4-BE49-F238E27FC236}">
                <a16:creationId xmlns:a16="http://schemas.microsoft.com/office/drawing/2014/main" id="{5564398A-7EC1-801E-EEBF-E0EF6E48A28E}"/>
              </a:ext>
            </a:extLst>
          </p:cNvPr>
          <p:cNvSpPr txBox="1">
            <a:spLocks/>
          </p:cNvSpPr>
          <p:nvPr/>
        </p:nvSpPr>
        <p:spPr>
          <a:xfrm>
            <a:off x="2229052" y="4728600"/>
            <a:ext cx="6575807" cy="415926"/>
          </a:xfrm>
          <a:prstGeom prst="rect">
            <a:avLst/>
          </a:prstGeom>
        </p:spPr>
        <p:txBody>
          <a:bodyPr vert="horz" lIns="91440" tIns="45720" rIns="91440" bIns="45720" rtlCol="0">
            <a:noAutofit/>
          </a:bodyPr>
          <a:lstStyle>
            <a:lvl1pPr marL="0" indent="0" algn="l" defTabSz="806052" rtl="0" eaLnBrk="1" latinLnBrk="0" hangingPunct="1">
              <a:lnSpc>
                <a:spcPct val="100000"/>
              </a:lnSpc>
              <a:spcBef>
                <a:spcPts val="0"/>
              </a:spcBef>
              <a:spcAft>
                <a:spcPts val="0"/>
              </a:spcAft>
              <a:buClrTx/>
              <a:buSzPct val="125000"/>
              <a:buFontTx/>
              <a:buNone/>
              <a:defRPr sz="700"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r>
              <a:rPr lang="fi-FI"/>
              <a:t>*) Prosenttia teknologiateollisuuden toimipaikkojen liikevaihdosta kyseisellä alueella. Lähde: Tilastokeskus; Alueellinen yritystoimintatilasto. Tietosuojasyistä joidenkin alueiden kaikki toimialat eivät ole 100 % edustettuina. Kaakkois-Suomi sisältää Etelä-Karjalan ja Kymenlaakson, Häme sisältää </a:t>
            </a:r>
            <a:r>
              <a:rPr lang="fi-FI" err="1"/>
              <a:t>Päijät</a:t>
            </a:r>
            <a:r>
              <a:rPr lang="fi-FI"/>
              <a:t>- ja Kanta-Hämeen ja Pohjanmaan ELY-alue sisältää Keski-Pohjanmaan ja Pohjanmaan maakunnat. </a:t>
            </a:r>
          </a:p>
          <a:p>
            <a:endParaRPr lang="fi-FI"/>
          </a:p>
          <a:p>
            <a:endParaRPr lang="fi-FI"/>
          </a:p>
        </p:txBody>
      </p:sp>
    </p:spTree>
    <p:extLst>
      <p:ext uri="{BB962C8B-B14F-4D97-AF65-F5344CB8AC3E}">
        <p14:creationId xmlns:p14="http://schemas.microsoft.com/office/powerpoint/2010/main" val="109549063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solidFill>
                  <a:schemeClr val="tx1"/>
                </a:solidFill>
              </a:rPr>
              <a:t>Teknologiateollisuuden liikevaihto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7</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34681" y="4778043"/>
            <a:ext cx="6207957" cy="241979"/>
          </a:xfrm>
        </p:spPr>
        <p:txBody>
          <a:bodyPr/>
          <a:lstStyle/>
          <a:p>
            <a:r>
              <a:rPr lang="fi-FI"/>
              <a:t>Lähde: Tilastokeskus; Aluetilinpito, Liikevaihdon alueittaiset arvoindeksit. Kaakkois-Suomi sisältää Etelä-Karjalan ja Kymenlaakson, Häme sisältää </a:t>
            </a:r>
            <a:r>
              <a:rPr lang="fi-FI" err="1"/>
              <a:t>Päijät</a:t>
            </a:r>
            <a:r>
              <a:rPr lang="fi-FI"/>
              <a:t>- ja Kanta-Hämeen ja Pohjanmaan ELY-alue sisältää Keski-Pohjanmaan ja Pohjanmaan maakunnat. </a:t>
            </a:r>
          </a:p>
          <a:p>
            <a:endParaRPr lang="fi-FI"/>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647734015"/>
              </p:ext>
            </p:extLst>
          </p:nvPr>
        </p:nvGraphicFramePr>
        <p:xfrm>
          <a:off x="1323403" y="976763"/>
          <a:ext cx="6351235" cy="3769512"/>
        </p:xfrm>
        <a:graphic>
          <a:graphicData uri="http://schemas.openxmlformats.org/drawingml/2006/table">
            <a:tbl>
              <a:tblPr firstRow="1" bandRow="1">
                <a:tableStyleId>{21E4AEA4-8DFA-4A89-87EB-49C32662AFE0}</a:tableStyleId>
              </a:tblPr>
              <a:tblGrid>
                <a:gridCol w="1154770">
                  <a:extLst>
                    <a:ext uri="{9D8B030D-6E8A-4147-A177-3AD203B41FA5}">
                      <a16:colId xmlns:a16="http://schemas.microsoft.com/office/drawing/2014/main" val="20000"/>
                    </a:ext>
                  </a:extLst>
                </a:gridCol>
                <a:gridCol w="577385">
                  <a:extLst>
                    <a:ext uri="{9D8B030D-6E8A-4147-A177-3AD203B41FA5}">
                      <a16:colId xmlns:a16="http://schemas.microsoft.com/office/drawing/2014/main" val="20001"/>
                    </a:ext>
                  </a:extLst>
                </a:gridCol>
                <a:gridCol w="577385">
                  <a:extLst>
                    <a:ext uri="{9D8B030D-6E8A-4147-A177-3AD203B41FA5}">
                      <a16:colId xmlns:a16="http://schemas.microsoft.com/office/drawing/2014/main" val="20002"/>
                    </a:ext>
                  </a:extLst>
                </a:gridCol>
                <a:gridCol w="577385">
                  <a:extLst>
                    <a:ext uri="{9D8B030D-6E8A-4147-A177-3AD203B41FA5}">
                      <a16:colId xmlns:a16="http://schemas.microsoft.com/office/drawing/2014/main" val="20003"/>
                    </a:ext>
                  </a:extLst>
                </a:gridCol>
                <a:gridCol w="577385">
                  <a:extLst>
                    <a:ext uri="{9D8B030D-6E8A-4147-A177-3AD203B41FA5}">
                      <a16:colId xmlns:a16="http://schemas.microsoft.com/office/drawing/2014/main" val="20004"/>
                    </a:ext>
                  </a:extLst>
                </a:gridCol>
                <a:gridCol w="577385">
                  <a:extLst>
                    <a:ext uri="{9D8B030D-6E8A-4147-A177-3AD203B41FA5}">
                      <a16:colId xmlns:a16="http://schemas.microsoft.com/office/drawing/2014/main" val="20005"/>
                    </a:ext>
                  </a:extLst>
                </a:gridCol>
                <a:gridCol w="577385">
                  <a:extLst>
                    <a:ext uri="{9D8B030D-6E8A-4147-A177-3AD203B41FA5}">
                      <a16:colId xmlns:a16="http://schemas.microsoft.com/office/drawing/2014/main" val="20006"/>
                    </a:ext>
                  </a:extLst>
                </a:gridCol>
                <a:gridCol w="577385">
                  <a:extLst>
                    <a:ext uri="{9D8B030D-6E8A-4147-A177-3AD203B41FA5}">
                      <a16:colId xmlns:a16="http://schemas.microsoft.com/office/drawing/2014/main" val="192938550"/>
                    </a:ext>
                  </a:extLst>
                </a:gridCol>
                <a:gridCol w="577385">
                  <a:extLst>
                    <a:ext uri="{9D8B030D-6E8A-4147-A177-3AD203B41FA5}">
                      <a16:colId xmlns:a16="http://schemas.microsoft.com/office/drawing/2014/main" val="3525892722"/>
                    </a:ext>
                  </a:extLst>
                </a:gridCol>
                <a:gridCol w="577385">
                  <a:extLst>
                    <a:ext uri="{9D8B030D-6E8A-4147-A177-3AD203B41FA5}">
                      <a16:colId xmlns:a16="http://schemas.microsoft.com/office/drawing/2014/main" val="20007"/>
                    </a:ext>
                  </a:extLst>
                </a:gridCol>
              </a:tblGrid>
              <a:tr h="316334">
                <a:tc>
                  <a:txBody>
                    <a:bodyPr/>
                    <a:lstStyle/>
                    <a:p>
                      <a:pPr algn="ctr" fontAlgn="ctr"/>
                      <a:r>
                        <a:rPr lang="fi-FI" sz="900" b="1" i="0" u="none" strike="noStrike">
                          <a:solidFill>
                            <a:srgbClr val="FFFFFF"/>
                          </a:solidFill>
                          <a:effectLst/>
                          <a:latin typeface="Verdana" panose="020B0604030504040204" pitchFamily="34" charset="0"/>
                        </a:rPr>
                        <a:t>ELY-alue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2021</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2022</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2023</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2024 (arvio)</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Osuus, %</a:t>
                      </a:r>
                      <a:br>
                        <a:rPr lang="fi-FI" sz="900" b="1" i="0" u="none" strike="noStrike">
                          <a:solidFill>
                            <a:srgbClr val="FFFFFF"/>
                          </a:solidFill>
                          <a:effectLst/>
                          <a:latin typeface="Verdana" panose="020B0604030504040204" pitchFamily="34" charset="0"/>
                        </a:rPr>
                      </a:br>
                      <a:r>
                        <a:rPr lang="fi-FI" sz="900" b="1" i="0" u="none" strike="noStrike">
                          <a:solidFill>
                            <a:srgbClr val="FFFFFF"/>
                          </a:solidFill>
                          <a:effectLst/>
                          <a:latin typeface="Verdana" panose="020B0604030504040204" pitchFamily="34" charset="0"/>
                        </a:rPr>
                        <a:t>2024</a:t>
                      </a:r>
                    </a:p>
                  </a:txBody>
                  <a:tcPr marL="0" marR="0" marT="0" marB="0" anchor="ctr"/>
                </a:tc>
                <a:extLst>
                  <a:ext uri="{0D108BD9-81ED-4DB2-BD59-A6C34878D82A}">
                    <a16:rowId xmlns:a16="http://schemas.microsoft.com/office/drawing/2014/main" val="10000"/>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2,2 %</a:t>
                      </a:r>
                    </a:p>
                  </a:txBody>
                  <a:tcPr marL="0" marR="0" marT="0" marB="0" anchor="ctr"/>
                </a:tc>
                <a:extLst>
                  <a:ext uri="{0D108BD9-81ED-4DB2-BD59-A6C34878D82A}">
                    <a16:rowId xmlns:a16="http://schemas.microsoft.com/office/drawing/2014/main" val="10001"/>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0,8 %</a:t>
                      </a:r>
                    </a:p>
                  </a:txBody>
                  <a:tcPr marL="0" marR="0" marT="0" marB="0" anchor="ctr"/>
                </a:tc>
                <a:extLst>
                  <a:ext uri="{0D108BD9-81ED-4DB2-BD59-A6C34878D82A}">
                    <a16:rowId xmlns:a16="http://schemas.microsoft.com/office/drawing/2014/main" val="10002"/>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5 200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5,2 %</a:t>
                      </a:r>
                    </a:p>
                  </a:txBody>
                  <a:tcPr marL="0" marR="0" marT="0" marB="0" anchor="ctr"/>
                </a:tc>
                <a:extLst>
                  <a:ext uri="{0D108BD9-81ED-4DB2-BD59-A6C34878D82A}">
                    <a16:rowId xmlns:a16="http://schemas.microsoft.com/office/drawing/2014/main" val="10003"/>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2,4 %</a:t>
                      </a:r>
                    </a:p>
                  </a:txBody>
                  <a:tcPr marL="0" marR="0" marT="0" marB="0" anchor="ctr"/>
                </a:tc>
                <a:extLst>
                  <a:ext uri="{0D108BD9-81ED-4DB2-BD59-A6C34878D82A}">
                    <a16:rowId xmlns:a16="http://schemas.microsoft.com/office/drawing/2014/main" val="10004"/>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1 000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1,0 %</a:t>
                      </a:r>
                    </a:p>
                  </a:txBody>
                  <a:tcPr marL="0" marR="0" marT="0" marB="0" anchor="ctr"/>
                </a:tc>
                <a:extLst>
                  <a:ext uri="{0D108BD9-81ED-4DB2-BD59-A6C34878D82A}">
                    <a16:rowId xmlns:a16="http://schemas.microsoft.com/office/drawing/2014/main" val="10005"/>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3 400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3,4 %</a:t>
                      </a:r>
                    </a:p>
                  </a:txBody>
                  <a:tcPr marL="0" marR="0" marT="0" marB="0" anchor="ctr"/>
                </a:tc>
                <a:extLst>
                  <a:ext uri="{0D108BD9-81ED-4DB2-BD59-A6C34878D82A}">
                    <a16:rowId xmlns:a16="http://schemas.microsoft.com/office/drawing/2014/main" val="10006"/>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5,7 %</a:t>
                      </a:r>
                    </a:p>
                  </a:txBody>
                  <a:tcPr marL="0" marR="0" marT="0" marB="0" anchor="ctr"/>
                </a:tc>
                <a:extLst>
                  <a:ext uri="{0D108BD9-81ED-4DB2-BD59-A6C34878D82A}">
                    <a16:rowId xmlns:a16="http://schemas.microsoft.com/office/drawing/2014/main" val="10007"/>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11 100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10 900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10,8 %</a:t>
                      </a:r>
                    </a:p>
                  </a:txBody>
                  <a:tcPr marL="0" marR="0" marT="0" marB="0" anchor="ctr"/>
                </a:tc>
                <a:extLst>
                  <a:ext uri="{0D108BD9-81ED-4DB2-BD59-A6C34878D82A}">
                    <a16:rowId xmlns:a16="http://schemas.microsoft.com/office/drawing/2014/main" val="10008"/>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6,8 %</a:t>
                      </a:r>
                    </a:p>
                  </a:txBody>
                  <a:tcPr marL="0" marR="0" marT="0" marB="0" anchor="ctr"/>
                </a:tc>
                <a:extLst>
                  <a:ext uri="{0D108BD9-81ED-4DB2-BD59-A6C34878D82A}">
                    <a16:rowId xmlns:a16="http://schemas.microsoft.com/office/drawing/2014/main" val="10009"/>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1,6 %</a:t>
                      </a:r>
                    </a:p>
                  </a:txBody>
                  <a:tcPr marL="0" marR="0" marT="0" marB="0" anchor="ctr"/>
                </a:tc>
                <a:extLst>
                  <a:ext uri="{0D108BD9-81ED-4DB2-BD59-A6C34878D82A}">
                    <a16:rowId xmlns:a16="http://schemas.microsoft.com/office/drawing/2014/main" val="10010"/>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9 700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9,6 %</a:t>
                      </a:r>
                    </a:p>
                  </a:txBody>
                  <a:tcPr marL="0" marR="0" marT="0" marB="0" anchor="ctr"/>
                </a:tc>
                <a:extLst>
                  <a:ext uri="{0D108BD9-81ED-4DB2-BD59-A6C34878D82A}">
                    <a16:rowId xmlns:a16="http://schemas.microsoft.com/office/drawing/2014/main" val="10011"/>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2,2 %</a:t>
                      </a:r>
                    </a:p>
                  </a:txBody>
                  <a:tcPr marL="0" marR="0" marT="0" marB="0" anchor="ctr"/>
                </a:tc>
                <a:extLst>
                  <a:ext uri="{0D108BD9-81ED-4DB2-BD59-A6C34878D82A}">
                    <a16:rowId xmlns:a16="http://schemas.microsoft.com/office/drawing/2014/main" val="10012"/>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5 100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5,1 %</a:t>
                      </a:r>
                    </a:p>
                  </a:txBody>
                  <a:tcPr marL="0" marR="0" marT="0" marB="0" anchor="ctr"/>
                </a:tc>
                <a:extLst>
                  <a:ext uri="{0D108BD9-81ED-4DB2-BD59-A6C34878D82A}">
                    <a16:rowId xmlns:a16="http://schemas.microsoft.com/office/drawing/2014/main" val="10013"/>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22 000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26 500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28 600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28 900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30 200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35 700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33 800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34 700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34,5 %</a:t>
                      </a:r>
                    </a:p>
                  </a:txBody>
                  <a:tcPr marL="0" marR="0" marT="0" marB="0" anchor="ctr"/>
                </a:tc>
                <a:extLst>
                  <a:ext uri="{0D108BD9-81ED-4DB2-BD59-A6C34878D82A}">
                    <a16:rowId xmlns:a16="http://schemas.microsoft.com/office/drawing/2014/main" val="10014"/>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8 900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8,8 %</a:t>
                      </a:r>
                    </a:p>
                  </a:txBody>
                  <a:tcPr marL="0" marR="0" marT="0" marB="0" anchor="ctr"/>
                </a:tc>
                <a:extLst>
                  <a:ext uri="{0D108BD9-81ED-4DB2-BD59-A6C34878D82A}">
                    <a16:rowId xmlns:a16="http://schemas.microsoft.com/office/drawing/2014/main" val="10015"/>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66 700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75 800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80 600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81 000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89 600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102 700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99 300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100 600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100,0 %</a:t>
                      </a:r>
                    </a:p>
                  </a:txBody>
                  <a:tcPr marL="0" marR="0" marT="0" marB="0" anchor="ctr"/>
                </a:tc>
                <a:extLst>
                  <a:ext uri="{0D108BD9-81ED-4DB2-BD59-A6C34878D82A}">
                    <a16:rowId xmlns:a16="http://schemas.microsoft.com/office/drawing/2014/main" val="10016"/>
                  </a:ext>
                </a:extLst>
              </a:tr>
            </a:tbl>
          </a:graphicData>
        </a:graphic>
      </p:graphicFrame>
      <p:sp>
        <p:nvSpPr>
          <p:cNvPr id="6" name="Tekstiruutu 5"/>
          <p:cNvSpPr txBox="1"/>
          <p:nvPr/>
        </p:nvSpPr>
        <p:spPr>
          <a:xfrm>
            <a:off x="6600248" y="768471"/>
            <a:ext cx="1405729" cy="241980"/>
          </a:xfrm>
          <a:prstGeom prst="rect">
            <a:avLst/>
          </a:prstGeom>
          <a:noFill/>
        </p:spPr>
        <p:txBody>
          <a:bodyPr wrap="square" lIns="36000" tIns="36000" rIns="36000" bIns="36000" rtlCol="0">
            <a:spAutoFit/>
          </a:bodyPr>
          <a:lstStyle/>
          <a:p>
            <a:r>
              <a:rPr lang="fi-FI" sz="1100" spc="-40">
                <a:solidFill>
                  <a:srgbClr val="000000"/>
                </a:solidFill>
              </a:rPr>
              <a:t>Miljoonaa euroa</a:t>
            </a:r>
          </a:p>
        </p:txBody>
      </p:sp>
    </p:spTree>
    <p:extLst>
      <p:ext uri="{BB962C8B-B14F-4D97-AF65-F5344CB8AC3E}">
        <p14:creationId xmlns:p14="http://schemas.microsoft.com/office/powerpoint/2010/main" val="339318902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solidFill>
                  <a:schemeClr val="tx1"/>
                </a:solidFill>
              </a:rPr>
              <a:t>Teknologiateollisuuden henkilöstö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8</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01730" y="4746554"/>
            <a:ext cx="6224433" cy="158672"/>
          </a:xfrm>
        </p:spPr>
        <p:txBody>
          <a:bodyPr/>
          <a:lstStyle/>
          <a:p>
            <a:r>
              <a:rPr lang="fi-FI"/>
              <a:t>Lähde: Tilastokeskus; Aluetilinpito, Alueellinen yritystoimintatilasto / Teknologiateollisuus ry:n henkilöstötiedustelu. Kaakkois-Suomi sisältää Etelä-Karjalan ja Kymenlaakson, Häme sisältää </a:t>
            </a:r>
            <a:r>
              <a:rPr lang="fi-FI" err="1"/>
              <a:t>Päijät</a:t>
            </a:r>
            <a:r>
              <a:rPr lang="fi-FI"/>
              <a:t>- ja Kanta-Hämeen ja Pohjanmaan ELY-alue sisältää Keski-Pohjanmaan ja Pohjanmaan maakunnat. </a:t>
            </a:r>
          </a:p>
          <a:p>
            <a:r>
              <a:rPr lang="fi-FI"/>
              <a:t> </a:t>
            </a:r>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1764599468"/>
              </p:ext>
            </p:extLst>
          </p:nvPr>
        </p:nvGraphicFramePr>
        <p:xfrm>
          <a:off x="1323402" y="836413"/>
          <a:ext cx="6351235" cy="3769512"/>
        </p:xfrm>
        <a:graphic>
          <a:graphicData uri="http://schemas.openxmlformats.org/drawingml/2006/table">
            <a:tbl>
              <a:tblPr firstRow="1" bandRow="1">
                <a:tableStyleId>{21E4AEA4-8DFA-4A89-87EB-49C32662AFE0}</a:tableStyleId>
              </a:tblPr>
              <a:tblGrid>
                <a:gridCol w="1154770">
                  <a:extLst>
                    <a:ext uri="{9D8B030D-6E8A-4147-A177-3AD203B41FA5}">
                      <a16:colId xmlns:a16="http://schemas.microsoft.com/office/drawing/2014/main" val="20000"/>
                    </a:ext>
                  </a:extLst>
                </a:gridCol>
                <a:gridCol w="577385">
                  <a:extLst>
                    <a:ext uri="{9D8B030D-6E8A-4147-A177-3AD203B41FA5}">
                      <a16:colId xmlns:a16="http://schemas.microsoft.com/office/drawing/2014/main" val="20001"/>
                    </a:ext>
                  </a:extLst>
                </a:gridCol>
                <a:gridCol w="577385">
                  <a:extLst>
                    <a:ext uri="{9D8B030D-6E8A-4147-A177-3AD203B41FA5}">
                      <a16:colId xmlns:a16="http://schemas.microsoft.com/office/drawing/2014/main" val="20002"/>
                    </a:ext>
                  </a:extLst>
                </a:gridCol>
                <a:gridCol w="577385">
                  <a:extLst>
                    <a:ext uri="{9D8B030D-6E8A-4147-A177-3AD203B41FA5}">
                      <a16:colId xmlns:a16="http://schemas.microsoft.com/office/drawing/2014/main" val="20003"/>
                    </a:ext>
                  </a:extLst>
                </a:gridCol>
                <a:gridCol w="577385">
                  <a:extLst>
                    <a:ext uri="{9D8B030D-6E8A-4147-A177-3AD203B41FA5}">
                      <a16:colId xmlns:a16="http://schemas.microsoft.com/office/drawing/2014/main" val="20004"/>
                    </a:ext>
                  </a:extLst>
                </a:gridCol>
                <a:gridCol w="577385">
                  <a:extLst>
                    <a:ext uri="{9D8B030D-6E8A-4147-A177-3AD203B41FA5}">
                      <a16:colId xmlns:a16="http://schemas.microsoft.com/office/drawing/2014/main" val="20005"/>
                    </a:ext>
                  </a:extLst>
                </a:gridCol>
                <a:gridCol w="577385">
                  <a:extLst>
                    <a:ext uri="{9D8B030D-6E8A-4147-A177-3AD203B41FA5}">
                      <a16:colId xmlns:a16="http://schemas.microsoft.com/office/drawing/2014/main" val="20006"/>
                    </a:ext>
                  </a:extLst>
                </a:gridCol>
                <a:gridCol w="577385">
                  <a:extLst>
                    <a:ext uri="{9D8B030D-6E8A-4147-A177-3AD203B41FA5}">
                      <a16:colId xmlns:a16="http://schemas.microsoft.com/office/drawing/2014/main" val="1532166925"/>
                    </a:ext>
                  </a:extLst>
                </a:gridCol>
                <a:gridCol w="577385">
                  <a:extLst>
                    <a:ext uri="{9D8B030D-6E8A-4147-A177-3AD203B41FA5}">
                      <a16:colId xmlns:a16="http://schemas.microsoft.com/office/drawing/2014/main" val="1336294811"/>
                    </a:ext>
                  </a:extLst>
                </a:gridCol>
                <a:gridCol w="577385">
                  <a:extLst>
                    <a:ext uri="{9D8B030D-6E8A-4147-A177-3AD203B41FA5}">
                      <a16:colId xmlns:a16="http://schemas.microsoft.com/office/drawing/2014/main" val="20007"/>
                    </a:ext>
                  </a:extLst>
                </a:gridCol>
              </a:tblGrid>
              <a:tr h="316334">
                <a:tc>
                  <a:txBody>
                    <a:bodyPr/>
                    <a:lstStyle/>
                    <a:p>
                      <a:pPr algn="ctr" fontAlgn="ctr"/>
                      <a:r>
                        <a:rPr lang="fi-FI" sz="900" b="1" i="0" u="none" strike="noStrike">
                          <a:solidFill>
                            <a:srgbClr val="FFFFFF"/>
                          </a:solidFill>
                          <a:effectLst/>
                          <a:latin typeface="Verdana" panose="020B0604030504040204" pitchFamily="34" charset="0"/>
                        </a:rPr>
                        <a:t>ELY-alue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2021</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2022</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2023</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2024 (arvio)</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Osuus, %</a:t>
                      </a:r>
                      <a:br>
                        <a:rPr lang="fi-FI" sz="900" b="1" i="0" u="none" strike="noStrike">
                          <a:solidFill>
                            <a:srgbClr val="FFFFFF"/>
                          </a:solidFill>
                          <a:effectLst/>
                          <a:latin typeface="Verdana" panose="020B0604030504040204" pitchFamily="34" charset="0"/>
                        </a:rPr>
                      </a:br>
                      <a:r>
                        <a:rPr lang="fi-FI" sz="900" b="1" i="0" u="none" strike="noStrike">
                          <a:solidFill>
                            <a:srgbClr val="FFFFFF"/>
                          </a:solidFill>
                          <a:effectLst/>
                          <a:latin typeface="Verdana" panose="020B0604030504040204" pitchFamily="34" charset="0"/>
                        </a:rPr>
                        <a:t>2024</a:t>
                      </a:r>
                    </a:p>
                  </a:txBody>
                  <a:tcPr marL="0" marR="0" marT="0" marB="0" anchor="ctr"/>
                </a:tc>
                <a:extLst>
                  <a:ext uri="{0D108BD9-81ED-4DB2-BD59-A6C34878D82A}">
                    <a16:rowId xmlns:a16="http://schemas.microsoft.com/office/drawing/2014/main" val="10000"/>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9 900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3,0 %</a:t>
                      </a:r>
                    </a:p>
                  </a:txBody>
                  <a:tcPr marL="0" marR="0" marT="0" marB="0" anchor="ctr"/>
                </a:tc>
                <a:extLst>
                  <a:ext uri="{0D108BD9-81ED-4DB2-BD59-A6C34878D82A}">
                    <a16:rowId xmlns:a16="http://schemas.microsoft.com/office/drawing/2014/main" val="10001"/>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1,3 %</a:t>
                      </a:r>
                    </a:p>
                  </a:txBody>
                  <a:tcPr marL="0" marR="0" marT="0" marB="0" anchor="ctr"/>
                </a:tc>
                <a:extLst>
                  <a:ext uri="{0D108BD9-81ED-4DB2-BD59-A6C34878D82A}">
                    <a16:rowId xmlns:a16="http://schemas.microsoft.com/office/drawing/2014/main" val="10002"/>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16 500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5,0 %</a:t>
                      </a:r>
                    </a:p>
                  </a:txBody>
                  <a:tcPr marL="0" marR="0" marT="0" marB="0" anchor="ctr"/>
                </a:tc>
                <a:extLst>
                  <a:ext uri="{0D108BD9-81ED-4DB2-BD59-A6C34878D82A}">
                    <a16:rowId xmlns:a16="http://schemas.microsoft.com/office/drawing/2014/main" val="10003"/>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11 100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3,3 %</a:t>
                      </a:r>
                    </a:p>
                  </a:txBody>
                  <a:tcPr marL="0" marR="0" marT="0" marB="0" anchor="ctr"/>
                </a:tc>
                <a:extLst>
                  <a:ext uri="{0D108BD9-81ED-4DB2-BD59-A6C34878D82A}">
                    <a16:rowId xmlns:a16="http://schemas.microsoft.com/office/drawing/2014/main" val="10004"/>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3 300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1,0 %</a:t>
                      </a:r>
                    </a:p>
                  </a:txBody>
                  <a:tcPr marL="0" marR="0" marT="0" marB="0" anchor="ctr"/>
                </a:tc>
                <a:extLst>
                  <a:ext uri="{0D108BD9-81ED-4DB2-BD59-A6C34878D82A}">
                    <a16:rowId xmlns:a16="http://schemas.microsoft.com/office/drawing/2014/main" val="10005"/>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13 600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15 000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15 300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15 300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15 800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16 200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4,9 %</a:t>
                      </a:r>
                    </a:p>
                  </a:txBody>
                  <a:tcPr marL="0" marR="0" marT="0" marB="0" anchor="ctr"/>
                </a:tc>
                <a:extLst>
                  <a:ext uri="{0D108BD9-81ED-4DB2-BD59-A6C34878D82A}">
                    <a16:rowId xmlns:a16="http://schemas.microsoft.com/office/drawing/2014/main" val="10006"/>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8 000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2,4 %</a:t>
                      </a:r>
                    </a:p>
                  </a:txBody>
                  <a:tcPr marL="0" marR="0" marT="0" marB="0" anchor="ctr"/>
                </a:tc>
                <a:extLst>
                  <a:ext uri="{0D108BD9-81ED-4DB2-BD59-A6C34878D82A}">
                    <a16:rowId xmlns:a16="http://schemas.microsoft.com/office/drawing/2014/main" val="10007"/>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32 700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33 700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34 700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34 900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36 900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39 000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40 300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40 000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12,0 %</a:t>
                      </a:r>
                    </a:p>
                  </a:txBody>
                  <a:tcPr marL="0" marR="0" marT="0" marB="0" anchor="ctr"/>
                </a:tc>
                <a:extLst>
                  <a:ext uri="{0D108BD9-81ED-4DB2-BD59-A6C34878D82A}">
                    <a16:rowId xmlns:a16="http://schemas.microsoft.com/office/drawing/2014/main" val="10008"/>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17 700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18 800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19 100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18 500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18 900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19 400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20 100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20 900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6,3 %</a:t>
                      </a:r>
                    </a:p>
                  </a:txBody>
                  <a:tcPr marL="0" marR="0" marT="0" marB="0" anchor="ctr"/>
                </a:tc>
                <a:extLst>
                  <a:ext uri="{0D108BD9-81ED-4DB2-BD59-A6C34878D82A}">
                    <a16:rowId xmlns:a16="http://schemas.microsoft.com/office/drawing/2014/main" val="10009"/>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6 600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2,0 %</a:t>
                      </a:r>
                    </a:p>
                  </a:txBody>
                  <a:tcPr marL="0" marR="0" marT="0" marB="0" anchor="ctr"/>
                </a:tc>
                <a:extLst>
                  <a:ext uri="{0D108BD9-81ED-4DB2-BD59-A6C34878D82A}">
                    <a16:rowId xmlns:a16="http://schemas.microsoft.com/office/drawing/2014/main" val="10010"/>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22 500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23 500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23 700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23 900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25 200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26 300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26 400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24 600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7,4 %</a:t>
                      </a:r>
                    </a:p>
                  </a:txBody>
                  <a:tcPr marL="0" marR="0" marT="0" marB="0" anchor="ctr"/>
                </a:tc>
                <a:extLst>
                  <a:ext uri="{0D108BD9-81ED-4DB2-BD59-A6C34878D82A}">
                    <a16:rowId xmlns:a16="http://schemas.microsoft.com/office/drawing/2014/main" val="10011"/>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11 200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11 100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11 100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3,3 %</a:t>
                      </a:r>
                    </a:p>
                  </a:txBody>
                  <a:tcPr marL="0" marR="0" marT="0" marB="0" anchor="ctr"/>
                </a:tc>
                <a:extLst>
                  <a:ext uri="{0D108BD9-81ED-4DB2-BD59-A6C34878D82A}">
                    <a16:rowId xmlns:a16="http://schemas.microsoft.com/office/drawing/2014/main" val="10012"/>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13 200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12 800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12 700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12 700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12 800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13 200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13 100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13 000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3,9 %</a:t>
                      </a:r>
                    </a:p>
                  </a:txBody>
                  <a:tcPr marL="0" marR="0" marT="0" marB="0" anchor="ctr"/>
                </a:tc>
                <a:extLst>
                  <a:ext uri="{0D108BD9-81ED-4DB2-BD59-A6C34878D82A}">
                    <a16:rowId xmlns:a16="http://schemas.microsoft.com/office/drawing/2014/main" val="10013"/>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90 800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102 400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105 200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105 900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108 400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113 300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115 500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114 900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34,5 %</a:t>
                      </a:r>
                    </a:p>
                  </a:txBody>
                  <a:tcPr marL="0" marR="0" marT="0" marB="0" anchor="ctr"/>
                </a:tc>
                <a:extLst>
                  <a:ext uri="{0D108BD9-81ED-4DB2-BD59-A6C34878D82A}">
                    <a16:rowId xmlns:a16="http://schemas.microsoft.com/office/drawing/2014/main" val="10014"/>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28 500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29 700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30 700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30 400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30 500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32 100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32 000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32 000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9,6 %</a:t>
                      </a:r>
                    </a:p>
                  </a:txBody>
                  <a:tcPr marL="0" marR="0" marT="0" marB="0" anchor="ctr"/>
                </a:tc>
                <a:extLst>
                  <a:ext uri="{0D108BD9-81ED-4DB2-BD59-A6C34878D82A}">
                    <a16:rowId xmlns:a16="http://schemas.microsoft.com/office/drawing/2014/main" val="10015"/>
                  </a:ext>
                </a:extLst>
              </a:tr>
              <a:tr h="209877">
                <a:tc>
                  <a:txBody>
                    <a:bodyPr/>
                    <a:lstStyle/>
                    <a:p>
                      <a:pPr algn="ctr" fontAlgn="ctr">
                        <a:buNone/>
                      </a:pP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283 700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305 500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311 900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311 500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318 600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330 900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334 800</a:t>
                      </a:r>
                    </a:p>
                  </a:txBody>
                  <a:tcPr marL="0" marR="0" marT="0" marB="0" anchor="ctr"/>
                </a:tc>
                <a:tc>
                  <a:txBody>
                    <a:bodyPr/>
                    <a:lstStyle/>
                    <a:p>
                      <a:pPr algn="ctr" fontAlgn="ctr">
                        <a:buNone/>
                      </a:pPr>
                      <a:r>
                        <a:rPr lang="fi-FI" sz="900" b="0" i="0" u="none" strike="noStrike">
                          <a:solidFill>
                            <a:srgbClr val="000000"/>
                          </a:solidFill>
                          <a:effectLst/>
                          <a:latin typeface="Verdana" panose="020B0604030504040204" pitchFamily="34" charset="0"/>
                        </a:rPr>
                        <a:t>333 200</a:t>
                      </a:r>
                    </a:p>
                  </a:txBody>
                  <a:tcPr marL="0" marR="0" marT="0" marB="0" anchor="ctr"/>
                </a:tc>
                <a:tc>
                  <a:txBody>
                    <a:bodyPr/>
                    <a:lstStyle/>
                    <a:p>
                      <a:pPr algn="r" fontAlgn="ctr">
                        <a:buNone/>
                      </a:pPr>
                      <a:r>
                        <a:rPr lang="fi-FI" sz="900" b="0" i="0" u="none" strike="noStrike">
                          <a:solidFill>
                            <a:srgbClr val="000000"/>
                          </a:solidFill>
                          <a:effectLst/>
                          <a:latin typeface="Verdana" panose="020B0604030504040204" pitchFamily="34" charset="0"/>
                        </a:rPr>
                        <a:t>100,0 %</a:t>
                      </a:r>
                    </a:p>
                  </a:txBody>
                  <a:tcPr marL="0" marR="0"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84225048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r>
              <a:rPr lang="fi-FI" dirty="0">
                <a:solidFill>
                  <a:schemeClr val="tx2"/>
                </a:solidFill>
              </a:rPr>
              <a:t>Teknologiateollisuus</a:t>
            </a:r>
            <a:br>
              <a:rPr lang="fi-FI" sz="1600" dirty="0">
                <a:solidFill>
                  <a:schemeClr val="tx2"/>
                </a:solidFill>
              </a:rPr>
            </a:br>
            <a:r>
              <a:rPr lang="fi-FI" sz="1400" dirty="0">
                <a:solidFill>
                  <a:schemeClr val="tx2"/>
                </a:solidFill>
              </a:rPr>
              <a:t>Merkittävin elinkeino myös Etelä-Pohjanmaalla</a:t>
            </a:r>
            <a:endParaRPr lang="fi-FI" sz="1600" dirty="0">
              <a:solidFill>
                <a:schemeClr val="tx2"/>
              </a:solidFill>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6.5.2026</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46 % alueen koko elinkeinoelämän </a:t>
            </a:r>
            <a:r>
              <a:rPr lang="fi-FI" sz="1050" err="1">
                <a:solidFill>
                  <a:srgbClr val="000000"/>
                </a:solidFill>
                <a:ea typeface="ＭＳ Ｐゴシック" pitchFamily="34" charset="-128"/>
                <a:cs typeface="Arial Unicode MS"/>
              </a:rPr>
              <a:t>t&amp;k-investoinneista</a:t>
            </a: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a:solidFill>
                  <a:srgbClr val="000000"/>
                </a:solidFill>
                <a:ea typeface="ＭＳ Ｐゴシック" pitchFamily="34" charset="-128"/>
                <a:cs typeface="Arial Unicode MS"/>
              </a:rPr>
              <a:t>Työllisyysvaikutus 21 000 työpaikkaa eli reilu viidennes Etelä-Pohjanmaan kaikista työllisistä. Alalla työskentelee suoraan 9 900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4638516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995258482"/>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a:solidFill>
                            <a:srgbClr val="000000"/>
                          </a:solidFill>
                          <a:latin typeface="+mn-lt"/>
                          <a:ea typeface="ＭＳ Ｐゴシック" pitchFamily="34" charset="-128"/>
                        </a:rPr>
                        <a:t>Teknologiateollisuus vuonna 2024: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Etelä-Pohjanmaalla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2,2</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100,6</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kumimoji="0" lang="fi-FI" sz="1050" b="0" i="0" u="none" strike="noStrike" kern="1200" cap="none" spc="0" normalizeH="0" baseline="0">
                          <a:ln>
                            <a:noFill/>
                          </a:ln>
                          <a:solidFill>
                            <a:srgbClr val="000000"/>
                          </a:solidFill>
                          <a:effectLst/>
                          <a:uLnTx/>
                          <a:uFillTx/>
                          <a:latin typeface="Verdana"/>
                          <a:ea typeface="ＭＳ Ｐゴシック" pitchFamily="34" charset="-128"/>
                        </a:rPr>
                        <a:t>9 900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a:ln>
                            <a:noFill/>
                          </a:ln>
                          <a:solidFill>
                            <a:srgbClr val="000000"/>
                          </a:solidFill>
                          <a:effectLst/>
                          <a:uLnTx/>
                          <a:uFillTx/>
                          <a:latin typeface="Verdana"/>
                          <a:ea typeface="ＭＳ Ｐゴシック" pitchFamily="34" charset="-128"/>
                          <a:cs typeface="Arial Unicode MS"/>
                        </a:rPr>
                        <a:t>333 200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07475457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425764470"/>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90948734"/>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057f711-7d93-472c-a8f6-94be00805750">
      <Terms xmlns="http://schemas.microsoft.com/office/infopath/2007/PartnerControls"/>
    </lcf76f155ced4ddcb4097134ff3c332f>
    <TaxCatchAll xmlns="c296724d-1a81-4a23-b6dd-dca7fd62c6ff" xsi:nil="true"/>
    <Henkil_x00f6_ xmlns="b057f711-7d93-472c-a8f6-94be00805750">
      <UserInfo>
        <DisplayName/>
        <AccountId xsi:nil="true"/>
        <AccountType/>
      </UserInfo>
    </Henkil_x00f6_>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F886EDC3C35ED44386E38662B6DACCDA" ma:contentTypeVersion="20" ma:contentTypeDescription="Luo uusi asiakirja." ma:contentTypeScope="" ma:versionID="5f42a86ea9b9bd6e4171dcdf6da9208f">
  <xsd:schema xmlns:xsd="http://www.w3.org/2001/XMLSchema" xmlns:xs="http://www.w3.org/2001/XMLSchema" xmlns:p="http://schemas.microsoft.com/office/2006/metadata/properties" xmlns:ns2="b057f711-7d93-472c-a8f6-94be00805750" xmlns:ns3="c296724d-1a81-4a23-b6dd-dca7fd62c6ff" targetNamespace="http://schemas.microsoft.com/office/2006/metadata/properties" ma:root="true" ma:fieldsID="414f3867d7ba3fb09d89147dee69305a" ns2:_="" ns3:_="">
    <xsd:import namespace="b057f711-7d93-472c-a8f6-94be00805750"/>
    <xsd:import namespace="c296724d-1a81-4a23-b6dd-dca7fd62c6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Henkil_x00f6_"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7f711-7d93-472c-a8f6-94be0080575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f83a129e-02f3-4c10-aeed-b048f014ef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Henkil_x00f6_" ma:index="26" nillable="true" ma:displayName="Henkilö" ma:list="UserInfo" ma:SharePointGroup="0" ma:internalName="Henkil_x00f6_"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96724d-1a81-4a23-b6dd-dca7fd62c6ff"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bddbccb1-85c5-4102-b8cd-d9aa5a21b0d6}" ma:internalName="TaxCatchAll" ma:showField="CatchAllData" ma:web="c296724d-1a81-4a23-b6dd-dca7fd62c6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E7B2A1-A39B-49C6-9D33-BB474F8035BD}">
  <ds:schemaRefs>
    <ds:schemaRef ds:uri="http://purl.org/dc/elements/1.1/"/>
    <ds:schemaRef ds:uri="c296724d-1a81-4a23-b6dd-dca7fd62c6ff"/>
    <ds:schemaRef ds:uri="http://www.w3.org/XML/1998/namespace"/>
    <ds:schemaRef ds:uri="http://schemas.microsoft.com/office/2006/documentManagement/types"/>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b057f711-7d93-472c-a8f6-94be00805750"/>
  </ds:schemaRefs>
</ds:datastoreItem>
</file>

<file path=customXml/itemProps2.xml><?xml version="1.0" encoding="utf-8"?>
<ds:datastoreItem xmlns:ds="http://schemas.openxmlformats.org/officeDocument/2006/customXml" ds:itemID="{5F694263-2B53-45CB-AFF2-969E53A26DD6}">
  <ds:schemaRefs>
    <ds:schemaRef ds:uri="b057f711-7d93-472c-a8f6-94be00805750"/>
    <ds:schemaRef ds:uri="c296724d-1a81-4a23-b6dd-dca7fd62c6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98B5D26-78F3-4913-8886-54C1A97D2A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165</TotalTime>
  <Words>2621</Words>
  <Application>Microsoft Office PowerPoint</Application>
  <PresentationFormat>Näytössä katseltava esitys (16:9)</PresentationFormat>
  <Paragraphs>836</Paragraphs>
  <Slides>40</Slides>
  <Notes>21</Notes>
  <HiddenSlides>0</HiddenSlides>
  <MMClips>0</MMClips>
  <ScaleCrop>false</ScaleCrop>
  <HeadingPairs>
    <vt:vector size="8" baseType="variant">
      <vt:variant>
        <vt:lpstr>Käytetyt fontit</vt:lpstr>
      </vt:variant>
      <vt:variant>
        <vt:i4>3</vt:i4>
      </vt:variant>
      <vt:variant>
        <vt:lpstr>Teema</vt:lpstr>
      </vt:variant>
      <vt:variant>
        <vt:i4>1</vt:i4>
      </vt:variant>
      <vt:variant>
        <vt:lpstr>Upotetut OLE-palvelimet</vt:lpstr>
      </vt:variant>
      <vt:variant>
        <vt:i4>1</vt:i4>
      </vt:variant>
      <vt:variant>
        <vt:lpstr>Dian otsikot</vt:lpstr>
      </vt:variant>
      <vt:variant>
        <vt:i4>40</vt:i4>
      </vt:variant>
    </vt:vector>
  </HeadingPairs>
  <TitlesOfParts>
    <vt:vector size="45" baseType="lpstr">
      <vt:lpstr>ＭＳ Ｐゴシック</vt:lpstr>
      <vt:lpstr>Arial</vt:lpstr>
      <vt:lpstr>Verdana</vt:lpstr>
      <vt:lpstr>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Rautaporras Petteri</dc:creator>
  <cp:keywords>Teknologiateollisuus_FI</cp:keywords>
  <cp:lastModifiedBy>Emaus Katriina</cp:lastModifiedBy>
  <cp:revision>2</cp:revision>
  <cp:lastPrinted>2016-06-09T07:47:11Z</cp:lastPrinted>
  <dcterms:created xsi:type="dcterms:W3CDTF">2016-09-06T05:42:13Z</dcterms:created>
  <dcterms:modified xsi:type="dcterms:W3CDTF">2026-05-06T08:11:41Z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y fmtid="{D5CDD505-2E9C-101B-9397-08002B2CF9AE}" pid="27" name="ContentTypeId">
    <vt:lpwstr>0x010100F886EDC3C35ED44386E38662B6DACCDA</vt:lpwstr>
  </property>
  <property fmtid="{D5CDD505-2E9C-101B-9397-08002B2CF9AE}" pid="28" name="Order">
    <vt:r8>725000</vt:r8>
  </property>
  <property fmtid="{D5CDD505-2E9C-101B-9397-08002B2CF9AE}" pid="29" name="xd_Signature">
    <vt:bool>false</vt:bool>
  </property>
  <property fmtid="{D5CDD505-2E9C-101B-9397-08002B2CF9AE}" pid="30" name="xd_ProgID">
    <vt:lpwstr/>
  </property>
  <property fmtid="{D5CDD505-2E9C-101B-9397-08002B2CF9AE}" pid="31" name="ComplianceAssetId">
    <vt:lpwstr/>
  </property>
  <property fmtid="{D5CDD505-2E9C-101B-9397-08002B2CF9AE}" pid="32" name="TemplateUrl">
    <vt:lpwstr/>
  </property>
  <property fmtid="{D5CDD505-2E9C-101B-9397-08002B2CF9AE}" pid="33" name="TyoryhmanNimi">
    <vt:lpwstr>Talous ja tilastot</vt:lpwstr>
  </property>
  <property fmtid="{D5CDD505-2E9C-101B-9397-08002B2CF9AE}" pid="34" name="MediaServiceImageTags">
    <vt:lpwstr/>
  </property>
</Properties>
</file>