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147373930" r:id="rId5"/>
    <p:sldId id="2147373931" r:id="rId6"/>
    <p:sldId id="2147476817" r:id="rId7"/>
    <p:sldId id="1095" r:id="rId8"/>
    <p:sldId id="2147373932" r:id="rId9"/>
    <p:sldId id="1085" r:id="rId10"/>
    <p:sldId id="1112" r:id="rId11"/>
    <p:sldId id="1098" r:id="rId12"/>
    <p:sldId id="1101" r:id="rId13"/>
    <p:sldId id="267" r:id="rId14"/>
    <p:sldId id="1102" r:id="rId15"/>
    <p:sldId id="1107" r:id="rId16"/>
    <p:sldId id="365" r:id="rId17"/>
    <p:sldId id="1093" r:id="rId18"/>
    <p:sldId id="1103" r:id="rId19"/>
    <p:sldId id="1108" r:id="rId20"/>
    <p:sldId id="1104" r:id="rId21"/>
    <p:sldId id="1109" r:id="rId22"/>
    <p:sldId id="953" r:id="rId23"/>
    <p:sldId id="954" r:id="rId24"/>
    <p:sldId id="1105" r:id="rId25"/>
    <p:sldId id="1110" r:id="rId26"/>
    <p:sldId id="1106" r:id="rId27"/>
    <p:sldId id="1111" r:id="rId28"/>
    <p:sldId id="2147373935" r:id="rId29"/>
    <p:sldId id="1113" r:id="rId30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E9CD8-0DD0-C070-85C1-EDA6250BF07B}" name="Ollikainen Marjo" initials="OM" userId="S::marjo.ollikainen@teknologiateollisuus.fi::a7ec0376-660e-4191-b0cd-ef9c24ea69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94"/>
    <a:srgbClr val="000000"/>
    <a:srgbClr val="FF00B8"/>
    <a:srgbClr val="333333"/>
    <a:srgbClr val="FFFF00"/>
    <a:srgbClr val="85E869"/>
    <a:srgbClr val="FF805C"/>
    <a:srgbClr val="8A0FA6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96" y="10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Business situation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Taul1!$A$14:$A$87</c:f>
              <c:strCache>
                <c:ptCount val="74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  <c:pt idx="73">
                  <c:v>2026.4</c:v>
                </c:pt>
              </c:strCache>
            </c:strRef>
          </c:cat>
          <c:val>
            <c:numRef>
              <c:f>Taul1!$B$14:$B$87</c:f>
              <c:numCache>
                <c:formatCode>General</c:formatCode>
                <c:ptCount val="74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-65.400000000000006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-31.2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-25.4</c:v>
                </c:pt>
                <c:pt idx="33">
                  <c:v>-20.2</c:v>
                </c:pt>
                <c:pt idx="34">
                  <c:v>-22.4</c:v>
                </c:pt>
                <c:pt idx="35">
                  <c:v>-15.6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26.8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-4.3</c:v>
                </c:pt>
                <c:pt idx="48">
                  <c:v>-16.399999999999999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-13.2</c:v>
                </c:pt>
                <c:pt idx="53">
                  <c:v>10.8</c:v>
                </c:pt>
                <c:pt idx="54">
                  <c:v>34.4</c:v>
                </c:pt>
                <c:pt idx="55">
                  <c:v>39</c:v>
                </c:pt>
                <c:pt idx="56">
                  <c:v>43.5</c:v>
                </c:pt>
                <c:pt idx="57">
                  <c:v>26.4</c:v>
                </c:pt>
                <c:pt idx="58">
                  <c:v>12.8</c:v>
                </c:pt>
                <c:pt idx="59">
                  <c:v>2.4</c:v>
                </c:pt>
                <c:pt idx="60">
                  <c:v>-11.9</c:v>
                </c:pt>
                <c:pt idx="61">
                  <c:v>-18</c:v>
                </c:pt>
                <c:pt idx="62">
                  <c:v>-28.2</c:v>
                </c:pt>
                <c:pt idx="63">
                  <c:v>-41.7</c:v>
                </c:pt>
                <c:pt idx="64">
                  <c:v>-46.7</c:v>
                </c:pt>
                <c:pt idx="65">
                  <c:v>-48.1</c:v>
                </c:pt>
                <c:pt idx="66">
                  <c:v>-38.299999999999997</c:v>
                </c:pt>
                <c:pt idx="67">
                  <c:v>-41.4</c:v>
                </c:pt>
                <c:pt idx="68">
                  <c:v>-38.700000000000003</c:v>
                </c:pt>
                <c:pt idx="69">
                  <c:v>-38.200000000000003</c:v>
                </c:pt>
                <c:pt idx="70">
                  <c:v>-44.6</c:v>
                </c:pt>
                <c:pt idx="71">
                  <c:v>-26.1</c:v>
                </c:pt>
                <c:pt idx="72">
                  <c:v>-29.8</c:v>
                </c:pt>
                <c:pt idx="73">
                  <c:v>-14.1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C-4BC8-B6AE-68198173347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Business outlook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Taul1!$A$14:$A$87</c:f>
              <c:strCache>
                <c:ptCount val="74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  <c:pt idx="73">
                  <c:v>2026.4</c:v>
                </c:pt>
              </c:strCache>
            </c:strRef>
          </c:cat>
          <c:val>
            <c:numRef>
              <c:f>Taul1!$C$14:$C$87</c:f>
              <c:numCache>
                <c:formatCode>General</c:formatCode>
                <c:ptCount val="74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-33.9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-7.7</c:v>
                </c:pt>
                <c:pt idx="26">
                  <c:v>-1.2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-4.9000000000000004</c:v>
                </c:pt>
                <c:pt idx="35">
                  <c:v>4.4000000000000004</c:v>
                </c:pt>
                <c:pt idx="36">
                  <c:v>7.6</c:v>
                </c:pt>
                <c:pt idx="37">
                  <c:v>8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17.399999999999999</c:v>
                </c:pt>
                <c:pt idx="41">
                  <c:v>12.5</c:v>
                </c:pt>
                <c:pt idx="42">
                  <c:v>11.1</c:v>
                </c:pt>
                <c:pt idx="43">
                  <c:v>3</c:v>
                </c:pt>
                <c:pt idx="44">
                  <c:v>-10.7</c:v>
                </c:pt>
                <c:pt idx="45">
                  <c:v>-12</c:v>
                </c:pt>
                <c:pt idx="46">
                  <c:v>-12.8</c:v>
                </c:pt>
                <c:pt idx="47">
                  <c:v>-20.7</c:v>
                </c:pt>
                <c:pt idx="48">
                  <c:v>-16.600000000000001</c:v>
                </c:pt>
                <c:pt idx="49">
                  <c:v>-53.5</c:v>
                </c:pt>
                <c:pt idx="50">
                  <c:v>-20.5</c:v>
                </c:pt>
                <c:pt idx="51">
                  <c:v>-7.5</c:v>
                </c:pt>
                <c:pt idx="52">
                  <c:v>7.2</c:v>
                </c:pt>
                <c:pt idx="53">
                  <c:v>14.6</c:v>
                </c:pt>
                <c:pt idx="54">
                  <c:v>14.8</c:v>
                </c:pt>
                <c:pt idx="55">
                  <c:v>12.4</c:v>
                </c:pt>
                <c:pt idx="56">
                  <c:v>0.7</c:v>
                </c:pt>
                <c:pt idx="57">
                  <c:v>-21.5</c:v>
                </c:pt>
                <c:pt idx="58">
                  <c:v>-24.6</c:v>
                </c:pt>
                <c:pt idx="59">
                  <c:v>-28.1</c:v>
                </c:pt>
                <c:pt idx="60">
                  <c:v>-28.3</c:v>
                </c:pt>
                <c:pt idx="61">
                  <c:v>-25.6</c:v>
                </c:pt>
                <c:pt idx="62">
                  <c:v>-29.8</c:v>
                </c:pt>
                <c:pt idx="63">
                  <c:v>-26.2</c:v>
                </c:pt>
                <c:pt idx="64">
                  <c:v>-18.100000000000001</c:v>
                </c:pt>
                <c:pt idx="65">
                  <c:v>-3.8</c:v>
                </c:pt>
                <c:pt idx="66">
                  <c:v>3.3</c:v>
                </c:pt>
                <c:pt idx="67">
                  <c:v>1.8</c:v>
                </c:pt>
                <c:pt idx="68">
                  <c:v>0.4</c:v>
                </c:pt>
                <c:pt idx="69">
                  <c:v>-4.0999999999999996</c:v>
                </c:pt>
                <c:pt idx="70">
                  <c:v>2.7</c:v>
                </c:pt>
                <c:pt idx="71">
                  <c:v>11.5</c:v>
                </c:pt>
                <c:pt idx="72">
                  <c:v>6.5</c:v>
                </c:pt>
                <c:pt idx="73">
                  <c:v>-2.4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C-4BC8-B6AE-681981733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Taul1!$A$2:$A$75</c:f>
              <c:strCache>
                <c:ptCount val="73"/>
                <c:pt idx="0">
                  <c:v>2008(1)</c:v>
                </c:pt>
                <c:pt idx="4">
                  <c:v>2009(1)</c:v>
                </c:pt>
                <c:pt idx="8">
                  <c:v>2010(1)</c:v>
                </c:pt>
                <c:pt idx="12">
                  <c:v>2011(1)</c:v>
                </c:pt>
                <c:pt idx="16">
                  <c:v>2012(1)</c:v>
                </c:pt>
                <c:pt idx="20">
                  <c:v>2013(1)</c:v>
                </c:pt>
                <c:pt idx="24">
                  <c:v>2014(1)</c:v>
                </c:pt>
                <c:pt idx="28">
                  <c:v>2015(1)</c:v>
                </c:pt>
                <c:pt idx="32">
                  <c:v>2016(1)</c:v>
                </c:pt>
                <c:pt idx="36">
                  <c:v>2017(1)</c:v>
                </c:pt>
                <c:pt idx="40">
                  <c:v>2018(1)</c:v>
                </c:pt>
                <c:pt idx="44">
                  <c:v>2019(1)</c:v>
                </c:pt>
                <c:pt idx="48">
                  <c:v>2020(1)</c:v>
                </c:pt>
                <c:pt idx="52">
                  <c:v>2021(1)</c:v>
                </c:pt>
                <c:pt idx="56">
                  <c:v>2022(1)</c:v>
                </c:pt>
                <c:pt idx="60">
                  <c:v>2023(1)</c:v>
                </c:pt>
                <c:pt idx="64">
                  <c:v>2024(1)</c:v>
                </c:pt>
                <c:pt idx="68">
                  <c:v>2025(1)</c:v>
                </c:pt>
                <c:pt idx="72">
                  <c:v>2026(1)</c:v>
                </c:pt>
              </c:strCache>
            </c:strRef>
          </c:cat>
          <c:val>
            <c:numRef>
              <c:f>Taul1!$B$2:$B$75</c:f>
              <c:numCache>
                <c:formatCode>General</c:formatCode>
                <c:ptCount val="74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26.4</c:v>
                </c:pt>
                <c:pt idx="41">
                  <c:v>24.3</c:v>
                </c:pt>
                <c:pt idx="42">
                  <c:v>11.46</c:v>
                </c:pt>
                <c:pt idx="43">
                  <c:v>0.45</c:v>
                </c:pt>
                <c:pt idx="44">
                  <c:v>4.71</c:v>
                </c:pt>
                <c:pt idx="45">
                  <c:v>12.19</c:v>
                </c:pt>
                <c:pt idx="46">
                  <c:v>-2.73</c:v>
                </c:pt>
                <c:pt idx="47">
                  <c:v>-16.66</c:v>
                </c:pt>
                <c:pt idx="48">
                  <c:v>-6.75</c:v>
                </c:pt>
                <c:pt idx="49">
                  <c:v>-41.7</c:v>
                </c:pt>
                <c:pt idx="50">
                  <c:v>-43.86</c:v>
                </c:pt>
                <c:pt idx="51">
                  <c:v>-15.28</c:v>
                </c:pt>
                <c:pt idx="52">
                  <c:v>7.89</c:v>
                </c:pt>
                <c:pt idx="53">
                  <c:v>26.61</c:v>
                </c:pt>
                <c:pt idx="54">
                  <c:v>29.11</c:v>
                </c:pt>
                <c:pt idx="55">
                  <c:v>21.43</c:v>
                </c:pt>
                <c:pt idx="56">
                  <c:v>17.13</c:v>
                </c:pt>
                <c:pt idx="57">
                  <c:v>6.57</c:v>
                </c:pt>
                <c:pt idx="58">
                  <c:v>3.12</c:v>
                </c:pt>
                <c:pt idx="59">
                  <c:v>-7.26</c:v>
                </c:pt>
                <c:pt idx="60">
                  <c:v>-11.7</c:v>
                </c:pt>
                <c:pt idx="61">
                  <c:v>-13.5</c:v>
                </c:pt>
                <c:pt idx="62">
                  <c:v>-21</c:v>
                </c:pt>
                <c:pt idx="63">
                  <c:v>-30.6</c:v>
                </c:pt>
                <c:pt idx="64">
                  <c:v>-23.2</c:v>
                </c:pt>
                <c:pt idx="65">
                  <c:v>-10.4</c:v>
                </c:pt>
                <c:pt idx="66">
                  <c:v>-14.7</c:v>
                </c:pt>
                <c:pt idx="67">
                  <c:v>-13</c:v>
                </c:pt>
                <c:pt idx="68">
                  <c:v>-7</c:v>
                </c:pt>
                <c:pt idx="69">
                  <c:v>7</c:v>
                </c:pt>
                <c:pt idx="70">
                  <c:v>7</c:v>
                </c:pt>
                <c:pt idx="71">
                  <c:v>2</c:v>
                </c:pt>
                <c:pt idx="72">
                  <c:v>6</c:v>
                </c:pt>
                <c:pt idx="7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78-483D-96A1-9D2AC9D93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8836832"/>
        <c:axId val="1808846432"/>
      </c:lineChart>
      <c:catAx>
        <c:axId val="18088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08846432"/>
        <c:crosses val="autoZero"/>
        <c:auto val="1"/>
        <c:lblAlgn val="ctr"/>
        <c:lblOffset val="100"/>
        <c:noMultiLvlLbl val="0"/>
      </c:catAx>
      <c:valAx>
        <c:axId val="18088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80883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i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Taul1!$A$4:$A$48</c:f>
              <c:strCache>
                <c:ptCount val="45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  <c:pt idx="44">
                  <c:v>2506Q1</c:v>
                </c:pt>
              </c:strCache>
            </c:strRef>
          </c:cat>
          <c:val>
            <c:numRef>
              <c:f>Taul1!$B$4:$B$48</c:f>
              <c:numCache>
                <c:formatCode>General</c:formatCode>
                <c:ptCount val="45"/>
                <c:pt idx="0">
                  <c:v>500</c:v>
                </c:pt>
                <c:pt idx="1">
                  <c:v>1465</c:v>
                </c:pt>
                <c:pt idx="2">
                  <c:v>-1044</c:v>
                </c:pt>
                <c:pt idx="3">
                  <c:v>-2243</c:v>
                </c:pt>
                <c:pt idx="4">
                  <c:v>-424</c:v>
                </c:pt>
                <c:pt idx="5">
                  <c:v>784</c:v>
                </c:pt>
                <c:pt idx="6">
                  <c:v>-1881</c:v>
                </c:pt>
                <c:pt idx="7">
                  <c:v>578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  <c:pt idx="37">
                  <c:v>-990</c:v>
                </c:pt>
                <c:pt idx="38">
                  <c:v>-1230</c:v>
                </c:pt>
                <c:pt idx="39">
                  <c:v>-2540</c:v>
                </c:pt>
                <c:pt idx="40">
                  <c:v>-28</c:v>
                </c:pt>
                <c:pt idx="41">
                  <c:v>436</c:v>
                </c:pt>
                <c:pt idx="42">
                  <c:v>-81</c:v>
                </c:pt>
                <c:pt idx="43">
                  <c:v>-1718</c:v>
                </c:pt>
                <c:pt idx="44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Taul1!$A$4:$A$48</c:f>
              <c:strCache>
                <c:ptCount val="45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  <c:pt idx="44">
                  <c:v>2506Q1</c:v>
                </c:pt>
              </c:strCache>
            </c:strRef>
          </c:cat>
          <c:val>
            <c:numRef>
              <c:f>Taul1!$C$4:$C$48</c:f>
              <c:numCache>
                <c:formatCode>#,##0</c:formatCode>
                <c:ptCount val="45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  <c:pt idx="40" formatCode="General">
                  <c:v>8000</c:v>
                </c:pt>
                <c:pt idx="41" formatCode="General">
                  <c:v>7800</c:v>
                </c:pt>
                <c:pt idx="42" formatCode="General">
                  <c:v>6700</c:v>
                </c:pt>
                <c:pt idx="43" formatCode="General">
                  <c:v>5500</c:v>
                </c:pt>
                <c:pt idx="44" formatCode="General">
                  <c:v>8200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10920"/>
        <c:axId val="368211704"/>
      </c:line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1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66727281582397E-2"/>
          <c:y val="0.90557673802951788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0.05543</cdr:x>
      <cdr:y>0.37608</cdr:y>
    </cdr:from>
    <cdr:to>
      <cdr:x>1</cdr:x>
      <cdr:y>0.37608</cdr:y>
    </cdr:to>
    <cdr:cxnSp macro="">
      <cdr:nvCxnSpPr>
        <cdr:cNvPr id="5" name="Suora yhdysviiva 4">
          <a:extLst xmlns:a="http://schemas.openxmlformats.org/drawingml/2006/main">
            <a:ext uri="{FF2B5EF4-FFF2-40B4-BE49-F238E27FC236}">
              <a16:creationId xmlns:a16="http://schemas.microsoft.com/office/drawing/2014/main" id="{59143D38-0891-80AE-A133-13796B68CF8D}"/>
            </a:ext>
          </a:extLst>
        </cdr:cNvPr>
        <cdr:cNvCxnSpPr/>
      </cdr:nvCxnSpPr>
      <cdr:spPr>
        <a:xfrm xmlns:a="http://schemas.openxmlformats.org/drawingml/2006/main">
          <a:off x="465161" y="1331959"/>
          <a:ext cx="7926364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2FD4E-FFF5-1BE3-92C7-F14FE6D80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A4FFA39-660C-6D4F-4D83-3E418E7B2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0D20ECE-9AB5-C46C-23BD-354C6061A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b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FFD96A-391D-58B5-4F47-A3C5E2DB0E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7076E7-14D9-0CCF-D1F5-3973C8B97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727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103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006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41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196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2545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633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974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007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538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590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09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64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55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06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DIN Pro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323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98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52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4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13.5.2026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13.5.2026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13.5.2026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13.5.2026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13.5.2026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13.5.2026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13.5.2026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13.5.2026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13.5.2026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13.5.2026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13.5.2026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13.5.2026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13.5.2026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13.5.2026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13.5.2026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13.5.2026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13.5.2026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13.5.2026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13.5.2026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en/economic-outlook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mikkonen@teknologiateollisuus.fi" TargetMode="External"/><Relationship Id="rId2" Type="http://schemas.openxmlformats.org/officeDocument/2006/relationships/hyperlink" Target="mailto:petteri.rautaporras@teknologiateollisuus.fi" TargetMode="Externa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 err="1"/>
              <a:t>Economic</a:t>
            </a:r>
            <a:r>
              <a:rPr lang="fi-FI"/>
              <a:t> Outlook 2/2026</a:t>
            </a:r>
          </a:p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  <a:p>
            <a:endParaRPr lang="fi-FI" sz="1600"/>
          </a:p>
          <a:p>
            <a:r>
              <a:rPr lang="fi-FI" sz="1400" err="1"/>
              <a:t>Graphs</a:t>
            </a:r>
            <a:r>
              <a:rPr lang="fi-FI" sz="1400"/>
              <a:t> </a:t>
            </a:r>
            <a:r>
              <a:rPr lang="fi-FI" sz="1400" err="1"/>
              <a:t>from</a:t>
            </a:r>
            <a:r>
              <a:rPr lang="fi-FI" sz="1400"/>
              <a:t> </a:t>
            </a:r>
            <a:r>
              <a:rPr lang="fi-FI" sz="1400" err="1"/>
              <a:t>the</a:t>
            </a:r>
            <a:r>
              <a:rPr lang="fi-FI" sz="1400"/>
              <a:t> </a:t>
            </a:r>
            <a:r>
              <a:rPr lang="fi-FI" sz="1400" err="1"/>
              <a:t>report</a:t>
            </a:r>
            <a:endParaRPr lang="fi-FI" sz="14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0616201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2023: mechanical engineering 39 %, electronics and electrotechnical industry 20 %,</a:t>
            </a:r>
          </a:p>
          <a:p>
            <a:r>
              <a:rPr lang="en-US"/>
              <a:t>information technology 19 %, metals industry 14 %, consulting engineering 7 %.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C4227AA-DA5F-CE31-00FA-CFBB96793B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68926577"/>
              </p:ext>
            </p:extLst>
          </p:nvPr>
        </p:nvGraphicFramePr>
        <p:xfrm>
          <a:off x="430213" y="1117600"/>
          <a:ext cx="8288337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FC4227AA-DA5F-CE31-00FA-CFBB96793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1117600"/>
                        <a:ext cx="8288337" cy="350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technology industry*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2026.</a:t>
            </a:r>
          </a:p>
          <a:p>
            <a:endParaRPr lang="en-US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6935E8D-146D-88AC-F0A7-C096FB45596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5945373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D6935E8D-146D-88AC-F0A7-C096FB455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246825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B73A15DD-DEDF-0B6A-43B4-A29C313D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417044358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technology industry*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30</a:t>
            </a:r>
            <a:r>
              <a:rPr lang="en-US" baseline="30000"/>
              <a:t>th</a:t>
            </a:r>
            <a:r>
              <a:rPr lang="en-US"/>
              <a:t> March 2026.</a:t>
            </a:r>
          </a:p>
          <a:p>
            <a:endParaRPr lang="en-US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9B9B55F-46C6-DB74-0F17-6766355A2BB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07930236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9B9B55F-46C6-DB74-0F17-6766355A2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43626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91273A34-5C7F-C915-A321-F0066004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303993193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Tender requests* received by the technology industry companies in Finland </a:t>
            </a: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13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/>
              <a:t>Source</a:t>
            </a:r>
            <a:r>
              <a:rPr lang="fi-FI"/>
              <a:t>: </a:t>
            </a:r>
            <a:r>
              <a:rPr lang="en-ZW"/>
              <a:t>The</a:t>
            </a:r>
            <a:r>
              <a:rPr lang="fi-FI"/>
              <a:t> Federation of </a:t>
            </a:r>
            <a:r>
              <a:rPr lang="en-US"/>
              <a:t>Finnish</a:t>
            </a:r>
            <a:r>
              <a:rPr lang="fi-FI"/>
              <a:t> Technology </a:t>
            </a:r>
            <a:r>
              <a:rPr lang="en-US"/>
              <a:t>Industries</a:t>
            </a:r>
            <a:r>
              <a:rPr lang="fi-FI"/>
              <a:t>’ </a:t>
            </a:r>
            <a:r>
              <a:rPr lang="en-US"/>
              <a:t>order</a:t>
            </a:r>
            <a:r>
              <a:rPr lang="fi-FI"/>
              <a:t> </a:t>
            </a:r>
            <a:r>
              <a:rPr lang="en-US"/>
              <a:t>book</a:t>
            </a:r>
            <a:r>
              <a:rPr lang="fi-FI"/>
              <a:t> </a:t>
            </a:r>
            <a:r>
              <a:rPr lang="en-US"/>
              <a:t>survey’s</a:t>
            </a:r>
            <a:r>
              <a:rPr lang="fi-FI"/>
              <a:t> </a:t>
            </a:r>
            <a:r>
              <a:rPr lang="en-US"/>
              <a:t>respondent</a:t>
            </a:r>
            <a:r>
              <a:rPr lang="fi-FI"/>
              <a:t> </a:t>
            </a:r>
            <a:r>
              <a:rPr lang="en-US"/>
              <a:t>companies</a:t>
            </a:r>
          </a:p>
          <a:p>
            <a:r>
              <a:rPr lang="en-US"/>
              <a:t>The latest questionnaire in April 2026.</a:t>
            </a:r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/>
              <a:t>*) ”</a:t>
            </a:r>
            <a:r>
              <a:rPr lang="en-US" sz="800" kern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ago.” Balance figure = the share of companies receiving more requests - the share of companies receiving less requests.</a:t>
            </a:r>
            <a:r>
              <a:rPr lang="en-US" sz="80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5/13/2026</a:t>
            </a:fld>
            <a:endParaRPr lang="fi-FI">
              <a:solidFill>
                <a:srgbClr val="29282E"/>
              </a:solidFill>
            </a:endParaRPr>
          </a:p>
        </p:txBody>
      </p:sp>
      <p:graphicFrame>
        <p:nvGraphicFramePr>
          <p:cNvPr id="8" name="Sisällön paikkamerkki 9">
            <a:extLst>
              <a:ext uri="{FF2B5EF4-FFF2-40B4-BE49-F238E27FC236}">
                <a16:creationId xmlns:a16="http://schemas.microsoft.com/office/drawing/2014/main" id="{20616BD7-6E7D-0A25-6E17-3DD3B56BEEB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80913454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1158D940-0524-4688-10E7-C046B48A10BF}"/>
              </a:ext>
            </a:extLst>
          </p:cNvPr>
          <p:cNvSpPr txBox="1"/>
          <p:nvPr/>
        </p:nvSpPr>
        <p:spPr>
          <a:xfrm>
            <a:off x="7489074" y="1311727"/>
            <a:ext cx="1380893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err="1"/>
              <a:t>Balance</a:t>
            </a:r>
            <a:r>
              <a:rPr lang="fi-FI" sz="1100" spc="-40"/>
              <a:t> </a:t>
            </a:r>
            <a:r>
              <a:rPr lang="fi-FI" sz="1100" spc="-40" err="1"/>
              <a:t>figure</a:t>
            </a:r>
            <a:endParaRPr lang="fi-FI" sz="1100" spc="-40"/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en-US"/>
              <a:t>Source</a:t>
            </a:r>
            <a:r>
              <a:rPr lang="fi-FI"/>
              <a:t>: </a:t>
            </a:r>
            <a:r>
              <a:rPr lang="en-US"/>
              <a:t>The Federation of Finnish Technology Industries’ </a:t>
            </a:r>
            <a:r>
              <a:rPr lang="en-US" err="1"/>
              <a:t>labour</a:t>
            </a:r>
            <a:r>
              <a:rPr lang="en-US"/>
              <a:t> force survey.</a:t>
            </a:r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79159308"/>
              </p:ext>
            </p:extLst>
          </p:nvPr>
        </p:nvGraphicFramePr>
        <p:xfrm>
          <a:off x="251520" y="1103313"/>
          <a:ext cx="852100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271EEE4-C7A2-4628-9028-B408A93E8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Development of personnel numbers and recruitments in the technology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86219070-7175-983B-318C-812413885856}"/>
              </a:ext>
            </a:extLst>
          </p:cNvPr>
          <p:cNvSpPr/>
          <p:nvPr/>
        </p:nvSpPr>
        <p:spPr bwMode="auto">
          <a:xfrm>
            <a:off x="7092280" y="1014532"/>
            <a:ext cx="1907704" cy="519121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/>
              <a:t>10 800 employees affected by temporary lay-offs 30th March 2026</a:t>
            </a:r>
          </a:p>
        </p:txBody>
      </p:sp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7840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587039F8-9E73-7EA6-5606-5C09C0CCCBA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04187290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587039F8-9E73-7EA6-5606-5C09C0CCC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352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30</a:t>
            </a:r>
            <a:r>
              <a:rPr lang="en-US" baseline="30000"/>
              <a:t>th</a:t>
            </a:r>
            <a:r>
              <a:rPr lang="en-US"/>
              <a:t> 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0445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ADA6ACE9-4F64-D1CA-5731-69BB71BF921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40521724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ADA6ACE9-4F64-D1CA-5731-69BB71BF9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84914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08927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41495C9-F57B-AB57-2426-36E4E415EE2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21089763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41495C9-F57B-AB57-2426-36E4E415E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72728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30</a:t>
            </a:r>
            <a:r>
              <a:rPr lang="en-US" baseline="30000"/>
              <a:t>th</a:t>
            </a:r>
            <a:r>
              <a:rPr lang="en-US"/>
              <a:t> 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1505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FAE4A89-0756-511F-FF2C-1584A6EB73E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11310735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BFAE4A89-0756-511F-FF2C-1584A6EB7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02807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Turnover of the metals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err="1"/>
              <a:t>Seasonal</a:t>
            </a:r>
            <a:r>
              <a:rPr lang="fi-FI"/>
              <a:t> </a:t>
            </a:r>
            <a:r>
              <a:rPr lang="fi-FI" err="1"/>
              <a:t>adjusted</a:t>
            </a:r>
            <a:r>
              <a:rPr lang="fi-FI"/>
              <a:t> </a:t>
            </a:r>
            <a:r>
              <a:rPr lang="fi-FI" err="1"/>
              <a:t>turnover</a:t>
            </a:r>
            <a:r>
              <a:rPr lang="fi-FI"/>
              <a:t> </a:t>
            </a:r>
            <a:r>
              <a:rPr lang="fi-FI" err="1"/>
              <a:t>index</a:t>
            </a:r>
            <a:endParaRPr lang="fi-FI"/>
          </a:p>
          <a:p>
            <a:r>
              <a:rPr lang="en-US"/>
              <a:t>Shares of turnover 2023: iron and steel products, non-ferrous metals and castings 91 %, mining of metal ores 9 %</a:t>
            </a:r>
            <a:endParaRPr lang="fi-FI"/>
          </a:p>
          <a:p>
            <a:r>
              <a:rPr lang="fi-FI"/>
              <a:t>Source: </a:t>
            </a:r>
            <a:r>
              <a:rPr lang="fi-FI" err="1"/>
              <a:t>Statistics</a:t>
            </a:r>
            <a:r>
              <a:rPr lang="fi-FI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5/13/2026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01008087"/>
              </p:ext>
            </p:extLst>
          </p:nvPr>
        </p:nvGraphicFramePr>
        <p:xfrm>
          <a:off x="400050" y="1106488"/>
          <a:ext cx="8348663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106488"/>
                        <a:ext cx="8348663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Economic</a:t>
            </a:r>
            <a:r>
              <a:rPr lang="fi-FI"/>
              <a:t> Outlook 2/2026</a:t>
            </a:r>
          </a:p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whole</a:t>
            </a:r>
            <a:r>
              <a:rPr lang="fi-FI"/>
              <a:t> </a:t>
            </a:r>
            <a:r>
              <a:rPr lang="fi-FI" err="1"/>
              <a:t>report</a:t>
            </a:r>
            <a:r>
              <a:rPr lang="fi-FI"/>
              <a:t>: </a:t>
            </a:r>
            <a:r>
              <a:rPr lang="fi-FI">
                <a:hlinkClick r:id="rId2"/>
              </a:rPr>
              <a:t>https://teknologiateollisuus.fi/en/economic-outlook/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Information based on the situation on 6 May 2026</a:t>
            </a:r>
            <a:endParaRPr lang="fi-FI"/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03232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Production volume of the metals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err="1"/>
              <a:t>Seasonal</a:t>
            </a:r>
            <a:r>
              <a:rPr lang="fi-FI"/>
              <a:t> </a:t>
            </a:r>
            <a:r>
              <a:rPr lang="fi-FI" err="1"/>
              <a:t>adjusted</a:t>
            </a:r>
            <a:r>
              <a:rPr lang="fi-FI"/>
              <a:t> </a:t>
            </a:r>
            <a:r>
              <a:rPr lang="fi-FI" err="1"/>
              <a:t>volume</a:t>
            </a:r>
            <a:r>
              <a:rPr lang="fi-FI"/>
              <a:t> </a:t>
            </a:r>
            <a:r>
              <a:rPr lang="fi-FI" err="1"/>
              <a:t>index</a:t>
            </a:r>
            <a:endParaRPr lang="fi-FI"/>
          </a:p>
          <a:p>
            <a:r>
              <a:rPr lang="en-US"/>
              <a:t>Shares of turnover 2023: iron and steel products, non-ferrous metals and castings 91 %, mining of metal ores 9 %</a:t>
            </a:r>
            <a:endParaRPr lang="fi-FI"/>
          </a:p>
          <a:p>
            <a:r>
              <a:rPr lang="fi-FI"/>
              <a:t>Source: </a:t>
            </a:r>
            <a:r>
              <a:rPr lang="fi-FI" err="1"/>
              <a:t>Statistics</a:t>
            </a:r>
            <a:r>
              <a:rPr lang="fi-FI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5/13/2026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24712615"/>
              </p:ext>
            </p:extLst>
          </p:nvPr>
        </p:nvGraphicFramePr>
        <p:xfrm>
          <a:off x="407988" y="1109663"/>
          <a:ext cx="8332787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09663"/>
                        <a:ext cx="8332787" cy="352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79269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9C6CF019-6FA8-8CCC-4853-29E2E4BD318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00805055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9C6CF019-6FA8-8CCC-4853-29E2E4BD3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81861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30</a:t>
            </a:r>
            <a:r>
              <a:rPr lang="en-US" baseline="30000"/>
              <a:t>th</a:t>
            </a:r>
            <a:r>
              <a:rPr lang="en-US"/>
              <a:t> 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654051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8E582CE-9565-4BEE-7B72-3944767E8C4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9170231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18E582CE-9565-4BEE-7B72-3944767E8C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4376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January-March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97599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I,2026 / IV,2025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605B3991-D6B5-C374-76AA-EAE28304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9BFD074D-28E6-5FA4-B9E9-62FADE2C4DF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63647550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9BFD074D-28E6-5FA4-B9E9-62FADE2C4D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73859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30</a:t>
            </a:r>
            <a:r>
              <a:rPr lang="en-US" baseline="30000"/>
              <a:t>th</a:t>
            </a:r>
            <a:r>
              <a:rPr lang="en-US"/>
              <a:t> March 2026.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32232"/>
              </p:ext>
            </p:extLst>
          </p:nvPr>
        </p:nvGraphicFramePr>
        <p:xfrm>
          <a:off x="3366452" y="4086257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30.3.2025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30.3.2026 / 31.12.2025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0E15AAE7-E0A8-6898-25B1-D3C44EB1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B6F1E665-1E7E-FD72-383E-F5967B45A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30658312"/>
              </p:ext>
            </p:extLst>
          </p:nvPr>
        </p:nvGraphicFramePr>
        <p:xfrm>
          <a:off x="395288" y="1104900"/>
          <a:ext cx="835818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4573845" progId="Mbnd.mbnd">
                  <p:embed/>
                </p:oleObj>
              </mc:Choice>
              <mc:Fallback>
                <p:oleObj name="Macrobond document" r:id="rId3" imgW="13165511" imgH="4573845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B6F1E665-1E7E-FD72-383E-F5967B45A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4900"/>
                        <a:ext cx="8358187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14905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Questions</a:t>
            </a:r>
            <a:r>
              <a:rPr lang="fi-FI"/>
              <a:t>?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/>
          </a:p>
          <a:p>
            <a:r>
              <a:rPr lang="fi-FI" b="1" err="1"/>
              <a:t>Director</a:t>
            </a:r>
            <a:r>
              <a:rPr lang="fi-FI" b="1"/>
              <a:t>, </a:t>
            </a:r>
            <a:r>
              <a:rPr lang="fi-FI" b="1" err="1"/>
              <a:t>Chief</a:t>
            </a:r>
            <a:r>
              <a:rPr lang="fi-FI" b="1"/>
              <a:t> Economist Petteri Rautaporras</a:t>
            </a:r>
          </a:p>
          <a:p>
            <a:r>
              <a:rPr lang="fi-FI"/>
              <a:t>+358 50 304 2220</a:t>
            </a:r>
          </a:p>
          <a:p>
            <a:r>
              <a:rPr lang="fi-FI">
                <a:hlinkClick r:id="rId2"/>
              </a:rPr>
              <a:t>petteri.rautaporras@teknologiateollisuus.fi</a:t>
            </a:r>
            <a:endParaRPr lang="fi-FI"/>
          </a:p>
          <a:p>
            <a:endParaRPr lang="fi-FI"/>
          </a:p>
          <a:p>
            <a:r>
              <a:rPr lang="fi-FI" b="1"/>
              <a:t>Senior Economist Hanne Mikkonen</a:t>
            </a:r>
          </a:p>
          <a:p>
            <a:r>
              <a:rPr lang="fi-FI"/>
              <a:t>+358 44 0296 152</a:t>
            </a:r>
          </a:p>
          <a:p>
            <a:r>
              <a:rPr lang="fi-FI">
                <a:hlinkClick r:id="rId3"/>
              </a:rPr>
              <a:t>hanne.mikkonen@teknologiateollisuus.fi</a:t>
            </a:r>
            <a:endParaRPr lang="fi-FI"/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08581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1060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737A3-1946-D43F-F4BA-A4190B65E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7E5635A-68D7-F816-7D2F-2F72744A6C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1800"/>
              <a:t>For now, the IMF is still using its April reference forecast, but the risks of weaker economic growth are increasing if the war involving Iran continues</a:t>
            </a:r>
            <a:endParaRPr lang="fi-FI" sz="18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57ECE54-1B6D-AAD1-41D5-5CB684BC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336A91-A8F6-3344-7E60-EC0FF9C4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68FB63-EDE3-DB9E-5001-38AE6359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6869A81-2E7A-8CD4-3761-44D31C950D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IMF.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6DDA1A6F-8FF2-A923-3C5E-9B64F0D5377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376237" y="1319638"/>
            <a:ext cx="8391525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1071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A48C1AA-3AC3-4704-BEA1-3E7A2D035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The global economy has shown remarkable resilience during recent crises, but the war involving Iran is now weighing on the outlook</a:t>
            </a:r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E80275-BAE8-4E33-8D2C-7C84220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13EAB9-4B93-4C9A-9C5E-22483ED3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A2C1A-E9B1-469B-9407-932E28E9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5805AD-2FCE-4AC4-9BFE-F79894D3B0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IMF, </a:t>
            </a:r>
            <a:r>
              <a:rPr lang="fi-FI" err="1"/>
              <a:t>Macrobond</a:t>
            </a:r>
            <a:r>
              <a:rPr lang="fi-FI"/>
              <a:t>. IMF </a:t>
            </a:r>
            <a:r>
              <a:rPr lang="fi-FI" err="1"/>
              <a:t>reference</a:t>
            </a:r>
            <a:r>
              <a:rPr lang="fi-FI"/>
              <a:t> </a:t>
            </a:r>
            <a:r>
              <a:rPr lang="fi-FI" err="1"/>
              <a:t>forecast</a:t>
            </a:r>
            <a:r>
              <a:rPr lang="fi-FI"/>
              <a:t>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9EEAA19-87B4-4BF8-8AED-913AFA95C9F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500791"/>
              </p:ext>
            </p:extLst>
          </p:nvPr>
        </p:nvGraphicFramePr>
        <p:xfrm>
          <a:off x="397668" y="1325988"/>
          <a:ext cx="8348663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9EEAA19-87B4-4BF8-8AED-913AFA9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668" y="1325988"/>
                        <a:ext cx="8348663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72C04BE5-FFAB-029A-296D-DD9438FB3610}"/>
              </a:ext>
            </a:extLst>
          </p:cNvPr>
          <p:cNvSpPr txBox="1"/>
          <p:nvPr/>
        </p:nvSpPr>
        <p:spPr>
          <a:xfrm>
            <a:off x="6449941" y="2970467"/>
            <a:ext cx="2217146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GDP </a:t>
            </a:r>
            <a:r>
              <a:rPr lang="fi-FI" sz="1050" spc="-40" err="1"/>
              <a:t>Forecasts</a:t>
            </a:r>
            <a:r>
              <a:rPr lang="fi-FI" sz="1050" spc="-40"/>
              <a:t>, </a:t>
            </a:r>
            <a:r>
              <a:rPr lang="fi-FI" sz="1050" spc="-40" err="1"/>
              <a:t>April</a:t>
            </a:r>
            <a:r>
              <a:rPr lang="fi-FI" sz="1050" spc="-40"/>
              <a:t> 2026*</a:t>
            </a:r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2988A49A-C9EB-0376-70E4-8682E7EAB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8188"/>
              </p:ext>
            </p:extLst>
          </p:nvPr>
        </p:nvGraphicFramePr>
        <p:xfrm>
          <a:off x="6324755" y="3238216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 err="1"/>
                        <a:t>Eurozone</a:t>
                      </a:r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05056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D310F27-1311-E007-36B0-D7EA74CA9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In the United States, growth is slowing while inflationary pressures are increasing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35AA55-EA2B-CE06-9DDA-522C3480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8ABB2F-AF0F-EF50-247B-3748F234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84B4F3-D7BA-9227-7B4E-FA7C5C81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6177773-710C-EC60-7669-F989E35541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B844CA4-470D-3E1F-01A4-8C06905CE24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2519189"/>
              </p:ext>
            </p:extLst>
          </p:nvPr>
        </p:nvGraphicFramePr>
        <p:xfrm>
          <a:off x="395288" y="1103313"/>
          <a:ext cx="836295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6B844CA4-470D-3E1F-01A4-8C06905CE2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103313"/>
                        <a:ext cx="836295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40634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13.5.2026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8">
            <a:extLst>
              <a:ext uri="{FF2B5EF4-FFF2-40B4-BE49-F238E27FC236}">
                <a16:creationId xmlns:a16="http://schemas.microsoft.com/office/drawing/2014/main" id="{9FCA79FB-ACFD-72BA-871F-D6C06656B3B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61292079"/>
              </p:ext>
            </p:extLst>
          </p:nvPr>
        </p:nvGraphicFramePr>
        <p:xfrm>
          <a:off x="397668" y="1325988"/>
          <a:ext cx="8348663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0" name="Sisällön paikkamerkki 8">
                        <a:extLst>
                          <a:ext uri="{FF2B5EF4-FFF2-40B4-BE49-F238E27FC236}">
                            <a16:creationId xmlns:a16="http://schemas.microsoft.com/office/drawing/2014/main" id="{9FCA79FB-ACFD-72BA-871F-D6C06656B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7668" y="1325988"/>
                        <a:ext cx="8348663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2B6CF44-E57F-8CC5-C2CF-E447F95F03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euroarea</a:t>
            </a:r>
            <a:r>
              <a:rPr lang="en-US" dirty="0"/>
              <a:t> inventory rebuilding is supporting industrial activity, while the service sector is already showing significant weakening</a:t>
            </a:r>
          </a:p>
        </p:txBody>
      </p:sp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F4F6C1-B3EE-73F2-2000-A5CF72789C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Purchasing Managers' Index (PMI) for the manufacturing sector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F930752-A2AE-3F22-74BE-A6C98F07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553339-8DEE-13CC-5085-5328101E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97965D-2BA9-3157-1B52-E4C351D3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D2A95D4-7DE4-0C4B-2657-97D448F532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6D035F09-E947-13CF-30E9-B17B2BF9A6E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84665626"/>
              </p:ext>
            </p:extLst>
          </p:nvPr>
        </p:nvGraphicFramePr>
        <p:xfrm>
          <a:off x="401638" y="1106488"/>
          <a:ext cx="8348662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6D035F09-E947-13CF-30E9-B17B2BF9A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638" y="1106488"/>
                        <a:ext cx="8348662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2524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2BC7EB-B070-4ABE-A221-BE17626F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69A17-FA7A-4F84-9850-1ADF191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6FB875-0341-48E7-B5C6-3CAFCF16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CF37E4E-D4FA-4F7E-AAE5-D51EFE270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Source: EK Business Tendency Survey</a:t>
            </a:r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F320F44C-E725-45E9-AD65-B862FC6B220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8282249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B06619A7-7EB1-4CFB-8271-F7B15C517D22}"/>
              </a:ext>
            </a:extLst>
          </p:cNvPr>
          <p:cNvSpPr txBox="1"/>
          <p:nvPr/>
        </p:nvSpPr>
        <p:spPr>
          <a:xfrm>
            <a:off x="604874" y="1275606"/>
            <a:ext cx="54422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/>
              <a:t>Manufacturing business situation and outlook, seasonally adjusted balance figure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533E754-4571-A289-9CE1-21538344AE2C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065948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53529786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6DAF690-300E-49B8-42A1-C0A1680A3B69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3A1BF35F-C663-CABD-0E93-A08F6C5D5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Signs of improvement in the industrial business cycle have emerged during the autumn</a:t>
            </a: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3140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D3A4A31-2312-BDBD-11C0-14DE51551D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Inflation and key central bank interest rates in the USA, eurozone and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AC1D908-15C1-5F3D-A9B4-283585D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FA01D6-CB6B-0FD7-D35C-601B616D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5/13/2026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464473-04F2-C6D6-2251-64436028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B927C69-C0A8-535B-B9A4-F024B09B90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fi-FI" err="1"/>
              <a:t>Macrobond</a:t>
            </a:r>
            <a:r>
              <a:rPr lang="fi-FI"/>
              <a:t>, FED, EKP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88B3BD0-21BA-FE4F-4569-A8287AFF4B1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98527754"/>
              </p:ext>
            </p:extLst>
          </p:nvPr>
        </p:nvGraphicFramePr>
        <p:xfrm>
          <a:off x="395182" y="1103313"/>
          <a:ext cx="836316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65511" imgH="5574689" progId="Mbnd.mbnd">
                  <p:embed/>
                </p:oleObj>
              </mc:Choice>
              <mc:Fallback>
                <p:oleObj name="Macrobond document" r:id="rId3" imgW="13165511" imgH="557468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88B3BD0-21BA-FE4F-4569-A8287AFF4B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182" y="1103313"/>
                        <a:ext cx="836316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21688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5f42a86ea9b9bd6e4171dcdf6da9208f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414f3867d7ba3fb09d89147dee69305a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EF59863C-F8FB-4AA9-AABD-72A13F76EA7F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3AC004-C085-4D53-BC3A-BFB6D15CF169}">
  <ds:schemaRefs>
    <ds:schemaRef ds:uri="b057f711-7d93-472c-a8f6-94be00805750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c296724d-1a81-4a23-b6dd-dca7fd62c6ff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</TotalTime>
  <Words>1380</Words>
  <Application>Microsoft Office PowerPoint</Application>
  <PresentationFormat>Näytössä katseltava esitys (16:9)</PresentationFormat>
  <Paragraphs>336</Paragraphs>
  <Slides>26</Slides>
  <Notes>22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Arial Unicode MS</vt:lpstr>
      <vt:lpstr>DIN Pro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3</cp:revision>
  <cp:lastPrinted>2016-06-09T07:47:11Z</cp:lastPrinted>
  <dcterms:created xsi:type="dcterms:W3CDTF">2019-10-17T09:08:24Z</dcterms:created>
  <dcterms:modified xsi:type="dcterms:W3CDTF">2026-05-13T08:15:55Z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