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3930" r:id="rId5"/>
    <p:sldId id="2147373931" r:id="rId6"/>
    <p:sldId id="2147476817" r:id="rId7"/>
    <p:sldId id="1095" r:id="rId8"/>
    <p:sldId id="2147373932" r:id="rId9"/>
    <p:sldId id="1085" r:id="rId10"/>
    <p:sldId id="1112" r:id="rId11"/>
    <p:sldId id="1098" r:id="rId12"/>
    <p:sldId id="1101" r:id="rId13"/>
    <p:sldId id="267" r:id="rId14"/>
    <p:sldId id="1102" r:id="rId15"/>
    <p:sldId id="1107" r:id="rId16"/>
    <p:sldId id="365" r:id="rId17"/>
    <p:sldId id="1093" r:id="rId18"/>
    <p:sldId id="1103" r:id="rId19"/>
    <p:sldId id="1108" r:id="rId20"/>
    <p:sldId id="1104" r:id="rId21"/>
    <p:sldId id="1109" r:id="rId22"/>
    <p:sldId id="953" r:id="rId23"/>
    <p:sldId id="954" r:id="rId24"/>
    <p:sldId id="1105" r:id="rId25"/>
    <p:sldId id="1110" r:id="rId26"/>
    <p:sldId id="1106" r:id="rId27"/>
    <p:sldId id="1111" r:id="rId28"/>
    <p:sldId id="2147373935" r:id="rId29"/>
    <p:sldId id="1113" r:id="rId30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7C9F0-6FCF-4A37-9B17-5F82B20558CA}" v="3" dt="2026-05-20T06:39:51.19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B27D60A9-5133-4D73-8AC0-C572E31211C0}"/>
    <pc:docChg chg="modSld">
      <pc:chgData name="Mikkonen Hanne" userId="5a557d90-2fc0-4583-be01-62766ce855fb" providerId="ADAL" clId="{B27D60A9-5133-4D73-8AC0-C572E31211C0}" dt="2026-05-20T06:39:51.195" v="7"/>
      <pc:docMkLst>
        <pc:docMk/>
      </pc:docMkLst>
      <pc:sldChg chg="modSp mod">
        <pc:chgData name="Mikkonen Hanne" userId="5a557d90-2fc0-4583-be01-62766ce855fb" providerId="ADAL" clId="{B27D60A9-5133-4D73-8AC0-C572E31211C0}" dt="2026-05-20T06:39:31.450" v="6" actId="1076"/>
        <pc:sldMkLst>
          <pc:docMk/>
          <pc:sldMk cId="3342183405" sldId="1085"/>
        </pc:sldMkLst>
        <pc:spChg chg="mod">
          <ac:chgData name="Mikkonen Hanne" userId="5a557d90-2fc0-4583-be01-62766ce855fb" providerId="ADAL" clId="{B27D60A9-5133-4D73-8AC0-C572E31211C0}" dt="2026-05-20T06:39:23.096" v="4"/>
          <ac:spMkLst>
            <pc:docMk/>
            <pc:sldMk cId="3342183405" sldId="1085"/>
            <ac:spMk id="5" creationId="{AB76D70A-5CCE-47AB-A1F9-7E45D8A0B7CA}"/>
          </ac:spMkLst>
        </pc:spChg>
        <pc:graphicFrameChg chg="mod">
          <ac:chgData name="Mikkonen Hanne" userId="5a557d90-2fc0-4583-be01-62766ce855fb" providerId="ADAL" clId="{B27D60A9-5133-4D73-8AC0-C572E31211C0}" dt="2026-05-20T06:39:31.450" v="6" actId="1076"/>
          <ac:graphicFrameMkLst>
            <pc:docMk/>
            <pc:sldMk cId="3342183405" sldId="1085"/>
            <ac:graphicFrameMk id="10" creationId="{9FCA79FB-ACFD-72BA-871F-D6C06656B3BA}"/>
          </ac:graphicFrameMkLst>
        </pc:graphicFrameChg>
      </pc:sldChg>
      <pc:sldChg chg="modSp">
        <pc:chgData name="Mikkonen Hanne" userId="5a557d90-2fc0-4583-be01-62766ce855fb" providerId="ADAL" clId="{B27D60A9-5133-4D73-8AC0-C572E31211C0}" dt="2026-05-20T06:39:51.195" v="7"/>
        <pc:sldMkLst>
          <pc:docMk/>
          <pc:sldMk cId="2866085816" sldId="2147373935"/>
        </pc:sldMkLst>
        <pc:spChg chg="mod">
          <ac:chgData name="Mikkonen Hanne" userId="5a557d90-2fc0-4583-be01-62766ce855fb" providerId="ADAL" clId="{B27D60A9-5133-4D73-8AC0-C572E31211C0}" dt="2026-05-20T06:39:51.195" v="7"/>
          <ac:spMkLst>
            <pc:docMk/>
            <pc:sldMk cId="2866085816" sldId="2147373935"/>
            <ac:spMk id="5" creationId="{22DD9D28-92F3-9BF5-4CEA-40DA6C50577D}"/>
          </ac:spMkLst>
        </pc:spChg>
      </pc:sldChg>
      <pc:sldChg chg="modSp mod">
        <pc:chgData name="Mikkonen Hanne" userId="5a557d90-2fc0-4583-be01-62766ce855fb" providerId="ADAL" clId="{B27D60A9-5133-4D73-8AC0-C572E31211C0}" dt="2026-05-20T06:39:07.681" v="2" actId="1076"/>
        <pc:sldMkLst>
          <pc:docMk/>
          <pc:sldMk cId="1834510719" sldId="2147476817"/>
        </pc:sldMkLst>
        <pc:spChg chg="mod">
          <ac:chgData name="Mikkonen Hanne" userId="5a557d90-2fc0-4583-be01-62766ce855fb" providerId="ADAL" clId="{B27D60A9-5133-4D73-8AC0-C572E31211C0}" dt="2026-05-20T06:39:04.352" v="1"/>
          <ac:spMkLst>
            <pc:docMk/>
            <pc:sldMk cId="1834510719" sldId="2147476817"/>
            <ac:spMk id="5" creationId="{A868FB63-EDE3-DB9E-5001-38AE635999F0}"/>
          </ac:spMkLst>
        </pc:spChg>
        <pc:picChg chg="mod">
          <ac:chgData name="Mikkonen Hanne" userId="5a557d90-2fc0-4583-be01-62766ce855fb" providerId="ADAL" clId="{B27D60A9-5133-4D73-8AC0-C572E31211C0}" dt="2026-05-20T06:39:07.681" v="2" actId="1076"/>
          <ac:picMkLst>
            <pc:docMk/>
            <pc:sldMk cId="1834510719" sldId="2147476817"/>
            <ac:picMk id="11" creationId="{6DDA1A6F-8FF2-A923-3C5E-9B64F0D5377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Taul1!$A$14:$A$87</c:f>
              <c:strCache>
                <c:ptCount val="74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  <c:pt idx="73">
                  <c:v>2026.4</c:v>
                </c:pt>
              </c:strCache>
            </c:strRef>
          </c:cat>
          <c:val>
            <c:numRef>
              <c:f>Taul1!$B$14:$B$87</c:f>
              <c:numCache>
                <c:formatCode>General</c:formatCode>
                <c:ptCount val="74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-46.7</c:v>
                </c:pt>
                <c:pt idx="65">
                  <c:v>-48.1</c:v>
                </c:pt>
                <c:pt idx="66">
                  <c:v>-38.299999999999997</c:v>
                </c:pt>
                <c:pt idx="67">
                  <c:v>-41.4</c:v>
                </c:pt>
                <c:pt idx="68">
                  <c:v>-38.700000000000003</c:v>
                </c:pt>
                <c:pt idx="69">
                  <c:v>-38.200000000000003</c:v>
                </c:pt>
                <c:pt idx="70">
                  <c:v>-44.6</c:v>
                </c:pt>
                <c:pt idx="71">
                  <c:v>-26.1</c:v>
                </c:pt>
                <c:pt idx="72">
                  <c:v>-29.8</c:v>
                </c:pt>
                <c:pt idx="73">
                  <c:v>-14.1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Taul1!$A$14:$A$87</c:f>
              <c:strCache>
                <c:ptCount val="74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  <c:pt idx="73">
                  <c:v>2026.4</c:v>
                </c:pt>
              </c:strCache>
            </c:strRef>
          </c:cat>
          <c:val>
            <c:numRef>
              <c:f>Taul1!$C$14:$C$87</c:f>
              <c:numCache>
                <c:formatCode>General</c:formatCode>
                <c:ptCount val="74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-18.100000000000001</c:v>
                </c:pt>
                <c:pt idx="65">
                  <c:v>-3.8</c:v>
                </c:pt>
                <c:pt idx="66">
                  <c:v>3.3</c:v>
                </c:pt>
                <c:pt idx="67">
                  <c:v>1.8</c:v>
                </c:pt>
                <c:pt idx="68">
                  <c:v>0.4</c:v>
                </c:pt>
                <c:pt idx="69">
                  <c:v>-4.0999999999999996</c:v>
                </c:pt>
                <c:pt idx="70">
                  <c:v>2.7</c:v>
                </c:pt>
                <c:pt idx="71">
                  <c:v>11.5</c:v>
                </c:pt>
                <c:pt idx="72">
                  <c:v>6.5</c:v>
                </c:pt>
                <c:pt idx="73">
                  <c:v>-2.4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Taul1!$A$2:$A$75</c:f>
              <c:strCache>
                <c:ptCount val="73"/>
                <c:pt idx="0">
                  <c:v>2008(1)</c:v>
                </c:pt>
                <c:pt idx="4">
                  <c:v>2009(1)</c:v>
                </c:pt>
                <c:pt idx="8">
                  <c:v>2010(1)</c:v>
                </c:pt>
                <c:pt idx="12">
                  <c:v>2011(1)</c:v>
                </c:pt>
                <c:pt idx="16">
                  <c:v>2012(1)</c:v>
                </c:pt>
                <c:pt idx="20">
                  <c:v>2013(1)</c:v>
                </c:pt>
                <c:pt idx="24">
                  <c:v>2014(1)</c:v>
                </c:pt>
                <c:pt idx="28">
                  <c:v>2015(1)</c:v>
                </c:pt>
                <c:pt idx="32">
                  <c:v>2016(1)</c:v>
                </c:pt>
                <c:pt idx="36">
                  <c:v>2017(1)</c:v>
                </c:pt>
                <c:pt idx="40">
                  <c:v>2018(1)</c:v>
                </c:pt>
                <c:pt idx="44">
                  <c:v>2019(1)</c:v>
                </c:pt>
                <c:pt idx="48">
                  <c:v>2020(1)</c:v>
                </c:pt>
                <c:pt idx="52">
                  <c:v>2021(1)</c:v>
                </c:pt>
                <c:pt idx="56">
                  <c:v>2022(1)</c:v>
                </c:pt>
                <c:pt idx="60">
                  <c:v>2023(1)</c:v>
                </c:pt>
                <c:pt idx="64">
                  <c:v>2024(1)</c:v>
                </c:pt>
                <c:pt idx="68">
                  <c:v>2025(1)</c:v>
                </c:pt>
                <c:pt idx="72">
                  <c:v>2026(1)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-2.73</c:v>
                </c:pt>
                <c:pt idx="47">
                  <c:v>-16.66</c:v>
                </c:pt>
                <c:pt idx="48">
                  <c:v>-6.75</c:v>
                </c:pt>
                <c:pt idx="49">
                  <c:v>-41.7</c:v>
                </c:pt>
                <c:pt idx="50">
                  <c:v>-43.86</c:v>
                </c:pt>
                <c:pt idx="51">
                  <c:v>-15.28</c:v>
                </c:pt>
                <c:pt idx="52">
                  <c:v>7.89</c:v>
                </c:pt>
                <c:pt idx="53">
                  <c:v>26.61</c:v>
                </c:pt>
                <c:pt idx="54">
                  <c:v>29.11</c:v>
                </c:pt>
                <c:pt idx="55">
                  <c:v>21.43</c:v>
                </c:pt>
                <c:pt idx="56">
                  <c:v>17.13</c:v>
                </c:pt>
                <c:pt idx="57">
                  <c:v>6.57</c:v>
                </c:pt>
                <c:pt idx="58">
                  <c:v>3.12</c:v>
                </c:pt>
                <c:pt idx="59">
                  <c:v>-7.26</c:v>
                </c:pt>
                <c:pt idx="60">
                  <c:v>-11.7</c:v>
                </c:pt>
                <c:pt idx="61">
                  <c:v>-13.5</c:v>
                </c:pt>
                <c:pt idx="62">
                  <c:v>-21</c:v>
                </c:pt>
                <c:pt idx="63">
                  <c:v>-30.6</c:v>
                </c:pt>
                <c:pt idx="64">
                  <c:v>-23.2</c:v>
                </c:pt>
                <c:pt idx="65">
                  <c:v>-10.4</c:v>
                </c:pt>
                <c:pt idx="66">
                  <c:v>-14.7</c:v>
                </c:pt>
                <c:pt idx="67">
                  <c:v>-13</c:v>
                </c:pt>
                <c:pt idx="68">
                  <c:v>-7</c:v>
                </c:pt>
                <c:pt idx="69">
                  <c:v>7</c:v>
                </c:pt>
                <c:pt idx="70">
                  <c:v>7</c:v>
                </c:pt>
                <c:pt idx="71">
                  <c:v>2</c:v>
                </c:pt>
                <c:pt idx="72">
                  <c:v>6</c:v>
                </c:pt>
                <c:pt idx="7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78-483D-96A1-9D2AC9D93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8836832"/>
        <c:axId val="1808846432"/>
      </c:lineChart>
      <c:catAx>
        <c:axId val="18088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8846432"/>
        <c:crosses val="autoZero"/>
        <c:auto val="1"/>
        <c:lblAlgn val="ctr"/>
        <c:lblOffset val="100"/>
        <c:noMultiLvlLbl val="0"/>
      </c:catAx>
      <c:valAx>
        <c:axId val="18088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88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Taul1!$A$4:$A$48</c:f>
              <c:strCache>
                <c:ptCount val="45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2506Q1</c:v>
                </c:pt>
              </c:strCache>
            </c:strRef>
          </c:cat>
          <c:val>
            <c:numRef>
              <c:f>Taul1!$B$4:$B$48</c:f>
              <c:numCache>
                <c:formatCode>General</c:formatCode>
                <c:ptCount val="45"/>
                <c:pt idx="0">
                  <c:v>500</c:v>
                </c:pt>
                <c:pt idx="1">
                  <c:v>1465</c:v>
                </c:pt>
                <c:pt idx="2">
                  <c:v>-1044</c:v>
                </c:pt>
                <c:pt idx="3">
                  <c:v>-2243</c:v>
                </c:pt>
                <c:pt idx="4">
                  <c:v>-424</c:v>
                </c:pt>
                <c:pt idx="5">
                  <c:v>784</c:v>
                </c:pt>
                <c:pt idx="6">
                  <c:v>-1881</c:v>
                </c:pt>
                <c:pt idx="7">
                  <c:v>578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  <c:pt idx="39">
                  <c:v>-2540</c:v>
                </c:pt>
                <c:pt idx="40">
                  <c:v>-28</c:v>
                </c:pt>
                <c:pt idx="41">
                  <c:v>436</c:v>
                </c:pt>
                <c:pt idx="42">
                  <c:v>-81</c:v>
                </c:pt>
                <c:pt idx="43">
                  <c:v>-1718</c:v>
                </c:pt>
                <c:pt idx="4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Taul1!$A$4:$A$48</c:f>
              <c:strCache>
                <c:ptCount val="45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2506Q1</c:v>
                </c:pt>
              </c:strCache>
            </c:strRef>
          </c:cat>
          <c:val>
            <c:numRef>
              <c:f>Taul1!$C$4:$C$48</c:f>
              <c:numCache>
                <c:formatCode>#,##0</c:formatCode>
                <c:ptCount val="45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  <c:pt idx="43" formatCode="General">
                  <c:v>5500</c:v>
                </c:pt>
                <c:pt idx="44" formatCode="General">
                  <c:v>8200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0.05543</cdr:x>
      <cdr:y>0.37608</cdr:y>
    </cdr:from>
    <cdr:to>
      <cdr:x>1</cdr:x>
      <cdr:y>0.37608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59143D38-0891-80AE-A133-13796B68CF8D}"/>
            </a:ext>
          </a:extLst>
        </cdr:cNvPr>
        <cdr:cNvCxnSpPr/>
      </cdr:nvCxnSpPr>
      <cdr:spPr>
        <a:xfrm xmlns:a="http://schemas.openxmlformats.org/drawingml/2006/main">
          <a:off x="465161" y="1331959"/>
          <a:ext cx="792636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2FD4E-FFF5-1BE3-92C7-F14FE6D8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A4FFA39-660C-6D4F-4D83-3E418E7B2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0D20ECE-9AB5-C46C-23BD-354C6061A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i-FI" b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FFD96A-391D-58B5-4F47-A3C5E2DB0E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7076E7-14D9-0CCF-D1F5-3973C8B97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72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10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00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41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19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54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633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97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00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38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Sector (services &amp; manufacturing) Purchasing Managers’ Index (PMI), United States and Euro Area (Economic Outlook November 2025)</a:t>
            </a:r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0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4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55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(PMI), United States, Manufacturing and Services (Economic Outlook November 2025)</a:t>
            </a:r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06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(PMI), Euro Area, Manufacturing and Services (Economic Outlook November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>
              <a:solidFill>
                <a:srgbClr val="000000"/>
              </a:solidFill>
              <a:effectLst/>
              <a:latin typeface="DIN Pro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Purchasing Managers’ Index (PMI) for the Manufacturing Sector (Economic Outlook August 2025)</a:t>
            </a:r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3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Manufacturing Business Situation and Outlook (Economic Outlook November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>
              <a:solidFill>
                <a:srgbClr val="000000"/>
              </a:solidFill>
              <a:effectLst/>
              <a:latin typeface="DIN Pro"/>
            </a:endParaRPr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98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52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4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20.5.2026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20.5.2026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20.5.2026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20.5.2026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20.5.2026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20.5.2026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20.5.2026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20.5.2026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20.5.2026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20.5.2026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20.5.2026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20.5.2026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20.5.2026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20.5.2026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20.5.2026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20.5.2026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20.5.2026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20.5.2026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20.5.2026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en/economic-outlook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2/2026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 sz="1600"/>
          </a:p>
          <a:p>
            <a:r>
              <a:rPr lang="fi-FI" sz="1400" err="1"/>
              <a:t>Graphs</a:t>
            </a:r>
            <a:r>
              <a:rPr lang="fi-FI" sz="1400"/>
              <a:t> </a:t>
            </a:r>
            <a:r>
              <a:rPr lang="fi-FI" sz="1400" err="1"/>
              <a:t>from</a:t>
            </a:r>
            <a:r>
              <a:rPr lang="fi-FI" sz="1400"/>
              <a:t>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report</a:t>
            </a:r>
            <a:endParaRPr lang="fi-FI" sz="14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061620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2023: mechanical engineering 39 %, electronics and electrotechnical industry 20 %,</a:t>
            </a:r>
          </a:p>
          <a:p>
            <a:r>
              <a:rPr lang="en-US"/>
              <a:t>information technology 19 %, metals industry 14 %,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8926577"/>
              </p:ext>
            </p:extLst>
          </p:nvPr>
        </p:nvGraphicFramePr>
        <p:xfrm>
          <a:off x="430213" y="1117600"/>
          <a:ext cx="8288337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1117600"/>
                        <a:ext cx="8288337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5945373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4682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technology industry*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07930236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3626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Tender requests* received by the technology industry companies in Finland 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ZW"/>
              <a:t>The</a:t>
            </a:r>
            <a:r>
              <a:rPr lang="fi-FI"/>
              <a:t> Federation of </a:t>
            </a:r>
            <a:r>
              <a:rPr lang="en-US"/>
              <a:t>Finnish</a:t>
            </a:r>
            <a:r>
              <a:rPr lang="fi-FI"/>
              <a:t> Technology </a:t>
            </a:r>
            <a:r>
              <a:rPr lang="en-US"/>
              <a:t>Industries</a:t>
            </a:r>
            <a:r>
              <a:rPr lang="fi-FI"/>
              <a:t>’ </a:t>
            </a:r>
            <a:r>
              <a:rPr lang="en-US"/>
              <a:t>order</a:t>
            </a:r>
            <a:r>
              <a:rPr lang="fi-FI"/>
              <a:t> </a:t>
            </a:r>
            <a:r>
              <a:rPr lang="en-US"/>
              <a:t>book</a:t>
            </a:r>
            <a:r>
              <a:rPr lang="fi-FI"/>
              <a:t> </a:t>
            </a:r>
            <a:r>
              <a:rPr lang="en-US"/>
              <a:t>survey’s</a:t>
            </a:r>
            <a:r>
              <a:rPr lang="fi-FI"/>
              <a:t> </a:t>
            </a:r>
            <a:r>
              <a:rPr lang="en-US"/>
              <a:t>respondent</a:t>
            </a:r>
            <a:r>
              <a:rPr lang="fi-FI"/>
              <a:t> </a:t>
            </a:r>
            <a:r>
              <a:rPr lang="en-US"/>
              <a:t>companies</a:t>
            </a:r>
          </a:p>
          <a:p>
            <a:r>
              <a:rPr lang="en-US"/>
              <a:t>The latest questionnaire in April 2026.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*) ”</a:t>
            </a:r>
            <a:r>
              <a:rPr lang="en-US" sz="800" kern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ago.” Balance figure = the share of companies receiving more requests - the share of companies receiving less requests.</a:t>
            </a:r>
            <a:r>
              <a:rPr lang="en-US" sz="80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5/20/2026</a:t>
            </a:fld>
            <a:endParaRPr lang="fi-FI">
              <a:solidFill>
                <a:srgbClr val="29282E"/>
              </a:solidFill>
            </a:endParaRP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20616BD7-6E7D-0A25-6E17-3DD3B56BEEB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091345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1158D940-0524-4688-10E7-C046B48A10BF}"/>
              </a:ext>
            </a:extLst>
          </p:cNvPr>
          <p:cNvSpPr txBox="1"/>
          <p:nvPr/>
        </p:nvSpPr>
        <p:spPr>
          <a:xfrm>
            <a:off x="7489074" y="1311727"/>
            <a:ext cx="1380893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err="1"/>
              <a:t>Balance</a:t>
            </a:r>
            <a:r>
              <a:rPr lang="fi-FI" sz="1100" spc="-40"/>
              <a:t> </a:t>
            </a:r>
            <a:r>
              <a:rPr lang="fi-FI" sz="1100" spc="-40" err="1"/>
              <a:t>figure</a:t>
            </a:r>
            <a:endParaRPr lang="fi-FI" sz="1100" spc="-40"/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US"/>
              <a:t>The Federation of Finnish Technology Industries’ </a:t>
            </a:r>
            <a:r>
              <a:rPr lang="en-US" err="1"/>
              <a:t>labour</a:t>
            </a:r>
            <a:r>
              <a:rPr lang="en-US"/>
              <a:t> force survey.</a:t>
            </a:r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1601800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Development of personnel numbers and recruitments in the technology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6219070-7175-983B-318C-812413885856}"/>
              </a:ext>
            </a:extLst>
          </p:cNvPr>
          <p:cNvSpPr/>
          <p:nvPr/>
        </p:nvSpPr>
        <p:spPr bwMode="auto">
          <a:xfrm>
            <a:off x="7092280" y="1014532"/>
            <a:ext cx="1907704" cy="519121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/>
              <a:t>10 800 employees affected by temporary lay-offs 30th March 2026</a:t>
            </a:r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784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4187290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0445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0521724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0892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1089763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1505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11310735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turnover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5/20/2026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1008087"/>
              </p:ext>
            </p:extLst>
          </p:nvPr>
        </p:nvGraphicFramePr>
        <p:xfrm>
          <a:off x="400050" y="1106488"/>
          <a:ext cx="8348663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48663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2/2026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whole</a:t>
            </a:r>
            <a:r>
              <a:rPr lang="fi-FI"/>
              <a:t> </a:t>
            </a:r>
            <a:r>
              <a:rPr lang="fi-FI" err="1"/>
              <a:t>report</a:t>
            </a:r>
            <a:r>
              <a:rPr lang="fi-FI"/>
              <a:t>: </a:t>
            </a:r>
            <a:r>
              <a:rPr lang="fi-FI">
                <a:hlinkClick r:id="rId2"/>
              </a:rPr>
              <a:t>https://teknologiateollisuus.fi/en/economic-outlook/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Information based on the situation on 6 May 2026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03232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Production volume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volume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5/20/2026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4712615"/>
              </p:ext>
            </p:extLst>
          </p:nvPr>
        </p:nvGraphicFramePr>
        <p:xfrm>
          <a:off x="407988" y="1109663"/>
          <a:ext cx="833278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2787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9269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0805055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5405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9170231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97599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3647550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2232"/>
              </p:ext>
            </p:extLst>
          </p:nvPr>
        </p:nvGraphicFramePr>
        <p:xfrm>
          <a:off x="3366452" y="4086257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0658312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Questions</a:t>
            </a:r>
            <a:r>
              <a:rPr lang="fi-FI"/>
              <a:t>?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/>
          </a:p>
          <a:p>
            <a:r>
              <a:rPr lang="fi-FI" b="1" err="1"/>
              <a:t>Director</a:t>
            </a:r>
            <a:r>
              <a:rPr lang="fi-FI" b="1"/>
              <a:t>, </a:t>
            </a:r>
            <a:r>
              <a:rPr lang="fi-FI" b="1" err="1"/>
              <a:t>Chief</a:t>
            </a:r>
            <a:r>
              <a:rPr lang="fi-FI" b="1"/>
              <a:t> Economist Petteri Rautaporras</a:t>
            </a:r>
          </a:p>
          <a:p>
            <a:r>
              <a:rPr lang="fi-FI"/>
              <a:t>+358 50 304 2220</a:t>
            </a:r>
          </a:p>
          <a:p>
            <a:r>
              <a:rPr lang="fi-FI">
                <a:hlinkClick r:id="rId2"/>
              </a:rPr>
              <a:t>petteri.rautaporras@teknologiateollisuus.fi</a:t>
            </a:r>
            <a:endParaRPr lang="fi-FI"/>
          </a:p>
          <a:p>
            <a:endParaRPr lang="fi-FI"/>
          </a:p>
          <a:p>
            <a:r>
              <a:rPr lang="fi-FI" b="1"/>
              <a:t>Senior Economist Hanne Mikkonen</a:t>
            </a:r>
          </a:p>
          <a:p>
            <a:r>
              <a:rPr lang="fi-FI"/>
              <a:t>+358 44 0296 152</a:t>
            </a:r>
          </a:p>
          <a:p>
            <a:r>
              <a:rPr lang="fi-FI">
                <a:hlinkClick r:id="rId3"/>
              </a:rPr>
              <a:t>hanne.mikkonen@teknologiateollisuus.fi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581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06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37A3-1946-D43F-F4BA-A4190B65E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7E5635A-68D7-F816-7D2F-2F72744A6C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800"/>
              <a:t>For now, the IMF is still using its April reference forecast, but the risks of weaker economic growth are increasing if the war involving Iran continues</a:t>
            </a:r>
            <a:endParaRPr lang="fi-FI" sz="18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57ECE54-1B6D-AAD1-41D5-5CB684BC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336A91-A8F6-3344-7E60-EC0FF9C4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68FB63-EDE3-DB9E-5001-38AE6359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6869A81-2E7A-8CD4-3761-44D31C950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IMF.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DDA1A6F-8FF2-A923-3C5E-9B64F0D5377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376237" y="1268443"/>
            <a:ext cx="839152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07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800"/>
              <a:t>The global economy has shown remarkable resilience during recent crises, but the war involving Iran is now weighing on the outlook.</a:t>
            </a:r>
            <a:endParaRPr lang="fi-FI" sz="180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IMF, </a:t>
            </a:r>
            <a:r>
              <a:rPr lang="fi-FI" err="1"/>
              <a:t>Macrobond</a:t>
            </a:r>
            <a:r>
              <a:rPr lang="fi-FI"/>
              <a:t>. IMF </a:t>
            </a:r>
            <a:r>
              <a:rPr lang="fi-FI" err="1"/>
              <a:t>reference</a:t>
            </a:r>
            <a:r>
              <a:rPr lang="fi-FI"/>
              <a:t> </a:t>
            </a:r>
            <a:r>
              <a:rPr lang="fi-FI" err="1"/>
              <a:t>forecast</a:t>
            </a:r>
            <a:r>
              <a:rPr lang="fi-FI"/>
              <a:t>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500791"/>
              </p:ext>
            </p:extLst>
          </p:nvPr>
        </p:nvGraphicFramePr>
        <p:xfrm>
          <a:off x="397668" y="1325988"/>
          <a:ext cx="8348663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668" y="1325988"/>
                        <a:ext cx="8348663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72C04BE5-FFAB-029A-296D-DD9438FB3610}"/>
              </a:ext>
            </a:extLst>
          </p:cNvPr>
          <p:cNvSpPr txBox="1"/>
          <p:nvPr/>
        </p:nvSpPr>
        <p:spPr>
          <a:xfrm>
            <a:off x="6449941" y="2970467"/>
            <a:ext cx="2217146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GDP </a:t>
            </a:r>
            <a:r>
              <a:rPr lang="fi-FI" sz="1050" spc="-40" err="1"/>
              <a:t>Forecasts</a:t>
            </a:r>
            <a:r>
              <a:rPr lang="fi-FI" sz="1050" spc="-40"/>
              <a:t>, </a:t>
            </a:r>
            <a:r>
              <a:rPr lang="fi-FI" sz="1050" spc="-40" err="1"/>
              <a:t>April</a:t>
            </a:r>
            <a:r>
              <a:rPr lang="fi-FI" sz="1050" spc="-40"/>
              <a:t> 2026*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2988A49A-C9EB-0376-70E4-8682E7EAB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8188"/>
              </p:ext>
            </p:extLst>
          </p:nvPr>
        </p:nvGraphicFramePr>
        <p:xfrm>
          <a:off x="6324755" y="3238216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err="1"/>
                        <a:t>Eurozone</a:t>
                      </a:r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D310F27-1311-E007-36B0-D7EA74CA9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 the United States, growth is slowing while inflationary pressures are increasing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35AA55-EA2B-CE06-9DDA-522C3480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8ABB2F-AF0F-EF50-247B-3748F234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84B4F3-D7BA-9227-7B4E-FA7C5C81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6177773-710C-EC60-7669-F989E35541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B844CA4-470D-3E1F-01A4-8C06905CE2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2519189"/>
              </p:ext>
            </p:extLst>
          </p:nvPr>
        </p:nvGraphicFramePr>
        <p:xfrm>
          <a:off x="395288" y="1103313"/>
          <a:ext cx="836295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B844CA4-470D-3E1F-01A4-8C06905CE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3313"/>
                        <a:ext cx="836295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40634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16628957"/>
              </p:ext>
            </p:extLst>
          </p:nvPr>
        </p:nvGraphicFramePr>
        <p:xfrm>
          <a:off x="397668" y="1325988"/>
          <a:ext cx="8348663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668" y="1325988"/>
                        <a:ext cx="8348663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 euro area inventory rebuilding is supporting industrial activity, while the service sector is already showing significant weakening</a:t>
            </a:r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4F6C1-B3EE-73F2-2000-A5CF72789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Purchasing Managers' Index (PMI) for the manufacturing sector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930752-A2AE-3F22-74BE-A6C98F0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53339-8DEE-13CC-5085-5328101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97965D-2BA9-3157-1B52-E4C351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2A95D4-7DE4-0C4B-2657-97D448F53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D035F09-E947-13CF-30E9-B17B2BF9A6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4665626"/>
              </p:ext>
            </p:extLst>
          </p:nvPr>
        </p:nvGraphicFramePr>
        <p:xfrm>
          <a:off x="401638" y="1106488"/>
          <a:ext cx="8348662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D035F09-E947-13CF-30E9-B17B2BF9A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8" y="1106488"/>
                        <a:ext cx="8348662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524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8282249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04874" y="1275606"/>
            <a:ext cx="54422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/>
              <a:t>Manufacturing business situation and outlook, seasonally adjusted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53529786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6DAF690-300E-49B8-42A1-C0A1680A3B69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A1BF35F-C663-CABD-0E93-A08F6C5D5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Manufacturing business situation have improved, but the outlook remains subdued</a:t>
            </a:r>
          </a:p>
        </p:txBody>
      </p:sp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Inflation and key central bank interest rates in the USA, eurozone and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5/20/2026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FED, EKP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1F8DBC6-503B-A577-CFF9-E147829104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14834482"/>
              </p:ext>
            </p:extLst>
          </p:nvPr>
        </p:nvGraphicFramePr>
        <p:xfrm>
          <a:off x="409575" y="1109663"/>
          <a:ext cx="8332788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1F8DBC6-503B-A577-CFF9-E14782910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109663"/>
                        <a:ext cx="8332788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5f42a86ea9b9bd6e4171dcdf6da9208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414f3867d7ba3fb09d89147dee69305a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9863C-F8FB-4AA9-AABD-72A13F76EA7F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b057f711-7d93-472c-a8f6-94be00805750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296724d-1a81-4a23-b6dd-dca7fd62c6f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1480</Words>
  <Application>Microsoft Office PowerPoint</Application>
  <PresentationFormat>Näytössä katseltava esitys (16:9)</PresentationFormat>
  <Paragraphs>341</Paragraphs>
  <Slides>26</Slides>
  <Notes>22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Arial Unicode MS</vt:lpstr>
      <vt:lpstr>DIN Pro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2026-05-20T06:39:54Z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