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147373916" r:id="rId5"/>
    <p:sldId id="2147373917" r:id="rId6"/>
    <p:sldId id="2147476816" r:id="rId7"/>
    <p:sldId id="2147373930" r:id="rId8"/>
    <p:sldId id="2147373928" r:id="rId9"/>
    <p:sldId id="2147373696" r:id="rId10"/>
    <p:sldId id="2147373914" r:id="rId11"/>
    <p:sldId id="2147373939" r:id="rId12"/>
    <p:sldId id="2147373946" r:id="rId13"/>
    <p:sldId id="272" r:id="rId14"/>
    <p:sldId id="262" r:id="rId15"/>
    <p:sldId id="2076137443" r:id="rId16"/>
    <p:sldId id="2147476813" r:id="rId17"/>
    <p:sldId id="2147373941" r:id="rId18"/>
    <p:sldId id="256" r:id="rId19"/>
    <p:sldId id="2147373700" r:id="rId20"/>
    <p:sldId id="259" r:id="rId21"/>
    <p:sldId id="2147373701" r:id="rId22"/>
    <p:sldId id="2147373682" r:id="rId23"/>
    <p:sldId id="2147373681" r:id="rId24"/>
    <p:sldId id="260" r:id="rId25"/>
    <p:sldId id="2147373702" r:id="rId26"/>
    <p:sldId id="261" r:id="rId27"/>
    <p:sldId id="2076137444" r:id="rId28"/>
    <p:sldId id="2147373919" r:id="rId29"/>
    <p:sldId id="2147373918" r:id="rId30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7E9CD8-0DD0-C070-85C1-EDA6250BF07B}" name="Ollikainen Marjo" initials="OM" userId="S::marjo.ollikainen@teknologiateollisuus.fi::a7ec0376-660e-4191-b0cd-ef9c24ea69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F94"/>
    <a:srgbClr val="000000"/>
    <a:srgbClr val="FF00B8"/>
    <a:srgbClr val="333333"/>
    <a:srgbClr val="FFFF00"/>
    <a:srgbClr val="85E869"/>
    <a:srgbClr val="FF805C"/>
    <a:srgbClr val="8A0FA6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76" autoAdjust="0"/>
  </p:normalViewPr>
  <p:slideViewPr>
    <p:cSldViewPr snapToGrid="0">
      <p:cViewPr varScale="1">
        <p:scale>
          <a:sx n="129" d="100"/>
          <a:sy n="129" d="100"/>
        </p:scale>
        <p:origin x="318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onen Hanne" userId="5a557d90-2fc0-4583-be01-62766ce855fb" providerId="ADAL" clId="{B27D60A9-5133-4D73-8AC0-C572E31211C0}"/>
    <pc:docChg chg="modSld">
      <pc:chgData name="Mikkonen Hanne" userId="5a557d90-2fc0-4583-be01-62766ce855fb" providerId="ADAL" clId="{B27D60A9-5133-4D73-8AC0-C572E31211C0}" dt="2026-05-05T17:39:50.683" v="0" actId="5793"/>
      <pc:docMkLst>
        <pc:docMk/>
      </pc:docMkLst>
      <pc:sldChg chg="modNotesTx">
        <pc:chgData name="Mikkonen Hanne" userId="5a557d90-2fc0-4583-be01-62766ce855fb" providerId="ADAL" clId="{B27D60A9-5133-4D73-8AC0-C572E31211C0}" dt="2026-05-05T17:39:50.683" v="0" actId="5793"/>
        <pc:sldMkLst>
          <pc:docMk/>
          <pc:sldMk cId="3301325341" sldId="214747681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Suhdannetilanne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Taul1!$A$14:$A$87</c:f>
              <c:strCache>
                <c:ptCount val="74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  <c:pt idx="70">
                  <c:v>2025.7</c:v>
                </c:pt>
                <c:pt idx="71">
                  <c:v>2025.10</c:v>
                </c:pt>
                <c:pt idx="72">
                  <c:v>2026.1</c:v>
                </c:pt>
                <c:pt idx="73">
                  <c:v>2026.4</c:v>
                </c:pt>
              </c:strCache>
            </c:strRef>
          </c:cat>
          <c:val>
            <c:numRef>
              <c:f>Taul1!$B$14:$B$87</c:f>
              <c:numCache>
                <c:formatCode>General</c:formatCode>
                <c:ptCount val="74"/>
                <c:pt idx="0">
                  <c:v>35.799999999999997</c:v>
                </c:pt>
                <c:pt idx="1">
                  <c:v>18.899999999999999</c:v>
                </c:pt>
                <c:pt idx="2">
                  <c:v>4.9000000000000004</c:v>
                </c:pt>
                <c:pt idx="3">
                  <c:v>-13.3</c:v>
                </c:pt>
                <c:pt idx="4">
                  <c:v>-43.8</c:v>
                </c:pt>
                <c:pt idx="5">
                  <c:v>-68.3</c:v>
                </c:pt>
                <c:pt idx="6">
                  <c:v>-72.3</c:v>
                </c:pt>
                <c:pt idx="7">
                  <c:v>-65.400000000000006</c:v>
                </c:pt>
                <c:pt idx="8">
                  <c:v>-50.7</c:v>
                </c:pt>
                <c:pt idx="9">
                  <c:v>-32.799999999999997</c:v>
                </c:pt>
                <c:pt idx="10">
                  <c:v>-13.2</c:v>
                </c:pt>
                <c:pt idx="11">
                  <c:v>-5.7</c:v>
                </c:pt>
                <c:pt idx="12">
                  <c:v>-1.3</c:v>
                </c:pt>
                <c:pt idx="13">
                  <c:v>5.7</c:v>
                </c:pt>
                <c:pt idx="14">
                  <c:v>-4.4000000000000004</c:v>
                </c:pt>
                <c:pt idx="15">
                  <c:v>-13.1</c:v>
                </c:pt>
                <c:pt idx="16">
                  <c:v>-17.100000000000001</c:v>
                </c:pt>
                <c:pt idx="17">
                  <c:v>-20.3</c:v>
                </c:pt>
                <c:pt idx="18">
                  <c:v>-16.7</c:v>
                </c:pt>
                <c:pt idx="19">
                  <c:v>-26.5</c:v>
                </c:pt>
                <c:pt idx="20">
                  <c:v>-31.2</c:v>
                </c:pt>
                <c:pt idx="21">
                  <c:v>-38.6</c:v>
                </c:pt>
                <c:pt idx="22">
                  <c:v>-36</c:v>
                </c:pt>
                <c:pt idx="23">
                  <c:v>-39.299999999999997</c:v>
                </c:pt>
                <c:pt idx="24">
                  <c:v>-27.1</c:v>
                </c:pt>
                <c:pt idx="25">
                  <c:v>-24.7</c:v>
                </c:pt>
                <c:pt idx="26">
                  <c:v>-23.1</c:v>
                </c:pt>
                <c:pt idx="27">
                  <c:v>-24.9</c:v>
                </c:pt>
                <c:pt idx="28">
                  <c:v>-28.6</c:v>
                </c:pt>
                <c:pt idx="29">
                  <c:v>-30.5</c:v>
                </c:pt>
                <c:pt idx="30">
                  <c:v>-34.799999999999997</c:v>
                </c:pt>
                <c:pt idx="31">
                  <c:v>-27.9</c:v>
                </c:pt>
                <c:pt idx="32">
                  <c:v>-25.4</c:v>
                </c:pt>
                <c:pt idx="33">
                  <c:v>-20.2</c:v>
                </c:pt>
                <c:pt idx="34">
                  <c:v>-22.4</c:v>
                </c:pt>
                <c:pt idx="35">
                  <c:v>-15.6</c:v>
                </c:pt>
                <c:pt idx="36">
                  <c:v>-2.7</c:v>
                </c:pt>
                <c:pt idx="37">
                  <c:v>10.199999999999999</c:v>
                </c:pt>
                <c:pt idx="38">
                  <c:v>16.3</c:v>
                </c:pt>
                <c:pt idx="39">
                  <c:v>26.8</c:v>
                </c:pt>
                <c:pt idx="40">
                  <c:v>27.5</c:v>
                </c:pt>
                <c:pt idx="41">
                  <c:v>30.8</c:v>
                </c:pt>
                <c:pt idx="42">
                  <c:v>37.200000000000003</c:v>
                </c:pt>
                <c:pt idx="43">
                  <c:v>36.5</c:v>
                </c:pt>
                <c:pt idx="44">
                  <c:v>19.2</c:v>
                </c:pt>
                <c:pt idx="45">
                  <c:v>10.4</c:v>
                </c:pt>
                <c:pt idx="46">
                  <c:v>4.4000000000000004</c:v>
                </c:pt>
                <c:pt idx="47">
                  <c:v>-4.3</c:v>
                </c:pt>
                <c:pt idx="48">
                  <c:v>-16.399999999999999</c:v>
                </c:pt>
                <c:pt idx="49">
                  <c:v>-33.700000000000003</c:v>
                </c:pt>
                <c:pt idx="50">
                  <c:v>-46.5</c:v>
                </c:pt>
                <c:pt idx="51">
                  <c:v>-39.1</c:v>
                </c:pt>
                <c:pt idx="52">
                  <c:v>-13.2</c:v>
                </c:pt>
                <c:pt idx="53">
                  <c:v>10.8</c:v>
                </c:pt>
                <c:pt idx="54">
                  <c:v>34.4</c:v>
                </c:pt>
                <c:pt idx="55">
                  <c:v>39</c:v>
                </c:pt>
                <c:pt idx="56">
                  <c:v>43.5</c:v>
                </c:pt>
                <c:pt idx="57">
                  <c:v>26.4</c:v>
                </c:pt>
                <c:pt idx="58">
                  <c:v>12.8</c:v>
                </c:pt>
                <c:pt idx="59">
                  <c:v>2.4</c:v>
                </c:pt>
                <c:pt idx="60">
                  <c:v>-11.9</c:v>
                </c:pt>
                <c:pt idx="61">
                  <c:v>-18</c:v>
                </c:pt>
                <c:pt idx="62">
                  <c:v>-28.2</c:v>
                </c:pt>
                <c:pt idx="63">
                  <c:v>-41.7</c:v>
                </c:pt>
                <c:pt idx="64">
                  <c:v>-46.7</c:v>
                </c:pt>
                <c:pt idx="65">
                  <c:v>-48.1</c:v>
                </c:pt>
                <c:pt idx="66">
                  <c:v>-38.299999999999997</c:v>
                </c:pt>
                <c:pt idx="67">
                  <c:v>-41.4</c:v>
                </c:pt>
                <c:pt idx="68">
                  <c:v>-38.700000000000003</c:v>
                </c:pt>
                <c:pt idx="69">
                  <c:v>-38.200000000000003</c:v>
                </c:pt>
                <c:pt idx="70">
                  <c:v>-44.6</c:v>
                </c:pt>
                <c:pt idx="71">
                  <c:v>-26.1</c:v>
                </c:pt>
                <c:pt idx="72">
                  <c:v>-29.8</c:v>
                </c:pt>
                <c:pt idx="73">
                  <c:v>-14.1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F4-4C4C-9304-ADEBAEA908C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Suhdannenäkymät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Taul1!$A$14:$A$87</c:f>
              <c:strCache>
                <c:ptCount val="74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  <c:pt idx="70">
                  <c:v>2025.7</c:v>
                </c:pt>
                <c:pt idx="71">
                  <c:v>2025.10</c:v>
                </c:pt>
                <c:pt idx="72">
                  <c:v>2026.1</c:v>
                </c:pt>
                <c:pt idx="73">
                  <c:v>2026.4</c:v>
                </c:pt>
              </c:strCache>
            </c:strRef>
          </c:cat>
          <c:val>
            <c:numRef>
              <c:f>Taul1!$C$14:$C$87</c:f>
              <c:numCache>
                <c:formatCode>General</c:formatCode>
                <c:ptCount val="74"/>
                <c:pt idx="0">
                  <c:v>-2.2000000000000002</c:v>
                </c:pt>
                <c:pt idx="1">
                  <c:v>-16.399999999999999</c:v>
                </c:pt>
                <c:pt idx="2">
                  <c:v>-25.9</c:v>
                </c:pt>
                <c:pt idx="3">
                  <c:v>-33.9</c:v>
                </c:pt>
                <c:pt idx="4">
                  <c:v>-40.700000000000003</c:v>
                </c:pt>
                <c:pt idx="5">
                  <c:v>-36.200000000000003</c:v>
                </c:pt>
                <c:pt idx="6">
                  <c:v>-19.3</c:v>
                </c:pt>
                <c:pt idx="7">
                  <c:v>0.9</c:v>
                </c:pt>
                <c:pt idx="8">
                  <c:v>15.3</c:v>
                </c:pt>
                <c:pt idx="9">
                  <c:v>20.9</c:v>
                </c:pt>
                <c:pt idx="10">
                  <c:v>13.8</c:v>
                </c:pt>
                <c:pt idx="11">
                  <c:v>19.5</c:v>
                </c:pt>
                <c:pt idx="12">
                  <c:v>22.3</c:v>
                </c:pt>
                <c:pt idx="13">
                  <c:v>15.1</c:v>
                </c:pt>
                <c:pt idx="14">
                  <c:v>10.199999999999999</c:v>
                </c:pt>
                <c:pt idx="15">
                  <c:v>-21.3</c:v>
                </c:pt>
                <c:pt idx="16">
                  <c:v>-13.3</c:v>
                </c:pt>
                <c:pt idx="17">
                  <c:v>-2.9</c:v>
                </c:pt>
                <c:pt idx="18">
                  <c:v>-4.5</c:v>
                </c:pt>
                <c:pt idx="19">
                  <c:v>-24.4</c:v>
                </c:pt>
                <c:pt idx="20">
                  <c:v>-10.3</c:v>
                </c:pt>
                <c:pt idx="21">
                  <c:v>-8.1</c:v>
                </c:pt>
                <c:pt idx="22">
                  <c:v>-8.8000000000000007</c:v>
                </c:pt>
                <c:pt idx="23">
                  <c:v>-0.9</c:v>
                </c:pt>
                <c:pt idx="24">
                  <c:v>-6.5</c:v>
                </c:pt>
                <c:pt idx="25">
                  <c:v>-7.7</c:v>
                </c:pt>
                <c:pt idx="26">
                  <c:v>-1.2</c:v>
                </c:pt>
                <c:pt idx="27">
                  <c:v>-6.3</c:v>
                </c:pt>
                <c:pt idx="28">
                  <c:v>-5</c:v>
                </c:pt>
                <c:pt idx="29">
                  <c:v>-4.3</c:v>
                </c:pt>
                <c:pt idx="30">
                  <c:v>-2.2000000000000002</c:v>
                </c:pt>
                <c:pt idx="31">
                  <c:v>1.9</c:v>
                </c:pt>
                <c:pt idx="32">
                  <c:v>2.4</c:v>
                </c:pt>
                <c:pt idx="33">
                  <c:v>-1</c:v>
                </c:pt>
                <c:pt idx="34">
                  <c:v>-4.9000000000000004</c:v>
                </c:pt>
                <c:pt idx="35">
                  <c:v>4.4000000000000004</c:v>
                </c:pt>
                <c:pt idx="36">
                  <c:v>7.6</c:v>
                </c:pt>
                <c:pt idx="37">
                  <c:v>8</c:v>
                </c:pt>
                <c:pt idx="38">
                  <c:v>9.6999999999999993</c:v>
                </c:pt>
                <c:pt idx="39">
                  <c:v>23.8</c:v>
                </c:pt>
                <c:pt idx="40">
                  <c:v>17.399999999999999</c:v>
                </c:pt>
                <c:pt idx="41">
                  <c:v>12.5</c:v>
                </c:pt>
                <c:pt idx="42">
                  <c:v>11.1</c:v>
                </c:pt>
                <c:pt idx="43">
                  <c:v>3</c:v>
                </c:pt>
                <c:pt idx="44">
                  <c:v>-10.7</c:v>
                </c:pt>
                <c:pt idx="45">
                  <c:v>-12</c:v>
                </c:pt>
                <c:pt idx="46">
                  <c:v>-12.8</c:v>
                </c:pt>
                <c:pt idx="47">
                  <c:v>-20.7</c:v>
                </c:pt>
                <c:pt idx="48">
                  <c:v>-16.600000000000001</c:v>
                </c:pt>
                <c:pt idx="49">
                  <c:v>-53.5</c:v>
                </c:pt>
                <c:pt idx="50">
                  <c:v>-20.5</c:v>
                </c:pt>
                <c:pt idx="51">
                  <c:v>-7.5</c:v>
                </c:pt>
                <c:pt idx="52">
                  <c:v>7.2</c:v>
                </c:pt>
                <c:pt idx="53">
                  <c:v>14.6</c:v>
                </c:pt>
                <c:pt idx="54">
                  <c:v>14.8</c:v>
                </c:pt>
                <c:pt idx="55">
                  <c:v>12.4</c:v>
                </c:pt>
                <c:pt idx="56">
                  <c:v>0.7</c:v>
                </c:pt>
                <c:pt idx="57">
                  <c:v>-21.5</c:v>
                </c:pt>
                <c:pt idx="58">
                  <c:v>-24.6</c:v>
                </c:pt>
                <c:pt idx="59">
                  <c:v>-28.1</c:v>
                </c:pt>
                <c:pt idx="60">
                  <c:v>-28.3</c:v>
                </c:pt>
                <c:pt idx="61">
                  <c:v>-25.6</c:v>
                </c:pt>
                <c:pt idx="62">
                  <c:v>-29.8</c:v>
                </c:pt>
                <c:pt idx="63">
                  <c:v>-26.2</c:v>
                </c:pt>
                <c:pt idx="64">
                  <c:v>-18.100000000000001</c:v>
                </c:pt>
                <c:pt idx="65">
                  <c:v>-3.8</c:v>
                </c:pt>
                <c:pt idx="66">
                  <c:v>3.3</c:v>
                </c:pt>
                <c:pt idx="67">
                  <c:v>1.8</c:v>
                </c:pt>
                <c:pt idx="68">
                  <c:v>0.4</c:v>
                </c:pt>
                <c:pt idx="69">
                  <c:v>-4.0999999999999996</c:v>
                </c:pt>
                <c:pt idx="70">
                  <c:v>2.7</c:v>
                </c:pt>
                <c:pt idx="71">
                  <c:v>11.5</c:v>
                </c:pt>
                <c:pt idx="72">
                  <c:v>6.5</c:v>
                </c:pt>
                <c:pt idx="73">
                  <c:v>-2.4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F4-4C4C-9304-ADEBAEA90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Taul1!$A$2:$A$75</c:f>
              <c:strCache>
                <c:ptCount val="73"/>
                <c:pt idx="0">
                  <c:v>2008(1)</c:v>
                </c:pt>
                <c:pt idx="4">
                  <c:v>2009(1)</c:v>
                </c:pt>
                <c:pt idx="8">
                  <c:v>2010(1)</c:v>
                </c:pt>
                <c:pt idx="12">
                  <c:v>2011(1)</c:v>
                </c:pt>
                <c:pt idx="16">
                  <c:v>2012(1)</c:v>
                </c:pt>
                <c:pt idx="20">
                  <c:v>2013(1)</c:v>
                </c:pt>
                <c:pt idx="24">
                  <c:v>2014(1)</c:v>
                </c:pt>
                <c:pt idx="28">
                  <c:v>2015(1)</c:v>
                </c:pt>
                <c:pt idx="32">
                  <c:v>2016(1)</c:v>
                </c:pt>
                <c:pt idx="36">
                  <c:v>2017(1)</c:v>
                </c:pt>
                <c:pt idx="40">
                  <c:v>2018(1)</c:v>
                </c:pt>
                <c:pt idx="44">
                  <c:v>2019(1)</c:v>
                </c:pt>
                <c:pt idx="48">
                  <c:v>2020(1)</c:v>
                </c:pt>
                <c:pt idx="52">
                  <c:v>2021(1)</c:v>
                </c:pt>
                <c:pt idx="56">
                  <c:v>2022(1)</c:v>
                </c:pt>
                <c:pt idx="60">
                  <c:v>2023(1)</c:v>
                </c:pt>
                <c:pt idx="64">
                  <c:v>2024(1)</c:v>
                </c:pt>
                <c:pt idx="68">
                  <c:v>2025(1)</c:v>
                </c:pt>
                <c:pt idx="72">
                  <c:v>2026(1)</c:v>
                </c:pt>
              </c:strCache>
            </c:strRef>
          </c:cat>
          <c:val>
            <c:numRef>
              <c:f>Taul1!$B$2:$B$75</c:f>
              <c:numCache>
                <c:formatCode>General</c:formatCode>
                <c:ptCount val="74"/>
                <c:pt idx="0">
                  <c:v>-2</c:v>
                </c:pt>
                <c:pt idx="1">
                  <c:v>1</c:v>
                </c:pt>
                <c:pt idx="2">
                  <c:v>-14</c:v>
                </c:pt>
                <c:pt idx="3">
                  <c:v>-28</c:v>
                </c:pt>
                <c:pt idx="4">
                  <c:v>-56</c:v>
                </c:pt>
                <c:pt idx="5">
                  <c:v>-36</c:v>
                </c:pt>
                <c:pt idx="6">
                  <c:v>-21</c:v>
                </c:pt>
                <c:pt idx="7">
                  <c:v>2</c:v>
                </c:pt>
                <c:pt idx="8">
                  <c:v>10</c:v>
                </c:pt>
                <c:pt idx="9">
                  <c:v>33</c:v>
                </c:pt>
                <c:pt idx="10">
                  <c:v>27</c:v>
                </c:pt>
                <c:pt idx="11">
                  <c:v>19</c:v>
                </c:pt>
                <c:pt idx="12">
                  <c:v>26</c:v>
                </c:pt>
                <c:pt idx="13">
                  <c:v>30</c:v>
                </c:pt>
                <c:pt idx="14">
                  <c:v>18</c:v>
                </c:pt>
                <c:pt idx="15">
                  <c:v>-5</c:v>
                </c:pt>
                <c:pt idx="16">
                  <c:v>-5</c:v>
                </c:pt>
                <c:pt idx="17">
                  <c:v>8</c:v>
                </c:pt>
                <c:pt idx="18">
                  <c:v>-4</c:v>
                </c:pt>
                <c:pt idx="19">
                  <c:v>-24</c:v>
                </c:pt>
                <c:pt idx="20">
                  <c:v>-11</c:v>
                </c:pt>
                <c:pt idx="21">
                  <c:v>-2</c:v>
                </c:pt>
                <c:pt idx="22">
                  <c:v>-11</c:v>
                </c:pt>
                <c:pt idx="23">
                  <c:v>-13</c:v>
                </c:pt>
                <c:pt idx="24">
                  <c:v>5</c:v>
                </c:pt>
                <c:pt idx="25">
                  <c:v>15</c:v>
                </c:pt>
                <c:pt idx="26">
                  <c:v>3</c:v>
                </c:pt>
                <c:pt idx="27">
                  <c:v>-12</c:v>
                </c:pt>
                <c:pt idx="28">
                  <c:v>-4</c:v>
                </c:pt>
                <c:pt idx="29">
                  <c:v>10</c:v>
                </c:pt>
                <c:pt idx="30">
                  <c:v>1</c:v>
                </c:pt>
                <c:pt idx="31">
                  <c:v>-3</c:v>
                </c:pt>
                <c:pt idx="32">
                  <c:v>1</c:v>
                </c:pt>
                <c:pt idx="33">
                  <c:v>18</c:v>
                </c:pt>
                <c:pt idx="34">
                  <c:v>4</c:v>
                </c:pt>
                <c:pt idx="35">
                  <c:v>9</c:v>
                </c:pt>
                <c:pt idx="36">
                  <c:v>14</c:v>
                </c:pt>
                <c:pt idx="37">
                  <c:v>24</c:v>
                </c:pt>
                <c:pt idx="38">
                  <c:v>24</c:v>
                </c:pt>
                <c:pt idx="39">
                  <c:v>21.45</c:v>
                </c:pt>
                <c:pt idx="40">
                  <c:v>26.4</c:v>
                </c:pt>
                <c:pt idx="41">
                  <c:v>24.3</c:v>
                </c:pt>
                <c:pt idx="42">
                  <c:v>11.46</c:v>
                </c:pt>
                <c:pt idx="43">
                  <c:v>0.45</c:v>
                </c:pt>
                <c:pt idx="44">
                  <c:v>4.71</c:v>
                </c:pt>
                <c:pt idx="45">
                  <c:v>12.19</c:v>
                </c:pt>
                <c:pt idx="46">
                  <c:v>-2.73</c:v>
                </c:pt>
                <c:pt idx="47">
                  <c:v>-16.66</c:v>
                </c:pt>
                <c:pt idx="48">
                  <c:v>-6.75</c:v>
                </c:pt>
                <c:pt idx="49">
                  <c:v>-41.7</c:v>
                </c:pt>
                <c:pt idx="50">
                  <c:v>-43.86</c:v>
                </c:pt>
                <c:pt idx="51">
                  <c:v>-15.28</c:v>
                </c:pt>
                <c:pt idx="52">
                  <c:v>7.89</c:v>
                </c:pt>
                <c:pt idx="53">
                  <c:v>26.61</c:v>
                </c:pt>
                <c:pt idx="54">
                  <c:v>29.11</c:v>
                </c:pt>
                <c:pt idx="55">
                  <c:v>21.43</c:v>
                </c:pt>
                <c:pt idx="56">
                  <c:v>17.13</c:v>
                </c:pt>
                <c:pt idx="57">
                  <c:v>6.57</c:v>
                </c:pt>
                <c:pt idx="58">
                  <c:v>3.12</c:v>
                </c:pt>
                <c:pt idx="59">
                  <c:v>-7.26</c:v>
                </c:pt>
                <c:pt idx="60">
                  <c:v>-11.7</c:v>
                </c:pt>
                <c:pt idx="61">
                  <c:v>-13.5</c:v>
                </c:pt>
                <c:pt idx="62">
                  <c:v>-21</c:v>
                </c:pt>
                <c:pt idx="63">
                  <c:v>-30.6</c:v>
                </c:pt>
                <c:pt idx="64">
                  <c:v>-23.2</c:v>
                </c:pt>
                <c:pt idx="65">
                  <c:v>-10.4</c:v>
                </c:pt>
                <c:pt idx="66">
                  <c:v>-14.7</c:v>
                </c:pt>
                <c:pt idx="67">
                  <c:v>-13</c:v>
                </c:pt>
                <c:pt idx="68">
                  <c:v>-7</c:v>
                </c:pt>
                <c:pt idx="69">
                  <c:v>7</c:v>
                </c:pt>
                <c:pt idx="70">
                  <c:v>7</c:v>
                </c:pt>
                <c:pt idx="71">
                  <c:v>2</c:v>
                </c:pt>
                <c:pt idx="72">
                  <c:v>6</c:v>
                </c:pt>
                <c:pt idx="7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DB-4C62-8424-4BAD9C679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8836832"/>
        <c:axId val="1808846432"/>
      </c:lineChart>
      <c:catAx>
        <c:axId val="180883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08846432"/>
        <c:crosses val="autoZero"/>
        <c:auto val="1"/>
        <c:lblAlgn val="ctr"/>
        <c:lblOffset val="100"/>
        <c:noMultiLvlLbl val="0"/>
      </c:catAx>
      <c:valAx>
        <c:axId val="180884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0883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Taul1!$A$4:$A$48</c:f>
              <c:strCache>
                <c:ptCount val="45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  <c:pt idx="42">
                  <c:v>2025Q3</c:v>
                </c:pt>
                <c:pt idx="43">
                  <c:v>2025Q4</c:v>
                </c:pt>
                <c:pt idx="44">
                  <c:v>2506Q1</c:v>
                </c:pt>
              </c:strCache>
            </c:strRef>
          </c:cat>
          <c:val>
            <c:numRef>
              <c:f>Taul1!$B$4:$B$48</c:f>
              <c:numCache>
                <c:formatCode>0</c:formatCode>
                <c:ptCount val="45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 formatCode="_-* #\ ##0_-;\-* #\ ##0_-;_-* &quot;-&quot;??_-;_-@_-">
                  <c:v>577.85174448625185</c:v>
                </c:pt>
                <c:pt idx="8" formatCode="General">
                  <c:v>2477</c:v>
                </c:pt>
                <c:pt idx="9" formatCode="General">
                  <c:v>3855</c:v>
                </c:pt>
                <c:pt idx="10" formatCode="General">
                  <c:v>1906</c:v>
                </c:pt>
                <c:pt idx="11" formatCode="General">
                  <c:v>1556</c:v>
                </c:pt>
                <c:pt idx="12" formatCode="General">
                  <c:v>2395</c:v>
                </c:pt>
                <c:pt idx="13" formatCode="General">
                  <c:v>4631</c:v>
                </c:pt>
                <c:pt idx="14" formatCode="#,##0">
                  <c:v>4578</c:v>
                </c:pt>
                <c:pt idx="15" formatCode="General">
                  <c:v>756</c:v>
                </c:pt>
                <c:pt idx="16" formatCode="General">
                  <c:v>3414</c:v>
                </c:pt>
                <c:pt idx="17" formatCode="General">
                  <c:v>2632</c:v>
                </c:pt>
                <c:pt idx="18" formatCode="General">
                  <c:v>1555</c:v>
                </c:pt>
                <c:pt idx="19" formatCode="General">
                  <c:v>-757</c:v>
                </c:pt>
                <c:pt idx="20" formatCode="General">
                  <c:v>-379</c:v>
                </c:pt>
                <c:pt idx="21" formatCode="General">
                  <c:v>-2512</c:v>
                </c:pt>
                <c:pt idx="22" formatCode="General">
                  <c:v>-1443</c:v>
                </c:pt>
                <c:pt idx="23" formatCode="#,##0">
                  <c:v>-1674.7485992709408</c:v>
                </c:pt>
                <c:pt idx="24" formatCode="General">
                  <c:v>1159</c:v>
                </c:pt>
                <c:pt idx="25" formatCode="General">
                  <c:v>3050</c:v>
                </c:pt>
                <c:pt idx="26" formatCode="General">
                  <c:v>2200</c:v>
                </c:pt>
                <c:pt idx="27" formatCode="General">
                  <c:v>1060</c:v>
                </c:pt>
                <c:pt idx="28" formatCode="General">
                  <c:v>5742</c:v>
                </c:pt>
                <c:pt idx="29" formatCode="General">
                  <c:v>5139</c:v>
                </c:pt>
                <c:pt idx="30" formatCode="General">
                  <c:v>1156</c:v>
                </c:pt>
                <c:pt idx="31" formatCode="General">
                  <c:v>825</c:v>
                </c:pt>
                <c:pt idx="32" formatCode="#,##0">
                  <c:v>3138</c:v>
                </c:pt>
                <c:pt idx="33" formatCode="General">
                  <c:v>-784</c:v>
                </c:pt>
                <c:pt idx="34" formatCode="General">
                  <c:v>365</c:v>
                </c:pt>
                <c:pt idx="35" formatCode="General">
                  <c:v>-1200</c:v>
                </c:pt>
                <c:pt idx="36" formatCode="General">
                  <c:v>-798</c:v>
                </c:pt>
                <c:pt idx="37" formatCode="General">
                  <c:v>-990</c:v>
                </c:pt>
                <c:pt idx="38" formatCode="General">
                  <c:v>-1230</c:v>
                </c:pt>
                <c:pt idx="39" formatCode="General">
                  <c:v>-2540</c:v>
                </c:pt>
                <c:pt idx="40" formatCode="General">
                  <c:v>-28</c:v>
                </c:pt>
                <c:pt idx="41" formatCode="General">
                  <c:v>436</c:v>
                </c:pt>
                <c:pt idx="42" formatCode="General">
                  <c:v>-81</c:v>
                </c:pt>
                <c:pt idx="43" formatCode="General">
                  <c:v>-1718</c:v>
                </c:pt>
                <c:pt idx="44" formatCode="General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lineChart>
        <c:grouping val="standar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Taul1!$A$4:$A$48</c:f>
              <c:strCache>
                <c:ptCount val="45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  <c:pt idx="42">
                  <c:v>2025Q3</c:v>
                </c:pt>
                <c:pt idx="43">
                  <c:v>2025Q4</c:v>
                </c:pt>
                <c:pt idx="44">
                  <c:v>2506Q1</c:v>
                </c:pt>
              </c:strCache>
            </c:strRef>
          </c:cat>
          <c:val>
            <c:numRef>
              <c:f>Taul1!$C$4:$C$48</c:f>
              <c:numCache>
                <c:formatCode>#,##0</c:formatCode>
                <c:ptCount val="45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  <c:pt idx="36" formatCode="General">
                  <c:v>9600</c:v>
                </c:pt>
                <c:pt idx="37" formatCode="General">
                  <c:v>9500</c:v>
                </c:pt>
                <c:pt idx="38" formatCode="General">
                  <c:v>7600</c:v>
                </c:pt>
                <c:pt idx="39" formatCode="General">
                  <c:v>5500</c:v>
                </c:pt>
                <c:pt idx="40" formatCode="General">
                  <c:v>8000</c:v>
                </c:pt>
                <c:pt idx="41" formatCode="General">
                  <c:v>7800</c:v>
                </c:pt>
                <c:pt idx="42" formatCode="General">
                  <c:v>6700</c:v>
                </c:pt>
                <c:pt idx="43" formatCode="General">
                  <c:v>5500</c:v>
                </c:pt>
                <c:pt idx="44" formatCode="General">
                  <c:v>8200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210920"/>
        <c:axId val="368211704"/>
      </c:line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0.05543</cdr:x>
      <cdr:y>0.37608</cdr:y>
    </cdr:from>
    <cdr:to>
      <cdr:x>1</cdr:x>
      <cdr:y>0.37608</cdr:y>
    </cdr:to>
    <cdr:cxnSp macro="">
      <cdr:nvCxnSpPr>
        <cdr:cNvPr id="5" name="Suora yhdysviiva 4">
          <a:extLst xmlns:a="http://schemas.openxmlformats.org/drawingml/2006/main">
            <a:ext uri="{FF2B5EF4-FFF2-40B4-BE49-F238E27FC236}">
              <a16:creationId xmlns:a16="http://schemas.microsoft.com/office/drawing/2014/main" id="{59143D38-0891-80AE-A133-13796B68CF8D}"/>
            </a:ext>
          </a:extLst>
        </cdr:cNvPr>
        <cdr:cNvCxnSpPr/>
      </cdr:nvCxnSpPr>
      <cdr:spPr>
        <a:xfrm xmlns:a="http://schemas.openxmlformats.org/drawingml/2006/main">
          <a:off x="465161" y="1331959"/>
          <a:ext cx="7926364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69478-0412-F28B-7456-2F056D0A5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7260F118-B49C-0393-95C4-1496D606DF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E7CD371F-47A4-E2D3-517D-34ED3B4C2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b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07FB34A-27AA-7F33-807A-615F55FB79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1BF09F3-B814-F9EC-E94A-E045A38FA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874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887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64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2714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4699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231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053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5.5.2026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5.5.2026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5.5.2026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5.5.2026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5.5.2026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5.5.2026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5.5.2026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5.5.2026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5.5.2026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5.5.2026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5.5.2026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5.5.2026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5.5.2026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5.5.2026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5.5.2026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5.5.2026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5.5.2026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5.5.2026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5.5.2026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5.5.2026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5.5.2026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5.5.2026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5.5.2026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5.5.2026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5.5.2026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5.5.2026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knologiateollisuus.fi/talous-ja-tilastot/teknologiateollisuuden-talousnakymat-2-2026/" TargetMode="Externa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Hanne.mikkonen@tenologiateollisuus.fi" TargetMode="Externa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0337807-D4B4-9CE6-94C2-EC5A511BD3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881898"/>
            <a:ext cx="6977283" cy="1890600"/>
          </a:xfrm>
        </p:spPr>
        <p:txBody>
          <a:bodyPr/>
          <a:lstStyle/>
          <a:p>
            <a:r>
              <a:rPr lang="fi-FI" dirty="0"/>
              <a:t>Teknologiateollisuuden Talousnäkymät 2/2026</a:t>
            </a:r>
          </a:p>
          <a:p>
            <a:endParaRPr lang="fi-FI" dirty="0"/>
          </a:p>
          <a:p>
            <a:r>
              <a:rPr lang="fi-FI" sz="1600" dirty="0"/>
              <a:t>Raportin graafit esityskäyttöä varten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55AAA09-B074-9D92-3198-928EB9DC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D7129A-AF9D-0E9A-E1C7-E5E22817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1B2D93-70EA-9EF4-C9E8-9E3B8FDA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154082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Osuudet liikevaihdosta 2024: kone- ja metallituoteteollisuus 39 %, elektroniikka- ja sähköteollisuus 22 %, tietotekniikka-ala 18 %, metallien jalostus 14 %, suunnittelu ja konsultointi 7 %.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45D7184-B1D9-5878-BD9A-C08DA012AA3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4211568"/>
              </p:ext>
            </p:extLst>
          </p:nvPr>
        </p:nvGraphicFramePr>
        <p:xfrm>
          <a:off x="460375" y="1128713"/>
          <a:ext cx="8224838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65511" imgH="5574689" progId="Mbnd.mbnd">
                  <p:embed/>
                </p:oleObj>
              </mc:Choice>
              <mc:Fallback>
                <p:oleObj name="Macrobond document" r:id="rId2" imgW="13165511" imgH="557468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845D7184-B1D9-5878-BD9A-C08DA012AA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0375" y="1128713"/>
                        <a:ext cx="8224838" cy="348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49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Teknologiateollisuuden* uudet tilaukset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>
                <a:latin typeface="Verdana"/>
                <a:ea typeface="Verdana"/>
              </a:rPr>
              <a:t>Lähde: Teknologiateollisuus ry:n tilauskantatiedustelun vastaajayritykset, </a:t>
            </a:r>
          </a:p>
          <a:p>
            <a:r>
              <a:rPr lang="fi-FI" dirty="0">
                <a:latin typeface="Verdana"/>
                <a:ea typeface="Verdana"/>
              </a:rPr>
              <a:t>viimeisin tieto tammi–maaliskuu 2026.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92199E9-55FF-03A1-76C0-89F921F166F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84916594"/>
              </p:ext>
            </p:extLst>
          </p:nvPr>
        </p:nvGraphicFramePr>
        <p:xfrm>
          <a:off x="455613" y="1123950"/>
          <a:ext cx="8239125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65511" imgH="4573845" progId="Mbnd.mbnd">
                  <p:embed/>
                </p:oleObj>
              </mc:Choice>
              <mc:Fallback>
                <p:oleObj name="Macrobond document" r:id="rId2" imgW="13165511" imgH="4573845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592199E9-55FF-03A1-76C0-89F921F166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5613" y="1123950"/>
                        <a:ext cx="8239125" cy="286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3FE1028-D4C4-1F60-9AAD-4207C360D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464452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I,2025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IV,2025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FB8724BE-4221-4D41-3225-F149D32D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61993697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Teknologiateollisuuden*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30.3.2026.</a:t>
            </a:r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79969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30.3.2025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31.12.2025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28BFCA9-5107-5A83-C610-8A49CA402A9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9122154"/>
              </p:ext>
            </p:extLst>
          </p:nvPr>
        </p:nvGraphicFramePr>
        <p:xfrm>
          <a:off x="455613" y="1123950"/>
          <a:ext cx="8239125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65511" imgH="4573845" progId="Mbnd.mbnd">
                  <p:embed/>
                </p:oleObj>
              </mc:Choice>
              <mc:Fallback>
                <p:oleObj name="Macrobond document" r:id="rId2" imgW="13165511" imgH="4573845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928BFCA9-5107-5A83-C610-8A49CA402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5613" y="1123950"/>
                        <a:ext cx="8239125" cy="286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5C4570F5-3A95-3527-E942-8B45BCEBE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37553955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C7C3351-8F72-BF87-4ED1-51B1094E95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>
                <a:solidFill>
                  <a:schemeClr val="tx1"/>
                </a:solidFill>
              </a:rPr>
              <a:t>Teknologiateollisuuden yritysten saamat tarjouspyynnöt Suomessa* </a:t>
            </a:r>
            <a:endParaRPr lang="fi-FI" sz="1600" b="0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BD6542E-CD1A-6603-E799-3246D5D4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3527D1-0F29-2C62-CF1E-6F52D0E8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A9E5CD-6A2B-5C51-AA21-7F83D510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23B75EAB-F580-1EFE-BCCD-31AF946FCC95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3F104D-64E4-B300-9046-96D229454B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5634627" cy="165163"/>
          </a:xfrm>
        </p:spPr>
        <p:txBody>
          <a:bodyPr/>
          <a:lstStyle/>
          <a:p>
            <a:r>
              <a:rPr lang="fi-FI" dirty="0"/>
              <a:t>Lähde: Teknologiateollisuus ry:n tilauskantatiedustelu, viimeisin kyselyajankohta: huhtikuu 2026. </a:t>
            </a:r>
          </a:p>
          <a:p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4923BFB9-7150-E9B1-6FBD-1CE24A5C8468}"/>
              </a:ext>
            </a:extLst>
          </p:cNvPr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/>
              <a:t>*) ”Onko tarjouspyyntöjen määrässä viime viikkoina näkyvissä oleellista vähenemistä tai lisääntymistä, kun verrataan tilannetta noin kolme kuukautta sitten vallinneeseen tilanteeseen.” Saldoluku = niiden yritysten osuus, joissa tarjouspyyntöjen määrä on lisääntynyt – niiden yritysten osuus, joissa tarjouspyyntöjen määrä on vähentynyt. Negatiivinen saldoluku viittaa kysynnän heikentymiseen kolme kuukautta sitten vallinneeseen tilanteeseen nähden.</a:t>
            </a:r>
            <a:endParaRPr lang="fi-FI" sz="8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2B0E2A4-6088-0CBD-AAEC-AFBA9B7504CF}"/>
              </a:ext>
            </a:extLst>
          </p:cNvPr>
          <p:cNvSpPr txBox="1"/>
          <p:nvPr/>
        </p:nvSpPr>
        <p:spPr>
          <a:xfrm>
            <a:off x="7489074" y="1311727"/>
            <a:ext cx="1380893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/>
              <a:t>Saldoluku</a:t>
            </a:r>
          </a:p>
        </p:txBody>
      </p:sp>
    </p:spTree>
    <p:extLst>
      <p:ext uri="{BB962C8B-B14F-4D97-AF65-F5344CB8AC3E}">
        <p14:creationId xmlns:p14="http://schemas.microsoft.com/office/powerpoint/2010/main" val="17497922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>
                <a:solidFill>
                  <a:schemeClr val="tx1"/>
                </a:solidFill>
              </a:rPr>
              <a:t>Teknologiateollisuuden henkilöstömäärän kehitys Suomessa ja rekrytointien määrät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92134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uhekupla: Suorakulmio, kulmat pyöristettu 5">
            <a:extLst>
              <a:ext uri="{FF2B5EF4-FFF2-40B4-BE49-F238E27FC236}">
                <a16:creationId xmlns:a16="http://schemas.microsoft.com/office/drawing/2014/main" id="{607D4B6F-1085-5E82-3E48-4DB5F26AE6AF}"/>
              </a:ext>
            </a:extLst>
          </p:cNvPr>
          <p:cNvSpPr/>
          <p:nvPr/>
        </p:nvSpPr>
        <p:spPr bwMode="auto">
          <a:xfrm>
            <a:off x="7193861" y="930150"/>
            <a:ext cx="1810635" cy="648000"/>
          </a:xfrm>
          <a:prstGeom prst="wedgeRoundRectCallout">
            <a:avLst>
              <a:gd name="adj1" fmla="val 26708"/>
              <a:gd name="adj2" fmla="val 88005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/>
              <a:t>Henkilöstöstä 10 800 lomautusjärjestelyiden piirissä 30.3.2026</a:t>
            </a:r>
          </a:p>
        </p:txBody>
      </p:sp>
    </p:spTree>
    <p:extLst>
      <p:ext uri="{BB962C8B-B14F-4D97-AF65-F5344CB8AC3E}">
        <p14:creationId xmlns:p14="http://schemas.microsoft.com/office/powerpoint/2010/main" val="13846564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Elektroniikka- ja sähköteollisuuden uudet tilaukset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>
                <a:latin typeface="Verdana"/>
                <a:ea typeface="Verdana"/>
              </a:rPr>
              <a:t>Lähde: Teknologiateollisuus ry:n tilauskantatiedustelun vastaajayritykset, </a:t>
            </a:r>
          </a:p>
          <a:p>
            <a:r>
              <a:rPr lang="fi-FI" dirty="0">
                <a:latin typeface="Verdana"/>
                <a:ea typeface="Verdana"/>
              </a:rPr>
              <a:t>viimeisin tieto tammi–maaliskuu 2026.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CC990E01-B568-E1B6-5085-A5D60A13BC2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04610132"/>
              </p:ext>
            </p:extLst>
          </p:nvPr>
        </p:nvGraphicFramePr>
        <p:xfrm>
          <a:off x="463550" y="1127125"/>
          <a:ext cx="8220075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65511" imgH="4573845" progId="Mbnd.mbnd">
                  <p:embed/>
                </p:oleObj>
              </mc:Choice>
              <mc:Fallback>
                <p:oleObj name="Macrobond document" r:id="rId2" imgW="13165511" imgH="4573845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CC990E01-B568-E1B6-5085-A5D60A13BC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3550" y="1127125"/>
                        <a:ext cx="8220075" cy="285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4A6561FE-59E6-397B-CD2C-D5BB3B2CC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886485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I,2025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IV,2025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15461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Elektroniikka- ja sähköteollisuuden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30.3.2026.</a:t>
            </a:r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80124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30.3.2025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31.12.2025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F2A295E8-CFC3-E6F3-7E3C-578A80D0343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76232595"/>
              </p:ext>
            </p:extLst>
          </p:nvPr>
        </p:nvGraphicFramePr>
        <p:xfrm>
          <a:off x="455613" y="1123950"/>
          <a:ext cx="8239125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65511" imgH="4573845" progId="Mbnd.mbnd">
                  <p:embed/>
                </p:oleObj>
              </mc:Choice>
              <mc:Fallback>
                <p:oleObj name="Macrobond document" r:id="rId2" imgW="13165511" imgH="4573845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F2A295E8-CFC3-E6F3-7E3C-578A80D034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5613" y="1123950"/>
                        <a:ext cx="8239125" cy="286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5557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Kone- ja metallituoteteollisuuden uudet tilaukset Suomessa</a:t>
            </a:r>
          </a:p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>
                <a:latin typeface="Verdana"/>
                <a:ea typeface="Verdana"/>
              </a:rPr>
              <a:t>Lähde: Teknologiateollisuus ry:n tilauskantatiedustelun vastaajayritykset, </a:t>
            </a:r>
          </a:p>
          <a:p>
            <a:r>
              <a:rPr lang="fi-FI" dirty="0">
                <a:latin typeface="Verdana"/>
                <a:ea typeface="Verdana"/>
              </a:rPr>
              <a:t>viimeisin tieto tammi–maaliskuu 2026.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0EF23CF9-7677-7FE0-293D-8FC19F2DEE0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45552668"/>
              </p:ext>
            </p:extLst>
          </p:nvPr>
        </p:nvGraphicFramePr>
        <p:xfrm>
          <a:off x="455613" y="1123950"/>
          <a:ext cx="8239125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65511" imgH="4573845" progId="Mbnd.mbnd">
                  <p:embed/>
                </p:oleObj>
              </mc:Choice>
              <mc:Fallback>
                <p:oleObj name="Macrobond document" r:id="rId2" imgW="13165511" imgH="4573845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0EF23CF9-7677-7FE0-293D-8FC19F2DEE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5613" y="1123950"/>
                        <a:ext cx="8239125" cy="286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FB7BF16E-BAB3-7388-399C-51281BF8C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470773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I,2025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IV,2025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92707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Kone- ja metallituoteteollisuuden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35874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viimeisin tieto 30.3.2026.</a:t>
            </a:r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810183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30.3.2025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31.12.2025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5713692B-A1C8-24F2-CE06-F437D6B6CCD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97371963"/>
              </p:ext>
            </p:extLst>
          </p:nvPr>
        </p:nvGraphicFramePr>
        <p:xfrm>
          <a:off x="455613" y="1123950"/>
          <a:ext cx="8239125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65511" imgH="4573845" progId="Mbnd.mbnd">
                  <p:embed/>
                </p:oleObj>
              </mc:Choice>
              <mc:Fallback>
                <p:oleObj name="Macrobond document" r:id="rId2" imgW="13165511" imgH="4573845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5713692B-A1C8-24F2-CE06-F437D6B6C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5613" y="1123950"/>
                        <a:ext cx="8239125" cy="286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86085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/>
              <a:t>Kausipuhdistetut teollisuuden liikevaihtokuvaajat</a:t>
            </a:r>
          </a:p>
          <a:p>
            <a:r>
              <a:rPr lang="fi-FI"/>
              <a:t>Osuudet liikevaihdosta 2024: rauta- ja terästuotteet sekä värimetallit ja valut 89 %, metallimalmien louhinta 11 %.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Tilastokeskus.</a:t>
            </a:r>
          </a:p>
          <a:p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77169BF2-492E-3E68-4C5F-2D0CC18537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93621287"/>
              </p:ext>
            </p:extLst>
          </p:nvPr>
        </p:nvGraphicFramePr>
        <p:xfrm>
          <a:off x="419100" y="1112838"/>
          <a:ext cx="8307388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65511" imgH="5574689" progId="Mbnd.mbnd">
                  <p:embed/>
                </p:oleObj>
              </mc:Choice>
              <mc:Fallback>
                <p:oleObj name="Macrobond document" r:id="rId2" imgW="13165511" imgH="557468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77169BF2-492E-3E68-4C5F-2D0CC1853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" y="1112838"/>
                        <a:ext cx="8307388" cy="351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86649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93B5A16-6053-6B1C-6E69-A657D138F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Talousnäkymät 2/2026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80E36B1-23BA-97B1-1EAE-A9DAC388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AE13BD-8A5B-CB4A-A08C-6151FA4A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376C29-9DB0-FD42-321A-4124C69F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BEEAC4F-7468-C46A-556D-B21CB21A2FD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Varsinaisen raportin löydät osoitteesta: </a:t>
            </a:r>
            <a:r>
              <a:rPr lang="fi-FI" dirty="0">
                <a:hlinkClick r:id="rId2"/>
              </a:rPr>
              <a:t>https://teknologiateollisuus.fi/talous-ja-tilastot/teknologiateollisuuden-talousnakymat-2-2026/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Tiedot perustuvat tilanteeseen 6.5.2026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DA52CBC-33EE-1BD5-2878-8E45D74AC7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99426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Osuudet liikevaihdosta 2024: rauta- ja terästuotteet sekä värimetallit ja valut 89 %, metallimalmien louhinta 11 %.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2218317-5C35-EC26-9C8C-45DCA3B1E52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88271690"/>
              </p:ext>
            </p:extLst>
          </p:nvPr>
        </p:nvGraphicFramePr>
        <p:xfrm>
          <a:off x="604838" y="809625"/>
          <a:ext cx="8307387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65511" imgH="5574689" progId="Mbnd.mbnd">
                  <p:embed/>
                </p:oleObj>
              </mc:Choice>
              <mc:Fallback>
                <p:oleObj name="Macrobond document" r:id="rId2" imgW="13165511" imgH="557468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32218317-5C35-EC26-9C8C-45DCA3B1E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4838" y="809625"/>
                        <a:ext cx="8307387" cy="351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53308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Suunnittelu- ja konsultointialan uudet tilaukset Suomessa</a:t>
            </a:r>
          </a:p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>
                <a:latin typeface="Verdana"/>
                <a:ea typeface="Verdana"/>
              </a:rPr>
              <a:t>Lähde: Teknologiateollisuus ry:n tilauskantatiedustelun vastaajayritykset, </a:t>
            </a:r>
          </a:p>
          <a:p>
            <a:r>
              <a:rPr lang="fi-FI" dirty="0">
                <a:latin typeface="Verdana"/>
                <a:ea typeface="Verdana"/>
              </a:rPr>
              <a:t>viimeisin tieto tammi–maaliskuu 2026.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E67A020-2D54-306C-ED79-B3DCF45E61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86188870"/>
              </p:ext>
            </p:extLst>
          </p:nvPr>
        </p:nvGraphicFramePr>
        <p:xfrm>
          <a:off x="455613" y="1123950"/>
          <a:ext cx="8239125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65511" imgH="4573845" progId="Mbnd.mbnd">
                  <p:embed/>
                </p:oleObj>
              </mc:Choice>
              <mc:Fallback>
                <p:oleObj name="Macrobond document" r:id="rId2" imgW="13165511" imgH="4573845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E67A020-2D54-306C-ED79-B3DCF45E61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5613" y="1123950"/>
                        <a:ext cx="8239125" cy="286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E270A795-A3FD-0170-E1D8-C289DBC96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269178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I,2025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IV,2025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-63 %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53408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Suunnittelu- ja konsultointialan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30.3.2026.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212383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30.3.2025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31.12.2025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7C6FD491-CFF9-6E7E-B47B-6458DC3865A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0418785"/>
              </p:ext>
            </p:extLst>
          </p:nvPr>
        </p:nvGraphicFramePr>
        <p:xfrm>
          <a:off x="455613" y="1123950"/>
          <a:ext cx="8239125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65511" imgH="4573845" progId="Mbnd.mbnd">
                  <p:embed/>
                </p:oleObj>
              </mc:Choice>
              <mc:Fallback>
                <p:oleObj name="Macrobond document" r:id="rId2" imgW="13165511" imgH="4573845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7C6FD491-CFF9-6E7E-B47B-6458DC3865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5613" y="1123950"/>
                        <a:ext cx="8239125" cy="286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26307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Tietotekniikka-alan* uudet tilaukset Suomessa</a:t>
            </a:r>
          </a:p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>
                <a:latin typeface="Verdana"/>
                <a:ea typeface="Verdana"/>
              </a:rPr>
              <a:t>Lähde: Teknologiateollisuus ry:n tilauskantatiedustelun vastaajayritykset, </a:t>
            </a:r>
          </a:p>
          <a:p>
            <a:r>
              <a:rPr lang="fi-FI" dirty="0">
                <a:latin typeface="Verdana"/>
                <a:ea typeface="Verdana"/>
              </a:rPr>
              <a:t>viimeisin tieto tammi–maaliskuu 2026.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28FB1EB7-3652-AB83-F7DD-ABF6C11CEA7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70143601"/>
              </p:ext>
            </p:extLst>
          </p:nvPr>
        </p:nvGraphicFramePr>
        <p:xfrm>
          <a:off x="455613" y="1123950"/>
          <a:ext cx="8239125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65511" imgH="4573845" progId="Mbnd.mbnd">
                  <p:embed/>
                </p:oleObj>
              </mc:Choice>
              <mc:Fallback>
                <p:oleObj name="Macrobond document" r:id="rId2" imgW="13165511" imgH="4573845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28FB1EB7-3652-AB83-F7DD-ABF6C11CEA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5613" y="1123950"/>
                        <a:ext cx="8239125" cy="286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3F08BCB-4EA3-CA5B-586F-C1545B7AB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317897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I,2025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IV,2025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85938D87-285E-DC47-7717-DE4B5C55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152267423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Tietotekniikka-alan*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13532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viimeisin tieto 30.3.2026.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65912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30.3.2025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31.12.2025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AC786D18-4A9E-D1C3-133B-8FBB4420B86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73018072"/>
              </p:ext>
            </p:extLst>
          </p:nvPr>
        </p:nvGraphicFramePr>
        <p:xfrm>
          <a:off x="455613" y="1125538"/>
          <a:ext cx="8239125" cy="286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65511" imgH="4573845" progId="Mbnd.mbnd">
                  <p:embed/>
                </p:oleObj>
              </mc:Choice>
              <mc:Fallback>
                <p:oleObj name="Macrobond document" r:id="rId2" imgW="13165511" imgH="4573845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AC786D18-4A9E-D1C3-133B-8FBB4420B8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5613" y="1125538"/>
                        <a:ext cx="8239125" cy="286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>
            <a:extLst>
              <a:ext uri="{FF2B5EF4-FFF2-40B4-BE49-F238E27FC236}">
                <a16:creationId xmlns:a16="http://schemas.microsoft.com/office/drawing/2014/main" id="{D324D99F-91EA-7061-4EC5-A1FEB5E78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148134391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DC54060-F59A-5EC7-16BE-C821A4D4FA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Kysyttävää? Ota yhteyttä!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37F6372-A1BE-20B0-5A1C-B99BB33A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F2B92F-FFAB-DA30-DA49-5BC0F254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DD9D28-92F3-9BF5-4CEA-40DA6C50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127424C-9B9A-D65F-2D57-84C83A016B6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Johtava ekonomisti Hanne Mikkonen</a:t>
            </a:r>
          </a:p>
          <a:p>
            <a:r>
              <a:rPr lang="fi-FI" dirty="0"/>
              <a:t>044 0296 152</a:t>
            </a:r>
          </a:p>
          <a:p>
            <a:r>
              <a:rPr lang="fi-FI" dirty="0">
                <a:hlinkClick r:id="rId2"/>
              </a:rPr>
              <a:t>hanne.mikkonen@tenologiateollisuus.fi</a:t>
            </a:r>
            <a:endParaRPr lang="fi-FI" dirty="0"/>
          </a:p>
          <a:p>
            <a:endParaRPr lang="fi-FI" dirty="0"/>
          </a:p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98868EF-06CD-7FF0-8006-E1C64D44B5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63311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91626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275F3-65A5-58B2-F2E2-AFA494B7E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48865FD-4DF5-A7EB-A883-A59E52239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sz="2000" dirty="0"/>
              <a:t>Toistaiseksi IMF lähtee huhtikuun viite-ennusteesta, riskit heikommalle kehitykselle kasvavat jos Iranin sota pitkittyy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410B363-4B97-9382-84F8-7F8A3331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6F4A96-1853-0E6C-0AF4-2106BA23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187E0E-4C90-DC7F-616E-2EF78877C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564CAC7-2FFF-D6D6-BD2B-7A556EA2A3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IMF.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CECC41B8-5D26-8609-C709-927E1F212BA8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378028" y="1268443"/>
            <a:ext cx="8387944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2534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dirty="0">
                <a:solidFill>
                  <a:schemeClr val="tx1"/>
                </a:solidFill>
              </a:rPr>
              <a:t>Maailmantalous ollut huomattavan sopeutumiskykyinen kriiseissä, mutta nyt Iranin sota painaa näkymiä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97808" cy="164691"/>
          </a:xfrm>
        </p:spPr>
        <p:txBody>
          <a:bodyPr/>
          <a:lstStyle/>
          <a:p>
            <a:r>
              <a:rPr lang="fi-FI" dirty="0"/>
              <a:t>Lähde: S&amp;P Global, IMF, </a:t>
            </a:r>
            <a:r>
              <a:rPr lang="fi-FI" dirty="0" err="1"/>
              <a:t>Macrobond</a:t>
            </a:r>
            <a:r>
              <a:rPr lang="fi-FI" dirty="0"/>
              <a:t>. IMF:n ”perusennuste”, joka perustuu oletukselle, että Iranin sota jää lyhytaikaiseksi.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D2ADC2E9-9F0A-8D26-A951-B6738EF338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17712482"/>
              </p:ext>
            </p:extLst>
          </p:nvPr>
        </p:nvGraphicFramePr>
        <p:xfrm>
          <a:off x="447675" y="1128713"/>
          <a:ext cx="8255000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D2ADC2E9-9F0A-8D26-A951-B6738EF33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675" y="1128713"/>
                        <a:ext cx="8255000" cy="348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ulukko 8">
            <a:extLst>
              <a:ext uri="{FF2B5EF4-FFF2-40B4-BE49-F238E27FC236}">
                <a16:creationId xmlns:a16="http://schemas.microsoft.com/office/drawing/2014/main" id="{130BCA25-B054-DE03-9714-72A492E1B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542102"/>
              </p:ext>
            </p:extLst>
          </p:nvPr>
        </p:nvGraphicFramePr>
        <p:xfrm>
          <a:off x="5966439" y="3157048"/>
          <a:ext cx="25162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808">
                  <a:extLst>
                    <a:ext uri="{9D8B030D-6E8A-4147-A177-3AD203B41FA5}">
                      <a16:colId xmlns:a16="http://schemas.microsoft.com/office/drawing/2014/main" val="1022784209"/>
                    </a:ext>
                  </a:extLst>
                </a:gridCol>
                <a:gridCol w="514882">
                  <a:extLst>
                    <a:ext uri="{9D8B030D-6E8A-4147-A177-3AD203B41FA5}">
                      <a16:colId xmlns:a16="http://schemas.microsoft.com/office/drawing/2014/main" val="4028296868"/>
                    </a:ext>
                  </a:extLst>
                </a:gridCol>
                <a:gridCol w="534763">
                  <a:extLst>
                    <a:ext uri="{9D8B030D-6E8A-4147-A177-3AD203B41FA5}">
                      <a16:colId xmlns:a16="http://schemas.microsoft.com/office/drawing/2014/main" val="1372304703"/>
                    </a:ext>
                  </a:extLst>
                </a:gridCol>
                <a:gridCol w="534763">
                  <a:extLst>
                    <a:ext uri="{9D8B030D-6E8A-4147-A177-3AD203B41FA5}">
                      <a16:colId xmlns:a16="http://schemas.microsoft.com/office/drawing/2014/main" val="2934731521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8064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2887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Euroalue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86549"/>
                  </a:ext>
                </a:extLst>
              </a:tr>
            </a:tbl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49DCDD91-7EDF-9ACD-35EA-62537EEBDB46}"/>
              </a:ext>
            </a:extLst>
          </p:cNvPr>
          <p:cNvSpPr txBox="1"/>
          <p:nvPr/>
        </p:nvSpPr>
        <p:spPr>
          <a:xfrm>
            <a:off x="5928064" y="2922762"/>
            <a:ext cx="2761255" cy="23428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IMF: BKT kasvuennusteet, huhtikuu 2026*</a:t>
            </a:r>
          </a:p>
        </p:txBody>
      </p:sp>
    </p:spTree>
    <p:extLst>
      <p:ext uri="{BB962C8B-B14F-4D97-AF65-F5344CB8AC3E}">
        <p14:creationId xmlns:p14="http://schemas.microsoft.com/office/powerpoint/2010/main" val="2099113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ED0FEDF-739C-0A77-5980-DF2BB34822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Yhdysvalloissa hidas kasvu ja kasvavat inflaatiopaineet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48F5834-A162-B4DA-3991-11780ECB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06830C-DD9E-32F7-B60C-13764E10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5C3DBF-AF79-B4FA-051B-12E00C8B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BB1F2FF-C3BC-7A85-145F-B38B9ED443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5EF2451B-F1CF-6D5D-6127-1204B74C605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0723052"/>
              </p:ext>
            </p:extLst>
          </p:nvPr>
        </p:nvGraphicFramePr>
        <p:xfrm>
          <a:off x="415925" y="1116013"/>
          <a:ext cx="8318500" cy="351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5EF2451B-F1CF-6D5D-6127-1204B74C60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925" y="1116013"/>
                        <a:ext cx="8318500" cy="351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23720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A8D8436-3A0B-FB1F-ED09-125E85B5A5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Varastojen kasvattaminen piristää teollisuutta, palveluissa jo merkittävä heikentyminen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9FD24E5-0610-D01F-CAE4-12368D01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F8121B-8615-ECF4-3EA0-B43B3E3F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D30B1-C7F8-42CA-3778-10E7E462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02BF695-B58C-2178-8358-B8717A0229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7A34B9D-823B-28B4-964F-0D66466C604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66943284"/>
              </p:ext>
            </p:extLst>
          </p:nvPr>
        </p:nvGraphicFramePr>
        <p:xfrm>
          <a:off x="419100" y="1117600"/>
          <a:ext cx="8307388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7A34B9D-823B-28B4-964F-0D66466C6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" y="1117600"/>
                        <a:ext cx="8307388" cy="350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82274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DA270F-D1D4-D575-B126-3B21DD5037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Teollisuuden ostopäällikköindeksejä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709E921-B20D-1D32-55DB-B4CF8641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1D3199-69E5-A05C-AEF1-409DC5AF9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237557-88A4-797A-1210-A88C6603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2578A33-2784-B39E-CD1F-121E30EE51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F27C39F-AA27-F1A5-BCE7-B7C993A0D53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6158478"/>
              </p:ext>
            </p:extLst>
          </p:nvPr>
        </p:nvGraphicFramePr>
        <p:xfrm>
          <a:off x="420688" y="1117600"/>
          <a:ext cx="8307387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F27C39F-AA27-F1A5-BCE7-B7C993A0D5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1117600"/>
                        <a:ext cx="8307387" cy="350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00236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5CA83B2-2CB4-1EAA-8FC5-84725F5C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C64B58-1B10-F2C6-AE47-88F56925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CEB2BA-F252-51B5-AFFC-598BB986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03CF85C-5E46-F220-FBF1-3CC6CBEDCC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EK:n</a:t>
            </a:r>
            <a:r>
              <a:rPr lang="fi-FI"/>
              <a:t> suhdannebarometri.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CACFC8C-3CC6-BC97-0962-9D9FF2E84134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71294112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0E6823B1-234B-11E7-77C1-AD1CB062866B}"/>
              </a:ext>
            </a:extLst>
          </p:cNvPr>
          <p:cNvSpPr txBox="1"/>
          <p:nvPr/>
        </p:nvSpPr>
        <p:spPr>
          <a:xfrm>
            <a:off x="611559" y="1012699"/>
            <a:ext cx="4150635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>
                <a:solidFill>
                  <a:srgbClr val="000000"/>
                </a:solidFill>
              </a:rPr>
              <a:t>Teollisuuden suhdannetilanne, kausitasoitettu saldoluku</a:t>
            </a:r>
          </a:p>
        </p:txBody>
      </p:sp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F377BED2-AB96-ECA5-8209-81C55A635D11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28096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767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41119504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770753558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9127081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FD9B740E-6A9F-F361-45E2-CFC70DF38991}"/>
              </a:ext>
            </a:extLst>
          </p:cNvPr>
          <p:cNvCxnSpPr/>
          <p:nvPr/>
        </p:nvCxnSpPr>
        <p:spPr>
          <a:xfrm>
            <a:off x="611559" y="2499742"/>
            <a:ext cx="82584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8000295-4908-D647-CC62-F2024767BE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09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3970"/>
            <a:r>
              <a:rPr lang="fi-FI" dirty="0">
                <a:solidFill>
                  <a:schemeClr val="tx1"/>
                </a:solidFill>
                <a:latin typeface="Verdana"/>
                <a:ea typeface="Verdana"/>
              </a:rPr>
              <a:t>Valmistavan teollisuuden suhdannetilanne parantunut, mutta näkymät vaisut</a:t>
            </a:r>
            <a:endParaRPr lang="en-US" dirty="0">
              <a:solidFill>
                <a:schemeClr val="tx1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145659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12C9292-9197-DB92-CB4D-3F33941B6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>
                <a:solidFill>
                  <a:schemeClr val="tx1"/>
                </a:solidFill>
              </a:rPr>
              <a:t>Inflaatio ja ohjauskorot USA:ssa, euromaissa ja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22461B-1047-6A5A-B871-DCFE1B61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7D0A31-48D8-3B49-95DF-2E52E329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6E5B8F-B3B2-16F0-D1D4-EF51BED2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EB608F3-72DB-D554-AFC1-480F6E30E8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FED, EKP. 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045F525-34E6-2218-B17A-554E23C9150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4228387"/>
              </p:ext>
            </p:extLst>
          </p:nvPr>
        </p:nvGraphicFramePr>
        <p:xfrm>
          <a:off x="395288" y="1108075"/>
          <a:ext cx="8362950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8045F525-34E6-2218-B17A-554E23C915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5288" y="1108075"/>
                        <a:ext cx="8362950" cy="353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12525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20" ma:contentTypeDescription="Luo uusi asiakirja." ma:contentTypeScope="" ma:versionID="5f42a86ea9b9bd6e4171dcdf6da9208f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414f3867d7ba3fb09d89147dee69305a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>Forsman Daniel</DisplayName>
        <AccountId>38</AccountId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Props1.xml><?xml version="1.0" encoding="utf-8"?>
<ds:datastoreItem xmlns:ds="http://schemas.openxmlformats.org/officeDocument/2006/customXml" ds:itemID="{D5228594-E5F8-46A8-9676-9C9C6A130D6E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3AC004-C085-4D53-BC3A-BFB6D15CF169}">
  <ds:schemaRefs>
    <ds:schemaRef ds:uri="http://purl.org/dc/elements/1.1/"/>
    <ds:schemaRef ds:uri="c296724d-1a81-4a23-b6dd-dca7fd62c6ff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b057f711-7d93-472c-a8f6-94be0080575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9392</TotalTime>
  <Words>1037</Words>
  <Application>Microsoft Office PowerPoint</Application>
  <PresentationFormat>Näytössä katseltava esitys (16:9)</PresentationFormat>
  <Paragraphs>306</Paragraphs>
  <Slides>26</Slides>
  <Notes>7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Mikkonen Hanne</cp:lastModifiedBy>
  <cp:revision>2</cp:revision>
  <cp:lastPrinted>2016-06-09T07:47:11Z</cp:lastPrinted>
  <dcterms:created xsi:type="dcterms:W3CDTF">2019-10-17T09:08:24Z</dcterms:created>
  <dcterms:modified xsi:type="dcterms:W3CDTF">2026-05-05T17:39:59Z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TyoryhmanNimi">
    <vt:lpwstr>Talous ja tilastot</vt:lpwstr>
  </property>
  <property fmtid="{D5CDD505-2E9C-101B-9397-08002B2CF9AE}" pid="29" name="MediaServiceImageTags">
    <vt:lpwstr/>
  </property>
</Properties>
</file>