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4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5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6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7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147476823" r:id="rId5"/>
    <p:sldId id="257" r:id="rId6"/>
    <p:sldId id="261" r:id="rId7"/>
    <p:sldId id="266" r:id="rId8"/>
    <p:sldId id="316" r:id="rId9"/>
    <p:sldId id="1264" r:id="rId10"/>
    <p:sldId id="270" r:id="rId11"/>
    <p:sldId id="271" r:id="rId12"/>
    <p:sldId id="273" r:id="rId13"/>
    <p:sldId id="1265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1266" r:id="rId22"/>
    <p:sldId id="285" r:id="rId23"/>
    <p:sldId id="286" r:id="rId24"/>
    <p:sldId id="287" r:id="rId25"/>
    <p:sldId id="288" r:id="rId26"/>
    <p:sldId id="289" r:id="rId27"/>
    <p:sldId id="290" r:id="rId28"/>
    <p:sldId id="1268" r:id="rId29"/>
    <p:sldId id="292" r:id="rId30"/>
    <p:sldId id="293" r:id="rId31"/>
    <p:sldId id="317" r:id="rId32"/>
    <p:sldId id="318" r:id="rId33"/>
    <p:sldId id="294" r:id="rId34"/>
    <p:sldId id="295" r:id="rId35"/>
    <p:sldId id="296" r:id="rId36"/>
    <p:sldId id="297" r:id="rId37"/>
    <p:sldId id="298" r:id="rId38"/>
    <p:sldId id="305" r:id="rId39"/>
    <p:sldId id="299" r:id="rId40"/>
    <p:sldId id="300" r:id="rId41"/>
    <p:sldId id="1269" r:id="rId42"/>
    <p:sldId id="2147476820" r:id="rId43"/>
    <p:sldId id="2147476821" r:id="rId44"/>
    <p:sldId id="1270" r:id="rId45"/>
    <p:sldId id="1241" r:id="rId46"/>
    <p:sldId id="1242" r:id="rId47"/>
    <p:sldId id="1243" r:id="rId48"/>
    <p:sldId id="1244" r:id="rId49"/>
    <p:sldId id="1245" r:id="rId50"/>
    <p:sldId id="2147476819" r:id="rId51"/>
    <p:sldId id="256" r:id="rId52"/>
  </p:sldIdLst>
  <p:sldSz cx="9144000" cy="5143500" type="screen16x9"/>
  <p:notesSz cx="6797675" cy="9926638"/>
  <p:embeddedFontLs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9A890D-251F-ECE3-A557-4B3ABCC50171}" name="Lounasheimo Antton" initials="LA" userId="S::antton.lounasheimo@teknologiateollisuus.fi::cbfd89ae-6248-49d4-b982-d167aa95a9a7" providerId="AD"/>
  <p188:author id="{85E067B0-3663-27D0-1042-7F4872463D73}" name="Forsman Daniel" initials="DF" userId="S::daniel.forsman@teknologiateollisuus.fi::b038ca1f-4869-45fe-b1a0-0f797255fadd" providerId="AD"/>
  <p188:author id="{4CD29BB4-4F9F-E7E9-5894-F24B2130E509}" name="Pesu Emma" initials="EP" userId="S::Emma.Pesu@teknologiateollisuus.fi::43d19c21-62bc-4772-915f-29c24310ad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B8"/>
    <a:srgbClr val="E0D9F4"/>
    <a:srgbClr val="131F94"/>
    <a:srgbClr val="FFFF00"/>
    <a:srgbClr val="0E78B2"/>
    <a:srgbClr val="0ECFCF"/>
    <a:srgbClr val="86E869"/>
    <a:srgbClr val="FF805C"/>
    <a:srgbClr val="8A0FA6"/>
    <a:srgbClr val="421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F7231-0B33-4EEF-851E-92FA91A022EE}" v="40" dt="2026-06-22T06:51:58.73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97" autoAdjust="0"/>
  </p:normalViewPr>
  <p:slideViewPr>
    <p:cSldViewPr snapToGrid="0">
      <p:cViewPr varScale="1">
        <p:scale>
          <a:sx n="110" d="100"/>
          <a:sy n="110" d="100"/>
        </p:scale>
        <p:origin x="31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1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2.fntdata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/>
              <a:t>Company size by number of employees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Total membership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Over 1000 emp.</c:v>
                </c:pt>
                <c:pt idx="1">
                  <c:v>500-999 emp.</c:v>
                </c:pt>
                <c:pt idx="2">
                  <c:v>250-499 emp.</c:v>
                </c:pt>
                <c:pt idx="3">
                  <c:v>1-249 emp.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0.02</c:v>
                </c:pt>
                <c:pt idx="1">
                  <c:v>0.03</c:v>
                </c:pt>
                <c:pt idx="2">
                  <c:v>0.06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6-48BB-A59A-FA99C79EC9D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TechnoBaro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Over 1000 emp.</c:v>
                </c:pt>
                <c:pt idx="1">
                  <c:v>500-999 emp.</c:v>
                </c:pt>
                <c:pt idx="2">
                  <c:v>250-499 emp.</c:v>
                </c:pt>
                <c:pt idx="3">
                  <c:v>1-249 emp.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6-48BB-A59A-FA99C79EC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1864864"/>
        <c:axId val="621866784"/>
      </c:barChart>
      <c:catAx>
        <c:axId val="62186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1866784"/>
        <c:crosses val="autoZero"/>
        <c:auto val="1"/>
        <c:lblAlgn val="ctr"/>
        <c:lblOffset val="100"/>
        <c:noMultiLvlLbl val="0"/>
      </c:catAx>
      <c:valAx>
        <c:axId val="621866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218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spc="0" baseline="0" dirty="0">
                <a:solidFill>
                  <a:schemeClr val="tx1"/>
                </a:solidFill>
              </a:rPr>
              <a:t>Production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0699799553998"/>
          <c:y val="0.17903345698652293"/>
          <c:w val="0.84333825175359067"/>
          <c:h val="0.77509156280328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Sept. 2024</c:v>
                </c:pt>
                <c:pt idx="1">
                  <c:v>Dec. 2024</c:v>
                </c:pt>
                <c:pt idx="2">
                  <c:v>March 2025</c:v>
                </c:pt>
                <c:pt idx="3">
                  <c:v>June 2025</c:v>
                </c:pt>
                <c:pt idx="4">
                  <c:v>Sept. 2025</c:v>
                </c:pt>
                <c:pt idx="5">
                  <c:v>Dec. 2025</c:v>
                </c:pt>
                <c:pt idx="6">
                  <c:v>March 2026</c:v>
                </c:pt>
                <c:pt idx="7">
                  <c:v>June 2026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3</c:v>
                </c:pt>
                <c:pt idx="1">
                  <c:v>8</c:v>
                </c:pt>
                <c:pt idx="2">
                  <c:v>27</c:v>
                </c:pt>
                <c:pt idx="3">
                  <c:v>13</c:v>
                </c:pt>
                <c:pt idx="4">
                  <c:v>12</c:v>
                </c:pt>
                <c:pt idx="5">
                  <c:v>24</c:v>
                </c:pt>
                <c:pt idx="6">
                  <c:v>33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F-4C39-BA52-FADD4BC2C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377119"/>
        <c:axId val="756376159"/>
      </c:barChart>
      <c:catAx>
        <c:axId val="75637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6159"/>
        <c:crosses val="autoZero"/>
        <c:auto val="1"/>
        <c:lblAlgn val="ctr"/>
        <c:lblOffset val="100"/>
        <c:noMultiLvlLbl val="0"/>
      </c:catAx>
      <c:valAx>
        <c:axId val="756376159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0.19</c:v>
                </c:pt>
                <c:pt idx="1">
                  <c:v>0.18</c:v>
                </c:pt>
                <c:pt idx="2">
                  <c:v>0.13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0.38</c:v>
                </c:pt>
                <c:pt idx="1">
                  <c:v>0.39</c:v>
                </c:pt>
                <c:pt idx="2">
                  <c:v>0.52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0.43</c:v>
                </c:pt>
                <c:pt idx="1">
                  <c:v>0.42</c:v>
                </c:pt>
                <c:pt idx="2">
                  <c:v>0.35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0.2</c:v>
                </c:pt>
                <c:pt idx="1">
                  <c:v>0.19</c:v>
                </c:pt>
                <c:pt idx="2">
                  <c:v>0.13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0.36</c:v>
                </c:pt>
                <c:pt idx="1">
                  <c:v>0.37</c:v>
                </c:pt>
                <c:pt idx="2">
                  <c:v>0.5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0.44</c:v>
                </c:pt>
                <c:pt idx="1">
                  <c:v>0.44</c:v>
                </c:pt>
                <c:pt idx="2">
                  <c:v>0.38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0.15</c:v>
                </c:pt>
                <c:pt idx="1">
                  <c:v>0.17</c:v>
                </c:pt>
                <c:pt idx="2">
                  <c:v>0.13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0.48</c:v>
                </c:pt>
                <c:pt idx="1">
                  <c:v>0.47</c:v>
                </c:pt>
                <c:pt idx="2">
                  <c:v>0.63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0.37</c:v>
                </c:pt>
                <c:pt idx="1">
                  <c:v>0.37</c:v>
                </c:pt>
                <c:pt idx="2">
                  <c:v>0.23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 err="1"/>
              <a:t>Balance</a:t>
            </a:r>
            <a:r>
              <a:rPr lang="fi-FI" sz="1400" dirty="0"/>
              <a:t> </a:t>
            </a:r>
            <a:r>
              <a:rPr lang="fi-FI" sz="1400" dirty="0" err="1"/>
              <a:t>figure</a:t>
            </a:r>
            <a:r>
              <a:rPr lang="fi-FI" sz="1400" dirty="0"/>
              <a:t>, Manufacturing </a:t>
            </a:r>
            <a:r>
              <a:rPr lang="fi-FI" sz="1400" dirty="0" err="1"/>
              <a:t>industry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0-4CD1-AF76-70C292E7E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7216"/>
        <c:axId val="12021856"/>
      </c:barChart>
      <c:catAx>
        <c:axId val="120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1856"/>
        <c:crosses val="autoZero"/>
        <c:auto val="1"/>
        <c:lblAlgn val="ctr"/>
        <c:lblOffset val="100"/>
        <c:noMultiLvlLbl val="0"/>
      </c:catAx>
      <c:valAx>
        <c:axId val="12021856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 err="1"/>
              <a:t>Balance</a:t>
            </a:r>
            <a:r>
              <a:rPr lang="fi-FI" sz="1400" dirty="0"/>
              <a:t> </a:t>
            </a:r>
            <a:r>
              <a:rPr lang="fi-FI" sz="1400" dirty="0" err="1"/>
              <a:t>figure</a:t>
            </a:r>
            <a:r>
              <a:rPr lang="fi-FI" sz="1400" dirty="0"/>
              <a:t>,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22</c:v>
                </c:pt>
                <c:pt idx="1">
                  <c:v>20</c:v>
                </c:pt>
                <c:pt idx="2">
                  <c:v>10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F-4A22-B281-640E8DFAB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7216"/>
        <c:axId val="12021856"/>
      </c:barChart>
      <c:catAx>
        <c:axId val="120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1856"/>
        <c:crosses val="autoZero"/>
        <c:auto val="1"/>
        <c:lblAlgn val="ctr"/>
        <c:lblOffset val="100"/>
        <c:noMultiLvlLbl val="0"/>
      </c:catAx>
      <c:valAx>
        <c:axId val="1202185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0.21</c:v>
                </c:pt>
                <c:pt idx="1">
                  <c:v>0.2</c:v>
                </c:pt>
                <c:pt idx="2">
                  <c:v>0.13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0.36</c:v>
                </c:pt>
                <c:pt idx="1">
                  <c:v>0.37</c:v>
                </c:pt>
                <c:pt idx="2">
                  <c:v>0.53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0.43</c:v>
                </c:pt>
                <c:pt idx="1">
                  <c:v>0.42</c:v>
                </c:pt>
                <c:pt idx="2">
                  <c:v>0.34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0.1</c:v>
                </c:pt>
                <c:pt idx="1">
                  <c:v>0.11</c:v>
                </c:pt>
                <c:pt idx="2">
                  <c:v>0.11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0.48</c:v>
                </c:pt>
                <c:pt idx="1">
                  <c:v>0.46</c:v>
                </c:pt>
                <c:pt idx="2">
                  <c:v>0.51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0.43</c:v>
                </c:pt>
                <c:pt idx="1">
                  <c:v>0.43</c:v>
                </c:pt>
                <c:pt idx="2">
                  <c:v>0.38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chemeClr val="tx1"/>
                </a:solidFill>
              </a:rPr>
              <a:t>Balance figure, Companies with fewer than 150 employees</a:t>
            </a:r>
            <a:endParaRPr lang="fi-FI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Fewer than 150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5-4E1D-AA5A-246406A5B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7216"/>
        <c:axId val="12021856"/>
      </c:barChart>
      <c:catAx>
        <c:axId val="120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1856"/>
        <c:crosses val="autoZero"/>
        <c:auto val="1"/>
        <c:lblAlgn val="ctr"/>
        <c:lblOffset val="100"/>
        <c:noMultiLvlLbl val="0"/>
      </c:catAx>
      <c:valAx>
        <c:axId val="1202185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chemeClr val="tx1"/>
                </a:solidFill>
              </a:rPr>
              <a:t>Balance figure, Companies with more than 150 employees</a:t>
            </a:r>
            <a:endParaRPr lang="fi-FI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More than 150 employees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Order books</c:v>
                </c:pt>
                <c:pt idx="1">
                  <c:v>New orders</c:v>
                </c:pt>
                <c:pt idx="2">
                  <c:v>Employment</c:v>
                </c:pt>
                <c:pt idx="3">
                  <c:v>Production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33</c:v>
                </c:pt>
                <c:pt idx="1">
                  <c:v>31</c:v>
                </c:pt>
                <c:pt idx="2">
                  <c:v>26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A-4901-884E-0663CC298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7216"/>
        <c:axId val="12021856"/>
      </c:barChart>
      <c:catAx>
        <c:axId val="120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1856"/>
        <c:crosses val="autoZero"/>
        <c:auto val="1"/>
        <c:lblAlgn val="ctr"/>
        <c:lblOffset val="100"/>
        <c:noMultiLvlLbl val="0"/>
      </c:catAx>
      <c:valAx>
        <c:axId val="120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 err="1"/>
              <a:t>Company´s</a:t>
            </a:r>
            <a:r>
              <a:rPr lang="fi-FI" sz="1400" dirty="0"/>
              <a:t> </a:t>
            </a:r>
            <a:r>
              <a:rPr lang="fi-FI" sz="1400" dirty="0" err="1"/>
              <a:t>industry</a:t>
            </a:r>
            <a:r>
              <a:rPr lang="fi-FI" sz="1400" dirty="0"/>
              <a:t> </a:t>
            </a:r>
            <a:r>
              <a:rPr lang="fi-FI" sz="1400" dirty="0" err="1"/>
              <a:t>sector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Total membership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Information technology</c:v>
                </c:pt>
                <c:pt idx="1">
                  <c:v>Consulting engineering</c:v>
                </c:pt>
                <c:pt idx="2">
                  <c:v>Metals industry</c:v>
                </c:pt>
                <c:pt idx="3">
                  <c:v>Mechanical engineering</c:v>
                </c:pt>
                <c:pt idx="4">
                  <c:v>Electronics industry</c:v>
                </c:pt>
              </c:strCache>
            </c:strRef>
          </c:cat>
          <c:val>
            <c:numRef>
              <c:f>Taul1!$B$2:$B$6</c:f>
              <c:numCache>
                <c:formatCode>0%</c:formatCode>
                <c:ptCount val="5"/>
                <c:pt idx="0">
                  <c:v>0.23</c:v>
                </c:pt>
                <c:pt idx="1">
                  <c:v>0.06</c:v>
                </c:pt>
                <c:pt idx="2">
                  <c:v>0.03</c:v>
                </c:pt>
                <c:pt idx="3">
                  <c:v>0.54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D-4837-BF4D-C2F8195A84D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TechnoBaro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Information technology</c:v>
                </c:pt>
                <c:pt idx="1">
                  <c:v>Consulting engineering</c:v>
                </c:pt>
                <c:pt idx="2">
                  <c:v>Metals industry</c:v>
                </c:pt>
                <c:pt idx="3">
                  <c:v>Mechanical engineering</c:v>
                </c:pt>
                <c:pt idx="4">
                  <c:v>Electronics industry</c:v>
                </c:pt>
              </c:strCache>
            </c:strRef>
          </c:cat>
          <c:val>
            <c:numRef>
              <c:f>Taul1!$C$2:$C$6</c:f>
              <c:numCache>
                <c:formatCode>0%</c:formatCode>
                <c:ptCount val="5"/>
                <c:pt idx="0">
                  <c:v>0.13</c:v>
                </c:pt>
                <c:pt idx="1">
                  <c:v>0.06</c:v>
                </c:pt>
                <c:pt idx="2">
                  <c:v>0.04</c:v>
                </c:pt>
                <c:pt idx="3">
                  <c:v>0.59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D-4837-BF4D-C2F8195A8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1864864"/>
        <c:axId val="621866784"/>
      </c:barChart>
      <c:catAx>
        <c:axId val="62186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1866784"/>
        <c:crosses val="autoZero"/>
        <c:auto val="1"/>
        <c:lblAlgn val="ctr"/>
        <c:lblOffset val="100"/>
        <c:noMultiLvlLbl val="0"/>
      </c:catAx>
      <c:valAx>
        <c:axId val="621866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218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Decreases</c:v>
                </c:pt>
              </c:strCache>
            </c:strRef>
          </c:tx>
          <c:spPr>
            <a:solidFill>
              <a:srgbClr val="FF00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Production</c:v>
                </c:pt>
                <c:pt idx="1">
                  <c:v>Employment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0.09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Production</c:v>
                </c:pt>
                <c:pt idx="1">
                  <c:v>Employment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0.59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Production</c:v>
                </c:pt>
                <c:pt idx="1">
                  <c:v>Employment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0.32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19953403322728"/>
          <c:y val="0.19210574176235445"/>
          <c:w val="0.84540568727636933"/>
          <c:h val="0.75967621008300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Työllisyys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267980627640041E-3"/>
                  <c:y val="-7.0706483345313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32-4425-89FD-EA86DA60C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Sept. 2024</c:v>
                </c:pt>
                <c:pt idx="1">
                  <c:v>Dec. 2024</c:v>
                </c:pt>
                <c:pt idx="2">
                  <c:v>March 2025</c:v>
                </c:pt>
                <c:pt idx="3">
                  <c:v>June 2025</c:v>
                </c:pt>
                <c:pt idx="4">
                  <c:v>Sept. 2025</c:v>
                </c:pt>
                <c:pt idx="5">
                  <c:v>Dec. 2025</c:v>
                </c:pt>
                <c:pt idx="6">
                  <c:v>March 2026</c:v>
                </c:pt>
                <c:pt idx="7">
                  <c:v>June 2026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-7</c:v>
                </c:pt>
                <c:pt idx="1">
                  <c:v>-2</c:v>
                </c:pt>
                <c:pt idx="2">
                  <c:v>15</c:v>
                </c:pt>
                <c:pt idx="3">
                  <c:v>4</c:v>
                </c:pt>
                <c:pt idx="4">
                  <c:v>2</c:v>
                </c:pt>
                <c:pt idx="5">
                  <c:v>15</c:v>
                </c:pt>
                <c:pt idx="6">
                  <c:v>18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2-4425-89FD-EA86DA60C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377119"/>
        <c:axId val="756376159"/>
      </c:barChart>
      <c:catAx>
        <c:axId val="75637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6159"/>
        <c:crosses val="autoZero"/>
        <c:auto val="1"/>
        <c:lblAlgn val="ctr"/>
        <c:lblOffset val="100"/>
        <c:noMultiLvlLbl val="0"/>
      </c:catAx>
      <c:valAx>
        <c:axId val="756376159"/>
        <c:scaling>
          <c:orientation val="minMax"/>
          <c:max val="4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spc="0" baseline="0" dirty="0">
                <a:solidFill>
                  <a:schemeClr val="tx1"/>
                </a:solidFill>
              </a:rPr>
              <a:t>Production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0699799553998"/>
          <c:y val="0.17903345698652293"/>
          <c:w val="0.84333825175359067"/>
          <c:h val="0.77509156280328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Sept. 2024</c:v>
                </c:pt>
                <c:pt idx="1">
                  <c:v>Dec. 2024</c:v>
                </c:pt>
                <c:pt idx="2">
                  <c:v>March 2025</c:v>
                </c:pt>
                <c:pt idx="3">
                  <c:v>June 2025</c:v>
                </c:pt>
                <c:pt idx="4">
                  <c:v>Sept. 2025</c:v>
                </c:pt>
                <c:pt idx="5">
                  <c:v>Dec. 2025</c:v>
                </c:pt>
                <c:pt idx="6">
                  <c:v>March 2026</c:v>
                </c:pt>
                <c:pt idx="7">
                  <c:v>June 2026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3</c:v>
                </c:pt>
                <c:pt idx="1">
                  <c:v>8</c:v>
                </c:pt>
                <c:pt idx="2">
                  <c:v>27</c:v>
                </c:pt>
                <c:pt idx="3">
                  <c:v>13</c:v>
                </c:pt>
                <c:pt idx="4">
                  <c:v>12</c:v>
                </c:pt>
                <c:pt idx="5">
                  <c:v>24</c:v>
                </c:pt>
                <c:pt idx="6">
                  <c:v>33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F-4C39-BA52-FADD4BC2C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377119"/>
        <c:axId val="756376159"/>
      </c:barChart>
      <c:catAx>
        <c:axId val="75637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6159"/>
        <c:crosses val="autoZero"/>
        <c:auto val="1"/>
        <c:lblAlgn val="ctr"/>
        <c:lblOffset val="100"/>
        <c:noMultiLvlLbl val="0"/>
      </c:catAx>
      <c:valAx>
        <c:axId val="756376159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 err="1"/>
              <a:t>Balance</a:t>
            </a:r>
            <a:r>
              <a:rPr lang="fi-FI" sz="1400" dirty="0"/>
              <a:t> </a:t>
            </a:r>
            <a:r>
              <a:rPr lang="fi-FI" sz="1400" dirty="0" err="1"/>
              <a:t>figure</a:t>
            </a:r>
            <a:r>
              <a:rPr lang="fi-FI" sz="1400" dirty="0"/>
              <a:t>, Manufacturing </a:t>
            </a:r>
            <a:r>
              <a:rPr lang="fi-FI" sz="1400" dirty="0" err="1"/>
              <a:t>industry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Employment</c:v>
                </c:pt>
                <c:pt idx="1">
                  <c:v>Production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14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0-4CD1-AF76-70C292E7E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7216"/>
        <c:axId val="12021856"/>
      </c:barChart>
      <c:catAx>
        <c:axId val="120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1856"/>
        <c:crosses val="autoZero"/>
        <c:auto val="1"/>
        <c:lblAlgn val="ctr"/>
        <c:lblOffset val="100"/>
        <c:noMultiLvlLbl val="0"/>
      </c:catAx>
      <c:valAx>
        <c:axId val="12021856"/>
        <c:scaling>
          <c:orientation val="minMax"/>
          <c:max val="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37216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 err="1"/>
              <a:t>Balance</a:t>
            </a:r>
            <a:r>
              <a:rPr lang="fi-FI" sz="1400" dirty="0"/>
              <a:t> </a:t>
            </a:r>
            <a:r>
              <a:rPr lang="fi-FI" sz="1400" dirty="0" err="1"/>
              <a:t>figure</a:t>
            </a:r>
            <a:r>
              <a:rPr lang="fi-FI" sz="1400" dirty="0"/>
              <a:t>,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Employment</c:v>
                </c:pt>
                <c:pt idx="1">
                  <c:v>Production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20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F-4A22-B281-640E8DFAB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7216"/>
        <c:axId val="12021856"/>
      </c:barChart>
      <c:catAx>
        <c:axId val="120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1856"/>
        <c:crosses val="autoZero"/>
        <c:auto val="1"/>
        <c:lblAlgn val="ctr"/>
        <c:lblOffset val="100"/>
        <c:noMultiLvlLbl val="0"/>
      </c:catAx>
      <c:valAx>
        <c:axId val="12021856"/>
        <c:scaling>
          <c:orientation val="minMax"/>
          <c:max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3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b="1" dirty="0" err="1"/>
              <a:t>Employment</a:t>
            </a:r>
            <a:endParaRPr lang="fi-FI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3567554993889568"/>
          <c:y val="0.13702418952740356"/>
          <c:w val="0.4902887774374276"/>
          <c:h val="0.665368122225915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0.1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4-44C5-BB1B-A4D67919203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BB845E-778B-46E5-9BB1-82F92D4E2F44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C4-44C5-BB1B-A4D679192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0.6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C4-44C5-BB1B-A4D67919203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C4-44C5-BB1B-A4D679192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530448"/>
        <c:axId val="525245056"/>
      </c:barChart>
      <c:catAx>
        <c:axId val="5405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245056"/>
        <c:crosses val="autoZero"/>
        <c:auto val="1"/>
        <c:lblAlgn val="ctr"/>
        <c:lblOffset val="100"/>
        <c:noMultiLvlLbl val="0"/>
      </c:catAx>
      <c:valAx>
        <c:axId val="52524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5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b="1" dirty="0" err="1"/>
              <a:t>Production</a:t>
            </a:r>
            <a:endParaRPr lang="fi-FI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1937460891728201"/>
          <c:y val="0.14372030358964319"/>
          <c:w val="0.48902584202139832"/>
          <c:h val="0.645983156677764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1-48D4-9D74-7665422595C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883962210826475E-3"/>
                  <c:y val="-7.8493323741079049E-3"/>
                </c:manualLayout>
              </c:layout>
              <c:tx>
                <c:rich>
                  <a:bodyPr/>
                  <a:lstStyle/>
                  <a:p>
                    <a:fld id="{4F71B208-E41F-4F9B-9507-B401DDC6DF83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91-48D4-9D74-766542259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0.66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1-48D4-9D74-7665422595C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91-48D4-9D74-766542259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530448"/>
        <c:axId val="525245056"/>
      </c:barChart>
      <c:catAx>
        <c:axId val="5405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245056"/>
        <c:crosses val="autoZero"/>
        <c:auto val="1"/>
        <c:lblAlgn val="ctr"/>
        <c:lblOffset val="100"/>
        <c:noMultiLvlLbl val="0"/>
      </c:catAx>
      <c:valAx>
        <c:axId val="52524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5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 err="1"/>
              <a:t>Balance</a:t>
            </a:r>
            <a:r>
              <a:rPr lang="fi-FI" sz="1400" dirty="0"/>
              <a:t> </a:t>
            </a:r>
            <a:r>
              <a:rPr lang="fi-FI" sz="1400" dirty="0" err="1"/>
              <a:t>figure</a:t>
            </a:r>
            <a:r>
              <a:rPr lang="fi-FI" sz="1400" dirty="0"/>
              <a:t>, </a:t>
            </a:r>
            <a:r>
              <a:rPr lang="fi-FI" sz="1400" dirty="0" err="1"/>
              <a:t>Companies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less</a:t>
            </a:r>
            <a:r>
              <a:rPr lang="fi-FI" sz="1400" dirty="0"/>
              <a:t> </a:t>
            </a:r>
            <a:r>
              <a:rPr lang="fi-FI" sz="1400" dirty="0" err="1"/>
              <a:t>than</a:t>
            </a:r>
            <a:r>
              <a:rPr lang="fi-FI" sz="1400" dirty="0"/>
              <a:t> 150 </a:t>
            </a:r>
            <a:r>
              <a:rPr lang="fi-FI" sz="1400" dirty="0" err="1"/>
              <a:t>employees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Employment</c:v>
                </c:pt>
                <c:pt idx="1">
                  <c:v>Production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14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0-4CD1-AF76-70C292E7E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7216"/>
        <c:axId val="12021856"/>
      </c:barChart>
      <c:catAx>
        <c:axId val="120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1856"/>
        <c:crosses val="autoZero"/>
        <c:auto val="1"/>
        <c:lblAlgn val="ctr"/>
        <c:lblOffset val="100"/>
        <c:noMultiLvlLbl val="0"/>
      </c:catAx>
      <c:valAx>
        <c:axId val="12021856"/>
        <c:scaling>
          <c:orientation val="minMax"/>
          <c:max val="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 err="1"/>
              <a:t>Balance</a:t>
            </a:r>
            <a:r>
              <a:rPr lang="fi-FI" sz="1400" dirty="0"/>
              <a:t> </a:t>
            </a:r>
            <a:r>
              <a:rPr lang="fi-FI" sz="1400" dirty="0" err="1"/>
              <a:t>figure</a:t>
            </a:r>
            <a:r>
              <a:rPr lang="fi-FI" sz="1400" dirty="0"/>
              <a:t>, </a:t>
            </a:r>
            <a:r>
              <a:rPr lang="fi-FI" sz="1400" dirty="0" err="1"/>
              <a:t>Companies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more</a:t>
            </a:r>
            <a:r>
              <a:rPr lang="fi-FI" sz="1400" dirty="0"/>
              <a:t> </a:t>
            </a:r>
            <a:r>
              <a:rPr lang="fi-FI" sz="1400" dirty="0" err="1"/>
              <a:t>than</a:t>
            </a:r>
            <a:r>
              <a:rPr lang="fi-FI" sz="1400" dirty="0"/>
              <a:t> 150 </a:t>
            </a:r>
            <a:r>
              <a:rPr lang="fi-FI" sz="1400" dirty="0" err="1"/>
              <a:t>employees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Employment</c:v>
                </c:pt>
                <c:pt idx="1">
                  <c:v>Production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18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F-4A22-B281-640E8DFAB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37216"/>
        <c:axId val="12021856"/>
      </c:barChart>
      <c:catAx>
        <c:axId val="120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1856"/>
        <c:crosses val="autoZero"/>
        <c:auto val="1"/>
        <c:lblAlgn val="ctr"/>
        <c:lblOffset val="100"/>
        <c:noMultiLvlLbl val="0"/>
      </c:catAx>
      <c:valAx>
        <c:axId val="12021856"/>
        <c:scaling>
          <c:orientation val="minMax"/>
          <c:max val="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b="1" dirty="0" err="1"/>
              <a:t>Employment</a:t>
            </a:r>
            <a:endParaRPr lang="fi-FI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3567554993889568"/>
          <c:y val="0.13702418952740356"/>
          <c:w val="0.4902887774374276"/>
          <c:h val="0.665368122225915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0.08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4-44C5-BB1B-A4D67919203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BB845E-778B-46E5-9BB1-82F92D4E2F44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C4-44C5-BB1B-A4D679192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0.65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C4-44C5-BB1B-A4D67919203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0.27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C4-44C5-BB1B-A4D679192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530448"/>
        <c:axId val="525245056"/>
      </c:barChart>
      <c:catAx>
        <c:axId val="5405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245056"/>
        <c:crosses val="autoZero"/>
        <c:auto val="1"/>
        <c:lblAlgn val="ctr"/>
        <c:lblOffset val="100"/>
        <c:noMultiLvlLbl val="0"/>
      </c:catAx>
      <c:valAx>
        <c:axId val="52524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5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/>
              <a:t>Company size by number of employees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TechnoBaro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Over 1000 emp.</c:v>
                </c:pt>
                <c:pt idx="1">
                  <c:v>500-999 emp.</c:v>
                </c:pt>
                <c:pt idx="2">
                  <c:v>250-499 emp.</c:v>
                </c:pt>
                <c:pt idx="3">
                  <c:v>1-249 emp.</c:v>
                </c:pt>
              </c:strCache>
            </c:strRef>
          </c:cat>
          <c:val>
            <c:numRef>
              <c:f>Taul1!$B$2:$B$5</c:f>
              <c:numCache>
                <c:formatCode>0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14</c:v>
                </c:pt>
                <c:pt idx="3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6-48BB-A59A-FA99C79EC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1864864"/>
        <c:axId val="621866784"/>
      </c:barChart>
      <c:catAx>
        <c:axId val="62186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1866784"/>
        <c:crosses val="autoZero"/>
        <c:auto val="1"/>
        <c:lblAlgn val="ctr"/>
        <c:lblOffset val="100"/>
        <c:noMultiLvlLbl val="0"/>
      </c:catAx>
      <c:valAx>
        <c:axId val="621866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218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b="1" dirty="0" err="1"/>
              <a:t>Production</a:t>
            </a:r>
            <a:endParaRPr lang="fi-FI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1937460891728201"/>
          <c:y val="0.14372030358964319"/>
          <c:w val="0.48902584202139832"/>
          <c:h val="0.645983156677764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0.05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1-48D4-9D74-7665422595C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883962210826475E-3"/>
                  <c:y val="-7.8493323741079049E-3"/>
                </c:manualLayout>
              </c:layout>
              <c:tx>
                <c:rich>
                  <a:bodyPr/>
                  <a:lstStyle/>
                  <a:p>
                    <a:fld id="{4F71B208-E41F-4F9B-9507-B401DDC6DF83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91-48D4-9D74-766542259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0.67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1-48D4-9D74-7665422595C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91-48D4-9D74-766542259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530448"/>
        <c:axId val="525245056"/>
      </c:barChart>
      <c:catAx>
        <c:axId val="5405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245056"/>
        <c:crosses val="autoZero"/>
        <c:auto val="1"/>
        <c:lblAlgn val="ctr"/>
        <c:lblOffset val="100"/>
        <c:noMultiLvlLbl val="0"/>
      </c:catAx>
      <c:valAx>
        <c:axId val="52524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53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0.05</c:v>
                </c:pt>
                <c:pt idx="1">
                  <c:v>7.0000000000000007E-2</c:v>
                </c:pt>
                <c:pt idx="2">
                  <c:v>0.16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0.59</c:v>
                </c:pt>
                <c:pt idx="1">
                  <c:v>0.72</c:v>
                </c:pt>
                <c:pt idx="2">
                  <c:v>0.67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0.37</c:v>
                </c:pt>
                <c:pt idx="1">
                  <c:v>0.21</c:v>
                </c:pt>
                <c:pt idx="2">
                  <c:v>0.17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Estimate December 2025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63-489D-AB56-58CC08EF0F4B}"/>
                </c:ext>
              </c:extLst>
            </c:dLbl>
            <c:dLbl>
              <c:idx val="1"/>
              <c:layout>
                <c:manualLayout>
                  <c:x val="-4.5402951191828023E-3"/>
                  <c:y val="0.118332602989740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F4-48A8-9895-F3742CBE280B}"/>
                </c:ext>
              </c:extLst>
            </c:dLbl>
            <c:dLbl>
              <c:idx val="3"/>
              <c:layout>
                <c:manualLayout>
                  <c:x val="7.5671585319712457E-3"/>
                  <c:y val="-5.3787687988181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57683496146413E-2"/>
                      <c:h val="8.4446448497223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8A-4A86-863A-96F2D21D0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Machinery &amp; equipment</c:v>
                </c:pt>
                <c:pt idx="1">
                  <c:v>Premises</c:v>
                </c:pt>
                <c:pt idx="2">
                  <c:v>R&amp;D investments</c:v>
                </c:pt>
                <c:pt idx="3">
                  <c:v>Investments in digitalization</c:v>
                </c:pt>
                <c:pt idx="4">
                  <c:v>Investments in Artificial Intelligence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16</c:v>
                </c:pt>
                <c:pt idx="1">
                  <c:v>-2</c:v>
                </c:pt>
                <c:pt idx="2">
                  <c:v>21</c:v>
                </c:pt>
                <c:pt idx="3">
                  <c:v>34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8A-4A86-863A-96F2D21D0F2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Estimate March 2026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134317063943044E-3"/>
                  <c:y val="0.1075750936270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F4-48A8-9895-F3742CBE2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Machinery &amp; equipment</c:v>
                </c:pt>
                <c:pt idx="1">
                  <c:v>Premises</c:v>
                </c:pt>
                <c:pt idx="2">
                  <c:v>R&amp;D investments</c:v>
                </c:pt>
                <c:pt idx="3">
                  <c:v>Investments in digitalization</c:v>
                </c:pt>
                <c:pt idx="4">
                  <c:v>Investments in Artificial Intelligence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10</c:v>
                </c:pt>
                <c:pt idx="1">
                  <c:v>-1</c:v>
                </c:pt>
                <c:pt idx="2">
                  <c:v>20</c:v>
                </c:pt>
                <c:pt idx="3">
                  <c:v>32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8A-4A86-863A-96F2D21D0F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Estimate June 2026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Machinery &amp; equipment</c:v>
                </c:pt>
                <c:pt idx="1">
                  <c:v>Premises</c:v>
                </c:pt>
                <c:pt idx="2">
                  <c:v>R&amp;D investments</c:v>
                </c:pt>
                <c:pt idx="3">
                  <c:v>Investments in digitalization</c:v>
                </c:pt>
                <c:pt idx="4">
                  <c:v>Investments in Artificial Intelligence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14</c:v>
                </c:pt>
                <c:pt idx="3">
                  <c:v>32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A-4CFC-9DFD-14A49A9D5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133600"/>
        <c:axId val="997126400"/>
      </c:barChart>
      <c:catAx>
        <c:axId val="997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7126400"/>
        <c:crosses val="autoZero"/>
        <c:auto val="1"/>
        <c:lblAlgn val="ctr"/>
        <c:lblOffset val="100"/>
        <c:tickMarkSkip val="2"/>
        <c:noMultiLvlLbl val="0"/>
      </c:catAx>
      <c:valAx>
        <c:axId val="99712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713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Investments increase in 2026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63-489D-AB56-58CC08EF0F4B}"/>
                </c:ext>
              </c:extLst>
            </c:dLbl>
            <c:dLbl>
              <c:idx val="1"/>
              <c:layout>
                <c:manualLayout>
                  <c:x val="-4.5402951191827468E-3"/>
                  <c:y val="-3.5858364542346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F4-48A8-9895-F3742CBE280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092000560088891E-2"/>
                      <c:h val="8.4446448497223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8A-4A86-863A-96F2D21D0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Machinery &amp; equipment</c:v>
                </c:pt>
                <c:pt idx="1">
                  <c:v>Premises</c:v>
                </c:pt>
                <c:pt idx="2">
                  <c:v>R&amp;D investments</c:v>
                </c:pt>
                <c:pt idx="3">
                  <c:v>Investments in digitalization</c:v>
                </c:pt>
                <c:pt idx="4">
                  <c:v>Investments in Artificial Intelligence</c:v>
                </c:pt>
              </c:strCache>
            </c:strRef>
          </c:cat>
          <c:val>
            <c:numRef>
              <c:f>Taul1!$B$2:$B$6</c:f>
              <c:numCache>
                <c:formatCode>0%</c:formatCode>
                <c:ptCount val="5"/>
                <c:pt idx="0">
                  <c:v>0.22</c:v>
                </c:pt>
                <c:pt idx="1">
                  <c:v>0.17</c:v>
                </c:pt>
                <c:pt idx="2">
                  <c:v>0.21</c:v>
                </c:pt>
                <c:pt idx="3">
                  <c:v>0.37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8A-4A86-863A-96F2D21D0F2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Investments decrease in 2026</c:v>
                </c:pt>
              </c:strCache>
            </c:strRef>
          </c:tx>
          <c:spPr>
            <a:solidFill>
              <a:srgbClr val="FF00B8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5671585319711894E-3"/>
                  <c:y val="7.17167290846905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F4-48A8-9895-F3742CBE2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Machinery &amp; equipment</c:v>
                </c:pt>
                <c:pt idx="1">
                  <c:v>Premises</c:v>
                </c:pt>
                <c:pt idx="2">
                  <c:v>R&amp;D investments</c:v>
                </c:pt>
                <c:pt idx="3">
                  <c:v>Investments in digitalization</c:v>
                </c:pt>
                <c:pt idx="4">
                  <c:v>Investments in Artificial Intelligence</c:v>
                </c:pt>
              </c:strCache>
            </c:strRef>
          </c:cat>
          <c:val>
            <c:numRef>
              <c:f>Taul1!$C$2:$C$6</c:f>
              <c:numCache>
                <c:formatCode>0%</c:formatCode>
                <c:ptCount val="5"/>
                <c:pt idx="0">
                  <c:v>0.12</c:v>
                </c:pt>
                <c:pt idx="1">
                  <c:v>0.16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8A-4A86-863A-96F2D21D0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133600"/>
        <c:axId val="997126400"/>
      </c:barChart>
      <c:catAx>
        <c:axId val="997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7126400"/>
        <c:crosses val="autoZero"/>
        <c:auto val="1"/>
        <c:lblAlgn val="ctr"/>
        <c:lblOffset val="100"/>
        <c:tickMarkSkip val="2"/>
        <c:noMultiLvlLbl val="0"/>
      </c:catAx>
      <c:valAx>
        <c:axId val="99712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713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solidFill>
              <a:srgbClr val="0F78B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63-489D-AB56-58CC08EF0F4B}"/>
                </c:ext>
              </c:extLst>
            </c:dLbl>
            <c:dLbl>
              <c:idx val="1"/>
              <c:layout>
                <c:manualLayout>
                  <c:x val="-4.5402951191827468E-3"/>
                  <c:y val="1.0757509362703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F4-48A8-9895-F3742CBE280B}"/>
                </c:ext>
              </c:extLst>
            </c:dLbl>
            <c:dLbl>
              <c:idx val="3"/>
              <c:layout>
                <c:manualLayout>
                  <c:x val="7.5671585319712457E-3"/>
                  <c:y val="-5.3787687988181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57683496146413E-2"/>
                      <c:h val="8.4446448497223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8A-4A86-863A-96F2D21D0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Machinery &amp; equipment</c:v>
                </c:pt>
                <c:pt idx="1">
                  <c:v>Premises</c:v>
                </c:pt>
                <c:pt idx="2">
                  <c:v>R&amp;D investments</c:v>
                </c:pt>
                <c:pt idx="3">
                  <c:v>Investments in digitalization</c:v>
                </c:pt>
                <c:pt idx="4">
                  <c:v>Investments in Artificial Intelligence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13</c:v>
                </c:pt>
                <c:pt idx="3">
                  <c:v>27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8A-4A86-863A-96F2D21D0F2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00B8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7.1713905591420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F4-48A8-9895-F3742CBE2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Machinery &amp; equipment</c:v>
                </c:pt>
                <c:pt idx="1">
                  <c:v>Premises</c:v>
                </c:pt>
                <c:pt idx="2">
                  <c:v>R&amp;D investments</c:v>
                </c:pt>
                <c:pt idx="3">
                  <c:v>Investments in digitalization</c:v>
                </c:pt>
                <c:pt idx="4">
                  <c:v>Investments in Artificial Intelligence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2</c:v>
                </c:pt>
                <c:pt idx="1">
                  <c:v>-10</c:v>
                </c:pt>
                <c:pt idx="2">
                  <c:v>28</c:v>
                </c:pt>
                <c:pt idx="3">
                  <c:v>55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8A-4A86-863A-96F2D21D0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133600"/>
        <c:axId val="997126400"/>
      </c:barChart>
      <c:catAx>
        <c:axId val="997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7126400"/>
        <c:crosses val="autoZero"/>
        <c:auto val="1"/>
        <c:lblAlgn val="ctr"/>
        <c:lblOffset val="100"/>
        <c:tickMarkSkip val="2"/>
        <c:noMultiLvlLbl val="0"/>
      </c:catAx>
      <c:valAx>
        <c:axId val="99712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713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0.05</c:v>
                </c:pt>
                <c:pt idx="1">
                  <c:v>0.06</c:v>
                </c:pt>
                <c:pt idx="2">
                  <c:v>0.16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0.62</c:v>
                </c:pt>
                <c:pt idx="1">
                  <c:v>0.75</c:v>
                </c:pt>
                <c:pt idx="2">
                  <c:v>0.65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0.33</c:v>
                </c:pt>
                <c:pt idx="1">
                  <c:v>0.19</c:v>
                </c:pt>
                <c:pt idx="2">
                  <c:v>0.19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</c:v>
                </c:pt>
                <c:pt idx="1">
                  <c:v>0.03</c:v>
                </c:pt>
                <c:pt idx="2">
                  <c:v>0.19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0.45</c:v>
                </c:pt>
                <c:pt idx="1">
                  <c:v>0.66</c:v>
                </c:pt>
                <c:pt idx="2">
                  <c:v>0.72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0.31</c:v>
                </c:pt>
                <c:pt idx="2">
                  <c:v>0.09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0.05</c:v>
                </c:pt>
                <c:pt idx="1">
                  <c:v>0.06</c:v>
                </c:pt>
                <c:pt idx="2">
                  <c:v>0.16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0.61</c:v>
                </c:pt>
                <c:pt idx="1">
                  <c:v>0.74</c:v>
                </c:pt>
                <c:pt idx="2">
                  <c:v>0.69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0.34</c:v>
                </c:pt>
                <c:pt idx="1">
                  <c:v>0.19</c:v>
                </c:pt>
                <c:pt idx="2">
                  <c:v>0.15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2900515698875"/>
          <c:y val="4.0274053837213546E-2"/>
          <c:w val="0.81115971173296864"/>
          <c:h val="0.75058627289001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Decreasing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0.02</c:v>
                </c:pt>
                <c:pt idx="1">
                  <c:v>0.03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FC3-AF4A-FF727D0B05D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0.48</c:v>
                </c:pt>
                <c:pt idx="1">
                  <c:v>0.68</c:v>
                </c:pt>
                <c:pt idx="2">
                  <c:v>0.56999999999999995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FC3-AF4A-FF727D0B05D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Investments in digitalization</c:v>
                </c:pt>
                <c:pt idx="1">
                  <c:v>R&amp;D investments</c:v>
                </c:pt>
                <c:pt idx="2">
                  <c:v>Premises</c:v>
                </c:pt>
                <c:pt idx="3">
                  <c:v>Machinery &amp; equipment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0.5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FC3-AF4A-FF727D0B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Ddecreasing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Taul1!$B$2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C-4DF4-A51C-8E1F296E1F2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A572F3-B0FF-4FD2-9C37-F40F3E837A9C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EC-4DF4-A51C-8E1F296E1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Taul1!$C$2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C-4DF4-A51C-8E1F296E1F2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Taul1!$D$2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C-4DF4-A51C-8E1F296E1F2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We don´t invest in Artificial Intelligence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Taul1!$E$2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C-4DF4-A51C-8E1F296E1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4422896"/>
        <c:axId val="727865024"/>
      </c:barChart>
      <c:catAx>
        <c:axId val="53442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7865024"/>
        <c:crosses val="autoZero"/>
        <c:auto val="1"/>
        <c:lblAlgn val="ctr"/>
        <c:lblOffset val="100"/>
        <c:noMultiLvlLbl val="0"/>
      </c:catAx>
      <c:valAx>
        <c:axId val="72786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442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 err="1"/>
              <a:t>Company´s</a:t>
            </a:r>
            <a:r>
              <a:rPr lang="fi-FI" sz="1400" dirty="0"/>
              <a:t> </a:t>
            </a:r>
            <a:r>
              <a:rPr lang="fi-FI" sz="1400" dirty="0" err="1"/>
              <a:t>industry</a:t>
            </a:r>
            <a:r>
              <a:rPr lang="fi-FI" sz="1400" dirty="0"/>
              <a:t> </a:t>
            </a:r>
            <a:r>
              <a:rPr lang="fi-FI" sz="1400" dirty="0" err="1"/>
              <a:t>sector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TechnoBaro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Information technology</c:v>
                </c:pt>
                <c:pt idx="1">
                  <c:v>Consulting engineering</c:v>
                </c:pt>
                <c:pt idx="2">
                  <c:v>Metals industry</c:v>
                </c:pt>
                <c:pt idx="3">
                  <c:v>Mechanical engineering</c:v>
                </c:pt>
                <c:pt idx="4">
                  <c:v>Electronics industry</c:v>
                </c:pt>
              </c:strCache>
            </c:strRef>
          </c:cat>
          <c:val>
            <c:numRef>
              <c:f>Taul1!$B$2:$B$6</c:f>
              <c:numCache>
                <c:formatCode>0</c:formatCode>
                <c:ptCount val="5"/>
                <c:pt idx="0">
                  <c:v>41</c:v>
                </c:pt>
                <c:pt idx="1">
                  <c:v>19</c:v>
                </c:pt>
                <c:pt idx="2">
                  <c:v>12</c:v>
                </c:pt>
                <c:pt idx="3">
                  <c:v>180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F-4237-9DC1-089FB796C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1864864"/>
        <c:axId val="621866784"/>
      </c:barChart>
      <c:catAx>
        <c:axId val="62186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1866784"/>
        <c:crosses val="autoZero"/>
        <c:auto val="1"/>
        <c:lblAlgn val="ctr"/>
        <c:lblOffset val="100"/>
        <c:noMultiLvlLbl val="0"/>
      </c:catAx>
      <c:valAx>
        <c:axId val="621866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218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Dec. 2024</c:v>
                </c:pt>
                <c:pt idx="1">
                  <c:v>March 2025</c:v>
                </c:pt>
                <c:pt idx="2">
                  <c:v>June 2025</c:v>
                </c:pt>
                <c:pt idx="3">
                  <c:v>Sept. 2025</c:v>
                </c:pt>
                <c:pt idx="4">
                  <c:v>Dec. 2025</c:v>
                </c:pt>
                <c:pt idx="5">
                  <c:v>March 2026</c:v>
                </c:pt>
                <c:pt idx="6">
                  <c:v>June 2026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0.82</c:v>
                </c:pt>
                <c:pt idx="1">
                  <c:v>0.83</c:v>
                </c:pt>
                <c:pt idx="2">
                  <c:v>0.85</c:v>
                </c:pt>
                <c:pt idx="3">
                  <c:v>0.85</c:v>
                </c:pt>
                <c:pt idx="4">
                  <c:v>0.9</c:v>
                </c:pt>
                <c:pt idx="5">
                  <c:v>0.92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3-48E3-8138-726FD1DEB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3546575"/>
        <c:axId val="1343549455"/>
      </c:barChart>
      <c:catAx>
        <c:axId val="134354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43549455"/>
        <c:crosses val="autoZero"/>
        <c:auto val="1"/>
        <c:lblAlgn val="ctr"/>
        <c:lblOffset val="100"/>
        <c:noMultiLvlLbl val="0"/>
      </c:catAx>
      <c:valAx>
        <c:axId val="134354945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4354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Ddecreasing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23-4E71-AB12-3DA79E496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C-4DF4-A51C-8E1F296E1F2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A572F3-B0FF-4FD2-9C37-F40F3E837A9C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EC-4DF4-A51C-8E1F296E1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0.19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C-4DF4-A51C-8E1F296E1F2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0.78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C-4DF4-A51C-8E1F296E1F2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We don´t invest in Artificial Intelligence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Services</c:v>
                </c:pt>
                <c:pt idx="1">
                  <c:v>Manufacturing industry</c:v>
                </c:pt>
              </c:strCache>
            </c:strRef>
          </c:cat>
          <c:val>
            <c:numRef>
              <c:f>Taul1!$E$2:$E$3</c:f>
              <c:numCache>
                <c:formatCode>0%</c:formatCode>
                <c:ptCount val="2"/>
                <c:pt idx="0">
                  <c:v>0.03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C-4DF4-A51C-8E1F296E1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4422896"/>
        <c:axId val="727865024"/>
      </c:barChart>
      <c:catAx>
        <c:axId val="53442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7865024"/>
        <c:crosses val="autoZero"/>
        <c:auto val="1"/>
        <c:lblAlgn val="ctr"/>
        <c:lblOffset val="100"/>
        <c:noMultiLvlLbl val="0"/>
      </c:catAx>
      <c:valAx>
        <c:axId val="72786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442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7633862736516"/>
          <c:y val="3.9444200996580185E-2"/>
          <c:w val="0.45067577109047519"/>
          <c:h val="0.866259876579462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Ddecreasing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C-4DF4-A51C-8E1F296E1F2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A572F3-B0FF-4FD2-9C37-F40F3E837A9C}" type="VALUE">
                      <a:rPr lang="en-US">
                        <a:solidFill>
                          <a:schemeClr val="bg2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EC-4DF4-A51C-8E1F296E1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0.23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C-4DF4-A51C-8E1F296E1F2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Increasing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0.73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C-4DF4-A51C-8E1F296E1F2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We don´t invest in Artificial Intelligence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Over 150 employees</c:v>
                </c:pt>
                <c:pt idx="1">
                  <c:v>Fewer than 150 employees</c:v>
                </c:pt>
              </c:strCache>
            </c:strRef>
          </c:cat>
          <c:val>
            <c:numRef>
              <c:f>Taul1!$E$2:$E$3</c:f>
              <c:numCache>
                <c:formatCode>0%</c:formatCode>
                <c:ptCount val="2"/>
                <c:pt idx="0">
                  <c:v>0.03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C-4DF4-A51C-8E1F296E1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4422896"/>
        <c:axId val="727865024"/>
      </c:barChart>
      <c:catAx>
        <c:axId val="53442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7865024"/>
        <c:crosses val="autoZero"/>
        <c:auto val="1"/>
        <c:lblAlgn val="ctr"/>
        <c:lblOffset val="100"/>
        <c:noMultiLvlLbl val="0"/>
      </c:catAx>
      <c:valAx>
        <c:axId val="72786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442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83415410190637"/>
          <c:y val="4.2677012609117361E-2"/>
          <c:w val="0.51551809712775687"/>
          <c:h val="0.947110136936083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March 2025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Taul1!$A$2:$A$11</c:f>
              <c:strCache>
                <c:ptCount val="10"/>
                <c:pt idx="0">
                  <c:v>Unable to assess</c:v>
                </c:pt>
                <c:pt idx="1">
                  <c:v>No impacts experienced</c:v>
                </c:pt>
                <c:pt idx="2">
                  <c:v>We had to scale down operations in certain countries</c:v>
                </c:pt>
                <c:pt idx="3">
                  <c:v>Cyber threats, information security risks and disinformation/influence operations have increased (concretely observed)</c:v>
                </c:pt>
                <c:pt idx="4">
                  <c:v>We have gained new customers or entered new markets</c:v>
                </c:pt>
                <c:pt idx="5">
                  <c:v>Export restrictions are making business operations more difficult</c:v>
                </c:pt>
                <c:pt idx="6">
                  <c:v>We have lost customers or markets in certain regions</c:v>
                </c:pt>
                <c:pt idx="7">
                  <c:v>Investment projects have been postponed or cancelled due to uncertainty</c:v>
                </c:pt>
                <c:pt idx="8">
                  <c:v>Supply chain disruptions (e.g. delays, component shortages, logistics issues)</c:v>
                </c:pt>
                <c:pt idx="9">
                  <c:v>Rising costs (energy, raw materials, transportation, tariffs and exchange rates)</c:v>
                </c:pt>
              </c:strCache>
            </c:strRef>
          </c:cat>
          <c:val>
            <c:numRef>
              <c:f>Taul1!$B$2:$B$11</c:f>
              <c:numCache>
                <c:formatCode>0%</c:formatCode>
                <c:ptCount val="10"/>
                <c:pt idx="0">
                  <c:v>0.11</c:v>
                </c:pt>
                <c:pt idx="1">
                  <c:v>0.25</c:v>
                </c:pt>
                <c:pt idx="2">
                  <c:v>0.1</c:v>
                </c:pt>
                <c:pt idx="3">
                  <c:v>0.18</c:v>
                </c:pt>
                <c:pt idx="4">
                  <c:v>0.13</c:v>
                </c:pt>
                <c:pt idx="5">
                  <c:v>0.11</c:v>
                </c:pt>
                <c:pt idx="6">
                  <c:v>0.18</c:v>
                </c:pt>
                <c:pt idx="7">
                  <c:v>0.28999999999999998</c:v>
                </c:pt>
                <c:pt idx="8">
                  <c:v>0.15</c:v>
                </c:pt>
                <c:pt idx="9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0-45B8-99A6-75BD1607C21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June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Taul1!$A$2:$A$11</c:f>
              <c:strCache>
                <c:ptCount val="10"/>
                <c:pt idx="0">
                  <c:v>Unable to assess</c:v>
                </c:pt>
                <c:pt idx="1">
                  <c:v>No impacts experienced</c:v>
                </c:pt>
                <c:pt idx="2">
                  <c:v>We had to scale down operations in certain countries</c:v>
                </c:pt>
                <c:pt idx="3">
                  <c:v>Cyber threats, information security risks and disinformation/influence operations have increased (concretely observed)</c:v>
                </c:pt>
                <c:pt idx="4">
                  <c:v>We have gained new customers or entered new markets</c:v>
                </c:pt>
                <c:pt idx="5">
                  <c:v>Export restrictions are making business operations more difficult</c:v>
                </c:pt>
                <c:pt idx="6">
                  <c:v>We have lost customers or markets in certain regions</c:v>
                </c:pt>
                <c:pt idx="7">
                  <c:v>Investment projects have been postponed or cancelled due to uncertainty</c:v>
                </c:pt>
                <c:pt idx="8">
                  <c:v>Supply chain disruptions (e.g. delays, component shortages, logistics issues)</c:v>
                </c:pt>
                <c:pt idx="9">
                  <c:v>Rising costs (energy, raw materials, transportation, tariffs and exchange rates)</c:v>
                </c:pt>
              </c:strCache>
            </c:strRef>
          </c:cat>
          <c:val>
            <c:numRef>
              <c:f>Taul1!$C$2:$C$11</c:f>
              <c:numCache>
                <c:formatCode>0%</c:formatCode>
                <c:ptCount val="10"/>
                <c:pt idx="0">
                  <c:v>0.03</c:v>
                </c:pt>
                <c:pt idx="1">
                  <c:v>0.11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0.2</c:v>
                </c:pt>
                <c:pt idx="7">
                  <c:v>0.33</c:v>
                </c:pt>
                <c:pt idx="8">
                  <c:v>0.36</c:v>
                </c:pt>
                <c:pt idx="9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0-45B8-99A6-75BD1607C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1836943"/>
        <c:axId val="2131837903"/>
      </c:barChart>
      <c:catAx>
        <c:axId val="213183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1837903"/>
        <c:crosses val="autoZero"/>
        <c:auto val="1"/>
        <c:lblAlgn val="ctr"/>
        <c:lblOffset val="100"/>
        <c:noMultiLvlLbl val="0"/>
      </c:catAx>
      <c:valAx>
        <c:axId val="2131837903"/>
        <c:scaling>
          <c:orientation val="minMax"/>
          <c:max val="0.70000000000000007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3183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28568406815208"/>
          <c:y val="0.60569403606314476"/>
          <c:w val="0.27271431593184792"/>
          <c:h val="9.9446604092044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76910335129791"/>
          <c:y val="4.2381044114814102E-2"/>
          <c:w val="0.50058314787836533"/>
          <c:h val="0.935918465788000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March 2025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We have a comprehensive business continuity management system that includes risk management, contingency planning, exercises and regular reviews.</c:v>
                </c:pt>
                <c:pt idx="1">
                  <c:v>We have a plan, conduct regular exercises and continuously improve it based on experience.</c:v>
                </c:pt>
                <c:pt idx="2">
                  <c:v>We have a plan and have tested it in practice (e.g. through exercises and simulations).</c:v>
                </c:pt>
                <c:pt idx="3">
                  <c:v>We have a written contingency plan / business continuity plan.</c:v>
                </c:pt>
                <c:pt idx="4">
                  <c:v>We have identified the key risks, but do not have a written plan.</c:v>
                </c:pt>
                <c:pt idx="5">
                  <c:v>We do not have a formal plan or a systematic preparedness process in place.</c:v>
                </c:pt>
              </c:strCache>
            </c:strRef>
          </c:cat>
          <c:val>
            <c:numRef>
              <c:f>Taul1!$B$2:$B$7</c:f>
              <c:numCache>
                <c:formatCode>0%</c:formatCode>
                <c:ptCount val="6"/>
                <c:pt idx="0">
                  <c:v>0.06</c:v>
                </c:pt>
                <c:pt idx="1">
                  <c:v>0.04</c:v>
                </c:pt>
                <c:pt idx="2">
                  <c:v>0.09</c:v>
                </c:pt>
                <c:pt idx="3">
                  <c:v>0.3</c:v>
                </c:pt>
                <c:pt idx="4">
                  <c:v>0.45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D-46B3-BAB4-6B54B053AED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June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We have a comprehensive business continuity management system that includes risk management, contingency planning, exercises and regular reviews.</c:v>
                </c:pt>
                <c:pt idx="1">
                  <c:v>We have a plan, conduct regular exercises and continuously improve it based on experience.</c:v>
                </c:pt>
                <c:pt idx="2">
                  <c:v>We have a plan and have tested it in practice (e.g. through exercises and simulations).</c:v>
                </c:pt>
                <c:pt idx="3">
                  <c:v>We have a written contingency plan / business continuity plan.</c:v>
                </c:pt>
                <c:pt idx="4">
                  <c:v>We have identified the key risks, but do not have a written plan.</c:v>
                </c:pt>
                <c:pt idx="5">
                  <c:v>We do not have a formal plan or a systematic preparedness process in place.</c:v>
                </c:pt>
              </c:strCache>
            </c:strRef>
          </c:cat>
          <c:val>
            <c:numRef>
              <c:f>Taul1!$C$2:$C$7</c:f>
              <c:numCache>
                <c:formatCode>0%</c:formatCode>
                <c:ptCount val="6"/>
                <c:pt idx="0">
                  <c:v>0.08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0.33</c:v>
                </c:pt>
                <c:pt idx="4">
                  <c:v>0.41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D-46B3-BAB4-6B54B053A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2946528"/>
        <c:axId val="302943648"/>
      </c:barChart>
      <c:catAx>
        <c:axId val="30294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02943648"/>
        <c:crosses val="autoZero"/>
        <c:auto val="1"/>
        <c:lblAlgn val="ctr"/>
        <c:lblOffset val="100"/>
        <c:noMultiLvlLbl val="0"/>
      </c:catAx>
      <c:valAx>
        <c:axId val="3029436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0294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81066611849442"/>
          <c:y val="0.80106968905904674"/>
          <c:w val="0.2574229356404229"/>
          <c:h val="7.1787178596510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64785602140253"/>
          <c:y val="3.9444200996580185E-2"/>
          <c:w val="0.56270439520826077"/>
          <c:h val="0.944762024693142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March 2025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Other, please specify</c:v>
                </c:pt>
                <c:pt idx="1">
                  <c:v>We have not taken any specific measures</c:v>
                </c:pt>
                <c:pt idx="2">
                  <c:v>Diversifying operations across different countries</c:v>
                </c:pt>
                <c:pt idx="3">
                  <c:v>Preparedness exercises for disruptions, including crisis communication</c:v>
                </c:pt>
                <c:pt idx="4">
                  <c:v>Preparedness exercises for disruptions, including crisis communication</c:v>
                </c:pt>
                <c:pt idx="5">
                  <c:v>Increasing cooperation with partners or customers</c:v>
                </c:pt>
                <c:pt idx="6">
                  <c:v>Risk assessment of partners</c:v>
                </c:pt>
                <c:pt idx="7">
                  <c:v>Increasing inventory levels</c:v>
                </c:pt>
                <c:pt idx="8">
                  <c:v>Adapting production or services</c:v>
                </c:pt>
                <c:pt idx="9">
                  <c:v>Improving cybersecurity</c:v>
                </c:pt>
                <c:pt idx="10">
                  <c:v>Identifying new supply chains and suppliers</c:v>
                </c:pt>
                <c:pt idx="11">
                  <c:v>Training employees</c:v>
                </c:pt>
              </c:strCache>
            </c:strRef>
          </c:cat>
          <c:val>
            <c:numRef>
              <c:f>Taul1!$B$2:$B$13</c:f>
              <c:numCache>
                <c:formatCode>0%</c:formatCode>
                <c:ptCount val="12"/>
                <c:pt idx="0">
                  <c:v>0.02</c:v>
                </c:pt>
                <c:pt idx="1">
                  <c:v>0.09</c:v>
                </c:pt>
                <c:pt idx="2">
                  <c:v>0.11</c:v>
                </c:pt>
                <c:pt idx="3">
                  <c:v>0.11</c:v>
                </c:pt>
                <c:pt idx="4">
                  <c:v>0.19</c:v>
                </c:pt>
                <c:pt idx="5">
                  <c:v>0.23</c:v>
                </c:pt>
                <c:pt idx="6">
                  <c:v>0.25</c:v>
                </c:pt>
                <c:pt idx="7">
                  <c:v>0.21</c:v>
                </c:pt>
                <c:pt idx="8">
                  <c:v>0.41</c:v>
                </c:pt>
                <c:pt idx="9">
                  <c:v>0.5</c:v>
                </c:pt>
                <c:pt idx="10">
                  <c:v>0.4</c:v>
                </c:pt>
                <c:pt idx="1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5-4428-82FF-CEE06A480DD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June 2026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Taul1!$A$2:$A$13</c:f>
              <c:strCache>
                <c:ptCount val="12"/>
                <c:pt idx="0">
                  <c:v>Other, please specify</c:v>
                </c:pt>
                <c:pt idx="1">
                  <c:v>We have not taken any specific measures</c:v>
                </c:pt>
                <c:pt idx="2">
                  <c:v>Diversifying operations across different countries</c:v>
                </c:pt>
                <c:pt idx="3">
                  <c:v>Preparedness exercises for disruptions, including crisis communication</c:v>
                </c:pt>
                <c:pt idx="4">
                  <c:v>Preparedness exercises for disruptions, including crisis communication</c:v>
                </c:pt>
                <c:pt idx="5">
                  <c:v>Increasing cooperation with partners or customers</c:v>
                </c:pt>
                <c:pt idx="6">
                  <c:v>Risk assessment of partners</c:v>
                </c:pt>
                <c:pt idx="7">
                  <c:v>Increasing inventory levels</c:v>
                </c:pt>
                <c:pt idx="8">
                  <c:v>Adapting production or services</c:v>
                </c:pt>
                <c:pt idx="9">
                  <c:v>Improving cybersecurity</c:v>
                </c:pt>
                <c:pt idx="10">
                  <c:v>Identifying new supply chains and suppliers</c:v>
                </c:pt>
                <c:pt idx="11">
                  <c:v>Training employees</c:v>
                </c:pt>
              </c:strCache>
            </c:strRef>
          </c:cat>
          <c:val>
            <c:numRef>
              <c:f>Taul1!$C$2:$C$13</c:f>
              <c:numCache>
                <c:formatCode>0%</c:formatCode>
                <c:ptCount val="12"/>
                <c:pt idx="0">
                  <c:v>0.02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0.19</c:v>
                </c:pt>
                <c:pt idx="5">
                  <c:v>0.26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0.47</c:v>
                </c:pt>
                <c:pt idx="1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5-4428-82FF-CEE06A480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747231"/>
        <c:axId val="118745791"/>
      </c:barChart>
      <c:catAx>
        <c:axId val="118747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745791"/>
        <c:crosses val="autoZero"/>
        <c:auto val="1"/>
        <c:lblAlgn val="ctr"/>
        <c:lblOffset val="100"/>
        <c:noMultiLvlLbl val="0"/>
      </c:catAx>
      <c:valAx>
        <c:axId val="1187457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874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317189068733042"/>
          <c:y val="0.84077276752034058"/>
          <c:w val="0.29351232344538092"/>
          <c:h val="7.3167157578030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Don't know</c:v>
                </c:pt>
                <c:pt idx="1">
                  <c:v>The situation mainly poses threats</c:v>
                </c:pt>
                <c:pt idx="2">
                  <c:v>No significant opportunities</c:v>
                </c:pt>
                <c:pt idx="3">
                  <c:v>Yes, some opportunities</c:v>
                </c:pt>
                <c:pt idx="4">
                  <c:v>Yes, significant opportunities</c:v>
                </c:pt>
              </c:strCache>
            </c:strRef>
          </c:cat>
          <c:val>
            <c:numRef>
              <c:f>Taul1!$B$2:$B$6</c:f>
              <c:numCache>
                <c:formatCode>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0.25</c:v>
                </c:pt>
                <c:pt idx="3">
                  <c:v>0.51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E-4DC8-B434-FE5CB6C49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889568"/>
        <c:axId val="356892928"/>
      </c:barChart>
      <c:catAx>
        <c:axId val="35688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6892928"/>
        <c:crosses val="autoZero"/>
        <c:auto val="1"/>
        <c:lblAlgn val="ctr"/>
        <c:lblOffset val="100"/>
        <c:noMultiLvlLbl val="0"/>
      </c:catAx>
      <c:valAx>
        <c:axId val="356892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688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Taul1!$A$2:$A$15</c:f>
              <c:strCache>
                <c:ptCount val="14"/>
                <c:pt idx="0">
                  <c:v>Health technology</c:v>
                </c:pt>
                <c:pt idx="1">
                  <c:v>Other, please specify</c:v>
                </c:pt>
                <c:pt idx="2">
                  <c:v>Telecommunications networks</c:v>
                </c:pt>
                <c:pt idx="3">
                  <c:v>Hydrogen and battery industry</c:v>
                </c:pt>
                <c:pt idx="4">
                  <c:v>Cybersecurity</c:v>
                </c:pt>
                <c:pt idx="5">
                  <c:v>Circular economy and materials technologies</c:v>
                </c:pt>
                <c:pt idx="6">
                  <c:v>Industrial automation and robotics</c:v>
                </c:pt>
                <c:pt idx="7">
                  <c:v>Built infrastructure</c:v>
                </c:pt>
                <c:pt idx="8">
                  <c:v>Mining and minerals sector</c:v>
                </c:pt>
                <c:pt idx="9">
                  <c:v>Maritime industry</c:v>
                </c:pt>
                <c:pt idx="10">
                  <c:v>Energy solutions</c:v>
                </c:pt>
                <c:pt idx="11">
                  <c:v>Data centres</c:v>
                </c:pt>
                <c:pt idx="12">
                  <c:v>AI / Artificial Intelligence</c:v>
                </c:pt>
                <c:pt idx="13">
                  <c:v>Defence and security sector</c:v>
                </c:pt>
              </c:strCache>
            </c:strRef>
          </c:cat>
          <c:val>
            <c:numRef>
              <c:f>Taul1!$B$2:$B$15</c:f>
              <c:numCache>
                <c:formatCode>0%</c:formatCode>
                <c:ptCount val="14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3">
                  <c:v>0.06</c:v>
                </c:pt>
                <c:pt idx="4">
                  <c:v>0.09</c:v>
                </c:pt>
                <c:pt idx="5">
                  <c:v>0.11</c:v>
                </c:pt>
                <c:pt idx="6">
                  <c:v>0.12</c:v>
                </c:pt>
                <c:pt idx="7">
                  <c:v>0.13</c:v>
                </c:pt>
                <c:pt idx="8">
                  <c:v>0.17</c:v>
                </c:pt>
                <c:pt idx="9">
                  <c:v>0.19</c:v>
                </c:pt>
                <c:pt idx="10">
                  <c:v>0.25</c:v>
                </c:pt>
                <c:pt idx="11">
                  <c:v>0.28000000000000003</c:v>
                </c:pt>
                <c:pt idx="12">
                  <c:v>0.3</c:v>
                </c:pt>
                <c:pt idx="1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2-4EBF-8225-C3DD105C6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3734528"/>
        <c:axId val="363734048"/>
      </c:barChart>
      <c:catAx>
        <c:axId val="36373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3734048"/>
        <c:crosses val="autoZero"/>
        <c:auto val="1"/>
        <c:lblAlgn val="ctr"/>
        <c:lblOffset val="100"/>
        <c:noMultiLvlLbl val="0"/>
      </c:catAx>
      <c:valAx>
        <c:axId val="3637340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37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New orders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New orders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Sept. 2024</c:v>
                </c:pt>
                <c:pt idx="1">
                  <c:v>Dec. 2024</c:v>
                </c:pt>
                <c:pt idx="2">
                  <c:v>March 2025</c:v>
                </c:pt>
                <c:pt idx="3">
                  <c:v>June 2025</c:v>
                </c:pt>
                <c:pt idx="4">
                  <c:v>Sept. 2025</c:v>
                </c:pt>
                <c:pt idx="5">
                  <c:v>Dec. 2025</c:v>
                </c:pt>
                <c:pt idx="6">
                  <c:v>March 2026</c:v>
                </c:pt>
                <c:pt idx="7">
                  <c:v>June 2026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-16</c:v>
                </c:pt>
                <c:pt idx="1">
                  <c:v>-8</c:v>
                </c:pt>
                <c:pt idx="2">
                  <c:v>11</c:v>
                </c:pt>
                <c:pt idx="3">
                  <c:v>4</c:v>
                </c:pt>
                <c:pt idx="4">
                  <c:v>5</c:v>
                </c:pt>
                <c:pt idx="5">
                  <c:v>12</c:v>
                </c:pt>
                <c:pt idx="6">
                  <c:v>22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4-477A-8585-9998DF8BF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377119"/>
        <c:axId val="756376159"/>
      </c:barChart>
      <c:catAx>
        <c:axId val="75637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6159"/>
        <c:crosses val="autoZero"/>
        <c:auto val="1"/>
        <c:lblAlgn val="ctr"/>
        <c:lblOffset val="100"/>
        <c:noMultiLvlLbl val="0"/>
      </c:catAx>
      <c:valAx>
        <c:axId val="75637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rgbClr val="29282E"/>
                </a:solidFill>
              </a:rPr>
              <a:t>Order books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Tilauskanta</c:v>
                </c:pt>
              </c:strCache>
            </c:strRef>
          </c:tx>
          <c:spPr>
            <a:solidFill>
              <a:srgbClr val="0F78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Sept. 2024</c:v>
                </c:pt>
                <c:pt idx="1">
                  <c:v>Dec. 2024</c:v>
                </c:pt>
                <c:pt idx="2">
                  <c:v>March 2025</c:v>
                </c:pt>
                <c:pt idx="3">
                  <c:v>June 2025</c:v>
                </c:pt>
                <c:pt idx="4">
                  <c:v>Sept. 2025</c:v>
                </c:pt>
                <c:pt idx="5">
                  <c:v>Dec. 2025</c:v>
                </c:pt>
                <c:pt idx="6">
                  <c:v>March 2026</c:v>
                </c:pt>
                <c:pt idx="7">
                  <c:v>June 2026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-17</c:v>
                </c:pt>
                <c:pt idx="1">
                  <c:v>-13</c:v>
                </c:pt>
                <c:pt idx="2">
                  <c:v>10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20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4-48F7-9834-A4DE698A0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377119"/>
        <c:axId val="756376159"/>
      </c:barChart>
      <c:catAx>
        <c:axId val="75637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6159"/>
        <c:crosses val="autoZero"/>
        <c:auto val="1"/>
        <c:lblAlgn val="ctr"/>
        <c:lblOffset val="100"/>
        <c:noMultiLvlLbl val="0"/>
      </c:catAx>
      <c:valAx>
        <c:axId val="75637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dirty="0" err="1"/>
              <a:t>Employment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Työllisyys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1267980627639469E-3"/>
                  <c:y val="-7.463431200674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8-4496-ADFC-11F1211DB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Sept. 2024</c:v>
                </c:pt>
                <c:pt idx="1">
                  <c:v>Dec. 2024</c:v>
                </c:pt>
                <c:pt idx="2">
                  <c:v>March 2025</c:v>
                </c:pt>
                <c:pt idx="3">
                  <c:v>June 2025</c:v>
                </c:pt>
                <c:pt idx="4">
                  <c:v>Sept. 2025</c:v>
                </c:pt>
                <c:pt idx="5">
                  <c:v>Dec. 2025</c:v>
                </c:pt>
                <c:pt idx="6">
                  <c:v>March 2026</c:v>
                </c:pt>
                <c:pt idx="7">
                  <c:v>June 2026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-12</c:v>
                </c:pt>
                <c:pt idx="1">
                  <c:v>-16</c:v>
                </c:pt>
                <c:pt idx="2">
                  <c:v>-3</c:v>
                </c:pt>
                <c:pt idx="3">
                  <c:v>7</c:v>
                </c:pt>
                <c:pt idx="4">
                  <c:v>2</c:v>
                </c:pt>
                <c:pt idx="5">
                  <c:v>5</c:v>
                </c:pt>
                <c:pt idx="6">
                  <c:v>14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8-4496-ADFC-11F1211DB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377119"/>
        <c:axId val="756376159"/>
      </c:barChart>
      <c:catAx>
        <c:axId val="75637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6159"/>
        <c:crosses val="autoZero"/>
        <c:auto val="1"/>
        <c:lblAlgn val="ctr"/>
        <c:lblOffset val="100"/>
        <c:noMultiLvlLbl val="0"/>
      </c:catAx>
      <c:valAx>
        <c:axId val="756376159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dirty="0" err="1"/>
              <a:t>Production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Sept. 2024</c:v>
                </c:pt>
                <c:pt idx="1">
                  <c:v>Dec. 2024</c:v>
                </c:pt>
                <c:pt idx="2">
                  <c:v>March 2025</c:v>
                </c:pt>
                <c:pt idx="3">
                  <c:v>June 2025</c:v>
                </c:pt>
                <c:pt idx="4">
                  <c:v>Sept. 2025</c:v>
                </c:pt>
                <c:pt idx="5">
                  <c:v>Dec. 2025</c:v>
                </c:pt>
                <c:pt idx="6">
                  <c:v>March 2026</c:v>
                </c:pt>
                <c:pt idx="7">
                  <c:v>June 2026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-8</c:v>
                </c:pt>
                <c:pt idx="1">
                  <c:v>-9</c:v>
                </c:pt>
                <c:pt idx="2">
                  <c:v>6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17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B-42DE-A01B-05A444061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377119"/>
        <c:axId val="756376159"/>
      </c:barChart>
      <c:catAx>
        <c:axId val="75637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6159"/>
        <c:crosses val="autoZero"/>
        <c:auto val="1"/>
        <c:lblAlgn val="ctr"/>
        <c:lblOffset val="100"/>
        <c:noMultiLvlLbl val="0"/>
      </c:catAx>
      <c:valAx>
        <c:axId val="756376159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19953403322728"/>
          <c:y val="0.19210574176235445"/>
          <c:w val="0.84540568727636933"/>
          <c:h val="0.75967621008300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Työllisyys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267980627640041E-3"/>
                  <c:y val="-7.0706483345313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32-4425-89FD-EA86DA60C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Sept. 2024</c:v>
                </c:pt>
                <c:pt idx="1">
                  <c:v>Dec. 2024</c:v>
                </c:pt>
                <c:pt idx="2">
                  <c:v>March 2025</c:v>
                </c:pt>
                <c:pt idx="3">
                  <c:v>June 2025</c:v>
                </c:pt>
                <c:pt idx="4">
                  <c:v>Sept. 2025</c:v>
                </c:pt>
                <c:pt idx="5">
                  <c:v>Dec. 2025</c:v>
                </c:pt>
                <c:pt idx="6">
                  <c:v>March 2026</c:v>
                </c:pt>
                <c:pt idx="7">
                  <c:v>June 2026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-7</c:v>
                </c:pt>
                <c:pt idx="1">
                  <c:v>-2</c:v>
                </c:pt>
                <c:pt idx="2">
                  <c:v>15</c:v>
                </c:pt>
                <c:pt idx="3">
                  <c:v>4</c:v>
                </c:pt>
                <c:pt idx="4">
                  <c:v>2</c:v>
                </c:pt>
                <c:pt idx="5">
                  <c:v>15</c:v>
                </c:pt>
                <c:pt idx="6">
                  <c:v>18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2-4425-89FD-EA86DA60C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377119"/>
        <c:axId val="756376159"/>
      </c:barChart>
      <c:catAx>
        <c:axId val="75637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6159"/>
        <c:crosses val="autoZero"/>
        <c:auto val="1"/>
        <c:lblAlgn val="ctr"/>
        <c:lblOffset val="100"/>
        <c:noMultiLvlLbl val="0"/>
      </c:catAx>
      <c:valAx>
        <c:axId val="756376159"/>
        <c:scaling>
          <c:orientation val="minMax"/>
          <c:max val="4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637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0.40959</cdr:x>
      <cdr:y>0.79972</cdr:y>
    </cdr:from>
    <cdr:to>
      <cdr:x>1</cdr:x>
      <cdr:y>1</cdr:y>
    </cdr:to>
    <cdr:sp macro="" textlink="">
      <cdr:nvSpPr>
        <cdr:cNvPr id="2" name="Tekstiruutu 5">
          <a:extLst xmlns:a="http://schemas.openxmlformats.org/drawingml/2006/main">
            <a:ext uri="{FF2B5EF4-FFF2-40B4-BE49-F238E27FC236}">
              <a16:creationId xmlns:a16="http://schemas.microsoft.com/office/drawing/2014/main" id="{BA3DACB2-17E4-1176-3D0F-E3CAD2F77D3F}"/>
            </a:ext>
          </a:extLst>
        </cdr:cNvPr>
        <cdr:cNvSpPr txBox="1"/>
      </cdr:nvSpPr>
      <cdr:spPr>
        <a:xfrm xmlns:a="http://schemas.openxmlformats.org/drawingml/2006/main">
          <a:off x="1698467" y="2521113"/>
          <a:ext cx="2448281" cy="6267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defPPr>
            <a:defRPr lang="fi-FI"/>
          </a:defPPr>
          <a:lvl1pPr marL="0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39932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79871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19807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59744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699681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39614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379548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19486" indent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spc="-40" dirty="0"/>
            <a:t>When the balance figure is positive, the majority of respondents who assessed the change report that the situation has improved.</a:t>
          </a:r>
          <a:endParaRPr lang="fi-FI" sz="900" spc="-4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b="1" i="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b="1" i="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b="1" i="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b="1" i="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b="1" i="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31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30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87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377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50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71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3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64857443-6EF4-340B-5567-90828BE41CD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9144005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marL="0" indent="0" algn="ctr">
              <a:buFontTx/>
              <a:buNone/>
              <a:defRPr sz="15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tähän taustakuva</a:t>
            </a:r>
            <a:br>
              <a:rPr lang="fi-FI"/>
            </a:b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12" name="Otsikon paikkamerkki 2">
            <a:extLst>
              <a:ext uri="{FF2B5EF4-FFF2-40B4-BE49-F238E27FC236}">
                <a16:creationId xmlns:a16="http://schemas.microsoft.com/office/drawing/2014/main" id="{82F9F293-B54D-C923-6529-633E0A625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744" y="434876"/>
            <a:ext cx="8414720" cy="1973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lnSpc>
                <a:spcPts val="4560"/>
              </a:lnSpc>
              <a:defRPr sz="4000" spc="-90" baseline="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pääotsikkoa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6992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kkidia 2">
    <p:bg>
      <p:bgPr>
        <a:solidFill>
          <a:srgbClr val="91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3">
            <a:extLst>
              <a:ext uri="{FF2B5EF4-FFF2-40B4-BE49-F238E27FC236}">
                <a16:creationId xmlns:a16="http://schemas.microsoft.com/office/drawing/2014/main" id="{4D25D373-514B-2D43-8D13-29ADAA1E693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>
            <a:lvl1pPr marL="21600" indent="0" algn="ctr">
              <a:spcBef>
                <a:spcPts val="1000"/>
              </a:spcBef>
              <a:spcAft>
                <a:spcPts val="1000"/>
              </a:spcAft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taustakuva ylävalikosta (Lisää -&gt; Kuvat)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538CD4A3-27C6-9002-D3EE-BEDC602B793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83568" y="1437843"/>
            <a:ext cx="7737773" cy="3270705"/>
          </a:xfrm>
          <a:prstGeom prst="rect">
            <a:avLst/>
          </a:prstGeom>
          <a:solidFill>
            <a:schemeClr val="bg1">
              <a:alpha val="89987"/>
            </a:schemeClr>
          </a:solidFill>
        </p:spPr>
        <p:txBody>
          <a:bodyPr vert="horz" lIns="295200" tIns="298800" rIns="295200" bIns="29880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Otsikon paikkamerkki 2">
            <a:extLst>
              <a:ext uri="{FF2B5EF4-FFF2-40B4-BE49-F238E27FC236}">
                <a16:creationId xmlns:a16="http://schemas.microsoft.com/office/drawing/2014/main" id="{AC63BCDB-29B0-3F38-1255-A5E4EF309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434952"/>
            <a:ext cx="7737773" cy="7308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201600" tIns="251999" rIns="201600" bIns="45720" rtlCol="0" anchor="t"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otsikkoa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5C4B3C-0880-DD92-6362-8A174DFC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1827128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kkidia 3">
    <p:bg>
      <p:bgPr>
        <a:solidFill>
          <a:srgbClr val="91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07E0098-8A8B-371E-4F09-1D9DFEF357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>
            <a:lvl1pPr marL="21600" indent="0" algn="ctr">
              <a:spcBef>
                <a:spcPts val="1000"/>
              </a:spcBef>
              <a:spcAft>
                <a:spcPts val="1000"/>
              </a:spcAft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taustakuva ylävalikosta (Lisää -&gt; Kuvat)</a:t>
            </a:r>
          </a:p>
        </p:txBody>
      </p:sp>
      <p:sp>
        <p:nvSpPr>
          <p:cNvPr id="2" name="Tekstin paikkamerkki 28">
            <a:extLst>
              <a:ext uri="{FF2B5EF4-FFF2-40B4-BE49-F238E27FC236}">
                <a16:creationId xmlns:a16="http://schemas.microsoft.com/office/drawing/2014/main" id="{E311EADA-AD25-EDA4-BAFF-A059DD1C88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213" y="940244"/>
            <a:ext cx="7732127" cy="32578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576000" tIns="360000" rIns="576000" bIns="360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nostotekstiä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DC2C459-A150-F0C6-4A67-A82BAE05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75129796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kkidia 4">
    <p:bg>
      <p:bgPr>
        <a:solidFill>
          <a:srgbClr val="91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3">
            <a:extLst>
              <a:ext uri="{FF2B5EF4-FFF2-40B4-BE49-F238E27FC236}">
                <a16:creationId xmlns:a16="http://schemas.microsoft.com/office/drawing/2014/main" id="{9651BF4C-6136-996B-7252-60F86D51BD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>
            <a:lvl1pPr marL="21600" indent="0" algn="ctr">
              <a:spcBef>
                <a:spcPts val="1000"/>
              </a:spcBef>
              <a:spcAft>
                <a:spcPts val="1000"/>
              </a:spcAft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taustakuva ylävalikosta (Lisää -&gt; Kuvat)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B96DAD27-9578-C6ED-8399-FED70C149F22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82039" y="714715"/>
            <a:ext cx="7737772" cy="370674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None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D91D03-274F-6C7A-753B-C1E83015A373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2184" y="1666061"/>
            <a:ext cx="7287878" cy="245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>
            <a:extLst>
              <a:ext uri="{FF2B5EF4-FFF2-40B4-BE49-F238E27FC236}">
                <a16:creationId xmlns:a16="http://schemas.microsoft.com/office/drawing/2014/main" id="{D1F7CFEB-48D4-6239-2FA7-CC3AB1CCD4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184" y="1000122"/>
            <a:ext cx="7291785" cy="602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17883E6D-D92B-78D1-7550-93633724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109008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kki 5">
    <p:bg>
      <p:bgPr>
        <a:solidFill>
          <a:srgbClr val="91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3">
            <a:extLst>
              <a:ext uri="{FF2B5EF4-FFF2-40B4-BE49-F238E27FC236}">
                <a16:creationId xmlns:a16="http://schemas.microsoft.com/office/drawing/2014/main" id="{5DB45106-881E-8684-D983-5CF22DB8582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>
            <a:lvl1pPr marL="21600" indent="0" algn="ctr">
              <a:spcBef>
                <a:spcPts val="1000"/>
              </a:spcBef>
              <a:spcAft>
                <a:spcPts val="1000"/>
              </a:spcAft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taustakuva ylävalikosta (Lisää -&gt; Kuvat)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54565340-6422-F8EC-913F-14C9409D46A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82039" y="714715"/>
            <a:ext cx="7737772" cy="370674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None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F726B36-E47F-2623-CE64-5D3E6024567D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25102" y="1666667"/>
            <a:ext cx="7283936" cy="2446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3400" marR="0" indent="-512763" algn="l" defTabSz="806052" rtl="0" eaLnBrk="1" fontAlgn="auto" latinLnBrk="0" hangingPunct="1">
              <a:lnSpc>
                <a:spcPts val="3060"/>
              </a:lnSpc>
              <a:spcBef>
                <a:spcPts val="400"/>
              </a:spcBef>
              <a:spcAft>
                <a:spcPts val="300"/>
              </a:spcAft>
              <a:buClr>
                <a:srgbClr val="6013A0"/>
              </a:buClr>
              <a:buSzPct val="100000"/>
              <a:buFont typeface="+mj-lt"/>
              <a:buAutoNum type="arabicPeriod"/>
              <a:tabLst/>
              <a:defRPr sz="28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814232" indent="-342900">
              <a:lnSpc>
                <a:spcPct val="100000"/>
              </a:lnSpc>
              <a:buSzPct val="125000"/>
              <a:buFont typeface="+mj-lt"/>
              <a:buAutoNum type="arabicPeriod"/>
              <a:defRPr sz="2000" b="1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014791" indent="-228600">
              <a:lnSpc>
                <a:spcPct val="100000"/>
              </a:lnSpc>
              <a:buSzPct val="125000"/>
              <a:buFont typeface="+mj-lt"/>
              <a:buAutoNum type="arabicPeriod"/>
              <a:defRPr sz="1800" b="1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338051" indent="-228600">
              <a:lnSpc>
                <a:spcPct val="100000"/>
              </a:lnSpc>
              <a:buSzPct val="125000"/>
              <a:buFont typeface="+mj-lt"/>
              <a:buAutoNum type="arabicPeriod"/>
              <a:defRPr sz="1400" b="1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tekstiä </a:t>
            </a:r>
          </a:p>
          <a:p>
            <a:pPr lvl="0"/>
            <a:r>
              <a:rPr lang="fi-FI"/>
              <a:t>Muokkaa tekstiä</a:t>
            </a:r>
          </a:p>
          <a:p>
            <a:pPr lvl="0"/>
            <a:r>
              <a:rPr lang="fi-FI"/>
              <a:t>Muokkaa tekstiä</a:t>
            </a:r>
          </a:p>
        </p:txBody>
      </p:sp>
      <p:sp>
        <p:nvSpPr>
          <p:cNvPr id="6" name="Tekstin paikkamerkki 28">
            <a:extLst>
              <a:ext uri="{FF2B5EF4-FFF2-40B4-BE49-F238E27FC236}">
                <a16:creationId xmlns:a16="http://schemas.microsoft.com/office/drawing/2014/main" id="{86BA0E92-8208-A1E3-8467-E94E89548C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102" y="1005986"/>
            <a:ext cx="7283936" cy="588571"/>
          </a:xfrm>
          <a:prstGeom prst="rect">
            <a:avLst/>
          </a:prstGeom>
        </p:spPr>
        <p:txBody>
          <a:bodyPr>
            <a:normAutofit/>
          </a:bodyPr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000" b="1" i="0" baseline="0">
                <a:solidFill>
                  <a:srgbClr val="6013A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59B21E03-FA59-F0D2-E824-03152994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824363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ylävi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9ABB4A2-5186-E72D-9FDE-F6B6DB532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2" name="Dian numeron paikkamerkki 1">
            <a:extLst>
              <a:ext uri="{FF2B5EF4-FFF2-40B4-BE49-F238E27FC236}">
                <a16:creationId xmlns:a16="http://schemas.microsoft.com/office/drawing/2014/main" id="{CE08863D-2AC1-6682-40C3-AC6C8592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5977" y="4752579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65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099D769F-1C02-99BE-5231-E7FD1EAC54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rgbClr val="000000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E3080A6A-C17E-2040-B465-72D70305F57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8" name="Tekstin paikkamerkki 28">
            <a:extLst>
              <a:ext uri="{FF2B5EF4-FFF2-40B4-BE49-F238E27FC236}">
                <a16:creationId xmlns:a16="http://schemas.microsoft.com/office/drawing/2014/main" id="{9FBE51FB-8106-E248-1B10-D1CC6B240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2949"/>
            <a:ext cx="7171200" cy="47502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FFA7DBA4-69C9-4236-5603-E95A43ED3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49342"/>
            <a:ext cx="3670192" cy="169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50" b="0" i="0" spc="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D68E8D-5D3E-7712-2CB9-4D5223CAE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0B7FDF-0BC8-0872-5D36-F784C4A8B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23375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26909420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i 1">
    <p:bg>
      <p:bgPr>
        <a:solidFill>
          <a:srgbClr val="8A0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8A0DA6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E48AC59-91DB-104E-AB4A-72FCFE9E9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4" name="object 5" descr="$PPTXTitle">
            <a:extLst>
              <a:ext uri="{FF2B5EF4-FFF2-40B4-BE49-F238E27FC236}">
                <a16:creationId xmlns:a16="http://schemas.microsoft.com/office/drawing/2014/main" id="{367165A2-ED36-D5EA-5765-3E5AF16998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361567267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i 2">
    <p:bg>
      <p:bgPr>
        <a:solidFill>
          <a:srgbClr val="8A0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 descr="$PPTXTitle">
            <a:extLst>
              <a:ext uri="{FF2B5EF4-FFF2-40B4-BE49-F238E27FC236}">
                <a16:creationId xmlns:a16="http://schemas.microsoft.com/office/drawing/2014/main" id="{ACB495C6-7B36-9360-B355-8B3E08F9B0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F7267DD-1350-347C-51F0-2657B1486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2" name="Alatunnisteen paikkamerkki 2">
            <a:extLst>
              <a:ext uri="{FF2B5EF4-FFF2-40B4-BE49-F238E27FC236}">
                <a16:creationId xmlns:a16="http://schemas.microsoft.com/office/drawing/2014/main" id="{9A505FDC-4B3D-0CB5-4E0F-19F0C7EB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777378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i 3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in paikkamerkki 2">
            <a:extLst>
              <a:ext uri="{FF2B5EF4-FFF2-40B4-BE49-F238E27FC236}">
                <a16:creationId xmlns:a16="http://schemas.microsoft.com/office/drawing/2014/main" id="{A313FCB6-5425-E2A0-4B94-C8745ACA0941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chemeClr val="bg1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0" name="Kuvan paikkamerkki 6">
            <a:extLst>
              <a:ext uri="{FF2B5EF4-FFF2-40B4-BE49-F238E27FC236}">
                <a16:creationId xmlns:a16="http://schemas.microsoft.com/office/drawing/2014/main" id="{419080B4-1143-EBD4-04A7-F2ADFFB3B9D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8A0DA6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31" name="Tekstin paikkamerkki 28">
            <a:extLst>
              <a:ext uri="{FF2B5EF4-FFF2-40B4-BE49-F238E27FC236}">
                <a16:creationId xmlns:a16="http://schemas.microsoft.com/office/drawing/2014/main" id="{B79E7202-1F76-B2D2-4B43-D432AE903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A09E45-4604-2692-FADF-FA9F985B0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181BE2-D98D-5C62-656A-5DC088DE1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violetti 1">
    <p:bg>
      <p:bgPr>
        <a:solidFill>
          <a:srgbClr val="DE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0F4DA5A-BBFB-E073-AEDE-C72C6074E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3" name="Kuvan paikkamerkki 6">
            <a:extLst>
              <a:ext uri="{FF2B5EF4-FFF2-40B4-BE49-F238E27FC236}">
                <a16:creationId xmlns:a16="http://schemas.microsoft.com/office/drawing/2014/main" id="{C551263D-A846-31E2-ECC8-BF6A087985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401C8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4" name="object 5" descr="$PPTXTitle">
            <a:extLst>
              <a:ext uri="{FF2B5EF4-FFF2-40B4-BE49-F238E27FC236}">
                <a16:creationId xmlns:a16="http://schemas.microsoft.com/office/drawing/2014/main" id="{780BED13-2C1B-5DD5-885A-A0E58FBF611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421C8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306751982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violetti 2">
    <p:bg>
      <p:bgPr>
        <a:solidFill>
          <a:srgbClr val="DFD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8CB78D79-ABFC-46DD-BBD0-710DE7B2C1D3}"/>
              </a:ext>
            </a:extLst>
          </p:cNvPr>
          <p:cNvSpPr/>
          <p:nvPr userDrawn="1"/>
        </p:nvSpPr>
        <p:spPr>
          <a:xfrm>
            <a:off x="8336801" y="368807"/>
            <a:ext cx="422275" cy="431800"/>
          </a:xfrm>
          <a:custGeom>
            <a:avLst/>
            <a:gdLst/>
            <a:ahLst/>
            <a:cxnLst/>
            <a:rect l="l" t="t" r="r" b="b"/>
            <a:pathLst>
              <a:path w="422275" h="431800">
                <a:moveTo>
                  <a:pt x="422249" y="0"/>
                </a:moveTo>
                <a:lnTo>
                  <a:pt x="0" y="0"/>
                </a:lnTo>
                <a:lnTo>
                  <a:pt x="0" y="143510"/>
                </a:lnTo>
                <a:lnTo>
                  <a:pt x="281495" y="143510"/>
                </a:lnTo>
                <a:lnTo>
                  <a:pt x="281495" y="431800"/>
                </a:lnTo>
                <a:lnTo>
                  <a:pt x="422249" y="431800"/>
                </a:lnTo>
                <a:lnTo>
                  <a:pt x="422249" y="143510"/>
                </a:lnTo>
                <a:lnTo>
                  <a:pt x="42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 i="0">
              <a:latin typeface="Verdana" panose="020B0604030504040204" pitchFamily="34" charset="0"/>
            </a:endParaRPr>
          </a:p>
        </p:txBody>
      </p:sp>
      <p:sp>
        <p:nvSpPr>
          <p:cNvPr id="17" name="object 5" descr="$PPTXTitle">
            <a:extLst>
              <a:ext uri="{FF2B5EF4-FFF2-40B4-BE49-F238E27FC236}">
                <a16:creationId xmlns:a16="http://schemas.microsoft.com/office/drawing/2014/main" id="{ACB495C6-7B36-9360-B355-8B3E08F9B0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E4C09417-ED41-094F-D670-530B2347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1254887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rgbClr val="91919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4" name="object 5" descr="$PPTXTitle">
            <a:extLst>
              <a:ext uri="{FF2B5EF4-FFF2-40B4-BE49-F238E27FC236}">
                <a16:creationId xmlns:a16="http://schemas.microsoft.com/office/drawing/2014/main" id="{94CC5D84-A202-8648-EDEE-CBE03092238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6EF4969-C1CC-D8CD-69A4-A99A7ABE7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7964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violetti 3">
    <p:bg>
      <p:bgPr>
        <a:solidFill>
          <a:srgbClr val="DFD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6">
            <a:extLst>
              <a:ext uri="{FF2B5EF4-FFF2-40B4-BE49-F238E27FC236}">
                <a16:creationId xmlns:a16="http://schemas.microsoft.com/office/drawing/2014/main" id="{4807AD4B-B9CC-BEE1-F628-7BA61550EA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401C8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9D6F2BC-1BE6-D85A-7225-8136DD019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C67434BC-A662-EE02-481B-DF8792EF7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F6FF31-0211-25E2-040A-E1B57C9F1B2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28">
            <a:extLst>
              <a:ext uri="{FF2B5EF4-FFF2-40B4-BE49-F238E27FC236}">
                <a16:creationId xmlns:a16="http://schemas.microsoft.com/office/drawing/2014/main" id="{498635FE-C03E-ABC2-6054-AEDB6AFA1C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302443310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1">
    <p:bg>
      <p:bgPr>
        <a:solidFill>
          <a:srgbClr val="FF0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23B5917-A986-DCB4-53B3-DE948AF6E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3" name="Kuvan paikkamerkki 6">
            <a:extLst>
              <a:ext uri="{FF2B5EF4-FFF2-40B4-BE49-F238E27FC236}">
                <a16:creationId xmlns:a16="http://schemas.microsoft.com/office/drawing/2014/main" id="{941B221A-C4D5-0499-D950-DF7CF6F4245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FF00B8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4" name="object 5" descr="$PPTXTitle">
            <a:extLst>
              <a:ext uri="{FF2B5EF4-FFF2-40B4-BE49-F238E27FC236}">
                <a16:creationId xmlns:a16="http://schemas.microsoft.com/office/drawing/2014/main" id="{40E22404-4D34-6459-9A54-9642E38621A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204552799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2">
    <p:bg>
      <p:bgPr>
        <a:solidFill>
          <a:srgbClr val="FF0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 descr="$PPTXTitle">
            <a:extLst>
              <a:ext uri="{FF2B5EF4-FFF2-40B4-BE49-F238E27FC236}">
                <a16:creationId xmlns:a16="http://schemas.microsoft.com/office/drawing/2014/main" id="{ACB495C6-7B36-9360-B355-8B3E08F9B0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F7267DD-1350-347C-51F0-2657B1486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9F3FABFF-56B6-EA03-B4D8-BBD985F3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83134035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3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6">
            <a:extLst>
              <a:ext uri="{FF2B5EF4-FFF2-40B4-BE49-F238E27FC236}">
                <a16:creationId xmlns:a16="http://schemas.microsoft.com/office/drawing/2014/main" id="{4807AD4B-B9CC-BEE1-F628-7BA61550EA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9D6F2BC-1BE6-D85A-7225-8136DD019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C67434BC-A662-EE02-481B-DF8792EF7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1C8301C8-67E9-5672-3E2A-E7B8A2E22F2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chemeClr val="bg1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Tekstin paikkamerkki 28">
            <a:extLst>
              <a:ext uri="{FF2B5EF4-FFF2-40B4-BE49-F238E27FC236}">
                <a16:creationId xmlns:a16="http://schemas.microsoft.com/office/drawing/2014/main" id="{2D2D8F80-3432-6620-C951-D29A4C7D06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157667244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pinkki 1">
    <p:bg>
      <p:bgPr>
        <a:solidFill>
          <a:srgbClr val="FF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2EBD428E-35ED-4B57-C2CD-45E3CE61C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2" name="Kuvan paikkamerkki 6">
            <a:extLst>
              <a:ext uri="{FF2B5EF4-FFF2-40B4-BE49-F238E27FC236}">
                <a16:creationId xmlns:a16="http://schemas.microsoft.com/office/drawing/2014/main" id="{25D589C4-2997-F9A2-3232-C32B97357D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FF00B8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847BF390-F276-6641-DD60-E427153636F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FF00B8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88593617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pinkki 2">
    <p:bg>
      <p:bgPr>
        <a:solidFill>
          <a:srgbClr val="FF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181F173E-A466-9659-B6A9-D0B2D0719971}"/>
              </a:ext>
            </a:extLst>
          </p:cNvPr>
          <p:cNvSpPr/>
          <p:nvPr userDrawn="1"/>
        </p:nvSpPr>
        <p:spPr>
          <a:xfrm>
            <a:off x="8336801" y="368807"/>
            <a:ext cx="422275" cy="431800"/>
          </a:xfrm>
          <a:custGeom>
            <a:avLst/>
            <a:gdLst/>
            <a:ahLst/>
            <a:cxnLst/>
            <a:rect l="l" t="t" r="r" b="b"/>
            <a:pathLst>
              <a:path w="422275" h="431800">
                <a:moveTo>
                  <a:pt x="422249" y="0"/>
                </a:moveTo>
                <a:lnTo>
                  <a:pt x="0" y="0"/>
                </a:lnTo>
                <a:lnTo>
                  <a:pt x="0" y="143510"/>
                </a:lnTo>
                <a:lnTo>
                  <a:pt x="281495" y="143510"/>
                </a:lnTo>
                <a:lnTo>
                  <a:pt x="281495" y="431800"/>
                </a:lnTo>
                <a:lnTo>
                  <a:pt x="422249" y="431800"/>
                </a:lnTo>
                <a:lnTo>
                  <a:pt x="422249" y="143510"/>
                </a:lnTo>
                <a:lnTo>
                  <a:pt x="42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 i="0">
              <a:latin typeface="Verdana" panose="020B0604030504040204" pitchFamily="34" charset="0"/>
            </a:endParaRPr>
          </a:p>
        </p:txBody>
      </p:sp>
      <p:sp>
        <p:nvSpPr>
          <p:cNvPr id="4" name="object 5" descr="$PPTXTitle">
            <a:extLst>
              <a:ext uri="{FF2B5EF4-FFF2-40B4-BE49-F238E27FC236}">
                <a16:creationId xmlns:a16="http://schemas.microsoft.com/office/drawing/2014/main" id="{21D40C90-9279-E63B-6B7C-702BEB2806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636AC8-07D1-D34B-06C3-DFB62506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532496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pinkki 3">
    <p:bg>
      <p:bgPr>
        <a:solidFill>
          <a:srgbClr val="FFE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69069D9F-7083-18FF-75D8-2FBBBF57F4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BD2427A-3325-BFF6-A971-708863DCA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25019B62-C7B9-710E-9204-05E5E6CA4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881A8635-208C-D59E-59CB-F7EA88B5B48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>
            <a:extLst>
              <a:ext uri="{FF2B5EF4-FFF2-40B4-BE49-F238E27FC236}">
                <a16:creationId xmlns:a16="http://schemas.microsoft.com/office/drawing/2014/main" id="{4887485B-6B4A-08B0-ED27-317183B00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4888540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1">
    <p:bg>
      <p:bgPr>
        <a:solidFill>
          <a:srgbClr val="151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151E94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061F3CFE-A944-7907-1612-D14F9CE9A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2" name="object 5" descr="$PPTXTitle">
            <a:extLst>
              <a:ext uri="{FF2B5EF4-FFF2-40B4-BE49-F238E27FC236}">
                <a16:creationId xmlns:a16="http://schemas.microsoft.com/office/drawing/2014/main" id="{B30998DD-455B-D28C-3E30-2A08A808CF6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82895979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2">
    <p:bg>
      <p:bgPr>
        <a:solidFill>
          <a:srgbClr val="151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 descr="$PPTXTitle">
            <a:extLst>
              <a:ext uri="{FF2B5EF4-FFF2-40B4-BE49-F238E27FC236}">
                <a16:creationId xmlns:a16="http://schemas.microsoft.com/office/drawing/2014/main" id="{ACB495C6-7B36-9360-B355-8B3E08F9B0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F7267DD-1350-347C-51F0-2657B1486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2" name="Alatunnisteen paikkamerkki 2">
            <a:extLst>
              <a:ext uri="{FF2B5EF4-FFF2-40B4-BE49-F238E27FC236}">
                <a16:creationId xmlns:a16="http://schemas.microsoft.com/office/drawing/2014/main" id="{B3149A16-B753-5F7D-5860-9FC43C97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979679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3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71FCADAE-4CCA-13C4-B511-2714C9B986E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139892"/>
            <a:ext cx="3844800" cy="2993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chemeClr val="bg1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5" name="Kuvan paikkamerkki 6">
            <a:extLst>
              <a:ext uri="{FF2B5EF4-FFF2-40B4-BE49-F238E27FC236}">
                <a16:creationId xmlns:a16="http://schemas.microsoft.com/office/drawing/2014/main" id="{E8E6CE7E-369C-3495-F29D-4F70E33F6C8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151E94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26" name="Tekstin paikkamerkki 28">
            <a:extLst>
              <a:ext uri="{FF2B5EF4-FFF2-40B4-BE49-F238E27FC236}">
                <a16:creationId xmlns:a16="http://schemas.microsoft.com/office/drawing/2014/main" id="{B52A224E-69BA-AAAD-1358-1267E94D65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3844800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1F41AF30-8C79-33EC-CB91-7ED9EB210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FBD43826-C83A-11BB-F6FF-69BC39410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9ABB4A2-5186-E72D-9FDE-F6B6DB532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890F5C40-F2AA-E754-B5D3-7C16D6EBAF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49342"/>
            <a:ext cx="3670192" cy="169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50" b="0" i="0" spc="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06566A0A-F844-C1E0-9584-859163D49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7" y="1257300"/>
            <a:ext cx="782618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Otsikon paikkamerkki 2">
            <a:extLst>
              <a:ext uri="{FF2B5EF4-FFF2-40B4-BE49-F238E27FC236}">
                <a16:creationId xmlns:a16="http://schemas.microsoft.com/office/drawing/2014/main" id="{28C0E1F0-5231-4922-B326-36760E8D9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67" y="370468"/>
            <a:ext cx="7826187" cy="76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otsikkoa napsautt.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B8F0D8DA-2B76-141A-1990-58C05A5E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5FC18F6-5589-C450-B36A-45F8E31DE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23375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2" name="Dian numeron paikkamerkki 1">
            <a:extLst>
              <a:ext uri="{FF2B5EF4-FFF2-40B4-BE49-F238E27FC236}">
                <a16:creationId xmlns:a16="http://schemas.microsoft.com/office/drawing/2014/main" id="{CE08863D-2AC1-6682-40C3-AC6C8592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5977" y="4752579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65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i 1">
    <p:bg>
      <p:bgPr>
        <a:solidFill>
          <a:srgbClr val="10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1278B2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BAC83C1-9504-EAC6-B848-4039B1236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F9C6701B-6975-1A33-8BB1-FA4CB4DF35B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109032851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i 2">
    <p:bg>
      <p:bgPr>
        <a:solidFill>
          <a:srgbClr val="10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 descr="$PPTXTitle">
            <a:extLst>
              <a:ext uri="{FF2B5EF4-FFF2-40B4-BE49-F238E27FC236}">
                <a16:creationId xmlns:a16="http://schemas.microsoft.com/office/drawing/2014/main" id="{ACB495C6-7B36-9360-B355-8B3E08F9B0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F7267DD-1350-347C-51F0-2657B1486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3D466F-F2CE-04D9-3CB8-6488A6C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83784626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oli 3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6">
            <a:extLst>
              <a:ext uri="{FF2B5EF4-FFF2-40B4-BE49-F238E27FC236}">
                <a16:creationId xmlns:a16="http://schemas.microsoft.com/office/drawing/2014/main" id="{12C39B68-8FDC-95E3-06A1-973CB0519E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1278B2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87DA7601-661E-AE3C-0595-02753F6A1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44E23EC-B91C-B6BF-826C-BE361666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8F9FF61F-7786-1E9F-9131-9E2E1839ED4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chemeClr val="bg1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565D07E6-5808-6058-CB0C-8A5AFC5360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osi 1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DCFCF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EE04C8F-F251-6961-ED26-5AACD8312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8C6DDBE2-BC88-BE27-DC95-A58757558AD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262178832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osi 2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 descr="$PPTXTitle">
            <a:extLst>
              <a:ext uri="{FF2B5EF4-FFF2-40B4-BE49-F238E27FC236}">
                <a16:creationId xmlns:a16="http://schemas.microsoft.com/office/drawing/2014/main" id="{ACB495C6-7B36-9360-B355-8B3E08F9B0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F7267DD-1350-347C-51F0-2657B1486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9BB2FBE-D3C8-FAFB-A407-B0035B00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25301357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osi 3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D2488BBE-7EE5-F866-BF54-127988344C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DCFCF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3DFA4FF2-B86B-4A41-4CF5-E7ABF82DA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94AA5F95-684C-9C58-3025-EE05A33D8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FE20AFCA-CD10-D12B-AB37-68A55CDACA7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chemeClr val="bg1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Tekstin paikkamerkki 28">
            <a:extLst>
              <a:ext uri="{FF2B5EF4-FFF2-40B4-BE49-F238E27FC236}">
                <a16:creationId xmlns:a16="http://schemas.microsoft.com/office/drawing/2014/main" id="{0A4AD431-078C-533B-EB9A-EEB7C0499F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turkoosi 1">
    <p:bg>
      <p:bgPr>
        <a:solidFill>
          <a:srgbClr val="E1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5B8837D-5611-1CEB-9196-AF38F3E8A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2" name="Kuvan paikkamerkki 6">
            <a:extLst>
              <a:ext uri="{FF2B5EF4-FFF2-40B4-BE49-F238E27FC236}">
                <a16:creationId xmlns:a16="http://schemas.microsoft.com/office/drawing/2014/main" id="{6340794A-FCB4-A680-09DD-38CC193598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DCFCF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4" name="object 5" descr="$PPTXTitle">
            <a:extLst>
              <a:ext uri="{FF2B5EF4-FFF2-40B4-BE49-F238E27FC236}">
                <a16:creationId xmlns:a16="http://schemas.microsoft.com/office/drawing/2014/main" id="{62FA9354-C850-8FE4-D075-4014090940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DCFCF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218654751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turkoosi 2">
    <p:bg>
      <p:bgPr>
        <a:solidFill>
          <a:srgbClr val="E1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7">
            <a:extLst>
              <a:ext uri="{FF2B5EF4-FFF2-40B4-BE49-F238E27FC236}">
                <a16:creationId xmlns:a16="http://schemas.microsoft.com/office/drawing/2014/main" id="{AD50EAFD-C61D-363F-65DD-038E025CCB26}"/>
              </a:ext>
            </a:extLst>
          </p:cNvPr>
          <p:cNvSpPr/>
          <p:nvPr userDrawn="1"/>
        </p:nvSpPr>
        <p:spPr>
          <a:xfrm>
            <a:off x="8336801" y="368807"/>
            <a:ext cx="422275" cy="431800"/>
          </a:xfrm>
          <a:custGeom>
            <a:avLst/>
            <a:gdLst/>
            <a:ahLst/>
            <a:cxnLst/>
            <a:rect l="l" t="t" r="r" b="b"/>
            <a:pathLst>
              <a:path w="422275" h="431800">
                <a:moveTo>
                  <a:pt x="422249" y="0"/>
                </a:moveTo>
                <a:lnTo>
                  <a:pt x="0" y="0"/>
                </a:lnTo>
                <a:lnTo>
                  <a:pt x="0" y="143510"/>
                </a:lnTo>
                <a:lnTo>
                  <a:pt x="281495" y="143510"/>
                </a:lnTo>
                <a:lnTo>
                  <a:pt x="281495" y="431800"/>
                </a:lnTo>
                <a:lnTo>
                  <a:pt x="422249" y="431800"/>
                </a:lnTo>
                <a:lnTo>
                  <a:pt x="422249" y="143510"/>
                </a:lnTo>
                <a:lnTo>
                  <a:pt x="42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 i="0">
              <a:latin typeface="Verdana" panose="020B0604030504040204" pitchFamily="34" charset="0"/>
            </a:endParaRPr>
          </a:p>
        </p:txBody>
      </p:sp>
      <p:sp>
        <p:nvSpPr>
          <p:cNvPr id="21" name="object 5" descr="$PPTXTitle">
            <a:extLst>
              <a:ext uri="{FF2B5EF4-FFF2-40B4-BE49-F238E27FC236}">
                <a16:creationId xmlns:a16="http://schemas.microsoft.com/office/drawing/2014/main" id="{732F6EBD-960B-B135-A1DC-0E3B6680A3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713E3B9-462A-78D5-66D8-857A5152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32611407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turkoosi 3">
    <p:bg>
      <p:bgPr>
        <a:solidFill>
          <a:srgbClr val="E1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D2488BBE-7EE5-F866-BF54-127988344C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DCFCF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3DFA4FF2-B86B-4A41-4CF5-E7ABF82DA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94AA5F95-684C-9C58-3025-EE05A33D8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8E48E9D-A75D-DAD5-2C45-86A2210CCE9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Tekstin paikkamerkki 28">
            <a:extLst>
              <a:ext uri="{FF2B5EF4-FFF2-40B4-BE49-F238E27FC236}">
                <a16:creationId xmlns:a16="http://schemas.microsoft.com/office/drawing/2014/main" id="{8F1FB8EA-840B-88D4-480C-E5969FA760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311837235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ena 1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2" name="object 5" descr="$PPTXTitle">
            <a:extLst>
              <a:ext uri="{FF2B5EF4-FFF2-40B4-BE49-F238E27FC236}">
                <a16:creationId xmlns:a16="http://schemas.microsoft.com/office/drawing/2014/main" id="{2204F138-CCC7-7BA6-8882-E91BBA38EAB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21A720B-89DE-0972-81E8-A948815B7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892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9F6FE89C-CFB7-0FA8-207C-E87F24427AE5}"/>
              </a:ext>
            </a:extLst>
          </p:cNvPr>
          <p:cNvSpPr/>
          <p:nvPr userDrawn="1"/>
        </p:nvSpPr>
        <p:spPr>
          <a:xfrm>
            <a:off x="8336801" y="368807"/>
            <a:ext cx="422275" cy="431800"/>
          </a:xfrm>
          <a:custGeom>
            <a:avLst/>
            <a:gdLst/>
            <a:ahLst/>
            <a:cxnLst/>
            <a:rect l="l" t="t" r="r" b="b"/>
            <a:pathLst>
              <a:path w="422275" h="431800">
                <a:moveTo>
                  <a:pt x="422249" y="0"/>
                </a:moveTo>
                <a:lnTo>
                  <a:pt x="0" y="0"/>
                </a:lnTo>
                <a:lnTo>
                  <a:pt x="0" y="143510"/>
                </a:lnTo>
                <a:lnTo>
                  <a:pt x="281495" y="143510"/>
                </a:lnTo>
                <a:lnTo>
                  <a:pt x="281495" y="431800"/>
                </a:lnTo>
                <a:lnTo>
                  <a:pt x="422249" y="431800"/>
                </a:lnTo>
                <a:lnTo>
                  <a:pt x="422249" y="143510"/>
                </a:lnTo>
                <a:lnTo>
                  <a:pt x="42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 i="0">
              <a:latin typeface="Verdana" panose="020B0604030504040204" pitchFamily="34" charset="0"/>
            </a:endParaRPr>
          </a:p>
        </p:txBody>
      </p:sp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C9986436-7EA5-11E6-F6D1-5F86B197AE8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F1F24FC6-8CAB-0AFF-006A-60251E7B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ena 2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 descr="$PPTXTitle">
            <a:extLst>
              <a:ext uri="{FF2B5EF4-FFF2-40B4-BE49-F238E27FC236}">
                <a16:creationId xmlns:a16="http://schemas.microsoft.com/office/drawing/2014/main" id="{366D5B20-0A2B-9A4D-F8A7-5ADD0E128DD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88F3CF0-7CE0-2058-CD13-07E32A2DF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E5DC8F5B-0785-8BB8-0F65-C94B2BC4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28047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ena 3">
    <p:bg>
      <p:bgPr>
        <a:solidFill>
          <a:srgbClr val="85E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C8E9ADDB-9CFB-962C-0B9D-9CD5C2DFD0A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139892"/>
            <a:ext cx="3844800" cy="337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1" i="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1" i="0">
                <a:solidFill>
                  <a:schemeClr val="bg1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0" name="Kuvan paikkamerkki 6">
            <a:extLst>
              <a:ext uri="{FF2B5EF4-FFF2-40B4-BE49-F238E27FC236}">
                <a16:creationId xmlns:a16="http://schemas.microsoft.com/office/drawing/2014/main" id="{47D53D43-D0D9-C8D6-8C8F-20D5EE2F8E8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21" name="Tekstin paikkamerkki 28">
            <a:extLst>
              <a:ext uri="{FF2B5EF4-FFF2-40B4-BE49-F238E27FC236}">
                <a16:creationId xmlns:a16="http://schemas.microsoft.com/office/drawing/2014/main" id="{FF6816AD-D9DD-DFA8-FE05-B11DF9AD1D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3844800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26DFF81A-A854-5304-8FA5-4EF6A037D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20C84AD-43E7-25D6-BB64-1E76EE93C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omena 1">
    <p:bg>
      <p:bgPr>
        <a:solidFill>
          <a:srgbClr val="DDF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5B8837D-5611-1CEB-9196-AF38F3E8A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2" name="object 5" descr="$PPTXTitle">
            <a:extLst>
              <a:ext uri="{FF2B5EF4-FFF2-40B4-BE49-F238E27FC236}">
                <a16:creationId xmlns:a16="http://schemas.microsoft.com/office/drawing/2014/main" id="{A7D7EB5E-76A0-F943-1812-AB737AAC059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69342379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omena 2">
    <p:bg>
      <p:bgPr>
        <a:solidFill>
          <a:srgbClr val="DDF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1E9BEE66-BE13-826E-9F2B-BE4595C5B405}"/>
              </a:ext>
            </a:extLst>
          </p:cNvPr>
          <p:cNvSpPr/>
          <p:nvPr userDrawn="1"/>
        </p:nvSpPr>
        <p:spPr>
          <a:xfrm>
            <a:off x="8336801" y="368807"/>
            <a:ext cx="422275" cy="431800"/>
          </a:xfrm>
          <a:custGeom>
            <a:avLst/>
            <a:gdLst/>
            <a:ahLst/>
            <a:cxnLst/>
            <a:rect l="l" t="t" r="r" b="b"/>
            <a:pathLst>
              <a:path w="422275" h="431800">
                <a:moveTo>
                  <a:pt x="422249" y="0"/>
                </a:moveTo>
                <a:lnTo>
                  <a:pt x="0" y="0"/>
                </a:lnTo>
                <a:lnTo>
                  <a:pt x="0" y="143510"/>
                </a:lnTo>
                <a:lnTo>
                  <a:pt x="281495" y="143510"/>
                </a:lnTo>
                <a:lnTo>
                  <a:pt x="281495" y="431800"/>
                </a:lnTo>
                <a:lnTo>
                  <a:pt x="422249" y="431800"/>
                </a:lnTo>
                <a:lnTo>
                  <a:pt x="422249" y="143510"/>
                </a:lnTo>
                <a:lnTo>
                  <a:pt x="42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 i="0">
              <a:latin typeface="Verdana" panose="020B0604030504040204" pitchFamily="34" charset="0"/>
            </a:endParaRPr>
          </a:p>
        </p:txBody>
      </p:sp>
      <p:sp>
        <p:nvSpPr>
          <p:cNvPr id="8" name="object 5" descr="$PPTXTitle">
            <a:extLst>
              <a:ext uri="{FF2B5EF4-FFF2-40B4-BE49-F238E27FC236}">
                <a16:creationId xmlns:a16="http://schemas.microsoft.com/office/drawing/2014/main" id="{9F38BBF2-EB29-4B22-4BFA-FC8D4AB4181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6B6B27EC-0147-F97A-3440-1E900697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599072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alea omena 3">
    <p:bg>
      <p:bgPr>
        <a:solidFill>
          <a:srgbClr val="DDF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0B40A906-2C10-8798-4FEF-C12EF6B711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F6E7BD8-B327-DA06-AACE-2941C066B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4B80B7-DB82-85E8-2BEF-0B349D0D6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5601DB87-7DC8-6A49-C448-25C9B336A7C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CFA8613A-0D2F-7839-ECEB-69F39E3747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786402173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1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BA691B00-CEAD-AC74-7A6A-5C0DE3169BED}"/>
              </a:ext>
            </a:extLst>
          </p:cNvPr>
          <p:cNvSpPr/>
          <p:nvPr userDrawn="1"/>
        </p:nvSpPr>
        <p:spPr>
          <a:xfrm>
            <a:off x="386334" y="4391875"/>
            <a:ext cx="489584" cy="488950"/>
          </a:xfrm>
          <a:custGeom>
            <a:avLst/>
            <a:gdLst/>
            <a:ahLst/>
            <a:cxnLst/>
            <a:rect l="l" t="t" r="r" b="b"/>
            <a:pathLst>
              <a:path w="489584" h="488950">
                <a:moveTo>
                  <a:pt x="489216" y="0"/>
                </a:moveTo>
                <a:lnTo>
                  <a:pt x="0" y="0"/>
                </a:lnTo>
                <a:lnTo>
                  <a:pt x="0" y="162560"/>
                </a:lnTo>
                <a:lnTo>
                  <a:pt x="326136" y="162560"/>
                </a:lnTo>
                <a:lnTo>
                  <a:pt x="326136" y="488950"/>
                </a:lnTo>
                <a:lnTo>
                  <a:pt x="489216" y="488950"/>
                </a:lnTo>
                <a:lnTo>
                  <a:pt x="489216" y="162560"/>
                </a:lnTo>
                <a:lnTo>
                  <a:pt x="489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 i="0">
              <a:latin typeface="Verdana" panose="020B0604030504040204" pitchFamily="34" charset="0"/>
            </a:endParaRP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3C09AD1A-6B2C-B6F4-F6A4-B0BCA19E2ED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7512" y="4770548"/>
            <a:ext cx="1465415" cy="140620"/>
          </a:xfrm>
          <a:prstGeom prst="rect">
            <a:avLst/>
          </a:prstGeom>
        </p:spPr>
      </p:pic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2" name="object 5" descr="$PPTXTitle">
            <a:extLst>
              <a:ext uri="{FF2B5EF4-FFF2-40B4-BE49-F238E27FC236}">
                <a16:creationId xmlns:a16="http://schemas.microsoft.com/office/drawing/2014/main" id="{1ACEE5B5-BED3-BD3A-0D91-3C3113043A9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235904027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2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BA0CE4E5-B307-E9A1-CD0B-5C930F807D13}"/>
              </a:ext>
            </a:extLst>
          </p:cNvPr>
          <p:cNvSpPr/>
          <p:nvPr userDrawn="1"/>
        </p:nvSpPr>
        <p:spPr>
          <a:xfrm>
            <a:off x="8336801" y="368807"/>
            <a:ext cx="422275" cy="431800"/>
          </a:xfrm>
          <a:custGeom>
            <a:avLst/>
            <a:gdLst/>
            <a:ahLst/>
            <a:cxnLst/>
            <a:rect l="l" t="t" r="r" b="b"/>
            <a:pathLst>
              <a:path w="422275" h="431800">
                <a:moveTo>
                  <a:pt x="422249" y="0"/>
                </a:moveTo>
                <a:lnTo>
                  <a:pt x="0" y="0"/>
                </a:lnTo>
                <a:lnTo>
                  <a:pt x="0" y="143510"/>
                </a:lnTo>
                <a:lnTo>
                  <a:pt x="281495" y="143510"/>
                </a:lnTo>
                <a:lnTo>
                  <a:pt x="281495" y="431800"/>
                </a:lnTo>
                <a:lnTo>
                  <a:pt x="422249" y="431800"/>
                </a:lnTo>
                <a:lnTo>
                  <a:pt x="422249" y="143510"/>
                </a:lnTo>
                <a:lnTo>
                  <a:pt x="422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 i="0">
              <a:latin typeface="Verdana" panose="020B0604030504040204" pitchFamily="34" charset="0"/>
            </a:endParaRPr>
          </a:p>
        </p:txBody>
      </p:sp>
      <p:sp>
        <p:nvSpPr>
          <p:cNvPr id="7" name="object 5" descr="$PPTXTitle">
            <a:extLst>
              <a:ext uri="{FF2B5EF4-FFF2-40B4-BE49-F238E27FC236}">
                <a16:creationId xmlns:a16="http://schemas.microsoft.com/office/drawing/2014/main" id="{8E50C1CF-78A5-52A1-4BA9-D802EB73F43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27DC0FD5-92E2-2D18-B114-6DC2533C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3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0B40A906-2C10-8798-4FEF-C12EF6B711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87A5CE1-2B09-0863-3C3A-F769CA926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8687AD3-596B-4653-80B4-24463F6D1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6E943680-6795-8E1D-2392-8DF4B82E19B1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B6BDCA04-51D6-DE00-9411-01693E4B9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1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C5D1C5-C870-D51D-BECA-873BF33DD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38BD8F5B-D505-CADB-9388-A890C190DB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318952825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2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 descr="$PPTXTitle">
            <a:extLst>
              <a:ext uri="{FF2B5EF4-FFF2-40B4-BE49-F238E27FC236}">
                <a16:creationId xmlns:a16="http://schemas.microsoft.com/office/drawing/2014/main" id="{ACB495C6-7B36-9360-B355-8B3E08F9B02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F7267DD-1350-347C-51F0-2657B1486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8A4A93-C687-5393-4B70-1D6F163C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876100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3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6">
            <a:extLst>
              <a:ext uri="{FF2B5EF4-FFF2-40B4-BE49-F238E27FC236}">
                <a16:creationId xmlns:a16="http://schemas.microsoft.com/office/drawing/2014/main" id="{99C72343-AF6B-B77B-777C-FE4ADD9C64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4679AF92-2925-B8C9-4877-2728BE161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8A95157-AC52-011E-C587-75771EEBD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D7364AB5-2D1C-24C8-7532-C46A58FCC4F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chemeClr val="bg1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28">
            <a:extLst>
              <a:ext uri="{FF2B5EF4-FFF2-40B4-BE49-F238E27FC236}">
                <a16:creationId xmlns:a16="http://schemas.microsoft.com/office/drawing/2014/main" id="{AA9E17C0-32D6-9E09-5DF4-F557DE50E6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2E6D5384-A0D8-0316-8EAC-7217820622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9934" y="0"/>
            <a:ext cx="3114071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91F2A6F-3752-8EE3-7CBF-7E3DEDABC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EE2E4F5F-A24D-ADBA-C241-46A95ADAED7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574488"/>
            <a:ext cx="54366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22528263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 descr="$PPTXTitle">
            <a:extLst>
              <a:ext uri="{FF2B5EF4-FFF2-40B4-BE49-F238E27FC236}">
                <a16:creationId xmlns:a16="http://schemas.microsoft.com/office/drawing/2014/main" id="{B3C84152-1CEE-5017-A22C-A1D2744A08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59" y="275470"/>
            <a:ext cx="7523210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lnSpc>
                <a:spcPts val="4040"/>
              </a:lnSpc>
              <a:defRPr sz="3600" b="1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 err="1"/>
              <a:t>napsautt</a:t>
            </a:r>
            <a:r>
              <a:rPr lang="fi-FI" spc="-10"/>
              <a:t>.</a:t>
            </a:r>
            <a:endParaRPr spc="-2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4634184-37F4-DE9E-F9D8-7D08134DB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591C57B-95F4-11B5-E39F-76E92660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28047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6">
            <a:extLst>
              <a:ext uri="{FF2B5EF4-FFF2-40B4-BE49-F238E27FC236}">
                <a16:creationId xmlns:a16="http://schemas.microsoft.com/office/drawing/2014/main" id="{1FF87CD6-9874-3089-A1F5-C00E5F303D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90400" y="0"/>
            <a:ext cx="4053605" cy="51435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940AFCD-F36A-F650-97F0-1A5F3C04B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0C3BD50-64BA-FAF4-8EA4-4531B1D51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1175EE9F-EA89-16AB-BFC0-4ADD454450C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chemeClr val="bg1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Tekstin paikkamerkki 28">
            <a:extLst>
              <a:ext uri="{FF2B5EF4-FFF2-40B4-BE49-F238E27FC236}">
                <a16:creationId xmlns:a16="http://schemas.microsoft.com/office/drawing/2014/main" id="{D132CA51-035D-09A8-B935-DDB170237A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otsikkoa napsautt.</a:t>
            </a:r>
          </a:p>
        </p:txBody>
      </p:sp>
    </p:spTree>
    <p:extLst>
      <p:ext uri="{BB962C8B-B14F-4D97-AF65-F5344CB8AC3E}">
        <p14:creationId xmlns:p14="http://schemas.microsoft.com/office/powerpoint/2010/main" val="156617657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23.6.2026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84746411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49"/>
            <a:ext cx="7992000" cy="82116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23.6.2026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98487893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alea violetti 3">
    <p:bg>
      <p:bgPr>
        <a:solidFill>
          <a:srgbClr val="DFD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5" descr="$PPTXTitle">
            <a:extLst>
              <a:ext uri="{FF2B5EF4-FFF2-40B4-BE49-F238E27FC236}">
                <a16:creationId xmlns:a16="http://schemas.microsoft.com/office/drawing/2014/main" id="{9D8CE3D2-AD17-774D-D3EF-B47A4E11E77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5410" y="468451"/>
            <a:ext cx="4297680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1" i="0">
                <a:latin typeface="Verdana" panose="020B0604030504040204" pitchFamily="34" charset="0"/>
              </a:defRPr>
            </a:lvl1pPr>
          </a:lstStyle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pc="-10"/>
              <a:t>Muokkaa </a:t>
            </a:r>
            <a:br>
              <a:rPr lang="fi-FI" spc="-10"/>
            </a:br>
            <a:r>
              <a:rPr lang="fi-FI" spc="-10"/>
              <a:t>pääotsikkoa </a:t>
            </a:r>
            <a:br>
              <a:rPr lang="fi-FI" spc="-10"/>
            </a:br>
            <a:r>
              <a:rPr lang="fi-FI" spc="-10"/>
              <a:t>napsautt.</a:t>
            </a:r>
            <a:endParaRPr spc="-20"/>
          </a:p>
        </p:txBody>
      </p:sp>
      <p:sp>
        <p:nvSpPr>
          <p:cNvPr id="18" name="Kuvan paikkamerkki 6">
            <a:extLst>
              <a:ext uri="{FF2B5EF4-FFF2-40B4-BE49-F238E27FC236}">
                <a16:creationId xmlns:a16="http://schemas.microsoft.com/office/drawing/2014/main" id="{ABD8854E-A09A-B8C2-65A2-8B191216254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443877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rgbClr val="FF00B8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A60EC8B-19DB-5412-FFF2-2ECC61F5D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39" y="4192232"/>
            <a:ext cx="2626520" cy="9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9814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6/23/2026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46278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8D94F0C-35FF-3B43-88BA-1DD2020DBB5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57176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50810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" name="Otsikon paikkamerkki 2">
            <a:extLst>
              <a:ext uri="{FF2B5EF4-FFF2-40B4-BE49-F238E27FC236}">
                <a16:creationId xmlns:a16="http://schemas.microsoft.com/office/drawing/2014/main" id="{5FC29E5A-7268-AD50-66BD-579EE8EA4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68" y="370468"/>
            <a:ext cx="7748034" cy="76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otsikkoa napsautt.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45DC9E9A-4682-DB44-70F9-99777FB9277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1424" y="1183725"/>
            <a:ext cx="3799591" cy="333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D76FB4A-C789-6BE6-CC78-08EE7B0EBA2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332364" y="1183725"/>
            <a:ext cx="3796338" cy="333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DC226D5-A32A-1460-3EDD-97ABB5460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431E503E-C27F-2EE4-95D4-DD22A8950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Dian numeron paikkamerkki 1">
            <a:extLst>
              <a:ext uri="{FF2B5EF4-FFF2-40B4-BE49-F238E27FC236}">
                <a16:creationId xmlns:a16="http://schemas.microsoft.com/office/drawing/2014/main" id="{2C29211B-BBA3-7FCC-2F99-44C6DFFFD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5977" y="4752579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65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ikku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381424" y="1183725"/>
            <a:ext cx="5954576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  <a:solidFill>
            <a:srgbClr val="91919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on paikkamerkki 2">
            <a:extLst>
              <a:ext uri="{FF2B5EF4-FFF2-40B4-BE49-F238E27FC236}">
                <a16:creationId xmlns:a16="http://schemas.microsoft.com/office/drawing/2014/main" id="{E30A5A04-052B-08C9-91F4-9AAF94BBE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67" y="370468"/>
            <a:ext cx="5954577" cy="76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Muokkaa otsikkoa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76FFF8-218F-C65C-8601-0092AA9A7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AED099-1D07-F7D3-7BCD-4813D4B9A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 hasCustomPrompt="1"/>
          </p:nvPr>
        </p:nvSpPr>
        <p:spPr>
          <a:xfrm>
            <a:off x="5205046" y="0"/>
            <a:ext cx="3938960" cy="5143500"/>
          </a:xfrm>
          <a:prstGeom prst="rect">
            <a:avLst/>
          </a:prstGeom>
          <a:solidFill>
            <a:srgbClr val="919191"/>
          </a:solidFill>
        </p:spPr>
        <p:txBody>
          <a:bodyPr anchor="ctr"/>
          <a:lstStyle>
            <a:lvl1pPr marL="0" indent="0" algn="ctr">
              <a:buFontTx/>
              <a:buNone/>
              <a:defRPr sz="15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Lisää kuva </a:t>
            </a:r>
            <a:br>
              <a:rPr lang="fi-FI"/>
            </a:br>
            <a:r>
              <a:rPr lang="fi-FI"/>
              <a:t>napsauttamalla</a:t>
            </a:r>
            <a:br>
              <a:rPr lang="fi-FI"/>
            </a:br>
            <a:r>
              <a:rPr lang="fi-FI"/>
              <a:t>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882773-51C4-98CF-DE70-BE0DC08B2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720D36-5CE1-1961-8437-36B371E23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2B1D467B-0B37-8B6D-3537-45FC9B01319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8694" y="1255092"/>
            <a:ext cx="4315706" cy="323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Tekstin paikkamerkki 28">
            <a:extLst>
              <a:ext uri="{FF2B5EF4-FFF2-40B4-BE49-F238E27FC236}">
                <a16:creationId xmlns:a16="http://schemas.microsoft.com/office/drawing/2014/main" id="{19B15666-C303-6509-78F1-A4F2B3BFE6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957" y="358530"/>
            <a:ext cx="4315706" cy="78447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i="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b="1"/>
              <a:t>Muokkaa otsikkoa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kkidia 1">
    <p:bg>
      <p:bgPr>
        <a:solidFill>
          <a:srgbClr val="91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468CE6C-5522-52E9-0E0A-03701D5FC2E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>
            <a:lvl1pPr marL="21600" indent="0" algn="ctr">
              <a:spcBef>
                <a:spcPts val="1000"/>
              </a:spcBef>
              <a:spcAft>
                <a:spcPts val="1000"/>
              </a:spcAft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taustakuva ylävalikosta (Lisää -&gt; Kuvat)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0D0E3AB1-BB3D-6D9D-09C9-A864DB9662D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676924" y="1437843"/>
            <a:ext cx="3744417" cy="3270705"/>
          </a:xfrm>
          <a:prstGeom prst="rect">
            <a:avLst/>
          </a:prstGeom>
          <a:solidFill>
            <a:schemeClr val="bg1">
              <a:alpha val="89987"/>
            </a:schemeClr>
          </a:solidFill>
        </p:spPr>
        <p:txBody>
          <a:bodyPr vert="horz" lIns="295200" tIns="298800" rIns="295200" bIns="29880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538CD4A3-27C6-9002-D3EE-BEDC602B793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83568" y="1437843"/>
            <a:ext cx="3744417" cy="3270705"/>
          </a:xfrm>
          <a:prstGeom prst="rect">
            <a:avLst/>
          </a:prstGeom>
          <a:solidFill>
            <a:schemeClr val="bg1">
              <a:alpha val="89987"/>
            </a:schemeClr>
          </a:solidFill>
        </p:spPr>
        <p:txBody>
          <a:bodyPr vert="horz" lIns="295200" tIns="298800" rIns="295200" bIns="29880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 b="0" i="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 b="0" i="0">
                <a:solidFill>
                  <a:srgbClr val="000000"/>
                </a:solidFill>
                <a:latin typeface="Verdana" panose="020B0604030504040204" pitchFamily="34" charset="0"/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Otsikon paikkamerkki 2">
            <a:extLst>
              <a:ext uri="{FF2B5EF4-FFF2-40B4-BE49-F238E27FC236}">
                <a16:creationId xmlns:a16="http://schemas.microsoft.com/office/drawing/2014/main" id="{AC63BCDB-29B0-3F38-1255-A5E4EF309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434952"/>
            <a:ext cx="7737773" cy="7308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201600" tIns="251999" rIns="201600" bIns="45720" rtlCol="0" anchor="t"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fi-FI"/>
              <a:t>Muokkaa otsikkoa napsautt.</a:t>
            </a:r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A04F88BD-136A-F0C5-414D-5E8FB3E5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033" y="4749342"/>
            <a:ext cx="1295891" cy="1646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597120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8" y="4751463"/>
            <a:ext cx="829280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pPr/>
              <a:t>23.6.2026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51463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 b="0" i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52579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650" b="0" i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68BFA817-E88F-DBBC-AA26-001D0CE89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667" y="1257300"/>
            <a:ext cx="782618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9" name="Otsikon paikkamerkki 2">
            <a:extLst>
              <a:ext uri="{FF2B5EF4-FFF2-40B4-BE49-F238E27FC236}">
                <a16:creationId xmlns:a16="http://schemas.microsoft.com/office/drawing/2014/main" id="{1BD39E7E-D31E-B4A3-0025-60292DA1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67" y="370468"/>
            <a:ext cx="7826187" cy="76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55" r:id="rId2"/>
    <p:sldLayoutId id="2147483702" r:id="rId3"/>
    <p:sldLayoutId id="2147483707" r:id="rId4"/>
    <p:sldLayoutId id="2147483691" r:id="rId5"/>
    <p:sldLayoutId id="2147483696" r:id="rId6"/>
    <p:sldLayoutId id="2147483680" r:id="rId7"/>
    <p:sldLayoutId id="2147483674" r:id="rId8"/>
    <p:sldLayoutId id="2147483760" r:id="rId9"/>
    <p:sldLayoutId id="2147483763" r:id="rId10"/>
    <p:sldLayoutId id="2147483761" r:id="rId11"/>
    <p:sldLayoutId id="2147483759" r:id="rId12"/>
    <p:sldLayoutId id="2147483713" r:id="rId13"/>
    <p:sldLayoutId id="2147483762" r:id="rId14"/>
    <p:sldLayoutId id="2147483751" r:id="rId15"/>
    <p:sldLayoutId id="2147483735" r:id="rId16"/>
    <p:sldLayoutId id="2147483683" r:id="rId17"/>
    <p:sldLayoutId id="2147483750" r:id="rId18"/>
    <p:sldLayoutId id="2147483720" r:id="rId19"/>
    <p:sldLayoutId id="2147483765" r:id="rId20"/>
    <p:sldLayoutId id="2147483749" r:id="rId21"/>
    <p:sldLayoutId id="2147483734" r:id="rId22"/>
    <p:sldLayoutId id="2147483724" r:id="rId23"/>
    <p:sldLayoutId id="2147483743" r:id="rId24"/>
    <p:sldLayoutId id="2147483716" r:id="rId25"/>
    <p:sldLayoutId id="2147483740" r:id="rId26"/>
    <p:sldLayoutId id="2147483752" r:id="rId27"/>
    <p:sldLayoutId id="2147483738" r:id="rId28"/>
    <p:sldLayoutId id="2147483682" r:id="rId29"/>
    <p:sldLayoutId id="2147483744" r:id="rId30"/>
    <p:sldLayoutId id="2147483736" r:id="rId31"/>
    <p:sldLayoutId id="2147483681" r:id="rId32"/>
    <p:sldLayoutId id="2147483745" r:id="rId33"/>
    <p:sldLayoutId id="2147483737" r:id="rId34"/>
    <p:sldLayoutId id="2147483679" r:id="rId35"/>
    <p:sldLayoutId id="2147483756" r:id="rId36"/>
    <p:sldLayoutId id="2147483726" r:id="rId37"/>
    <p:sldLayoutId id="2147483764" r:id="rId38"/>
    <p:sldLayoutId id="2147483746" r:id="rId39"/>
    <p:sldLayoutId id="2147483670" r:id="rId40"/>
    <p:sldLayoutId id="2147483686" r:id="rId41"/>
    <p:sldLayoutId id="2147483753" r:id="rId42"/>
    <p:sldLayoutId id="2147483727" r:id="rId43"/>
    <p:sldLayoutId id="2147483757" r:id="rId44"/>
    <p:sldLayoutId id="2147483747" r:id="rId45"/>
    <p:sldLayoutId id="2147483671" r:id="rId46"/>
    <p:sldLayoutId id="2147483687" r:id="rId47"/>
    <p:sldLayoutId id="2147483748" r:id="rId48"/>
    <p:sldLayoutId id="2147483739" r:id="rId49"/>
    <p:sldLayoutId id="2147483685" r:id="rId50"/>
    <p:sldLayoutId id="2147483754" r:id="rId51"/>
    <p:sldLayoutId id="2147483701" r:id="rId52"/>
    <p:sldLayoutId id="2147483725" r:id="rId53"/>
    <p:sldLayoutId id="2147483649" r:id="rId54"/>
    <p:sldLayoutId id="2147483766" r:id="rId55"/>
    <p:sldLayoutId id="2147483767" r:id="rId56"/>
    <p:sldLayoutId id="2147483768" r:id="rId57"/>
    <p:sldLayoutId id="2147483769" r:id="rId58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000" b="1" i="0" kern="1200" spc="-35" baseline="0">
          <a:solidFill>
            <a:srgbClr val="000000"/>
          </a:solidFill>
          <a:latin typeface="Verdana" panose="020B0604030504040204" pitchFamily="34" charset="0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b="0" i="0" kern="1200" spc="-35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b="0" i="0" kern="1200" spc="-35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b="0" i="0" kern="1200" spc="-35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b="0" i="0" kern="1200" spc="-35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1CE8E0-3002-6540-AB4A-44A213CCD1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Results</a:t>
            </a:r>
            <a:r>
              <a:rPr lang="fi-FI" dirty="0"/>
              <a:t>, </a:t>
            </a:r>
            <a:r>
              <a:rPr lang="fi-FI" dirty="0" err="1"/>
              <a:t>March</a:t>
            </a:r>
            <a:r>
              <a:rPr lang="fi-FI" dirty="0"/>
              <a:t> 2026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0B4546-3353-FD47-A7A9-0CAD0210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38129-1BFB-EE43-877B-C251030C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0E6F-8D33-4515-8E96-EC6D63C57588}" type="datetime1">
              <a:rPr lang="en-US" smtClean="0"/>
              <a:t>6/23/2026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5993C4-190E-3143-88DA-769C2A43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5A915F6-E3D1-EF37-950C-EB2F37E1D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34"/>
            <a:ext cx="8106145" cy="324245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B894061-CB96-18AE-3C3F-C570068835FA}"/>
              </a:ext>
            </a:extLst>
          </p:cNvPr>
          <p:cNvSpPr txBox="1"/>
          <p:nvPr/>
        </p:nvSpPr>
        <p:spPr>
          <a:xfrm>
            <a:off x="1496962" y="3683741"/>
            <a:ext cx="457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600" b="1" dirty="0" err="1">
                <a:solidFill>
                  <a:schemeClr val="bg1"/>
                </a:solidFill>
              </a:rPr>
              <a:t>Results</a:t>
            </a:r>
            <a:r>
              <a:rPr lang="fi-FI" sz="2600" b="1" dirty="0">
                <a:solidFill>
                  <a:schemeClr val="bg1"/>
                </a:solidFill>
              </a:rPr>
              <a:t>, </a:t>
            </a:r>
            <a:r>
              <a:rPr lang="fi-FI" sz="2600" b="1" dirty="0" err="1">
                <a:solidFill>
                  <a:schemeClr val="bg1"/>
                </a:solidFill>
              </a:rPr>
              <a:t>June</a:t>
            </a:r>
            <a:r>
              <a:rPr lang="fi-FI" sz="2600" b="1" dirty="0">
                <a:solidFill>
                  <a:schemeClr val="bg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45581731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F6BC-D3BE-5925-A630-86C7589D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40C1C85D-F294-5D21-EBBE-D4610CDA825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r="26609"/>
          <a:stretch/>
        </p:blipFill>
        <p:spPr>
          <a:prstGeom prst="rect">
            <a:avLst/>
          </a:prstGeom>
          <a:solidFill>
            <a:srgbClr val="FFFFFF"/>
          </a:solidFill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C41A936A-32F3-4BBF-461F-9D55D4A9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9" y="574488"/>
            <a:ext cx="5436610" cy="527708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Business </a:t>
            </a:r>
            <a:r>
              <a:rPr lang="fi-FI" dirty="0" err="1">
                <a:solidFill>
                  <a:schemeClr val="tx1"/>
                </a:solidFill>
              </a:rPr>
              <a:t>conditions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CCA04C3-61CF-FC76-8EF3-2F50EE6C62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159" y="1517358"/>
            <a:ext cx="4425950" cy="1698625"/>
          </a:xfrm>
        </p:spPr>
        <p:txBody>
          <a:bodyPr>
            <a:normAutofit/>
          </a:bodyPr>
          <a:lstStyle/>
          <a:p>
            <a:pPr marL="21600" indent="0">
              <a:lnSpc>
                <a:spcPct val="110000"/>
              </a:lnSpc>
              <a:buNone/>
            </a:pPr>
            <a:r>
              <a:rPr lang="fi-FI" sz="1050" dirty="0"/>
              <a:t>How </a:t>
            </a:r>
            <a:r>
              <a:rPr lang="fi-FI" sz="1050" dirty="0" err="1"/>
              <a:t>would</a:t>
            </a:r>
            <a:r>
              <a:rPr lang="fi-FI" sz="1050" dirty="0"/>
              <a:t> </a:t>
            </a:r>
            <a:r>
              <a:rPr lang="fi-FI" sz="1050" dirty="0" err="1"/>
              <a:t>you</a:t>
            </a:r>
            <a:r>
              <a:rPr lang="fi-FI" sz="1050" dirty="0"/>
              <a:t> </a:t>
            </a:r>
            <a:r>
              <a:rPr lang="fi-FI" sz="1050" dirty="0" err="1"/>
              <a:t>describe</a:t>
            </a:r>
            <a:r>
              <a:rPr lang="fi-FI" sz="1050" dirty="0"/>
              <a:t> </a:t>
            </a:r>
            <a:r>
              <a:rPr lang="fi-FI" sz="1050" dirty="0" err="1"/>
              <a:t>your</a:t>
            </a:r>
            <a:r>
              <a:rPr lang="fi-FI" sz="1050" dirty="0"/>
              <a:t> </a:t>
            </a:r>
            <a:r>
              <a:rPr lang="fi-FI" sz="1050" dirty="0" err="1"/>
              <a:t>company's</a:t>
            </a:r>
            <a:r>
              <a:rPr lang="fi-FI" sz="1050" dirty="0"/>
              <a:t> </a:t>
            </a:r>
            <a:r>
              <a:rPr lang="fi-FI" sz="1050" dirty="0" err="1"/>
              <a:t>current</a:t>
            </a:r>
            <a:r>
              <a:rPr lang="fi-FI" sz="1050" dirty="0"/>
              <a:t> </a:t>
            </a:r>
            <a:r>
              <a:rPr lang="fi-FI" sz="1050" dirty="0" err="1"/>
              <a:t>situation</a:t>
            </a:r>
            <a:r>
              <a:rPr lang="fi-FI" sz="1050" dirty="0"/>
              <a:t> in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following</a:t>
            </a:r>
            <a:r>
              <a:rPr lang="fi-FI" sz="1050" dirty="0"/>
              <a:t> </a:t>
            </a:r>
            <a:r>
              <a:rPr lang="fi-FI" sz="1050" dirty="0" err="1"/>
              <a:t>areas</a:t>
            </a:r>
            <a:r>
              <a:rPr lang="fi-FI" sz="1050" dirty="0"/>
              <a:t> </a:t>
            </a:r>
            <a:r>
              <a:rPr lang="fi-FI" sz="1050" dirty="0" err="1"/>
              <a:t>compared</a:t>
            </a:r>
            <a:r>
              <a:rPr lang="fi-FI" sz="1050" dirty="0"/>
              <a:t> </a:t>
            </a:r>
            <a:r>
              <a:rPr lang="fi-FI" sz="1050" dirty="0" err="1"/>
              <a:t>with</a:t>
            </a:r>
            <a:r>
              <a:rPr lang="fi-FI" sz="1050" dirty="0"/>
              <a:t> </a:t>
            </a:r>
            <a:r>
              <a:rPr lang="fi-FI" sz="1050" dirty="0" err="1"/>
              <a:t>approximately</a:t>
            </a:r>
            <a:r>
              <a:rPr lang="fi-FI" sz="1050" dirty="0"/>
              <a:t> </a:t>
            </a:r>
            <a:r>
              <a:rPr lang="fi-FI" sz="1050" dirty="0" err="1"/>
              <a:t>three</a:t>
            </a:r>
            <a:r>
              <a:rPr lang="fi-FI" sz="1050" dirty="0"/>
              <a:t> </a:t>
            </a:r>
            <a:r>
              <a:rPr lang="fi-FI" sz="1050" dirty="0" err="1"/>
              <a:t>months</a:t>
            </a:r>
            <a:r>
              <a:rPr lang="fi-FI" sz="1050" dirty="0"/>
              <a:t> </a:t>
            </a:r>
            <a:r>
              <a:rPr lang="fi-FI" sz="1050" dirty="0" err="1"/>
              <a:t>ago</a:t>
            </a:r>
            <a:r>
              <a:rPr lang="fi-FI" sz="1050" dirty="0"/>
              <a:t>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A505186-7DBF-673A-3D5D-C5A9C0BE04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8231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2962C44-1CC1-ECBC-5D6F-DF08897089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23478"/>
            <a:ext cx="7992000" cy="821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would you describe your company’s situation now in the following areas compared to about three months ago?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CC4FA10-97F5-737C-AA99-64B0ABE0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BA394E-FB81-47BF-9CA2-A62E147B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C7A58B9-4A06-4016-CDA8-EE95E09C6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CE07CF48-5701-6BCA-F826-0C38B157D62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5450732"/>
              </p:ext>
            </p:extLst>
          </p:nvPr>
        </p:nvGraphicFramePr>
        <p:xfrm>
          <a:off x="179512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4B134D4A-EED9-A35D-303A-BD0D207C350B}"/>
              </a:ext>
            </a:extLst>
          </p:cNvPr>
          <p:cNvSpPr txBox="1"/>
          <p:nvPr/>
        </p:nvSpPr>
        <p:spPr>
          <a:xfrm>
            <a:off x="7020272" y="1098377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0C2E43D-0611-41C0-739C-31CBB60D8538}"/>
              </a:ext>
            </a:extLst>
          </p:cNvPr>
          <p:cNvSpPr txBox="1"/>
          <p:nvPr/>
        </p:nvSpPr>
        <p:spPr>
          <a:xfrm>
            <a:off x="8316416" y="987574"/>
            <a:ext cx="720080" cy="2753437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 err="1"/>
              <a:t>Balance</a:t>
            </a:r>
            <a:r>
              <a:rPr lang="fi-FI" spc="-40" dirty="0"/>
              <a:t> </a:t>
            </a:r>
            <a:r>
              <a:rPr lang="fi-FI" spc="-40" dirty="0" err="1"/>
              <a:t>figure</a:t>
            </a:r>
            <a:endParaRPr lang="fi-FI" spc="-40" dirty="0"/>
          </a:p>
          <a:p>
            <a:pPr algn="ctr"/>
            <a:r>
              <a:rPr lang="fi-FI" spc="-40" dirty="0"/>
              <a:t>27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22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br>
              <a:rPr lang="fi-FI" spc="-40" dirty="0"/>
            </a:br>
            <a:r>
              <a:rPr lang="fi-FI" spc="-40" dirty="0"/>
              <a:t>24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90463394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63E15-3DAC-2D46-03F9-974E151F6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D5430-42DE-C177-B765-AB957C5FC1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23478"/>
            <a:ext cx="7992000" cy="821163"/>
          </a:xfrm>
        </p:spPr>
        <p:txBody>
          <a:bodyPr>
            <a:noAutofit/>
          </a:bodyPr>
          <a:lstStyle/>
          <a:p>
            <a:r>
              <a:rPr lang="en-US" dirty="0"/>
              <a:t>How would you describe your company’s situation now in the following areas compared to about three months ago? </a:t>
            </a:r>
            <a:r>
              <a:rPr lang="en-US" dirty="0">
                <a:solidFill>
                  <a:schemeClr val="accent2"/>
                </a:solidFill>
              </a:rPr>
              <a:t>Manufacturing industry, 244 respondents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B79284-C9BC-EF16-BA72-235D34C7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9B3F19-5289-7AB0-B7D8-86E95660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3727B43-F0DB-4630-2598-C0D3BB437C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r>
              <a:rPr lang="en-US" dirty="0"/>
              <a:t>Manufacturing industry = Metals industry, Mechanical engineering and Electronics industry; Services = Consulting engineering and Information technology</a:t>
            </a:r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720C1619-AFFD-75E4-C0E4-E4145BE9D75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195230"/>
              </p:ext>
            </p:extLst>
          </p:nvPr>
        </p:nvGraphicFramePr>
        <p:xfrm>
          <a:off x="107504" y="1262286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CB93B76A-C907-8472-06FF-5D42DBE62BD1}"/>
              </a:ext>
            </a:extLst>
          </p:cNvPr>
          <p:cNvSpPr txBox="1"/>
          <p:nvPr/>
        </p:nvSpPr>
        <p:spPr>
          <a:xfrm>
            <a:off x="8316416" y="1186465"/>
            <a:ext cx="720080" cy="2753437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 err="1"/>
              <a:t>Balance</a:t>
            </a:r>
            <a:r>
              <a:rPr lang="fi-FI" spc="-40" dirty="0"/>
              <a:t> </a:t>
            </a:r>
            <a:r>
              <a:rPr lang="fi-FI" spc="-40" dirty="0" err="1"/>
              <a:t>figure</a:t>
            </a:r>
            <a:endParaRPr lang="fi-FI" spc="-40" dirty="0"/>
          </a:p>
          <a:p>
            <a:pPr algn="ctr"/>
            <a:r>
              <a:rPr lang="fi-FI" spc="-40" dirty="0"/>
              <a:t>29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25</a:t>
            </a:r>
          </a:p>
          <a:p>
            <a:pPr algn="ctr"/>
            <a:endParaRPr lang="fi-FI" spc="-40" dirty="0"/>
          </a:p>
          <a:p>
            <a:pPr algn="ctr"/>
            <a:br>
              <a:rPr lang="fi-FI" spc="-40" dirty="0"/>
            </a:br>
            <a:br>
              <a:rPr lang="fi-FI" spc="-40" dirty="0"/>
            </a:br>
            <a:r>
              <a:rPr lang="fi-FI" spc="-40" dirty="0"/>
              <a:t>25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25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73C03C1-DB39-1231-57E9-58338B008950}"/>
              </a:ext>
            </a:extLst>
          </p:cNvPr>
          <p:cNvSpPr txBox="1"/>
          <p:nvPr/>
        </p:nvSpPr>
        <p:spPr>
          <a:xfrm>
            <a:off x="6865247" y="12622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10123691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B535C-8131-51B1-941D-23E9C30C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01909AD-C342-10EF-2E02-352225E41D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23478"/>
            <a:ext cx="7992000" cy="821163"/>
          </a:xfrm>
        </p:spPr>
        <p:txBody>
          <a:bodyPr>
            <a:noAutofit/>
          </a:bodyPr>
          <a:lstStyle/>
          <a:p>
            <a:r>
              <a:rPr lang="en-US" dirty="0"/>
              <a:t>How would you describe your company’s situation now in the following areas compared to about three months ago? </a:t>
            </a:r>
            <a:r>
              <a:rPr lang="en-US" dirty="0">
                <a:solidFill>
                  <a:schemeClr val="accent2"/>
                </a:solidFill>
              </a:rPr>
              <a:t>Services, 60 respondents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A19178-F754-30F0-7186-F29F9524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AC7F4D-4B97-5EEA-CAE3-EF4306F1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883B0B4-994A-30C0-8DA0-B6DDD9B857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r>
              <a:rPr lang="en-US" dirty="0"/>
              <a:t>Manufacturing industry = Metals industry, Mechanical engineering and Electronics industry; Services = Consulting engineering and Information technology</a:t>
            </a:r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0C441811-A31E-498C-F967-76048E446A9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9088535"/>
              </p:ext>
            </p:extLst>
          </p:nvPr>
        </p:nvGraphicFramePr>
        <p:xfrm>
          <a:off x="107504" y="1262286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9951C3F9-0145-08A5-33EB-CB23B18EA4FF}"/>
              </a:ext>
            </a:extLst>
          </p:cNvPr>
          <p:cNvSpPr txBox="1"/>
          <p:nvPr/>
        </p:nvSpPr>
        <p:spPr>
          <a:xfrm>
            <a:off x="8316416" y="1186465"/>
            <a:ext cx="720080" cy="2753437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 err="1"/>
              <a:t>Balance</a:t>
            </a:r>
            <a:r>
              <a:rPr lang="fi-FI" spc="-40" dirty="0"/>
              <a:t> </a:t>
            </a:r>
            <a:r>
              <a:rPr lang="fi-FI" spc="-40" dirty="0" err="1"/>
              <a:t>figure</a:t>
            </a:r>
            <a:endParaRPr lang="fi-FI" spc="-40" dirty="0"/>
          </a:p>
          <a:p>
            <a:pPr algn="ctr"/>
            <a:r>
              <a:rPr lang="fi-FI" spc="-40" dirty="0"/>
              <a:t>18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10</a:t>
            </a:r>
          </a:p>
          <a:p>
            <a:pPr algn="ctr"/>
            <a:endParaRPr lang="fi-FI" spc="-40" dirty="0"/>
          </a:p>
          <a:p>
            <a:pPr algn="ctr"/>
            <a:br>
              <a:rPr lang="fi-FI" spc="-40" dirty="0"/>
            </a:br>
            <a:br>
              <a:rPr lang="fi-FI" spc="-40" dirty="0"/>
            </a:br>
            <a:r>
              <a:rPr lang="fi-FI" spc="-40" dirty="0"/>
              <a:t>20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22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30C9930-D631-4979-7B22-E9F2B7B74139}"/>
              </a:ext>
            </a:extLst>
          </p:cNvPr>
          <p:cNvSpPr txBox="1"/>
          <p:nvPr/>
        </p:nvSpPr>
        <p:spPr>
          <a:xfrm>
            <a:off x="6865247" y="12622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314662587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8404F-3DF4-D0AD-2290-ED05A734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E7C1E49-7A6C-AC60-EA52-9980F42F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CA8A4BA-A27C-2A17-77AC-7AD6DF3C7D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267494"/>
            <a:ext cx="7992888" cy="462785"/>
          </a:xfrm>
        </p:spPr>
        <p:txBody>
          <a:bodyPr>
            <a:noAutofit/>
          </a:bodyPr>
          <a:lstStyle/>
          <a:p>
            <a:r>
              <a:rPr lang="en-US" dirty="0"/>
              <a:t>How would you describe your company’s situation now in the following areas compared to about three months ago?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13" name="Sisällön paikkamerkki 9">
            <a:extLst>
              <a:ext uri="{FF2B5EF4-FFF2-40B4-BE49-F238E27FC236}">
                <a16:creationId xmlns:a16="http://schemas.microsoft.com/office/drawing/2014/main" id="{9C71CB85-3EC5-2D12-74FB-D0ED2FD9672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922941173"/>
              </p:ext>
            </p:extLst>
          </p:nvPr>
        </p:nvGraphicFramePr>
        <p:xfrm>
          <a:off x="755576" y="1582738"/>
          <a:ext cx="3498850" cy="289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isällön paikkamerkki 9">
            <a:extLst>
              <a:ext uri="{FF2B5EF4-FFF2-40B4-BE49-F238E27FC236}">
                <a16:creationId xmlns:a16="http://schemas.microsoft.com/office/drawing/2014/main" id="{9DA20943-566B-DB23-7D28-8351E259FD2A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889376338"/>
              </p:ext>
            </p:extLst>
          </p:nvPr>
        </p:nvGraphicFramePr>
        <p:xfrm>
          <a:off x="4889574" y="1582738"/>
          <a:ext cx="3498850" cy="289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F70523C-BA78-C9C6-E39D-CA132300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BFD1F71A-1A92-625F-EBF2-A7FEB70E73CC}"/>
              </a:ext>
            </a:extLst>
          </p:cNvPr>
          <p:cNvSpPr txBox="1">
            <a:spLocks/>
          </p:cNvSpPr>
          <p:nvPr/>
        </p:nvSpPr>
        <p:spPr>
          <a:xfrm>
            <a:off x="3047977" y="4731990"/>
            <a:ext cx="5052415" cy="89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520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1000" b="0" i="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30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05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05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Tx/>
              <a:buNone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 err="1"/>
              <a:t>Source</a:t>
            </a:r>
            <a:r>
              <a:rPr lang="fi-FI" sz="2800" dirty="0"/>
              <a:t>: </a:t>
            </a:r>
            <a:r>
              <a:rPr lang="en-US" sz="2800" dirty="0" err="1"/>
              <a:t>TechnoBaro</a:t>
            </a:r>
            <a:r>
              <a:rPr lang="en-US" sz="2800" dirty="0"/>
              <a:t> – The Technology Industry Barometer, June 2026, number of respondents 304.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532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426CE-A6AE-C0AA-E554-14EF7BEBC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B40E706-8733-E451-FF20-5CD24FB268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23478"/>
            <a:ext cx="7992000" cy="821163"/>
          </a:xfrm>
        </p:spPr>
        <p:txBody>
          <a:bodyPr>
            <a:noAutofit/>
          </a:bodyPr>
          <a:lstStyle/>
          <a:p>
            <a:r>
              <a:rPr lang="en-US" sz="1800" dirty="0"/>
              <a:t>How would you describe your company’s situation now in the following areas compared to about three months ago? </a:t>
            </a:r>
            <a:r>
              <a:rPr lang="en-US" sz="1800" dirty="0">
                <a:solidFill>
                  <a:schemeClr val="accent2"/>
                </a:solidFill>
              </a:rPr>
              <a:t>Companies with fewer than 150 employees, 243 respondents</a:t>
            </a:r>
            <a:endParaRPr lang="fi-FI" sz="1800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0035C96-4ECA-9A95-4479-E648C08F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79121AF4-094E-97E0-42A0-705FCA6DF36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55593288"/>
              </p:ext>
            </p:extLst>
          </p:nvPr>
        </p:nvGraphicFramePr>
        <p:xfrm>
          <a:off x="107504" y="1262286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997F3B99-635C-7DC4-E2F1-D446B540E545}"/>
              </a:ext>
            </a:extLst>
          </p:cNvPr>
          <p:cNvSpPr txBox="1"/>
          <p:nvPr/>
        </p:nvSpPr>
        <p:spPr>
          <a:xfrm>
            <a:off x="8316416" y="1186465"/>
            <a:ext cx="720080" cy="2753437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 err="1"/>
              <a:t>Balance</a:t>
            </a:r>
            <a:r>
              <a:rPr lang="fi-FI" spc="-40" dirty="0"/>
              <a:t> </a:t>
            </a:r>
            <a:r>
              <a:rPr lang="fi-FI" spc="-40" dirty="0" err="1"/>
              <a:t>figure</a:t>
            </a:r>
            <a:endParaRPr lang="fi-FI" spc="-40" dirty="0"/>
          </a:p>
          <a:p>
            <a:pPr algn="ctr"/>
            <a:r>
              <a:rPr lang="fi-FI" spc="-40" dirty="0"/>
              <a:t>23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21</a:t>
            </a:r>
          </a:p>
          <a:p>
            <a:pPr algn="ctr"/>
            <a:endParaRPr lang="fi-FI" spc="-40" dirty="0"/>
          </a:p>
          <a:p>
            <a:pPr algn="ctr"/>
            <a:br>
              <a:rPr lang="fi-FI" spc="-40" dirty="0"/>
            </a:br>
            <a:br>
              <a:rPr lang="fi-FI" spc="-40" dirty="0"/>
            </a:br>
            <a:r>
              <a:rPr lang="fi-FI" spc="-40" dirty="0"/>
              <a:t>22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22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FCE3B19-8547-9235-95D3-8502C371B9B3}"/>
              </a:ext>
            </a:extLst>
          </p:cNvPr>
          <p:cNvSpPr txBox="1"/>
          <p:nvPr/>
        </p:nvSpPr>
        <p:spPr>
          <a:xfrm>
            <a:off x="6865247" y="12622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E6397C-1D72-4260-EA5A-0CD9F953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3" name="Tekstin paikkamerkki 7">
            <a:extLst>
              <a:ext uri="{FF2B5EF4-FFF2-40B4-BE49-F238E27FC236}">
                <a16:creationId xmlns:a16="http://schemas.microsoft.com/office/drawing/2014/main" id="{DEBE186A-28AE-BAB9-2D6C-789C1F35B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2880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754414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67359-53CE-A487-F5E7-AAF39AC6B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FAD7660-1761-9A05-3EBB-BB96FAF2BA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23478"/>
            <a:ext cx="7992000" cy="821163"/>
          </a:xfrm>
        </p:spPr>
        <p:txBody>
          <a:bodyPr>
            <a:noAutofit/>
          </a:bodyPr>
          <a:lstStyle/>
          <a:p>
            <a:r>
              <a:rPr lang="en-US" sz="2000" dirty="0"/>
              <a:t>How would you describe your company’s situation now in the following areas compared to about three months ago? </a:t>
            </a:r>
            <a:r>
              <a:rPr lang="en-US" sz="2000" dirty="0">
                <a:solidFill>
                  <a:schemeClr val="accent2"/>
                </a:solidFill>
              </a:rPr>
              <a:t>Companies with more than 150 employees, 61 respondents</a:t>
            </a:r>
            <a:endParaRPr lang="fi-FI" sz="2000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C14DDDB-73F9-7F47-7802-3001122D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906C645D-A666-9F5C-566C-DCE9895B7B8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19362080"/>
              </p:ext>
            </p:extLst>
          </p:nvPr>
        </p:nvGraphicFramePr>
        <p:xfrm>
          <a:off x="107504" y="1262286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9F832F57-37DA-88AD-8FAA-ADF78E5C045B}"/>
              </a:ext>
            </a:extLst>
          </p:cNvPr>
          <p:cNvSpPr txBox="1"/>
          <p:nvPr/>
        </p:nvSpPr>
        <p:spPr>
          <a:xfrm>
            <a:off x="8316416" y="1186465"/>
            <a:ext cx="720080" cy="2753437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 err="1"/>
              <a:t>Balance</a:t>
            </a:r>
            <a:r>
              <a:rPr lang="fi-FI" spc="-40" dirty="0"/>
              <a:t> </a:t>
            </a:r>
            <a:r>
              <a:rPr lang="fi-FI" spc="-40" dirty="0" err="1"/>
              <a:t>figure</a:t>
            </a:r>
            <a:endParaRPr lang="fi-FI" spc="-40" dirty="0"/>
          </a:p>
          <a:p>
            <a:pPr algn="ctr"/>
            <a:r>
              <a:rPr lang="fi-FI" spc="-40" dirty="0"/>
              <a:t>41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26</a:t>
            </a:r>
          </a:p>
          <a:p>
            <a:pPr algn="ctr"/>
            <a:endParaRPr lang="fi-FI" spc="-40" dirty="0"/>
          </a:p>
          <a:p>
            <a:pPr algn="ctr"/>
            <a:br>
              <a:rPr lang="fi-FI" spc="-40" dirty="0"/>
            </a:br>
            <a:br>
              <a:rPr lang="fi-FI" spc="-40" dirty="0"/>
            </a:br>
            <a:r>
              <a:rPr lang="fi-FI" spc="-40" dirty="0"/>
              <a:t>31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33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527F021-2571-1E8E-834B-E925D63B63CC}"/>
              </a:ext>
            </a:extLst>
          </p:cNvPr>
          <p:cNvSpPr txBox="1"/>
          <p:nvPr/>
        </p:nvSpPr>
        <p:spPr>
          <a:xfrm>
            <a:off x="6865247" y="12622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D9088861-32FE-3D94-B95B-0CBDB73B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3" name="Tekstin paikkamerkki 7">
            <a:extLst>
              <a:ext uri="{FF2B5EF4-FFF2-40B4-BE49-F238E27FC236}">
                <a16:creationId xmlns:a16="http://schemas.microsoft.com/office/drawing/2014/main" id="{49FE6E70-E2B0-6EA4-3821-DF97C0E26C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277502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4F195-A78C-C6EB-BC80-E382A0F4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566365B-5241-6BDA-88DB-E24F04C6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8BEA535-A86E-239C-141B-2D98FAF037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267494"/>
            <a:ext cx="7992888" cy="462785"/>
          </a:xfrm>
        </p:spPr>
        <p:txBody>
          <a:bodyPr>
            <a:noAutofit/>
          </a:bodyPr>
          <a:lstStyle/>
          <a:p>
            <a:r>
              <a:rPr lang="en-US" dirty="0"/>
              <a:t>How would you describe your company’s situation now in the following areas compared to about three months ago? Company´s size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7CD3DC0-D467-025F-AFA9-1BA5DBDE003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080054746"/>
              </p:ext>
            </p:extLst>
          </p:nvPr>
        </p:nvGraphicFramePr>
        <p:xfrm>
          <a:off x="467544" y="1419622"/>
          <a:ext cx="3930724" cy="305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Sisällön paikkamerkki 9">
            <a:extLst>
              <a:ext uri="{FF2B5EF4-FFF2-40B4-BE49-F238E27FC236}">
                <a16:creationId xmlns:a16="http://schemas.microsoft.com/office/drawing/2014/main" id="{62858689-9452-4492-C100-1CEECE9BF264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1034266289"/>
              </p:ext>
            </p:extLst>
          </p:nvPr>
        </p:nvGraphicFramePr>
        <p:xfrm>
          <a:off x="4889748" y="1419622"/>
          <a:ext cx="3930724" cy="305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6666C17-19A1-B6BF-1EE8-F7E6B6C2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1670" y="4760004"/>
            <a:ext cx="1295891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D2D24434-AC9C-92B5-FEBC-D324CCFC4D55}"/>
              </a:ext>
            </a:extLst>
          </p:cNvPr>
          <p:cNvSpPr txBox="1">
            <a:spLocks/>
          </p:cNvSpPr>
          <p:nvPr/>
        </p:nvSpPr>
        <p:spPr>
          <a:xfrm>
            <a:off x="3058137" y="4763947"/>
            <a:ext cx="5052415" cy="89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520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1000" b="0" i="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30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05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05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Tx/>
              <a:buNone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 err="1"/>
              <a:t>Source</a:t>
            </a:r>
            <a:r>
              <a:rPr lang="fi-FI" sz="2800" dirty="0"/>
              <a:t>: </a:t>
            </a:r>
            <a:r>
              <a:rPr lang="en-US" sz="2800" dirty="0" err="1"/>
              <a:t>TechnoBaro</a:t>
            </a:r>
            <a:r>
              <a:rPr lang="en-US" sz="2800" dirty="0"/>
              <a:t> – The Technology Industry Barometer, June 2026, number of respondents 304.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08523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D6F3C-6F3E-520F-E3B8-D6E45E08A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3D40C8F2-6171-820A-3C38-A497E5C5F26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r="26609"/>
          <a:stretch/>
        </p:blipFill>
        <p:spPr>
          <a:prstGeom prst="rect">
            <a:avLst/>
          </a:prstGeom>
          <a:solidFill>
            <a:srgbClr val="FFFFFF"/>
          </a:solidFill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CC80F107-E8E2-DB9D-269A-CB960584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9" y="574488"/>
            <a:ext cx="5436610" cy="10406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next 3 months , i.e. </a:t>
            </a:r>
            <a:r>
              <a:rPr lang="fi-FI" dirty="0" err="1">
                <a:solidFill>
                  <a:schemeClr val="tx1"/>
                </a:solidFill>
              </a:rPr>
              <a:t>June-September</a:t>
            </a:r>
            <a:r>
              <a:rPr lang="fi-FI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04CB835-49BC-498E-3FFA-CE465FA75E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159" y="1829720"/>
            <a:ext cx="4425950" cy="1698625"/>
          </a:xfrm>
        </p:spPr>
        <p:txBody>
          <a:bodyPr>
            <a:normAutofit/>
          </a:bodyPr>
          <a:lstStyle/>
          <a:p>
            <a:pPr marL="21600" indent="0">
              <a:buNone/>
            </a:pPr>
            <a:r>
              <a:rPr lang="fi-FI" sz="1050" dirty="0"/>
              <a:t>How </a:t>
            </a:r>
            <a:r>
              <a:rPr lang="fi-FI" sz="1050" dirty="0" err="1"/>
              <a:t>do</a:t>
            </a:r>
            <a:r>
              <a:rPr lang="fi-FI" sz="1050" dirty="0"/>
              <a:t> </a:t>
            </a:r>
            <a:r>
              <a:rPr lang="fi-FI" sz="1050" dirty="0" err="1"/>
              <a:t>you</a:t>
            </a:r>
            <a:r>
              <a:rPr lang="fi-FI" sz="1050" dirty="0"/>
              <a:t> </a:t>
            </a:r>
            <a:r>
              <a:rPr lang="fi-FI" sz="1050" dirty="0" err="1"/>
              <a:t>expect</a:t>
            </a:r>
            <a:r>
              <a:rPr lang="fi-FI" sz="1050" dirty="0"/>
              <a:t> </a:t>
            </a:r>
            <a:r>
              <a:rPr lang="fi-FI" sz="1050" dirty="0" err="1"/>
              <a:t>your</a:t>
            </a:r>
            <a:r>
              <a:rPr lang="fi-FI" sz="1050" dirty="0"/>
              <a:t> </a:t>
            </a:r>
            <a:r>
              <a:rPr lang="fi-FI" sz="1050" dirty="0" err="1"/>
              <a:t>company's</a:t>
            </a:r>
            <a:r>
              <a:rPr lang="fi-FI" sz="1050" dirty="0"/>
              <a:t> </a:t>
            </a:r>
            <a:r>
              <a:rPr lang="fi-FI" sz="1050" dirty="0" err="1"/>
              <a:t>situation</a:t>
            </a:r>
            <a:r>
              <a:rPr lang="fi-FI" sz="1050" dirty="0"/>
              <a:t> to </a:t>
            </a:r>
            <a:r>
              <a:rPr lang="fi-FI" sz="1050" dirty="0" err="1"/>
              <a:t>develop</a:t>
            </a:r>
            <a:r>
              <a:rPr lang="fi-FI" sz="1050" dirty="0"/>
              <a:t> </a:t>
            </a:r>
            <a:r>
              <a:rPr lang="fi-FI" sz="1050" dirty="0" err="1"/>
              <a:t>over</a:t>
            </a:r>
            <a:r>
              <a:rPr lang="fi-FI" sz="1050" dirty="0"/>
              <a:t> </a:t>
            </a:r>
            <a:r>
              <a:rPr lang="fi-FI" sz="1050" dirty="0" err="1"/>
              <a:t>the</a:t>
            </a:r>
            <a:r>
              <a:rPr lang="fi-FI" sz="1050" dirty="0"/>
              <a:t> </a:t>
            </a:r>
            <a:r>
              <a:rPr lang="fi-FI" sz="1050" dirty="0" err="1"/>
              <a:t>next</a:t>
            </a:r>
            <a:r>
              <a:rPr lang="fi-FI" sz="1050" dirty="0"/>
              <a:t> </a:t>
            </a:r>
            <a:r>
              <a:rPr lang="fi-FI" sz="1050" dirty="0" err="1"/>
              <a:t>three</a:t>
            </a:r>
            <a:r>
              <a:rPr lang="fi-FI" sz="1050" dirty="0"/>
              <a:t> </a:t>
            </a:r>
            <a:r>
              <a:rPr lang="fi-FI" sz="1050" dirty="0" err="1"/>
              <a:t>months</a:t>
            </a:r>
            <a:r>
              <a:rPr lang="fi-FI" sz="1050" dirty="0"/>
              <a:t>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492A23D-0033-D7B5-387E-56F9DE19C9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83578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2046B-CC55-26CD-8863-6E4E3A68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DB51540-484B-3494-950D-9B06F5BCF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644" y="291666"/>
            <a:ext cx="7992000" cy="821163"/>
          </a:xfrm>
        </p:spPr>
        <p:txBody>
          <a:bodyPr/>
          <a:lstStyle/>
          <a:p>
            <a:r>
              <a:rPr lang="en-US" dirty="0"/>
              <a:t>How do you expect your situation to develop over the </a:t>
            </a:r>
            <a:r>
              <a:rPr lang="en-US" u="sng" dirty="0"/>
              <a:t>next three months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CC929B3-E6BA-B184-D13A-D40AFF3D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258378-766F-3F46-9A39-1A284E1B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6DA2E1-D2EB-C771-283B-254B2B0940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C3FC50AE-9D1B-E5BC-93F6-2F738CD964A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67593496"/>
              </p:ext>
            </p:extLst>
          </p:nvPr>
        </p:nvGraphicFramePr>
        <p:xfrm>
          <a:off x="179512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A57DAF0D-3233-D6BB-F59F-C5448439101E}"/>
              </a:ext>
            </a:extLst>
          </p:cNvPr>
          <p:cNvSpPr txBox="1"/>
          <p:nvPr/>
        </p:nvSpPr>
        <p:spPr>
          <a:xfrm>
            <a:off x="7020272" y="1098377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4E506E7-511B-FE8A-3C90-CAD4E7428CD6}"/>
              </a:ext>
            </a:extLst>
          </p:cNvPr>
          <p:cNvSpPr txBox="1"/>
          <p:nvPr/>
        </p:nvSpPr>
        <p:spPr>
          <a:xfrm>
            <a:off x="8306644" y="1183711"/>
            <a:ext cx="729851" cy="2753437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 err="1"/>
              <a:t>Balance</a:t>
            </a:r>
            <a:r>
              <a:rPr lang="fi-FI" spc="-40" dirty="0"/>
              <a:t> </a:t>
            </a:r>
            <a:r>
              <a:rPr lang="fi-FI" spc="-40" dirty="0" err="1"/>
              <a:t>figure</a:t>
            </a:r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15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23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endParaRPr lang="fi-FI" spc="-40" dirty="0"/>
          </a:p>
        </p:txBody>
      </p:sp>
    </p:spTree>
    <p:extLst>
      <p:ext uri="{BB962C8B-B14F-4D97-AF65-F5344CB8AC3E}">
        <p14:creationId xmlns:p14="http://schemas.microsoft.com/office/powerpoint/2010/main" val="245815904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DBB6A2-12D3-F441-7FAA-23A668B93C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it </a:t>
            </a:r>
            <a:r>
              <a:rPr lang="fi-FI" dirty="0" err="1"/>
              <a:t>about</a:t>
            </a:r>
            <a:r>
              <a:rPr lang="fi-FI" dirty="0"/>
              <a:t>?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25492EA-5E07-D091-4A84-80E783094D8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200" b="1" dirty="0" err="1"/>
              <a:t>What</a:t>
            </a:r>
            <a:r>
              <a:rPr lang="fi-FI" sz="1200" b="1" dirty="0"/>
              <a:t> is it </a:t>
            </a:r>
            <a:r>
              <a:rPr lang="fi-FI" sz="1200" b="1" dirty="0" err="1"/>
              <a:t>about</a:t>
            </a:r>
            <a:r>
              <a:rPr lang="fi-FI" sz="1200" b="1" dirty="0"/>
              <a:t>? </a:t>
            </a:r>
            <a:br>
              <a:rPr lang="fi-FI" sz="1050" dirty="0"/>
            </a:br>
            <a:br>
              <a:rPr lang="fi-FI" sz="1050" dirty="0"/>
            </a:br>
            <a:r>
              <a:rPr lang="fi-FI" sz="1200" dirty="0" err="1"/>
              <a:t>Have</a:t>
            </a:r>
            <a:r>
              <a:rPr lang="fi-FI" sz="1200" dirty="0"/>
              <a:t> </a:t>
            </a:r>
            <a:r>
              <a:rPr lang="fi-FI" sz="1200" dirty="0" err="1"/>
              <a:t>your</a:t>
            </a:r>
            <a:r>
              <a:rPr lang="fi-FI" sz="1200" dirty="0"/>
              <a:t> </a:t>
            </a:r>
            <a:r>
              <a:rPr lang="fi-FI" sz="1200" dirty="0" err="1"/>
              <a:t>say</a:t>
            </a:r>
            <a:r>
              <a:rPr lang="fi-FI" sz="1200" dirty="0"/>
              <a:t> and </a:t>
            </a:r>
            <a:r>
              <a:rPr lang="fi-FI" sz="1200" dirty="0" err="1"/>
              <a:t>make</a:t>
            </a:r>
            <a:r>
              <a:rPr lang="fi-FI" sz="1200" dirty="0"/>
              <a:t> an </a:t>
            </a:r>
            <a:r>
              <a:rPr lang="fi-FI" sz="1200" dirty="0" err="1"/>
              <a:t>impact</a:t>
            </a:r>
            <a:r>
              <a:rPr lang="fi-FI" sz="1200" dirty="0"/>
              <a:t>: </a:t>
            </a:r>
            <a:r>
              <a:rPr lang="fi-FI" sz="1200" dirty="0" err="1"/>
              <a:t>TechnoBaro</a:t>
            </a:r>
            <a:r>
              <a:rPr lang="fi-FI" sz="1200" dirty="0"/>
              <a:t> – </a:t>
            </a:r>
            <a:r>
              <a:rPr lang="fi-FI" sz="1200" dirty="0" err="1"/>
              <a:t>The</a:t>
            </a:r>
            <a:r>
              <a:rPr lang="fi-FI" sz="1200" dirty="0"/>
              <a:t> Technology Industry </a:t>
            </a:r>
            <a:r>
              <a:rPr lang="fi-FI" sz="1200" dirty="0" err="1"/>
              <a:t>Barometer</a:t>
            </a:r>
            <a:r>
              <a:rPr lang="fi-FI" sz="1200" dirty="0"/>
              <a:t> is a </a:t>
            </a:r>
            <a:r>
              <a:rPr lang="fi-FI" sz="1200" dirty="0" err="1"/>
              <a:t>quarterly</a:t>
            </a:r>
            <a:r>
              <a:rPr lang="fi-FI" sz="1200" dirty="0"/>
              <a:t> </a:t>
            </a:r>
            <a:r>
              <a:rPr lang="fi-FI" sz="1200" dirty="0" err="1"/>
              <a:t>survey</a:t>
            </a:r>
            <a:r>
              <a:rPr lang="fi-FI" sz="1200" dirty="0"/>
              <a:t> </a:t>
            </a:r>
            <a:r>
              <a:rPr lang="fi-FI" sz="1200" dirty="0" err="1"/>
              <a:t>conducted</a:t>
            </a:r>
            <a:r>
              <a:rPr lang="fi-FI" sz="1200" dirty="0"/>
              <a:t> </a:t>
            </a:r>
            <a:r>
              <a:rPr lang="fi-FI" sz="1200" dirty="0" err="1"/>
              <a:t>by</a:t>
            </a:r>
            <a:r>
              <a:rPr lang="fi-FI" sz="1200" dirty="0"/>
              <a:t> Technology </a:t>
            </a:r>
            <a:r>
              <a:rPr lang="fi-FI" sz="1200" dirty="0" err="1"/>
              <a:t>Industries</a:t>
            </a:r>
            <a:r>
              <a:rPr lang="fi-FI" sz="1200" dirty="0"/>
              <a:t> of Finland.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results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widely</a:t>
            </a:r>
            <a:r>
              <a:rPr lang="fi-FI" sz="1200" dirty="0"/>
              <a:t> </a:t>
            </a:r>
            <a:r>
              <a:rPr lang="fi-FI" sz="1200" dirty="0" err="1"/>
              <a:t>used</a:t>
            </a:r>
            <a:r>
              <a:rPr lang="fi-FI" sz="1200" dirty="0"/>
              <a:t> to </a:t>
            </a:r>
            <a:r>
              <a:rPr lang="fi-FI" sz="1200" dirty="0" err="1"/>
              <a:t>support</a:t>
            </a:r>
            <a:r>
              <a:rPr lang="fi-FI" sz="1200" dirty="0"/>
              <a:t> </a:t>
            </a:r>
            <a:r>
              <a:rPr lang="fi-FI" sz="1200" dirty="0" err="1"/>
              <a:t>advocacy</a:t>
            </a:r>
            <a:r>
              <a:rPr lang="fi-FI" sz="1200" dirty="0"/>
              <a:t>, </a:t>
            </a:r>
            <a:r>
              <a:rPr lang="fi-FI" sz="1200" dirty="0" err="1"/>
              <a:t>policy</a:t>
            </a:r>
            <a:r>
              <a:rPr lang="fi-FI" sz="1200" dirty="0"/>
              <a:t> </a:t>
            </a:r>
            <a:r>
              <a:rPr lang="fi-FI" sz="1200" dirty="0" err="1"/>
              <a:t>development</a:t>
            </a:r>
            <a:r>
              <a:rPr lang="fi-FI" sz="1200" dirty="0"/>
              <a:t> and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continuous</a:t>
            </a:r>
            <a:r>
              <a:rPr lang="fi-FI" sz="1200" dirty="0"/>
              <a:t> </a:t>
            </a:r>
            <a:r>
              <a:rPr lang="fi-FI" sz="1200" dirty="0" err="1"/>
              <a:t>improvement</a:t>
            </a:r>
            <a:r>
              <a:rPr lang="fi-FI" sz="1200" dirty="0"/>
              <a:t> of </a:t>
            </a:r>
            <a:r>
              <a:rPr lang="fi-FI" sz="1200" dirty="0" err="1"/>
              <a:t>member</a:t>
            </a:r>
            <a:r>
              <a:rPr lang="fi-FI" sz="1200" dirty="0"/>
              <a:t> </a:t>
            </a:r>
            <a:r>
              <a:rPr lang="fi-FI" sz="1200" dirty="0" err="1"/>
              <a:t>services</a:t>
            </a:r>
            <a:r>
              <a:rPr lang="fi-FI" sz="1200" dirty="0"/>
              <a:t>.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survey</a:t>
            </a:r>
            <a:r>
              <a:rPr lang="fi-FI" sz="1200" dirty="0"/>
              <a:t> is </a:t>
            </a:r>
            <a:r>
              <a:rPr lang="fi-FI" sz="1200" dirty="0" err="1"/>
              <a:t>conducted</a:t>
            </a:r>
            <a:r>
              <a:rPr lang="fi-FI" sz="1200" dirty="0"/>
              <a:t> in </a:t>
            </a:r>
            <a:r>
              <a:rPr lang="fi-FI" sz="1200" dirty="0" err="1"/>
              <a:t>March</a:t>
            </a:r>
            <a:r>
              <a:rPr lang="fi-FI" sz="1200" dirty="0"/>
              <a:t>, </a:t>
            </a:r>
            <a:r>
              <a:rPr lang="fi-FI" sz="1200" dirty="0" err="1"/>
              <a:t>June</a:t>
            </a:r>
            <a:r>
              <a:rPr lang="fi-FI" sz="1200" dirty="0"/>
              <a:t>, </a:t>
            </a:r>
            <a:r>
              <a:rPr lang="fi-FI" sz="1200" dirty="0" err="1"/>
              <a:t>September</a:t>
            </a:r>
            <a:r>
              <a:rPr lang="fi-FI" sz="1200" dirty="0"/>
              <a:t> and </a:t>
            </a:r>
            <a:r>
              <a:rPr lang="fi-FI" sz="1200" dirty="0" err="1"/>
              <a:t>December</a:t>
            </a:r>
            <a:r>
              <a:rPr lang="fi-FI" sz="1200" dirty="0"/>
              <a:t>.</a:t>
            </a:r>
            <a:br>
              <a:rPr lang="fi-FI" sz="1050" dirty="0"/>
            </a:br>
            <a:br>
              <a:rPr lang="fi-FI" sz="1050" dirty="0"/>
            </a:br>
            <a:r>
              <a:rPr lang="fi-FI" sz="1200" b="1" dirty="0" err="1"/>
              <a:t>Survey</a:t>
            </a:r>
            <a:r>
              <a:rPr lang="fi-FI" sz="1200" b="1" dirty="0"/>
              <a:t> </a:t>
            </a:r>
            <a:r>
              <a:rPr lang="fi-FI" sz="1200" b="1" dirty="0" err="1"/>
              <a:t>content</a:t>
            </a:r>
            <a:r>
              <a:rPr lang="fi-FI" sz="1200" b="1" dirty="0"/>
              <a:t>:</a:t>
            </a:r>
            <a:br>
              <a:rPr lang="fi-FI" sz="1050" dirty="0"/>
            </a:br>
            <a:br>
              <a:rPr lang="fi-FI" sz="1050" dirty="0"/>
            </a:b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survey</a:t>
            </a:r>
            <a:r>
              <a:rPr lang="fi-FI" sz="1200" dirty="0"/>
              <a:t> </a:t>
            </a:r>
            <a:r>
              <a:rPr lang="fi-FI" sz="1200" dirty="0" err="1"/>
              <a:t>always</a:t>
            </a:r>
            <a:r>
              <a:rPr lang="fi-FI" sz="1200" dirty="0"/>
              <a:t> </a:t>
            </a:r>
            <a:r>
              <a:rPr lang="fi-FI" sz="1200" dirty="0" err="1"/>
              <a:t>consists</a:t>
            </a:r>
            <a:r>
              <a:rPr lang="fi-FI" sz="1200" dirty="0"/>
              <a:t> of </a:t>
            </a:r>
            <a:r>
              <a:rPr lang="fi-FI" sz="1200" dirty="0" err="1"/>
              <a:t>two</a:t>
            </a:r>
            <a:r>
              <a:rPr lang="fi-FI" sz="1200" dirty="0"/>
              <a:t> </a:t>
            </a:r>
            <a:r>
              <a:rPr lang="fi-FI" sz="1200" dirty="0" err="1"/>
              <a:t>sections</a:t>
            </a:r>
            <a:r>
              <a:rPr lang="fi-FI" sz="1200" dirty="0"/>
              <a:t>:</a:t>
            </a:r>
          </a:p>
          <a:p>
            <a:pPr>
              <a:lnSpc>
                <a:spcPct val="100000"/>
              </a:lnSpc>
            </a:pPr>
            <a:r>
              <a:rPr lang="fi-FI" sz="1200" b="1" dirty="0" err="1"/>
              <a:t>TechnoBaro</a:t>
            </a:r>
            <a:r>
              <a:rPr lang="fi-FI" sz="1200" b="1" dirty="0"/>
              <a:t> </a:t>
            </a:r>
            <a:r>
              <a:rPr lang="fi-FI" sz="1200" b="1" dirty="0" err="1"/>
              <a:t>economic</a:t>
            </a:r>
            <a:r>
              <a:rPr lang="fi-FI" sz="1200" b="1" dirty="0"/>
              <a:t> </a:t>
            </a:r>
            <a:r>
              <a:rPr lang="fi-FI" sz="1200" b="1" dirty="0" err="1"/>
              <a:t>outlook</a:t>
            </a:r>
            <a:r>
              <a:rPr lang="fi-FI" sz="1200" b="1" dirty="0"/>
              <a:t> </a:t>
            </a:r>
            <a:r>
              <a:rPr lang="fi-FI" sz="1200" b="1" dirty="0" err="1"/>
              <a:t>section</a:t>
            </a:r>
            <a:r>
              <a:rPr lang="fi-FI" sz="1200" b="1" dirty="0"/>
              <a:t>:</a:t>
            </a:r>
            <a:r>
              <a:rPr lang="fi-FI" sz="1200" dirty="0"/>
              <a:t> </a:t>
            </a:r>
            <a:r>
              <a:rPr lang="fi-FI" sz="1200" dirty="0" err="1"/>
              <a:t>These</a:t>
            </a:r>
            <a:r>
              <a:rPr lang="fi-FI" sz="1200" dirty="0"/>
              <a:t> </a:t>
            </a:r>
            <a:r>
              <a:rPr lang="fi-FI" sz="1200" dirty="0" err="1"/>
              <a:t>standard</a:t>
            </a:r>
            <a:r>
              <a:rPr lang="fi-FI" sz="1200" dirty="0"/>
              <a:t> </a:t>
            </a:r>
            <a:r>
              <a:rPr lang="fi-FI" sz="1200" dirty="0" err="1"/>
              <a:t>questions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designed</a:t>
            </a:r>
            <a:r>
              <a:rPr lang="fi-FI" sz="1200" dirty="0"/>
              <a:t> to </a:t>
            </a:r>
            <a:r>
              <a:rPr lang="fi-FI" sz="1200" dirty="0" err="1"/>
              <a:t>assess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current</a:t>
            </a:r>
            <a:r>
              <a:rPr lang="fi-FI" sz="1200" dirty="0"/>
              <a:t> business </a:t>
            </a:r>
            <a:r>
              <a:rPr lang="fi-FI" sz="1200" dirty="0" err="1"/>
              <a:t>conditions</a:t>
            </a:r>
            <a:r>
              <a:rPr lang="fi-FI" sz="1200" dirty="0"/>
              <a:t> of Technology </a:t>
            </a:r>
            <a:r>
              <a:rPr lang="fi-FI" sz="1200" dirty="0" err="1"/>
              <a:t>Industries</a:t>
            </a:r>
            <a:r>
              <a:rPr lang="fi-FI" sz="1200" dirty="0"/>
              <a:t> of Finland </a:t>
            </a:r>
            <a:r>
              <a:rPr lang="fi-FI" sz="1200" dirty="0" err="1"/>
              <a:t>member</a:t>
            </a:r>
            <a:r>
              <a:rPr lang="fi-FI" sz="1200" dirty="0"/>
              <a:t> </a:t>
            </a:r>
            <a:r>
              <a:rPr lang="fi-FI" sz="1200" dirty="0" err="1"/>
              <a:t>companies</a:t>
            </a:r>
            <a:r>
              <a:rPr lang="fi-FI" sz="1200" dirty="0"/>
              <a:t> and </a:t>
            </a:r>
            <a:r>
              <a:rPr lang="fi-FI" sz="1200" dirty="0" err="1"/>
              <a:t>their</a:t>
            </a:r>
            <a:r>
              <a:rPr lang="fi-FI" sz="1200" dirty="0"/>
              <a:t> </a:t>
            </a:r>
            <a:r>
              <a:rPr lang="fi-FI" sz="1200" dirty="0" err="1"/>
              <a:t>expectations</a:t>
            </a:r>
            <a:r>
              <a:rPr lang="fi-FI" sz="1200" dirty="0"/>
              <a:t> for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future</a:t>
            </a:r>
            <a:r>
              <a:rPr lang="fi-FI" sz="1200" dirty="0"/>
              <a:t>.</a:t>
            </a:r>
          </a:p>
          <a:p>
            <a:pPr>
              <a:lnSpc>
                <a:spcPct val="100000"/>
              </a:lnSpc>
            </a:pPr>
            <a:r>
              <a:rPr lang="fi-FI" sz="1200" b="1" dirty="0" err="1"/>
              <a:t>TechnoBaro</a:t>
            </a:r>
            <a:r>
              <a:rPr lang="fi-FI" sz="1200" b="1" dirty="0"/>
              <a:t> </a:t>
            </a:r>
            <a:r>
              <a:rPr lang="fi-FI" sz="1200" b="1" dirty="0" err="1"/>
              <a:t>special</a:t>
            </a:r>
            <a:r>
              <a:rPr lang="fi-FI" sz="1200" b="1" dirty="0"/>
              <a:t> </a:t>
            </a:r>
            <a:r>
              <a:rPr lang="fi-FI" sz="1200" b="1" dirty="0" err="1"/>
              <a:t>topic</a:t>
            </a:r>
            <a:r>
              <a:rPr lang="fi-FI" sz="1200" b="1" dirty="0"/>
              <a:t> </a:t>
            </a:r>
            <a:r>
              <a:rPr lang="fi-FI" sz="1200" b="1" dirty="0" err="1"/>
              <a:t>section</a:t>
            </a:r>
            <a:r>
              <a:rPr lang="fi-FI" sz="1200" b="1" dirty="0"/>
              <a:t>:</a:t>
            </a:r>
            <a:r>
              <a:rPr lang="fi-FI" sz="1200" dirty="0"/>
              <a:t> </a:t>
            </a:r>
            <a:r>
              <a:rPr lang="fi-FI" sz="1200" dirty="0" err="1"/>
              <a:t>We</a:t>
            </a:r>
            <a:r>
              <a:rPr lang="fi-FI" sz="1200" dirty="0"/>
              <a:t> </a:t>
            </a:r>
            <a:r>
              <a:rPr lang="fi-FI" sz="1200" dirty="0" err="1"/>
              <a:t>explore</a:t>
            </a:r>
            <a:r>
              <a:rPr lang="fi-FI" sz="1200" dirty="0"/>
              <a:t> </a:t>
            </a:r>
            <a:r>
              <a:rPr lang="fi-FI" sz="1200" dirty="0" err="1"/>
              <a:t>companies</a:t>
            </a:r>
            <a:r>
              <a:rPr lang="fi-FI" sz="1200" dirty="0"/>
              <a:t>’ </a:t>
            </a:r>
            <a:r>
              <a:rPr lang="fi-FI" sz="1200" dirty="0" err="1"/>
              <a:t>views</a:t>
            </a:r>
            <a:r>
              <a:rPr lang="fi-FI" sz="1200" dirty="0"/>
              <a:t> on a </a:t>
            </a:r>
            <a:r>
              <a:rPr lang="fi-FI" sz="1200" dirty="0" err="1"/>
              <a:t>topical</a:t>
            </a:r>
            <a:r>
              <a:rPr lang="fi-FI" sz="1200" dirty="0"/>
              <a:t> </a:t>
            </a:r>
            <a:r>
              <a:rPr lang="fi-FI" sz="1200" dirty="0" err="1"/>
              <a:t>theme</a:t>
            </a:r>
            <a:r>
              <a:rPr lang="fi-FI" sz="1200" dirty="0"/>
              <a:t> </a:t>
            </a:r>
            <a:r>
              <a:rPr lang="fi-FI" sz="1200" dirty="0" err="1"/>
              <a:t>that</a:t>
            </a:r>
            <a:r>
              <a:rPr lang="fi-FI" sz="1200" dirty="0"/>
              <a:t> </a:t>
            </a:r>
            <a:r>
              <a:rPr lang="fi-FI" sz="1200" dirty="0" err="1"/>
              <a:t>varies</a:t>
            </a:r>
            <a:r>
              <a:rPr lang="fi-FI" sz="1200" dirty="0"/>
              <a:t> from </a:t>
            </a:r>
            <a:r>
              <a:rPr lang="fi-FI" sz="1200" dirty="0" err="1"/>
              <a:t>survey</a:t>
            </a:r>
            <a:r>
              <a:rPr lang="fi-FI" sz="1200" dirty="0"/>
              <a:t> to </a:t>
            </a:r>
            <a:r>
              <a:rPr lang="fi-FI" sz="1200" dirty="0" err="1"/>
              <a:t>survey</a:t>
            </a:r>
            <a:r>
              <a:rPr lang="fi-FI" sz="1200" dirty="0"/>
              <a:t>. </a:t>
            </a:r>
            <a:r>
              <a:rPr lang="fi-FI" sz="1200" dirty="0" err="1"/>
              <a:t>This</a:t>
            </a:r>
            <a:r>
              <a:rPr lang="fi-FI" sz="1200" dirty="0"/>
              <a:t> </a:t>
            </a:r>
            <a:r>
              <a:rPr lang="fi-FI" sz="1200" dirty="0" err="1"/>
              <a:t>time</a:t>
            </a:r>
            <a:r>
              <a:rPr lang="fi-FI" sz="1200" dirty="0"/>
              <a:t>,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theme</a:t>
            </a:r>
            <a:r>
              <a:rPr lang="fi-FI" sz="1200" dirty="0"/>
              <a:t> is </a:t>
            </a:r>
            <a:r>
              <a:rPr lang="fi-FI" sz="1200" b="1" dirty="0" err="1"/>
              <a:t>resilience</a:t>
            </a:r>
            <a:r>
              <a:rPr lang="fi-FI" sz="1200" dirty="0"/>
              <a:t>.</a:t>
            </a:r>
          </a:p>
          <a:p>
            <a:pPr>
              <a:lnSpc>
                <a:spcPct val="100000"/>
              </a:lnSpc>
            </a:pPr>
            <a:endParaRPr lang="fi-FI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8C9561C-3963-F4C9-1169-916299989B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8546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0504B-2F99-E12A-0A43-6021B7895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9409C60-C10F-4E72-7843-BFF52780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55A798-1775-894E-F087-6A0B65F4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039" y="4748214"/>
            <a:ext cx="7492938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  <a:r>
              <a:rPr lang="en-US" dirty="0"/>
              <a:t>					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F80DEF7-889D-DDE2-5961-F03097FA41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123478"/>
            <a:ext cx="7992888" cy="462785"/>
          </a:xfrm>
        </p:spPr>
        <p:txBody>
          <a:bodyPr>
            <a:noAutofit/>
          </a:bodyPr>
          <a:lstStyle/>
          <a:p>
            <a:r>
              <a:rPr lang="en-US" dirty="0"/>
              <a:t>How do you expect your situation to develop </a:t>
            </a:r>
            <a:r>
              <a:rPr lang="en-US" u="sng" dirty="0"/>
              <a:t>over the next three months</a:t>
            </a:r>
            <a:r>
              <a:rPr lang="en-US" dirty="0"/>
              <a:t>? Balance figure</a:t>
            </a:r>
            <a:endParaRPr lang="fi-FI" dirty="0">
              <a:solidFill>
                <a:srgbClr val="FF0000"/>
              </a:solidFill>
            </a:endParaRPr>
          </a:p>
        </p:txBody>
      </p:sp>
      <p:graphicFrame>
        <p:nvGraphicFramePr>
          <p:cNvPr id="13" name="Sisällön paikkamerkki 13">
            <a:extLst>
              <a:ext uri="{FF2B5EF4-FFF2-40B4-BE49-F238E27FC236}">
                <a16:creationId xmlns:a16="http://schemas.microsoft.com/office/drawing/2014/main" id="{59D14069-6349-EE19-5F1F-35E0CE115F0E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577655879"/>
              </p:ext>
            </p:extLst>
          </p:nvPr>
        </p:nvGraphicFramePr>
        <p:xfrm>
          <a:off x="179513" y="1203598"/>
          <a:ext cx="43627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isällön paikkamerkki 13">
            <a:extLst>
              <a:ext uri="{FF2B5EF4-FFF2-40B4-BE49-F238E27FC236}">
                <a16:creationId xmlns:a16="http://schemas.microsoft.com/office/drawing/2014/main" id="{0996A8A1-B264-0A2E-5D8C-3AA9943AE020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4233911577"/>
              </p:ext>
            </p:extLst>
          </p:nvPr>
        </p:nvGraphicFramePr>
        <p:xfrm>
          <a:off x="4745733" y="1203598"/>
          <a:ext cx="43627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n paikkamerkki 7">
            <a:extLst>
              <a:ext uri="{FF2B5EF4-FFF2-40B4-BE49-F238E27FC236}">
                <a16:creationId xmlns:a16="http://schemas.microsoft.com/office/drawing/2014/main" id="{68155831-C9A2-A9EA-D435-E9CFF9495B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77232" y="4710600"/>
            <a:ext cx="5611192" cy="297210"/>
          </a:xfrm>
        </p:spPr>
        <p:txBody>
          <a:bodyPr>
            <a:noAutofit/>
          </a:bodyPr>
          <a:lstStyle/>
          <a:p>
            <a:r>
              <a:rPr lang="fi-FI" sz="700" dirty="0" err="1"/>
              <a:t>Source</a:t>
            </a:r>
            <a:r>
              <a:rPr lang="fi-FI" sz="700" dirty="0"/>
              <a:t>: </a:t>
            </a:r>
            <a:r>
              <a:rPr lang="en-US" sz="700" dirty="0" err="1"/>
              <a:t>TechnoBaro</a:t>
            </a:r>
            <a:r>
              <a:rPr lang="en-US" sz="700" dirty="0"/>
              <a:t> – The Technology Industry Barometer, June 2026, number of respondents 304.</a:t>
            </a:r>
            <a:endParaRPr lang="fi-FI" sz="700" dirty="0"/>
          </a:p>
        </p:txBody>
      </p:sp>
    </p:spTree>
    <p:extLst>
      <p:ext uri="{BB962C8B-B14F-4D97-AF65-F5344CB8AC3E}">
        <p14:creationId xmlns:p14="http://schemas.microsoft.com/office/powerpoint/2010/main" val="211702296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03A4A-FE22-EE24-E3B8-54112FE89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C418301-CB53-FF19-B2C4-13CF735F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223731B-6EBE-72E5-86F9-C8699A0B2C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267494"/>
            <a:ext cx="7992888" cy="462785"/>
          </a:xfrm>
        </p:spPr>
        <p:txBody>
          <a:bodyPr>
            <a:noAutofit/>
          </a:bodyPr>
          <a:lstStyle/>
          <a:p>
            <a:r>
              <a:rPr lang="en-US" dirty="0"/>
              <a:t>How do you expect your situation to develop </a:t>
            </a:r>
            <a:r>
              <a:rPr lang="en-US" u="sng" dirty="0"/>
              <a:t>over the next three months</a:t>
            </a:r>
            <a:r>
              <a:rPr lang="en-US" dirty="0"/>
              <a:t>?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13" name="Sisällön paikkamerkki 9">
            <a:extLst>
              <a:ext uri="{FF2B5EF4-FFF2-40B4-BE49-F238E27FC236}">
                <a16:creationId xmlns:a16="http://schemas.microsoft.com/office/drawing/2014/main" id="{10AC4291-085F-5B97-50EF-8E18CBCBEAD0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017914219"/>
              </p:ext>
            </p:extLst>
          </p:nvPr>
        </p:nvGraphicFramePr>
        <p:xfrm>
          <a:off x="438002" y="1275606"/>
          <a:ext cx="3816424" cy="320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isällön paikkamerkki 9">
            <a:extLst>
              <a:ext uri="{FF2B5EF4-FFF2-40B4-BE49-F238E27FC236}">
                <a16:creationId xmlns:a16="http://schemas.microsoft.com/office/drawing/2014/main" id="{613E1031-0CBE-A47B-7283-973F8887147C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184481991"/>
              </p:ext>
            </p:extLst>
          </p:nvPr>
        </p:nvGraphicFramePr>
        <p:xfrm>
          <a:off x="4572000" y="1275606"/>
          <a:ext cx="3816424" cy="320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FA46B7-02C1-D07C-5654-DAB65FAA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7">
            <a:extLst>
              <a:ext uri="{FF2B5EF4-FFF2-40B4-BE49-F238E27FC236}">
                <a16:creationId xmlns:a16="http://schemas.microsoft.com/office/drawing/2014/main" id="{5992AE0E-97DC-B3C4-120A-610EA8E876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sz="700" dirty="0" err="1"/>
              <a:t>Source</a:t>
            </a:r>
            <a:r>
              <a:rPr lang="fi-FI" sz="700" dirty="0"/>
              <a:t>: </a:t>
            </a:r>
            <a:r>
              <a:rPr lang="en-US" sz="700" dirty="0" err="1"/>
              <a:t>TechnoBaro</a:t>
            </a:r>
            <a:r>
              <a:rPr lang="en-US" sz="700" dirty="0"/>
              <a:t> – The Technology Industry Barometer, June 2026, number of respondents 304.</a:t>
            </a:r>
            <a:endParaRPr lang="fi-FI" sz="7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82585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8882E-7C5F-5615-F3D9-D0A977279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AE6F097-AEDB-9A15-B4A9-D9D7839C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DA6252-E265-C292-A6D1-6C2E666A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658451"/>
            <a:ext cx="7492938" cy="23428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517287C-0E52-EFDE-01DB-EA4C61F6E9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267494"/>
            <a:ext cx="7992888" cy="462785"/>
          </a:xfrm>
        </p:spPr>
        <p:txBody>
          <a:bodyPr>
            <a:noAutofit/>
          </a:bodyPr>
          <a:lstStyle/>
          <a:p>
            <a:r>
              <a:rPr lang="en-US" dirty="0"/>
              <a:t>How do you expect your situation to develop </a:t>
            </a:r>
            <a:r>
              <a:rPr lang="en-US" u="sng" dirty="0"/>
              <a:t>over the next three months</a:t>
            </a:r>
            <a:r>
              <a:rPr lang="en-US" dirty="0"/>
              <a:t>?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Manufacturing industry vs. Services</a:t>
            </a:r>
            <a:endParaRPr lang="fi-FI" dirty="0">
              <a:solidFill>
                <a:schemeClr val="accent2"/>
              </a:solidFill>
            </a:endParaRPr>
          </a:p>
        </p:txBody>
      </p:sp>
      <p:graphicFrame>
        <p:nvGraphicFramePr>
          <p:cNvPr id="15" name="Sisällön paikkamerkki 9">
            <a:extLst>
              <a:ext uri="{FF2B5EF4-FFF2-40B4-BE49-F238E27FC236}">
                <a16:creationId xmlns:a16="http://schemas.microsoft.com/office/drawing/2014/main" id="{D93C34F4-8CDF-F466-344D-2301DD111E89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274619927"/>
              </p:ext>
            </p:extLst>
          </p:nvPr>
        </p:nvGraphicFramePr>
        <p:xfrm>
          <a:off x="251520" y="1386830"/>
          <a:ext cx="4032448" cy="327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isällön paikkamerkki 9">
            <a:extLst>
              <a:ext uri="{FF2B5EF4-FFF2-40B4-BE49-F238E27FC236}">
                <a16:creationId xmlns:a16="http://schemas.microsoft.com/office/drawing/2014/main" id="{70E2C791-47C2-EDF5-3D0A-D69F91270408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2177388020"/>
              </p:ext>
            </p:extLst>
          </p:nvPr>
        </p:nvGraphicFramePr>
        <p:xfrm>
          <a:off x="4355976" y="1383223"/>
          <a:ext cx="4278187" cy="327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6A9BF9C2-670C-326F-61E6-304217CD3900}"/>
              </a:ext>
            </a:extLst>
          </p:cNvPr>
          <p:cNvSpPr txBox="1"/>
          <p:nvPr/>
        </p:nvSpPr>
        <p:spPr>
          <a:xfrm>
            <a:off x="3046641" y="4656375"/>
            <a:ext cx="4781043" cy="556946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r>
              <a:rPr lang="fi-FI" sz="700" dirty="0" err="1"/>
              <a:t>Source</a:t>
            </a:r>
            <a:r>
              <a:rPr lang="fi-FI" sz="700" dirty="0"/>
              <a:t>: </a:t>
            </a:r>
            <a:r>
              <a:rPr lang="en-US" sz="700" dirty="0" err="1"/>
              <a:t>TechnoBaro</a:t>
            </a:r>
            <a:r>
              <a:rPr lang="en-US" sz="700" dirty="0"/>
              <a:t> – The Technology Industry Barometer, June 2026, number of respondents 304.</a:t>
            </a:r>
            <a:endParaRPr lang="fi-FI" sz="700" dirty="0"/>
          </a:p>
          <a:p>
            <a:r>
              <a:rPr lang="en-US" sz="700" dirty="0"/>
              <a:t>Manufacturing industry = Metals industry, Mechanical engineering and Electronics industry; Services = Consulting 	engineering and Information technology</a:t>
            </a:r>
            <a:endParaRPr lang="fi-FI" sz="700" dirty="0"/>
          </a:p>
          <a:p>
            <a:pPr marL="12700" marR="5080" algn="l">
              <a:lnSpc>
                <a:spcPct val="99900"/>
              </a:lnSpc>
              <a:spcBef>
                <a:spcPts val="114"/>
              </a:spcBef>
            </a:pPr>
            <a:endParaRPr lang="fi-FI" spc="-10" dirty="0"/>
          </a:p>
        </p:txBody>
      </p:sp>
    </p:spTree>
    <p:extLst>
      <p:ext uri="{BB962C8B-B14F-4D97-AF65-F5344CB8AC3E}">
        <p14:creationId xmlns:p14="http://schemas.microsoft.com/office/powerpoint/2010/main" val="205777299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2833B-27BF-3A81-0342-E037E75A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5A73AEF-0B39-9B39-B3E3-464763DC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5361A2-F881-3E3D-9193-4E879F5A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5034" y="4741002"/>
            <a:ext cx="7492938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  <a:r>
              <a:rPr lang="en-US" dirty="0"/>
              <a:t>			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DC54689-86D9-62E0-567C-2563BEC9F0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267494"/>
            <a:ext cx="7992888" cy="462785"/>
          </a:xfrm>
        </p:spPr>
        <p:txBody>
          <a:bodyPr>
            <a:noAutofit/>
          </a:bodyPr>
          <a:lstStyle/>
          <a:p>
            <a:r>
              <a:rPr lang="en-US" dirty="0"/>
              <a:t>How do you expect your situation to develop </a:t>
            </a:r>
            <a:r>
              <a:rPr lang="en-US" u="sng" dirty="0"/>
              <a:t>over the next three months</a:t>
            </a:r>
            <a:r>
              <a:rPr lang="en-US" dirty="0"/>
              <a:t>?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13" name="Sisällön paikkamerkki 9">
            <a:extLst>
              <a:ext uri="{FF2B5EF4-FFF2-40B4-BE49-F238E27FC236}">
                <a16:creationId xmlns:a16="http://schemas.microsoft.com/office/drawing/2014/main" id="{9583ADB6-3779-4251-A43E-99B8C6B9865A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4284453710"/>
              </p:ext>
            </p:extLst>
          </p:nvPr>
        </p:nvGraphicFramePr>
        <p:xfrm>
          <a:off x="467544" y="1347614"/>
          <a:ext cx="3786882" cy="312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isällön paikkamerkki 9">
            <a:extLst>
              <a:ext uri="{FF2B5EF4-FFF2-40B4-BE49-F238E27FC236}">
                <a16:creationId xmlns:a16="http://schemas.microsoft.com/office/drawing/2014/main" id="{860A8600-F318-644C-8E6B-157A8890BC5F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2437872845"/>
              </p:ext>
            </p:extLst>
          </p:nvPr>
        </p:nvGraphicFramePr>
        <p:xfrm>
          <a:off x="4601542" y="1347614"/>
          <a:ext cx="3786882" cy="312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n paikkamerkki 7">
            <a:extLst>
              <a:ext uri="{FF2B5EF4-FFF2-40B4-BE49-F238E27FC236}">
                <a16:creationId xmlns:a16="http://schemas.microsoft.com/office/drawing/2014/main" id="{35AD2FF8-E3D6-EAB5-F68B-2942F67C5C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24832" y="4741002"/>
            <a:ext cx="5763592" cy="362095"/>
          </a:xfrm>
        </p:spPr>
        <p:txBody>
          <a:bodyPr/>
          <a:lstStyle/>
          <a:p>
            <a:r>
              <a:rPr lang="fi-FI" sz="700" dirty="0" err="1"/>
              <a:t>Source</a:t>
            </a:r>
            <a:r>
              <a:rPr lang="fi-FI" sz="700" dirty="0"/>
              <a:t>: </a:t>
            </a:r>
            <a:r>
              <a:rPr lang="en-US" sz="700" dirty="0" err="1"/>
              <a:t>TechnoBaro</a:t>
            </a:r>
            <a:r>
              <a:rPr lang="en-US" sz="700" dirty="0"/>
              <a:t> – The Technology Industry Barometer, June 2026, number of respondents 304.</a:t>
            </a:r>
            <a:endParaRPr lang="fi-FI" sz="7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775823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D1007-A07B-CAF7-7C35-40638481D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BAEB1DD-E956-30AE-9372-94DA16F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4B95A54-40C5-EC8B-FF33-A471A8643E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512" y="267494"/>
            <a:ext cx="7992888" cy="462785"/>
          </a:xfrm>
        </p:spPr>
        <p:txBody>
          <a:bodyPr>
            <a:noAutofit/>
          </a:bodyPr>
          <a:lstStyle/>
          <a:p>
            <a:r>
              <a:rPr lang="en-US" dirty="0"/>
              <a:t>How do you expect your situation to develop </a:t>
            </a:r>
            <a:r>
              <a:rPr lang="en-US" u="sng" dirty="0"/>
              <a:t>over the next three months</a:t>
            </a:r>
            <a:r>
              <a:rPr lang="en-US" dirty="0"/>
              <a:t>?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Company´s size, % of respondents</a:t>
            </a:r>
            <a:endParaRPr lang="fi-FI" dirty="0">
              <a:solidFill>
                <a:schemeClr val="accent2"/>
              </a:solidFill>
            </a:endParaRPr>
          </a:p>
        </p:txBody>
      </p:sp>
      <p:graphicFrame>
        <p:nvGraphicFramePr>
          <p:cNvPr id="15" name="Sisällön paikkamerkki 9">
            <a:extLst>
              <a:ext uri="{FF2B5EF4-FFF2-40B4-BE49-F238E27FC236}">
                <a16:creationId xmlns:a16="http://schemas.microsoft.com/office/drawing/2014/main" id="{A5EDC2D6-50C4-19FC-10CF-78A8D33CDE7E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907666895"/>
              </p:ext>
            </p:extLst>
          </p:nvPr>
        </p:nvGraphicFramePr>
        <p:xfrm>
          <a:off x="251520" y="1386830"/>
          <a:ext cx="4032448" cy="327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isällön paikkamerkki 9">
            <a:extLst>
              <a:ext uri="{FF2B5EF4-FFF2-40B4-BE49-F238E27FC236}">
                <a16:creationId xmlns:a16="http://schemas.microsoft.com/office/drawing/2014/main" id="{064AD4A1-60CA-768A-2063-F8749BB8F288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1165084352"/>
              </p:ext>
            </p:extLst>
          </p:nvPr>
        </p:nvGraphicFramePr>
        <p:xfrm>
          <a:off x="4355976" y="1383223"/>
          <a:ext cx="4278187" cy="327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055B80DE-097C-CAB0-6CB2-557B7610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5034" y="4741002"/>
            <a:ext cx="7492938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  <a:r>
              <a:rPr lang="en-US" dirty="0"/>
              <a:t>			</a:t>
            </a:r>
            <a:endParaRPr lang="fi-FI" dirty="0"/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9ABCB6DB-6D07-1EF9-CE55-122DBC399FEE}"/>
              </a:ext>
            </a:extLst>
          </p:cNvPr>
          <p:cNvSpPr txBox="1">
            <a:spLocks/>
          </p:cNvSpPr>
          <p:nvPr/>
        </p:nvSpPr>
        <p:spPr>
          <a:xfrm>
            <a:off x="2624832" y="4741002"/>
            <a:ext cx="5763592" cy="3620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20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1000" b="0" i="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30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05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Tx/>
              <a:buNone/>
              <a:defRPr sz="1050" b="0" i="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Tx/>
              <a:buNone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700"/>
              <a:t>Source: </a:t>
            </a:r>
            <a:r>
              <a:rPr lang="en-US" sz="700"/>
              <a:t>TechnoBaro – The Technology Industry Barometer, June 2026, number of respondents 304.</a:t>
            </a:r>
            <a:endParaRPr lang="fi-FI" sz="70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635889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3161-34AD-3269-040B-EA7C76D81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B32E6E67-A103-F866-FDFB-C541FB4BC65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r="26609"/>
          <a:stretch/>
        </p:blipFill>
        <p:spPr>
          <a:prstGeom prst="rect">
            <a:avLst/>
          </a:prstGeom>
          <a:solidFill>
            <a:srgbClr val="FFFFFF"/>
          </a:solidFill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7B433550-9B95-56BB-AF7A-89DF7969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9" y="574488"/>
            <a:ext cx="5436610" cy="527708"/>
          </a:xfrm>
        </p:spPr>
        <p:txBody>
          <a:bodyPr/>
          <a:lstStyle/>
          <a:p>
            <a:r>
              <a:rPr lang="fi-FI" dirty="0" err="1">
                <a:solidFill>
                  <a:schemeClr val="tx1"/>
                </a:solidFill>
              </a:rPr>
              <a:t>Investments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70BFF-1191-907E-D350-97D44595D7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48352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6C9B0-C909-19BD-68B4-5CE4C1AA1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C5E40B6-C240-4FC8-D4F0-34AB4F5F0D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23478"/>
            <a:ext cx="7992000" cy="821163"/>
          </a:xfrm>
        </p:spPr>
        <p:txBody>
          <a:bodyPr/>
          <a:lstStyle/>
          <a:p>
            <a:r>
              <a:rPr lang="en-US" dirty="0"/>
              <a:t>How do you expect your investments to develop in 2026 compared to 2025?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C8ABECE-9780-EDA2-47CB-7C30843C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3923A1-C2F0-1784-E0E9-81826173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36750F1-F5E4-A2B7-69FD-A7025F924A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5E896993-3D05-BA0A-FF70-D1C4951E62A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7422431"/>
              </p:ext>
            </p:extLst>
          </p:nvPr>
        </p:nvGraphicFramePr>
        <p:xfrm>
          <a:off x="179512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EFB3BDF8-9A1F-12A8-C80F-A1173EDA8B64}"/>
              </a:ext>
            </a:extLst>
          </p:cNvPr>
          <p:cNvSpPr txBox="1"/>
          <p:nvPr/>
        </p:nvSpPr>
        <p:spPr>
          <a:xfrm>
            <a:off x="7020272" y="1098377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CAEA3BF-DB87-ECF7-45D7-9754FDED1865}"/>
              </a:ext>
            </a:extLst>
          </p:cNvPr>
          <p:cNvSpPr txBox="1"/>
          <p:nvPr/>
        </p:nvSpPr>
        <p:spPr>
          <a:xfrm>
            <a:off x="8196806" y="1052466"/>
            <a:ext cx="767681" cy="2701115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36000" rIns="36000" bIns="36000" rtlCol="0">
            <a:spAutoFit/>
          </a:bodyPr>
          <a:lstStyle>
            <a:defPPr>
              <a:defRPr lang="fi-FI"/>
            </a:defPPr>
            <a:lvl1pPr marL="0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932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pc="-40" dirty="0" err="1"/>
              <a:t>Balance</a:t>
            </a:r>
            <a:r>
              <a:rPr lang="fi-FI" spc="-40" dirty="0"/>
              <a:t> </a:t>
            </a:r>
            <a:r>
              <a:rPr lang="fi-FI" spc="-40" dirty="0" err="1"/>
              <a:t>figure</a:t>
            </a:r>
            <a:endParaRPr lang="fi-FI" spc="-40" dirty="0"/>
          </a:p>
          <a:p>
            <a:pPr algn="ctr"/>
            <a:r>
              <a:rPr lang="fi-FI" spc="-40" dirty="0"/>
              <a:t>11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>
              <a:spcAft>
                <a:spcPts val="600"/>
              </a:spcAft>
            </a:pPr>
            <a:r>
              <a:rPr lang="fi-FI" spc="-40" dirty="0"/>
              <a:t>0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>
              <a:spcAft>
                <a:spcPts val="600"/>
              </a:spcAft>
            </a:pPr>
            <a:r>
              <a:rPr lang="fi-FI" spc="-40" dirty="0"/>
              <a:t>14</a:t>
            </a:r>
          </a:p>
          <a:p>
            <a:pPr algn="ctr"/>
            <a:endParaRPr lang="fi-FI" spc="-40" dirty="0"/>
          </a:p>
          <a:p>
            <a:pPr algn="ctr"/>
            <a:endParaRPr lang="fi-FI" spc="-40" dirty="0"/>
          </a:p>
          <a:p>
            <a:pPr algn="ctr"/>
            <a:r>
              <a:rPr lang="fi-FI" spc="-4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97556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04A96C9-69C9-AA1C-6169-B918928E7B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do you expect your investments to develop in 2026 compared to 2025? Balance figure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891811F-5C2F-6017-B8F7-FEDCCBDF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8F97C-94CD-C215-3FC4-99B22C22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5AFE2F6-A9E8-70A5-9D79-63C1B314EC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5340447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EDB01E56-C360-0D44-51DA-D5A28DD2112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2250818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58078A2-D5CA-2D58-0B3C-8744C952B065}"/>
              </a:ext>
            </a:extLst>
          </p:cNvPr>
          <p:cNvSpPr txBox="1"/>
          <p:nvPr/>
        </p:nvSpPr>
        <p:spPr>
          <a:xfrm>
            <a:off x="843488" y="1285626"/>
            <a:ext cx="2336467" cy="442035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800" dirty="0"/>
              <a:t>When the balance figure is positive, the majority of those who assessed the change report that investments are increasing.</a:t>
            </a:r>
            <a:endParaRPr lang="fi-FI" sz="800" spc="-40" dirty="0"/>
          </a:p>
        </p:txBody>
      </p:sp>
    </p:spTree>
    <p:extLst>
      <p:ext uri="{BB962C8B-B14F-4D97-AF65-F5344CB8AC3E}">
        <p14:creationId xmlns:p14="http://schemas.microsoft.com/office/powerpoint/2010/main" val="90433938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7B4E0-7725-248E-8499-259A0E4C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84F60AD-BCFE-7C47-49CA-271EE586C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do you expect your investments to develop in 2026 compared to 2025? 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21847F1-4A5A-FC53-7312-8A38FD14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630E90-3495-3771-9ED3-669DBF96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AC567ED-B44D-DED4-1349-FDF04B01ED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5340447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4AECC25B-6C0B-F193-E323-AC9BFB23195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6741810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825086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CA79A-C384-FBAE-B0A6-3C7AAB27B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562EDEB-05BD-8A4C-34E9-37F2EE09E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do you expect your investments to develop in 2026 compared to 2025? Balance figure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DAE9F48-6F3C-AA59-E4B3-BEAAF703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3025A5-C6C3-B22D-BDE6-4D9343ED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BCE8ACF-99B3-E929-CAD8-638036FBA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5340447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2EA355D-9169-6815-0046-D6673197AF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7995605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90430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E76FB0-C39C-4F9D-6B95-AC9822598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Background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638C0D1-EB42-EE1C-06E4-D1BDFB3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E1B74-49B2-A8B6-8D1C-D39BD034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46487EF-FB12-8A0C-E1DC-6E37B4FED76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conducted</a:t>
            </a:r>
            <a:r>
              <a:rPr lang="fi-FI" dirty="0"/>
              <a:t> from </a:t>
            </a:r>
            <a:r>
              <a:rPr lang="fi-FI" dirty="0" err="1"/>
              <a:t>Monday</a:t>
            </a:r>
            <a:r>
              <a:rPr lang="fi-FI" dirty="0"/>
              <a:t>, 8 </a:t>
            </a:r>
            <a:r>
              <a:rPr lang="fi-FI" dirty="0" err="1"/>
              <a:t>June</a:t>
            </a:r>
            <a:r>
              <a:rPr lang="fi-FI" dirty="0"/>
              <a:t> 2026, to </a:t>
            </a:r>
            <a:r>
              <a:rPr lang="fi-FI" dirty="0" err="1"/>
              <a:t>Friday</a:t>
            </a:r>
            <a:r>
              <a:rPr lang="fi-FI" dirty="0"/>
              <a:t>, 12 </a:t>
            </a:r>
            <a:r>
              <a:rPr lang="fi-FI" dirty="0" err="1"/>
              <a:t>June</a:t>
            </a:r>
            <a:r>
              <a:rPr lang="fi-FI" dirty="0"/>
              <a:t>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recipients</a:t>
            </a:r>
            <a:r>
              <a:rPr lang="fi-FI" dirty="0"/>
              <a:t> </a:t>
            </a:r>
            <a:r>
              <a:rPr lang="fi-FI" dirty="0" err="1"/>
              <a:t>included</a:t>
            </a:r>
            <a:r>
              <a:rPr lang="fi-FI" dirty="0"/>
              <a:t> </a:t>
            </a:r>
            <a:r>
              <a:rPr lang="fi-FI" dirty="0" err="1"/>
              <a:t>CEOs</a:t>
            </a:r>
            <a:r>
              <a:rPr lang="fi-FI" dirty="0"/>
              <a:t> of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of Technology </a:t>
            </a:r>
            <a:r>
              <a:rPr lang="fi-FI" dirty="0" err="1"/>
              <a:t>Industries</a:t>
            </a:r>
            <a:r>
              <a:rPr lang="fi-FI" dirty="0"/>
              <a:t> of Finland.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sent</a:t>
            </a:r>
            <a:r>
              <a:rPr lang="fi-FI" dirty="0"/>
              <a:t> to 1,697 </a:t>
            </a:r>
            <a:r>
              <a:rPr lang="fi-FI" dirty="0" err="1"/>
              <a:t>recipients</a:t>
            </a:r>
            <a:r>
              <a:rPr lang="fi-FI" dirty="0"/>
              <a:t>, and 304 </a:t>
            </a:r>
            <a:r>
              <a:rPr lang="fi-FI" dirty="0" err="1"/>
              <a:t>responses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received</a:t>
            </a:r>
            <a:r>
              <a:rPr lang="fi-FI" dirty="0"/>
              <a:t>, </a:t>
            </a:r>
            <a:r>
              <a:rPr lang="fi-FI" dirty="0" err="1"/>
              <a:t>resulting</a:t>
            </a:r>
            <a:r>
              <a:rPr lang="fi-FI" dirty="0"/>
              <a:t> in a </a:t>
            </a:r>
            <a:r>
              <a:rPr lang="fi-FI" dirty="0" err="1"/>
              <a:t>response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18%.</a:t>
            </a:r>
            <a:endParaRPr lang="fi-FI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7D2FE13-D487-A18C-4509-9AACD34A6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29110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4EFFA-4E83-3AB7-2CD2-355B78DF2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5E8BC23-1802-D883-9E04-FD6B6B3143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123478"/>
            <a:ext cx="8391525" cy="821163"/>
          </a:xfrm>
        </p:spPr>
        <p:txBody>
          <a:bodyPr>
            <a:noAutofit/>
          </a:bodyPr>
          <a:lstStyle/>
          <a:p>
            <a:r>
              <a:rPr lang="en-US" dirty="0"/>
              <a:t>How do you expect your investments to develop in 2026 compared to 2025? </a:t>
            </a:r>
            <a:r>
              <a:rPr lang="en-US" dirty="0">
                <a:solidFill>
                  <a:schemeClr val="accent2"/>
                </a:solidFill>
              </a:rPr>
              <a:t>Manufacturing industry, 244 respondents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6A4D61E-DFA6-0FD4-CF91-A54423E1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6E4C89-75FF-90B7-0A5B-4C63E1F2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B602839-4B4F-5C93-3A21-39988A680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r>
              <a:rPr lang="en-US" dirty="0"/>
              <a:t>Manufacturing industry = Metals industry, Mechanical engineering and Electronics industry; Services = Consulting engineering and Information technology</a:t>
            </a:r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63AE4B33-335E-A3D9-9037-EADE10839BC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39015852"/>
              </p:ext>
            </p:extLst>
          </p:nvPr>
        </p:nvGraphicFramePr>
        <p:xfrm>
          <a:off x="107504" y="1262286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63D968A6-FB11-4A8D-B3C4-D92ADC46BD1D}"/>
              </a:ext>
            </a:extLst>
          </p:cNvPr>
          <p:cNvSpPr txBox="1"/>
          <p:nvPr/>
        </p:nvSpPr>
        <p:spPr>
          <a:xfrm>
            <a:off x="6865247" y="12622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293186794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C21D-F029-38E2-CF8E-B47497B8D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058BEEC-6695-A9EF-2810-7AF3365E99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123478"/>
            <a:ext cx="8391525" cy="821163"/>
          </a:xfrm>
        </p:spPr>
        <p:txBody>
          <a:bodyPr>
            <a:noAutofit/>
          </a:bodyPr>
          <a:lstStyle/>
          <a:p>
            <a:r>
              <a:rPr lang="en-US" dirty="0"/>
              <a:t>How do you expect your investments to develop in 2026 compared to 2025? </a:t>
            </a:r>
            <a:r>
              <a:rPr lang="en-US" dirty="0">
                <a:solidFill>
                  <a:schemeClr val="accent2"/>
                </a:solidFill>
              </a:rPr>
              <a:t>Services, 60 respondents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FCEA0A-AD63-6DBA-69C3-7DDBACD0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7F6991-564B-F5EC-2097-568AF0FC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341C847-5056-9007-333E-48468B5541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March 2026, number of respondents 304.</a:t>
            </a:r>
            <a:endParaRPr lang="fi-FI" dirty="0"/>
          </a:p>
          <a:p>
            <a:r>
              <a:rPr lang="en-US" dirty="0"/>
              <a:t>Manufacturing industry = Metals industry, Mechanical engineering and Electronics industry; Services = Consulting engineering and Information technology</a:t>
            </a:r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68135BB3-850A-9047-DA9F-C58E836BB30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6096708"/>
              </p:ext>
            </p:extLst>
          </p:nvPr>
        </p:nvGraphicFramePr>
        <p:xfrm>
          <a:off x="107504" y="1262286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6E9FF558-AE92-1B1F-8B5C-541F269EE5E6}"/>
              </a:ext>
            </a:extLst>
          </p:cNvPr>
          <p:cNvSpPr txBox="1"/>
          <p:nvPr/>
        </p:nvSpPr>
        <p:spPr>
          <a:xfrm>
            <a:off x="6865247" y="12622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76889454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F910-C581-48F0-B4AA-4953E2CE0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4D5AD54-00AC-DF92-0BA0-42989CB641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123478"/>
            <a:ext cx="8391525" cy="821163"/>
          </a:xfrm>
        </p:spPr>
        <p:txBody>
          <a:bodyPr>
            <a:noAutofit/>
          </a:bodyPr>
          <a:lstStyle/>
          <a:p>
            <a:r>
              <a:rPr lang="en-US" dirty="0"/>
              <a:t>How do you expect your investments to develop in 2026 compared to 2025? </a:t>
            </a:r>
            <a:r>
              <a:rPr lang="en-US" dirty="0">
                <a:solidFill>
                  <a:schemeClr val="accent2"/>
                </a:solidFill>
              </a:rPr>
              <a:t>Companies with less than 150 employees, 243 respondents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8FBB80-ED26-A2B9-8844-4510AC47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72D033-E91D-77CE-2268-3D41F07A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E9101B2-66E8-9698-BBF1-90C91519D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March 2026, number of respondents 304.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56826C46-B172-DC7A-0161-3205B2DDB1A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36112325"/>
              </p:ext>
            </p:extLst>
          </p:nvPr>
        </p:nvGraphicFramePr>
        <p:xfrm>
          <a:off x="107504" y="1262286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3F98BF3A-FAAD-2F4A-79B4-2A3532D0D278}"/>
              </a:ext>
            </a:extLst>
          </p:cNvPr>
          <p:cNvSpPr txBox="1"/>
          <p:nvPr/>
        </p:nvSpPr>
        <p:spPr>
          <a:xfrm>
            <a:off x="6865247" y="12622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365791535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5C3D-2991-1DD8-1038-425E695C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E081749-83DC-04A9-9D4F-267B4A9655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123478"/>
            <a:ext cx="8391525" cy="821163"/>
          </a:xfrm>
        </p:spPr>
        <p:txBody>
          <a:bodyPr>
            <a:noAutofit/>
          </a:bodyPr>
          <a:lstStyle/>
          <a:p>
            <a:r>
              <a:rPr lang="en-US" dirty="0"/>
              <a:t>How do you expect your investments to develop in 2026 compared to 2025? </a:t>
            </a:r>
            <a:r>
              <a:rPr lang="en-US" dirty="0">
                <a:solidFill>
                  <a:schemeClr val="accent2"/>
                </a:solidFill>
              </a:rPr>
              <a:t>Companies with more than 150 employees, 61 respondents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3648D4-E0AB-76CF-D559-099189EF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619DC8-E850-ED0C-A9FA-26D2EABB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06DBBC7-9838-2615-D69F-7C5ABA39E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31990"/>
            <a:ext cx="5052415" cy="8904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1C6848A9-7899-BC8E-102B-29BC5A460B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6165638"/>
              </p:ext>
            </p:extLst>
          </p:nvPr>
        </p:nvGraphicFramePr>
        <p:xfrm>
          <a:off x="107504" y="1262286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32D140E1-853A-A505-CA71-FC0E2C97233C}"/>
              </a:ext>
            </a:extLst>
          </p:cNvPr>
          <p:cNvSpPr txBox="1"/>
          <p:nvPr/>
        </p:nvSpPr>
        <p:spPr>
          <a:xfrm>
            <a:off x="6865247" y="12622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% of </a:t>
            </a:r>
            <a:r>
              <a:rPr lang="fi-FI" sz="1050" spc="-40" dirty="0" err="1"/>
              <a:t>respondents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17712253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9E92290-7AFF-986E-4516-250411F6D5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Investments</a:t>
            </a:r>
            <a:r>
              <a:rPr lang="fi-FI" dirty="0"/>
              <a:t> in </a:t>
            </a:r>
            <a:r>
              <a:rPr lang="fi-FI" dirty="0" err="1"/>
              <a:t>Artificial</a:t>
            </a:r>
            <a:r>
              <a:rPr lang="fi-FI" dirty="0"/>
              <a:t> </a:t>
            </a:r>
            <a:r>
              <a:rPr lang="fi-FI" dirty="0" err="1"/>
              <a:t>Intelligence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8B4065-381A-D850-8B8F-AF8513DE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B73155-A330-17E4-FCEF-B260CB4B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3342F87-2224-C271-6E33-B156A43A8A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58000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07F97B13-457A-DC10-DE78-EC10DD55CA9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7935206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191067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52B6F0A-2DD5-010C-819A-9E91322F5E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Investments in AI: responses other than “we do not invest in AI” → invests in AI in some form.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FCF88C5-2510-C89B-9B82-157B60A7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622E7C-2D5A-72C6-700E-DA578E4F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4BE1F34-75B0-AA37-7215-328827D0A958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292792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A18857C-3C42-0159-E678-C04818629A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84513" cy="165405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2212793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9C35B-67CA-EF02-7C27-7FD072C4D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96330A-BE58-3E30-B30B-A5DBCEF5B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391524" cy="821163"/>
          </a:xfrm>
        </p:spPr>
        <p:txBody>
          <a:bodyPr>
            <a:noAutofit/>
          </a:bodyPr>
          <a:lstStyle/>
          <a:p>
            <a:r>
              <a:rPr lang="fi-FI" dirty="0" err="1"/>
              <a:t>Investments</a:t>
            </a:r>
            <a:r>
              <a:rPr lang="fi-FI" dirty="0"/>
              <a:t> in </a:t>
            </a:r>
            <a:r>
              <a:rPr lang="fi-FI" dirty="0" err="1"/>
              <a:t>Artificial</a:t>
            </a:r>
            <a:r>
              <a:rPr lang="fi-FI" dirty="0"/>
              <a:t> </a:t>
            </a:r>
            <a:r>
              <a:rPr lang="fi-FI" dirty="0" err="1"/>
              <a:t>Intelligence</a:t>
            </a:r>
            <a:r>
              <a:rPr lang="fi-FI" dirty="0"/>
              <a:t>, </a:t>
            </a:r>
          </a:p>
          <a:p>
            <a:r>
              <a:rPr lang="fi-FI" dirty="0">
                <a:solidFill>
                  <a:schemeClr val="accent2"/>
                </a:solidFill>
              </a:rPr>
              <a:t>Manufacturing </a:t>
            </a:r>
            <a:r>
              <a:rPr lang="fi-FI" dirty="0" err="1">
                <a:solidFill>
                  <a:schemeClr val="accent2"/>
                </a:solidFill>
              </a:rPr>
              <a:t>industry</a:t>
            </a:r>
            <a:r>
              <a:rPr lang="fi-FI" dirty="0">
                <a:solidFill>
                  <a:schemeClr val="accent2"/>
                </a:solidFill>
              </a:rPr>
              <a:t> vs. Services, % of </a:t>
            </a:r>
            <a:r>
              <a:rPr lang="fi-FI" dirty="0" err="1">
                <a:solidFill>
                  <a:schemeClr val="accent2"/>
                </a:solidFill>
              </a:rPr>
              <a:t>respondents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4A0FE6-665F-1F81-E690-46B55754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C49C03-59B8-AFDC-9268-F394AF54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ED75875-AE9C-8621-FB34-8D618AA471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58000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 Manufacturing industry = Metals industry, Mechanical engineering and Electronics industry; Services = Consulting engineering and Information technology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6ED2B306-C131-5C92-EA07-F2D548C8986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6679059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06479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A134-3B93-BB63-9F7C-592128EC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9211BDF-AD5B-0577-EF21-8A423FD2B6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391524" cy="821163"/>
          </a:xfrm>
        </p:spPr>
        <p:txBody>
          <a:bodyPr/>
          <a:lstStyle/>
          <a:p>
            <a:r>
              <a:rPr lang="fi-FI" dirty="0" err="1"/>
              <a:t>Investments</a:t>
            </a:r>
            <a:r>
              <a:rPr lang="fi-FI" dirty="0"/>
              <a:t> in </a:t>
            </a:r>
            <a:r>
              <a:rPr lang="fi-FI" dirty="0" err="1"/>
              <a:t>Artificial</a:t>
            </a:r>
            <a:r>
              <a:rPr lang="fi-FI" dirty="0"/>
              <a:t> </a:t>
            </a:r>
            <a:r>
              <a:rPr lang="fi-FI" dirty="0" err="1"/>
              <a:t>Intelligence</a:t>
            </a:r>
            <a:r>
              <a:rPr lang="fi-FI" dirty="0"/>
              <a:t>, </a:t>
            </a:r>
          </a:p>
          <a:p>
            <a:r>
              <a:rPr lang="fi-FI" dirty="0" err="1">
                <a:solidFill>
                  <a:schemeClr val="accent2"/>
                </a:solidFill>
              </a:rPr>
              <a:t>Company´s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size</a:t>
            </a:r>
            <a:r>
              <a:rPr lang="fi-FI" dirty="0">
                <a:solidFill>
                  <a:schemeClr val="accent2"/>
                </a:solidFill>
              </a:rPr>
              <a:t>, % of </a:t>
            </a:r>
            <a:r>
              <a:rPr lang="fi-FI" dirty="0" err="1">
                <a:solidFill>
                  <a:schemeClr val="accent2"/>
                </a:solidFill>
              </a:rPr>
              <a:t>respondents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0D67ED2-2D60-D004-1F72-440273EC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BAF105-1FEC-8F24-8F8F-7778375F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4727331"/>
            <a:ext cx="1828281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7A51F58-A665-A0CD-EC9E-BA387279CF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58000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6279AA29-1FBE-9D3A-D14D-4863C24A5AB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5223217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82634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9F45D-2DB6-44CB-E706-1C7AA3DE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0D14E4F7-8C86-913E-BF6B-375485D24A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r="26609"/>
          <a:stretch/>
        </p:blipFill>
        <p:spPr>
          <a:prstGeom prst="rect">
            <a:avLst/>
          </a:prstGeom>
          <a:solidFill>
            <a:srgbClr val="FFFFFF"/>
          </a:solidFill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FAD848B0-60AA-A9C1-BB31-C13FE813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9" y="574488"/>
            <a:ext cx="5436610" cy="257955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Open comments on your company’s current economic situation and outlook.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523C80F-AAEA-1E2C-8EF8-5246D7BCD1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933876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A15BCAE-52F7-BB51-2689-36ADA64AF0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AE0466-C21A-02A1-FDEC-FA628E8D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fi-FI" sz="1200" dirty="0"/>
              <a:t>Business </a:t>
            </a:r>
            <a:r>
              <a:rPr lang="fi-FI" sz="1200" dirty="0" err="1"/>
              <a:t>conditions</a:t>
            </a:r>
            <a:r>
              <a:rPr lang="fi-FI" sz="1200" dirty="0"/>
              <a:t> </a:t>
            </a:r>
            <a:r>
              <a:rPr lang="fi-FI" sz="1200" dirty="0" err="1"/>
              <a:t>now</a:t>
            </a:r>
            <a:r>
              <a:rPr lang="fi-FI" sz="1200" dirty="0"/>
              <a:t> </a:t>
            </a:r>
            <a:r>
              <a:rPr lang="fi-FI" sz="1200" dirty="0" err="1"/>
              <a:t>appear</a:t>
            </a:r>
            <a:r>
              <a:rPr lang="fi-FI" sz="1200" dirty="0"/>
              <a:t> to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improving</a:t>
            </a:r>
            <a:r>
              <a:rPr lang="fi-FI" sz="1200" dirty="0"/>
              <a:t> </a:t>
            </a:r>
            <a:r>
              <a:rPr lang="fi-FI" sz="1200" dirty="0" err="1"/>
              <a:t>compared</a:t>
            </a:r>
            <a:r>
              <a:rPr lang="fi-FI" sz="1200" dirty="0"/>
              <a:t> </a:t>
            </a:r>
            <a:r>
              <a:rPr lang="fi-FI" sz="1200" dirty="0" err="1"/>
              <a:t>with</a:t>
            </a:r>
            <a:r>
              <a:rPr lang="fi-FI" sz="1200" dirty="0"/>
              <a:t> </a:t>
            </a:r>
            <a:r>
              <a:rPr lang="fi-FI" sz="1200" dirty="0" err="1"/>
              <a:t>earlier</a:t>
            </a:r>
            <a:r>
              <a:rPr lang="fi-FI" sz="1200" dirty="0"/>
              <a:t> </a:t>
            </a:r>
            <a:r>
              <a:rPr lang="fi-FI" sz="1200" dirty="0" err="1"/>
              <a:t>periods</a:t>
            </a:r>
            <a:r>
              <a:rPr lang="fi-FI" sz="1200" dirty="0"/>
              <a:t>. </a:t>
            </a:r>
            <a:r>
              <a:rPr lang="fi-FI" sz="1200" dirty="0" err="1"/>
              <a:t>Requests</a:t>
            </a:r>
            <a:r>
              <a:rPr lang="fi-FI" sz="1200" dirty="0"/>
              <a:t> for </a:t>
            </a:r>
            <a:r>
              <a:rPr lang="fi-FI" sz="1200" dirty="0" err="1"/>
              <a:t>quotations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coming</a:t>
            </a:r>
            <a:r>
              <a:rPr lang="fi-FI" sz="1200" dirty="0"/>
              <a:t> in, </a:t>
            </a:r>
            <a:r>
              <a:rPr lang="fi-FI" sz="1200" dirty="0" err="1"/>
              <a:t>but</a:t>
            </a:r>
            <a:r>
              <a:rPr lang="fi-FI" sz="1200" dirty="0"/>
              <a:t> </a:t>
            </a:r>
            <a:r>
              <a:rPr lang="fi-FI" sz="1200" dirty="0" err="1"/>
              <a:t>customers</a:t>
            </a:r>
            <a:r>
              <a:rPr lang="fi-FI" sz="1200" dirty="0"/>
              <a:t> </a:t>
            </a:r>
            <a:r>
              <a:rPr lang="fi-FI" sz="1200" dirty="0" err="1"/>
              <a:t>remain</a:t>
            </a:r>
            <a:r>
              <a:rPr lang="fi-FI" sz="1200" dirty="0"/>
              <a:t> </a:t>
            </a:r>
            <a:r>
              <a:rPr lang="fi-FI" sz="1200" dirty="0" err="1"/>
              <a:t>hesitant</a:t>
            </a:r>
            <a:r>
              <a:rPr lang="fi-FI" sz="1200" dirty="0"/>
              <a:t> to </a:t>
            </a:r>
            <a:r>
              <a:rPr lang="fi-FI" sz="1200" dirty="0" err="1"/>
              <a:t>place</a:t>
            </a:r>
            <a:r>
              <a:rPr lang="fi-FI" sz="1200" dirty="0"/>
              <a:t> </a:t>
            </a:r>
            <a:r>
              <a:rPr lang="fi-FI" sz="1200" dirty="0" err="1"/>
              <a:t>orders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fi-FI" sz="1200" dirty="0" err="1"/>
              <a:t>We</a:t>
            </a:r>
            <a:r>
              <a:rPr lang="fi-FI" sz="1200" dirty="0"/>
              <a:t> </a:t>
            </a:r>
            <a:r>
              <a:rPr lang="fi-FI" sz="1200" dirty="0" err="1"/>
              <a:t>have</a:t>
            </a:r>
            <a:r>
              <a:rPr lang="fi-FI" sz="1200" dirty="0"/>
              <a:t> </a:t>
            </a:r>
            <a:r>
              <a:rPr lang="fi-FI" sz="1200" dirty="0" err="1"/>
              <a:t>received</a:t>
            </a:r>
            <a:r>
              <a:rPr lang="fi-FI" sz="1200" dirty="0"/>
              <a:t> a </a:t>
            </a:r>
            <a:r>
              <a:rPr lang="fi-FI" sz="1200" dirty="0" err="1"/>
              <a:t>satisfactory</a:t>
            </a:r>
            <a:r>
              <a:rPr lang="fi-FI" sz="1200" dirty="0"/>
              <a:t> </a:t>
            </a:r>
            <a:r>
              <a:rPr lang="fi-FI" sz="1200" dirty="0" err="1"/>
              <a:t>number</a:t>
            </a:r>
            <a:r>
              <a:rPr lang="fi-FI" sz="1200" dirty="0"/>
              <a:t> of </a:t>
            </a:r>
            <a:r>
              <a:rPr lang="fi-FI" sz="1200" dirty="0" err="1"/>
              <a:t>new</a:t>
            </a:r>
            <a:r>
              <a:rPr lang="fi-FI" sz="1200" dirty="0"/>
              <a:t> </a:t>
            </a:r>
            <a:r>
              <a:rPr lang="fi-FI" sz="1200" dirty="0" err="1"/>
              <a:t>orders</a:t>
            </a:r>
            <a:r>
              <a:rPr lang="fi-FI" sz="1200" dirty="0"/>
              <a:t> </a:t>
            </a:r>
            <a:r>
              <a:rPr lang="fi-FI" sz="1200" dirty="0" err="1"/>
              <a:t>during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first</a:t>
            </a:r>
            <a:r>
              <a:rPr lang="fi-FI" sz="1200" dirty="0"/>
              <a:t> </a:t>
            </a:r>
            <a:r>
              <a:rPr lang="fi-FI" sz="1200" dirty="0" err="1"/>
              <a:t>half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year</a:t>
            </a:r>
            <a:r>
              <a:rPr lang="fi-FI" sz="1200" dirty="0"/>
              <a:t>. </a:t>
            </a:r>
            <a:r>
              <a:rPr lang="fi-FI" sz="1200" dirty="0" err="1"/>
              <a:t>However</a:t>
            </a:r>
            <a:r>
              <a:rPr lang="fi-FI" sz="1200" dirty="0"/>
              <a:t>, </a:t>
            </a:r>
            <a:r>
              <a:rPr lang="fi-FI" sz="1200" dirty="0" err="1"/>
              <a:t>visibility</a:t>
            </a:r>
            <a:r>
              <a:rPr lang="fi-FI" sz="1200" dirty="0"/>
              <a:t> into </a:t>
            </a:r>
            <a:r>
              <a:rPr lang="fi-FI" sz="1200" dirty="0" err="1"/>
              <a:t>future</a:t>
            </a:r>
            <a:r>
              <a:rPr lang="fi-FI" sz="1200" dirty="0"/>
              <a:t> </a:t>
            </a:r>
            <a:r>
              <a:rPr lang="fi-FI" sz="1200" dirty="0" err="1"/>
              <a:t>demand</a:t>
            </a:r>
            <a:r>
              <a:rPr lang="fi-FI" sz="1200" dirty="0"/>
              <a:t> </a:t>
            </a:r>
            <a:r>
              <a:rPr lang="fi-FI" sz="1200" dirty="0" err="1"/>
              <a:t>remains</a:t>
            </a:r>
            <a:r>
              <a:rPr lang="fi-FI" sz="1200" dirty="0"/>
              <a:t> </a:t>
            </a:r>
            <a:r>
              <a:rPr lang="fi-FI" sz="1200" dirty="0" err="1"/>
              <a:t>limited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start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year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been</a:t>
            </a:r>
            <a:r>
              <a:rPr lang="fi-FI" sz="1200" dirty="0"/>
              <a:t> </a:t>
            </a:r>
            <a:r>
              <a:rPr lang="fi-FI" sz="1200" dirty="0" err="1"/>
              <a:t>very</a:t>
            </a:r>
            <a:r>
              <a:rPr lang="fi-FI" sz="1200" dirty="0"/>
              <a:t> </a:t>
            </a:r>
            <a:r>
              <a:rPr lang="fi-FI" sz="1200" dirty="0" err="1"/>
              <a:t>positive</a:t>
            </a:r>
            <a:r>
              <a:rPr lang="fi-FI" sz="1200" dirty="0"/>
              <a:t>, and as a </a:t>
            </a:r>
            <a:r>
              <a:rPr lang="fi-FI" sz="1200" dirty="0" err="1"/>
              <a:t>result</a:t>
            </a:r>
            <a:r>
              <a:rPr lang="fi-FI" sz="1200" dirty="0"/>
              <a:t> </a:t>
            </a:r>
            <a:r>
              <a:rPr lang="fi-FI" sz="1200" dirty="0" err="1"/>
              <a:t>we</a:t>
            </a:r>
            <a:r>
              <a:rPr lang="fi-FI" sz="1200" dirty="0"/>
              <a:t> </a:t>
            </a:r>
            <a:r>
              <a:rPr lang="fi-FI" sz="1200" dirty="0" err="1"/>
              <a:t>have</a:t>
            </a:r>
            <a:r>
              <a:rPr lang="fi-FI" sz="1200" dirty="0"/>
              <a:t> </a:t>
            </a:r>
            <a:r>
              <a:rPr lang="fi-FI" sz="1200" dirty="0" err="1"/>
              <a:t>increased</a:t>
            </a:r>
            <a:r>
              <a:rPr lang="fi-FI" sz="1200" dirty="0"/>
              <a:t> </a:t>
            </a:r>
            <a:r>
              <a:rPr lang="fi-FI" sz="1200" dirty="0" err="1"/>
              <a:t>our</a:t>
            </a:r>
            <a:r>
              <a:rPr lang="fi-FI" sz="1200" dirty="0"/>
              <a:t> </a:t>
            </a:r>
            <a:r>
              <a:rPr lang="fi-FI" sz="1200" dirty="0" err="1"/>
              <a:t>sales</a:t>
            </a:r>
            <a:r>
              <a:rPr lang="fi-FI" sz="1200" dirty="0"/>
              <a:t> </a:t>
            </a:r>
            <a:r>
              <a:rPr lang="fi-FI" sz="1200" dirty="0" err="1"/>
              <a:t>forecasts</a:t>
            </a:r>
            <a:r>
              <a:rPr lang="fi-FI" sz="1200" dirty="0"/>
              <a:t> for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second</a:t>
            </a:r>
            <a:r>
              <a:rPr lang="fi-FI" sz="1200" dirty="0"/>
              <a:t> </a:t>
            </a:r>
            <a:r>
              <a:rPr lang="fi-FI" sz="1200" dirty="0" err="1"/>
              <a:t>half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year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fi-FI" sz="1200" dirty="0" err="1"/>
              <a:t>There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some </a:t>
            </a:r>
            <a:r>
              <a:rPr lang="fi-FI" sz="1200" dirty="0" err="1"/>
              <a:t>signs</a:t>
            </a:r>
            <a:r>
              <a:rPr lang="fi-FI" sz="1200" dirty="0"/>
              <a:t> of </a:t>
            </a:r>
            <a:r>
              <a:rPr lang="fi-FI" sz="1200" dirty="0" err="1"/>
              <a:t>light</a:t>
            </a:r>
            <a:r>
              <a:rPr lang="fi-FI" sz="1200" dirty="0"/>
              <a:t> at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end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tunnel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fi-FI" sz="1200" dirty="0" err="1"/>
              <a:t>Demand</a:t>
            </a:r>
            <a:r>
              <a:rPr lang="fi-FI" sz="1200" dirty="0"/>
              <a:t> </a:t>
            </a:r>
            <a:r>
              <a:rPr lang="fi-FI" sz="1200" dirty="0" err="1"/>
              <a:t>clearly</a:t>
            </a:r>
            <a:r>
              <a:rPr lang="fi-FI" sz="1200" dirty="0"/>
              <a:t> </a:t>
            </a:r>
            <a:r>
              <a:rPr lang="fi-FI" sz="1200" dirty="0" err="1"/>
              <a:t>increased</a:t>
            </a:r>
            <a:r>
              <a:rPr lang="fi-FI" sz="1200" dirty="0"/>
              <a:t> </a:t>
            </a:r>
            <a:r>
              <a:rPr lang="fi-FI" sz="1200" dirty="0" err="1"/>
              <a:t>during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first</a:t>
            </a:r>
            <a:r>
              <a:rPr lang="fi-FI" sz="1200" dirty="0"/>
              <a:t> </a:t>
            </a:r>
            <a:r>
              <a:rPr lang="fi-FI" sz="1200" dirty="0" err="1"/>
              <a:t>four</a:t>
            </a:r>
            <a:r>
              <a:rPr lang="fi-FI" sz="1200" dirty="0"/>
              <a:t> </a:t>
            </a:r>
            <a:r>
              <a:rPr lang="fi-FI" sz="1200" dirty="0" err="1"/>
              <a:t>months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year</a:t>
            </a:r>
            <a:r>
              <a:rPr lang="fi-FI" sz="1200" dirty="0"/>
              <a:t>, </a:t>
            </a:r>
            <a:r>
              <a:rPr lang="fi-FI" sz="1200" dirty="0" err="1"/>
              <a:t>but</a:t>
            </a:r>
            <a:r>
              <a:rPr lang="fi-FI" sz="1200" dirty="0"/>
              <a:t> </a:t>
            </a:r>
            <a:r>
              <a:rPr lang="fi-FI" sz="1200" dirty="0" err="1"/>
              <a:t>since</a:t>
            </a:r>
            <a:r>
              <a:rPr lang="fi-FI" sz="1200" dirty="0"/>
              <a:t> </a:t>
            </a:r>
            <a:r>
              <a:rPr lang="fi-FI" sz="1200" dirty="0" err="1"/>
              <a:t>May</a:t>
            </a:r>
            <a:r>
              <a:rPr lang="fi-FI" sz="1200" dirty="0"/>
              <a:t> </a:t>
            </a:r>
            <a:r>
              <a:rPr lang="fi-FI" sz="1200" dirty="0" err="1"/>
              <a:t>uncertainty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returned</a:t>
            </a:r>
            <a:r>
              <a:rPr lang="fi-FI" sz="1200" dirty="0"/>
              <a:t> </a:t>
            </a:r>
            <a:r>
              <a:rPr lang="fi-FI" sz="1200" dirty="0" err="1"/>
              <a:t>due</a:t>
            </a:r>
            <a:r>
              <a:rPr lang="fi-FI" sz="1200" dirty="0"/>
              <a:t> to </a:t>
            </a:r>
            <a:r>
              <a:rPr lang="fi-FI" sz="1200" dirty="0" err="1"/>
              <a:t>factors</a:t>
            </a:r>
            <a:r>
              <a:rPr lang="fi-FI" sz="1200" dirty="0"/>
              <a:t> </a:t>
            </a:r>
            <a:r>
              <a:rPr lang="fi-FI" sz="1200" dirty="0" err="1"/>
              <a:t>such</a:t>
            </a:r>
            <a:r>
              <a:rPr lang="fi-FI" sz="1200" dirty="0"/>
              <a:t> as </a:t>
            </a:r>
            <a:r>
              <a:rPr lang="fi-FI" sz="1200" dirty="0" err="1"/>
              <a:t>rising</a:t>
            </a:r>
            <a:r>
              <a:rPr lang="fi-FI" sz="1200" dirty="0"/>
              <a:t> </a:t>
            </a:r>
            <a:r>
              <a:rPr lang="fi-FI" sz="1200" dirty="0" err="1"/>
              <a:t>interest</a:t>
            </a:r>
            <a:r>
              <a:rPr lang="fi-FI" sz="1200" dirty="0"/>
              <a:t> </a:t>
            </a:r>
            <a:r>
              <a:rPr lang="fi-FI" sz="1200" dirty="0" err="1"/>
              <a:t>rates</a:t>
            </a:r>
            <a:r>
              <a:rPr lang="fi-FI" sz="1200" dirty="0"/>
              <a:t>, </a:t>
            </a:r>
            <a:r>
              <a:rPr lang="fi-FI" sz="1200" dirty="0" err="1"/>
              <a:t>higher</a:t>
            </a:r>
            <a:r>
              <a:rPr lang="fi-FI" sz="1200" dirty="0"/>
              <a:t> </a:t>
            </a:r>
            <a:r>
              <a:rPr lang="fi-FI" sz="1200" dirty="0" err="1"/>
              <a:t>fuel</a:t>
            </a:r>
            <a:r>
              <a:rPr lang="fi-FI" sz="1200" dirty="0"/>
              <a:t> </a:t>
            </a:r>
            <a:r>
              <a:rPr lang="fi-FI" sz="1200" dirty="0" err="1"/>
              <a:t>prices</a:t>
            </a:r>
            <a:r>
              <a:rPr lang="fi-FI" sz="1200" dirty="0"/>
              <a:t> and </a:t>
            </a:r>
            <a:r>
              <a:rPr lang="fi-FI" sz="1200" dirty="0" err="1"/>
              <a:t>the</a:t>
            </a:r>
            <a:r>
              <a:rPr lang="fi-FI" sz="1200" dirty="0"/>
              <a:t> Iran </a:t>
            </a:r>
            <a:r>
              <a:rPr lang="fi-FI" sz="1200" dirty="0" err="1"/>
              <a:t>crisis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fi-FI" sz="1200" dirty="0" err="1"/>
              <a:t>Our</a:t>
            </a:r>
            <a:r>
              <a:rPr lang="fi-FI" sz="1200" dirty="0"/>
              <a:t> </a:t>
            </a:r>
            <a:r>
              <a:rPr lang="fi-FI" sz="1200" dirty="0" err="1"/>
              <a:t>order</a:t>
            </a:r>
            <a:r>
              <a:rPr lang="fi-FI" sz="1200" dirty="0"/>
              <a:t> </a:t>
            </a:r>
            <a:r>
              <a:rPr lang="fi-FI" sz="1200" dirty="0" err="1"/>
              <a:t>book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declined</a:t>
            </a:r>
            <a:r>
              <a:rPr lang="fi-FI" sz="1200" dirty="0"/>
              <a:t>, and </a:t>
            </a:r>
            <a:r>
              <a:rPr lang="fi-FI" sz="1200" dirty="0" err="1"/>
              <a:t>new</a:t>
            </a:r>
            <a:r>
              <a:rPr lang="fi-FI" sz="1200" dirty="0"/>
              <a:t> </a:t>
            </a:r>
            <a:r>
              <a:rPr lang="fi-FI" sz="1200" dirty="0" err="1"/>
              <a:t>orders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coming</a:t>
            </a:r>
            <a:r>
              <a:rPr lang="fi-FI" sz="1200" dirty="0"/>
              <a:t> in </a:t>
            </a:r>
            <a:r>
              <a:rPr lang="fi-FI" sz="1200" dirty="0" err="1"/>
              <a:t>slowly</a:t>
            </a:r>
            <a:r>
              <a:rPr lang="fi-FI" sz="1200" dirty="0"/>
              <a:t>. </a:t>
            </a:r>
            <a:r>
              <a:rPr lang="fi-FI" sz="1200" dirty="0" err="1"/>
              <a:t>However</a:t>
            </a:r>
            <a:r>
              <a:rPr lang="fi-FI" sz="1200" dirty="0"/>
              <a:t>, </a:t>
            </a:r>
            <a:r>
              <a:rPr lang="fi-FI" sz="1200" dirty="0" err="1"/>
              <a:t>we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submitting</a:t>
            </a:r>
            <a:r>
              <a:rPr lang="fi-FI" sz="1200" dirty="0"/>
              <a:t> a </a:t>
            </a:r>
            <a:r>
              <a:rPr lang="fi-FI" sz="1200" dirty="0" err="1"/>
              <a:t>record</a:t>
            </a:r>
            <a:r>
              <a:rPr lang="fi-FI" sz="1200" dirty="0"/>
              <a:t> </a:t>
            </a:r>
            <a:r>
              <a:rPr lang="fi-FI" sz="1200" dirty="0" err="1"/>
              <a:t>number</a:t>
            </a:r>
            <a:r>
              <a:rPr lang="fi-FI" sz="1200" dirty="0"/>
              <a:t> of </a:t>
            </a:r>
            <a:r>
              <a:rPr lang="fi-FI" sz="1200" dirty="0" err="1"/>
              <a:t>quotations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00000"/>
              </a:lnSpc>
            </a:pP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already</a:t>
            </a:r>
            <a:r>
              <a:rPr lang="fi-FI" sz="1200" dirty="0"/>
              <a:t> </a:t>
            </a:r>
            <a:r>
              <a:rPr lang="fi-FI" sz="1200" dirty="0" err="1"/>
              <a:t>weak</a:t>
            </a:r>
            <a:r>
              <a:rPr lang="fi-FI" sz="1200" dirty="0"/>
              <a:t> </a:t>
            </a:r>
            <a:r>
              <a:rPr lang="fi-FI" sz="1200" dirty="0" err="1"/>
              <a:t>situation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not</a:t>
            </a:r>
            <a:r>
              <a:rPr lang="fi-FI" sz="1200" dirty="0"/>
              <a:t> </a:t>
            </a:r>
            <a:r>
              <a:rPr lang="fi-FI" sz="1200" dirty="0" err="1"/>
              <a:t>deteriorated</a:t>
            </a:r>
            <a:r>
              <a:rPr lang="fi-FI" sz="1200" dirty="0"/>
              <a:t> </a:t>
            </a:r>
            <a:r>
              <a:rPr lang="fi-FI" sz="1200" dirty="0" err="1"/>
              <a:t>any</a:t>
            </a:r>
            <a:r>
              <a:rPr lang="fi-FI" sz="1200" dirty="0"/>
              <a:t> </a:t>
            </a:r>
            <a:r>
              <a:rPr lang="fi-FI" sz="1200" dirty="0" err="1"/>
              <a:t>further</a:t>
            </a:r>
            <a:r>
              <a:rPr lang="fi-FI" sz="1200" dirty="0"/>
              <a:t>.</a:t>
            </a:r>
          </a:p>
          <a:p>
            <a:r>
              <a:rPr lang="fi-FI" sz="1200" dirty="0" err="1"/>
              <a:t>Our</a:t>
            </a:r>
            <a:r>
              <a:rPr lang="fi-FI" sz="1200" dirty="0"/>
              <a:t> </a:t>
            </a:r>
            <a:r>
              <a:rPr lang="fi-FI" sz="1200" dirty="0" err="1"/>
              <a:t>order</a:t>
            </a:r>
            <a:r>
              <a:rPr lang="fi-FI" sz="1200" dirty="0"/>
              <a:t> </a:t>
            </a:r>
            <a:r>
              <a:rPr lang="fi-FI" sz="1200" dirty="0" err="1"/>
              <a:t>book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declined</a:t>
            </a:r>
            <a:r>
              <a:rPr lang="fi-FI" sz="1200" dirty="0"/>
              <a:t>, and </a:t>
            </a:r>
            <a:r>
              <a:rPr lang="fi-FI" sz="1200" dirty="0" err="1"/>
              <a:t>new</a:t>
            </a:r>
            <a:r>
              <a:rPr lang="fi-FI" sz="1200" dirty="0"/>
              <a:t> </a:t>
            </a:r>
            <a:r>
              <a:rPr lang="fi-FI" sz="1200" dirty="0" err="1"/>
              <a:t>orders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coming</a:t>
            </a:r>
            <a:r>
              <a:rPr lang="fi-FI" sz="1200" dirty="0"/>
              <a:t> in </a:t>
            </a:r>
            <a:r>
              <a:rPr lang="fi-FI" sz="1200" dirty="0" err="1"/>
              <a:t>slowly</a:t>
            </a:r>
            <a:r>
              <a:rPr lang="fi-FI" sz="1200" dirty="0"/>
              <a:t>. </a:t>
            </a:r>
            <a:r>
              <a:rPr lang="fi-FI" sz="1200" dirty="0" err="1"/>
              <a:t>We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submitting</a:t>
            </a:r>
            <a:r>
              <a:rPr lang="fi-FI" sz="1200" dirty="0"/>
              <a:t> a </a:t>
            </a:r>
            <a:r>
              <a:rPr lang="fi-FI" sz="1200" dirty="0" err="1"/>
              <a:t>record</a:t>
            </a:r>
            <a:r>
              <a:rPr lang="fi-FI" sz="1200" dirty="0"/>
              <a:t> </a:t>
            </a:r>
            <a:r>
              <a:rPr lang="fi-FI" sz="1200" dirty="0" err="1"/>
              <a:t>number</a:t>
            </a:r>
            <a:r>
              <a:rPr lang="fi-FI" sz="1200" dirty="0"/>
              <a:t> of </a:t>
            </a:r>
            <a:r>
              <a:rPr lang="fi-FI" sz="1200" dirty="0" err="1"/>
              <a:t>quotations</a:t>
            </a:r>
            <a:r>
              <a:rPr lang="fi-FI" sz="1200" dirty="0"/>
              <a:t>. </a:t>
            </a:r>
            <a:r>
              <a:rPr lang="fi-FI" sz="1200" dirty="0" err="1"/>
              <a:t>We</a:t>
            </a:r>
            <a:r>
              <a:rPr lang="fi-FI" sz="1200" dirty="0"/>
              <a:t> </a:t>
            </a:r>
            <a:r>
              <a:rPr lang="fi-FI" sz="1200" dirty="0" err="1"/>
              <a:t>will</a:t>
            </a:r>
            <a:r>
              <a:rPr lang="fi-FI" sz="1200" dirty="0"/>
              <a:t> </a:t>
            </a:r>
            <a:r>
              <a:rPr lang="fi-FI" sz="1200" dirty="0" err="1"/>
              <a:t>most</a:t>
            </a:r>
            <a:r>
              <a:rPr lang="fi-FI" sz="1200" dirty="0"/>
              <a:t> </a:t>
            </a:r>
            <a:r>
              <a:rPr lang="fi-FI" sz="1200" dirty="0" err="1"/>
              <a:t>likely</a:t>
            </a:r>
            <a:r>
              <a:rPr lang="fi-FI" sz="1200" dirty="0"/>
              <a:t> </a:t>
            </a:r>
            <a:r>
              <a:rPr lang="fi-FI" sz="1200" dirty="0" err="1"/>
              <a:t>have</a:t>
            </a:r>
            <a:r>
              <a:rPr lang="fi-FI" sz="1200" dirty="0"/>
              <a:t> to </a:t>
            </a:r>
            <a:r>
              <a:rPr lang="fi-FI" sz="1200" dirty="0" err="1"/>
              <a:t>begin</a:t>
            </a:r>
            <a:r>
              <a:rPr lang="fi-FI" sz="1200" dirty="0"/>
              <a:t> </a:t>
            </a:r>
            <a:r>
              <a:rPr lang="fi-FI" sz="1200" dirty="0" err="1"/>
              <a:t>temporary</a:t>
            </a:r>
            <a:r>
              <a:rPr lang="fi-FI" sz="1200" dirty="0"/>
              <a:t> </a:t>
            </a:r>
            <a:r>
              <a:rPr lang="fi-FI" sz="1200" dirty="0" err="1"/>
              <a:t>layoffs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near</a:t>
            </a:r>
            <a:r>
              <a:rPr lang="fi-FI" sz="1200" dirty="0"/>
              <a:t> </a:t>
            </a:r>
            <a:r>
              <a:rPr lang="fi-FI" sz="1200" dirty="0" err="1"/>
              <a:t>future</a:t>
            </a:r>
            <a:r>
              <a:rPr lang="fi-FI" sz="1200" dirty="0"/>
              <a:t>.</a:t>
            </a:r>
          </a:p>
          <a:p>
            <a:pPr marL="285750" lvl="0" indent="-285750">
              <a:lnSpc>
                <a:spcPct val="100000"/>
              </a:lnSpc>
            </a:pPr>
            <a:endParaRPr lang="fi-FI" sz="1200" dirty="0"/>
          </a:p>
          <a:p>
            <a:pPr marL="285750" indent="-285750">
              <a:lnSpc>
                <a:spcPct val="100000"/>
              </a:lnSpc>
            </a:pPr>
            <a:endParaRPr lang="fi-FI" sz="1200" dirty="0"/>
          </a:p>
          <a:p>
            <a:pPr>
              <a:lnSpc>
                <a:spcPct val="100000"/>
              </a:lnSpc>
            </a:pPr>
            <a:endParaRPr lang="fi-FI" sz="9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C659350-9F38-2C3B-B09D-4AEE9AA8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comments on your company’s business conditions and outlook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C76043F-1129-CA27-A29A-6B789A0C4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05F705-D6A6-1D8F-EE09-BED070016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69828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5D545AA-2AE3-7299-AE8F-678F890ABF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respondent group is representative in terms of size and sector.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BEF5B8E-2922-0EC3-ED8B-7448A623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B302EB1-A14C-187D-9D67-5041DDE0796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4036945"/>
              </p:ext>
            </p:extLst>
          </p:nvPr>
        </p:nvGraphicFramePr>
        <p:xfrm>
          <a:off x="381001" y="1103313"/>
          <a:ext cx="4191000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Sisällön paikkamerkki 9">
            <a:extLst>
              <a:ext uri="{FF2B5EF4-FFF2-40B4-BE49-F238E27FC236}">
                <a16:creationId xmlns:a16="http://schemas.microsoft.com/office/drawing/2014/main" id="{226CA45E-3D25-6B87-E1FB-95C121389DD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4924549"/>
              </p:ext>
            </p:extLst>
          </p:nvPr>
        </p:nvGraphicFramePr>
        <p:xfrm>
          <a:off x="5264149" y="1103312"/>
          <a:ext cx="3498850" cy="341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87DBD176-12B5-355D-296D-EA5A268CBED3}"/>
              </a:ext>
            </a:extLst>
          </p:cNvPr>
          <p:cNvSpPr txBox="1">
            <a:spLocks/>
          </p:cNvSpPr>
          <p:nvPr/>
        </p:nvSpPr>
        <p:spPr>
          <a:xfrm>
            <a:off x="381001" y="4763308"/>
            <a:ext cx="2004369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  <a:r>
              <a:rPr lang="en-US" dirty="0"/>
              <a:t>			</a:t>
            </a:r>
            <a:endParaRPr lang="fi-FI" dirty="0"/>
          </a:p>
        </p:txBody>
      </p:sp>
      <p:sp>
        <p:nvSpPr>
          <p:cNvPr id="4" name="Tekstin paikkamerkki 7">
            <a:extLst>
              <a:ext uri="{FF2B5EF4-FFF2-40B4-BE49-F238E27FC236}">
                <a16:creationId xmlns:a16="http://schemas.microsoft.com/office/drawing/2014/main" id="{A3960900-19F0-6055-1586-B507706662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59094"/>
            <a:ext cx="5052415" cy="27143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9067085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AC4D2A-CA1E-7DF8-5A65-11F78E77E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2859EE-53DE-EB2E-5ADF-0601F5A36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</a:pPr>
            <a:r>
              <a:rPr lang="fi-FI" sz="1200" dirty="0"/>
              <a:t>From a </a:t>
            </a:r>
            <a:r>
              <a:rPr lang="fi-FI" sz="1200" dirty="0" err="1"/>
              <a:t>broader</a:t>
            </a:r>
            <a:r>
              <a:rPr lang="fi-FI" sz="1200" dirty="0"/>
              <a:t> </a:t>
            </a:r>
            <a:r>
              <a:rPr lang="fi-FI" sz="1200" dirty="0" err="1"/>
              <a:t>perspective</a:t>
            </a:r>
            <a:r>
              <a:rPr lang="fi-FI" sz="1200" dirty="0"/>
              <a:t>, market </a:t>
            </a:r>
            <a:r>
              <a:rPr lang="fi-FI" sz="1200" dirty="0" err="1"/>
              <a:t>conditions</a:t>
            </a:r>
            <a:r>
              <a:rPr lang="fi-FI" sz="1200" dirty="0"/>
              <a:t> for engineering and design </a:t>
            </a:r>
            <a:r>
              <a:rPr lang="fi-FI" sz="1200" dirty="0" err="1"/>
              <a:t>consultancies</a:t>
            </a:r>
            <a:r>
              <a:rPr lang="fi-FI" sz="1200" dirty="0"/>
              <a:t> </a:t>
            </a:r>
            <a:r>
              <a:rPr lang="fi-FI" sz="1200" dirty="0" err="1"/>
              <a:t>remain</a:t>
            </a:r>
            <a:r>
              <a:rPr lang="fi-FI" sz="1200" dirty="0"/>
              <a:t> </a:t>
            </a:r>
            <a:r>
              <a:rPr lang="fi-FI" sz="1200" dirty="0" err="1"/>
              <a:t>weak</a:t>
            </a:r>
            <a:r>
              <a:rPr lang="fi-FI" sz="1200" dirty="0"/>
              <a:t> and </a:t>
            </a:r>
            <a:r>
              <a:rPr lang="fi-FI" sz="1200" dirty="0" err="1"/>
              <a:t>largely</a:t>
            </a:r>
            <a:r>
              <a:rPr lang="fi-FI" sz="1200" dirty="0"/>
              <a:t> </a:t>
            </a:r>
            <a:r>
              <a:rPr lang="fi-FI" sz="1200" dirty="0" err="1"/>
              <a:t>unchanged</a:t>
            </a:r>
            <a:r>
              <a:rPr lang="fi-FI" sz="1200" dirty="0"/>
              <a:t>. </a:t>
            </a:r>
            <a:r>
              <a:rPr lang="fi-FI" sz="1200" dirty="0" err="1"/>
              <a:t>However</a:t>
            </a:r>
            <a:r>
              <a:rPr lang="fi-FI" sz="1200" dirty="0"/>
              <a:t>, </a:t>
            </a:r>
            <a:r>
              <a:rPr lang="fi-FI" sz="1200" dirty="0" err="1"/>
              <a:t>demand</a:t>
            </a:r>
            <a:r>
              <a:rPr lang="fi-FI" sz="1200" dirty="0"/>
              <a:t> </a:t>
            </a:r>
            <a:r>
              <a:rPr lang="fi-FI" sz="1200" dirty="0" err="1"/>
              <a:t>related</a:t>
            </a:r>
            <a:r>
              <a:rPr lang="fi-FI" sz="1200" dirty="0"/>
              <a:t> to data </a:t>
            </a:r>
            <a:r>
              <a:rPr lang="fi-FI" sz="1200" dirty="0" err="1"/>
              <a:t>centre</a:t>
            </a:r>
            <a:r>
              <a:rPr lang="fi-FI" sz="1200" dirty="0"/>
              <a:t> </a:t>
            </a:r>
            <a:r>
              <a:rPr lang="fi-FI" sz="1200" dirty="0" err="1"/>
              <a:t>projects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increased</a:t>
            </a:r>
            <a:r>
              <a:rPr lang="fi-FI" sz="1200" dirty="0"/>
              <a:t> </a:t>
            </a:r>
            <a:r>
              <a:rPr lang="fi-FI" sz="1200" dirty="0" err="1"/>
              <a:t>significantly</a:t>
            </a:r>
            <a:r>
              <a:rPr lang="fi-FI" sz="1200" dirty="0"/>
              <a:t> </a:t>
            </a:r>
            <a:r>
              <a:rPr lang="fi-FI" sz="1200" dirty="0" err="1"/>
              <a:t>over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past</a:t>
            </a:r>
            <a:r>
              <a:rPr lang="fi-FI" sz="1200" dirty="0"/>
              <a:t> </a:t>
            </a:r>
            <a:r>
              <a:rPr lang="fi-FI" sz="1200" dirty="0" err="1"/>
              <a:t>nine</a:t>
            </a:r>
            <a:r>
              <a:rPr lang="fi-FI" sz="1200" dirty="0"/>
              <a:t> </a:t>
            </a:r>
            <a:r>
              <a:rPr lang="fi-FI" sz="1200" dirty="0" err="1"/>
              <a:t>months</a:t>
            </a:r>
            <a:r>
              <a:rPr lang="fi-FI" sz="1200" dirty="0"/>
              <a:t> and is </a:t>
            </a:r>
            <a:r>
              <a:rPr lang="fi-FI" sz="1200" dirty="0" err="1"/>
              <a:t>the</a:t>
            </a:r>
            <a:r>
              <a:rPr lang="fi-FI" sz="1200" dirty="0"/>
              <a:t> main </a:t>
            </a:r>
            <a:r>
              <a:rPr lang="fi-FI" sz="1200" dirty="0" err="1"/>
              <a:t>reason</a:t>
            </a:r>
            <a:r>
              <a:rPr lang="fi-FI" sz="1200" dirty="0"/>
              <a:t> </a:t>
            </a:r>
            <a:r>
              <a:rPr lang="fi-FI" sz="1200" dirty="0" err="1"/>
              <a:t>why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situation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improved</a:t>
            </a:r>
            <a:r>
              <a:rPr lang="fi-FI" sz="1200" dirty="0"/>
              <a:t> </a:t>
            </a:r>
            <a:r>
              <a:rPr lang="fi-FI" sz="1200" dirty="0" err="1"/>
              <a:t>compared</a:t>
            </a:r>
            <a:r>
              <a:rPr lang="fi-FI" sz="1200" dirty="0"/>
              <a:t> </a:t>
            </a:r>
            <a:r>
              <a:rPr lang="fi-FI" sz="1200" dirty="0" err="1"/>
              <a:t>with</a:t>
            </a:r>
            <a:r>
              <a:rPr lang="fi-FI" sz="1200" dirty="0"/>
              <a:t> a </a:t>
            </a:r>
            <a:r>
              <a:rPr lang="fi-FI" sz="1200" dirty="0" err="1"/>
              <a:t>year</a:t>
            </a:r>
            <a:r>
              <a:rPr lang="fi-FI" sz="1200" dirty="0"/>
              <a:t> </a:t>
            </a:r>
            <a:r>
              <a:rPr lang="fi-FI" sz="1200" dirty="0" err="1"/>
              <a:t>ago</a:t>
            </a:r>
            <a:r>
              <a:rPr lang="fi-FI" sz="1200" dirty="0"/>
              <a:t>. Some </a:t>
            </a:r>
            <a:r>
              <a:rPr lang="fi-FI" sz="1200" dirty="0" err="1"/>
              <a:t>modest</a:t>
            </a:r>
            <a:r>
              <a:rPr lang="fi-FI" sz="1200" dirty="0"/>
              <a:t> </a:t>
            </a:r>
            <a:r>
              <a:rPr lang="fi-FI" sz="1200" dirty="0" err="1"/>
              <a:t>improvement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also</a:t>
            </a:r>
            <a:r>
              <a:rPr lang="fi-FI" sz="1200" dirty="0"/>
              <a:t> </a:t>
            </a:r>
            <a:r>
              <a:rPr lang="fi-FI" sz="1200" dirty="0" err="1"/>
              <a:t>been</a:t>
            </a:r>
            <a:r>
              <a:rPr lang="fi-FI" sz="1200" dirty="0"/>
              <a:t> </a:t>
            </a:r>
            <a:r>
              <a:rPr lang="fi-FI" sz="1200" dirty="0" err="1"/>
              <a:t>seen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growing</a:t>
            </a:r>
            <a:r>
              <a:rPr lang="fi-FI" sz="1200" dirty="0"/>
              <a:t> </a:t>
            </a:r>
            <a:r>
              <a:rPr lang="fi-FI" sz="1200" dirty="0" err="1"/>
              <a:t>number</a:t>
            </a:r>
            <a:r>
              <a:rPr lang="fi-FI" sz="1200" dirty="0"/>
              <a:t> of </a:t>
            </a:r>
            <a:r>
              <a:rPr lang="fi-FI" sz="1200" dirty="0" err="1"/>
              <a:t>requests</a:t>
            </a:r>
            <a:r>
              <a:rPr lang="fi-FI" sz="1200" dirty="0"/>
              <a:t> for </a:t>
            </a:r>
            <a:r>
              <a:rPr lang="fi-FI" sz="1200" dirty="0" err="1"/>
              <a:t>quotations</a:t>
            </a:r>
            <a:r>
              <a:rPr lang="fi-FI" sz="1200" dirty="0"/>
              <a:t> in </a:t>
            </a:r>
            <a:r>
              <a:rPr lang="fi-FI" sz="1200" dirty="0" err="1"/>
              <a:t>renovation</a:t>
            </a:r>
            <a:r>
              <a:rPr lang="fi-FI" sz="1200" dirty="0"/>
              <a:t> and </a:t>
            </a:r>
            <a:r>
              <a:rPr lang="fi-FI" sz="1200" dirty="0" err="1"/>
              <a:t>refurbishment</a:t>
            </a:r>
            <a:r>
              <a:rPr lang="fi-FI" sz="1200" dirty="0"/>
              <a:t> design. </a:t>
            </a:r>
            <a:r>
              <a:rPr lang="fi-FI" sz="1200" dirty="0" err="1"/>
              <a:t>Competition</a:t>
            </a:r>
            <a:r>
              <a:rPr lang="fi-FI" sz="1200" dirty="0"/>
              <a:t> in </a:t>
            </a:r>
            <a:r>
              <a:rPr lang="fi-FI" sz="1200" dirty="0" err="1"/>
              <a:t>this</a:t>
            </a:r>
            <a:r>
              <a:rPr lang="fi-FI" sz="1200" dirty="0"/>
              <a:t> </a:t>
            </a:r>
            <a:r>
              <a:rPr lang="fi-FI" sz="1200" dirty="0" err="1"/>
              <a:t>segment</a:t>
            </a:r>
            <a:r>
              <a:rPr lang="fi-FI" sz="1200" dirty="0"/>
              <a:t> </a:t>
            </a:r>
            <a:r>
              <a:rPr lang="fi-FI" sz="1200" dirty="0" err="1"/>
              <a:t>remains</a:t>
            </a:r>
            <a:r>
              <a:rPr lang="fi-FI" sz="1200" dirty="0"/>
              <a:t> </a:t>
            </a:r>
            <a:r>
              <a:rPr lang="fi-FI" sz="1200" dirty="0" err="1"/>
              <a:t>extremely</a:t>
            </a:r>
            <a:r>
              <a:rPr lang="fi-FI" sz="1200" dirty="0"/>
              <a:t> </a:t>
            </a:r>
            <a:r>
              <a:rPr lang="fi-FI" sz="1200" dirty="0" err="1"/>
              <a:t>intense</a:t>
            </a:r>
            <a:r>
              <a:rPr lang="fi-FI" sz="1200" dirty="0"/>
              <a:t>, </a:t>
            </a:r>
            <a:r>
              <a:rPr lang="fi-FI" sz="1200" dirty="0" err="1"/>
              <a:t>however</a:t>
            </a:r>
            <a:r>
              <a:rPr lang="fi-FI" sz="1200" dirty="0"/>
              <a:t>, as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amount</a:t>
            </a:r>
            <a:r>
              <a:rPr lang="fi-FI" sz="1200" dirty="0"/>
              <a:t> of </a:t>
            </a:r>
            <a:r>
              <a:rPr lang="fi-FI" sz="1200" dirty="0" err="1"/>
              <a:t>available</a:t>
            </a:r>
            <a:r>
              <a:rPr lang="fi-FI" sz="1200" dirty="0"/>
              <a:t> </a:t>
            </a:r>
            <a:r>
              <a:rPr lang="fi-FI" sz="1200" dirty="0" err="1"/>
              <a:t>work</a:t>
            </a:r>
            <a:r>
              <a:rPr lang="fi-FI" sz="1200" dirty="0"/>
              <a:t> is </a:t>
            </a:r>
            <a:r>
              <a:rPr lang="fi-FI" sz="1200" dirty="0" err="1"/>
              <a:t>still</a:t>
            </a:r>
            <a:r>
              <a:rPr lang="fi-FI" sz="1200" dirty="0"/>
              <a:t> </a:t>
            </a:r>
            <a:r>
              <a:rPr lang="fi-FI" sz="1200" dirty="0" err="1"/>
              <a:t>generally</a:t>
            </a:r>
            <a:r>
              <a:rPr lang="fi-FI" sz="1200" dirty="0"/>
              <a:t> </a:t>
            </a:r>
            <a:r>
              <a:rPr lang="fi-FI" sz="1200" dirty="0" err="1"/>
              <a:t>lower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resources</a:t>
            </a:r>
            <a:r>
              <a:rPr lang="fi-FI" sz="1200" dirty="0"/>
              <a:t> </a:t>
            </a:r>
            <a:r>
              <a:rPr lang="fi-FI" sz="1200" dirty="0" err="1"/>
              <a:t>available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market.</a:t>
            </a:r>
          </a:p>
          <a:p>
            <a:pPr marL="285750" indent="-285750">
              <a:lnSpc>
                <a:spcPct val="120000"/>
              </a:lnSpc>
            </a:pPr>
            <a:r>
              <a:rPr lang="fi-FI" sz="1200" dirty="0"/>
              <a:t>In </a:t>
            </a:r>
            <a:r>
              <a:rPr lang="fi-FI" sz="1200" dirty="0" err="1"/>
              <a:t>the</a:t>
            </a:r>
            <a:r>
              <a:rPr lang="fi-FI" sz="1200" dirty="0"/>
              <a:t> B2B IT </a:t>
            </a:r>
            <a:r>
              <a:rPr lang="fi-FI" sz="1200" dirty="0" err="1"/>
              <a:t>sector</a:t>
            </a:r>
            <a:r>
              <a:rPr lang="fi-FI" sz="1200" dirty="0"/>
              <a:t>, </a:t>
            </a:r>
            <a:r>
              <a:rPr lang="fi-FI" sz="1200" dirty="0" err="1"/>
              <a:t>artificial</a:t>
            </a:r>
            <a:r>
              <a:rPr lang="fi-FI" sz="1200" dirty="0"/>
              <a:t> </a:t>
            </a:r>
            <a:r>
              <a:rPr lang="fi-FI" sz="1200" dirty="0" err="1"/>
              <a:t>intelligence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had</a:t>
            </a:r>
            <a:r>
              <a:rPr lang="fi-FI" sz="1200" dirty="0"/>
              <a:t> a </a:t>
            </a:r>
            <a:r>
              <a:rPr lang="fi-FI" sz="1200" dirty="0" err="1"/>
              <a:t>clear</a:t>
            </a:r>
            <a:r>
              <a:rPr lang="fi-FI" sz="1200" dirty="0"/>
              <a:t> </a:t>
            </a:r>
            <a:r>
              <a:rPr lang="fi-FI" sz="1200" dirty="0" err="1"/>
              <a:t>impact</a:t>
            </a:r>
            <a:r>
              <a:rPr lang="fi-FI" sz="1200" dirty="0"/>
              <a:t> on </a:t>
            </a:r>
            <a:r>
              <a:rPr lang="fi-FI" sz="1200" dirty="0" err="1"/>
              <a:t>the</a:t>
            </a:r>
            <a:r>
              <a:rPr lang="fi-FI" sz="1200" dirty="0"/>
              <a:t> SaaS business. </a:t>
            </a:r>
            <a:r>
              <a:rPr lang="fi-FI" sz="1200" dirty="0" err="1"/>
              <a:t>Customers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taking</a:t>
            </a:r>
            <a:r>
              <a:rPr lang="fi-FI" sz="1200" dirty="0"/>
              <a:t> a </a:t>
            </a:r>
            <a:r>
              <a:rPr lang="fi-FI" sz="1200" dirty="0" err="1"/>
              <a:t>wait</a:t>
            </a:r>
            <a:r>
              <a:rPr lang="fi-FI" sz="1200" dirty="0"/>
              <a:t>-and-</a:t>
            </a:r>
            <a:r>
              <a:rPr lang="fi-FI" sz="1200" dirty="0" err="1"/>
              <a:t>see</a:t>
            </a:r>
            <a:r>
              <a:rPr lang="fi-FI" sz="1200" dirty="0"/>
              <a:t> </a:t>
            </a:r>
            <a:r>
              <a:rPr lang="fi-FI" sz="1200" dirty="0" err="1"/>
              <a:t>approach</a:t>
            </a:r>
            <a:r>
              <a:rPr lang="fi-FI" sz="1200" dirty="0"/>
              <a:t> </a:t>
            </a:r>
            <a:r>
              <a:rPr lang="fi-FI" sz="1200" dirty="0" err="1"/>
              <a:t>regarding</a:t>
            </a:r>
            <a:r>
              <a:rPr lang="fi-FI" sz="1200" dirty="0"/>
              <a:t> AI </a:t>
            </a:r>
            <a:r>
              <a:rPr lang="fi-FI" sz="1200" dirty="0" err="1"/>
              <a:t>opportunities</a:t>
            </a:r>
            <a:r>
              <a:rPr lang="fi-FI" sz="1200" dirty="0"/>
              <a:t> and </a:t>
            </a:r>
            <a:r>
              <a:rPr lang="fi-FI" sz="1200" dirty="0" err="1"/>
              <a:t>their</a:t>
            </a:r>
            <a:r>
              <a:rPr lang="fi-FI" sz="1200" dirty="0"/>
              <a:t> </a:t>
            </a:r>
            <a:r>
              <a:rPr lang="fi-FI" sz="1200" dirty="0" err="1"/>
              <a:t>implications</a:t>
            </a:r>
            <a:r>
              <a:rPr lang="fi-FI" sz="1200" dirty="0"/>
              <a:t> for </a:t>
            </a:r>
            <a:r>
              <a:rPr lang="fi-FI" sz="1200" dirty="0" err="1"/>
              <a:t>existing</a:t>
            </a:r>
            <a:r>
              <a:rPr lang="fi-FI" sz="1200" dirty="0"/>
              <a:t> </a:t>
            </a:r>
            <a:r>
              <a:rPr lang="fi-FI" sz="1200" dirty="0" err="1"/>
              <a:t>solutions</a:t>
            </a:r>
            <a:r>
              <a:rPr lang="fi-FI" sz="1200" dirty="0"/>
              <a:t> and </a:t>
            </a:r>
            <a:r>
              <a:rPr lang="fi-FI" sz="1200" dirty="0" err="1"/>
              <a:t>usag</a:t>
            </a:r>
            <a:r>
              <a:rPr lang="fi-FI" sz="1200" dirty="0"/>
              <a:t>	</a:t>
            </a:r>
          </a:p>
          <a:p>
            <a:pPr marL="285750" indent="-285750">
              <a:lnSpc>
                <a:spcPct val="120000"/>
              </a:lnSpc>
            </a:pPr>
            <a:r>
              <a:rPr lang="fi-FI" sz="1200" dirty="0"/>
              <a:t>It is </a:t>
            </a:r>
            <a:r>
              <a:rPr lang="fi-FI" sz="1200" dirty="0" err="1"/>
              <a:t>extremely</a:t>
            </a:r>
            <a:r>
              <a:rPr lang="fi-FI" sz="1200" dirty="0"/>
              <a:t> </a:t>
            </a:r>
            <a:r>
              <a:rPr lang="fi-FI" sz="1200" dirty="0" err="1"/>
              <a:t>difficult</a:t>
            </a:r>
            <a:r>
              <a:rPr lang="fi-FI" sz="1200" dirty="0"/>
              <a:t> to </a:t>
            </a:r>
            <a:r>
              <a:rPr lang="fi-FI" sz="1200" dirty="0" err="1"/>
              <a:t>assess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direction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market, as </a:t>
            </a:r>
            <a:r>
              <a:rPr lang="fi-FI" sz="1200" dirty="0" err="1"/>
              <a:t>crises</a:t>
            </a:r>
            <a:r>
              <a:rPr lang="fi-FI" sz="1200" dirty="0"/>
              <a:t>, </a:t>
            </a:r>
            <a:r>
              <a:rPr lang="fi-FI" sz="1200" dirty="0" err="1"/>
              <a:t>political</a:t>
            </a:r>
            <a:r>
              <a:rPr lang="fi-FI" sz="1200" dirty="0"/>
              <a:t> </a:t>
            </a:r>
            <a:r>
              <a:rPr lang="fi-FI" sz="1200" dirty="0" err="1"/>
              <a:t>developments</a:t>
            </a:r>
            <a:r>
              <a:rPr lang="fi-FI" sz="1200" dirty="0"/>
              <a:t> and </a:t>
            </a:r>
            <a:r>
              <a:rPr lang="fi-FI" sz="1200" dirty="0" err="1"/>
              <a:t>geopolitical</a:t>
            </a:r>
            <a:r>
              <a:rPr lang="fi-FI" sz="1200" dirty="0"/>
              <a:t> </a:t>
            </a:r>
            <a:r>
              <a:rPr lang="fi-FI" sz="1200" dirty="0" err="1"/>
              <a:t>issues</a:t>
            </a:r>
            <a:r>
              <a:rPr lang="fi-FI" sz="1200" dirty="0"/>
              <a:t> </a:t>
            </a:r>
            <a:r>
              <a:rPr lang="fi-FI" sz="1200" dirty="0" err="1"/>
              <a:t>have</a:t>
            </a:r>
            <a:r>
              <a:rPr lang="fi-FI" sz="1200" dirty="0"/>
              <a:t> a </a:t>
            </a:r>
            <a:r>
              <a:rPr lang="fi-FI" sz="1200" dirty="0" err="1"/>
              <a:t>major</a:t>
            </a:r>
            <a:r>
              <a:rPr lang="fi-FI" sz="1200" dirty="0"/>
              <a:t> </a:t>
            </a:r>
            <a:r>
              <a:rPr lang="fi-FI" sz="1200" dirty="0" err="1"/>
              <a:t>impact</a:t>
            </a:r>
            <a:r>
              <a:rPr lang="fi-FI" sz="1200" dirty="0"/>
              <a:t> on </a:t>
            </a:r>
            <a:r>
              <a:rPr lang="fi-FI" sz="1200" dirty="0" err="1"/>
              <a:t>customers</a:t>
            </a:r>
            <a:r>
              <a:rPr lang="fi-FI" sz="1200" dirty="0"/>
              <a:t>’ </a:t>
            </a:r>
            <a:r>
              <a:rPr lang="fi-FI" sz="1200" dirty="0" err="1"/>
              <a:t>ordering</a:t>
            </a:r>
            <a:r>
              <a:rPr lang="fi-FI" sz="1200" dirty="0"/>
              <a:t> </a:t>
            </a:r>
            <a:r>
              <a:rPr lang="fi-FI" sz="1200" dirty="0" err="1"/>
              <a:t>activity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20000"/>
              </a:lnSpc>
            </a:pPr>
            <a:r>
              <a:rPr lang="fi-FI" sz="1200" dirty="0" err="1"/>
              <a:t>Uncertainty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sector</a:t>
            </a:r>
            <a:r>
              <a:rPr lang="fi-FI" sz="1200" dirty="0"/>
              <a:t> </a:t>
            </a:r>
            <a:r>
              <a:rPr lang="fi-FI" sz="1200" dirty="0" err="1"/>
              <a:t>appears</a:t>
            </a:r>
            <a:r>
              <a:rPr lang="fi-FI" sz="1200" dirty="0"/>
              <a:t> to </a:t>
            </a:r>
            <a:r>
              <a:rPr lang="fi-FI" sz="1200" dirty="0" err="1"/>
              <a:t>be</a:t>
            </a:r>
            <a:r>
              <a:rPr lang="fi-FI" sz="1200" dirty="0"/>
              <a:t> </a:t>
            </a:r>
            <a:r>
              <a:rPr lang="fi-FI" sz="1200" dirty="0" err="1"/>
              <a:t>continuing</a:t>
            </a:r>
            <a:r>
              <a:rPr lang="fi-FI" sz="1200" dirty="0"/>
              <a:t>, and </a:t>
            </a:r>
            <a:r>
              <a:rPr lang="fi-FI" sz="1200" dirty="0" err="1"/>
              <a:t>industrial</a:t>
            </a:r>
            <a:r>
              <a:rPr lang="fi-FI" sz="1200" dirty="0"/>
              <a:t> </a:t>
            </a:r>
            <a:r>
              <a:rPr lang="fi-FI" sz="1200" dirty="0" err="1"/>
              <a:t>customers</a:t>
            </a:r>
            <a:r>
              <a:rPr lang="fi-FI" sz="1200" dirty="0"/>
              <a:t>’ </a:t>
            </a:r>
            <a:r>
              <a:rPr lang="fi-FI" sz="1200" dirty="0" err="1"/>
              <a:t>willingness</a:t>
            </a:r>
            <a:r>
              <a:rPr lang="fi-FI" sz="1200" dirty="0"/>
              <a:t> to </a:t>
            </a:r>
            <a:r>
              <a:rPr lang="fi-FI" sz="1200" dirty="0" err="1"/>
              <a:t>invest</a:t>
            </a:r>
            <a:r>
              <a:rPr lang="fi-FI" sz="1200" dirty="0"/>
              <a:t> </a:t>
            </a:r>
            <a:r>
              <a:rPr lang="fi-FI" sz="1200" dirty="0" err="1"/>
              <a:t>remains</a:t>
            </a:r>
            <a:r>
              <a:rPr lang="fi-FI" sz="1200" dirty="0"/>
              <a:t> </a:t>
            </a:r>
            <a:r>
              <a:rPr lang="fi-FI" sz="1200" dirty="0" err="1"/>
              <a:t>relatively</a:t>
            </a:r>
            <a:r>
              <a:rPr lang="fi-FI" sz="1200" dirty="0"/>
              <a:t> </a:t>
            </a:r>
            <a:r>
              <a:rPr lang="fi-FI" sz="1200" dirty="0" err="1"/>
              <a:t>low</a:t>
            </a:r>
            <a:r>
              <a:rPr lang="fi-FI" sz="1200" dirty="0"/>
              <a:t>.</a:t>
            </a:r>
          </a:p>
          <a:p>
            <a:r>
              <a:rPr lang="fi-FI" sz="1200" dirty="0" err="1"/>
              <a:t>Significant</a:t>
            </a:r>
            <a:r>
              <a:rPr lang="fi-FI" sz="1200" dirty="0"/>
              <a:t> </a:t>
            </a:r>
            <a:r>
              <a:rPr lang="fi-FI" sz="1200" dirty="0" err="1"/>
              <a:t>increases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prices</a:t>
            </a:r>
            <a:r>
              <a:rPr lang="fi-FI" sz="1200" dirty="0"/>
              <a:t> of </a:t>
            </a:r>
            <a:r>
              <a:rPr lang="fi-FI" sz="1200" dirty="0" err="1"/>
              <a:t>materials</a:t>
            </a:r>
            <a:r>
              <a:rPr lang="fi-FI" sz="1200" dirty="0"/>
              <a:t> and </a:t>
            </a:r>
            <a:r>
              <a:rPr lang="fi-FI" sz="1200" dirty="0" err="1"/>
              <a:t>raw</a:t>
            </a:r>
            <a:r>
              <a:rPr lang="fi-FI" sz="1200" dirty="0"/>
              <a:t> </a:t>
            </a:r>
            <a:r>
              <a:rPr lang="fi-FI" sz="1200" dirty="0" err="1"/>
              <a:t>materials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being</a:t>
            </a:r>
            <a:r>
              <a:rPr lang="fi-FI" sz="1200" dirty="0"/>
              <a:t> </a:t>
            </a:r>
            <a:r>
              <a:rPr lang="fi-FI" sz="1200" dirty="0" err="1"/>
              <a:t>observed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20000"/>
              </a:lnSpc>
            </a:pPr>
            <a:endParaRPr lang="fi-FI" sz="1200" dirty="0">
              <a:highlight>
                <a:srgbClr val="FFFF00"/>
              </a:highlight>
            </a:endParaRPr>
          </a:p>
          <a:p>
            <a:endParaRPr lang="fi-FI" sz="12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5FB6541-EBA2-6344-52F5-10553690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comments on your company’s business conditions and outlook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675823-B560-FB6F-6D34-D6EB52393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D8D5810-16DF-CF7F-5FB1-DE7D71DC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784175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E2601-7499-5C99-C434-91BBE4B4A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2CB386D-85F7-0AE6-3B14-F4A4CF17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9" y="574488"/>
            <a:ext cx="5436610" cy="1040668"/>
          </a:xfrm>
        </p:spPr>
        <p:txBody>
          <a:bodyPr/>
          <a:lstStyle/>
          <a:p>
            <a:r>
              <a:rPr lang="fi-FI" dirty="0" err="1">
                <a:solidFill>
                  <a:schemeClr val="tx1"/>
                </a:solidFill>
              </a:rPr>
              <a:t>Changing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theme</a:t>
            </a:r>
            <a:r>
              <a:rPr lang="fi-FI" dirty="0">
                <a:solidFill>
                  <a:schemeClr val="tx1"/>
                </a:solidFill>
              </a:rPr>
              <a:t>: </a:t>
            </a:r>
            <a:r>
              <a:rPr lang="fi-FI" dirty="0" err="1">
                <a:solidFill>
                  <a:schemeClr val="tx1"/>
                </a:solidFill>
              </a:rPr>
              <a:t>resilience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1F9CB59-F720-A473-60DC-F7F3782E76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1566642-FA0A-55E3-07CE-057B8B470081}"/>
              </a:ext>
            </a:extLst>
          </p:cNvPr>
          <p:cNvSpPr txBox="1"/>
          <p:nvPr/>
        </p:nvSpPr>
        <p:spPr>
          <a:xfrm>
            <a:off x="432770" y="1940482"/>
            <a:ext cx="5067590" cy="1676740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14"/>
              </a:spcBef>
            </a:pP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global</a:t>
            </a:r>
            <a:r>
              <a:rPr lang="fi-FI" sz="1200" dirty="0"/>
              <a:t> </a:t>
            </a:r>
            <a:r>
              <a:rPr lang="fi-FI" sz="1200" dirty="0" err="1"/>
              <a:t>environment</a:t>
            </a:r>
            <a:r>
              <a:rPr lang="fi-FI" sz="1200" dirty="0"/>
              <a:t> is </a:t>
            </a:r>
            <a:r>
              <a:rPr lang="fi-FI" sz="1200" dirty="0" err="1"/>
              <a:t>currently</a:t>
            </a:r>
            <a:r>
              <a:rPr lang="fi-FI" sz="1200" dirty="0"/>
              <a:t> </a:t>
            </a:r>
            <a:r>
              <a:rPr lang="fi-FI" sz="1200" dirty="0" err="1"/>
              <a:t>undergoing</a:t>
            </a:r>
            <a:r>
              <a:rPr lang="fi-FI" sz="1200" dirty="0"/>
              <a:t> </a:t>
            </a:r>
            <a:r>
              <a:rPr lang="fi-FI" sz="1200" dirty="0" err="1"/>
              <a:t>rapid</a:t>
            </a:r>
            <a:r>
              <a:rPr lang="fi-FI" sz="1200" dirty="0"/>
              <a:t> and </a:t>
            </a:r>
            <a:r>
              <a:rPr lang="fi-FI" sz="1200" dirty="0" err="1"/>
              <a:t>continuous</a:t>
            </a:r>
            <a:r>
              <a:rPr lang="fi-FI" sz="1200" dirty="0"/>
              <a:t> </a:t>
            </a:r>
            <a:r>
              <a:rPr lang="fi-FI" sz="1200" dirty="0" err="1"/>
              <a:t>change</a:t>
            </a:r>
            <a:r>
              <a:rPr lang="fi-FI" sz="1200" dirty="0"/>
              <a:t>, and </a:t>
            </a:r>
            <a:r>
              <a:rPr lang="fi-FI" sz="1200" dirty="0" err="1"/>
              <a:t>companies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increasingly</a:t>
            </a:r>
            <a:r>
              <a:rPr lang="fi-FI" sz="1200" dirty="0"/>
              <a:t> </a:t>
            </a:r>
            <a:r>
              <a:rPr lang="fi-FI" sz="1200" dirty="0" err="1"/>
              <a:t>facing</a:t>
            </a:r>
            <a:r>
              <a:rPr lang="fi-FI" sz="1200" dirty="0"/>
              <a:t> </a:t>
            </a:r>
            <a:r>
              <a:rPr lang="fi-FI" sz="1200" dirty="0" err="1"/>
              <a:t>geopolitical</a:t>
            </a:r>
            <a:r>
              <a:rPr lang="fi-FI" sz="1200" dirty="0"/>
              <a:t> </a:t>
            </a:r>
            <a:r>
              <a:rPr lang="fi-FI" sz="1200" dirty="0" err="1"/>
              <a:t>risks</a:t>
            </a:r>
            <a:r>
              <a:rPr lang="fi-FI" sz="1200" dirty="0"/>
              <a:t>, </a:t>
            </a:r>
            <a:r>
              <a:rPr lang="fi-FI" sz="1200" dirty="0" err="1"/>
              <a:t>supply</a:t>
            </a:r>
            <a:r>
              <a:rPr lang="fi-FI" sz="1200" dirty="0"/>
              <a:t> </a:t>
            </a:r>
            <a:r>
              <a:rPr lang="fi-FI" sz="1200" dirty="0" err="1"/>
              <a:t>chain</a:t>
            </a:r>
            <a:r>
              <a:rPr lang="fi-FI" sz="1200" dirty="0"/>
              <a:t> </a:t>
            </a:r>
            <a:r>
              <a:rPr lang="fi-FI" sz="1200" dirty="0" err="1"/>
              <a:t>disruptions</a:t>
            </a:r>
            <a:r>
              <a:rPr lang="fi-FI" sz="1200" dirty="0"/>
              <a:t> and </a:t>
            </a:r>
            <a:r>
              <a:rPr lang="fi-FI" sz="1200" dirty="0" err="1"/>
              <a:t>economic</a:t>
            </a:r>
            <a:r>
              <a:rPr lang="fi-FI" sz="1200" dirty="0"/>
              <a:t> </a:t>
            </a:r>
            <a:r>
              <a:rPr lang="fi-FI" sz="1200" dirty="0" err="1"/>
              <a:t>uncertainty</a:t>
            </a:r>
            <a:r>
              <a:rPr lang="fi-FI" sz="1200" dirty="0"/>
              <a:t>. </a:t>
            </a:r>
            <a:r>
              <a:rPr lang="fi-FI" sz="1200" dirty="0" err="1"/>
              <a:t>Resilience</a:t>
            </a:r>
            <a:r>
              <a:rPr lang="fi-FI" sz="1200" dirty="0"/>
              <a:t> and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ability</a:t>
            </a:r>
            <a:r>
              <a:rPr lang="fi-FI" sz="1200" dirty="0"/>
              <a:t> to </a:t>
            </a:r>
            <a:r>
              <a:rPr lang="fi-FI" sz="1200" dirty="0" err="1"/>
              <a:t>adapt</a:t>
            </a:r>
            <a:r>
              <a:rPr lang="fi-FI" sz="1200" dirty="0"/>
              <a:t> to </a:t>
            </a:r>
            <a:r>
              <a:rPr lang="fi-FI" sz="1200" dirty="0" err="1"/>
              <a:t>crises</a:t>
            </a:r>
            <a:r>
              <a:rPr lang="fi-FI" sz="1200" dirty="0"/>
              <a:t> </a:t>
            </a:r>
            <a:r>
              <a:rPr lang="fi-FI" sz="1200" dirty="0" err="1"/>
              <a:t>have</a:t>
            </a:r>
            <a:r>
              <a:rPr lang="fi-FI" sz="1200" dirty="0"/>
              <a:t> </a:t>
            </a:r>
            <a:r>
              <a:rPr lang="fi-FI" sz="1200" dirty="0" err="1"/>
              <a:t>become</a:t>
            </a:r>
            <a:r>
              <a:rPr lang="fi-FI" sz="1200" dirty="0"/>
              <a:t> </a:t>
            </a:r>
            <a:r>
              <a:rPr lang="fi-FI" sz="1200" dirty="0" err="1"/>
              <a:t>essential</a:t>
            </a:r>
            <a:r>
              <a:rPr lang="fi-FI" sz="1200" dirty="0"/>
              <a:t> </a:t>
            </a:r>
            <a:r>
              <a:rPr lang="fi-FI" sz="1200" dirty="0" err="1"/>
              <a:t>prerequisites</a:t>
            </a:r>
            <a:r>
              <a:rPr lang="fi-FI" sz="1200" dirty="0"/>
              <a:t> for </a:t>
            </a:r>
            <a:r>
              <a:rPr lang="fi-FI" sz="1200" dirty="0" err="1"/>
              <a:t>competitiveness</a:t>
            </a:r>
            <a:r>
              <a:rPr lang="fi-FI" sz="1200" dirty="0"/>
              <a:t> and business </a:t>
            </a:r>
            <a:r>
              <a:rPr lang="fi-FI" sz="1200" dirty="0" err="1"/>
              <a:t>continuity</a:t>
            </a:r>
            <a:r>
              <a:rPr lang="fi-FI" sz="1200" dirty="0"/>
              <a:t>. Technology </a:t>
            </a:r>
            <a:r>
              <a:rPr lang="fi-FI" sz="1200" dirty="0" err="1"/>
              <a:t>Industries</a:t>
            </a:r>
            <a:r>
              <a:rPr lang="fi-FI" sz="1200" dirty="0"/>
              <a:t> of Finland is </a:t>
            </a:r>
            <a:r>
              <a:rPr lang="fi-FI" sz="1200" dirty="0" err="1"/>
              <a:t>surveying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experiences</a:t>
            </a:r>
            <a:r>
              <a:rPr lang="fi-FI" sz="1200" dirty="0"/>
              <a:t> and </a:t>
            </a:r>
            <a:r>
              <a:rPr lang="fi-FI" sz="1200" dirty="0" err="1"/>
              <a:t>preparedness</a:t>
            </a:r>
            <a:r>
              <a:rPr lang="fi-FI" sz="1200" dirty="0"/>
              <a:t> </a:t>
            </a:r>
            <a:r>
              <a:rPr lang="fi-FI" sz="1200" dirty="0" err="1"/>
              <a:t>measures</a:t>
            </a:r>
            <a:r>
              <a:rPr lang="fi-FI" sz="1200" dirty="0"/>
              <a:t> of </a:t>
            </a:r>
            <a:r>
              <a:rPr lang="fi-FI" sz="1200" dirty="0" err="1"/>
              <a:t>its</a:t>
            </a:r>
            <a:r>
              <a:rPr lang="fi-FI" sz="1200" dirty="0"/>
              <a:t> </a:t>
            </a:r>
            <a:r>
              <a:rPr lang="fi-FI" sz="1200" dirty="0" err="1"/>
              <a:t>member</a:t>
            </a:r>
            <a:r>
              <a:rPr lang="fi-FI" sz="1200" dirty="0"/>
              <a:t> </a:t>
            </a:r>
            <a:r>
              <a:rPr lang="fi-FI" sz="1200" dirty="0" err="1"/>
              <a:t>companies</a:t>
            </a:r>
            <a:r>
              <a:rPr lang="fi-FI" sz="1200" dirty="0"/>
              <a:t> to </a:t>
            </a:r>
            <a:r>
              <a:rPr lang="fi-FI" sz="1200" dirty="0" err="1"/>
              <a:t>gain</a:t>
            </a:r>
            <a:r>
              <a:rPr lang="fi-FI" sz="1200" dirty="0"/>
              <a:t> a </a:t>
            </a:r>
            <a:r>
              <a:rPr lang="fi-FI" sz="1200" dirty="0" err="1"/>
              <a:t>better</a:t>
            </a:r>
            <a:r>
              <a:rPr lang="fi-FI" sz="1200" dirty="0"/>
              <a:t> </a:t>
            </a:r>
            <a:r>
              <a:rPr lang="fi-FI" sz="1200" dirty="0" err="1"/>
              <a:t>understanding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challenges</a:t>
            </a:r>
            <a:r>
              <a:rPr lang="fi-FI" sz="1200" dirty="0"/>
              <a:t> </a:t>
            </a:r>
            <a:r>
              <a:rPr lang="fi-FI" sz="1200" dirty="0" err="1"/>
              <a:t>they</a:t>
            </a:r>
            <a:r>
              <a:rPr lang="fi-FI" sz="1200" dirty="0"/>
              <a:t> </a:t>
            </a:r>
            <a:r>
              <a:rPr lang="fi-FI" sz="1200" dirty="0" err="1"/>
              <a:t>face</a:t>
            </a:r>
            <a:r>
              <a:rPr lang="fi-FI" sz="1200" dirty="0"/>
              <a:t>.</a:t>
            </a:r>
            <a:endParaRPr lang="fi-FI" spc="-10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D65ED715-2042-498F-12C6-125F930E30B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r="26591"/>
          <a:stretch>
            <a:fillRect/>
          </a:stretch>
        </p:blipFill>
        <p:spPr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9635262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BDB9158-D4C8-7AF0-14D3-6F846D617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already</a:t>
            </a:r>
            <a:r>
              <a:rPr lang="fi-FI" dirty="0"/>
              <a:t> </a:t>
            </a:r>
            <a:r>
              <a:rPr lang="fi-FI" dirty="0" err="1"/>
              <a:t>experienced</a:t>
            </a:r>
            <a:r>
              <a:rPr lang="fi-FI" dirty="0"/>
              <a:t> </a:t>
            </a:r>
            <a:r>
              <a:rPr lang="fi-FI" dirty="0" err="1"/>
              <a:t>concrete</a:t>
            </a:r>
            <a:r>
              <a:rPr lang="fi-FI" dirty="0"/>
              <a:t> </a:t>
            </a:r>
            <a:r>
              <a:rPr lang="fi-FI" dirty="0" err="1"/>
              <a:t>impacts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geopolitical</a:t>
            </a:r>
            <a:r>
              <a:rPr lang="fi-FI" dirty="0"/>
              <a:t> </a:t>
            </a:r>
            <a:r>
              <a:rPr lang="fi-FI" dirty="0" err="1"/>
              <a:t>situation</a:t>
            </a:r>
            <a:r>
              <a:rPr lang="fi-FI" dirty="0"/>
              <a:t>, 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trade</a:t>
            </a:r>
            <a:r>
              <a:rPr lang="fi-FI" dirty="0"/>
              <a:t> </a:t>
            </a:r>
            <a:r>
              <a:rPr lang="fi-FI" dirty="0" err="1"/>
              <a:t>policy</a:t>
            </a:r>
            <a:r>
              <a:rPr lang="fi-FI" dirty="0"/>
              <a:t> </a:t>
            </a:r>
            <a:r>
              <a:rPr lang="fi-FI" dirty="0" err="1"/>
              <a:t>uncertainty</a:t>
            </a:r>
            <a:r>
              <a:rPr lang="fi-FI" dirty="0"/>
              <a:t>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09FEA2E-F37C-09D7-7CF6-CFE4A2DB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92E2524-8069-F2CC-1C95-BAFCAADA1D4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22524070"/>
              </p:ext>
            </p:extLst>
          </p:nvPr>
        </p:nvGraphicFramePr>
        <p:xfrm>
          <a:off x="381000" y="1371599"/>
          <a:ext cx="8391525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E5EBE873-4E67-988B-0E15-F16AD459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4727331"/>
            <a:ext cx="1828281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56C943A4-9B3D-1003-50C5-351CEA2A62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58000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98276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42C7BDD-610C-9B7A-6AD5-BDBD7C5FC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dirty="0"/>
              <a:t>How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organisation</a:t>
            </a:r>
            <a:r>
              <a:rPr lang="fi-FI" dirty="0"/>
              <a:t> </a:t>
            </a:r>
            <a:r>
              <a:rPr lang="fi-FI" dirty="0" err="1"/>
              <a:t>prepared</a:t>
            </a:r>
            <a:r>
              <a:rPr lang="fi-FI" dirty="0"/>
              <a:t> for </a:t>
            </a:r>
            <a:r>
              <a:rPr lang="fi-FI" dirty="0" err="1"/>
              <a:t>disruptions</a:t>
            </a:r>
            <a:r>
              <a:rPr lang="fi-FI" dirty="0"/>
              <a:t> and </a:t>
            </a:r>
            <a:r>
              <a:rPr lang="fi-FI" dirty="0" err="1"/>
              <a:t>ensured</a:t>
            </a:r>
            <a:r>
              <a:rPr lang="fi-FI" dirty="0"/>
              <a:t> business </a:t>
            </a:r>
            <a:r>
              <a:rPr lang="fi-FI" dirty="0" err="1"/>
              <a:t>continuity</a:t>
            </a:r>
            <a:r>
              <a:rPr lang="fi-FI" dirty="0"/>
              <a:t>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CA2080F-A3C5-DCFD-6971-BEC3AC5F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AFF3663-F71B-167D-9258-3BC82F94D2E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22851536"/>
              </p:ext>
            </p:extLst>
          </p:nvPr>
        </p:nvGraphicFramePr>
        <p:xfrm>
          <a:off x="381000" y="1348739"/>
          <a:ext cx="8391525" cy="329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031365DE-26BE-C0C8-79D1-A9581B07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4727331"/>
            <a:ext cx="1828281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A887A2FC-C69F-75C1-3B45-863355DB19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58000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415364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F44929A-E950-EEA1-35F7-D33AACA046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 err="1"/>
              <a:t>Which</a:t>
            </a:r>
            <a:r>
              <a:rPr lang="fi-FI" sz="1800" dirty="0"/>
              <a:t> </a:t>
            </a:r>
            <a:r>
              <a:rPr lang="fi-FI" sz="1800" dirty="0" err="1"/>
              <a:t>areas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</a:t>
            </a:r>
            <a:r>
              <a:rPr lang="fi-FI" sz="1800" dirty="0" err="1"/>
              <a:t>your</a:t>
            </a:r>
            <a:r>
              <a:rPr lang="fi-FI" sz="1800" dirty="0"/>
              <a:t> </a:t>
            </a:r>
            <a:r>
              <a:rPr lang="fi-FI" sz="1800" dirty="0" err="1"/>
              <a:t>company</a:t>
            </a:r>
            <a:r>
              <a:rPr lang="fi-FI" sz="1800" dirty="0"/>
              <a:t> </a:t>
            </a:r>
            <a:r>
              <a:rPr lang="fi-FI" sz="1800" dirty="0" err="1"/>
              <a:t>invested</a:t>
            </a:r>
            <a:r>
              <a:rPr lang="fi-FI" sz="1800" dirty="0"/>
              <a:t> in </a:t>
            </a:r>
            <a:r>
              <a:rPr lang="fi-FI" sz="1800" dirty="0" err="1"/>
              <a:t>over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past</a:t>
            </a:r>
            <a:r>
              <a:rPr lang="fi-FI" sz="1800" dirty="0"/>
              <a:t> </a:t>
            </a:r>
            <a:r>
              <a:rPr lang="fi-FI" sz="1800" dirty="0" err="1"/>
              <a:t>year</a:t>
            </a:r>
            <a:r>
              <a:rPr lang="fi-FI" sz="1800" dirty="0"/>
              <a:t> to </a:t>
            </a:r>
            <a:r>
              <a:rPr lang="fi-FI" sz="1800" dirty="0" err="1"/>
              <a:t>improve</a:t>
            </a:r>
            <a:r>
              <a:rPr lang="fi-FI" sz="1800" dirty="0"/>
              <a:t> </a:t>
            </a:r>
            <a:r>
              <a:rPr lang="fi-FI" sz="1800" dirty="0" err="1"/>
              <a:t>its</a:t>
            </a:r>
            <a:r>
              <a:rPr lang="fi-FI" sz="1800" dirty="0"/>
              <a:t> </a:t>
            </a:r>
            <a:r>
              <a:rPr lang="fi-FI" sz="1800" dirty="0" err="1"/>
              <a:t>resilience</a:t>
            </a:r>
            <a:r>
              <a:rPr lang="fi-FI" sz="1800" dirty="0"/>
              <a:t> to </a:t>
            </a:r>
            <a:r>
              <a:rPr lang="fi-FI" sz="1800" dirty="0" err="1"/>
              <a:t>disruptions</a:t>
            </a:r>
            <a:r>
              <a:rPr lang="fi-FI" sz="1800" dirty="0"/>
              <a:t> and </a:t>
            </a:r>
            <a:r>
              <a:rPr lang="fi-FI" sz="1800" dirty="0" err="1"/>
              <a:t>crises?sen</a:t>
            </a:r>
            <a:r>
              <a:rPr lang="fi-FI" sz="1800" dirty="0"/>
              <a:t> vuoden aikana?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EECFB9D-F119-BBF9-16DC-7136D3EE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2E28217-DFBB-3DC9-7A2C-CFA150F4CB9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3049653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9E2E36BD-BB58-0D04-B516-7FB84A3A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4727331"/>
            <a:ext cx="1828281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60D73984-316E-3BB6-DB55-0AE1A53897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58000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536805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BB5FA13-B435-FCDF-225F-8A00CA0BE7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 err="1"/>
              <a:t>Do</a:t>
            </a:r>
            <a:r>
              <a:rPr lang="fi-FI" sz="1800" dirty="0"/>
              <a:t> </a:t>
            </a:r>
            <a:r>
              <a:rPr lang="fi-FI" sz="1800" dirty="0" err="1"/>
              <a:t>you</a:t>
            </a:r>
            <a:r>
              <a:rPr lang="fi-FI" sz="1800" dirty="0"/>
              <a:t> </a:t>
            </a:r>
            <a:r>
              <a:rPr lang="fi-FI" sz="1800" dirty="0" err="1"/>
              <a:t>see</a:t>
            </a:r>
            <a:r>
              <a:rPr lang="fi-FI" sz="1800" dirty="0"/>
              <a:t> </a:t>
            </a:r>
            <a:r>
              <a:rPr lang="fi-FI" sz="1800" dirty="0" err="1"/>
              <a:t>new</a:t>
            </a:r>
            <a:r>
              <a:rPr lang="fi-FI" sz="1800" dirty="0"/>
              <a:t> business </a:t>
            </a:r>
            <a:r>
              <a:rPr lang="fi-FI" sz="1800" dirty="0" err="1"/>
              <a:t>or</a:t>
            </a:r>
            <a:r>
              <a:rPr lang="fi-FI" sz="1800" dirty="0"/>
              <a:t> </a:t>
            </a:r>
            <a:r>
              <a:rPr lang="fi-FI" sz="1800" dirty="0" err="1"/>
              <a:t>growth</a:t>
            </a:r>
            <a:r>
              <a:rPr lang="fi-FI" sz="1800" dirty="0"/>
              <a:t> </a:t>
            </a:r>
            <a:r>
              <a:rPr lang="fi-FI" sz="1800" dirty="0" err="1"/>
              <a:t>opportunities</a:t>
            </a:r>
            <a:r>
              <a:rPr lang="fi-FI" sz="1800" dirty="0"/>
              <a:t> for </a:t>
            </a:r>
            <a:r>
              <a:rPr lang="fi-FI" sz="1800" dirty="0" err="1"/>
              <a:t>your</a:t>
            </a:r>
            <a:r>
              <a:rPr lang="fi-FI" sz="1800" dirty="0"/>
              <a:t> </a:t>
            </a:r>
            <a:r>
              <a:rPr lang="fi-FI" sz="1800" dirty="0" err="1"/>
              <a:t>company</a:t>
            </a:r>
            <a:r>
              <a:rPr lang="fi-FI" sz="1800" dirty="0"/>
              <a:t> </a:t>
            </a:r>
            <a:r>
              <a:rPr lang="fi-FI" sz="1800" dirty="0" err="1"/>
              <a:t>arising</a:t>
            </a:r>
            <a:r>
              <a:rPr lang="fi-FI" sz="1800" dirty="0"/>
              <a:t> from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current</a:t>
            </a:r>
            <a:r>
              <a:rPr lang="fi-FI" sz="1800" dirty="0"/>
              <a:t> </a:t>
            </a:r>
            <a:r>
              <a:rPr lang="fi-FI" sz="1800" dirty="0" err="1"/>
              <a:t>global</a:t>
            </a:r>
            <a:r>
              <a:rPr lang="fi-FI" sz="1800" dirty="0"/>
              <a:t> </a:t>
            </a:r>
            <a:r>
              <a:rPr lang="fi-FI" sz="1800" dirty="0" err="1"/>
              <a:t>situation</a:t>
            </a:r>
            <a:r>
              <a:rPr lang="fi-FI" sz="1800" dirty="0"/>
              <a:t> and </a:t>
            </a:r>
            <a:r>
              <a:rPr lang="fi-FI" sz="1800" dirty="0" err="1"/>
              <a:t>ongoing</a:t>
            </a:r>
            <a:r>
              <a:rPr lang="fi-FI" sz="1800" dirty="0"/>
              <a:t> </a:t>
            </a:r>
            <a:r>
              <a:rPr lang="fi-FI" sz="1800" dirty="0" err="1"/>
              <a:t>transformations</a:t>
            </a:r>
            <a:r>
              <a:rPr lang="fi-FI" sz="1800" dirty="0"/>
              <a:t>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3084C0-1517-4934-9E53-85E6A13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B45C1E7-8397-8A22-9226-C6B65CEF88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95378590"/>
              </p:ext>
            </p:extLst>
          </p:nvPr>
        </p:nvGraphicFramePr>
        <p:xfrm>
          <a:off x="381000" y="1306285"/>
          <a:ext cx="8391525" cy="333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33006C70-96FD-821F-C5A0-18C4EC2F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4727331"/>
            <a:ext cx="1828281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9A9E9B7B-9E8A-03C4-31DE-16E8E79CB4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58000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0942141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564075-3DF4-8316-62DD-A2707361C9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In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areas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growth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? (Select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apply</a:t>
            </a:r>
            <a:r>
              <a:rPr lang="fi-FI" dirty="0"/>
              <a:t>.)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D4093E-A45A-D47D-534C-DD209A8A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B99CD-A86D-9E8B-B043-751FE95332F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08485178"/>
              </p:ext>
            </p:extLst>
          </p:nvPr>
        </p:nvGraphicFramePr>
        <p:xfrm>
          <a:off x="381000" y="1371599"/>
          <a:ext cx="8391525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ruutu 5">
            <a:extLst>
              <a:ext uri="{FF2B5EF4-FFF2-40B4-BE49-F238E27FC236}">
                <a16:creationId xmlns:a16="http://schemas.microsoft.com/office/drawing/2014/main" id="{60E419B2-9C5B-D05A-7E6A-9E2912269385}"/>
              </a:ext>
            </a:extLst>
          </p:cNvPr>
          <p:cNvSpPr txBox="1"/>
          <p:nvPr/>
        </p:nvSpPr>
        <p:spPr>
          <a:xfrm>
            <a:off x="5250906" y="1095122"/>
            <a:ext cx="364109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i-FI"/>
            </a:defPPr>
            <a:lvl1pPr marL="0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932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/>
              <a:t>%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</a:t>
            </a:r>
            <a:r>
              <a:rPr lang="fi-FI" sz="1050" spc="-40" dirty="0" err="1"/>
              <a:t>who</a:t>
            </a:r>
            <a:r>
              <a:rPr lang="fi-FI" sz="1050" spc="-40" dirty="0"/>
              <a:t> </a:t>
            </a:r>
            <a:r>
              <a:rPr lang="fi-FI" sz="1050" spc="-40" dirty="0" err="1"/>
              <a:t>see</a:t>
            </a:r>
            <a:r>
              <a:rPr lang="fi-FI" sz="1050" spc="-40" dirty="0"/>
              <a:t> </a:t>
            </a:r>
            <a:r>
              <a:rPr lang="fi-FI" sz="1050" spc="-40" dirty="0" err="1"/>
              <a:t>growth</a:t>
            </a:r>
            <a:r>
              <a:rPr lang="fi-FI" sz="1050" spc="-40" dirty="0"/>
              <a:t> </a:t>
            </a:r>
            <a:r>
              <a:rPr lang="fi-FI" sz="1050" spc="-40" dirty="0" err="1"/>
              <a:t>opportunities</a:t>
            </a:r>
            <a:endParaRPr lang="fi-FI" sz="1050" spc="-40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65F5052D-8CAC-61CD-7658-9A316EC4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4727331"/>
            <a:ext cx="1828281" cy="165406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A8363EA8-AA6F-0CB0-8608-03ACD5508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958000" cy="16540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63794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38D476-DA22-6137-7620-060070CA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10" y="468451"/>
            <a:ext cx="4297680" cy="673838"/>
          </a:xfrm>
        </p:spPr>
        <p:txBody>
          <a:bodyPr/>
          <a:lstStyle/>
          <a:p>
            <a:r>
              <a:rPr lang="fi-FI" dirty="0" err="1"/>
              <a:t>Questions</a:t>
            </a:r>
            <a:r>
              <a:rPr lang="fi-FI" dirty="0"/>
              <a:t>? </a:t>
            </a:r>
            <a:r>
              <a:rPr lang="fi-FI" dirty="0" err="1"/>
              <a:t>Get</a:t>
            </a:r>
            <a:r>
              <a:rPr lang="fi-FI" dirty="0"/>
              <a:t> in </a:t>
            </a:r>
            <a:r>
              <a:rPr lang="fi-FI" dirty="0" err="1"/>
              <a:t>touch</a:t>
            </a:r>
            <a:r>
              <a:rPr lang="fi-FI" dirty="0"/>
              <a:t>!</a:t>
            </a:r>
            <a:br>
              <a:rPr lang="fi-FI" dirty="0"/>
            </a:br>
            <a:endParaRPr lang="fi-FI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CF8E59D3-D0DA-FC0D-BD62-A8832E0AA3A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>
            <a:fillRect/>
          </a:stretch>
        </p:blipFill>
        <p:spPr>
          <a:prstGeom prst="rect">
            <a:avLst/>
          </a:prstGeom>
          <a:solidFill>
            <a:srgbClr val="FFFFFF"/>
          </a:solidFill>
        </p:spPr>
      </p:pic>
      <p:sp>
        <p:nvSpPr>
          <p:cNvPr id="4" name="Sisällön paikkamerkki 4">
            <a:extLst>
              <a:ext uri="{FF2B5EF4-FFF2-40B4-BE49-F238E27FC236}">
                <a16:creationId xmlns:a16="http://schemas.microsoft.com/office/drawing/2014/main" id="{46DF0695-6E7A-ACB0-1EDD-F9A86A25BF44}"/>
              </a:ext>
            </a:extLst>
          </p:cNvPr>
          <p:cNvSpPr txBox="1">
            <a:spLocks/>
          </p:cNvSpPr>
          <p:nvPr/>
        </p:nvSpPr>
        <p:spPr>
          <a:xfrm>
            <a:off x="375411" y="1488537"/>
            <a:ext cx="4506484" cy="2343417"/>
          </a:xfrm>
          <a:prstGeom prst="rect">
            <a:avLst/>
          </a:prstGeom>
        </p:spPr>
        <p:txBody>
          <a:bodyPr/>
          <a:lstStyle>
            <a:lvl1pPr marL="234000" indent="-212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600" b="0" i="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b="0" i="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b="0" i="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b="0" i="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" indent="0">
              <a:buFont typeface="Arial" panose="020B0604020202020204" pitchFamily="34" charset="0"/>
              <a:buNone/>
            </a:pPr>
            <a:r>
              <a:rPr lang="fi-FI" dirty="0"/>
              <a:t>Hanne Mikkonen</a:t>
            </a:r>
          </a:p>
          <a:p>
            <a:pPr marL="21600" indent="0">
              <a:buNone/>
            </a:pPr>
            <a:r>
              <a:rPr lang="fi-FI" dirty="0"/>
              <a:t>Senior Economist</a:t>
            </a:r>
          </a:p>
          <a:p>
            <a:pPr marL="21600" indent="0">
              <a:buNone/>
            </a:pP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 and </a:t>
            </a:r>
            <a:r>
              <a:rPr lang="fi-FI" dirty="0" err="1"/>
              <a:t>Investment</a:t>
            </a:r>
            <a:r>
              <a:rPr lang="fi-FI" dirty="0"/>
              <a:t> </a:t>
            </a:r>
          </a:p>
          <a:p>
            <a:pPr marL="21600" indent="0">
              <a:buNone/>
            </a:pPr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  <a:p>
            <a:pPr marL="21600" indent="0">
              <a:buNone/>
            </a:pPr>
            <a:r>
              <a:rPr lang="fi-FI" sz="1400" dirty="0"/>
              <a:t>+358 440 296 152</a:t>
            </a:r>
          </a:p>
          <a:p>
            <a:pPr marL="21600" indent="0">
              <a:buNone/>
            </a:pPr>
            <a:r>
              <a:rPr lang="fi-FI" sz="1200" dirty="0">
                <a:hlinkClick r:id="rId3"/>
              </a:rPr>
              <a:t>hanne.mikkonen@teknologiateollisuus.fi</a:t>
            </a:r>
            <a:endParaRPr lang="fi-FI" sz="1200" dirty="0"/>
          </a:p>
          <a:p>
            <a:pPr marL="2160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8809526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24858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9E69-93E5-0BB5-51FA-E8A942E2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53BBDA0-04DA-C9D3-9F88-8E4256C94B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respondents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72BBDCD-5FC2-8117-D6B2-B40E434B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16D6E39-7C7E-538C-9B90-3E06A0D9FAB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07716440"/>
              </p:ext>
            </p:extLst>
          </p:nvPr>
        </p:nvGraphicFramePr>
        <p:xfrm>
          <a:off x="381001" y="1103313"/>
          <a:ext cx="4191000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E89F0A5E-0AC8-FC45-A1B0-A37FF98E6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159679"/>
              </p:ext>
            </p:extLst>
          </p:nvPr>
        </p:nvGraphicFramePr>
        <p:xfrm>
          <a:off x="4953748" y="1217380"/>
          <a:ext cx="3809251" cy="342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kstiruutu 12">
            <a:extLst>
              <a:ext uri="{FF2B5EF4-FFF2-40B4-BE49-F238E27FC236}">
                <a16:creationId xmlns:a16="http://schemas.microsoft.com/office/drawing/2014/main" id="{6FE1712F-6142-9287-72F0-61C84458B739}"/>
              </a:ext>
            </a:extLst>
          </p:cNvPr>
          <p:cNvSpPr txBox="1"/>
          <p:nvPr/>
        </p:nvSpPr>
        <p:spPr>
          <a:xfrm>
            <a:off x="4449969" y="139673"/>
            <a:ext cx="3809251" cy="55745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In the material, the analysis is currently divided into companies employing fewer than 150 and more than 150 people.</a:t>
            </a:r>
            <a:endParaRPr lang="fi-FI" sz="1050" spc="-4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2F0B0A-BEF4-8B55-D222-CDC61588EF77}"/>
              </a:ext>
            </a:extLst>
          </p:cNvPr>
          <p:cNvSpPr txBox="1">
            <a:spLocks/>
          </p:cNvSpPr>
          <p:nvPr/>
        </p:nvSpPr>
        <p:spPr>
          <a:xfrm>
            <a:off x="381001" y="4763308"/>
            <a:ext cx="2004369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  <a:r>
              <a:rPr lang="en-US" dirty="0"/>
              <a:t>			</a:t>
            </a:r>
            <a:endParaRPr lang="fi-FI" dirty="0"/>
          </a:p>
        </p:txBody>
      </p:sp>
      <p:sp>
        <p:nvSpPr>
          <p:cNvPr id="5" name="Tekstin paikkamerkki 7">
            <a:extLst>
              <a:ext uri="{FF2B5EF4-FFF2-40B4-BE49-F238E27FC236}">
                <a16:creationId xmlns:a16="http://schemas.microsoft.com/office/drawing/2014/main" id="{579E169A-3697-3F62-7781-53DFB0A96B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59094"/>
            <a:ext cx="5052415" cy="27143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 err="1"/>
              <a:t>TechnoBaro</a:t>
            </a:r>
            <a:r>
              <a:rPr lang="en-US" dirty="0"/>
              <a:t> – The Technology Industry Barometer, June 2026, number of respondents 304.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6447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6AFB2-32E3-601F-AA73-A82B868C0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11B91FEF-7DED-3799-A579-0636414E122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r="26609"/>
          <a:stretch/>
        </p:blipFill>
        <p:spPr>
          <a:prstGeom prst="rect">
            <a:avLst/>
          </a:prstGeom>
          <a:solidFill>
            <a:srgbClr val="FFFFFF"/>
          </a:solidFill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4FFB4F3B-4F6B-B223-B505-FBD657AC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9" y="574488"/>
            <a:ext cx="5436610" cy="1040668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Time </a:t>
            </a:r>
            <a:r>
              <a:rPr lang="fi-FI" dirty="0" err="1">
                <a:solidFill>
                  <a:schemeClr val="tx1"/>
                </a:solidFill>
              </a:rPr>
              <a:t>series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50AAA19-C080-45F3-D119-A362DE10CB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159" y="1517358"/>
            <a:ext cx="5070920" cy="1698625"/>
          </a:xfrm>
        </p:spPr>
        <p:txBody>
          <a:bodyPr>
            <a:normAutofit/>
          </a:bodyPr>
          <a:lstStyle/>
          <a:p>
            <a:pPr marL="21600" indent="0">
              <a:lnSpc>
                <a:spcPct val="100000"/>
              </a:lnSpc>
              <a:buNone/>
            </a:pPr>
            <a:r>
              <a:rPr lang="en-US" sz="1050" dirty="0"/>
              <a:t>Balance figure: The balance figure is calculated as the share of respondents reporting positive development minus the share reporting negative development. For example, if 30% of respondents said new orders have increased, 50% remained unchanged, and 20% decreased, the balance figure is 30 – 20 = +10.</a:t>
            </a:r>
            <a:endParaRPr lang="fi-FI" sz="105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49D8D1-0AEC-6260-20A3-A308A8B5D8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075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12D8B-7F71-5BB8-8BE3-50006116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D9315F-5B71-748B-245A-8C9F242A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F721A8B-54C2-28D3-8E62-4625F9E9AB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551" y="267494"/>
            <a:ext cx="7466425" cy="462785"/>
          </a:xfrm>
        </p:spPr>
        <p:txBody>
          <a:bodyPr>
            <a:noAutofit/>
          </a:bodyPr>
          <a:lstStyle/>
          <a:p>
            <a:r>
              <a:rPr lang="en-US" sz="2000" dirty="0"/>
              <a:t>How would you describe your company’s current situation now in the following areas compared to approximately three months ago? Balance figure</a:t>
            </a:r>
            <a:endParaRPr lang="fi-FI" sz="2000" dirty="0">
              <a:solidFill>
                <a:schemeClr val="tx1"/>
              </a:solidFill>
            </a:endParaRPr>
          </a:p>
        </p:txBody>
      </p:sp>
      <p:graphicFrame>
        <p:nvGraphicFramePr>
          <p:cNvPr id="10" name="Sisällön paikkamerkki 13">
            <a:extLst>
              <a:ext uri="{FF2B5EF4-FFF2-40B4-BE49-F238E27FC236}">
                <a16:creationId xmlns:a16="http://schemas.microsoft.com/office/drawing/2014/main" id="{C73BF495-3C9D-D3B8-1C7D-7CDBA469C4B2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4067484418"/>
              </p:ext>
            </p:extLst>
          </p:nvPr>
        </p:nvGraphicFramePr>
        <p:xfrm>
          <a:off x="539552" y="1347614"/>
          <a:ext cx="4146748" cy="312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Sisällön paikkamerkki 13">
            <a:extLst>
              <a:ext uri="{FF2B5EF4-FFF2-40B4-BE49-F238E27FC236}">
                <a16:creationId xmlns:a16="http://schemas.microsoft.com/office/drawing/2014/main" id="{5E8621A0-C127-5C43-82A8-0DC166AF6F6A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2020964956"/>
              </p:ext>
            </p:extLst>
          </p:nvPr>
        </p:nvGraphicFramePr>
        <p:xfrm>
          <a:off x="4673724" y="1347614"/>
          <a:ext cx="4146748" cy="312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1492F7FA-15A3-98AF-DC51-5739D0B96691}"/>
              </a:ext>
            </a:extLst>
          </p:cNvPr>
          <p:cNvSpPr txBox="1">
            <a:spLocks/>
          </p:cNvSpPr>
          <p:nvPr/>
        </p:nvSpPr>
        <p:spPr>
          <a:xfrm>
            <a:off x="381001" y="4763308"/>
            <a:ext cx="2004369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  <a:r>
              <a:rPr lang="en-US" dirty="0"/>
              <a:t>			</a:t>
            </a:r>
            <a:endParaRPr lang="fi-FI" dirty="0"/>
          </a:p>
        </p:txBody>
      </p:sp>
      <p:sp>
        <p:nvSpPr>
          <p:cNvPr id="7" name="Tekstin paikkamerkki 7">
            <a:extLst>
              <a:ext uri="{FF2B5EF4-FFF2-40B4-BE49-F238E27FC236}">
                <a16:creationId xmlns:a16="http://schemas.microsoft.com/office/drawing/2014/main" id="{B5707DC0-A1E7-2C7C-579B-E5AF1D1D5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59094"/>
            <a:ext cx="5052415" cy="271438"/>
          </a:xfrm>
        </p:spPr>
        <p:txBody>
          <a:bodyPr/>
          <a:lstStyle/>
          <a:p>
            <a:r>
              <a:rPr lang="fi-FI" sz="700" dirty="0" err="1"/>
              <a:t>Source</a:t>
            </a:r>
            <a:r>
              <a:rPr lang="fi-FI" sz="700" dirty="0"/>
              <a:t>: </a:t>
            </a:r>
            <a:r>
              <a:rPr lang="en-US" sz="700" dirty="0" err="1"/>
              <a:t>TechnoBaro</a:t>
            </a:r>
            <a:r>
              <a:rPr lang="en-US" sz="700" dirty="0"/>
              <a:t> – The Technology Industry Barometer, June 2026, number of respondents 304.</a:t>
            </a:r>
            <a:endParaRPr lang="fi-FI" sz="7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5231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D27F-9069-AA54-A34D-CDFDAE5E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689D503-12A8-67E2-FDED-66FEE31F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DF63ADF-3F9E-93FC-8584-DBF260EAFA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267494"/>
            <a:ext cx="7992888" cy="462785"/>
          </a:xfrm>
        </p:spPr>
        <p:txBody>
          <a:bodyPr>
            <a:noAutofit/>
          </a:bodyPr>
          <a:lstStyle/>
          <a:p>
            <a:r>
              <a:rPr lang="en-US" sz="2000" dirty="0"/>
              <a:t>How would you describe your company’s situation now in the following areas compared to about three months ago? Balance figure</a:t>
            </a:r>
            <a:endParaRPr lang="fi-FI" sz="2000" dirty="0">
              <a:solidFill>
                <a:schemeClr val="tx1"/>
              </a:solidFill>
            </a:endParaRPr>
          </a:p>
        </p:txBody>
      </p:sp>
      <p:graphicFrame>
        <p:nvGraphicFramePr>
          <p:cNvPr id="12" name="Sisällön paikkamerkki 13">
            <a:extLst>
              <a:ext uri="{FF2B5EF4-FFF2-40B4-BE49-F238E27FC236}">
                <a16:creationId xmlns:a16="http://schemas.microsoft.com/office/drawing/2014/main" id="{5B401AD9-C58B-1C40-3704-C0367B9FA18C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567836056"/>
              </p:ext>
            </p:extLst>
          </p:nvPr>
        </p:nvGraphicFramePr>
        <p:xfrm>
          <a:off x="467544" y="1419622"/>
          <a:ext cx="4146748" cy="305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557E949B-0B79-BD6C-25AB-2094E3DD194C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2366100056"/>
              </p:ext>
            </p:extLst>
          </p:nvPr>
        </p:nvGraphicFramePr>
        <p:xfrm>
          <a:off x="4889748" y="1419622"/>
          <a:ext cx="4146748" cy="305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5">
            <a:extLst>
              <a:ext uri="{FF2B5EF4-FFF2-40B4-BE49-F238E27FC236}">
                <a16:creationId xmlns:a16="http://schemas.microsoft.com/office/drawing/2014/main" id="{B144BE77-2929-0568-B57F-F723DC669495}"/>
              </a:ext>
            </a:extLst>
          </p:cNvPr>
          <p:cNvSpPr txBox="1"/>
          <p:nvPr/>
        </p:nvSpPr>
        <p:spPr>
          <a:xfrm>
            <a:off x="6844621" y="3916949"/>
            <a:ext cx="2110595" cy="842145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>
            <a:spAutoFit/>
          </a:bodyPr>
          <a:lstStyle>
            <a:defPPr>
              <a:defRPr lang="fi-FI"/>
            </a:defPPr>
            <a:lvl1pPr marL="0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932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-40" dirty="0"/>
              <a:t>When the balance figure is positive, the majority of respondents who assessed the change report that the situation has improved.</a:t>
            </a:r>
            <a:endParaRPr lang="fi-FI" sz="1000" spc="-40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41459DDD-7916-E4DB-67BF-CAB1EF2E0B52}"/>
              </a:ext>
            </a:extLst>
          </p:cNvPr>
          <p:cNvSpPr txBox="1">
            <a:spLocks/>
          </p:cNvSpPr>
          <p:nvPr/>
        </p:nvSpPr>
        <p:spPr>
          <a:xfrm>
            <a:off x="381001" y="4763308"/>
            <a:ext cx="2004369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  <a:r>
              <a:rPr lang="en-US" dirty="0"/>
              <a:t>			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C1B394A-517C-A322-5394-DD15F0E032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59094"/>
            <a:ext cx="5052415" cy="271438"/>
          </a:xfrm>
        </p:spPr>
        <p:txBody>
          <a:bodyPr>
            <a:normAutofit/>
          </a:bodyPr>
          <a:lstStyle/>
          <a:p>
            <a:r>
              <a:rPr lang="fi-FI" sz="700" dirty="0" err="1"/>
              <a:t>Source</a:t>
            </a:r>
            <a:r>
              <a:rPr lang="fi-FI" sz="700" dirty="0"/>
              <a:t>: </a:t>
            </a:r>
            <a:r>
              <a:rPr lang="en-US" sz="700" dirty="0" err="1"/>
              <a:t>TechnoBaro</a:t>
            </a:r>
            <a:r>
              <a:rPr lang="en-US" sz="700" dirty="0"/>
              <a:t> – The Technology Industry Barometer, June 2026, number of respondents 304.</a:t>
            </a:r>
            <a:endParaRPr lang="fi-FI" sz="700" dirty="0"/>
          </a:p>
          <a:p>
            <a:endParaRPr lang="fi-FI" sz="700" dirty="0"/>
          </a:p>
        </p:txBody>
      </p:sp>
    </p:spTree>
    <p:extLst>
      <p:ext uri="{BB962C8B-B14F-4D97-AF65-F5344CB8AC3E}">
        <p14:creationId xmlns:p14="http://schemas.microsoft.com/office/powerpoint/2010/main" val="51202003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9E615-97BD-629F-88DD-B4FFBDE4C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D26989F-501A-AF88-CF23-BB4062E9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41FEFBE-0A52-C99F-A54B-29D12FE8E5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267494"/>
            <a:ext cx="7992888" cy="462785"/>
          </a:xfrm>
        </p:spPr>
        <p:txBody>
          <a:bodyPr>
            <a:noAutofit/>
          </a:bodyPr>
          <a:lstStyle/>
          <a:p>
            <a:r>
              <a:rPr lang="en-US" sz="2000" dirty="0"/>
              <a:t>How do you expect your situation to develop </a:t>
            </a:r>
            <a:r>
              <a:rPr lang="en-US" sz="2000" u="sng" dirty="0"/>
              <a:t>over the next three months</a:t>
            </a:r>
            <a:r>
              <a:rPr lang="en-US" sz="2000" dirty="0"/>
              <a:t>? Balance figure </a:t>
            </a:r>
            <a:endParaRPr lang="fi-FI" sz="2000" dirty="0">
              <a:solidFill>
                <a:srgbClr val="FF0000"/>
              </a:solidFill>
            </a:endParaRPr>
          </a:p>
        </p:txBody>
      </p:sp>
      <p:graphicFrame>
        <p:nvGraphicFramePr>
          <p:cNvPr id="13" name="Sisällön paikkamerkki 13">
            <a:extLst>
              <a:ext uri="{FF2B5EF4-FFF2-40B4-BE49-F238E27FC236}">
                <a16:creationId xmlns:a16="http://schemas.microsoft.com/office/drawing/2014/main" id="{C747DAA1-D675-664F-949D-74EA9D39362E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110074637"/>
              </p:ext>
            </p:extLst>
          </p:nvPr>
        </p:nvGraphicFramePr>
        <p:xfrm>
          <a:off x="179513" y="1203598"/>
          <a:ext cx="43627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isällön paikkamerkki 13">
            <a:extLst>
              <a:ext uri="{FF2B5EF4-FFF2-40B4-BE49-F238E27FC236}">
                <a16:creationId xmlns:a16="http://schemas.microsoft.com/office/drawing/2014/main" id="{8CB9C003-A010-8099-D6C2-D092693E9F6C}"/>
              </a:ext>
            </a:extLst>
          </p:cNvPr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3411636543"/>
              </p:ext>
            </p:extLst>
          </p:nvPr>
        </p:nvGraphicFramePr>
        <p:xfrm>
          <a:off x="4745733" y="1203598"/>
          <a:ext cx="43627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5">
            <a:extLst>
              <a:ext uri="{FF2B5EF4-FFF2-40B4-BE49-F238E27FC236}">
                <a16:creationId xmlns:a16="http://schemas.microsoft.com/office/drawing/2014/main" id="{54261C87-9326-8F2D-C2D9-B59634A49229}"/>
              </a:ext>
            </a:extLst>
          </p:cNvPr>
          <p:cNvSpPr txBox="1"/>
          <p:nvPr/>
        </p:nvSpPr>
        <p:spPr>
          <a:xfrm>
            <a:off x="3194505" y="1203598"/>
            <a:ext cx="3102455" cy="488196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>
            <a:spAutoFit/>
          </a:bodyPr>
          <a:lstStyle>
            <a:defPPr>
              <a:defRPr lang="fi-FI"/>
            </a:defPPr>
            <a:lvl1pPr marL="0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932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indent="0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When the balance figure is positive, the majority of respondents who assessed the change expect the situation to improve in the coming months.</a:t>
            </a:r>
            <a:endParaRPr lang="fi-FI" sz="900" spc="-40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0A9DD271-DA1D-CE16-4892-E099916FE690}"/>
              </a:ext>
            </a:extLst>
          </p:cNvPr>
          <p:cNvSpPr txBox="1">
            <a:spLocks/>
          </p:cNvSpPr>
          <p:nvPr/>
        </p:nvSpPr>
        <p:spPr>
          <a:xfrm>
            <a:off x="381001" y="4763308"/>
            <a:ext cx="2004369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	</a:t>
            </a:r>
            <a:r>
              <a:rPr lang="en-US" dirty="0"/>
              <a:t>			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225F9D5-7AD4-29D4-A91B-094E73BCF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59094"/>
            <a:ext cx="5052415" cy="271438"/>
          </a:xfrm>
        </p:spPr>
        <p:txBody>
          <a:bodyPr/>
          <a:lstStyle/>
          <a:p>
            <a:r>
              <a:rPr lang="fi-FI" sz="700" dirty="0" err="1"/>
              <a:t>Source</a:t>
            </a:r>
            <a:r>
              <a:rPr lang="fi-FI" sz="700" dirty="0"/>
              <a:t>: </a:t>
            </a:r>
            <a:r>
              <a:rPr lang="en-US" sz="700" dirty="0" err="1"/>
              <a:t>TechnoBaro</a:t>
            </a:r>
            <a:r>
              <a:rPr lang="en-US" sz="700" dirty="0"/>
              <a:t> – The Technology Industry Barometer, June 2026, number of respondents 304.</a:t>
            </a:r>
            <a:endParaRPr lang="fi-FI" sz="7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351140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89999"/>
          </a:srgbClr>
        </a:solidFill>
      </a:spPr>
      <a:bodyPr wrap="square" lIns="0" tIns="0" rIns="0" bIns="0" rtlCol="0"/>
      <a:lstStyle>
        <a:defPPr algn="l">
          <a:defRPr b="1" i="0">
            <a:latin typeface="Verdana" panose="020B0604030504040204" pitchFamily="34" charset="0"/>
          </a:defRPr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14604" rIns="0" bIns="0" rtlCol="0" anchor="t">
        <a:spAutoFit/>
      </a:bodyPr>
      <a:lstStyle>
        <a:defPPr marL="12700" marR="5080" algn="l">
          <a:lnSpc>
            <a:spcPct val="99900"/>
          </a:lnSpc>
          <a:spcBef>
            <a:spcPts val="114"/>
          </a:spcBef>
          <a:defRPr spc="-1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6FDEA7B7-EFC3-4309-9533-EAA1FBEA5E50}" vid="{FA40F1A5-8A09-49EF-B098-5275DA522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5f42a86ea9b9bd6e4171dcdf6da9208f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414f3867d7ba3fb09d89147dee69305a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A141C6-1614-4E2B-BF99-5A47125DD7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5BB54-C012-4A19-9A51-D08838346B96}">
  <ds:schemaRefs>
    <ds:schemaRef ds:uri="http://schemas.openxmlformats.org/package/2006/metadata/core-properties"/>
    <ds:schemaRef ds:uri="b057f711-7d93-472c-a8f6-94be00805750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c296724d-1a81-4a23-b6dd-dca7fd62c6ff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6A60C1-AD85-4E9F-90D2-C2734BE86A6E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8fe8840-82fd-49cb-97d6-06397fbe7377}" enabled="1" method="Standard" siteId="{c0b0ba2d-80d8-41e2-a9ff-fda7be656b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123</TotalTime>
  <Words>2733</Words>
  <Application>Microsoft Office PowerPoint</Application>
  <PresentationFormat>Näytössä katseltava esitys (16:9)</PresentationFormat>
  <Paragraphs>354</Paragraphs>
  <Slides>48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48</vt:i4>
      </vt:variant>
    </vt:vector>
  </HeadingPairs>
  <TitlesOfParts>
    <vt:vector size="51" baseType="lpstr">
      <vt:lpstr>Verdana</vt:lpstr>
      <vt:lpstr>Arial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Time series </vt:lpstr>
      <vt:lpstr>PowerPoint-esitys</vt:lpstr>
      <vt:lpstr>PowerPoint-esitys</vt:lpstr>
      <vt:lpstr>PowerPoint-esitys</vt:lpstr>
      <vt:lpstr>Business conditions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The next 3 months , i.e. June-September?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Investments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Open comments on your company’s current economic situation and outlook.</vt:lpstr>
      <vt:lpstr>Open comments on your company’s business conditions and outlook</vt:lpstr>
      <vt:lpstr>Open comments on your company’s business conditions and outlook</vt:lpstr>
      <vt:lpstr>Changing theme: resilience</vt:lpstr>
      <vt:lpstr>PowerPoint-esitys</vt:lpstr>
      <vt:lpstr>PowerPoint-esitys</vt:lpstr>
      <vt:lpstr>PowerPoint-esitys</vt:lpstr>
      <vt:lpstr>PowerPoint-esitys</vt:lpstr>
      <vt:lpstr>PowerPoint-esitys</vt:lpstr>
      <vt:lpstr>Questions? Get in touch! 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Mikkonen Hanne</dc:creator>
  <cp:keywords>Teknologiateollisuus_FI</cp:keywords>
  <cp:lastModifiedBy>Mikkonen Hanne</cp:lastModifiedBy>
  <cp:revision>2</cp:revision>
  <cp:lastPrinted>2016-06-09T07:47:11Z</cp:lastPrinted>
  <dcterms:created xsi:type="dcterms:W3CDTF">2026-06-12T06:28:15Z</dcterms:created>
  <dcterms:modified xsi:type="dcterms:W3CDTF">2026-06-23T08:26:40Z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