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9.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0.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1.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2.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3.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4.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2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2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3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32.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3.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34.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5.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53"/>
  </p:notesMasterIdLst>
  <p:handoutMasterIdLst>
    <p:handoutMasterId r:id="rId54"/>
  </p:handoutMasterIdLst>
  <p:sldIdLst>
    <p:sldId id="259" r:id="rId5"/>
    <p:sldId id="257" r:id="rId6"/>
    <p:sldId id="261" r:id="rId7"/>
    <p:sldId id="1052" r:id="rId8"/>
    <p:sldId id="1058" r:id="rId9"/>
    <p:sldId id="1264" r:id="rId10"/>
    <p:sldId id="1135" r:id="rId11"/>
    <p:sldId id="1221" r:id="rId12"/>
    <p:sldId id="1165" r:id="rId13"/>
    <p:sldId id="1265" r:id="rId14"/>
    <p:sldId id="1189" r:id="rId15"/>
    <p:sldId id="1190" r:id="rId16"/>
    <p:sldId id="1191" r:id="rId17"/>
    <p:sldId id="1192" r:id="rId18"/>
    <p:sldId id="1226" r:id="rId19"/>
    <p:sldId id="1194" r:id="rId20"/>
    <p:sldId id="1227" r:id="rId21"/>
    <p:sldId id="1266" r:id="rId22"/>
    <p:sldId id="264" r:id="rId23"/>
    <p:sldId id="2147476822" r:id="rId24"/>
    <p:sldId id="1169" r:id="rId25"/>
    <p:sldId id="1077" r:id="rId26"/>
    <p:sldId id="1173" r:id="rId27"/>
    <p:sldId id="1229" r:id="rId28"/>
    <p:sldId id="1268" r:id="rId29"/>
    <p:sldId id="1179" r:id="rId30"/>
    <p:sldId id="1230" r:id="rId31"/>
    <p:sldId id="1225" r:id="rId32"/>
    <p:sldId id="1219" r:id="rId33"/>
    <p:sldId id="1181" r:id="rId34"/>
    <p:sldId id="1182" r:id="rId35"/>
    <p:sldId id="1183" r:id="rId36"/>
    <p:sldId id="1184" r:id="rId37"/>
    <p:sldId id="1185" r:id="rId38"/>
    <p:sldId id="1216" r:id="rId39"/>
    <p:sldId id="1186" r:id="rId40"/>
    <p:sldId id="1187" r:id="rId41"/>
    <p:sldId id="1269" r:id="rId42"/>
    <p:sldId id="2147476820" r:id="rId43"/>
    <p:sldId id="2147476821" r:id="rId44"/>
    <p:sldId id="1270" r:id="rId45"/>
    <p:sldId id="1241" r:id="rId46"/>
    <p:sldId id="1242" r:id="rId47"/>
    <p:sldId id="1243" r:id="rId48"/>
    <p:sldId id="2147476823" r:id="rId49"/>
    <p:sldId id="2147476824" r:id="rId50"/>
    <p:sldId id="2147476819" r:id="rId51"/>
    <p:sldId id="256" r:id="rId52"/>
  </p:sldIdLst>
  <p:sldSz cx="9144000" cy="5143500" type="screen16x9"/>
  <p:notesSz cx="6797675" cy="9926638"/>
  <p:embeddedFontLst>
    <p:embeddedFont>
      <p:font typeface="Verdana" panose="020B0604030504040204" pitchFamily="34" charset="0"/>
      <p:regular r:id="rId55"/>
      <p:bold r:id="rId56"/>
      <p:italic r:id="rId57"/>
      <p:boldItalic r:id="rId58"/>
    </p:embeddedFont>
  </p:embeddedFontLst>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9A890D-251F-ECE3-A557-4B3ABCC50171}" name="Lounasheimo Antton" initials="LA" userId="S::antton.lounasheimo@teknologiateollisuus.fi::cbfd89ae-6248-49d4-b982-d167aa95a9a7" providerId="AD"/>
  <p188:author id="{85E067B0-3663-27D0-1042-7F4872463D73}" name="Forsman Daniel" initials="DF" userId="S::daniel.forsman@teknologiateollisuus.fi::b038ca1f-4869-45fe-b1a0-0f797255fadd" providerId="AD"/>
  <p188:author id="{4CD29BB4-4F9F-E7E9-5894-F24B2130E509}" name="Pesu Emma" initials="EP" userId="S::Emma.Pesu@teknologiateollisuus.fi::43d19c21-62bc-4772-915f-29c24310ad1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D9F4"/>
    <a:srgbClr val="131F94"/>
    <a:srgbClr val="FFFF00"/>
    <a:srgbClr val="0E78B2"/>
    <a:srgbClr val="0ECFCF"/>
    <a:srgbClr val="86E869"/>
    <a:srgbClr val="FF805C"/>
    <a:srgbClr val="FF00B8"/>
    <a:srgbClr val="8A0FA6"/>
    <a:srgbClr val="421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300D5-B888-4787-9F10-80E7F2ADC30B}" v="3" dt="2026-06-22T06:07:10.590"/>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132" y="76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1.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font" Target="fonts/font4.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2.fntdata"/><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Henkilöstön suuruusluokka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Koko jäsenistö</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Yli 1000 hlö</c:v>
                </c:pt>
                <c:pt idx="1">
                  <c:v>500-999 hlö</c:v>
                </c:pt>
                <c:pt idx="2">
                  <c:v>250-499 hlö</c:v>
                </c:pt>
                <c:pt idx="3">
                  <c:v>1-249 hlö</c:v>
                </c:pt>
              </c:strCache>
            </c:strRef>
          </c:cat>
          <c:val>
            <c:numRef>
              <c:f>Taul1!$B$2:$B$5</c:f>
              <c:numCache>
                <c:formatCode>0%</c:formatCode>
                <c:ptCount val="4"/>
                <c:pt idx="0">
                  <c:v>0.02</c:v>
                </c:pt>
                <c:pt idx="1">
                  <c:v>0.03</c:v>
                </c:pt>
                <c:pt idx="2">
                  <c:v>0.06</c:v>
                </c:pt>
                <c:pt idx="3">
                  <c:v>0.9</c:v>
                </c:pt>
              </c:numCache>
            </c:numRef>
          </c:val>
          <c:extLst>
            <c:ext xmlns:c16="http://schemas.microsoft.com/office/drawing/2014/chart" uri="{C3380CC4-5D6E-409C-BE32-E72D297353CC}">
              <c16:uniqueId val="{00000000-CA9B-44BC-87D7-12D44C41A706}"/>
            </c:ext>
          </c:extLst>
        </c:ser>
        <c:ser>
          <c:idx val="1"/>
          <c:order val="1"/>
          <c:tx>
            <c:strRef>
              <c:f>Taul1!$C$1</c:f>
              <c:strCache>
                <c:ptCount val="1"/>
                <c:pt idx="0">
                  <c:v>TeknoBaro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Yli 1000 hlö</c:v>
                </c:pt>
                <c:pt idx="1">
                  <c:v>500-999 hlö</c:v>
                </c:pt>
                <c:pt idx="2">
                  <c:v>250-499 hlö</c:v>
                </c:pt>
                <c:pt idx="3">
                  <c:v>1-249 hlö</c:v>
                </c:pt>
              </c:strCache>
            </c:strRef>
          </c:cat>
          <c:val>
            <c:numRef>
              <c:f>Taul1!$C$2:$C$5</c:f>
              <c:numCache>
                <c:formatCode>0%</c:formatCode>
                <c:ptCount val="4"/>
                <c:pt idx="0">
                  <c:v>0.02</c:v>
                </c:pt>
                <c:pt idx="1">
                  <c:v>0.03</c:v>
                </c:pt>
                <c:pt idx="2">
                  <c:v>0.05</c:v>
                </c:pt>
                <c:pt idx="3">
                  <c:v>0.91</c:v>
                </c:pt>
              </c:numCache>
            </c:numRef>
          </c:val>
          <c:extLst>
            <c:ext xmlns:c16="http://schemas.microsoft.com/office/drawing/2014/chart" uri="{C3380CC4-5D6E-409C-BE32-E72D297353CC}">
              <c16:uniqueId val="{00000001-CA9B-44BC-87D7-12D44C41A706}"/>
            </c:ext>
          </c:extLst>
        </c:ser>
        <c:dLbls>
          <c:showLegendKey val="0"/>
          <c:showVal val="0"/>
          <c:showCatName val="0"/>
          <c:showSerName val="0"/>
          <c:showPercent val="0"/>
          <c:showBubbleSize val="0"/>
        </c:dLbls>
        <c:gapWidth val="182"/>
        <c:axId val="621864864"/>
        <c:axId val="621866784"/>
      </c:barChart>
      <c:catAx>
        <c:axId val="62186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21866784"/>
        <c:crosses val="autoZero"/>
        <c:auto val="1"/>
        <c:lblAlgn val="ctr"/>
        <c:lblOffset val="100"/>
        <c:noMultiLvlLbl val="0"/>
      </c:catAx>
      <c:valAx>
        <c:axId val="6218667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2186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err="1">
                <a:solidFill>
                  <a:schemeClr val="tx1"/>
                </a:solidFill>
              </a:rPr>
              <a:t>Tuotanto</a:t>
            </a:r>
            <a:endParaRPr lang="en-US">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Taul1!$B$1</c:f>
              <c:strCache>
                <c:ptCount val="1"/>
                <c:pt idx="0">
                  <c:v>Tuotanto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Syys 2024</c:v>
                </c:pt>
                <c:pt idx="1">
                  <c:v>Joulu 2024</c:v>
                </c:pt>
                <c:pt idx="2">
                  <c:v>Maalis 2025</c:v>
                </c:pt>
                <c:pt idx="3">
                  <c:v>Kesä 2025</c:v>
                </c:pt>
                <c:pt idx="4">
                  <c:v>Syys 2025</c:v>
                </c:pt>
                <c:pt idx="5">
                  <c:v>Joulu 2025</c:v>
                </c:pt>
                <c:pt idx="6">
                  <c:v>Maalis 2026</c:v>
                </c:pt>
                <c:pt idx="7">
                  <c:v>Kesä 2026</c:v>
                </c:pt>
              </c:strCache>
            </c:strRef>
          </c:cat>
          <c:val>
            <c:numRef>
              <c:f>Taul1!$B$2:$B$9</c:f>
              <c:numCache>
                <c:formatCode>General</c:formatCode>
                <c:ptCount val="8"/>
                <c:pt idx="0">
                  <c:v>3</c:v>
                </c:pt>
                <c:pt idx="1">
                  <c:v>8</c:v>
                </c:pt>
                <c:pt idx="2">
                  <c:v>27</c:v>
                </c:pt>
                <c:pt idx="3">
                  <c:v>13</c:v>
                </c:pt>
                <c:pt idx="4">
                  <c:v>12</c:v>
                </c:pt>
                <c:pt idx="5">
                  <c:v>24</c:v>
                </c:pt>
                <c:pt idx="6">
                  <c:v>33</c:v>
                </c:pt>
                <c:pt idx="7">
                  <c:v>23</c:v>
                </c:pt>
              </c:numCache>
            </c:numRef>
          </c:val>
          <c:extLst>
            <c:ext xmlns:c16="http://schemas.microsoft.com/office/drawing/2014/chart" uri="{C3380CC4-5D6E-409C-BE32-E72D297353CC}">
              <c16:uniqueId val="{00000000-0975-40BF-96D1-C22424CFD2DF}"/>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in val="-1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Heikentynyt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0%</c:formatCode>
                <c:ptCount val="4"/>
                <c:pt idx="0">
                  <c:v>0.19</c:v>
                </c:pt>
                <c:pt idx="1">
                  <c:v>0.18</c:v>
                </c:pt>
                <c:pt idx="2">
                  <c:v>0.13</c:v>
                </c:pt>
                <c:pt idx="3">
                  <c:v>0.11</c:v>
                </c:pt>
              </c:numCache>
            </c:numRef>
          </c:val>
          <c:extLst>
            <c:ext xmlns:c16="http://schemas.microsoft.com/office/drawing/2014/chart" uri="{C3380CC4-5D6E-409C-BE32-E72D297353CC}">
              <c16:uniqueId val="{00000000-FA69-4153-A1C6-E7858E376220}"/>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Taul1!$C$2:$C$5</c:f>
              <c:numCache>
                <c:formatCode>0%</c:formatCode>
                <c:ptCount val="4"/>
                <c:pt idx="0">
                  <c:v>0.38</c:v>
                </c:pt>
                <c:pt idx="1">
                  <c:v>0.39</c:v>
                </c:pt>
                <c:pt idx="2">
                  <c:v>0.52</c:v>
                </c:pt>
                <c:pt idx="3">
                  <c:v>0.51</c:v>
                </c:pt>
              </c:numCache>
            </c:numRef>
          </c:val>
          <c:extLst>
            <c:ext xmlns:c16="http://schemas.microsoft.com/office/drawing/2014/chart" uri="{C3380CC4-5D6E-409C-BE32-E72D297353CC}">
              <c16:uniqueId val="{00000001-FA69-4153-A1C6-E7858E376220}"/>
            </c:ext>
          </c:extLst>
        </c:ser>
        <c:ser>
          <c:idx val="2"/>
          <c:order val="2"/>
          <c:tx>
            <c:strRef>
              <c:f>Taul1!$D$1</c:f>
              <c:strCache>
                <c:ptCount val="1"/>
                <c:pt idx="0">
                  <c:v>Kasvanut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Taul1!$D$2:$D$5</c:f>
              <c:numCache>
                <c:formatCode>0%</c:formatCode>
                <c:ptCount val="4"/>
                <c:pt idx="0">
                  <c:v>0.43</c:v>
                </c:pt>
                <c:pt idx="1">
                  <c:v>0.42</c:v>
                </c:pt>
                <c:pt idx="2">
                  <c:v>0.35</c:v>
                </c:pt>
                <c:pt idx="3">
                  <c:v>0.38</c:v>
                </c:pt>
              </c:numCache>
            </c:numRef>
          </c:val>
          <c:extLst>
            <c:ext xmlns:c16="http://schemas.microsoft.com/office/drawing/2014/chart" uri="{C3380CC4-5D6E-409C-BE32-E72D297353CC}">
              <c16:uniqueId val="{00000002-FA69-4153-A1C6-E7858E376220}"/>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Heikentynyt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0%</c:formatCode>
                <c:ptCount val="4"/>
                <c:pt idx="0">
                  <c:v>0.2</c:v>
                </c:pt>
                <c:pt idx="1">
                  <c:v>0.19</c:v>
                </c:pt>
                <c:pt idx="2">
                  <c:v>0.13</c:v>
                </c:pt>
                <c:pt idx="3">
                  <c:v>0.12</c:v>
                </c:pt>
              </c:numCache>
            </c:numRef>
          </c:val>
          <c:extLst>
            <c:ext xmlns:c16="http://schemas.microsoft.com/office/drawing/2014/chart" uri="{C3380CC4-5D6E-409C-BE32-E72D297353CC}">
              <c16:uniqueId val="{00000000-FA69-4153-A1C6-E7858E376220}"/>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Taul1!$C$2:$C$5</c:f>
              <c:numCache>
                <c:formatCode>0%</c:formatCode>
                <c:ptCount val="4"/>
                <c:pt idx="0">
                  <c:v>0.36</c:v>
                </c:pt>
                <c:pt idx="1">
                  <c:v>0.37</c:v>
                </c:pt>
                <c:pt idx="2">
                  <c:v>0.5</c:v>
                </c:pt>
                <c:pt idx="3">
                  <c:v>0.48</c:v>
                </c:pt>
              </c:numCache>
            </c:numRef>
          </c:val>
          <c:extLst>
            <c:ext xmlns:c16="http://schemas.microsoft.com/office/drawing/2014/chart" uri="{C3380CC4-5D6E-409C-BE32-E72D297353CC}">
              <c16:uniqueId val="{00000001-FA69-4153-A1C6-E7858E376220}"/>
            </c:ext>
          </c:extLst>
        </c:ser>
        <c:ser>
          <c:idx val="2"/>
          <c:order val="2"/>
          <c:tx>
            <c:strRef>
              <c:f>Taul1!$D$1</c:f>
              <c:strCache>
                <c:ptCount val="1"/>
                <c:pt idx="0">
                  <c:v>Kasvanut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Taul1!$D$2:$D$5</c:f>
              <c:numCache>
                <c:formatCode>0%</c:formatCode>
                <c:ptCount val="4"/>
                <c:pt idx="0">
                  <c:v>0.44</c:v>
                </c:pt>
                <c:pt idx="1">
                  <c:v>0.44</c:v>
                </c:pt>
                <c:pt idx="2">
                  <c:v>0.38</c:v>
                </c:pt>
                <c:pt idx="3">
                  <c:v>0.41</c:v>
                </c:pt>
              </c:numCache>
            </c:numRef>
          </c:val>
          <c:extLst>
            <c:ext xmlns:c16="http://schemas.microsoft.com/office/drawing/2014/chart" uri="{C3380CC4-5D6E-409C-BE32-E72D297353CC}">
              <c16:uniqueId val="{00000002-FA69-4153-A1C6-E7858E376220}"/>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Heikentynyt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0%</c:formatCode>
                <c:ptCount val="4"/>
                <c:pt idx="0">
                  <c:v>0.15</c:v>
                </c:pt>
                <c:pt idx="1">
                  <c:v>0.17</c:v>
                </c:pt>
                <c:pt idx="2">
                  <c:v>0.13</c:v>
                </c:pt>
                <c:pt idx="3">
                  <c:v>0.08</c:v>
                </c:pt>
              </c:numCache>
            </c:numRef>
          </c:val>
          <c:extLst>
            <c:ext xmlns:c16="http://schemas.microsoft.com/office/drawing/2014/chart" uri="{C3380CC4-5D6E-409C-BE32-E72D297353CC}">
              <c16:uniqueId val="{00000000-FA69-4153-A1C6-E7858E376220}"/>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Taul1!$C$2:$C$5</c:f>
              <c:numCache>
                <c:formatCode>0%</c:formatCode>
                <c:ptCount val="4"/>
                <c:pt idx="0">
                  <c:v>0.48</c:v>
                </c:pt>
                <c:pt idx="1">
                  <c:v>0.47</c:v>
                </c:pt>
                <c:pt idx="2">
                  <c:v>0.63</c:v>
                </c:pt>
                <c:pt idx="3">
                  <c:v>0.65</c:v>
                </c:pt>
              </c:numCache>
            </c:numRef>
          </c:val>
          <c:extLst>
            <c:ext xmlns:c16="http://schemas.microsoft.com/office/drawing/2014/chart" uri="{C3380CC4-5D6E-409C-BE32-E72D297353CC}">
              <c16:uniqueId val="{00000001-FA69-4153-A1C6-E7858E376220}"/>
            </c:ext>
          </c:extLst>
        </c:ser>
        <c:ser>
          <c:idx val="2"/>
          <c:order val="2"/>
          <c:tx>
            <c:strRef>
              <c:f>Taul1!$D$1</c:f>
              <c:strCache>
                <c:ptCount val="1"/>
                <c:pt idx="0">
                  <c:v>Kasvanut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Taul1!$D$2:$D$5</c:f>
              <c:numCache>
                <c:formatCode>0%</c:formatCode>
                <c:ptCount val="4"/>
                <c:pt idx="0">
                  <c:v>0.37</c:v>
                </c:pt>
                <c:pt idx="1">
                  <c:v>0.37</c:v>
                </c:pt>
                <c:pt idx="2">
                  <c:v>0.23</c:v>
                </c:pt>
                <c:pt idx="3">
                  <c:v>0.27</c:v>
                </c:pt>
              </c:numCache>
            </c:numRef>
          </c:val>
          <c:extLst>
            <c:ext xmlns:c16="http://schemas.microsoft.com/office/drawing/2014/chart" uri="{C3380CC4-5D6E-409C-BE32-E72D297353CC}">
              <c16:uniqueId val="{00000002-FA69-4153-A1C6-E7858E376220}"/>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Saldoluku, teollisuus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Teollisuus</c:v>
                </c:pt>
              </c:strCache>
            </c:strRef>
          </c:tx>
          <c:spPr>
            <a:solidFill>
              <a:schemeClr val="accent1"/>
            </a:solidFill>
            <a:ln>
              <a:noFill/>
            </a:ln>
            <a:effectLst/>
          </c:spPr>
          <c:invertIfNegative val="0"/>
          <c:dLbls>
            <c:dLbl>
              <c:idx val="1"/>
              <c:layout>
                <c:manualLayout>
                  <c:x val="-1.1013215859030838E-2"/>
                  <c:y val="-3.606753340050228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06-47FF-8C9E-D8DADBC12812}"/>
                </c:ext>
              </c:extLst>
            </c:dLbl>
            <c:dLbl>
              <c:idx val="2"/>
              <c:layout>
                <c:manualLayout>
                  <c:x val="-2.2026431718061741E-2"/>
                  <c:y val="3.9346854606246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06-47FF-8C9E-D8DADBC128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_-* #\ ##0_-;\-* #\ ##0_-;_-* "-"??_-;_-@_-</c:formatCode>
                <c:ptCount val="4"/>
                <c:pt idx="0">
                  <c:v>24.590163934426226</c:v>
                </c:pt>
                <c:pt idx="1">
                  <c:v>24.999999999999996</c:v>
                </c:pt>
                <c:pt idx="2">
                  <c:v>25</c:v>
                </c:pt>
                <c:pt idx="3">
                  <c:v>28.688524590163937</c:v>
                </c:pt>
              </c:numCache>
            </c:numRef>
          </c:val>
          <c:extLst>
            <c:ext xmlns:c16="http://schemas.microsoft.com/office/drawing/2014/chart" uri="{C3380CC4-5D6E-409C-BE32-E72D297353CC}">
              <c16:uniqueId val="{00000000-42CA-49E2-95BF-ECF0286CAD0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40"/>
          <c:min val="0"/>
        </c:scaling>
        <c:delete val="1"/>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crossAx val="12037216"/>
        <c:crosses val="autoZero"/>
        <c:crossBetween val="between"/>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Saldoluku, palvelut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Palvelut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General</c:formatCode>
                <c:ptCount val="4"/>
                <c:pt idx="0">
                  <c:v>22</c:v>
                </c:pt>
                <c:pt idx="1">
                  <c:v>20</c:v>
                </c:pt>
                <c:pt idx="2">
                  <c:v>10</c:v>
                </c:pt>
                <c:pt idx="3">
                  <c:v>18</c:v>
                </c:pt>
              </c:numCache>
            </c:numRef>
          </c:val>
          <c:extLst>
            <c:ext xmlns:c16="http://schemas.microsoft.com/office/drawing/2014/chart" uri="{C3380CC4-5D6E-409C-BE32-E72D297353CC}">
              <c16:uniqueId val="{00000000-27E1-4B8A-BE8A-4418F1185A3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4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037216"/>
        <c:crosses val="autoZero"/>
        <c:crossBetween val="between"/>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Heikentynyt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0%</c:formatCode>
                <c:ptCount val="4"/>
                <c:pt idx="0">
                  <c:v>0.21</c:v>
                </c:pt>
                <c:pt idx="1">
                  <c:v>0.2</c:v>
                </c:pt>
                <c:pt idx="2">
                  <c:v>0.13</c:v>
                </c:pt>
                <c:pt idx="3">
                  <c:v>0.12</c:v>
                </c:pt>
              </c:numCache>
            </c:numRef>
          </c:val>
          <c:extLst>
            <c:ext xmlns:c16="http://schemas.microsoft.com/office/drawing/2014/chart" uri="{C3380CC4-5D6E-409C-BE32-E72D297353CC}">
              <c16:uniqueId val="{00000000-FA69-4153-A1C6-E7858E376220}"/>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Taul1!$C$2:$C$5</c:f>
              <c:numCache>
                <c:formatCode>0%</c:formatCode>
                <c:ptCount val="4"/>
                <c:pt idx="0">
                  <c:v>0.36</c:v>
                </c:pt>
                <c:pt idx="1">
                  <c:v>0.37</c:v>
                </c:pt>
                <c:pt idx="2">
                  <c:v>0.53</c:v>
                </c:pt>
                <c:pt idx="3">
                  <c:v>0.52</c:v>
                </c:pt>
              </c:numCache>
            </c:numRef>
          </c:val>
          <c:extLst>
            <c:ext xmlns:c16="http://schemas.microsoft.com/office/drawing/2014/chart" uri="{C3380CC4-5D6E-409C-BE32-E72D297353CC}">
              <c16:uniqueId val="{00000001-FA69-4153-A1C6-E7858E376220}"/>
            </c:ext>
          </c:extLst>
        </c:ser>
        <c:ser>
          <c:idx val="2"/>
          <c:order val="2"/>
          <c:tx>
            <c:strRef>
              <c:f>Taul1!$D$1</c:f>
              <c:strCache>
                <c:ptCount val="1"/>
                <c:pt idx="0">
                  <c:v>Kasvanut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Taul1!$D$2:$D$5</c:f>
              <c:numCache>
                <c:formatCode>0%</c:formatCode>
                <c:ptCount val="4"/>
                <c:pt idx="0">
                  <c:v>0.43</c:v>
                </c:pt>
                <c:pt idx="1">
                  <c:v>0.42</c:v>
                </c:pt>
                <c:pt idx="2">
                  <c:v>0.34</c:v>
                </c:pt>
                <c:pt idx="3">
                  <c:v>0.35</c:v>
                </c:pt>
              </c:numCache>
            </c:numRef>
          </c:val>
          <c:extLst>
            <c:ext xmlns:c16="http://schemas.microsoft.com/office/drawing/2014/chart" uri="{C3380CC4-5D6E-409C-BE32-E72D297353CC}">
              <c16:uniqueId val="{00000002-FA69-4153-A1C6-E7858E376220}"/>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Heikentynyt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0%</c:formatCode>
                <c:ptCount val="4"/>
                <c:pt idx="0">
                  <c:v>0.1</c:v>
                </c:pt>
                <c:pt idx="1">
                  <c:v>0.11</c:v>
                </c:pt>
                <c:pt idx="2">
                  <c:v>0.11</c:v>
                </c:pt>
                <c:pt idx="3">
                  <c:v>7.0000000000000007E-2</c:v>
                </c:pt>
              </c:numCache>
            </c:numRef>
          </c:val>
          <c:extLst>
            <c:ext xmlns:c16="http://schemas.microsoft.com/office/drawing/2014/chart" uri="{C3380CC4-5D6E-409C-BE32-E72D297353CC}">
              <c16:uniqueId val="{00000000-FA69-4153-A1C6-E7858E376220}"/>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Taul1!$C$2:$C$5</c:f>
              <c:numCache>
                <c:formatCode>0%</c:formatCode>
                <c:ptCount val="4"/>
                <c:pt idx="0">
                  <c:v>0.48</c:v>
                </c:pt>
                <c:pt idx="1">
                  <c:v>0.46</c:v>
                </c:pt>
                <c:pt idx="2">
                  <c:v>0.51</c:v>
                </c:pt>
                <c:pt idx="3">
                  <c:v>0.46</c:v>
                </c:pt>
              </c:numCache>
            </c:numRef>
          </c:val>
          <c:extLst>
            <c:ext xmlns:c16="http://schemas.microsoft.com/office/drawing/2014/chart" uri="{C3380CC4-5D6E-409C-BE32-E72D297353CC}">
              <c16:uniqueId val="{00000001-FA69-4153-A1C6-E7858E376220}"/>
            </c:ext>
          </c:extLst>
        </c:ser>
        <c:ser>
          <c:idx val="2"/>
          <c:order val="2"/>
          <c:tx>
            <c:strRef>
              <c:f>Taul1!$D$1</c:f>
              <c:strCache>
                <c:ptCount val="1"/>
                <c:pt idx="0">
                  <c:v>Kasvanut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Taul1!$D$2:$D$5</c:f>
              <c:numCache>
                <c:formatCode>0%</c:formatCode>
                <c:ptCount val="4"/>
                <c:pt idx="0">
                  <c:v>0.43</c:v>
                </c:pt>
                <c:pt idx="1">
                  <c:v>0.43</c:v>
                </c:pt>
                <c:pt idx="2">
                  <c:v>0.38</c:v>
                </c:pt>
                <c:pt idx="3">
                  <c:v>0.48</c:v>
                </c:pt>
              </c:numCache>
            </c:numRef>
          </c:val>
          <c:extLst>
            <c:ext xmlns:c16="http://schemas.microsoft.com/office/drawing/2014/chart" uri="{C3380CC4-5D6E-409C-BE32-E72D297353CC}">
              <c16:uniqueId val="{00000002-FA69-4153-A1C6-E7858E376220}"/>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Saldoluku, alle 150 työllistävät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Alle 150 työllistävät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General</c:formatCode>
                <c:ptCount val="4"/>
                <c:pt idx="0">
                  <c:v>22</c:v>
                </c:pt>
                <c:pt idx="1">
                  <c:v>22</c:v>
                </c:pt>
                <c:pt idx="2">
                  <c:v>21</c:v>
                </c:pt>
                <c:pt idx="3">
                  <c:v>23</c:v>
                </c:pt>
              </c:numCache>
            </c:numRef>
          </c:val>
          <c:extLst>
            <c:ext xmlns:c16="http://schemas.microsoft.com/office/drawing/2014/chart" uri="{C3380CC4-5D6E-409C-BE32-E72D297353CC}">
              <c16:uniqueId val="{00000000-42CA-49E2-95BF-ECF0286CAD0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5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037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b="0" i="0" u="none" strike="noStrike" kern="1200" spc="0" baseline="0">
                <a:solidFill>
                  <a:srgbClr val="29282E"/>
                </a:solidFill>
              </a:rPr>
              <a:t>Saldoluku, yli 150 työllistävät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15298892572044584"/>
          <c:y val="0.15065941610507036"/>
          <c:w val="0.81013552358794616"/>
          <c:h val="0.73586654365852422"/>
        </c:manualLayout>
      </c:layout>
      <c:barChart>
        <c:barDir val="col"/>
        <c:grouping val="clustered"/>
        <c:varyColors val="0"/>
        <c:ser>
          <c:idx val="0"/>
          <c:order val="0"/>
          <c:tx>
            <c:strRef>
              <c:f>Taul1!$B$1</c:f>
              <c:strCache>
                <c:ptCount val="1"/>
                <c:pt idx="0">
                  <c:v>Yli 150 työllistävät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Tilauskanta</c:v>
                </c:pt>
                <c:pt idx="1">
                  <c:v>Uudet tilaukset</c:v>
                </c:pt>
                <c:pt idx="2">
                  <c:v>Työllisyys</c:v>
                </c:pt>
                <c:pt idx="3">
                  <c:v>Tuotanto</c:v>
                </c:pt>
              </c:strCache>
            </c:strRef>
          </c:cat>
          <c:val>
            <c:numRef>
              <c:f>Taul1!$B$2:$B$5</c:f>
              <c:numCache>
                <c:formatCode>_-* #\ ##0_-;\-* #\ ##0_-;_-* "-"??_-;_-@_-</c:formatCode>
                <c:ptCount val="4"/>
                <c:pt idx="0">
                  <c:v>32.786885245901637</c:v>
                </c:pt>
                <c:pt idx="1">
                  <c:v>31.147540983606554</c:v>
                </c:pt>
                <c:pt idx="2">
                  <c:v>26.229508196721312</c:v>
                </c:pt>
                <c:pt idx="3">
                  <c:v>40.983606557377044</c:v>
                </c:pt>
              </c:numCache>
            </c:numRef>
          </c:val>
          <c:extLst>
            <c:ext xmlns:c16="http://schemas.microsoft.com/office/drawing/2014/chart" uri="{C3380CC4-5D6E-409C-BE32-E72D297353CC}">
              <c16:uniqueId val="{00000000-27E1-4B8A-BE8A-4418F1185A3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50"/>
        </c:scaling>
        <c:delete val="1"/>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crossAx val="12037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Yrityksen toimiala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Koko jäsenistö</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0.23</c:v>
                </c:pt>
                <c:pt idx="1">
                  <c:v>0.06</c:v>
                </c:pt>
                <c:pt idx="2">
                  <c:v>0.03</c:v>
                </c:pt>
                <c:pt idx="3">
                  <c:v>0.54</c:v>
                </c:pt>
                <c:pt idx="4">
                  <c:v>0.14000000000000001</c:v>
                </c:pt>
              </c:numCache>
            </c:numRef>
          </c:val>
          <c:extLst>
            <c:ext xmlns:c16="http://schemas.microsoft.com/office/drawing/2014/chart" uri="{C3380CC4-5D6E-409C-BE32-E72D297353CC}">
              <c16:uniqueId val="{00000000-30C0-41F2-BA73-3C34A94CB270}"/>
            </c:ext>
          </c:extLst>
        </c:ser>
        <c:ser>
          <c:idx val="1"/>
          <c:order val="1"/>
          <c:tx>
            <c:strRef>
              <c:f>Taul1!$C$1</c:f>
              <c:strCache>
                <c:ptCount val="1"/>
                <c:pt idx="0">
                  <c:v>TeknoBaro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0.13</c:v>
                </c:pt>
                <c:pt idx="1">
                  <c:v>0.06</c:v>
                </c:pt>
                <c:pt idx="2">
                  <c:v>0.04</c:v>
                </c:pt>
                <c:pt idx="3">
                  <c:v>0.59</c:v>
                </c:pt>
                <c:pt idx="4">
                  <c:v>0.17</c:v>
                </c:pt>
              </c:numCache>
            </c:numRef>
          </c:val>
          <c:extLst>
            <c:ext xmlns:c16="http://schemas.microsoft.com/office/drawing/2014/chart" uri="{C3380CC4-5D6E-409C-BE32-E72D297353CC}">
              <c16:uniqueId val="{00000001-30C0-41F2-BA73-3C34A94CB270}"/>
            </c:ext>
          </c:extLst>
        </c:ser>
        <c:dLbls>
          <c:showLegendKey val="0"/>
          <c:showVal val="0"/>
          <c:showCatName val="0"/>
          <c:showSerName val="0"/>
          <c:showPercent val="0"/>
          <c:showBubbleSize val="0"/>
        </c:dLbls>
        <c:gapWidth val="182"/>
        <c:axId val="621864864"/>
        <c:axId val="621866784"/>
      </c:barChart>
      <c:catAx>
        <c:axId val="62186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21866784"/>
        <c:crosses val="autoZero"/>
        <c:auto val="1"/>
        <c:lblAlgn val="ctr"/>
        <c:lblOffset val="100"/>
        <c:noMultiLvlLbl val="0"/>
      </c:catAx>
      <c:valAx>
        <c:axId val="6218667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2186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Heikentyy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Tuotanto</c:v>
                </c:pt>
                <c:pt idx="1">
                  <c:v>Työllisyys</c:v>
                </c:pt>
              </c:strCache>
            </c:strRef>
          </c:cat>
          <c:val>
            <c:numRef>
              <c:f>Taul1!$B$2:$B$3</c:f>
              <c:numCache>
                <c:formatCode>0%</c:formatCode>
                <c:ptCount val="2"/>
                <c:pt idx="0">
                  <c:v>0.09</c:v>
                </c:pt>
                <c:pt idx="1">
                  <c:v>0.11</c:v>
                </c:pt>
              </c:numCache>
            </c:numRef>
          </c:val>
          <c:extLst>
            <c:ext xmlns:c16="http://schemas.microsoft.com/office/drawing/2014/chart" uri="{C3380CC4-5D6E-409C-BE32-E72D297353CC}">
              <c16:uniqueId val="{00000000-7683-4747-A77E-7D994260CE5A}"/>
            </c:ext>
          </c:extLst>
        </c:ser>
        <c:ser>
          <c:idx val="1"/>
          <c:order val="1"/>
          <c:tx>
            <c:strRef>
              <c:f>Taul1!$C$1</c:f>
              <c:strCache>
                <c:ptCount val="1"/>
                <c:pt idx="0">
                  <c:v>Pysyy 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Tuotanto</c:v>
                </c:pt>
                <c:pt idx="1">
                  <c:v>Työllisyys</c:v>
                </c:pt>
              </c:strCache>
            </c:strRef>
          </c:cat>
          <c:val>
            <c:numRef>
              <c:f>Taul1!$C$2:$C$3</c:f>
              <c:numCache>
                <c:formatCode>0%</c:formatCode>
                <c:ptCount val="2"/>
                <c:pt idx="0">
                  <c:v>0.59</c:v>
                </c:pt>
                <c:pt idx="1">
                  <c:v>0.63</c:v>
                </c:pt>
              </c:numCache>
            </c:numRef>
          </c:val>
          <c:extLst>
            <c:ext xmlns:c16="http://schemas.microsoft.com/office/drawing/2014/chart" uri="{C3380CC4-5D6E-409C-BE32-E72D297353CC}">
              <c16:uniqueId val="{00000001-7683-4747-A77E-7D994260CE5A}"/>
            </c:ext>
          </c:extLst>
        </c:ser>
        <c:ser>
          <c:idx val="2"/>
          <c:order val="2"/>
          <c:tx>
            <c:strRef>
              <c:f>Taul1!$D$1</c:f>
              <c:strCache>
                <c:ptCount val="1"/>
                <c:pt idx="0">
                  <c:v>Kasvaa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Tuotanto</c:v>
                </c:pt>
                <c:pt idx="1">
                  <c:v>Työllisyys</c:v>
                </c:pt>
              </c:strCache>
            </c:strRef>
          </c:cat>
          <c:val>
            <c:numRef>
              <c:f>Taul1!$D$2:$D$3</c:f>
              <c:numCache>
                <c:formatCode>0%</c:formatCode>
                <c:ptCount val="2"/>
                <c:pt idx="0">
                  <c:v>0.32</c:v>
                </c:pt>
                <c:pt idx="1">
                  <c:v>0.26</c:v>
                </c:pt>
              </c:numCache>
            </c:numRef>
          </c:val>
          <c:extLst>
            <c:ext xmlns:c16="http://schemas.microsoft.com/office/drawing/2014/chart" uri="{C3380CC4-5D6E-409C-BE32-E72D297353CC}">
              <c16:uniqueId val="{00000002-7683-4747-A77E-7D994260CE5A}"/>
            </c:ext>
          </c:extLst>
        </c:ser>
        <c:dLbls>
          <c:showLegendKey val="0"/>
          <c:showVal val="0"/>
          <c:showCatName val="0"/>
          <c:showSerName val="0"/>
          <c:showPercent val="0"/>
          <c:showBubbleSize val="0"/>
        </c:dLbls>
        <c:gapWidth val="150"/>
        <c:overlap val="100"/>
        <c:axId val="540492864"/>
        <c:axId val="525251296"/>
      </c:barChart>
      <c:catAx>
        <c:axId val="54049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51296"/>
        <c:crosses val="autoZero"/>
        <c:auto val="1"/>
        <c:lblAlgn val="ctr"/>
        <c:lblOffset val="100"/>
        <c:noMultiLvlLbl val="0"/>
      </c:catAx>
      <c:valAx>
        <c:axId val="525251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49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err="1">
                <a:solidFill>
                  <a:schemeClr val="tx1"/>
                </a:solidFill>
              </a:rPr>
              <a:t>Työllisyys</a:t>
            </a:r>
            <a:endParaRPr lang="en-US">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Taul1!$B$1</c:f>
              <c:strCache>
                <c:ptCount val="1"/>
                <c:pt idx="0">
                  <c:v>Työllisyys</c:v>
                </c:pt>
              </c:strCache>
            </c:strRef>
          </c:tx>
          <c:spPr>
            <a:solidFill>
              <a:schemeClr val="accent2"/>
            </a:solidFill>
            <a:ln>
              <a:noFill/>
            </a:ln>
            <a:effectLst/>
          </c:spPr>
          <c:invertIfNegative val="0"/>
          <c:dLbls>
            <c:dLbl>
              <c:idx val="1"/>
              <c:layout>
                <c:manualLayout>
                  <c:x val="-9.3803941882918407E-3"/>
                  <c:y val="-9.0347173163456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17-4BC7-8C4F-0587D3B8A90D}"/>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Syys 2024</c:v>
                </c:pt>
                <c:pt idx="1">
                  <c:v>Joulu 2024</c:v>
                </c:pt>
                <c:pt idx="2">
                  <c:v>Maalis 2025</c:v>
                </c:pt>
                <c:pt idx="3">
                  <c:v>Kesä 2025</c:v>
                </c:pt>
                <c:pt idx="4">
                  <c:v>Syys 2025</c:v>
                </c:pt>
                <c:pt idx="5">
                  <c:v>Joulu 2025</c:v>
                </c:pt>
                <c:pt idx="6">
                  <c:v>Maalis 2026</c:v>
                </c:pt>
                <c:pt idx="7">
                  <c:v>Kesä 2026</c:v>
                </c:pt>
              </c:strCache>
            </c:strRef>
          </c:cat>
          <c:val>
            <c:numRef>
              <c:f>Taul1!$B$2:$B$9</c:f>
              <c:numCache>
                <c:formatCode>General</c:formatCode>
                <c:ptCount val="8"/>
                <c:pt idx="0">
                  <c:v>-7</c:v>
                </c:pt>
                <c:pt idx="1">
                  <c:v>-2</c:v>
                </c:pt>
                <c:pt idx="2">
                  <c:v>15</c:v>
                </c:pt>
                <c:pt idx="3">
                  <c:v>4</c:v>
                </c:pt>
                <c:pt idx="4">
                  <c:v>2</c:v>
                </c:pt>
                <c:pt idx="5">
                  <c:v>15</c:v>
                </c:pt>
                <c:pt idx="6">
                  <c:v>18</c:v>
                </c:pt>
                <c:pt idx="7">
                  <c:v>15</c:v>
                </c:pt>
              </c:numCache>
            </c:numRef>
          </c:val>
          <c:extLst>
            <c:ext xmlns:c16="http://schemas.microsoft.com/office/drawing/2014/chart" uri="{C3380CC4-5D6E-409C-BE32-E72D297353CC}">
              <c16:uniqueId val="{00000000-9CB7-45C6-88A5-E9ECFD91A906}"/>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ax val="4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err="1">
                <a:solidFill>
                  <a:schemeClr val="tx1"/>
                </a:solidFill>
              </a:rPr>
              <a:t>Tuotanto</a:t>
            </a:r>
            <a:endParaRPr lang="en-US">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Taul1!$B$1</c:f>
              <c:strCache>
                <c:ptCount val="1"/>
                <c:pt idx="0">
                  <c:v>Tuotanto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Syys 2024</c:v>
                </c:pt>
                <c:pt idx="1">
                  <c:v>Joulu 2024</c:v>
                </c:pt>
                <c:pt idx="2">
                  <c:v>Maalis 2025</c:v>
                </c:pt>
                <c:pt idx="3">
                  <c:v>Kesä 2025</c:v>
                </c:pt>
                <c:pt idx="4">
                  <c:v>Syys 2025</c:v>
                </c:pt>
                <c:pt idx="5">
                  <c:v>Joulu 2025</c:v>
                </c:pt>
                <c:pt idx="6">
                  <c:v>Maalis 2026</c:v>
                </c:pt>
                <c:pt idx="7">
                  <c:v>Kesä 2026</c:v>
                </c:pt>
              </c:strCache>
            </c:strRef>
          </c:cat>
          <c:val>
            <c:numRef>
              <c:f>Taul1!$B$2:$B$9</c:f>
              <c:numCache>
                <c:formatCode>General</c:formatCode>
                <c:ptCount val="8"/>
                <c:pt idx="0">
                  <c:v>3</c:v>
                </c:pt>
                <c:pt idx="1">
                  <c:v>8</c:v>
                </c:pt>
                <c:pt idx="2">
                  <c:v>27</c:v>
                </c:pt>
                <c:pt idx="3">
                  <c:v>13</c:v>
                </c:pt>
                <c:pt idx="4">
                  <c:v>12</c:v>
                </c:pt>
                <c:pt idx="5">
                  <c:v>24</c:v>
                </c:pt>
                <c:pt idx="6">
                  <c:v>33</c:v>
                </c:pt>
                <c:pt idx="7">
                  <c:v>23</c:v>
                </c:pt>
              </c:numCache>
            </c:numRef>
          </c:val>
          <c:extLst>
            <c:ext xmlns:c16="http://schemas.microsoft.com/office/drawing/2014/chart" uri="{C3380CC4-5D6E-409C-BE32-E72D297353CC}">
              <c16:uniqueId val="{00000000-0975-40BF-96D1-C22424CFD2DF}"/>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in val="-1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Saldoluku, teollisuus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Teollisuus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Työllisyys</c:v>
                </c:pt>
                <c:pt idx="1">
                  <c:v>Tuotanto</c:v>
                </c:pt>
              </c:strCache>
            </c:strRef>
          </c:cat>
          <c:val>
            <c:numRef>
              <c:f>Taul1!$B$2:$B$3</c:f>
              <c:numCache>
                <c:formatCode>General</c:formatCode>
                <c:ptCount val="2"/>
                <c:pt idx="0">
                  <c:v>14</c:v>
                </c:pt>
                <c:pt idx="1">
                  <c:v>23</c:v>
                </c:pt>
              </c:numCache>
            </c:numRef>
          </c:val>
          <c:extLst>
            <c:ext xmlns:c16="http://schemas.microsoft.com/office/drawing/2014/chart" uri="{C3380CC4-5D6E-409C-BE32-E72D297353CC}">
              <c16:uniqueId val="{00000000-42CA-49E2-95BF-ECF0286CAD0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3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037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Saldoluku, palvelut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Palvelut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Työllisyys</c:v>
                </c:pt>
                <c:pt idx="1">
                  <c:v>Tuotanto</c:v>
                </c:pt>
              </c:strCache>
            </c:strRef>
          </c:cat>
          <c:val>
            <c:numRef>
              <c:f>Taul1!$B$2:$B$3</c:f>
              <c:numCache>
                <c:formatCode>General</c:formatCode>
                <c:ptCount val="2"/>
                <c:pt idx="0">
                  <c:v>20</c:v>
                </c:pt>
                <c:pt idx="1">
                  <c:v>23</c:v>
                </c:pt>
              </c:numCache>
            </c:numRef>
          </c:val>
          <c:extLst>
            <c:ext xmlns:c16="http://schemas.microsoft.com/office/drawing/2014/chart" uri="{C3380CC4-5D6E-409C-BE32-E72D297353CC}">
              <c16:uniqueId val="{00000000-27E1-4B8A-BE8A-4418F1185A3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3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037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b="1"/>
              <a:t>Työllisyys</a:t>
            </a:r>
          </a:p>
        </c:rich>
      </c:tx>
      <c:layout>
        <c:manualLayout>
          <c:xMode val="edge"/>
          <c:yMode val="edge"/>
          <c:x val="0.42277840269966255"/>
          <c:y val="2.1515018725407373E-2"/>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Heikentyy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Taul1!$B$2:$B$3</c:f>
              <c:numCache>
                <c:formatCode>0%</c:formatCode>
                <c:ptCount val="2"/>
                <c:pt idx="0">
                  <c:v>0.1</c:v>
                </c:pt>
                <c:pt idx="1">
                  <c:v>0.12</c:v>
                </c:pt>
              </c:numCache>
            </c:numRef>
          </c:val>
          <c:extLst>
            <c:ext xmlns:c16="http://schemas.microsoft.com/office/drawing/2014/chart" uri="{C3380CC4-5D6E-409C-BE32-E72D297353CC}">
              <c16:uniqueId val="{00000000-7683-4747-A77E-7D994260CE5A}"/>
            </c:ext>
          </c:extLst>
        </c:ser>
        <c:ser>
          <c:idx val="1"/>
          <c:order val="1"/>
          <c:tx>
            <c:strRef>
              <c:f>Taul1!$C$1</c:f>
              <c:strCache>
                <c:ptCount val="1"/>
                <c:pt idx="0">
                  <c:v>Pysyy 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Taul1!$C$2:$C$3</c:f>
              <c:numCache>
                <c:formatCode>0%</c:formatCode>
                <c:ptCount val="2"/>
                <c:pt idx="0">
                  <c:v>0.6</c:v>
                </c:pt>
                <c:pt idx="1">
                  <c:v>0.61</c:v>
                </c:pt>
              </c:numCache>
            </c:numRef>
          </c:val>
          <c:extLst>
            <c:ext xmlns:c16="http://schemas.microsoft.com/office/drawing/2014/chart" uri="{C3380CC4-5D6E-409C-BE32-E72D297353CC}">
              <c16:uniqueId val="{00000001-7683-4747-A77E-7D994260CE5A}"/>
            </c:ext>
          </c:extLst>
        </c:ser>
        <c:ser>
          <c:idx val="2"/>
          <c:order val="2"/>
          <c:tx>
            <c:strRef>
              <c:f>Taul1!$D$1</c:f>
              <c:strCache>
                <c:ptCount val="1"/>
                <c:pt idx="0">
                  <c:v>Kasvaa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Taul1!$D$2:$D$3</c:f>
              <c:numCache>
                <c:formatCode>0%</c:formatCode>
                <c:ptCount val="2"/>
                <c:pt idx="0">
                  <c:v>0.28999999999999998</c:v>
                </c:pt>
                <c:pt idx="1">
                  <c:v>0.26</c:v>
                </c:pt>
              </c:numCache>
            </c:numRef>
          </c:val>
          <c:extLst>
            <c:ext xmlns:c16="http://schemas.microsoft.com/office/drawing/2014/chart" uri="{C3380CC4-5D6E-409C-BE32-E72D297353CC}">
              <c16:uniqueId val="{00000002-7683-4747-A77E-7D994260CE5A}"/>
            </c:ext>
          </c:extLst>
        </c:ser>
        <c:dLbls>
          <c:showLegendKey val="0"/>
          <c:showVal val="0"/>
          <c:showCatName val="0"/>
          <c:showSerName val="0"/>
          <c:showPercent val="0"/>
          <c:showBubbleSize val="0"/>
        </c:dLbls>
        <c:gapWidth val="150"/>
        <c:overlap val="100"/>
        <c:axId val="540492864"/>
        <c:axId val="525251296"/>
      </c:barChart>
      <c:catAx>
        <c:axId val="54049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51296"/>
        <c:crosses val="autoZero"/>
        <c:auto val="1"/>
        <c:lblAlgn val="ctr"/>
        <c:lblOffset val="100"/>
        <c:noMultiLvlLbl val="0"/>
      </c:catAx>
      <c:valAx>
        <c:axId val="525251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49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r>
              <a:rPr lang="fi-FI" b="1"/>
              <a:t>Tuotanto</a:t>
            </a:r>
          </a:p>
        </c:rich>
      </c:tx>
      <c:overlay val="0"/>
      <c:spPr>
        <a:noFill/>
        <a:ln>
          <a:noFill/>
        </a:ln>
        <a:effectLst/>
      </c:spPr>
      <c:txPr>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Heikentyy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Taul1!$B$2:$B$3</c:f>
              <c:numCache>
                <c:formatCode>0%</c:formatCode>
                <c:ptCount val="2"/>
                <c:pt idx="0">
                  <c:v>7.0000000000000007E-2</c:v>
                </c:pt>
                <c:pt idx="1">
                  <c:v>0.1</c:v>
                </c:pt>
              </c:numCache>
            </c:numRef>
          </c:val>
          <c:extLst>
            <c:ext xmlns:c16="http://schemas.microsoft.com/office/drawing/2014/chart" uri="{C3380CC4-5D6E-409C-BE32-E72D297353CC}">
              <c16:uniqueId val="{00000000-991B-4A81-8B43-0D8086E33686}"/>
            </c:ext>
          </c:extLst>
        </c:ser>
        <c:ser>
          <c:idx val="1"/>
          <c:order val="1"/>
          <c:tx>
            <c:strRef>
              <c:f>Taul1!$C$1</c:f>
              <c:strCache>
                <c:ptCount val="1"/>
                <c:pt idx="0">
                  <c:v>Pysyy 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Taul1!$C$2:$C$3</c:f>
              <c:numCache>
                <c:formatCode>0%</c:formatCode>
                <c:ptCount val="2"/>
                <c:pt idx="0">
                  <c:v>0.66</c:v>
                </c:pt>
                <c:pt idx="1">
                  <c:v>0.56999999999999995</c:v>
                </c:pt>
              </c:numCache>
            </c:numRef>
          </c:val>
          <c:extLst>
            <c:ext xmlns:c16="http://schemas.microsoft.com/office/drawing/2014/chart" uri="{C3380CC4-5D6E-409C-BE32-E72D297353CC}">
              <c16:uniqueId val="{00000001-991B-4A81-8B43-0D8086E33686}"/>
            </c:ext>
          </c:extLst>
        </c:ser>
        <c:ser>
          <c:idx val="2"/>
          <c:order val="2"/>
          <c:tx>
            <c:strRef>
              <c:f>Taul1!$D$1</c:f>
              <c:strCache>
                <c:ptCount val="1"/>
                <c:pt idx="0">
                  <c:v>Kasvaa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Taul1!$D$2:$D$3</c:f>
              <c:numCache>
                <c:formatCode>0%</c:formatCode>
                <c:ptCount val="2"/>
                <c:pt idx="0">
                  <c:v>0.28000000000000003</c:v>
                </c:pt>
                <c:pt idx="1">
                  <c:v>0.33</c:v>
                </c:pt>
              </c:numCache>
            </c:numRef>
          </c:val>
          <c:extLst>
            <c:ext xmlns:c16="http://schemas.microsoft.com/office/drawing/2014/chart" uri="{C3380CC4-5D6E-409C-BE32-E72D297353CC}">
              <c16:uniqueId val="{00000002-991B-4A81-8B43-0D8086E33686}"/>
            </c:ext>
          </c:extLst>
        </c:ser>
        <c:dLbls>
          <c:showLegendKey val="0"/>
          <c:showVal val="0"/>
          <c:showCatName val="0"/>
          <c:showSerName val="0"/>
          <c:showPercent val="0"/>
          <c:showBubbleSize val="0"/>
        </c:dLbls>
        <c:gapWidth val="150"/>
        <c:overlap val="100"/>
        <c:axId val="540492864"/>
        <c:axId val="525251296"/>
      </c:barChart>
      <c:catAx>
        <c:axId val="54049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51296"/>
        <c:crosses val="autoZero"/>
        <c:auto val="1"/>
        <c:lblAlgn val="ctr"/>
        <c:lblOffset val="100"/>
        <c:noMultiLvlLbl val="0"/>
      </c:catAx>
      <c:valAx>
        <c:axId val="525251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49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Saldoluku, alle 150 työllistävät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13347827358876685"/>
          <c:y val="0.11105243124230325"/>
          <c:w val="0.82832727152429775"/>
          <c:h val="0.78777307470712499"/>
        </c:manualLayout>
      </c:layout>
      <c:barChart>
        <c:barDir val="col"/>
        <c:grouping val="clustered"/>
        <c:varyColors val="0"/>
        <c:ser>
          <c:idx val="0"/>
          <c:order val="0"/>
          <c:tx>
            <c:strRef>
              <c:f>Taul1!$B$1</c:f>
              <c:strCache>
                <c:ptCount val="1"/>
                <c:pt idx="0">
                  <c:v>Alle 150 työllistävät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Työllisyys</c:v>
                </c:pt>
                <c:pt idx="1">
                  <c:v>Tuotanto</c:v>
                </c:pt>
              </c:strCache>
            </c:strRef>
          </c:cat>
          <c:val>
            <c:numRef>
              <c:f>Taul1!$B$2:$B$3</c:f>
              <c:numCache>
                <c:formatCode>General</c:formatCode>
                <c:ptCount val="2"/>
                <c:pt idx="0">
                  <c:v>14</c:v>
                </c:pt>
                <c:pt idx="1">
                  <c:v>23</c:v>
                </c:pt>
              </c:numCache>
            </c:numRef>
          </c:val>
          <c:extLst>
            <c:ext xmlns:c16="http://schemas.microsoft.com/office/drawing/2014/chart" uri="{C3380CC4-5D6E-409C-BE32-E72D297353CC}">
              <c16:uniqueId val="{00000000-42CA-49E2-95BF-ECF0286CAD0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3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037216"/>
        <c:crosses val="autoZero"/>
        <c:crossBetween val="between"/>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Saldoluku, yli 150 työllistävät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Yli 150 työllistävät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Työllisyys</c:v>
                </c:pt>
                <c:pt idx="1">
                  <c:v>Tuotanto</c:v>
                </c:pt>
              </c:strCache>
            </c:strRef>
          </c:cat>
          <c:val>
            <c:numRef>
              <c:f>Taul1!$B$2:$B$3</c:f>
              <c:numCache>
                <c:formatCode>General</c:formatCode>
                <c:ptCount val="2"/>
                <c:pt idx="0">
                  <c:v>18</c:v>
                </c:pt>
                <c:pt idx="1">
                  <c:v>23</c:v>
                </c:pt>
              </c:numCache>
            </c:numRef>
          </c:val>
          <c:extLst>
            <c:ext xmlns:c16="http://schemas.microsoft.com/office/drawing/2014/chart" uri="{C3380CC4-5D6E-409C-BE32-E72D297353CC}">
              <c16:uniqueId val="{00000000-27E1-4B8A-BE8A-4418F1185A3C}"/>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3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037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b="1"/>
              <a:t>Työllisyys</a:t>
            </a:r>
          </a:p>
        </c:rich>
      </c:tx>
      <c:layout>
        <c:manualLayout>
          <c:xMode val="edge"/>
          <c:yMode val="edge"/>
          <c:x val="0.42277840269966255"/>
          <c:y val="2.1515018725407373E-2"/>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Heikentyy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Taul1!$B$2:$B$3</c:f>
              <c:numCache>
                <c:formatCode>0%</c:formatCode>
                <c:ptCount val="2"/>
                <c:pt idx="0">
                  <c:v>0.08</c:v>
                </c:pt>
                <c:pt idx="1">
                  <c:v>0.12</c:v>
                </c:pt>
              </c:numCache>
            </c:numRef>
          </c:val>
          <c:extLst>
            <c:ext xmlns:c16="http://schemas.microsoft.com/office/drawing/2014/chart" uri="{C3380CC4-5D6E-409C-BE32-E72D297353CC}">
              <c16:uniqueId val="{00000000-7683-4747-A77E-7D994260CE5A}"/>
            </c:ext>
          </c:extLst>
        </c:ser>
        <c:ser>
          <c:idx val="1"/>
          <c:order val="1"/>
          <c:tx>
            <c:strRef>
              <c:f>Taul1!$C$1</c:f>
              <c:strCache>
                <c:ptCount val="1"/>
                <c:pt idx="0">
                  <c:v>Pysyy 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Taul1!$C$2:$C$3</c:f>
              <c:numCache>
                <c:formatCode>0%</c:formatCode>
                <c:ptCount val="2"/>
                <c:pt idx="0">
                  <c:v>0.65</c:v>
                </c:pt>
                <c:pt idx="1">
                  <c:v>0.61</c:v>
                </c:pt>
              </c:numCache>
            </c:numRef>
          </c:val>
          <c:extLst>
            <c:ext xmlns:c16="http://schemas.microsoft.com/office/drawing/2014/chart" uri="{C3380CC4-5D6E-409C-BE32-E72D297353CC}">
              <c16:uniqueId val="{00000001-7683-4747-A77E-7D994260CE5A}"/>
            </c:ext>
          </c:extLst>
        </c:ser>
        <c:ser>
          <c:idx val="2"/>
          <c:order val="2"/>
          <c:tx>
            <c:strRef>
              <c:f>Taul1!$D$1</c:f>
              <c:strCache>
                <c:ptCount val="1"/>
                <c:pt idx="0">
                  <c:v>Kasvaa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Taul1!$D$2:$D$3</c:f>
              <c:numCache>
                <c:formatCode>0%</c:formatCode>
                <c:ptCount val="2"/>
                <c:pt idx="0">
                  <c:v>0.27</c:v>
                </c:pt>
                <c:pt idx="1">
                  <c:v>0.26</c:v>
                </c:pt>
              </c:numCache>
            </c:numRef>
          </c:val>
          <c:extLst>
            <c:ext xmlns:c16="http://schemas.microsoft.com/office/drawing/2014/chart" uri="{C3380CC4-5D6E-409C-BE32-E72D297353CC}">
              <c16:uniqueId val="{00000002-7683-4747-A77E-7D994260CE5A}"/>
            </c:ext>
          </c:extLst>
        </c:ser>
        <c:dLbls>
          <c:showLegendKey val="0"/>
          <c:showVal val="0"/>
          <c:showCatName val="0"/>
          <c:showSerName val="0"/>
          <c:showPercent val="0"/>
          <c:showBubbleSize val="0"/>
        </c:dLbls>
        <c:gapWidth val="150"/>
        <c:overlap val="100"/>
        <c:axId val="540492864"/>
        <c:axId val="525251296"/>
      </c:barChart>
      <c:catAx>
        <c:axId val="54049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51296"/>
        <c:crosses val="autoZero"/>
        <c:auto val="1"/>
        <c:lblAlgn val="ctr"/>
        <c:lblOffset val="100"/>
        <c:noMultiLvlLbl val="0"/>
      </c:catAx>
      <c:valAx>
        <c:axId val="525251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49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Henkilöstön suuruusluokka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 TeknoBaro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Yli 1000 hlö</c:v>
                </c:pt>
                <c:pt idx="1">
                  <c:v>500-999 hlö</c:v>
                </c:pt>
                <c:pt idx="2">
                  <c:v>250-499 hlö</c:v>
                </c:pt>
                <c:pt idx="3">
                  <c:v>1-249 hlö</c:v>
                </c:pt>
              </c:strCache>
            </c:strRef>
          </c:cat>
          <c:val>
            <c:numRef>
              <c:f>Taul1!$B$2:$B$5</c:f>
              <c:numCache>
                <c:formatCode>General</c:formatCode>
                <c:ptCount val="4"/>
                <c:pt idx="0">
                  <c:v>5</c:v>
                </c:pt>
                <c:pt idx="1">
                  <c:v>8</c:v>
                </c:pt>
                <c:pt idx="2">
                  <c:v>14</c:v>
                </c:pt>
                <c:pt idx="3">
                  <c:v>277</c:v>
                </c:pt>
              </c:numCache>
            </c:numRef>
          </c:val>
          <c:extLst>
            <c:ext xmlns:c16="http://schemas.microsoft.com/office/drawing/2014/chart" uri="{C3380CC4-5D6E-409C-BE32-E72D297353CC}">
              <c16:uniqueId val="{00000000-CA9B-44BC-87D7-12D44C41A706}"/>
            </c:ext>
          </c:extLst>
        </c:ser>
        <c:dLbls>
          <c:showLegendKey val="0"/>
          <c:showVal val="0"/>
          <c:showCatName val="0"/>
          <c:showSerName val="0"/>
          <c:showPercent val="0"/>
          <c:showBubbleSize val="0"/>
        </c:dLbls>
        <c:gapWidth val="182"/>
        <c:axId val="621864864"/>
        <c:axId val="621866784"/>
      </c:barChart>
      <c:catAx>
        <c:axId val="62186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21866784"/>
        <c:crosses val="autoZero"/>
        <c:auto val="1"/>
        <c:lblAlgn val="ctr"/>
        <c:lblOffset val="100"/>
        <c:noMultiLvlLbl val="0"/>
      </c:catAx>
      <c:valAx>
        <c:axId val="62186678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2186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r>
              <a:rPr lang="fi-FI" b="1"/>
              <a:t>Tuotanto</a:t>
            </a:r>
          </a:p>
        </c:rich>
      </c:tx>
      <c:overlay val="0"/>
      <c:spPr>
        <a:noFill/>
        <a:ln>
          <a:noFill/>
        </a:ln>
        <a:effectLst/>
      </c:spPr>
      <c:txPr>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Heikentyy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Taul1!$B$2:$B$3</c:f>
              <c:numCache>
                <c:formatCode>0%</c:formatCode>
                <c:ptCount val="2"/>
                <c:pt idx="0">
                  <c:v>0.05</c:v>
                </c:pt>
                <c:pt idx="1">
                  <c:v>0.11</c:v>
                </c:pt>
              </c:numCache>
            </c:numRef>
          </c:val>
          <c:extLst>
            <c:ext xmlns:c16="http://schemas.microsoft.com/office/drawing/2014/chart" uri="{C3380CC4-5D6E-409C-BE32-E72D297353CC}">
              <c16:uniqueId val="{00000000-991B-4A81-8B43-0D8086E33686}"/>
            </c:ext>
          </c:extLst>
        </c:ser>
        <c:ser>
          <c:idx val="1"/>
          <c:order val="1"/>
          <c:tx>
            <c:strRef>
              <c:f>Taul1!$C$1</c:f>
              <c:strCache>
                <c:ptCount val="1"/>
                <c:pt idx="0">
                  <c:v>Pysyy 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Taul1!$C$2:$C$3</c:f>
              <c:numCache>
                <c:formatCode>0%</c:formatCode>
                <c:ptCount val="2"/>
                <c:pt idx="0">
                  <c:v>0.67</c:v>
                </c:pt>
                <c:pt idx="1">
                  <c:v>0.56000000000000005</c:v>
                </c:pt>
              </c:numCache>
            </c:numRef>
          </c:val>
          <c:extLst>
            <c:ext xmlns:c16="http://schemas.microsoft.com/office/drawing/2014/chart" uri="{C3380CC4-5D6E-409C-BE32-E72D297353CC}">
              <c16:uniqueId val="{00000001-991B-4A81-8B43-0D8086E33686}"/>
            </c:ext>
          </c:extLst>
        </c:ser>
        <c:ser>
          <c:idx val="2"/>
          <c:order val="2"/>
          <c:tx>
            <c:strRef>
              <c:f>Taul1!$D$1</c:f>
              <c:strCache>
                <c:ptCount val="1"/>
                <c:pt idx="0">
                  <c:v>Kasvaa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Taul1!$D$2:$D$3</c:f>
              <c:numCache>
                <c:formatCode>0%</c:formatCode>
                <c:ptCount val="2"/>
                <c:pt idx="0">
                  <c:v>0.28000000000000003</c:v>
                </c:pt>
                <c:pt idx="1">
                  <c:v>0.33</c:v>
                </c:pt>
              </c:numCache>
            </c:numRef>
          </c:val>
          <c:extLst>
            <c:ext xmlns:c16="http://schemas.microsoft.com/office/drawing/2014/chart" uri="{C3380CC4-5D6E-409C-BE32-E72D297353CC}">
              <c16:uniqueId val="{00000002-991B-4A81-8B43-0D8086E33686}"/>
            </c:ext>
          </c:extLst>
        </c:ser>
        <c:dLbls>
          <c:showLegendKey val="0"/>
          <c:showVal val="0"/>
          <c:showCatName val="0"/>
          <c:showSerName val="0"/>
          <c:showPercent val="0"/>
          <c:showBubbleSize val="0"/>
        </c:dLbls>
        <c:gapWidth val="150"/>
        <c:overlap val="100"/>
        <c:axId val="540492864"/>
        <c:axId val="525251296"/>
      </c:barChart>
      <c:catAx>
        <c:axId val="54049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51296"/>
        <c:crosses val="autoZero"/>
        <c:auto val="1"/>
        <c:lblAlgn val="ctr"/>
        <c:lblOffset val="100"/>
        <c:noMultiLvlLbl val="0"/>
      </c:catAx>
      <c:valAx>
        <c:axId val="525251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49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Laskussa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Taul1!$B$2:$B$5</c:f>
              <c:numCache>
                <c:formatCode>0%</c:formatCode>
                <c:ptCount val="4"/>
                <c:pt idx="0">
                  <c:v>0.05</c:v>
                </c:pt>
                <c:pt idx="1">
                  <c:v>7.0000000000000007E-2</c:v>
                </c:pt>
                <c:pt idx="2">
                  <c:v>0.16</c:v>
                </c:pt>
                <c:pt idx="3">
                  <c:v>0.12</c:v>
                </c:pt>
              </c:numCache>
            </c:numRef>
          </c:val>
          <c:extLst>
            <c:ext xmlns:c16="http://schemas.microsoft.com/office/drawing/2014/chart" uri="{C3380CC4-5D6E-409C-BE32-E72D297353CC}">
              <c16:uniqueId val="{00000000-A374-4795-BC6E-70258C5ACA8F}"/>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Taul1!$C$2:$C$5</c:f>
              <c:numCache>
                <c:formatCode>0%</c:formatCode>
                <c:ptCount val="4"/>
                <c:pt idx="0">
                  <c:v>0.59</c:v>
                </c:pt>
                <c:pt idx="1">
                  <c:v>0.72</c:v>
                </c:pt>
                <c:pt idx="2">
                  <c:v>0.67</c:v>
                </c:pt>
                <c:pt idx="3">
                  <c:v>0.66</c:v>
                </c:pt>
              </c:numCache>
            </c:numRef>
          </c:val>
          <c:extLst>
            <c:ext xmlns:c16="http://schemas.microsoft.com/office/drawing/2014/chart" uri="{C3380CC4-5D6E-409C-BE32-E72D297353CC}">
              <c16:uniqueId val="{00000001-A374-4795-BC6E-70258C5ACA8F}"/>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Taul1!$D$2:$D$5</c:f>
              <c:numCache>
                <c:formatCode>0%</c:formatCode>
                <c:ptCount val="4"/>
                <c:pt idx="0">
                  <c:v>0.37</c:v>
                </c:pt>
                <c:pt idx="1">
                  <c:v>0.21</c:v>
                </c:pt>
                <c:pt idx="2">
                  <c:v>0.17</c:v>
                </c:pt>
                <c:pt idx="3">
                  <c:v>0.22</c:v>
                </c:pt>
              </c:numCache>
            </c:numRef>
          </c:val>
          <c:extLst>
            <c:ext xmlns:c16="http://schemas.microsoft.com/office/drawing/2014/chart" uri="{C3380CC4-5D6E-409C-BE32-E72D297353CC}">
              <c16:uniqueId val="{00000002-A374-4795-BC6E-70258C5ACA8F}"/>
            </c:ext>
          </c:extLst>
        </c:ser>
        <c:dLbls>
          <c:showLegendKey val="0"/>
          <c:showVal val="0"/>
          <c:showCatName val="0"/>
          <c:showSerName val="0"/>
          <c:showPercent val="0"/>
          <c:showBubbleSize val="0"/>
        </c:dLbls>
        <c:gapWidth val="150"/>
        <c:overlap val="100"/>
        <c:axId val="534441472"/>
        <c:axId val="727849664"/>
      </c:barChart>
      <c:catAx>
        <c:axId val="53444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49664"/>
        <c:crosses val="autoZero"/>
        <c:auto val="1"/>
        <c:lblAlgn val="ctr"/>
        <c:lblOffset val="100"/>
        <c:noMultiLvlLbl val="0"/>
      </c:catAx>
      <c:valAx>
        <c:axId val="727849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4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Arvio joulukuussa 2025</c:v>
                </c:pt>
              </c:strCache>
            </c:strRef>
          </c:tx>
          <c:spPr>
            <a:solidFill>
              <a:schemeClr val="accent3">
                <a:lumMod val="40000"/>
                <a:lumOff val="60000"/>
              </a:schemeClr>
            </a:solidFill>
            <a:ln>
              <a:noFill/>
            </a:ln>
            <a:effectLst/>
          </c:spPr>
          <c:invertIfNegative val="0"/>
          <c:dLbls>
            <c:dLbl>
              <c:idx val="1"/>
              <c:layout>
                <c:manualLayout>
                  <c:x val="1.5134317063942491E-3"/>
                  <c:y val="0.107575093627036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66-475F-8F46-BA0221F0557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Koneet &amp; laitteet</c:v>
                </c:pt>
                <c:pt idx="1">
                  <c:v>Toimitilat</c:v>
                </c:pt>
                <c:pt idx="2">
                  <c:v>T&amp;K-investoinnit</c:v>
                </c:pt>
                <c:pt idx="3">
                  <c:v>Investoinnit digitalisaatioon</c:v>
                </c:pt>
                <c:pt idx="4">
                  <c:v>Investoinnit tekoälyyn</c:v>
                </c:pt>
              </c:strCache>
            </c:strRef>
          </c:cat>
          <c:val>
            <c:numRef>
              <c:f>Taul1!$B$2:$B$6</c:f>
              <c:numCache>
                <c:formatCode>General</c:formatCode>
                <c:ptCount val="5"/>
                <c:pt idx="0">
                  <c:v>16</c:v>
                </c:pt>
                <c:pt idx="1">
                  <c:v>-2</c:v>
                </c:pt>
                <c:pt idx="2">
                  <c:v>21</c:v>
                </c:pt>
                <c:pt idx="3">
                  <c:v>34</c:v>
                </c:pt>
                <c:pt idx="4">
                  <c:v>53</c:v>
                </c:pt>
              </c:numCache>
            </c:numRef>
          </c:val>
          <c:extLst>
            <c:ext xmlns:c16="http://schemas.microsoft.com/office/drawing/2014/chart" uri="{C3380CC4-5D6E-409C-BE32-E72D297353CC}">
              <c16:uniqueId val="{00000000-48A3-4D8B-B6F7-DE231BAC6ED3}"/>
            </c:ext>
          </c:extLst>
        </c:ser>
        <c:ser>
          <c:idx val="1"/>
          <c:order val="1"/>
          <c:tx>
            <c:strRef>
              <c:f>Taul1!$C$1</c:f>
              <c:strCache>
                <c:ptCount val="1"/>
                <c:pt idx="0">
                  <c:v>Arvio maaliskuussa 2026</c:v>
                </c:pt>
              </c:strCache>
            </c:strRef>
          </c:tx>
          <c:spPr>
            <a:solidFill>
              <a:schemeClr val="accent3"/>
            </a:solidFill>
            <a:ln>
              <a:noFill/>
            </a:ln>
            <a:effectLst/>
          </c:spPr>
          <c:invertIfNegative val="0"/>
          <c:dLbls>
            <c:dLbl>
              <c:idx val="1"/>
              <c:layout>
                <c:manualLayout>
                  <c:x val="1.5134317063942491E-3"/>
                  <c:y val="9.3231747810098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66-475F-8F46-BA0221F0557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Koneet &amp; laitteet</c:v>
                </c:pt>
                <c:pt idx="1">
                  <c:v>Toimitilat</c:v>
                </c:pt>
                <c:pt idx="2">
                  <c:v>T&amp;K-investoinnit</c:v>
                </c:pt>
                <c:pt idx="3">
                  <c:v>Investoinnit digitalisaatioon</c:v>
                </c:pt>
                <c:pt idx="4">
                  <c:v>Investoinnit tekoälyyn</c:v>
                </c:pt>
              </c:strCache>
            </c:strRef>
          </c:cat>
          <c:val>
            <c:numRef>
              <c:f>Taul1!$C$2:$C$6</c:f>
              <c:numCache>
                <c:formatCode>General</c:formatCode>
                <c:ptCount val="5"/>
                <c:pt idx="0">
                  <c:v>10</c:v>
                </c:pt>
                <c:pt idx="1">
                  <c:v>-1</c:v>
                </c:pt>
                <c:pt idx="2">
                  <c:v>20</c:v>
                </c:pt>
                <c:pt idx="3">
                  <c:v>32</c:v>
                </c:pt>
                <c:pt idx="4">
                  <c:v>50</c:v>
                </c:pt>
              </c:numCache>
            </c:numRef>
          </c:val>
          <c:extLst>
            <c:ext xmlns:c16="http://schemas.microsoft.com/office/drawing/2014/chart" uri="{C3380CC4-5D6E-409C-BE32-E72D297353CC}">
              <c16:uniqueId val="{00000000-F866-475F-8F46-BA0221F0557D}"/>
            </c:ext>
          </c:extLst>
        </c:ser>
        <c:ser>
          <c:idx val="2"/>
          <c:order val="2"/>
          <c:tx>
            <c:strRef>
              <c:f>Taul1!$D$1</c:f>
              <c:strCache>
                <c:ptCount val="1"/>
                <c:pt idx="0">
                  <c:v>Arvio kesäkuussa 2026</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Koneet &amp; laitteet</c:v>
                </c:pt>
                <c:pt idx="1">
                  <c:v>Toimitilat</c:v>
                </c:pt>
                <c:pt idx="2">
                  <c:v>T&amp;K-investoinnit</c:v>
                </c:pt>
                <c:pt idx="3">
                  <c:v>Investoinnit digitalisaatioon</c:v>
                </c:pt>
                <c:pt idx="4">
                  <c:v>Investoinnit tekoälyyn</c:v>
                </c:pt>
              </c:strCache>
            </c:strRef>
          </c:cat>
          <c:val>
            <c:numRef>
              <c:f>Taul1!$D$2:$D$6</c:f>
              <c:numCache>
                <c:formatCode>General</c:formatCode>
                <c:ptCount val="5"/>
                <c:pt idx="0">
                  <c:v>11</c:v>
                </c:pt>
                <c:pt idx="1">
                  <c:v>0</c:v>
                </c:pt>
                <c:pt idx="2">
                  <c:v>14</c:v>
                </c:pt>
                <c:pt idx="3">
                  <c:v>32</c:v>
                </c:pt>
                <c:pt idx="4">
                  <c:v>55</c:v>
                </c:pt>
              </c:numCache>
            </c:numRef>
          </c:val>
          <c:extLst>
            <c:ext xmlns:c16="http://schemas.microsoft.com/office/drawing/2014/chart" uri="{C3380CC4-5D6E-409C-BE32-E72D297353CC}">
              <c16:uniqueId val="{00000000-012E-4A6B-835E-9FCFDF093D18}"/>
            </c:ext>
          </c:extLst>
        </c:ser>
        <c:dLbls>
          <c:showLegendKey val="0"/>
          <c:showVal val="0"/>
          <c:showCatName val="0"/>
          <c:showSerName val="0"/>
          <c:showPercent val="0"/>
          <c:showBubbleSize val="0"/>
        </c:dLbls>
        <c:gapWidth val="219"/>
        <c:overlap val="-27"/>
        <c:axId val="997133600"/>
        <c:axId val="997126400"/>
      </c:barChart>
      <c:catAx>
        <c:axId val="99713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997126400"/>
        <c:crosses val="autoZero"/>
        <c:auto val="1"/>
        <c:lblAlgn val="ctr"/>
        <c:lblOffset val="100"/>
        <c:noMultiLvlLbl val="0"/>
      </c:catAx>
      <c:valAx>
        <c:axId val="99712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99713360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Investoinnit kasvavat 2026</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Koneet &amp; laitteet</c:v>
                </c:pt>
                <c:pt idx="1">
                  <c:v>Toimitilat</c:v>
                </c:pt>
                <c:pt idx="2">
                  <c:v>T&amp;K-investoinnit</c:v>
                </c:pt>
                <c:pt idx="3">
                  <c:v>Investoinnit digitalisaatioon</c:v>
                </c:pt>
                <c:pt idx="4">
                  <c:v>Investoinnit tekoälyyn</c:v>
                </c:pt>
              </c:strCache>
            </c:strRef>
          </c:cat>
          <c:val>
            <c:numRef>
              <c:f>Taul1!$B$2:$B$6</c:f>
              <c:numCache>
                <c:formatCode>0%</c:formatCode>
                <c:ptCount val="5"/>
                <c:pt idx="0">
                  <c:v>0.22</c:v>
                </c:pt>
                <c:pt idx="1">
                  <c:v>0.17</c:v>
                </c:pt>
                <c:pt idx="2">
                  <c:v>0.21</c:v>
                </c:pt>
                <c:pt idx="3">
                  <c:v>0.37</c:v>
                </c:pt>
                <c:pt idx="4">
                  <c:v>0.55000000000000004</c:v>
                </c:pt>
              </c:numCache>
            </c:numRef>
          </c:val>
          <c:extLst>
            <c:ext xmlns:c16="http://schemas.microsoft.com/office/drawing/2014/chart" uri="{C3380CC4-5D6E-409C-BE32-E72D297353CC}">
              <c16:uniqueId val="{00000000-48A3-4D8B-B6F7-DE231BAC6ED3}"/>
            </c:ext>
          </c:extLst>
        </c:ser>
        <c:ser>
          <c:idx val="1"/>
          <c:order val="1"/>
          <c:tx>
            <c:strRef>
              <c:f>Taul1!$C$1</c:f>
              <c:strCache>
                <c:ptCount val="1"/>
                <c:pt idx="0">
                  <c:v>Investoinnit laskevat 2026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Koneet &amp; laitteet</c:v>
                </c:pt>
                <c:pt idx="1">
                  <c:v>Toimitilat</c:v>
                </c:pt>
                <c:pt idx="2">
                  <c:v>T&amp;K-investoinnit</c:v>
                </c:pt>
                <c:pt idx="3">
                  <c:v>Investoinnit digitalisaatioon</c:v>
                </c:pt>
                <c:pt idx="4">
                  <c:v>Investoinnit tekoälyyn</c:v>
                </c:pt>
              </c:strCache>
            </c:strRef>
          </c:cat>
          <c:val>
            <c:numRef>
              <c:f>Taul1!$C$2:$C$6</c:f>
              <c:numCache>
                <c:formatCode>0%</c:formatCode>
                <c:ptCount val="5"/>
                <c:pt idx="0">
                  <c:v>0.12</c:v>
                </c:pt>
                <c:pt idx="1">
                  <c:v>0.16</c:v>
                </c:pt>
                <c:pt idx="2">
                  <c:v>7.0000000000000007E-2</c:v>
                </c:pt>
                <c:pt idx="3">
                  <c:v>0.05</c:v>
                </c:pt>
                <c:pt idx="4">
                  <c:v>0</c:v>
                </c:pt>
              </c:numCache>
            </c:numRef>
          </c:val>
          <c:extLst>
            <c:ext xmlns:c16="http://schemas.microsoft.com/office/drawing/2014/chart" uri="{C3380CC4-5D6E-409C-BE32-E72D297353CC}">
              <c16:uniqueId val="{00000000-E039-430E-B445-5A885582720F}"/>
            </c:ext>
          </c:extLst>
        </c:ser>
        <c:dLbls>
          <c:showLegendKey val="0"/>
          <c:showVal val="0"/>
          <c:showCatName val="0"/>
          <c:showSerName val="0"/>
          <c:showPercent val="0"/>
          <c:showBubbleSize val="0"/>
        </c:dLbls>
        <c:gapWidth val="219"/>
        <c:overlap val="-27"/>
        <c:axId val="997133600"/>
        <c:axId val="997126400"/>
      </c:barChart>
      <c:catAx>
        <c:axId val="99713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997126400"/>
        <c:crosses val="autoZero"/>
        <c:auto val="1"/>
        <c:lblAlgn val="ctr"/>
        <c:lblOffset val="100"/>
        <c:noMultiLvlLbl val="0"/>
      </c:catAx>
      <c:valAx>
        <c:axId val="997126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99713360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Teollisuus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Koneet &amp; laitteet</c:v>
                </c:pt>
                <c:pt idx="1">
                  <c:v>Toimitilat</c:v>
                </c:pt>
                <c:pt idx="2">
                  <c:v>T&amp;K-investoinnit</c:v>
                </c:pt>
                <c:pt idx="3">
                  <c:v>Investoinnit digitalisaatioon</c:v>
                </c:pt>
                <c:pt idx="4">
                  <c:v>Investoinnit tekoälyyn</c:v>
                </c:pt>
              </c:strCache>
            </c:strRef>
          </c:cat>
          <c:val>
            <c:numRef>
              <c:f>Taul1!$B$2:$B$6</c:f>
              <c:numCache>
                <c:formatCode>General</c:formatCode>
                <c:ptCount val="5"/>
                <c:pt idx="0">
                  <c:v>13</c:v>
                </c:pt>
                <c:pt idx="1">
                  <c:v>3</c:v>
                </c:pt>
                <c:pt idx="2">
                  <c:v>13</c:v>
                </c:pt>
                <c:pt idx="3">
                  <c:v>27</c:v>
                </c:pt>
                <c:pt idx="4">
                  <c:v>50</c:v>
                </c:pt>
              </c:numCache>
            </c:numRef>
          </c:val>
          <c:extLst>
            <c:ext xmlns:c16="http://schemas.microsoft.com/office/drawing/2014/chart" uri="{C3380CC4-5D6E-409C-BE32-E72D297353CC}">
              <c16:uniqueId val="{00000000-48A3-4D8B-B6F7-DE231BAC6ED3}"/>
            </c:ext>
          </c:extLst>
        </c:ser>
        <c:ser>
          <c:idx val="1"/>
          <c:order val="1"/>
          <c:tx>
            <c:strRef>
              <c:f>Taul1!$C$1</c:f>
              <c:strCache>
                <c:ptCount val="1"/>
                <c:pt idx="0">
                  <c:v>Palvelut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Koneet &amp; laitteet</c:v>
                </c:pt>
                <c:pt idx="1">
                  <c:v>Toimitilat</c:v>
                </c:pt>
                <c:pt idx="2">
                  <c:v>T&amp;K-investoinnit</c:v>
                </c:pt>
                <c:pt idx="3">
                  <c:v>Investoinnit digitalisaatioon</c:v>
                </c:pt>
                <c:pt idx="4">
                  <c:v>Investoinnit tekoälyyn</c:v>
                </c:pt>
              </c:strCache>
            </c:strRef>
          </c:cat>
          <c:val>
            <c:numRef>
              <c:f>Taul1!$C$2:$C$6</c:f>
              <c:numCache>
                <c:formatCode>General</c:formatCode>
                <c:ptCount val="5"/>
                <c:pt idx="0">
                  <c:v>2</c:v>
                </c:pt>
                <c:pt idx="1">
                  <c:v>-10</c:v>
                </c:pt>
                <c:pt idx="2">
                  <c:v>28</c:v>
                </c:pt>
                <c:pt idx="3">
                  <c:v>55</c:v>
                </c:pt>
                <c:pt idx="4">
                  <c:v>78</c:v>
                </c:pt>
              </c:numCache>
            </c:numRef>
          </c:val>
          <c:extLst>
            <c:ext xmlns:c16="http://schemas.microsoft.com/office/drawing/2014/chart" uri="{C3380CC4-5D6E-409C-BE32-E72D297353CC}">
              <c16:uniqueId val="{00000000-A7FF-47CB-A072-B5AD6C74E6BC}"/>
            </c:ext>
          </c:extLst>
        </c:ser>
        <c:dLbls>
          <c:showLegendKey val="0"/>
          <c:showVal val="0"/>
          <c:showCatName val="0"/>
          <c:showSerName val="0"/>
          <c:showPercent val="0"/>
          <c:showBubbleSize val="0"/>
        </c:dLbls>
        <c:gapWidth val="219"/>
        <c:overlap val="-27"/>
        <c:axId val="997133600"/>
        <c:axId val="997126400"/>
      </c:barChart>
      <c:catAx>
        <c:axId val="99713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997126400"/>
        <c:crosses val="autoZero"/>
        <c:auto val="1"/>
        <c:lblAlgn val="ctr"/>
        <c:lblOffset val="100"/>
        <c:noMultiLvlLbl val="0"/>
      </c:catAx>
      <c:valAx>
        <c:axId val="99712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99713360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Laskussa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Taul1!$B$2:$B$5</c:f>
              <c:numCache>
                <c:formatCode>0%</c:formatCode>
                <c:ptCount val="4"/>
                <c:pt idx="0">
                  <c:v>0.05</c:v>
                </c:pt>
                <c:pt idx="1">
                  <c:v>0.06</c:v>
                </c:pt>
                <c:pt idx="2">
                  <c:v>0.16</c:v>
                </c:pt>
                <c:pt idx="3">
                  <c:v>0.14000000000000001</c:v>
                </c:pt>
              </c:numCache>
            </c:numRef>
          </c:val>
          <c:extLst>
            <c:ext xmlns:c16="http://schemas.microsoft.com/office/drawing/2014/chart" uri="{C3380CC4-5D6E-409C-BE32-E72D297353CC}">
              <c16:uniqueId val="{00000000-A374-4795-BC6E-70258C5ACA8F}"/>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Taul1!$C$2:$C$5</c:f>
              <c:numCache>
                <c:formatCode>0%</c:formatCode>
                <c:ptCount val="4"/>
                <c:pt idx="0">
                  <c:v>0.62</c:v>
                </c:pt>
                <c:pt idx="1">
                  <c:v>0.75</c:v>
                </c:pt>
                <c:pt idx="2">
                  <c:v>0.65</c:v>
                </c:pt>
                <c:pt idx="3">
                  <c:v>0.59</c:v>
                </c:pt>
              </c:numCache>
            </c:numRef>
          </c:val>
          <c:extLst>
            <c:ext xmlns:c16="http://schemas.microsoft.com/office/drawing/2014/chart" uri="{C3380CC4-5D6E-409C-BE32-E72D297353CC}">
              <c16:uniqueId val="{00000001-A374-4795-BC6E-70258C5ACA8F}"/>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Taul1!$D$2:$D$5</c:f>
              <c:numCache>
                <c:formatCode>0%</c:formatCode>
                <c:ptCount val="4"/>
                <c:pt idx="0">
                  <c:v>0.33</c:v>
                </c:pt>
                <c:pt idx="1">
                  <c:v>0.19</c:v>
                </c:pt>
                <c:pt idx="2">
                  <c:v>0.19</c:v>
                </c:pt>
                <c:pt idx="3">
                  <c:v>0.27</c:v>
                </c:pt>
              </c:numCache>
            </c:numRef>
          </c:val>
          <c:extLst>
            <c:ext xmlns:c16="http://schemas.microsoft.com/office/drawing/2014/chart" uri="{C3380CC4-5D6E-409C-BE32-E72D297353CC}">
              <c16:uniqueId val="{00000002-A374-4795-BC6E-70258C5ACA8F}"/>
            </c:ext>
          </c:extLst>
        </c:ser>
        <c:dLbls>
          <c:showLegendKey val="0"/>
          <c:showVal val="0"/>
          <c:showCatName val="0"/>
          <c:showSerName val="0"/>
          <c:showPercent val="0"/>
          <c:showBubbleSize val="0"/>
        </c:dLbls>
        <c:gapWidth val="150"/>
        <c:overlap val="100"/>
        <c:axId val="534441472"/>
        <c:axId val="727849664"/>
      </c:barChart>
      <c:catAx>
        <c:axId val="53444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49664"/>
        <c:crosses val="autoZero"/>
        <c:auto val="1"/>
        <c:lblAlgn val="ctr"/>
        <c:lblOffset val="100"/>
        <c:noMultiLvlLbl val="0"/>
      </c:catAx>
      <c:valAx>
        <c:axId val="727849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4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Laskussa</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A0C-4F19-A682-B0C3A660CF82}"/>
                </c:ext>
              </c:extLst>
            </c:dLbl>
            <c:dLbl>
              <c:idx val="1"/>
              <c:layout>
                <c:manualLayout>
                  <c:x val="4.540295119182719E-3"/>
                  <c:y val="-6.573957556511359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0C-4F19-A682-B0C3A660CF8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Taul1!$B$2:$B$5</c:f>
              <c:numCache>
                <c:formatCode>0%</c:formatCode>
                <c:ptCount val="4"/>
                <c:pt idx="0">
                  <c:v>0</c:v>
                </c:pt>
                <c:pt idx="1">
                  <c:v>0.03</c:v>
                </c:pt>
                <c:pt idx="2">
                  <c:v>0.19</c:v>
                </c:pt>
                <c:pt idx="3">
                  <c:v>0.03</c:v>
                </c:pt>
              </c:numCache>
            </c:numRef>
          </c:val>
          <c:extLst>
            <c:ext xmlns:c16="http://schemas.microsoft.com/office/drawing/2014/chart" uri="{C3380CC4-5D6E-409C-BE32-E72D297353CC}">
              <c16:uniqueId val="{00000000-A374-4795-BC6E-70258C5ACA8F}"/>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Taul1!$C$2:$C$5</c:f>
              <c:numCache>
                <c:formatCode>0%</c:formatCode>
                <c:ptCount val="4"/>
                <c:pt idx="0">
                  <c:v>0.45</c:v>
                </c:pt>
                <c:pt idx="1">
                  <c:v>0.66</c:v>
                </c:pt>
                <c:pt idx="2">
                  <c:v>0.72</c:v>
                </c:pt>
                <c:pt idx="3">
                  <c:v>0.91</c:v>
                </c:pt>
              </c:numCache>
            </c:numRef>
          </c:val>
          <c:extLst>
            <c:ext xmlns:c16="http://schemas.microsoft.com/office/drawing/2014/chart" uri="{C3380CC4-5D6E-409C-BE32-E72D297353CC}">
              <c16:uniqueId val="{00000001-A374-4795-BC6E-70258C5ACA8F}"/>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Taul1!$D$2:$D$5</c:f>
              <c:numCache>
                <c:formatCode>0%</c:formatCode>
                <c:ptCount val="4"/>
                <c:pt idx="0">
                  <c:v>0.55000000000000004</c:v>
                </c:pt>
                <c:pt idx="1">
                  <c:v>0.31</c:v>
                </c:pt>
                <c:pt idx="2">
                  <c:v>0.09</c:v>
                </c:pt>
                <c:pt idx="3">
                  <c:v>0.05</c:v>
                </c:pt>
              </c:numCache>
            </c:numRef>
          </c:val>
          <c:extLst>
            <c:ext xmlns:c16="http://schemas.microsoft.com/office/drawing/2014/chart" uri="{C3380CC4-5D6E-409C-BE32-E72D297353CC}">
              <c16:uniqueId val="{00000002-A374-4795-BC6E-70258C5ACA8F}"/>
            </c:ext>
          </c:extLst>
        </c:ser>
        <c:dLbls>
          <c:showLegendKey val="0"/>
          <c:showVal val="0"/>
          <c:showCatName val="0"/>
          <c:showSerName val="0"/>
          <c:showPercent val="0"/>
          <c:showBubbleSize val="0"/>
        </c:dLbls>
        <c:gapWidth val="150"/>
        <c:overlap val="100"/>
        <c:axId val="534441472"/>
        <c:axId val="727849664"/>
      </c:barChart>
      <c:catAx>
        <c:axId val="53444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49664"/>
        <c:crosses val="autoZero"/>
        <c:auto val="1"/>
        <c:lblAlgn val="ctr"/>
        <c:lblOffset val="100"/>
        <c:noMultiLvlLbl val="0"/>
      </c:catAx>
      <c:valAx>
        <c:axId val="727849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4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Laskussa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Taul1!$B$2:$B$5</c:f>
              <c:numCache>
                <c:formatCode>0%</c:formatCode>
                <c:ptCount val="4"/>
                <c:pt idx="0">
                  <c:v>0.05</c:v>
                </c:pt>
                <c:pt idx="1">
                  <c:v>0.06</c:v>
                </c:pt>
                <c:pt idx="2">
                  <c:v>0.16</c:v>
                </c:pt>
                <c:pt idx="3">
                  <c:v>0.12</c:v>
                </c:pt>
              </c:numCache>
            </c:numRef>
          </c:val>
          <c:extLst>
            <c:ext xmlns:c16="http://schemas.microsoft.com/office/drawing/2014/chart" uri="{C3380CC4-5D6E-409C-BE32-E72D297353CC}">
              <c16:uniqueId val="{00000000-A374-4795-BC6E-70258C5ACA8F}"/>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Taul1!$C$2:$C$5</c:f>
              <c:numCache>
                <c:formatCode>0%</c:formatCode>
                <c:ptCount val="4"/>
                <c:pt idx="0">
                  <c:v>0.61</c:v>
                </c:pt>
                <c:pt idx="1">
                  <c:v>0.74</c:v>
                </c:pt>
                <c:pt idx="2">
                  <c:v>0.69</c:v>
                </c:pt>
                <c:pt idx="3">
                  <c:v>0.66</c:v>
                </c:pt>
              </c:numCache>
            </c:numRef>
          </c:val>
          <c:extLst>
            <c:ext xmlns:c16="http://schemas.microsoft.com/office/drawing/2014/chart" uri="{C3380CC4-5D6E-409C-BE32-E72D297353CC}">
              <c16:uniqueId val="{00000001-A374-4795-BC6E-70258C5ACA8F}"/>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Taul1!$D$2:$D$5</c:f>
              <c:numCache>
                <c:formatCode>0%</c:formatCode>
                <c:ptCount val="4"/>
                <c:pt idx="0">
                  <c:v>0.34</c:v>
                </c:pt>
                <c:pt idx="1">
                  <c:v>0.19</c:v>
                </c:pt>
                <c:pt idx="2">
                  <c:v>0.15</c:v>
                </c:pt>
                <c:pt idx="3">
                  <c:v>0.22</c:v>
                </c:pt>
              </c:numCache>
            </c:numRef>
          </c:val>
          <c:extLst>
            <c:ext xmlns:c16="http://schemas.microsoft.com/office/drawing/2014/chart" uri="{C3380CC4-5D6E-409C-BE32-E72D297353CC}">
              <c16:uniqueId val="{00000002-A374-4795-BC6E-70258C5ACA8F}"/>
            </c:ext>
          </c:extLst>
        </c:ser>
        <c:dLbls>
          <c:showLegendKey val="0"/>
          <c:showVal val="0"/>
          <c:showCatName val="0"/>
          <c:showSerName val="0"/>
          <c:showPercent val="0"/>
          <c:showBubbleSize val="0"/>
        </c:dLbls>
        <c:gapWidth val="150"/>
        <c:overlap val="100"/>
        <c:axId val="534441472"/>
        <c:axId val="727849664"/>
      </c:barChart>
      <c:catAx>
        <c:axId val="53444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49664"/>
        <c:crosses val="autoZero"/>
        <c:auto val="1"/>
        <c:lblAlgn val="ctr"/>
        <c:lblOffset val="100"/>
        <c:noMultiLvlLbl val="0"/>
      </c:catAx>
      <c:valAx>
        <c:axId val="727849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4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Laskussa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Taul1!$B$2:$B$5</c:f>
              <c:numCache>
                <c:formatCode>0%</c:formatCode>
                <c:ptCount val="4"/>
                <c:pt idx="0">
                  <c:v>0.02</c:v>
                </c:pt>
                <c:pt idx="1">
                  <c:v>0.03</c:v>
                </c:pt>
                <c:pt idx="2">
                  <c:v>0.2</c:v>
                </c:pt>
                <c:pt idx="3">
                  <c:v>0.1</c:v>
                </c:pt>
              </c:numCache>
            </c:numRef>
          </c:val>
          <c:extLst>
            <c:ext xmlns:c16="http://schemas.microsoft.com/office/drawing/2014/chart" uri="{C3380CC4-5D6E-409C-BE32-E72D297353CC}">
              <c16:uniqueId val="{00000000-A374-4795-BC6E-70258C5ACA8F}"/>
            </c:ext>
          </c:extLst>
        </c:ser>
        <c:ser>
          <c:idx val="1"/>
          <c:order val="1"/>
          <c:tx>
            <c:strRef>
              <c:f>Taul1!$C$1</c:f>
              <c:strCache>
                <c:ptCount val="1"/>
                <c:pt idx="0">
                  <c:v>Ennallaan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Taul1!$C$2:$C$5</c:f>
              <c:numCache>
                <c:formatCode>0%</c:formatCode>
                <c:ptCount val="4"/>
                <c:pt idx="0">
                  <c:v>0.48</c:v>
                </c:pt>
                <c:pt idx="1">
                  <c:v>0.68</c:v>
                </c:pt>
                <c:pt idx="2">
                  <c:v>0.56999999999999995</c:v>
                </c:pt>
                <c:pt idx="3">
                  <c:v>0.63</c:v>
                </c:pt>
              </c:numCache>
            </c:numRef>
          </c:val>
          <c:extLst>
            <c:ext xmlns:c16="http://schemas.microsoft.com/office/drawing/2014/chart" uri="{C3380CC4-5D6E-409C-BE32-E72D297353CC}">
              <c16:uniqueId val="{00000001-A374-4795-BC6E-70258C5ACA8F}"/>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Investoinnit digitalisaatioon</c:v>
                </c:pt>
                <c:pt idx="1">
                  <c:v>T&amp;K-investoinnit</c:v>
                </c:pt>
                <c:pt idx="2">
                  <c:v>Toimitilat</c:v>
                </c:pt>
                <c:pt idx="3">
                  <c:v>Koneet &amp; laitteet</c:v>
                </c:pt>
              </c:strCache>
            </c:strRef>
          </c:cat>
          <c:val>
            <c:numRef>
              <c:f>Taul1!$D$2:$D$5</c:f>
              <c:numCache>
                <c:formatCode>0%</c:formatCode>
                <c:ptCount val="4"/>
                <c:pt idx="0">
                  <c:v>0.5</c:v>
                </c:pt>
                <c:pt idx="1">
                  <c:v>0.28000000000000003</c:v>
                </c:pt>
                <c:pt idx="2">
                  <c:v>0.23</c:v>
                </c:pt>
                <c:pt idx="3">
                  <c:v>0.27</c:v>
                </c:pt>
              </c:numCache>
            </c:numRef>
          </c:val>
          <c:extLst>
            <c:ext xmlns:c16="http://schemas.microsoft.com/office/drawing/2014/chart" uri="{C3380CC4-5D6E-409C-BE32-E72D297353CC}">
              <c16:uniqueId val="{00000002-A374-4795-BC6E-70258C5ACA8F}"/>
            </c:ext>
          </c:extLst>
        </c:ser>
        <c:dLbls>
          <c:showLegendKey val="0"/>
          <c:showVal val="0"/>
          <c:showCatName val="0"/>
          <c:showSerName val="0"/>
          <c:showPercent val="0"/>
          <c:showBubbleSize val="0"/>
        </c:dLbls>
        <c:gapWidth val="150"/>
        <c:overlap val="100"/>
        <c:axId val="534441472"/>
        <c:axId val="727849664"/>
      </c:barChart>
      <c:catAx>
        <c:axId val="53444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49664"/>
        <c:crosses val="autoZero"/>
        <c:auto val="1"/>
        <c:lblAlgn val="ctr"/>
        <c:lblOffset val="100"/>
        <c:noMultiLvlLbl val="0"/>
      </c:catAx>
      <c:valAx>
        <c:axId val="727849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4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Laskussa</c:v>
                </c:pt>
              </c:strCache>
            </c:strRef>
          </c:tx>
          <c:spPr>
            <a:solidFill>
              <a:schemeClr val="accent4"/>
            </a:solidFill>
            <a:ln>
              <a:noFill/>
            </a:ln>
            <a:effectLst/>
          </c:spPr>
          <c:invertIfNegative val="0"/>
          <c:cat>
            <c:strRef>
              <c:f>Taul1!$A$2</c:f>
              <c:strCache>
                <c:ptCount val="1"/>
                <c:pt idx="0">
                  <c:v>%</c:v>
                </c:pt>
              </c:strCache>
            </c:strRef>
          </c:cat>
          <c:val>
            <c:numRef>
              <c:f>Taul1!$B$2</c:f>
              <c:numCache>
                <c:formatCode>0%</c:formatCode>
                <c:ptCount val="1"/>
                <c:pt idx="0">
                  <c:v>0</c:v>
                </c:pt>
              </c:numCache>
            </c:numRef>
          </c:val>
          <c:extLst>
            <c:ext xmlns:c16="http://schemas.microsoft.com/office/drawing/2014/chart" uri="{C3380CC4-5D6E-409C-BE32-E72D297353CC}">
              <c16:uniqueId val="{00000000-5785-4A30-AFF0-71ECBC02B2E8}"/>
            </c:ext>
          </c:extLst>
        </c:ser>
        <c:ser>
          <c:idx val="1"/>
          <c:order val="1"/>
          <c:tx>
            <c:strRef>
              <c:f>Taul1!$C$1</c:f>
              <c:strCache>
                <c:ptCount val="1"/>
                <c:pt idx="0">
                  <c:v>Ennallaan</c:v>
                </c:pt>
              </c:strCache>
            </c:strRef>
          </c:tx>
          <c:spPr>
            <a:solidFill>
              <a:schemeClr val="accent1"/>
            </a:solidFill>
            <a:ln>
              <a:noFill/>
            </a:ln>
            <a:effectLst/>
          </c:spPr>
          <c:invertIfNegative val="0"/>
          <c:dLbls>
            <c:dLbl>
              <c:idx val="0"/>
              <c:tx>
                <c:rich>
                  <a:bodyPr/>
                  <a:lstStyle/>
                  <a:p>
                    <a:fld id="{ECA572F3-B0FF-4FD2-9C37-F40F3E837A9C}"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85-4A30-AFF0-71ECBC02B2E8}"/>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Taul1!$C$2</c:f>
              <c:numCache>
                <c:formatCode>0%</c:formatCode>
                <c:ptCount val="1"/>
                <c:pt idx="0">
                  <c:v>0.34</c:v>
                </c:pt>
              </c:numCache>
            </c:numRef>
          </c:val>
          <c:extLst>
            <c:ext xmlns:c16="http://schemas.microsoft.com/office/drawing/2014/chart" uri="{C3380CC4-5D6E-409C-BE32-E72D297353CC}">
              <c16:uniqueId val="{00000002-5785-4A30-AFF0-71ECBC02B2E8}"/>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Taul1!$D$2</c:f>
              <c:numCache>
                <c:formatCode>0%</c:formatCode>
                <c:ptCount val="1"/>
                <c:pt idx="0">
                  <c:v>0.56000000000000005</c:v>
                </c:pt>
              </c:numCache>
            </c:numRef>
          </c:val>
          <c:extLst>
            <c:ext xmlns:c16="http://schemas.microsoft.com/office/drawing/2014/chart" uri="{C3380CC4-5D6E-409C-BE32-E72D297353CC}">
              <c16:uniqueId val="{00000003-5785-4A30-AFF0-71ECBC02B2E8}"/>
            </c:ext>
          </c:extLst>
        </c:ser>
        <c:ser>
          <c:idx val="3"/>
          <c:order val="3"/>
          <c:tx>
            <c:strRef>
              <c:f>Taul1!$E$1</c:f>
              <c:strCache>
                <c:ptCount val="1"/>
                <c:pt idx="0">
                  <c:v>Emme investoi lainkaan tekoälyyn</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Taul1!$E$2</c:f>
              <c:numCache>
                <c:formatCode>0%</c:formatCode>
                <c:ptCount val="1"/>
                <c:pt idx="0">
                  <c:v>0.1</c:v>
                </c:pt>
              </c:numCache>
            </c:numRef>
          </c:val>
          <c:extLst>
            <c:ext xmlns:c16="http://schemas.microsoft.com/office/drawing/2014/chart" uri="{C3380CC4-5D6E-409C-BE32-E72D297353CC}">
              <c16:uniqueId val="{00000004-5785-4A30-AFF0-71ECBC02B2E8}"/>
            </c:ext>
          </c:extLst>
        </c:ser>
        <c:dLbls>
          <c:showLegendKey val="0"/>
          <c:showVal val="0"/>
          <c:showCatName val="0"/>
          <c:showSerName val="0"/>
          <c:showPercent val="0"/>
          <c:showBubbleSize val="0"/>
        </c:dLbls>
        <c:gapWidth val="150"/>
        <c:overlap val="100"/>
        <c:axId val="534422896"/>
        <c:axId val="727865024"/>
      </c:barChart>
      <c:catAx>
        <c:axId val="534422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65024"/>
        <c:crosses val="autoZero"/>
        <c:auto val="1"/>
        <c:lblAlgn val="ctr"/>
        <c:lblOffset val="100"/>
        <c:noMultiLvlLbl val="0"/>
      </c:catAx>
      <c:valAx>
        <c:axId val="727865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228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Yrityksen toimiala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 TeknoBaro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c:v>
                </c:pt>
                <c:pt idx="1">
                  <c:v>Suunnittelu ja konsultointi</c:v>
                </c:pt>
                <c:pt idx="2">
                  <c:v>Metallien jalostus</c:v>
                </c:pt>
                <c:pt idx="3">
                  <c:v>Kone- ja metallituoteteollisuus</c:v>
                </c:pt>
                <c:pt idx="4">
                  <c:v>Elektroniikka- ja sähköteollisuus</c:v>
                </c:pt>
              </c:strCache>
            </c:strRef>
          </c:cat>
          <c:val>
            <c:numRef>
              <c:f>Taul1!$B$2:$B$6</c:f>
              <c:numCache>
                <c:formatCode>_-* #\ ##0_-;\-* #\ ##0_-;_-* "-"??_-;_-@_-</c:formatCode>
                <c:ptCount val="5"/>
                <c:pt idx="0">
                  <c:v>41</c:v>
                </c:pt>
                <c:pt idx="1">
                  <c:v>19</c:v>
                </c:pt>
                <c:pt idx="2">
                  <c:v>12</c:v>
                </c:pt>
                <c:pt idx="3">
                  <c:v>180</c:v>
                </c:pt>
                <c:pt idx="4">
                  <c:v>52</c:v>
                </c:pt>
              </c:numCache>
            </c:numRef>
          </c:val>
          <c:extLst>
            <c:ext xmlns:c16="http://schemas.microsoft.com/office/drawing/2014/chart" uri="{C3380CC4-5D6E-409C-BE32-E72D297353CC}">
              <c16:uniqueId val="{00000000-30C0-41F2-BA73-3C34A94CB270}"/>
            </c:ext>
          </c:extLst>
        </c:ser>
        <c:dLbls>
          <c:showLegendKey val="0"/>
          <c:showVal val="0"/>
          <c:showCatName val="0"/>
          <c:showSerName val="0"/>
          <c:showPercent val="0"/>
          <c:showBubbleSize val="0"/>
        </c:dLbls>
        <c:gapWidth val="182"/>
        <c:axId val="621864864"/>
        <c:axId val="621866784"/>
      </c:barChart>
      <c:catAx>
        <c:axId val="62186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21866784"/>
        <c:crosses val="autoZero"/>
        <c:auto val="1"/>
        <c:lblAlgn val="ctr"/>
        <c:lblOffset val="100"/>
        <c:noMultiLvlLbl val="0"/>
      </c:catAx>
      <c:valAx>
        <c:axId val="621866784"/>
        <c:scaling>
          <c:orientation val="minMax"/>
        </c:scaling>
        <c:delete val="1"/>
        <c:axPos val="b"/>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crossAx val="62186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Taul1!$A$3:$A$8</c:f>
              <c:strCache>
                <c:ptCount val="6"/>
                <c:pt idx="0">
                  <c:v>Maalis 2025</c:v>
                </c:pt>
                <c:pt idx="1">
                  <c:v>Kesä 2025</c:v>
                </c:pt>
                <c:pt idx="2">
                  <c:v>Syys 2025</c:v>
                </c:pt>
                <c:pt idx="3">
                  <c:v>Joulu 2025</c:v>
                </c:pt>
                <c:pt idx="4">
                  <c:v>Maalis 2026</c:v>
                </c:pt>
                <c:pt idx="5">
                  <c:v>Kesä 2026</c:v>
                </c:pt>
              </c:strCache>
            </c:strRef>
          </c:cat>
          <c:val>
            <c:numRef>
              <c:f>Taul1!$B$3:$B$8</c:f>
              <c:numCache>
                <c:formatCode>0%</c:formatCode>
                <c:ptCount val="6"/>
                <c:pt idx="0">
                  <c:v>0.83</c:v>
                </c:pt>
                <c:pt idx="1">
                  <c:v>0.85</c:v>
                </c:pt>
                <c:pt idx="2">
                  <c:v>0.85</c:v>
                </c:pt>
                <c:pt idx="3">
                  <c:v>0.9</c:v>
                </c:pt>
                <c:pt idx="4">
                  <c:v>0.92</c:v>
                </c:pt>
                <c:pt idx="5">
                  <c:v>0.9</c:v>
                </c:pt>
              </c:numCache>
            </c:numRef>
          </c:val>
          <c:extLst>
            <c:ext xmlns:c16="http://schemas.microsoft.com/office/drawing/2014/chart" uri="{C3380CC4-5D6E-409C-BE32-E72D297353CC}">
              <c16:uniqueId val="{00000000-DEE9-4487-9F12-774AB1EC6903}"/>
            </c:ext>
          </c:extLst>
        </c:ser>
        <c:dLbls>
          <c:showLegendKey val="0"/>
          <c:showVal val="0"/>
          <c:showCatName val="0"/>
          <c:showSerName val="0"/>
          <c:showPercent val="0"/>
          <c:showBubbleSize val="0"/>
        </c:dLbls>
        <c:gapWidth val="219"/>
        <c:overlap val="-27"/>
        <c:axId val="1207304848"/>
        <c:axId val="1207306288"/>
      </c:barChart>
      <c:catAx>
        <c:axId val="120730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7306288"/>
        <c:crosses val="autoZero"/>
        <c:auto val="1"/>
        <c:lblAlgn val="ctr"/>
        <c:lblOffset val="100"/>
        <c:noMultiLvlLbl val="0"/>
      </c:catAx>
      <c:valAx>
        <c:axId val="12073062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7304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36601511644188"/>
          <c:y val="3.9444200996580185E-2"/>
          <c:w val="0.41445863534935545"/>
          <c:h val="0.86625987657946213"/>
        </c:manualLayout>
      </c:layout>
      <c:barChart>
        <c:barDir val="bar"/>
        <c:grouping val="percentStacked"/>
        <c:varyColors val="0"/>
        <c:ser>
          <c:idx val="0"/>
          <c:order val="0"/>
          <c:tx>
            <c:strRef>
              <c:f>Taul1!$B$1</c:f>
              <c:strCache>
                <c:ptCount val="1"/>
                <c:pt idx="0">
                  <c:v>Laskussa</c:v>
                </c:pt>
              </c:strCache>
            </c:strRef>
          </c:tx>
          <c:spPr>
            <a:solidFill>
              <a:schemeClr val="accent4"/>
            </a:solidFill>
            <a:ln>
              <a:noFill/>
            </a:ln>
            <a:effectLst/>
          </c:spPr>
          <c:invertIfNegative val="0"/>
          <c:cat>
            <c:strRef>
              <c:f>Taul1!$A$2:$A$3</c:f>
              <c:strCache>
                <c:ptCount val="2"/>
                <c:pt idx="0">
                  <c:v>Palvelut</c:v>
                </c:pt>
                <c:pt idx="1">
                  <c:v>Teollisuus</c:v>
                </c:pt>
              </c:strCache>
            </c:strRef>
          </c:cat>
          <c:val>
            <c:numRef>
              <c:f>Taul1!$B$2:$B$3</c:f>
              <c:numCache>
                <c:formatCode>0%</c:formatCode>
                <c:ptCount val="2"/>
                <c:pt idx="0">
                  <c:v>0</c:v>
                </c:pt>
                <c:pt idx="1">
                  <c:v>0</c:v>
                </c:pt>
              </c:numCache>
            </c:numRef>
          </c:val>
          <c:extLst>
            <c:ext xmlns:c16="http://schemas.microsoft.com/office/drawing/2014/chart" uri="{C3380CC4-5D6E-409C-BE32-E72D297353CC}">
              <c16:uniqueId val="{00000000-5785-4A30-AFF0-71ECBC02B2E8}"/>
            </c:ext>
          </c:extLst>
        </c:ser>
        <c:ser>
          <c:idx val="1"/>
          <c:order val="1"/>
          <c:tx>
            <c:strRef>
              <c:f>Taul1!$C$1</c:f>
              <c:strCache>
                <c:ptCount val="1"/>
                <c:pt idx="0">
                  <c:v>Ennallaan</c:v>
                </c:pt>
              </c:strCache>
            </c:strRef>
          </c:tx>
          <c:spPr>
            <a:solidFill>
              <a:schemeClr val="accent1"/>
            </a:solidFill>
            <a:ln>
              <a:noFill/>
            </a:ln>
            <a:effectLst/>
          </c:spPr>
          <c:invertIfNegative val="0"/>
          <c:dLbls>
            <c:dLbl>
              <c:idx val="0"/>
              <c:tx>
                <c:rich>
                  <a:bodyPr/>
                  <a:lstStyle/>
                  <a:p>
                    <a:fld id="{ECA572F3-B0FF-4FD2-9C37-F40F3E837A9C}"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85-4A30-AFF0-71ECBC02B2E8}"/>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Taul1!$C$2:$C$3</c:f>
              <c:numCache>
                <c:formatCode>0%</c:formatCode>
                <c:ptCount val="2"/>
                <c:pt idx="0">
                  <c:v>0.19</c:v>
                </c:pt>
                <c:pt idx="1">
                  <c:v>0.38</c:v>
                </c:pt>
              </c:numCache>
            </c:numRef>
          </c:val>
          <c:extLst>
            <c:ext xmlns:c16="http://schemas.microsoft.com/office/drawing/2014/chart" uri="{C3380CC4-5D6E-409C-BE32-E72D297353CC}">
              <c16:uniqueId val="{00000002-5785-4A30-AFF0-71ECBC02B2E8}"/>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Taul1!$D$2:$D$3</c:f>
              <c:numCache>
                <c:formatCode>0%</c:formatCode>
                <c:ptCount val="2"/>
                <c:pt idx="0">
                  <c:v>0.78</c:v>
                </c:pt>
                <c:pt idx="1">
                  <c:v>0.5</c:v>
                </c:pt>
              </c:numCache>
            </c:numRef>
          </c:val>
          <c:extLst>
            <c:ext xmlns:c16="http://schemas.microsoft.com/office/drawing/2014/chart" uri="{C3380CC4-5D6E-409C-BE32-E72D297353CC}">
              <c16:uniqueId val="{00000003-5785-4A30-AFF0-71ECBC02B2E8}"/>
            </c:ext>
          </c:extLst>
        </c:ser>
        <c:ser>
          <c:idx val="3"/>
          <c:order val="3"/>
          <c:tx>
            <c:strRef>
              <c:f>Taul1!$E$1</c:f>
              <c:strCache>
                <c:ptCount val="1"/>
                <c:pt idx="0">
                  <c:v>Emme investoi lainkaan tekoälyyn</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Palvelut</c:v>
                </c:pt>
                <c:pt idx="1">
                  <c:v>Teollisuus</c:v>
                </c:pt>
              </c:strCache>
            </c:strRef>
          </c:cat>
          <c:val>
            <c:numRef>
              <c:f>Taul1!$E$2:$E$3</c:f>
              <c:numCache>
                <c:formatCode>0%</c:formatCode>
                <c:ptCount val="2"/>
                <c:pt idx="0">
                  <c:v>0.03</c:v>
                </c:pt>
                <c:pt idx="1">
                  <c:v>0.11</c:v>
                </c:pt>
              </c:numCache>
            </c:numRef>
          </c:val>
          <c:extLst>
            <c:ext xmlns:c16="http://schemas.microsoft.com/office/drawing/2014/chart" uri="{C3380CC4-5D6E-409C-BE32-E72D297353CC}">
              <c16:uniqueId val="{00000004-5785-4A30-AFF0-71ECBC02B2E8}"/>
            </c:ext>
          </c:extLst>
        </c:ser>
        <c:dLbls>
          <c:showLegendKey val="0"/>
          <c:showVal val="0"/>
          <c:showCatName val="0"/>
          <c:showSerName val="0"/>
          <c:showPercent val="0"/>
          <c:showBubbleSize val="0"/>
        </c:dLbls>
        <c:gapWidth val="150"/>
        <c:overlap val="100"/>
        <c:axId val="534422896"/>
        <c:axId val="727865024"/>
      </c:barChart>
      <c:catAx>
        <c:axId val="534422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65024"/>
        <c:crosses val="autoZero"/>
        <c:auto val="1"/>
        <c:lblAlgn val="ctr"/>
        <c:lblOffset val="100"/>
        <c:noMultiLvlLbl val="0"/>
      </c:catAx>
      <c:valAx>
        <c:axId val="727865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22896"/>
        <c:crosses val="autoZero"/>
        <c:crossBetween val="between"/>
      </c:valAx>
      <c:spPr>
        <a:noFill/>
        <a:ln>
          <a:noFill/>
        </a:ln>
        <a:effectLst/>
      </c:spPr>
    </c:plotArea>
    <c:legend>
      <c:legendPos val="r"/>
      <c:layout>
        <c:manualLayout>
          <c:xMode val="edge"/>
          <c:yMode val="edge"/>
          <c:x val="0.75307622869502266"/>
          <c:y val="0.21576966167774225"/>
          <c:w val="0.23784318106661184"/>
          <c:h val="0.500329784014058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36601511644188"/>
          <c:y val="3.9444200996580185E-2"/>
          <c:w val="0.41445863534935545"/>
          <c:h val="0.86625987657946213"/>
        </c:manualLayout>
      </c:layout>
      <c:barChart>
        <c:barDir val="bar"/>
        <c:grouping val="percentStacked"/>
        <c:varyColors val="0"/>
        <c:ser>
          <c:idx val="0"/>
          <c:order val="0"/>
          <c:tx>
            <c:strRef>
              <c:f>Taul1!$B$1</c:f>
              <c:strCache>
                <c:ptCount val="1"/>
                <c:pt idx="0">
                  <c:v>Laskussa</c:v>
                </c:pt>
              </c:strCache>
            </c:strRef>
          </c:tx>
          <c:spPr>
            <a:solidFill>
              <a:schemeClr val="accent4"/>
            </a:solidFill>
            <a:ln>
              <a:noFill/>
            </a:ln>
            <a:effectLst/>
          </c:spPr>
          <c:invertIfNegative val="0"/>
          <c:cat>
            <c:strRef>
              <c:f>Taul1!$A$2:$A$3</c:f>
              <c:strCache>
                <c:ptCount val="2"/>
                <c:pt idx="0">
                  <c:v>Yli 150 työllistävät</c:v>
                </c:pt>
                <c:pt idx="1">
                  <c:v>Alle 150 työllistävät</c:v>
                </c:pt>
              </c:strCache>
            </c:strRef>
          </c:cat>
          <c:val>
            <c:numRef>
              <c:f>Taul1!$B$2:$B$3</c:f>
              <c:numCache>
                <c:formatCode>0%</c:formatCode>
                <c:ptCount val="2"/>
                <c:pt idx="0">
                  <c:v>0</c:v>
                </c:pt>
                <c:pt idx="1">
                  <c:v>0</c:v>
                </c:pt>
              </c:numCache>
            </c:numRef>
          </c:val>
          <c:extLst>
            <c:ext xmlns:c16="http://schemas.microsoft.com/office/drawing/2014/chart" uri="{C3380CC4-5D6E-409C-BE32-E72D297353CC}">
              <c16:uniqueId val="{00000000-5785-4A30-AFF0-71ECBC02B2E8}"/>
            </c:ext>
          </c:extLst>
        </c:ser>
        <c:ser>
          <c:idx val="1"/>
          <c:order val="1"/>
          <c:tx>
            <c:strRef>
              <c:f>Taul1!$C$1</c:f>
              <c:strCache>
                <c:ptCount val="1"/>
                <c:pt idx="0">
                  <c:v>Ennallaan</c:v>
                </c:pt>
              </c:strCache>
            </c:strRef>
          </c:tx>
          <c:spPr>
            <a:solidFill>
              <a:schemeClr val="accent1"/>
            </a:solidFill>
            <a:ln>
              <a:noFill/>
            </a:ln>
            <a:effectLst/>
          </c:spPr>
          <c:invertIfNegative val="0"/>
          <c:dLbls>
            <c:dLbl>
              <c:idx val="0"/>
              <c:tx>
                <c:rich>
                  <a:bodyPr/>
                  <a:lstStyle/>
                  <a:p>
                    <a:fld id="{ECA572F3-B0FF-4FD2-9C37-F40F3E837A9C}"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85-4A30-AFF0-71ECBC02B2E8}"/>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Taul1!$C$2:$C$3</c:f>
              <c:numCache>
                <c:formatCode>0%</c:formatCode>
                <c:ptCount val="2"/>
                <c:pt idx="0">
                  <c:v>0.23</c:v>
                </c:pt>
                <c:pt idx="1">
                  <c:v>0.37</c:v>
                </c:pt>
              </c:numCache>
            </c:numRef>
          </c:val>
          <c:extLst>
            <c:ext xmlns:c16="http://schemas.microsoft.com/office/drawing/2014/chart" uri="{C3380CC4-5D6E-409C-BE32-E72D297353CC}">
              <c16:uniqueId val="{00000002-5785-4A30-AFF0-71ECBC02B2E8}"/>
            </c:ext>
          </c:extLst>
        </c:ser>
        <c:ser>
          <c:idx val="2"/>
          <c:order val="2"/>
          <c:tx>
            <c:strRef>
              <c:f>Taul1!$D$1</c:f>
              <c:strCache>
                <c:ptCount val="1"/>
                <c:pt idx="0">
                  <c:v>Kasvussa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Taul1!$D$2:$D$3</c:f>
              <c:numCache>
                <c:formatCode>0%</c:formatCode>
                <c:ptCount val="2"/>
                <c:pt idx="0">
                  <c:v>0.73</c:v>
                </c:pt>
                <c:pt idx="1">
                  <c:v>0.51</c:v>
                </c:pt>
              </c:numCache>
            </c:numRef>
          </c:val>
          <c:extLst>
            <c:ext xmlns:c16="http://schemas.microsoft.com/office/drawing/2014/chart" uri="{C3380CC4-5D6E-409C-BE32-E72D297353CC}">
              <c16:uniqueId val="{00000003-5785-4A30-AFF0-71ECBC02B2E8}"/>
            </c:ext>
          </c:extLst>
        </c:ser>
        <c:ser>
          <c:idx val="3"/>
          <c:order val="3"/>
          <c:tx>
            <c:strRef>
              <c:f>Taul1!$E$1</c:f>
              <c:strCache>
                <c:ptCount val="1"/>
                <c:pt idx="0">
                  <c:v>Emme investoi lainkaan tekoälyyn</c:v>
                </c:pt>
              </c:strCache>
            </c:strRef>
          </c:tx>
          <c:spPr>
            <a:solidFill>
              <a:schemeClr val="tx2">
                <a:lumMod val="75000"/>
                <a:lumOff val="25000"/>
              </a:schemeClr>
            </a:solidFill>
            <a:ln>
              <a:noFill/>
            </a:ln>
            <a:effectLst/>
          </c:spPr>
          <c:invertIfNegative val="0"/>
          <c:dLbls>
            <c:dLbl>
              <c:idx val="0"/>
              <c:layout>
                <c:manualLayout>
                  <c:x val="-1.9674612183125235E-2"/>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59-486F-A241-31A4977FF8B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Yli 150 työllistävät</c:v>
                </c:pt>
                <c:pt idx="1">
                  <c:v>Alle 150 työllistävät</c:v>
                </c:pt>
              </c:strCache>
            </c:strRef>
          </c:cat>
          <c:val>
            <c:numRef>
              <c:f>Taul1!$E$2:$E$3</c:f>
              <c:numCache>
                <c:formatCode>0%</c:formatCode>
                <c:ptCount val="2"/>
                <c:pt idx="0">
                  <c:v>0.03</c:v>
                </c:pt>
                <c:pt idx="1">
                  <c:v>0.11</c:v>
                </c:pt>
              </c:numCache>
            </c:numRef>
          </c:val>
          <c:extLst>
            <c:ext xmlns:c16="http://schemas.microsoft.com/office/drawing/2014/chart" uri="{C3380CC4-5D6E-409C-BE32-E72D297353CC}">
              <c16:uniqueId val="{00000004-5785-4A30-AFF0-71ECBC02B2E8}"/>
            </c:ext>
          </c:extLst>
        </c:ser>
        <c:dLbls>
          <c:showLegendKey val="0"/>
          <c:showVal val="0"/>
          <c:showCatName val="0"/>
          <c:showSerName val="0"/>
          <c:showPercent val="0"/>
          <c:showBubbleSize val="0"/>
        </c:dLbls>
        <c:gapWidth val="150"/>
        <c:overlap val="100"/>
        <c:axId val="534422896"/>
        <c:axId val="727865024"/>
      </c:barChart>
      <c:catAx>
        <c:axId val="534422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65024"/>
        <c:crosses val="autoZero"/>
        <c:auto val="1"/>
        <c:lblAlgn val="ctr"/>
        <c:lblOffset val="100"/>
        <c:noMultiLvlLbl val="0"/>
      </c:catAx>
      <c:valAx>
        <c:axId val="727865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22896"/>
        <c:crosses val="autoZero"/>
        <c:crossBetween val="between"/>
      </c:valAx>
      <c:spPr>
        <a:noFill/>
        <a:ln>
          <a:noFill/>
        </a:ln>
        <a:effectLst/>
      </c:spPr>
    </c:plotArea>
    <c:legend>
      <c:legendPos val="r"/>
      <c:layout>
        <c:manualLayout>
          <c:xMode val="edge"/>
          <c:yMode val="edge"/>
          <c:x val="0.75307622869502266"/>
          <c:y val="0.21576966167774225"/>
          <c:w val="0.23784318106661184"/>
          <c:h val="0.4178555455666638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83415410190637"/>
          <c:y val="4.2677012609117361E-2"/>
          <c:w val="0.51551809712775687"/>
          <c:h val="0.94711013693608381"/>
        </c:manualLayout>
      </c:layout>
      <c:barChart>
        <c:barDir val="bar"/>
        <c:grouping val="clustered"/>
        <c:varyColors val="0"/>
        <c:ser>
          <c:idx val="0"/>
          <c:order val="0"/>
          <c:tx>
            <c:strRef>
              <c:f>Taul1!$B$1</c:f>
              <c:strCache>
                <c:ptCount val="1"/>
                <c:pt idx="0">
                  <c:v>Maalis 2025</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Emme osaa arvioida.</c:v>
                </c:pt>
                <c:pt idx="1">
                  <c:v>Ei ole ollut vaikutuksia.</c:v>
                </c:pt>
                <c:pt idx="2">
                  <c:v>Jouduimme supistamaan liiketoimintaa tietyissä maissa.</c:v>
                </c:pt>
                <c:pt idx="3">
                  <c:v>Kyberuhat, tietoturvariskit ja informaatiovaikuttaminen ovat lisääntyneet (konkreettisesti todettu).</c:v>
                </c:pt>
                <c:pt idx="4">
                  <c:v>Olemme saaneet uusia asiakkaita tai uusia markkinoita.</c:v>
                </c:pt>
                <c:pt idx="5">
                  <c:v>Vientirajoitukset vaikeuttavat liiketoimintaa.</c:v>
                </c:pt>
                <c:pt idx="6">
                  <c:v>Olemme menettäneet asiakkaita tai markkinoita tietyillä alueilla.</c:v>
                </c:pt>
                <c:pt idx="7">
                  <c:v>Investointihankkeita siirretty tai peruttu epävarmuuden takia.</c:v>
                </c:pt>
                <c:pt idx="8">
                  <c:v>Toimitusketjuongelmat (esim. viivästykset, komponenttipula, logistiikkaongelmat).</c:v>
                </c:pt>
                <c:pt idx="9">
                  <c:v>Kustannusten nousu (energia, raaka-aineet, kuljetukset, tullit, valuuttakurssit).</c:v>
                </c:pt>
              </c:strCache>
            </c:strRef>
          </c:cat>
          <c:val>
            <c:numRef>
              <c:f>Taul1!$B$2:$B$11</c:f>
              <c:numCache>
                <c:formatCode>0%</c:formatCode>
                <c:ptCount val="10"/>
                <c:pt idx="0">
                  <c:v>0.11</c:v>
                </c:pt>
                <c:pt idx="1">
                  <c:v>0.25</c:v>
                </c:pt>
                <c:pt idx="2">
                  <c:v>0.1</c:v>
                </c:pt>
                <c:pt idx="3">
                  <c:v>0.18</c:v>
                </c:pt>
                <c:pt idx="4">
                  <c:v>0.13</c:v>
                </c:pt>
                <c:pt idx="5">
                  <c:v>0.11</c:v>
                </c:pt>
                <c:pt idx="6">
                  <c:v>0.18</c:v>
                </c:pt>
                <c:pt idx="7">
                  <c:v>0.28999999999999998</c:v>
                </c:pt>
                <c:pt idx="8">
                  <c:v>0.15</c:v>
                </c:pt>
                <c:pt idx="9">
                  <c:v>0.36</c:v>
                </c:pt>
              </c:numCache>
            </c:numRef>
          </c:val>
          <c:extLst>
            <c:ext xmlns:c16="http://schemas.microsoft.com/office/drawing/2014/chart" uri="{C3380CC4-5D6E-409C-BE32-E72D297353CC}">
              <c16:uniqueId val="{00000000-B7D0-45B8-99A6-75BD1607C217}"/>
            </c:ext>
          </c:extLst>
        </c:ser>
        <c:ser>
          <c:idx val="1"/>
          <c:order val="1"/>
          <c:tx>
            <c:strRef>
              <c:f>Taul1!$C$1</c:f>
              <c:strCache>
                <c:ptCount val="1"/>
                <c:pt idx="0">
                  <c:v>Kesä 2026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Emme osaa arvioida.</c:v>
                </c:pt>
                <c:pt idx="1">
                  <c:v>Ei ole ollut vaikutuksia.</c:v>
                </c:pt>
                <c:pt idx="2">
                  <c:v>Jouduimme supistamaan liiketoimintaa tietyissä maissa.</c:v>
                </c:pt>
                <c:pt idx="3">
                  <c:v>Kyberuhat, tietoturvariskit ja informaatiovaikuttaminen ovat lisääntyneet (konkreettisesti todettu).</c:v>
                </c:pt>
                <c:pt idx="4">
                  <c:v>Olemme saaneet uusia asiakkaita tai uusia markkinoita.</c:v>
                </c:pt>
                <c:pt idx="5">
                  <c:v>Vientirajoitukset vaikeuttavat liiketoimintaa.</c:v>
                </c:pt>
                <c:pt idx="6">
                  <c:v>Olemme menettäneet asiakkaita tai markkinoita tietyillä alueilla.</c:v>
                </c:pt>
                <c:pt idx="7">
                  <c:v>Investointihankkeita siirretty tai peruttu epävarmuuden takia.</c:v>
                </c:pt>
                <c:pt idx="8">
                  <c:v>Toimitusketjuongelmat (esim. viivästykset, komponenttipula, logistiikkaongelmat).</c:v>
                </c:pt>
                <c:pt idx="9">
                  <c:v>Kustannusten nousu (energia, raaka-aineet, kuljetukset, tullit, valuuttakurssit).</c:v>
                </c:pt>
              </c:strCache>
            </c:strRef>
          </c:cat>
          <c:val>
            <c:numRef>
              <c:f>Taul1!$C$2:$C$11</c:f>
              <c:numCache>
                <c:formatCode>0%</c:formatCode>
                <c:ptCount val="10"/>
                <c:pt idx="0">
                  <c:v>0.03</c:v>
                </c:pt>
                <c:pt idx="1">
                  <c:v>0.11</c:v>
                </c:pt>
                <c:pt idx="2">
                  <c:v>0.13</c:v>
                </c:pt>
                <c:pt idx="3">
                  <c:v>0.14000000000000001</c:v>
                </c:pt>
                <c:pt idx="4">
                  <c:v>0.16</c:v>
                </c:pt>
                <c:pt idx="5">
                  <c:v>0.16</c:v>
                </c:pt>
                <c:pt idx="6">
                  <c:v>0.2</c:v>
                </c:pt>
                <c:pt idx="7">
                  <c:v>0.33</c:v>
                </c:pt>
                <c:pt idx="8">
                  <c:v>0.36</c:v>
                </c:pt>
                <c:pt idx="9">
                  <c:v>0.66</c:v>
                </c:pt>
              </c:numCache>
            </c:numRef>
          </c:val>
          <c:extLst>
            <c:ext xmlns:c16="http://schemas.microsoft.com/office/drawing/2014/chart" uri="{C3380CC4-5D6E-409C-BE32-E72D297353CC}">
              <c16:uniqueId val="{00000001-B7D0-45B8-99A6-75BD1607C217}"/>
            </c:ext>
          </c:extLst>
        </c:ser>
        <c:dLbls>
          <c:showLegendKey val="0"/>
          <c:showVal val="0"/>
          <c:showCatName val="0"/>
          <c:showSerName val="0"/>
          <c:showPercent val="0"/>
          <c:showBubbleSize val="0"/>
        </c:dLbls>
        <c:gapWidth val="182"/>
        <c:axId val="2131836943"/>
        <c:axId val="2131837903"/>
      </c:barChart>
      <c:catAx>
        <c:axId val="2131836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i-FI"/>
          </a:p>
        </c:txPr>
        <c:crossAx val="2131837903"/>
        <c:crosses val="autoZero"/>
        <c:auto val="1"/>
        <c:lblAlgn val="ctr"/>
        <c:lblOffset val="100"/>
        <c:noMultiLvlLbl val="0"/>
      </c:catAx>
      <c:valAx>
        <c:axId val="2131837903"/>
        <c:scaling>
          <c:orientation val="minMax"/>
          <c:max val="0.70000000000000007"/>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31836943"/>
        <c:crosses val="autoZero"/>
        <c:crossBetween val="between"/>
      </c:valAx>
      <c:spPr>
        <a:noFill/>
        <a:ln>
          <a:noFill/>
        </a:ln>
        <a:effectLst/>
      </c:spPr>
    </c:plotArea>
    <c:legend>
      <c:legendPos val="b"/>
      <c:layout>
        <c:manualLayout>
          <c:xMode val="edge"/>
          <c:yMode val="edge"/>
          <c:x val="0.72728568406815208"/>
          <c:y val="0.60569403606314476"/>
          <c:w val="0.27271431593184792"/>
          <c:h val="9.9446604092044269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276910335129791"/>
          <c:y val="4.2381044114814102E-2"/>
          <c:w val="0.50058314787836533"/>
          <c:h val="0.93591846578800075"/>
        </c:manualLayout>
      </c:layout>
      <c:barChart>
        <c:barDir val="bar"/>
        <c:grouping val="clustered"/>
        <c:varyColors val="0"/>
        <c:ser>
          <c:idx val="0"/>
          <c:order val="0"/>
          <c:tx>
            <c:strRef>
              <c:f>Taul1!$B$1</c:f>
              <c:strCache>
                <c:ptCount val="1"/>
                <c:pt idx="0">
                  <c:v>Maalis 2025</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Meillä on kattava jatkuvuudenhallintajärjestelmä, joka sisältää riskienhallinnan, varautumissuunnittelun, harjoittelun ja säännöllisen arvioinnin.</c:v>
                </c:pt>
                <c:pt idx="1">
                  <c:v>Meillä on suunnitelma, harjoittelemme säännöllisesti ja kehitämme sitä kokemusten perusteella.</c:v>
                </c:pt>
                <c:pt idx="2">
                  <c:v>Meillä on suunnitelma ja olemme testanneet sitä käytännössä (esim. harjoitukset, simulaatiot).</c:v>
                </c:pt>
                <c:pt idx="3">
                  <c:v>Meillä on kirjallinen varautumissuunnitelma / jatkuvuussuunnitelma.</c:v>
                </c:pt>
                <c:pt idx="4">
                  <c:v>Olemme tunnistaneet keskeiset riskit, mutta meillä ei ole kirjallista suunnitelmaa.</c:v>
                </c:pt>
                <c:pt idx="5">
                  <c:v>Meillä ei ole varsinaista suunnitelmaa tai järjestelmällistä varautumista.</c:v>
                </c:pt>
              </c:strCache>
            </c:strRef>
          </c:cat>
          <c:val>
            <c:numRef>
              <c:f>Taul1!$B$2:$B$7</c:f>
              <c:numCache>
                <c:formatCode>0%</c:formatCode>
                <c:ptCount val="6"/>
                <c:pt idx="0">
                  <c:v>0.06</c:v>
                </c:pt>
                <c:pt idx="1">
                  <c:v>0.04</c:v>
                </c:pt>
                <c:pt idx="2">
                  <c:v>0.09</c:v>
                </c:pt>
                <c:pt idx="3">
                  <c:v>0.3</c:v>
                </c:pt>
                <c:pt idx="4">
                  <c:v>0.45</c:v>
                </c:pt>
                <c:pt idx="5">
                  <c:v>7.0000000000000007E-2</c:v>
                </c:pt>
              </c:numCache>
            </c:numRef>
          </c:val>
          <c:extLst>
            <c:ext xmlns:c16="http://schemas.microsoft.com/office/drawing/2014/chart" uri="{C3380CC4-5D6E-409C-BE32-E72D297353CC}">
              <c16:uniqueId val="{00000000-332D-46B3-BAB4-6B54B053AED6}"/>
            </c:ext>
          </c:extLst>
        </c:ser>
        <c:ser>
          <c:idx val="1"/>
          <c:order val="1"/>
          <c:tx>
            <c:strRef>
              <c:f>Taul1!$C$1</c:f>
              <c:strCache>
                <c:ptCount val="1"/>
                <c:pt idx="0">
                  <c:v>Kesä 2026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Meillä on kattava jatkuvuudenhallintajärjestelmä, joka sisältää riskienhallinnan, varautumissuunnittelun, harjoittelun ja säännöllisen arvioinnin.</c:v>
                </c:pt>
                <c:pt idx="1">
                  <c:v>Meillä on suunnitelma, harjoittelemme säännöllisesti ja kehitämme sitä kokemusten perusteella.</c:v>
                </c:pt>
                <c:pt idx="2">
                  <c:v>Meillä on suunnitelma ja olemme testanneet sitä käytännössä (esim. harjoitukset, simulaatiot).</c:v>
                </c:pt>
                <c:pt idx="3">
                  <c:v>Meillä on kirjallinen varautumissuunnitelma / jatkuvuussuunnitelma.</c:v>
                </c:pt>
                <c:pt idx="4">
                  <c:v>Olemme tunnistaneet keskeiset riskit, mutta meillä ei ole kirjallista suunnitelmaa.</c:v>
                </c:pt>
                <c:pt idx="5">
                  <c:v>Meillä ei ole varsinaista suunnitelmaa tai järjestelmällistä varautumista.</c:v>
                </c:pt>
              </c:strCache>
            </c:strRef>
          </c:cat>
          <c:val>
            <c:numRef>
              <c:f>Taul1!$C$2:$C$7</c:f>
              <c:numCache>
                <c:formatCode>0%</c:formatCode>
                <c:ptCount val="6"/>
                <c:pt idx="0">
                  <c:v>0.08</c:v>
                </c:pt>
                <c:pt idx="1">
                  <c:v>0.03</c:v>
                </c:pt>
                <c:pt idx="2">
                  <c:v>7.0000000000000007E-2</c:v>
                </c:pt>
                <c:pt idx="3">
                  <c:v>0.33</c:v>
                </c:pt>
                <c:pt idx="4">
                  <c:v>0.41</c:v>
                </c:pt>
                <c:pt idx="5">
                  <c:v>0.08</c:v>
                </c:pt>
              </c:numCache>
            </c:numRef>
          </c:val>
          <c:extLst>
            <c:ext xmlns:c16="http://schemas.microsoft.com/office/drawing/2014/chart" uri="{C3380CC4-5D6E-409C-BE32-E72D297353CC}">
              <c16:uniqueId val="{00000001-332D-46B3-BAB4-6B54B053AED6}"/>
            </c:ext>
          </c:extLst>
        </c:ser>
        <c:dLbls>
          <c:showLegendKey val="0"/>
          <c:showVal val="0"/>
          <c:showCatName val="0"/>
          <c:showSerName val="0"/>
          <c:showPercent val="0"/>
          <c:showBubbleSize val="0"/>
        </c:dLbls>
        <c:gapWidth val="182"/>
        <c:axId val="302946528"/>
        <c:axId val="302943648"/>
      </c:barChart>
      <c:catAx>
        <c:axId val="302946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02943648"/>
        <c:crosses val="autoZero"/>
        <c:auto val="1"/>
        <c:lblAlgn val="ctr"/>
        <c:lblOffset val="100"/>
        <c:noMultiLvlLbl val="0"/>
      </c:catAx>
      <c:valAx>
        <c:axId val="30294364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02946528"/>
        <c:crosses val="autoZero"/>
        <c:crossBetween val="between"/>
      </c:valAx>
      <c:spPr>
        <a:noFill/>
        <a:ln>
          <a:noFill/>
        </a:ln>
        <a:effectLst/>
      </c:spPr>
    </c:plotArea>
    <c:legend>
      <c:legendPos val="b"/>
      <c:layout>
        <c:manualLayout>
          <c:xMode val="edge"/>
          <c:yMode val="edge"/>
          <c:x val="0.71181066611849442"/>
          <c:y val="0.80106968905904674"/>
          <c:w val="0.2574229356404229"/>
          <c:h val="7.178717859651091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64785602140253"/>
          <c:y val="3.9444200996580185E-2"/>
          <c:w val="0.56270439520826077"/>
          <c:h val="0.94476202469314274"/>
        </c:manualLayout>
      </c:layout>
      <c:barChart>
        <c:barDir val="bar"/>
        <c:grouping val="clustered"/>
        <c:varyColors val="0"/>
        <c:ser>
          <c:idx val="0"/>
          <c:order val="0"/>
          <c:tx>
            <c:strRef>
              <c:f>Taul1!$B$1</c:f>
              <c:strCache>
                <c:ptCount val="1"/>
                <c:pt idx="0">
                  <c:v>Maalis 2025</c:v>
                </c:pt>
              </c:strCache>
            </c:strRef>
          </c:tx>
          <c:spPr>
            <a:solidFill>
              <a:schemeClr val="accent5">
                <a:lumMod val="20000"/>
                <a:lumOff val="80000"/>
              </a:schemeClr>
            </a:solidFill>
            <a:ln>
              <a:noFill/>
            </a:ln>
            <a:effectLst/>
          </c:spPr>
          <c:invertIfNegative val="0"/>
          <c:cat>
            <c:strRef>
              <c:f>Taul1!$A$2:$A$13</c:f>
              <c:strCache>
                <c:ptCount val="12"/>
                <c:pt idx="0">
                  <c:v>Muu, mikä?</c:v>
                </c:pt>
                <c:pt idx="1">
                  <c:v>Emme ole tehneet erityisiä toimenpiteitä</c:v>
                </c:pt>
                <c:pt idx="2">
                  <c:v>Toiminnan hajauttaminen eri maihin</c:v>
                </c:pt>
                <c:pt idx="3">
                  <c:v>Harjoittelu häiriöiden varalta, ml. kriisiviestintä</c:v>
                </c:pt>
                <c:pt idx="4">
                  <c:v>Vakuutusten päivittäminen</c:v>
                </c:pt>
                <c:pt idx="5">
                  <c:v>Yhteistyön lisääminen kumppanien tai asiakkaiden kanssa</c:v>
                </c:pt>
                <c:pt idx="6">
                  <c:v>Kumppanien riskianalyysi</c:v>
                </c:pt>
                <c:pt idx="7">
                  <c:v>Varastojen kasvattaminen</c:v>
                </c:pt>
                <c:pt idx="8">
                  <c:v>Tuotannon tai palveluiden mukauttaminen</c:v>
                </c:pt>
                <c:pt idx="9">
                  <c:v>Kyberturvallisuuden parantaminen</c:v>
                </c:pt>
                <c:pt idx="10">
                  <c:v>Uusien toimitusketjujen/toimittajien kartoittaminen</c:v>
                </c:pt>
                <c:pt idx="11">
                  <c:v>Henkilöstön kouluttaminen</c:v>
                </c:pt>
              </c:strCache>
            </c:strRef>
          </c:cat>
          <c:val>
            <c:numRef>
              <c:f>Taul1!$B$2:$B$13</c:f>
              <c:numCache>
                <c:formatCode>0%</c:formatCode>
                <c:ptCount val="12"/>
                <c:pt idx="0">
                  <c:v>0.02</c:v>
                </c:pt>
                <c:pt idx="1">
                  <c:v>0.09</c:v>
                </c:pt>
                <c:pt idx="2">
                  <c:v>0.11</c:v>
                </c:pt>
                <c:pt idx="3">
                  <c:v>0.11</c:v>
                </c:pt>
                <c:pt idx="4">
                  <c:v>0.19</c:v>
                </c:pt>
                <c:pt idx="5">
                  <c:v>0.23</c:v>
                </c:pt>
                <c:pt idx="6">
                  <c:v>0.25</c:v>
                </c:pt>
                <c:pt idx="7">
                  <c:v>0.21</c:v>
                </c:pt>
                <c:pt idx="8">
                  <c:v>0.41</c:v>
                </c:pt>
                <c:pt idx="9">
                  <c:v>0.5</c:v>
                </c:pt>
                <c:pt idx="10">
                  <c:v>0.4</c:v>
                </c:pt>
                <c:pt idx="11">
                  <c:v>0.42</c:v>
                </c:pt>
              </c:numCache>
            </c:numRef>
          </c:val>
          <c:extLst>
            <c:ext xmlns:c16="http://schemas.microsoft.com/office/drawing/2014/chart" uri="{C3380CC4-5D6E-409C-BE32-E72D297353CC}">
              <c16:uniqueId val="{00000000-8B35-4428-82FF-CEE06A480DDA}"/>
            </c:ext>
          </c:extLst>
        </c:ser>
        <c:ser>
          <c:idx val="1"/>
          <c:order val="1"/>
          <c:tx>
            <c:strRef>
              <c:f>Taul1!$C$1</c:f>
              <c:strCache>
                <c:ptCount val="1"/>
                <c:pt idx="0">
                  <c:v>Kesä 2026</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Taul1!$A$2:$A$13</c:f>
              <c:strCache>
                <c:ptCount val="12"/>
                <c:pt idx="0">
                  <c:v>Muu, mikä?</c:v>
                </c:pt>
                <c:pt idx="1">
                  <c:v>Emme ole tehneet erityisiä toimenpiteitä</c:v>
                </c:pt>
                <c:pt idx="2">
                  <c:v>Toiminnan hajauttaminen eri maihin</c:v>
                </c:pt>
                <c:pt idx="3">
                  <c:v>Harjoittelu häiriöiden varalta, ml. kriisiviestintä</c:v>
                </c:pt>
                <c:pt idx="4">
                  <c:v>Vakuutusten päivittäminen</c:v>
                </c:pt>
                <c:pt idx="5">
                  <c:v>Yhteistyön lisääminen kumppanien tai asiakkaiden kanssa</c:v>
                </c:pt>
                <c:pt idx="6">
                  <c:v>Kumppanien riskianalyysi</c:v>
                </c:pt>
                <c:pt idx="7">
                  <c:v>Varastojen kasvattaminen</c:v>
                </c:pt>
                <c:pt idx="8">
                  <c:v>Tuotannon tai palveluiden mukauttaminen</c:v>
                </c:pt>
                <c:pt idx="9">
                  <c:v>Kyberturvallisuuden parantaminen</c:v>
                </c:pt>
                <c:pt idx="10">
                  <c:v>Uusien toimitusketjujen/toimittajien kartoittaminen</c:v>
                </c:pt>
                <c:pt idx="11">
                  <c:v>Henkilöstön kouluttaminen</c:v>
                </c:pt>
              </c:strCache>
            </c:strRef>
          </c:cat>
          <c:val>
            <c:numRef>
              <c:f>Taul1!$C$2:$C$13</c:f>
              <c:numCache>
                <c:formatCode>0%</c:formatCode>
                <c:ptCount val="12"/>
                <c:pt idx="0">
                  <c:v>0.02</c:v>
                </c:pt>
                <c:pt idx="1">
                  <c:v>7.0000000000000007E-2</c:v>
                </c:pt>
                <c:pt idx="2">
                  <c:v>0.11</c:v>
                </c:pt>
                <c:pt idx="3">
                  <c:v>0.14000000000000001</c:v>
                </c:pt>
                <c:pt idx="4">
                  <c:v>0.19</c:v>
                </c:pt>
                <c:pt idx="5">
                  <c:v>0.26</c:v>
                </c:pt>
                <c:pt idx="6">
                  <c:v>0.27</c:v>
                </c:pt>
                <c:pt idx="7">
                  <c:v>0.28000000000000003</c:v>
                </c:pt>
                <c:pt idx="8">
                  <c:v>0.4</c:v>
                </c:pt>
                <c:pt idx="9">
                  <c:v>0.45</c:v>
                </c:pt>
                <c:pt idx="10">
                  <c:v>0.47</c:v>
                </c:pt>
                <c:pt idx="11">
                  <c:v>0.47</c:v>
                </c:pt>
              </c:numCache>
            </c:numRef>
          </c:val>
          <c:extLst>
            <c:ext xmlns:c16="http://schemas.microsoft.com/office/drawing/2014/chart" uri="{C3380CC4-5D6E-409C-BE32-E72D297353CC}">
              <c16:uniqueId val="{00000001-8B35-4428-82FF-CEE06A480DDA}"/>
            </c:ext>
          </c:extLst>
        </c:ser>
        <c:dLbls>
          <c:showLegendKey val="0"/>
          <c:showVal val="0"/>
          <c:showCatName val="0"/>
          <c:showSerName val="0"/>
          <c:showPercent val="0"/>
          <c:showBubbleSize val="0"/>
        </c:dLbls>
        <c:gapWidth val="182"/>
        <c:axId val="118747231"/>
        <c:axId val="118745791"/>
      </c:barChart>
      <c:catAx>
        <c:axId val="1187472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18745791"/>
        <c:crosses val="autoZero"/>
        <c:auto val="1"/>
        <c:lblAlgn val="ctr"/>
        <c:lblOffset val="100"/>
        <c:noMultiLvlLbl val="0"/>
      </c:catAx>
      <c:valAx>
        <c:axId val="11874579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8747231"/>
        <c:crosses val="autoZero"/>
        <c:crossBetween val="between"/>
      </c:valAx>
      <c:spPr>
        <a:noFill/>
        <a:ln>
          <a:noFill/>
        </a:ln>
        <a:effectLst/>
      </c:spPr>
    </c:plotArea>
    <c:legend>
      <c:legendPos val="b"/>
      <c:layout>
        <c:manualLayout>
          <c:xMode val="edge"/>
          <c:yMode val="edge"/>
          <c:x val="0.68317189068733042"/>
          <c:y val="0.84077276752034058"/>
          <c:w val="0.29351232344538092"/>
          <c:h val="7.316715757803006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En osaa sanoa</c:v>
                </c:pt>
                <c:pt idx="1">
                  <c:v>Tilanne aiheuttaa lähinnä uhkia</c:v>
                </c:pt>
                <c:pt idx="2">
                  <c:v>Ei merkittäviä mahdollisuuksia</c:v>
                </c:pt>
                <c:pt idx="3">
                  <c:v>Kyllä, jonkin verran mahdollisuuksia</c:v>
                </c:pt>
                <c:pt idx="4">
                  <c:v>Kyllä, merkittäviä mahdollisuuksia</c:v>
                </c:pt>
              </c:strCache>
            </c:strRef>
          </c:cat>
          <c:val>
            <c:numRef>
              <c:f>Taul1!$B$2:$B$6</c:f>
              <c:numCache>
                <c:formatCode>0%</c:formatCode>
                <c:ptCount val="5"/>
                <c:pt idx="0">
                  <c:v>0.02</c:v>
                </c:pt>
                <c:pt idx="1">
                  <c:v>0.1</c:v>
                </c:pt>
                <c:pt idx="2">
                  <c:v>0.25</c:v>
                </c:pt>
                <c:pt idx="3">
                  <c:v>0.51</c:v>
                </c:pt>
                <c:pt idx="4">
                  <c:v>0.13</c:v>
                </c:pt>
              </c:numCache>
            </c:numRef>
          </c:val>
          <c:extLst>
            <c:ext xmlns:c16="http://schemas.microsoft.com/office/drawing/2014/chart" uri="{C3380CC4-5D6E-409C-BE32-E72D297353CC}">
              <c16:uniqueId val="{00000000-831E-4DC8-B434-FE5CB6C49689}"/>
            </c:ext>
          </c:extLst>
        </c:ser>
        <c:dLbls>
          <c:showLegendKey val="0"/>
          <c:showVal val="0"/>
          <c:showCatName val="0"/>
          <c:showSerName val="0"/>
          <c:showPercent val="0"/>
          <c:showBubbleSize val="0"/>
        </c:dLbls>
        <c:gapWidth val="182"/>
        <c:axId val="356889568"/>
        <c:axId val="356892928"/>
      </c:barChart>
      <c:catAx>
        <c:axId val="356889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56892928"/>
        <c:crosses val="autoZero"/>
        <c:auto val="1"/>
        <c:lblAlgn val="ctr"/>
        <c:lblOffset val="100"/>
        <c:noMultiLvlLbl val="0"/>
      </c:catAx>
      <c:valAx>
        <c:axId val="35689292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568895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23161761420004"/>
          <c:y val="0.14701929462361704"/>
          <c:w val="0.66812063361546326"/>
          <c:h val="0.81353650437980263"/>
        </c:manualLayout>
      </c:layout>
      <c:barChart>
        <c:barDir val="bar"/>
        <c:grouping val="clustered"/>
        <c:varyColors val="0"/>
        <c:ser>
          <c:idx val="0"/>
          <c:order val="0"/>
          <c:tx>
            <c:strRef>
              <c:f>Taul1!$B$1</c:f>
              <c:strCache>
                <c:ptCount val="1"/>
                <c:pt idx="0">
                  <c:v>%</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Terveysteknologia</c:v>
                </c:pt>
                <c:pt idx="1">
                  <c:v>Muu, mikä?</c:v>
                </c:pt>
                <c:pt idx="2">
                  <c:v>Telekommunikaatioverkot</c:v>
                </c:pt>
                <c:pt idx="3">
                  <c:v>Vety- ja akkuteollisuus</c:v>
                </c:pt>
                <c:pt idx="4">
                  <c:v>Kyberturvallisuus</c:v>
                </c:pt>
                <c:pt idx="5">
                  <c:v>Kiertotalous ja materiaaliteknologiat</c:v>
                </c:pt>
                <c:pt idx="6">
                  <c:v>Teollisuusautomaatio ja robotiikka</c:v>
                </c:pt>
                <c:pt idx="7">
                  <c:v>Rakennettu infrastruktuuri</c:v>
                </c:pt>
                <c:pt idx="8">
                  <c:v>Kaivokset &amp; mineraalisektori</c:v>
                </c:pt>
                <c:pt idx="9">
                  <c:v>Meriteollisuus</c:v>
                </c:pt>
                <c:pt idx="10">
                  <c:v>Energiaratkaisut</c:v>
                </c:pt>
                <c:pt idx="11">
                  <c:v>Datakeskukset </c:v>
                </c:pt>
                <c:pt idx="12">
                  <c:v>AI / tekoäly</c:v>
                </c:pt>
                <c:pt idx="13">
                  <c:v>Puolustus- ja turvallisuussektori</c:v>
                </c:pt>
              </c:strCache>
            </c:strRef>
          </c:cat>
          <c:val>
            <c:numRef>
              <c:f>Taul1!$B$2:$B$15</c:f>
              <c:numCache>
                <c:formatCode>0%</c:formatCode>
                <c:ptCount val="14"/>
                <c:pt idx="0">
                  <c:v>0.05</c:v>
                </c:pt>
                <c:pt idx="1">
                  <c:v>0.05</c:v>
                </c:pt>
                <c:pt idx="2">
                  <c:v>0.06</c:v>
                </c:pt>
                <c:pt idx="3">
                  <c:v>0.06</c:v>
                </c:pt>
                <c:pt idx="4">
                  <c:v>0.09</c:v>
                </c:pt>
                <c:pt idx="5">
                  <c:v>0.11</c:v>
                </c:pt>
                <c:pt idx="6">
                  <c:v>0.12</c:v>
                </c:pt>
                <c:pt idx="7">
                  <c:v>0.13</c:v>
                </c:pt>
                <c:pt idx="8">
                  <c:v>0.17</c:v>
                </c:pt>
                <c:pt idx="9">
                  <c:v>0.19</c:v>
                </c:pt>
                <c:pt idx="10">
                  <c:v>0.25</c:v>
                </c:pt>
                <c:pt idx="11">
                  <c:v>0.28000000000000003</c:v>
                </c:pt>
                <c:pt idx="12">
                  <c:v>0.3</c:v>
                </c:pt>
                <c:pt idx="13">
                  <c:v>0.6</c:v>
                </c:pt>
              </c:numCache>
            </c:numRef>
          </c:val>
          <c:extLst>
            <c:ext xmlns:c16="http://schemas.microsoft.com/office/drawing/2014/chart" uri="{C3380CC4-5D6E-409C-BE32-E72D297353CC}">
              <c16:uniqueId val="{00000000-0632-4EBF-8225-C3DD105C6CB6}"/>
            </c:ext>
          </c:extLst>
        </c:ser>
        <c:dLbls>
          <c:showLegendKey val="0"/>
          <c:showVal val="0"/>
          <c:showCatName val="0"/>
          <c:showSerName val="0"/>
          <c:showPercent val="0"/>
          <c:showBubbleSize val="0"/>
        </c:dLbls>
        <c:gapWidth val="182"/>
        <c:axId val="363734528"/>
        <c:axId val="363734048"/>
      </c:barChart>
      <c:catAx>
        <c:axId val="363734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63734048"/>
        <c:crosses val="autoZero"/>
        <c:auto val="1"/>
        <c:lblAlgn val="ctr"/>
        <c:lblOffset val="100"/>
        <c:noMultiLvlLbl val="0"/>
      </c:catAx>
      <c:valAx>
        <c:axId val="36373404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637345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Tilauskanta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Syys 2024</c:v>
                </c:pt>
                <c:pt idx="1">
                  <c:v>Joulu 2024</c:v>
                </c:pt>
                <c:pt idx="2">
                  <c:v>Maalis 2025</c:v>
                </c:pt>
                <c:pt idx="3">
                  <c:v>Kesä 2025</c:v>
                </c:pt>
                <c:pt idx="4">
                  <c:v>Syys 2025</c:v>
                </c:pt>
                <c:pt idx="5">
                  <c:v>Joulu 2025</c:v>
                </c:pt>
                <c:pt idx="6">
                  <c:v>Maalis 2026</c:v>
                </c:pt>
                <c:pt idx="7">
                  <c:v>Kesä 2026</c:v>
                </c:pt>
              </c:strCache>
            </c:strRef>
          </c:cat>
          <c:val>
            <c:numRef>
              <c:f>Taul1!$B$2:$B$9</c:f>
              <c:numCache>
                <c:formatCode>General</c:formatCode>
                <c:ptCount val="8"/>
                <c:pt idx="0">
                  <c:v>-17</c:v>
                </c:pt>
                <c:pt idx="1">
                  <c:v>-13</c:v>
                </c:pt>
                <c:pt idx="2">
                  <c:v>10</c:v>
                </c:pt>
                <c:pt idx="3">
                  <c:v>1</c:v>
                </c:pt>
                <c:pt idx="4">
                  <c:v>3</c:v>
                </c:pt>
                <c:pt idx="5">
                  <c:v>7</c:v>
                </c:pt>
                <c:pt idx="6">
                  <c:v>20</c:v>
                </c:pt>
                <c:pt idx="7">
                  <c:v>24</c:v>
                </c:pt>
              </c:numCache>
            </c:numRef>
          </c:val>
          <c:extLst>
            <c:ext xmlns:c16="http://schemas.microsoft.com/office/drawing/2014/chart" uri="{C3380CC4-5D6E-409C-BE32-E72D297353CC}">
              <c16:uniqueId val="{00000000-9CB7-45C6-88A5-E9ECFD91A906}"/>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Uudet tilaukset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Syys 2024</c:v>
                </c:pt>
                <c:pt idx="1">
                  <c:v>Joulu 2024</c:v>
                </c:pt>
                <c:pt idx="2">
                  <c:v>Maalis 2025</c:v>
                </c:pt>
                <c:pt idx="3">
                  <c:v>Kesä 2025</c:v>
                </c:pt>
                <c:pt idx="4">
                  <c:v>Syys 2025</c:v>
                </c:pt>
                <c:pt idx="5">
                  <c:v>Joulu 2025</c:v>
                </c:pt>
                <c:pt idx="6">
                  <c:v>Maalis 2026</c:v>
                </c:pt>
                <c:pt idx="7">
                  <c:v>Kesä 2026</c:v>
                </c:pt>
              </c:strCache>
            </c:strRef>
          </c:cat>
          <c:val>
            <c:numRef>
              <c:f>Taul1!$B$2:$B$9</c:f>
              <c:numCache>
                <c:formatCode>General</c:formatCode>
                <c:ptCount val="8"/>
                <c:pt idx="0">
                  <c:v>-16</c:v>
                </c:pt>
                <c:pt idx="1">
                  <c:v>-8</c:v>
                </c:pt>
                <c:pt idx="2">
                  <c:v>11</c:v>
                </c:pt>
                <c:pt idx="3">
                  <c:v>4</c:v>
                </c:pt>
                <c:pt idx="4">
                  <c:v>5</c:v>
                </c:pt>
                <c:pt idx="5">
                  <c:v>12</c:v>
                </c:pt>
                <c:pt idx="6">
                  <c:v>22</c:v>
                </c:pt>
                <c:pt idx="7">
                  <c:v>24</c:v>
                </c:pt>
              </c:numCache>
            </c:numRef>
          </c:val>
          <c:extLst>
            <c:ext xmlns:c16="http://schemas.microsoft.com/office/drawing/2014/chart" uri="{C3380CC4-5D6E-409C-BE32-E72D297353CC}">
              <c16:uniqueId val="{00000000-0975-40BF-96D1-C22424CFD2DF}"/>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ax val="3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Työllisyys</c:v>
                </c:pt>
              </c:strCache>
            </c:strRef>
          </c:tx>
          <c:spPr>
            <a:solidFill>
              <a:schemeClr val="accent2"/>
            </a:solidFill>
            <a:ln>
              <a:noFill/>
            </a:ln>
            <a:effectLst/>
          </c:spPr>
          <c:invertIfNegative val="0"/>
          <c:dLbls>
            <c:dLbl>
              <c:idx val="2"/>
              <c:layout>
                <c:manualLayout>
                  <c:x val="3.1267980627639469E-3"/>
                  <c:y val="-7.4634312006740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F0-4858-9C65-5D07070982BB}"/>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Syys 2024</c:v>
                </c:pt>
                <c:pt idx="1">
                  <c:v>Joulu 2024</c:v>
                </c:pt>
                <c:pt idx="2">
                  <c:v>Maalis 2025</c:v>
                </c:pt>
                <c:pt idx="3">
                  <c:v>Kesä 2025</c:v>
                </c:pt>
                <c:pt idx="4">
                  <c:v>Syys 2025</c:v>
                </c:pt>
                <c:pt idx="5">
                  <c:v>Joulu 2025</c:v>
                </c:pt>
                <c:pt idx="6">
                  <c:v>Maalis 2026</c:v>
                </c:pt>
                <c:pt idx="7">
                  <c:v>Kesä 2026</c:v>
                </c:pt>
              </c:strCache>
            </c:strRef>
          </c:cat>
          <c:val>
            <c:numRef>
              <c:f>Taul1!$B$2:$B$9</c:f>
              <c:numCache>
                <c:formatCode>General</c:formatCode>
                <c:ptCount val="8"/>
                <c:pt idx="0">
                  <c:v>-12</c:v>
                </c:pt>
                <c:pt idx="1">
                  <c:v>-16</c:v>
                </c:pt>
                <c:pt idx="2">
                  <c:v>-3</c:v>
                </c:pt>
                <c:pt idx="3">
                  <c:v>7</c:v>
                </c:pt>
                <c:pt idx="4">
                  <c:v>2</c:v>
                </c:pt>
                <c:pt idx="5">
                  <c:v>5</c:v>
                </c:pt>
                <c:pt idx="6">
                  <c:v>14</c:v>
                </c:pt>
                <c:pt idx="7">
                  <c:v>22</c:v>
                </c:pt>
              </c:numCache>
            </c:numRef>
          </c:val>
          <c:extLst>
            <c:ext xmlns:c16="http://schemas.microsoft.com/office/drawing/2014/chart" uri="{C3380CC4-5D6E-409C-BE32-E72D297353CC}">
              <c16:uniqueId val="{00000000-9CB7-45C6-88A5-E9ECFD91A906}"/>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ax val="3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Tuotanto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Syys 2024</c:v>
                </c:pt>
                <c:pt idx="1">
                  <c:v>Joulu 2024</c:v>
                </c:pt>
                <c:pt idx="2">
                  <c:v>Maalis 2025</c:v>
                </c:pt>
                <c:pt idx="3">
                  <c:v>Kesä 2025</c:v>
                </c:pt>
                <c:pt idx="4">
                  <c:v>Syys 2025</c:v>
                </c:pt>
                <c:pt idx="5">
                  <c:v>Joulu 2025</c:v>
                </c:pt>
                <c:pt idx="6">
                  <c:v>Maalis 2026</c:v>
                </c:pt>
                <c:pt idx="7">
                  <c:v>Kesä 2026</c:v>
                </c:pt>
              </c:strCache>
            </c:strRef>
          </c:cat>
          <c:val>
            <c:numRef>
              <c:f>Taul1!$B$2:$B$9</c:f>
              <c:numCache>
                <c:formatCode>General</c:formatCode>
                <c:ptCount val="8"/>
                <c:pt idx="0">
                  <c:v>-8</c:v>
                </c:pt>
                <c:pt idx="1">
                  <c:v>-9</c:v>
                </c:pt>
                <c:pt idx="2">
                  <c:v>6</c:v>
                </c:pt>
                <c:pt idx="3">
                  <c:v>9</c:v>
                </c:pt>
                <c:pt idx="4">
                  <c:v>8</c:v>
                </c:pt>
                <c:pt idx="5">
                  <c:v>6</c:v>
                </c:pt>
                <c:pt idx="6">
                  <c:v>17</c:v>
                </c:pt>
                <c:pt idx="7">
                  <c:v>27</c:v>
                </c:pt>
              </c:numCache>
            </c:numRef>
          </c:val>
          <c:extLst>
            <c:ext xmlns:c16="http://schemas.microsoft.com/office/drawing/2014/chart" uri="{C3380CC4-5D6E-409C-BE32-E72D297353CC}">
              <c16:uniqueId val="{00000000-0975-40BF-96D1-C22424CFD2DF}"/>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ax val="30"/>
          <c:min val="-2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err="1">
                <a:solidFill>
                  <a:schemeClr val="tx1"/>
                </a:solidFill>
              </a:rPr>
              <a:t>Työllisyys</a:t>
            </a:r>
            <a:endParaRPr lang="en-US">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Taul1!$B$1</c:f>
              <c:strCache>
                <c:ptCount val="1"/>
                <c:pt idx="0">
                  <c:v>Työllisyys</c:v>
                </c:pt>
              </c:strCache>
            </c:strRef>
          </c:tx>
          <c:spPr>
            <a:solidFill>
              <a:schemeClr val="accent2"/>
            </a:solidFill>
            <a:ln>
              <a:noFill/>
            </a:ln>
            <a:effectLst/>
          </c:spPr>
          <c:invertIfNegative val="0"/>
          <c:dLbls>
            <c:dLbl>
              <c:idx val="1"/>
              <c:layout>
                <c:manualLayout>
                  <c:x val="-9.3803941882918407E-3"/>
                  <c:y val="-9.0347173163456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17-4BC7-8C4F-0587D3B8A90D}"/>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Syys 2024</c:v>
                </c:pt>
                <c:pt idx="1">
                  <c:v>Joulu 2024</c:v>
                </c:pt>
                <c:pt idx="2">
                  <c:v>Maalis 2025</c:v>
                </c:pt>
                <c:pt idx="3">
                  <c:v>Kesä 2025</c:v>
                </c:pt>
                <c:pt idx="4">
                  <c:v>Syys 2025</c:v>
                </c:pt>
                <c:pt idx="5">
                  <c:v>Joulu 2025</c:v>
                </c:pt>
                <c:pt idx="6">
                  <c:v>Maalis 2026</c:v>
                </c:pt>
                <c:pt idx="7">
                  <c:v>Kesä 2026</c:v>
                </c:pt>
              </c:strCache>
            </c:strRef>
          </c:cat>
          <c:val>
            <c:numRef>
              <c:f>Taul1!$B$2:$B$9</c:f>
              <c:numCache>
                <c:formatCode>General</c:formatCode>
                <c:ptCount val="8"/>
                <c:pt idx="0">
                  <c:v>-7</c:v>
                </c:pt>
                <c:pt idx="1">
                  <c:v>-2</c:v>
                </c:pt>
                <c:pt idx="2">
                  <c:v>15</c:v>
                </c:pt>
                <c:pt idx="3">
                  <c:v>4</c:v>
                </c:pt>
                <c:pt idx="4">
                  <c:v>2</c:v>
                </c:pt>
                <c:pt idx="5">
                  <c:v>15</c:v>
                </c:pt>
                <c:pt idx="6">
                  <c:v>18</c:v>
                </c:pt>
                <c:pt idx="7">
                  <c:v>15</c:v>
                </c:pt>
              </c:numCache>
            </c:numRef>
          </c:val>
          <c:extLst>
            <c:ext xmlns:c16="http://schemas.microsoft.com/office/drawing/2014/chart" uri="{C3380CC4-5D6E-409C-BE32-E72D297353CC}">
              <c16:uniqueId val="{00000000-9CB7-45C6-88A5-E9ECFD91A906}"/>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ax val="4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b="1"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b="1">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b="1">
                <a:latin typeface="Verdana" panose="020B0604030504040204" pitchFamily="34" charset="0"/>
                <a:ea typeface="Verdana" panose="020B0604030504040204" pitchFamily="34" charset="0"/>
                <a:cs typeface="Verdana" panose="020B0604030504040204" pitchFamily="34" charset="0"/>
              </a:rPr>
              <a:t>‹#›</a:t>
            </a:fld>
            <a:endParaRPr lang="en-US" sz="1050" b="1">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b="1" i="0">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b="1" i="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a:t>
            </a:fld>
            <a:endParaRPr lang="fi-FI"/>
          </a:p>
        </p:txBody>
      </p:sp>
    </p:spTree>
    <p:extLst>
      <p:ext uri="{BB962C8B-B14F-4D97-AF65-F5344CB8AC3E}">
        <p14:creationId xmlns:p14="http://schemas.microsoft.com/office/powerpoint/2010/main" val="4211784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15</a:t>
            </a:fld>
            <a:endParaRPr lang="fi-FI"/>
          </a:p>
        </p:txBody>
      </p:sp>
    </p:spTree>
    <p:extLst>
      <p:ext uri="{BB962C8B-B14F-4D97-AF65-F5344CB8AC3E}">
        <p14:creationId xmlns:p14="http://schemas.microsoft.com/office/powerpoint/2010/main" val="271800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16</a:t>
            </a:fld>
            <a:endParaRPr lang="fi-FI"/>
          </a:p>
        </p:txBody>
      </p:sp>
    </p:spTree>
    <p:extLst>
      <p:ext uri="{BB962C8B-B14F-4D97-AF65-F5344CB8AC3E}">
        <p14:creationId xmlns:p14="http://schemas.microsoft.com/office/powerpoint/2010/main" val="2765734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135EF-4D02-ED9C-155E-60FF7DA9A333}"/>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D16E59F6-5776-4F58-1BBE-8DE7B74300B1}"/>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6F48B5B7-57F9-7756-ED92-FEDD63785C4B}"/>
              </a:ext>
            </a:extLst>
          </p:cNvPr>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a:p>
        </p:txBody>
      </p:sp>
      <p:sp>
        <p:nvSpPr>
          <p:cNvPr id="4" name="Alatunnisteen paikkamerkki 3">
            <a:extLst>
              <a:ext uri="{FF2B5EF4-FFF2-40B4-BE49-F238E27FC236}">
                <a16:creationId xmlns:a16="http://schemas.microsoft.com/office/drawing/2014/main" id="{1B2932D1-02D9-4F23-47AD-3FB49509B9BC}"/>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AA321F8C-BACC-1EF3-8695-61B9490436BA}"/>
              </a:ext>
            </a:extLst>
          </p:cNvPr>
          <p:cNvSpPr>
            <a:spLocks noGrp="1"/>
          </p:cNvSpPr>
          <p:nvPr>
            <p:ph type="sldNum" sz="quarter" idx="5"/>
          </p:nvPr>
        </p:nvSpPr>
        <p:spPr/>
        <p:txBody>
          <a:bodyPr/>
          <a:lstStyle/>
          <a:p>
            <a:fld id="{B5A0B3B4-F971-4AD3-B530-DE860EFC07D2}" type="slidenum">
              <a:rPr lang="fi-FI" smtClean="0"/>
              <a:pPr/>
              <a:t>17</a:t>
            </a:fld>
            <a:endParaRPr lang="fi-FI"/>
          </a:p>
        </p:txBody>
      </p:sp>
    </p:spTree>
    <p:extLst>
      <p:ext uri="{BB962C8B-B14F-4D97-AF65-F5344CB8AC3E}">
        <p14:creationId xmlns:p14="http://schemas.microsoft.com/office/powerpoint/2010/main" val="887338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19</a:t>
            </a:fld>
            <a:endParaRPr lang="fi-FI"/>
          </a:p>
        </p:txBody>
      </p:sp>
    </p:spTree>
    <p:extLst>
      <p:ext uri="{BB962C8B-B14F-4D97-AF65-F5344CB8AC3E}">
        <p14:creationId xmlns:p14="http://schemas.microsoft.com/office/powerpoint/2010/main" val="3595963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8F25C-2245-44C4-D313-47547539840B}"/>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DB9D4E43-43EB-E59D-9DC6-959FD6C3ECF1}"/>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2C4850B3-9678-91BB-30D6-5C1054B8B8DF}"/>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14E8B472-2F92-DC20-3548-191657ED4986}"/>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815B5DCF-D938-8213-EBDF-669F74910452}"/>
              </a:ext>
            </a:extLst>
          </p:cNvPr>
          <p:cNvSpPr>
            <a:spLocks noGrp="1"/>
          </p:cNvSpPr>
          <p:nvPr>
            <p:ph type="sldNum" sz="quarter" idx="5"/>
          </p:nvPr>
        </p:nvSpPr>
        <p:spPr/>
        <p:txBody>
          <a:bodyPr/>
          <a:lstStyle/>
          <a:p>
            <a:fld id="{B5A0B3B4-F971-4AD3-B530-DE860EFC07D2}" type="slidenum">
              <a:rPr lang="fi-FI" smtClean="0"/>
              <a:pPr/>
              <a:t>20</a:t>
            </a:fld>
            <a:endParaRPr lang="fi-FI"/>
          </a:p>
        </p:txBody>
      </p:sp>
    </p:spTree>
    <p:extLst>
      <p:ext uri="{BB962C8B-B14F-4D97-AF65-F5344CB8AC3E}">
        <p14:creationId xmlns:p14="http://schemas.microsoft.com/office/powerpoint/2010/main" val="3819157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21</a:t>
            </a:fld>
            <a:endParaRPr lang="fi-FI"/>
          </a:p>
        </p:txBody>
      </p:sp>
    </p:spTree>
    <p:extLst>
      <p:ext uri="{BB962C8B-B14F-4D97-AF65-F5344CB8AC3E}">
        <p14:creationId xmlns:p14="http://schemas.microsoft.com/office/powerpoint/2010/main" val="1721583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22</a:t>
            </a:fld>
            <a:endParaRPr lang="fi-FI"/>
          </a:p>
        </p:txBody>
      </p:sp>
    </p:spTree>
    <p:extLst>
      <p:ext uri="{BB962C8B-B14F-4D97-AF65-F5344CB8AC3E}">
        <p14:creationId xmlns:p14="http://schemas.microsoft.com/office/powerpoint/2010/main" val="2936086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9AD27-9D9B-A0EC-6D4B-E6462D1461C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016ADCD-C75E-6A3D-5639-D30ED3C88E3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A3939443-9211-DBEE-2ED7-AA32C81B3D04}"/>
              </a:ext>
            </a:extLst>
          </p:cNvPr>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a:p>
        </p:txBody>
      </p:sp>
      <p:sp>
        <p:nvSpPr>
          <p:cNvPr id="4" name="Alatunnisteen paikkamerkki 3">
            <a:extLst>
              <a:ext uri="{FF2B5EF4-FFF2-40B4-BE49-F238E27FC236}">
                <a16:creationId xmlns:a16="http://schemas.microsoft.com/office/drawing/2014/main" id="{7A6B2261-FD21-DBED-1F66-FBB8FB918AC2}"/>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3224C205-A3D1-5A06-7D4F-84DB9EBA5CAE}"/>
              </a:ext>
            </a:extLst>
          </p:cNvPr>
          <p:cNvSpPr>
            <a:spLocks noGrp="1"/>
          </p:cNvSpPr>
          <p:nvPr>
            <p:ph type="sldNum" sz="quarter" idx="5"/>
          </p:nvPr>
        </p:nvSpPr>
        <p:spPr/>
        <p:txBody>
          <a:bodyPr/>
          <a:lstStyle/>
          <a:p>
            <a:fld id="{B5A0B3B4-F971-4AD3-B530-DE860EFC07D2}" type="slidenum">
              <a:rPr lang="fi-FI" smtClean="0"/>
              <a:pPr/>
              <a:t>23</a:t>
            </a:fld>
            <a:endParaRPr lang="fi-FI"/>
          </a:p>
        </p:txBody>
      </p:sp>
    </p:spTree>
    <p:extLst>
      <p:ext uri="{BB962C8B-B14F-4D97-AF65-F5344CB8AC3E}">
        <p14:creationId xmlns:p14="http://schemas.microsoft.com/office/powerpoint/2010/main" val="3226399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24</a:t>
            </a:fld>
            <a:endParaRPr lang="fi-FI"/>
          </a:p>
        </p:txBody>
      </p:sp>
    </p:spTree>
    <p:extLst>
      <p:ext uri="{BB962C8B-B14F-4D97-AF65-F5344CB8AC3E}">
        <p14:creationId xmlns:p14="http://schemas.microsoft.com/office/powerpoint/2010/main" val="2261230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26</a:t>
            </a:fld>
            <a:endParaRPr lang="fi-FI"/>
          </a:p>
        </p:txBody>
      </p:sp>
    </p:spTree>
    <p:extLst>
      <p:ext uri="{BB962C8B-B14F-4D97-AF65-F5344CB8AC3E}">
        <p14:creationId xmlns:p14="http://schemas.microsoft.com/office/powerpoint/2010/main" val="3538044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5</a:t>
            </a:fld>
            <a:endParaRPr lang="fi-FI"/>
          </a:p>
        </p:txBody>
      </p:sp>
    </p:spTree>
    <p:extLst>
      <p:ext uri="{BB962C8B-B14F-4D97-AF65-F5344CB8AC3E}">
        <p14:creationId xmlns:p14="http://schemas.microsoft.com/office/powerpoint/2010/main" val="42922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13212-1499-DA60-74DA-AD8A9F3BD34A}"/>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1BFC9291-AC5E-5B61-92AB-28FCAD9BC3BD}"/>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6D7A9F63-B4BD-370F-10AC-CBD0150F432F}"/>
              </a:ext>
            </a:extLst>
          </p:cNvPr>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a:p>
        </p:txBody>
      </p:sp>
      <p:sp>
        <p:nvSpPr>
          <p:cNvPr id="4" name="Alatunnisteen paikkamerkki 3">
            <a:extLst>
              <a:ext uri="{FF2B5EF4-FFF2-40B4-BE49-F238E27FC236}">
                <a16:creationId xmlns:a16="http://schemas.microsoft.com/office/drawing/2014/main" id="{B1C11E29-B47F-7FDD-F3FE-551552FB155C}"/>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C58C2D36-9F52-D480-B222-4DC36644C4F2}"/>
              </a:ext>
            </a:extLst>
          </p:cNvPr>
          <p:cNvSpPr>
            <a:spLocks noGrp="1"/>
          </p:cNvSpPr>
          <p:nvPr>
            <p:ph type="sldNum" sz="quarter" idx="5"/>
          </p:nvPr>
        </p:nvSpPr>
        <p:spPr/>
        <p:txBody>
          <a:bodyPr/>
          <a:lstStyle/>
          <a:p>
            <a:fld id="{B5A0B3B4-F971-4AD3-B530-DE860EFC07D2}" type="slidenum">
              <a:rPr lang="fi-FI" smtClean="0"/>
              <a:pPr/>
              <a:t>27</a:t>
            </a:fld>
            <a:endParaRPr lang="fi-FI"/>
          </a:p>
        </p:txBody>
      </p:sp>
    </p:spTree>
    <p:extLst>
      <p:ext uri="{BB962C8B-B14F-4D97-AF65-F5344CB8AC3E}">
        <p14:creationId xmlns:p14="http://schemas.microsoft.com/office/powerpoint/2010/main" val="1751766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868F2-1917-3075-CE06-40F15675F065}"/>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5FB03456-0F7E-57EA-43C7-D8408711EBD3}"/>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AEA99DC0-E103-90A4-A413-D27B5E00680C}"/>
              </a:ext>
            </a:extLst>
          </p:cNvPr>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a:p>
        </p:txBody>
      </p:sp>
      <p:sp>
        <p:nvSpPr>
          <p:cNvPr id="4" name="Alatunnisteen paikkamerkki 3">
            <a:extLst>
              <a:ext uri="{FF2B5EF4-FFF2-40B4-BE49-F238E27FC236}">
                <a16:creationId xmlns:a16="http://schemas.microsoft.com/office/drawing/2014/main" id="{519A8239-C2D4-0AED-AAA8-DC76686B3FA1}"/>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E708061D-B475-E21E-5BFE-60E755EE1EB7}"/>
              </a:ext>
            </a:extLst>
          </p:cNvPr>
          <p:cNvSpPr>
            <a:spLocks noGrp="1"/>
          </p:cNvSpPr>
          <p:nvPr>
            <p:ph type="sldNum" sz="quarter" idx="5"/>
          </p:nvPr>
        </p:nvSpPr>
        <p:spPr/>
        <p:txBody>
          <a:bodyPr/>
          <a:lstStyle/>
          <a:p>
            <a:fld id="{B5A0B3B4-F971-4AD3-B530-DE860EFC07D2}" type="slidenum">
              <a:rPr lang="fi-FI" smtClean="0"/>
              <a:pPr/>
              <a:t>28</a:t>
            </a:fld>
            <a:endParaRPr lang="fi-FI"/>
          </a:p>
        </p:txBody>
      </p:sp>
    </p:spTree>
    <p:extLst>
      <p:ext uri="{BB962C8B-B14F-4D97-AF65-F5344CB8AC3E}">
        <p14:creationId xmlns:p14="http://schemas.microsoft.com/office/powerpoint/2010/main" val="2701701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74BDE-E9AE-34DC-C5BC-5E198B7452E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860B2FC-9CEE-8059-BC1C-B78D991A5DD3}"/>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D1FF62BD-17C3-96B9-3630-48E6F5083C05}"/>
              </a:ext>
            </a:extLst>
          </p:cNvPr>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a:p>
        </p:txBody>
      </p:sp>
      <p:sp>
        <p:nvSpPr>
          <p:cNvPr id="4" name="Alatunnisteen paikkamerkki 3">
            <a:extLst>
              <a:ext uri="{FF2B5EF4-FFF2-40B4-BE49-F238E27FC236}">
                <a16:creationId xmlns:a16="http://schemas.microsoft.com/office/drawing/2014/main" id="{1E30B26A-C07C-DF1B-3A42-259E80ACCB11}"/>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10909C71-A35D-56ED-F3D5-81079A09263C}"/>
              </a:ext>
            </a:extLst>
          </p:cNvPr>
          <p:cNvSpPr>
            <a:spLocks noGrp="1"/>
          </p:cNvSpPr>
          <p:nvPr>
            <p:ph type="sldNum" sz="quarter" idx="5"/>
          </p:nvPr>
        </p:nvSpPr>
        <p:spPr/>
        <p:txBody>
          <a:bodyPr/>
          <a:lstStyle/>
          <a:p>
            <a:fld id="{B5A0B3B4-F971-4AD3-B530-DE860EFC07D2}" type="slidenum">
              <a:rPr lang="fi-FI" smtClean="0"/>
              <a:pPr/>
              <a:t>29</a:t>
            </a:fld>
            <a:endParaRPr lang="fi-FI"/>
          </a:p>
        </p:txBody>
      </p:sp>
    </p:spTree>
    <p:extLst>
      <p:ext uri="{BB962C8B-B14F-4D97-AF65-F5344CB8AC3E}">
        <p14:creationId xmlns:p14="http://schemas.microsoft.com/office/powerpoint/2010/main" val="1748768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30</a:t>
            </a:fld>
            <a:endParaRPr lang="fi-FI"/>
          </a:p>
        </p:txBody>
      </p:sp>
    </p:spTree>
    <p:extLst>
      <p:ext uri="{BB962C8B-B14F-4D97-AF65-F5344CB8AC3E}">
        <p14:creationId xmlns:p14="http://schemas.microsoft.com/office/powerpoint/2010/main" val="884687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31</a:t>
            </a:fld>
            <a:endParaRPr lang="fi-FI"/>
          </a:p>
        </p:txBody>
      </p:sp>
    </p:spTree>
    <p:extLst>
      <p:ext uri="{BB962C8B-B14F-4D97-AF65-F5344CB8AC3E}">
        <p14:creationId xmlns:p14="http://schemas.microsoft.com/office/powerpoint/2010/main" val="499981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a:t>OK pe 12.6.2026 klo 13</a:t>
            </a:r>
          </a:p>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32</a:t>
            </a:fld>
            <a:endParaRPr lang="fi-FI"/>
          </a:p>
        </p:txBody>
      </p:sp>
    </p:spTree>
    <p:extLst>
      <p:ext uri="{BB962C8B-B14F-4D97-AF65-F5344CB8AC3E}">
        <p14:creationId xmlns:p14="http://schemas.microsoft.com/office/powerpoint/2010/main" val="1801721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33</a:t>
            </a:fld>
            <a:endParaRPr lang="fi-FI"/>
          </a:p>
        </p:txBody>
      </p:sp>
    </p:spTree>
    <p:extLst>
      <p:ext uri="{BB962C8B-B14F-4D97-AF65-F5344CB8AC3E}">
        <p14:creationId xmlns:p14="http://schemas.microsoft.com/office/powerpoint/2010/main" val="1393799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34</a:t>
            </a:fld>
            <a:endParaRPr lang="fi-FI"/>
          </a:p>
        </p:txBody>
      </p:sp>
    </p:spTree>
    <p:extLst>
      <p:ext uri="{BB962C8B-B14F-4D97-AF65-F5344CB8AC3E}">
        <p14:creationId xmlns:p14="http://schemas.microsoft.com/office/powerpoint/2010/main" val="3789707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35</a:t>
            </a:fld>
            <a:endParaRPr lang="fi-FI"/>
          </a:p>
        </p:txBody>
      </p:sp>
    </p:spTree>
    <p:extLst>
      <p:ext uri="{BB962C8B-B14F-4D97-AF65-F5344CB8AC3E}">
        <p14:creationId xmlns:p14="http://schemas.microsoft.com/office/powerpoint/2010/main" val="978031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36</a:t>
            </a:fld>
            <a:endParaRPr lang="fi-FI"/>
          </a:p>
        </p:txBody>
      </p:sp>
    </p:spTree>
    <p:extLst>
      <p:ext uri="{BB962C8B-B14F-4D97-AF65-F5344CB8AC3E}">
        <p14:creationId xmlns:p14="http://schemas.microsoft.com/office/powerpoint/2010/main" val="142234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3BF74-2314-4663-72BA-0D12D53F938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E683589D-4590-7B05-A08D-FA6F8EF0E09B}"/>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CB1E6452-C332-DF45-4E38-FF0CF58A98D0}"/>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1550E5FD-0E09-A667-CC63-F2F80973EE07}"/>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BB9F2823-AF45-5A55-7974-89C47F8F7852}"/>
              </a:ext>
            </a:extLst>
          </p:cNvPr>
          <p:cNvSpPr>
            <a:spLocks noGrp="1"/>
          </p:cNvSpPr>
          <p:nvPr>
            <p:ph type="sldNum" sz="quarter" idx="5"/>
          </p:nvPr>
        </p:nvSpPr>
        <p:spPr/>
        <p:txBody>
          <a:bodyPr/>
          <a:lstStyle/>
          <a:p>
            <a:fld id="{B5A0B3B4-F971-4AD3-B530-DE860EFC07D2}" type="slidenum">
              <a:rPr lang="fi-FI" smtClean="0"/>
              <a:pPr/>
              <a:t>7</a:t>
            </a:fld>
            <a:endParaRPr lang="fi-FI"/>
          </a:p>
        </p:txBody>
      </p:sp>
    </p:spTree>
    <p:extLst>
      <p:ext uri="{BB962C8B-B14F-4D97-AF65-F5344CB8AC3E}">
        <p14:creationId xmlns:p14="http://schemas.microsoft.com/office/powerpoint/2010/main" val="3077442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37</a:t>
            </a:fld>
            <a:endParaRPr lang="fi-FI"/>
          </a:p>
        </p:txBody>
      </p:sp>
    </p:spTree>
    <p:extLst>
      <p:ext uri="{BB962C8B-B14F-4D97-AF65-F5344CB8AC3E}">
        <p14:creationId xmlns:p14="http://schemas.microsoft.com/office/powerpoint/2010/main" val="118677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42</a:t>
            </a:fld>
            <a:endParaRPr lang="fi-FI"/>
          </a:p>
        </p:txBody>
      </p:sp>
    </p:spTree>
    <p:extLst>
      <p:ext uri="{BB962C8B-B14F-4D97-AF65-F5344CB8AC3E}">
        <p14:creationId xmlns:p14="http://schemas.microsoft.com/office/powerpoint/2010/main" val="974309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43</a:t>
            </a:fld>
            <a:endParaRPr lang="fi-FI"/>
          </a:p>
        </p:txBody>
      </p:sp>
    </p:spTree>
    <p:extLst>
      <p:ext uri="{BB962C8B-B14F-4D97-AF65-F5344CB8AC3E}">
        <p14:creationId xmlns:p14="http://schemas.microsoft.com/office/powerpoint/2010/main" val="1737874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44</a:t>
            </a:fld>
            <a:endParaRPr lang="fi-FI"/>
          </a:p>
        </p:txBody>
      </p:sp>
    </p:spTree>
    <p:extLst>
      <p:ext uri="{BB962C8B-B14F-4D97-AF65-F5344CB8AC3E}">
        <p14:creationId xmlns:p14="http://schemas.microsoft.com/office/powerpoint/2010/main" val="4246377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a:t>OK pe 12.6.2026 klo 13</a:t>
            </a:r>
          </a:p>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45</a:t>
            </a:fld>
            <a:endParaRPr lang="fi-FI"/>
          </a:p>
        </p:txBody>
      </p:sp>
    </p:spTree>
    <p:extLst>
      <p:ext uri="{BB962C8B-B14F-4D97-AF65-F5344CB8AC3E}">
        <p14:creationId xmlns:p14="http://schemas.microsoft.com/office/powerpoint/2010/main" val="2193503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a:t>OK pe 12.6.2026 klo 13</a:t>
            </a:r>
          </a:p>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46</a:t>
            </a:fld>
            <a:endParaRPr lang="fi-FI"/>
          </a:p>
        </p:txBody>
      </p:sp>
    </p:spTree>
    <p:extLst>
      <p:ext uri="{BB962C8B-B14F-4D97-AF65-F5344CB8AC3E}">
        <p14:creationId xmlns:p14="http://schemas.microsoft.com/office/powerpoint/2010/main" val="28017156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10"/>
          </p:nvPr>
        </p:nvSpPr>
        <p:spPr/>
        <p:txBody>
          <a:bodyPr/>
          <a:lstStyle/>
          <a:p>
            <a:r>
              <a:rPr lang="fi-FI"/>
              <a:t>Teknologiateollisuus</a:t>
            </a:r>
          </a:p>
        </p:txBody>
      </p:sp>
      <p:sp>
        <p:nvSpPr>
          <p:cNvPr id="5" name="Dian numeron paikkamerkki 4"/>
          <p:cNvSpPr>
            <a:spLocks noGrp="1"/>
          </p:cNvSpPr>
          <p:nvPr>
            <p:ph type="sldNum" sz="quarter" idx="11"/>
          </p:nvPr>
        </p:nvSpPr>
        <p:spPr/>
        <p:txBody>
          <a:bodyPr/>
          <a:lstStyle/>
          <a:p>
            <a:fld id="{B5A0B3B4-F971-4AD3-B530-DE860EFC07D2}" type="slidenum">
              <a:rPr lang="fi-FI" smtClean="0"/>
              <a:pPr/>
              <a:t>48</a:t>
            </a:fld>
            <a:endParaRPr lang="fi-FI"/>
          </a:p>
        </p:txBody>
      </p:sp>
    </p:spTree>
    <p:extLst>
      <p:ext uri="{BB962C8B-B14F-4D97-AF65-F5344CB8AC3E}">
        <p14:creationId xmlns:p14="http://schemas.microsoft.com/office/powerpoint/2010/main" val="3460327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B1FE2-8D89-863A-0860-3AE5240B3D9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9E9B1586-2FE8-924C-BFCA-6332368BAF14}"/>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1A327C49-6F95-2965-04D2-190B740DC3F0}"/>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B484C0D8-E894-1A3B-0681-D7ED647B930A}"/>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DCCE3472-FE6C-4BAA-6133-308D55EEFCF4}"/>
              </a:ext>
            </a:extLst>
          </p:cNvPr>
          <p:cNvSpPr>
            <a:spLocks noGrp="1"/>
          </p:cNvSpPr>
          <p:nvPr>
            <p:ph type="sldNum" sz="quarter" idx="5"/>
          </p:nvPr>
        </p:nvSpPr>
        <p:spPr/>
        <p:txBody>
          <a:bodyPr/>
          <a:lstStyle/>
          <a:p>
            <a:fld id="{B5A0B3B4-F971-4AD3-B530-DE860EFC07D2}" type="slidenum">
              <a:rPr lang="fi-FI" smtClean="0"/>
              <a:pPr/>
              <a:t>8</a:t>
            </a:fld>
            <a:endParaRPr lang="fi-FI"/>
          </a:p>
        </p:txBody>
      </p:sp>
    </p:spTree>
    <p:extLst>
      <p:ext uri="{BB962C8B-B14F-4D97-AF65-F5344CB8AC3E}">
        <p14:creationId xmlns:p14="http://schemas.microsoft.com/office/powerpoint/2010/main" val="2667676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FC32-9D0A-82B8-C6ED-EBC4487A473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512484AD-9FA0-8A97-B369-32BF0BE1265B}"/>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718D74D2-A728-38BD-3F8E-C5743AE775EC}"/>
              </a:ext>
            </a:extLst>
          </p:cNvPr>
          <p:cNvSpPr>
            <a:spLocks noGrp="1"/>
          </p:cNvSpPr>
          <p:nvPr>
            <p:ph type="body" idx="1"/>
          </p:nvPr>
        </p:nvSpPr>
        <p:spPr/>
        <p:txBody>
          <a:bodyPr/>
          <a:lstStyle/>
          <a:p>
            <a:endParaRPr lang="fi-FI"/>
          </a:p>
        </p:txBody>
      </p:sp>
      <p:sp>
        <p:nvSpPr>
          <p:cNvPr id="4" name="Alatunnisteen paikkamerkki 3">
            <a:extLst>
              <a:ext uri="{FF2B5EF4-FFF2-40B4-BE49-F238E27FC236}">
                <a16:creationId xmlns:a16="http://schemas.microsoft.com/office/drawing/2014/main" id="{4D3B93F2-FFD6-AE4D-122C-0C3576C2E987}"/>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AB1D4447-8F0C-4769-7C4E-31BBF39B3F96}"/>
              </a:ext>
            </a:extLst>
          </p:cNvPr>
          <p:cNvSpPr>
            <a:spLocks noGrp="1"/>
          </p:cNvSpPr>
          <p:nvPr>
            <p:ph type="sldNum" sz="quarter" idx="5"/>
          </p:nvPr>
        </p:nvSpPr>
        <p:spPr/>
        <p:txBody>
          <a:bodyPr/>
          <a:lstStyle/>
          <a:p>
            <a:fld id="{B5A0B3B4-F971-4AD3-B530-DE860EFC07D2}" type="slidenum">
              <a:rPr lang="fi-FI" smtClean="0"/>
              <a:pPr/>
              <a:t>9</a:t>
            </a:fld>
            <a:endParaRPr lang="fi-FI"/>
          </a:p>
        </p:txBody>
      </p:sp>
    </p:spTree>
    <p:extLst>
      <p:ext uri="{BB962C8B-B14F-4D97-AF65-F5344CB8AC3E}">
        <p14:creationId xmlns:p14="http://schemas.microsoft.com/office/powerpoint/2010/main" val="227297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11</a:t>
            </a:fld>
            <a:endParaRPr lang="fi-FI"/>
          </a:p>
        </p:txBody>
      </p:sp>
    </p:spTree>
    <p:extLst>
      <p:ext uri="{BB962C8B-B14F-4D97-AF65-F5344CB8AC3E}">
        <p14:creationId xmlns:p14="http://schemas.microsoft.com/office/powerpoint/2010/main" val="4037127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12</a:t>
            </a:fld>
            <a:endParaRPr lang="fi-FI"/>
          </a:p>
        </p:txBody>
      </p:sp>
    </p:spTree>
    <p:extLst>
      <p:ext uri="{BB962C8B-B14F-4D97-AF65-F5344CB8AC3E}">
        <p14:creationId xmlns:p14="http://schemas.microsoft.com/office/powerpoint/2010/main" val="2957074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13</a:t>
            </a:fld>
            <a:endParaRPr lang="fi-FI"/>
          </a:p>
        </p:txBody>
      </p:sp>
    </p:spTree>
    <p:extLst>
      <p:ext uri="{BB962C8B-B14F-4D97-AF65-F5344CB8AC3E}">
        <p14:creationId xmlns:p14="http://schemas.microsoft.com/office/powerpoint/2010/main" val="48297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14</a:t>
            </a:fld>
            <a:endParaRPr lang="fi-FI"/>
          </a:p>
        </p:txBody>
      </p:sp>
    </p:spTree>
    <p:extLst>
      <p:ext uri="{BB962C8B-B14F-4D97-AF65-F5344CB8AC3E}">
        <p14:creationId xmlns:p14="http://schemas.microsoft.com/office/powerpoint/2010/main" val="500444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ääotsikkodia">
    <p:spTree>
      <p:nvGrpSpPr>
        <p:cNvPr id="1" name=""/>
        <p:cNvGrpSpPr/>
        <p:nvPr/>
      </p:nvGrpSpPr>
      <p:grpSpPr>
        <a:xfrm>
          <a:off x="0" y="0"/>
          <a:ext cx="0" cy="0"/>
          <a:chOff x="0" y="0"/>
          <a:chExt cx="0" cy="0"/>
        </a:xfrm>
      </p:grpSpPr>
      <p:sp>
        <p:nvSpPr>
          <p:cNvPr id="14" name="Kuvan paikkamerkki 6">
            <a:extLst>
              <a:ext uri="{FF2B5EF4-FFF2-40B4-BE49-F238E27FC236}">
                <a16:creationId xmlns:a16="http://schemas.microsoft.com/office/drawing/2014/main" id="{64857443-6EF4-340B-5567-90828BE41CD7}"/>
              </a:ext>
            </a:extLst>
          </p:cNvPr>
          <p:cNvSpPr>
            <a:spLocks noGrp="1"/>
          </p:cNvSpPr>
          <p:nvPr>
            <p:ph type="pic" sz="quarter" idx="20" hasCustomPrompt="1"/>
          </p:nvPr>
        </p:nvSpPr>
        <p:spPr>
          <a:xfrm>
            <a:off x="0" y="0"/>
            <a:ext cx="9144005" cy="5143500"/>
          </a:xfrm>
          <a:prstGeom prst="rect">
            <a:avLst/>
          </a:prstGeom>
          <a:solidFill>
            <a:schemeClr val="bg1">
              <a:lumMod val="85000"/>
            </a:schemeClr>
          </a:solidFill>
        </p:spPr>
        <p:txBody>
          <a:bodyPr anchor="b"/>
          <a:lstStyle>
            <a:lvl1pPr marL="0" indent="0" algn="ctr">
              <a:buFontTx/>
              <a:buNone/>
              <a:defRPr sz="1500" b="0" i="0">
                <a:solidFill>
                  <a:srgbClr val="000000"/>
                </a:solidFill>
                <a:latin typeface="Verdana" panose="020B0604030504040204" pitchFamily="34" charset="0"/>
              </a:defRPr>
            </a:lvl1pPr>
          </a:lstStyle>
          <a:p>
            <a:r>
              <a:rPr lang="fi-FI"/>
              <a:t>Lisää tähän taustakuva</a:t>
            </a:r>
            <a:br>
              <a:rPr lang="fi-FI"/>
            </a:br>
            <a:br>
              <a:rPr lang="fi-FI"/>
            </a:br>
            <a:br>
              <a:rPr lang="fi-FI"/>
            </a:br>
            <a:endParaRPr lang="fi-FI"/>
          </a:p>
        </p:txBody>
      </p:sp>
      <p:sp>
        <p:nvSpPr>
          <p:cNvPr id="12" name="Otsikon paikkamerkki 2">
            <a:extLst>
              <a:ext uri="{FF2B5EF4-FFF2-40B4-BE49-F238E27FC236}">
                <a16:creationId xmlns:a16="http://schemas.microsoft.com/office/drawing/2014/main" id="{82F9F293-B54D-C923-6529-633E0A625E40}"/>
              </a:ext>
            </a:extLst>
          </p:cNvPr>
          <p:cNvSpPr>
            <a:spLocks noGrp="1"/>
          </p:cNvSpPr>
          <p:nvPr>
            <p:ph type="title" hasCustomPrompt="1"/>
          </p:nvPr>
        </p:nvSpPr>
        <p:spPr>
          <a:xfrm>
            <a:off x="333744" y="434876"/>
            <a:ext cx="8414720" cy="1973787"/>
          </a:xfrm>
          <a:prstGeom prst="rect">
            <a:avLst/>
          </a:prstGeom>
        </p:spPr>
        <p:txBody>
          <a:bodyPr vert="horz" lIns="91440" tIns="45720" rIns="91440" bIns="45720" rtlCol="0" anchor="t">
            <a:normAutofit/>
          </a:bodyPr>
          <a:lstStyle>
            <a:lvl1pPr marL="0">
              <a:lnSpc>
                <a:spcPts val="4560"/>
              </a:lnSpc>
              <a:defRPr sz="4000" spc="-90" baseline="0">
                <a:solidFill>
                  <a:srgbClr val="000000"/>
                </a:solidFill>
              </a:defRPr>
            </a:lvl1pPr>
          </a:lstStyle>
          <a:p>
            <a:r>
              <a:rPr lang="fi-FI"/>
              <a:t>Muokkaa </a:t>
            </a:r>
            <a:br>
              <a:rPr lang="fi-FI"/>
            </a:br>
            <a:r>
              <a:rPr lang="fi-FI"/>
              <a:t>pääotsikkoa </a:t>
            </a:r>
            <a:br>
              <a:rPr lang="fi-FI"/>
            </a:br>
            <a:r>
              <a:rPr lang="fi-FI" err="1"/>
              <a:t>napsautt</a:t>
            </a:r>
            <a:r>
              <a:rPr lang="fi-FI"/>
              <a:t>.</a:t>
            </a:r>
          </a:p>
        </p:txBody>
      </p:sp>
    </p:spTree>
    <p:extLst>
      <p:ext uri="{BB962C8B-B14F-4D97-AF65-F5344CB8AC3E}">
        <p14:creationId xmlns:p14="http://schemas.microsoft.com/office/powerpoint/2010/main" val="401269927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ipalkkidia 2">
    <p:bg>
      <p:bgPr>
        <a:solidFill>
          <a:srgbClr val="919191"/>
        </a:solidFill>
        <a:effectLst/>
      </p:bgPr>
    </p:bg>
    <p:spTree>
      <p:nvGrpSpPr>
        <p:cNvPr id="1" name=""/>
        <p:cNvGrpSpPr/>
        <p:nvPr/>
      </p:nvGrpSpPr>
      <p:grpSpPr>
        <a:xfrm>
          <a:off x="0" y="0"/>
          <a:ext cx="0" cy="0"/>
          <a:chOff x="0" y="0"/>
          <a:chExt cx="0" cy="0"/>
        </a:xfrm>
      </p:grpSpPr>
      <p:sp>
        <p:nvSpPr>
          <p:cNvPr id="2" name="Kuvan paikkamerkki 3">
            <a:extLst>
              <a:ext uri="{FF2B5EF4-FFF2-40B4-BE49-F238E27FC236}">
                <a16:creationId xmlns:a16="http://schemas.microsoft.com/office/drawing/2014/main" id="{4D25D373-514B-2D43-8D13-29ADAA1E6933}"/>
              </a:ext>
            </a:extLst>
          </p:cNvPr>
          <p:cNvSpPr>
            <a:spLocks noGrp="1"/>
          </p:cNvSpPr>
          <p:nvPr>
            <p:ph type="pic" sz="quarter" idx="23" hasCustomPrompt="1"/>
          </p:nvPr>
        </p:nvSpPr>
        <p:spPr>
          <a:xfrm>
            <a:off x="0" y="0"/>
            <a:ext cx="9144000" cy="5143500"/>
          </a:xfrm>
        </p:spPr>
        <p:txBody>
          <a:bodyPr anchor="t">
            <a:normAutofit/>
          </a:bodyPr>
          <a:lstStyle>
            <a:lvl1pPr marL="21600" indent="0" algn="ctr">
              <a:spcBef>
                <a:spcPts val="1000"/>
              </a:spcBef>
              <a:spcAft>
                <a:spcPts val="1000"/>
              </a:spcAft>
              <a:buNone/>
              <a:defRPr sz="1050">
                <a:solidFill>
                  <a:schemeClr val="bg1"/>
                </a:solidFill>
              </a:defRPr>
            </a:lvl1pPr>
          </a:lstStyle>
          <a:p>
            <a:r>
              <a:rPr lang="fi-FI"/>
              <a:t>Lisää taustakuva ylävalikosta (Lisää -&gt; Kuvat)</a:t>
            </a:r>
          </a:p>
        </p:txBody>
      </p:sp>
      <p:sp>
        <p:nvSpPr>
          <p:cNvPr id="6" name="Tekstin paikkamerkki 2">
            <a:extLst>
              <a:ext uri="{FF2B5EF4-FFF2-40B4-BE49-F238E27FC236}">
                <a16:creationId xmlns:a16="http://schemas.microsoft.com/office/drawing/2014/main" id="{538CD4A3-27C6-9002-D3EE-BEDC602B793A}"/>
              </a:ext>
            </a:extLst>
          </p:cNvPr>
          <p:cNvSpPr>
            <a:spLocks noGrp="1"/>
          </p:cNvSpPr>
          <p:nvPr>
            <p:ph idx="25"/>
          </p:nvPr>
        </p:nvSpPr>
        <p:spPr>
          <a:xfrm>
            <a:off x="683568" y="1437843"/>
            <a:ext cx="7737773" cy="3270705"/>
          </a:xfrm>
          <a:prstGeom prst="rect">
            <a:avLst/>
          </a:prstGeom>
          <a:solidFill>
            <a:schemeClr val="bg1">
              <a:alpha val="89987"/>
            </a:schemeClr>
          </a:solidFill>
        </p:spPr>
        <p:txBody>
          <a:bodyPr vert="horz" lIns="295200" tIns="298800" rIns="295200" bIns="29880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b="0" i="0">
                <a:solidFill>
                  <a:srgbClr val="000000"/>
                </a:solidFill>
                <a:latin typeface="Verdana" panose="020B0604030504040204" pitchFamily="34" charset="0"/>
              </a:defRPr>
            </a:lvl1pPr>
            <a:lvl2pPr indent="-158400">
              <a:lnSpc>
                <a:spcPts val="1800"/>
              </a:lnSpc>
              <a:spcBef>
                <a:spcPts val="200"/>
              </a:spcBef>
              <a:spcAft>
                <a:spcPts val="200"/>
              </a:spcAft>
              <a:buSzPct val="125000"/>
              <a:defRPr sz="1300" b="0" i="0" baseline="0">
                <a:solidFill>
                  <a:srgbClr val="000000"/>
                </a:solidFill>
                <a:latin typeface="Verdana" panose="020B0604030504040204" pitchFamily="34" charset="0"/>
              </a:defRPr>
            </a:lvl2pPr>
            <a:lvl3pPr indent="-158400">
              <a:lnSpc>
                <a:spcPts val="1800"/>
              </a:lnSpc>
              <a:spcBef>
                <a:spcPts val="200"/>
              </a:spcBef>
              <a:spcAft>
                <a:spcPts val="200"/>
              </a:spcAft>
              <a:buSzPct val="125000"/>
              <a:defRPr sz="1100" b="0" i="0">
                <a:solidFill>
                  <a:srgbClr val="000000"/>
                </a:solidFill>
                <a:latin typeface="Verdana" panose="020B0604030504040204" pitchFamily="34" charset="0"/>
              </a:defRPr>
            </a:lvl3pPr>
            <a:lvl4pPr indent="-158400">
              <a:lnSpc>
                <a:spcPts val="1800"/>
              </a:lnSpc>
              <a:spcBef>
                <a:spcPts val="200"/>
              </a:spcBef>
              <a:spcAft>
                <a:spcPts val="200"/>
              </a:spcAft>
              <a:buSzPct val="125000"/>
              <a:defRPr sz="1000" b="0" i="0">
                <a:solidFill>
                  <a:srgbClr val="000000"/>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0" name="Otsikon paikkamerkki 2">
            <a:extLst>
              <a:ext uri="{FF2B5EF4-FFF2-40B4-BE49-F238E27FC236}">
                <a16:creationId xmlns:a16="http://schemas.microsoft.com/office/drawing/2014/main" id="{AC63BCDB-29B0-3F38-1255-A5E4EF309256}"/>
              </a:ext>
            </a:extLst>
          </p:cNvPr>
          <p:cNvSpPr>
            <a:spLocks noGrp="1"/>
          </p:cNvSpPr>
          <p:nvPr>
            <p:ph type="title" hasCustomPrompt="1"/>
          </p:nvPr>
        </p:nvSpPr>
        <p:spPr>
          <a:xfrm>
            <a:off x="683568" y="434952"/>
            <a:ext cx="7737773" cy="730825"/>
          </a:xfrm>
          <a:prstGeom prst="rect">
            <a:avLst/>
          </a:prstGeom>
          <a:solidFill>
            <a:schemeClr val="bg1">
              <a:alpha val="90000"/>
            </a:schemeClr>
          </a:solidFill>
        </p:spPr>
        <p:txBody>
          <a:bodyPr vert="horz" lIns="201600" tIns="251999" rIns="201600" bIns="45720" rtlCol="0" anchor="t">
            <a:normAutofit/>
          </a:bodyPr>
          <a:lstStyle>
            <a:lvl1pPr>
              <a:defRPr sz="3200">
                <a:solidFill>
                  <a:srgbClr val="000000"/>
                </a:solidFill>
              </a:defRPr>
            </a:lvl1pPr>
          </a:lstStyle>
          <a:p>
            <a:r>
              <a:rPr lang="fi-FI"/>
              <a:t>Muokkaa otsikkoa napsautt.</a:t>
            </a:r>
          </a:p>
        </p:txBody>
      </p:sp>
      <p:sp>
        <p:nvSpPr>
          <p:cNvPr id="3" name="Alatunnisteen paikkamerkki 2">
            <a:extLst>
              <a:ext uri="{FF2B5EF4-FFF2-40B4-BE49-F238E27FC236}">
                <a16:creationId xmlns:a16="http://schemas.microsoft.com/office/drawing/2014/main" id="{475C4B3C-0880-DD92-6362-8A174DFC1E90}"/>
              </a:ext>
            </a:extLst>
          </p:cNvPr>
          <p:cNvSpPr>
            <a:spLocks noGrp="1"/>
          </p:cNvSpPr>
          <p:nvPr>
            <p:ph type="ftr" sz="quarter" idx="11"/>
          </p:nvPr>
        </p:nvSpPr>
        <p:spPr>
          <a:xfrm>
            <a:off x="274033" y="4749342"/>
            <a:ext cx="1295891" cy="164690"/>
          </a:xfrm>
          <a:prstGeom prst="rect">
            <a:avLst/>
          </a:prstGeom>
        </p:spPr>
        <p:txBody>
          <a:bodyPr/>
          <a:lstStyle>
            <a:lvl1pPr>
              <a:defRPr b="0" i="0">
                <a:solidFill>
                  <a:schemeClr val="bg1"/>
                </a:solidFill>
                <a:latin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331827128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ipalkkidia 3">
    <p:bg>
      <p:bgPr>
        <a:solidFill>
          <a:srgbClr val="919191"/>
        </a:solidFill>
        <a:effectLst/>
      </p:bgPr>
    </p:bg>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F07E0098-8A8B-371E-4F09-1D9DFEF3575B}"/>
              </a:ext>
            </a:extLst>
          </p:cNvPr>
          <p:cNvSpPr>
            <a:spLocks noGrp="1"/>
          </p:cNvSpPr>
          <p:nvPr>
            <p:ph type="pic" sz="quarter" idx="23" hasCustomPrompt="1"/>
          </p:nvPr>
        </p:nvSpPr>
        <p:spPr>
          <a:xfrm>
            <a:off x="0" y="0"/>
            <a:ext cx="9144000" cy="5143500"/>
          </a:xfrm>
        </p:spPr>
        <p:txBody>
          <a:bodyPr anchor="t">
            <a:normAutofit/>
          </a:bodyPr>
          <a:lstStyle>
            <a:lvl1pPr marL="21600" indent="0" algn="ctr">
              <a:spcBef>
                <a:spcPts val="1000"/>
              </a:spcBef>
              <a:spcAft>
                <a:spcPts val="1000"/>
              </a:spcAft>
              <a:buNone/>
              <a:defRPr sz="1050">
                <a:solidFill>
                  <a:schemeClr val="bg1"/>
                </a:solidFill>
              </a:defRPr>
            </a:lvl1pPr>
          </a:lstStyle>
          <a:p>
            <a:r>
              <a:rPr lang="fi-FI"/>
              <a:t>Lisää taustakuva ylävalikosta (Lisää -&gt; Kuvat)</a:t>
            </a:r>
          </a:p>
        </p:txBody>
      </p:sp>
      <p:sp>
        <p:nvSpPr>
          <p:cNvPr id="2" name="Tekstin paikkamerkki 28">
            <a:extLst>
              <a:ext uri="{FF2B5EF4-FFF2-40B4-BE49-F238E27FC236}">
                <a16:creationId xmlns:a16="http://schemas.microsoft.com/office/drawing/2014/main" id="{E311EADA-AD25-EDA4-BAFF-A059DD1C88A8}"/>
              </a:ext>
            </a:extLst>
          </p:cNvPr>
          <p:cNvSpPr>
            <a:spLocks noGrp="1"/>
          </p:cNvSpPr>
          <p:nvPr>
            <p:ph type="body" sz="quarter" idx="24" hasCustomPrompt="1"/>
          </p:nvPr>
        </p:nvSpPr>
        <p:spPr>
          <a:xfrm>
            <a:off x="689213" y="940244"/>
            <a:ext cx="7732127" cy="3257875"/>
          </a:xfrm>
          <a:prstGeom prst="rect">
            <a:avLst/>
          </a:prstGeom>
          <a:solidFill>
            <a:schemeClr val="bg1">
              <a:alpha val="90000"/>
            </a:schemeClr>
          </a:solidFill>
        </p:spPr>
        <p:txBody>
          <a:bodyPr lIns="576000" tIns="360000" rIns="576000" bIns="360000">
            <a:normAutofit/>
          </a:bodyPr>
          <a:lstStyle>
            <a:lvl1pPr marL="0" indent="0" algn="ctr">
              <a:lnSpc>
                <a:spcPct val="100000"/>
              </a:lnSpc>
              <a:spcBef>
                <a:spcPts val="0"/>
              </a:spcBef>
              <a:spcAft>
                <a:spcPts val="0"/>
              </a:spcAft>
              <a:buFontTx/>
              <a:buNone/>
              <a:defRPr sz="3200" b="1" i="0">
                <a:solidFill>
                  <a:srgbClr val="000000"/>
                </a:solidFill>
                <a:latin typeface="Verdana" panose="020B0604030504040204" pitchFamily="34" charset="0"/>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nostotekstiä napsauttamalla</a:t>
            </a:r>
          </a:p>
        </p:txBody>
      </p:sp>
      <p:sp>
        <p:nvSpPr>
          <p:cNvPr id="3" name="Alatunnisteen paikkamerkki 2">
            <a:extLst>
              <a:ext uri="{FF2B5EF4-FFF2-40B4-BE49-F238E27FC236}">
                <a16:creationId xmlns:a16="http://schemas.microsoft.com/office/drawing/2014/main" id="{FDC2C459-A150-F0C6-4A67-A82BAE054EB0}"/>
              </a:ext>
            </a:extLst>
          </p:cNvPr>
          <p:cNvSpPr>
            <a:spLocks noGrp="1"/>
          </p:cNvSpPr>
          <p:nvPr>
            <p:ph type="ftr" sz="quarter" idx="11"/>
          </p:nvPr>
        </p:nvSpPr>
        <p:spPr>
          <a:xfrm>
            <a:off x="274033" y="4749342"/>
            <a:ext cx="1295891" cy="164690"/>
          </a:xfrm>
          <a:prstGeom prst="rect">
            <a:avLst/>
          </a:prstGeom>
        </p:spPr>
        <p:txBody>
          <a:bodyPr/>
          <a:lstStyle>
            <a:lvl1pPr>
              <a:defRPr b="0" i="0">
                <a:solidFill>
                  <a:schemeClr val="bg1"/>
                </a:solidFill>
                <a:latin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375129796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ipalkkidia 4">
    <p:bg>
      <p:bgPr>
        <a:solidFill>
          <a:srgbClr val="919191"/>
        </a:solidFill>
        <a:effectLst/>
      </p:bgPr>
    </p:bg>
    <p:spTree>
      <p:nvGrpSpPr>
        <p:cNvPr id="1" name=""/>
        <p:cNvGrpSpPr/>
        <p:nvPr/>
      </p:nvGrpSpPr>
      <p:grpSpPr>
        <a:xfrm>
          <a:off x="0" y="0"/>
          <a:ext cx="0" cy="0"/>
          <a:chOff x="0" y="0"/>
          <a:chExt cx="0" cy="0"/>
        </a:xfrm>
      </p:grpSpPr>
      <p:sp>
        <p:nvSpPr>
          <p:cNvPr id="3" name="Kuvan paikkamerkki 3">
            <a:extLst>
              <a:ext uri="{FF2B5EF4-FFF2-40B4-BE49-F238E27FC236}">
                <a16:creationId xmlns:a16="http://schemas.microsoft.com/office/drawing/2014/main" id="{9651BF4C-6136-996B-7252-60F86D51BD38}"/>
              </a:ext>
            </a:extLst>
          </p:cNvPr>
          <p:cNvSpPr>
            <a:spLocks noGrp="1"/>
          </p:cNvSpPr>
          <p:nvPr>
            <p:ph type="pic" sz="quarter" idx="23" hasCustomPrompt="1"/>
          </p:nvPr>
        </p:nvSpPr>
        <p:spPr>
          <a:xfrm>
            <a:off x="0" y="0"/>
            <a:ext cx="9144000" cy="5143500"/>
          </a:xfrm>
        </p:spPr>
        <p:txBody>
          <a:bodyPr anchor="t">
            <a:normAutofit/>
          </a:bodyPr>
          <a:lstStyle>
            <a:lvl1pPr marL="21600" indent="0" algn="ctr">
              <a:spcBef>
                <a:spcPts val="1000"/>
              </a:spcBef>
              <a:spcAft>
                <a:spcPts val="1000"/>
              </a:spcAft>
              <a:buNone/>
              <a:defRPr sz="1050">
                <a:solidFill>
                  <a:schemeClr val="bg1"/>
                </a:solidFill>
              </a:defRPr>
            </a:lvl1pPr>
          </a:lstStyle>
          <a:p>
            <a:r>
              <a:rPr lang="fi-FI"/>
              <a:t>Lisää taustakuva ylävalikosta (Lisää -&gt; Kuvat)</a:t>
            </a:r>
          </a:p>
        </p:txBody>
      </p:sp>
      <p:sp>
        <p:nvSpPr>
          <p:cNvPr id="2" name="Tekstin paikkamerkki 2">
            <a:extLst>
              <a:ext uri="{FF2B5EF4-FFF2-40B4-BE49-F238E27FC236}">
                <a16:creationId xmlns:a16="http://schemas.microsoft.com/office/drawing/2014/main" id="{B96DAD27-9578-C6ED-8399-FED70C149F22}"/>
              </a:ext>
            </a:extLst>
          </p:cNvPr>
          <p:cNvSpPr>
            <a:spLocks noGrp="1"/>
          </p:cNvSpPr>
          <p:nvPr>
            <p:ph idx="27" hasCustomPrompt="1"/>
          </p:nvPr>
        </p:nvSpPr>
        <p:spPr>
          <a:xfrm>
            <a:off x="682039" y="714715"/>
            <a:ext cx="7737772" cy="3706741"/>
          </a:xfrm>
          <a:prstGeom prst="rect">
            <a:avLst/>
          </a:prstGeom>
          <a:solidFill>
            <a:schemeClr val="bg1">
              <a:alpha val="90000"/>
            </a:schemeClr>
          </a:solidFill>
        </p:spPr>
        <p:txBody>
          <a:bodyPr vert="horz" lIns="91440" tIns="45720" rIns="91440" bIns="45720" rtlCol="0">
            <a:normAutofit/>
          </a:bodyPr>
          <a:lstStyle>
            <a:lvl1pPr marL="21600" marR="0" indent="0" algn="l" defTabSz="806052" rtl="0" eaLnBrk="1" fontAlgn="auto" latinLnBrk="0" hangingPunct="1">
              <a:lnSpc>
                <a:spcPts val="2000"/>
              </a:lnSpc>
              <a:spcBef>
                <a:spcPts val="0"/>
              </a:spcBef>
              <a:spcAft>
                <a:spcPts val="700"/>
              </a:spcAft>
              <a:buClrTx/>
              <a:buSzPct val="125000"/>
              <a:buFont typeface="Arial" panose="020B0604020202020204" pitchFamily="34" charset="0"/>
              <a:buNone/>
              <a:tabLst/>
              <a:defRPr sz="1600" b="0" i="0">
                <a:solidFill>
                  <a:srgbClr val="000000"/>
                </a:solidFill>
                <a:latin typeface="Verdana" panose="020B0604030504040204" pitchFamily="34" charset="0"/>
              </a:defRPr>
            </a:lvl1pPr>
            <a:lvl2pPr indent="-158400">
              <a:lnSpc>
                <a:spcPts val="1800"/>
              </a:lnSpc>
              <a:spcBef>
                <a:spcPts val="200"/>
              </a:spcBef>
              <a:spcAft>
                <a:spcPts val="200"/>
              </a:spcAft>
              <a:buSzPct val="125000"/>
              <a:defRPr sz="1300" b="0" i="0" baseline="0">
                <a:solidFill>
                  <a:srgbClr val="000000"/>
                </a:solidFill>
                <a:latin typeface="Verdana" panose="020B0604030504040204" pitchFamily="34" charset="0"/>
              </a:defRPr>
            </a:lvl2pPr>
            <a:lvl3pPr indent="-158400">
              <a:lnSpc>
                <a:spcPts val="1800"/>
              </a:lnSpc>
              <a:spcBef>
                <a:spcPts val="200"/>
              </a:spcBef>
              <a:spcAft>
                <a:spcPts val="200"/>
              </a:spcAft>
              <a:buSzPct val="125000"/>
              <a:defRPr sz="1100" b="0" i="0">
                <a:solidFill>
                  <a:srgbClr val="000000"/>
                </a:solidFill>
                <a:latin typeface="Verdana" panose="020B0604030504040204" pitchFamily="34" charset="0"/>
              </a:defRPr>
            </a:lvl3pPr>
            <a:lvl4pPr indent="-158400">
              <a:lnSpc>
                <a:spcPts val="1800"/>
              </a:lnSpc>
              <a:spcBef>
                <a:spcPts val="200"/>
              </a:spcBef>
              <a:spcAft>
                <a:spcPts val="200"/>
              </a:spcAft>
              <a:buSzPct val="125000"/>
              <a:defRPr sz="1000" b="0" i="0">
                <a:solidFill>
                  <a:srgbClr val="000000"/>
                </a:solidFill>
                <a:latin typeface="Verdana" panose="020B0604030504040204" pitchFamily="34" charset="0"/>
              </a:defRPr>
            </a:lvl4pPr>
          </a:lstStyle>
          <a:p>
            <a:pPr lvl="0"/>
            <a:r>
              <a:rPr lang="fi-FI"/>
              <a:t> </a:t>
            </a:r>
          </a:p>
        </p:txBody>
      </p:sp>
      <p:sp>
        <p:nvSpPr>
          <p:cNvPr id="8" name="Tekstin paikkamerkki 2">
            <a:extLst>
              <a:ext uri="{FF2B5EF4-FFF2-40B4-BE49-F238E27FC236}">
                <a16:creationId xmlns:a16="http://schemas.microsoft.com/office/drawing/2014/main" id="{8FD91D03-274F-6C7A-753B-C1E83015A373}"/>
              </a:ext>
            </a:extLst>
          </p:cNvPr>
          <p:cNvSpPr>
            <a:spLocks noGrp="1"/>
          </p:cNvSpPr>
          <p:nvPr>
            <p:ph idx="25"/>
          </p:nvPr>
        </p:nvSpPr>
        <p:spPr>
          <a:xfrm>
            <a:off x="922184" y="1666061"/>
            <a:ext cx="7287878" cy="245665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b="0" i="0">
                <a:solidFill>
                  <a:srgbClr val="000000"/>
                </a:solidFill>
                <a:latin typeface="Verdana" panose="020B0604030504040204" pitchFamily="34" charset="0"/>
              </a:defRPr>
            </a:lvl1pPr>
            <a:lvl2pPr indent="-158400">
              <a:lnSpc>
                <a:spcPts val="1800"/>
              </a:lnSpc>
              <a:spcBef>
                <a:spcPts val="200"/>
              </a:spcBef>
              <a:spcAft>
                <a:spcPts val="200"/>
              </a:spcAft>
              <a:buSzPct val="125000"/>
              <a:defRPr sz="1300" b="0" i="0" baseline="0">
                <a:solidFill>
                  <a:srgbClr val="000000"/>
                </a:solidFill>
                <a:latin typeface="Verdana" panose="020B0604030504040204" pitchFamily="34" charset="0"/>
              </a:defRPr>
            </a:lvl2pPr>
            <a:lvl3pPr indent="-158400">
              <a:lnSpc>
                <a:spcPts val="1800"/>
              </a:lnSpc>
              <a:spcBef>
                <a:spcPts val="200"/>
              </a:spcBef>
              <a:spcAft>
                <a:spcPts val="200"/>
              </a:spcAft>
              <a:buSzPct val="125000"/>
              <a:defRPr sz="1100" b="0" i="0">
                <a:solidFill>
                  <a:srgbClr val="000000"/>
                </a:solidFill>
                <a:latin typeface="Verdana" panose="020B0604030504040204" pitchFamily="34" charset="0"/>
              </a:defRPr>
            </a:lvl3pPr>
            <a:lvl4pPr indent="-158400">
              <a:lnSpc>
                <a:spcPts val="1800"/>
              </a:lnSpc>
              <a:spcBef>
                <a:spcPts val="200"/>
              </a:spcBef>
              <a:spcAft>
                <a:spcPts val="200"/>
              </a:spcAft>
              <a:buSzPct val="125000"/>
              <a:defRPr sz="1000" b="0" i="0">
                <a:solidFill>
                  <a:srgbClr val="000000"/>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a:extLst>
              <a:ext uri="{FF2B5EF4-FFF2-40B4-BE49-F238E27FC236}">
                <a16:creationId xmlns:a16="http://schemas.microsoft.com/office/drawing/2014/main" id="{D1F7CFEB-48D4-6239-2FA7-CC3AB1CCD4A2}"/>
              </a:ext>
            </a:extLst>
          </p:cNvPr>
          <p:cNvSpPr>
            <a:spLocks noGrp="1"/>
          </p:cNvSpPr>
          <p:nvPr>
            <p:ph type="body" sz="quarter" idx="26" hasCustomPrompt="1"/>
          </p:nvPr>
        </p:nvSpPr>
        <p:spPr>
          <a:xfrm>
            <a:off x="922184" y="1000122"/>
            <a:ext cx="7291785" cy="602032"/>
          </a:xfrm>
          <a:prstGeom prst="rect">
            <a:avLst/>
          </a:prstGeom>
        </p:spPr>
        <p:txBody>
          <a:bodyPr>
            <a:normAutofit/>
          </a:bodyPr>
          <a:lstStyle>
            <a:lvl1pPr marL="0" indent="0">
              <a:lnSpc>
                <a:spcPts val="2700"/>
              </a:lnSpc>
              <a:spcBef>
                <a:spcPts val="0"/>
              </a:spcBef>
              <a:spcAft>
                <a:spcPts val="0"/>
              </a:spcAft>
              <a:buFontTx/>
              <a:buNone/>
              <a:defRPr sz="2000" b="1" i="0">
                <a:solidFill>
                  <a:srgbClr val="000000"/>
                </a:solidFill>
                <a:latin typeface="Verdana" panose="020B0604030504040204" pitchFamily="34" charset="0"/>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otsikkoa napsautt.</a:t>
            </a:r>
          </a:p>
        </p:txBody>
      </p:sp>
      <p:sp>
        <p:nvSpPr>
          <p:cNvPr id="4" name="Alatunnisteen paikkamerkki 2">
            <a:extLst>
              <a:ext uri="{FF2B5EF4-FFF2-40B4-BE49-F238E27FC236}">
                <a16:creationId xmlns:a16="http://schemas.microsoft.com/office/drawing/2014/main" id="{17883E6D-D92B-78D1-7550-93633724DFD1}"/>
              </a:ext>
            </a:extLst>
          </p:cNvPr>
          <p:cNvSpPr>
            <a:spLocks noGrp="1"/>
          </p:cNvSpPr>
          <p:nvPr>
            <p:ph type="ftr" sz="quarter" idx="11"/>
          </p:nvPr>
        </p:nvSpPr>
        <p:spPr>
          <a:xfrm>
            <a:off x="274033" y="4749342"/>
            <a:ext cx="1295891" cy="164690"/>
          </a:xfrm>
          <a:prstGeom prst="rect">
            <a:avLst/>
          </a:prstGeom>
        </p:spPr>
        <p:txBody>
          <a:bodyPr/>
          <a:lstStyle>
            <a:lvl1pPr>
              <a:defRPr b="0" i="0">
                <a:solidFill>
                  <a:schemeClr val="bg1"/>
                </a:solidFill>
                <a:latin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30109008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ipalkki 5">
    <p:bg>
      <p:bgPr>
        <a:solidFill>
          <a:srgbClr val="919191"/>
        </a:solidFill>
        <a:effectLst/>
      </p:bgPr>
    </p:bg>
    <p:spTree>
      <p:nvGrpSpPr>
        <p:cNvPr id="1" name=""/>
        <p:cNvGrpSpPr/>
        <p:nvPr/>
      </p:nvGrpSpPr>
      <p:grpSpPr>
        <a:xfrm>
          <a:off x="0" y="0"/>
          <a:ext cx="0" cy="0"/>
          <a:chOff x="0" y="0"/>
          <a:chExt cx="0" cy="0"/>
        </a:xfrm>
      </p:grpSpPr>
      <p:sp>
        <p:nvSpPr>
          <p:cNvPr id="3" name="Kuvan paikkamerkki 3">
            <a:extLst>
              <a:ext uri="{FF2B5EF4-FFF2-40B4-BE49-F238E27FC236}">
                <a16:creationId xmlns:a16="http://schemas.microsoft.com/office/drawing/2014/main" id="{5DB45106-881E-8684-D983-5CF22DB8582A}"/>
              </a:ext>
            </a:extLst>
          </p:cNvPr>
          <p:cNvSpPr>
            <a:spLocks noGrp="1"/>
          </p:cNvSpPr>
          <p:nvPr>
            <p:ph type="pic" sz="quarter" idx="28" hasCustomPrompt="1"/>
          </p:nvPr>
        </p:nvSpPr>
        <p:spPr>
          <a:xfrm>
            <a:off x="0" y="0"/>
            <a:ext cx="9144000" cy="5143500"/>
          </a:xfrm>
        </p:spPr>
        <p:txBody>
          <a:bodyPr anchor="t">
            <a:normAutofit/>
          </a:bodyPr>
          <a:lstStyle>
            <a:lvl1pPr marL="21600" indent="0" algn="ctr">
              <a:spcBef>
                <a:spcPts val="1000"/>
              </a:spcBef>
              <a:spcAft>
                <a:spcPts val="1000"/>
              </a:spcAft>
              <a:buNone/>
              <a:defRPr sz="1050">
                <a:solidFill>
                  <a:schemeClr val="bg1"/>
                </a:solidFill>
              </a:defRPr>
            </a:lvl1pPr>
          </a:lstStyle>
          <a:p>
            <a:r>
              <a:rPr lang="fi-FI"/>
              <a:t>Lisää taustakuva ylävalikosta (Lisää -&gt; Kuvat)</a:t>
            </a:r>
          </a:p>
        </p:txBody>
      </p:sp>
      <p:sp>
        <p:nvSpPr>
          <p:cNvPr id="2" name="Tekstin paikkamerkki 2">
            <a:extLst>
              <a:ext uri="{FF2B5EF4-FFF2-40B4-BE49-F238E27FC236}">
                <a16:creationId xmlns:a16="http://schemas.microsoft.com/office/drawing/2014/main" id="{54565340-6422-F8EC-913F-14C9409D46AC}"/>
              </a:ext>
            </a:extLst>
          </p:cNvPr>
          <p:cNvSpPr>
            <a:spLocks noGrp="1"/>
          </p:cNvSpPr>
          <p:nvPr>
            <p:ph idx="27" hasCustomPrompt="1"/>
          </p:nvPr>
        </p:nvSpPr>
        <p:spPr>
          <a:xfrm>
            <a:off x="682039" y="714715"/>
            <a:ext cx="7737772" cy="3706741"/>
          </a:xfrm>
          <a:prstGeom prst="rect">
            <a:avLst/>
          </a:prstGeom>
          <a:solidFill>
            <a:schemeClr val="bg1">
              <a:alpha val="90000"/>
            </a:schemeClr>
          </a:solidFill>
        </p:spPr>
        <p:txBody>
          <a:bodyPr vert="horz" lIns="91440" tIns="45720" rIns="91440" bIns="45720" rtlCol="0">
            <a:normAutofit/>
          </a:bodyPr>
          <a:lstStyle>
            <a:lvl1pPr marL="21600" marR="0" indent="0" algn="l" defTabSz="806052" rtl="0" eaLnBrk="1" fontAlgn="auto" latinLnBrk="0" hangingPunct="1">
              <a:lnSpc>
                <a:spcPts val="2000"/>
              </a:lnSpc>
              <a:spcBef>
                <a:spcPts val="0"/>
              </a:spcBef>
              <a:spcAft>
                <a:spcPts val="700"/>
              </a:spcAft>
              <a:buClrTx/>
              <a:buSzPct val="125000"/>
              <a:buFont typeface="Arial" panose="020B0604020202020204" pitchFamily="34" charset="0"/>
              <a:buNone/>
              <a:tabLst/>
              <a:defRPr sz="1600" b="0" i="0">
                <a:solidFill>
                  <a:srgbClr val="000000"/>
                </a:solidFill>
                <a:latin typeface="Verdana" panose="020B0604030504040204" pitchFamily="34" charset="0"/>
              </a:defRPr>
            </a:lvl1pPr>
            <a:lvl2pPr indent="-158400">
              <a:lnSpc>
                <a:spcPts val="1800"/>
              </a:lnSpc>
              <a:spcBef>
                <a:spcPts val="200"/>
              </a:spcBef>
              <a:spcAft>
                <a:spcPts val="200"/>
              </a:spcAft>
              <a:buSzPct val="125000"/>
              <a:defRPr sz="1300" b="0" i="0" baseline="0">
                <a:solidFill>
                  <a:srgbClr val="000000"/>
                </a:solidFill>
                <a:latin typeface="Verdana" panose="020B0604030504040204" pitchFamily="34" charset="0"/>
              </a:defRPr>
            </a:lvl2pPr>
            <a:lvl3pPr indent="-158400">
              <a:lnSpc>
                <a:spcPts val="1800"/>
              </a:lnSpc>
              <a:spcBef>
                <a:spcPts val="200"/>
              </a:spcBef>
              <a:spcAft>
                <a:spcPts val="200"/>
              </a:spcAft>
              <a:buSzPct val="125000"/>
              <a:defRPr sz="1100" b="0" i="0">
                <a:solidFill>
                  <a:srgbClr val="000000"/>
                </a:solidFill>
                <a:latin typeface="Verdana" panose="020B0604030504040204" pitchFamily="34" charset="0"/>
              </a:defRPr>
            </a:lvl3pPr>
            <a:lvl4pPr indent="-158400">
              <a:lnSpc>
                <a:spcPts val="1800"/>
              </a:lnSpc>
              <a:spcBef>
                <a:spcPts val="200"/>
              </a:spcBef>
              <a:spcAft>
                <a:spcPts val="200"/>
              </a:spcAft>
              <a:buSzPct val="125000"/>
              <a:defRPr sz="1000" b="0" i="0">
                <a:solidFill>
                  <a:srgbClr val="000000"/>
                </a:solidFill>
                <a:latin typeface="Verdana" panose="020B0604030504040204" pitchFamily="34" charset="0"/>
              </a:defRPr>
            </a:lvl4pPr>
          </a:lstStyle>
          <a:p>
            <a:pPr lvl="0"/>
            <a:r>
              <a:rPr lang="fi-FI"/>
              <a:t> </a:t>
            </a:r>
          </a:p>
        </p:txBody>
      </p:sp>
      <p:sp>
        <p:nvSpPr>
          <p:cNvPr id="5" name="Tekstin paikkamerkki 2">
            <a:extLst>
              <a:ext uri="{FF2B5EF4-FFF2-40B4-BE49-F238E27FC236}">
                <a16:creationId xmlns:a16="http://schemas.microsoft.com/office/drawing/2014/main" id="{DF726B36-E47F-2623-CE64-5D3E6024567D}"/>
              </a:ext>
            </a:extLst>
          </p:cNvPr>
          <p:cNvSpPr>
            <a:spLocks noGrp="1"/>
          </p:cNvSpPr>
          <p:nvPr>
            <p:ph idx="23" hasCustomPrompt="1"/>
          </p:nvPr>
        </p:nvSpPr>
        <p:spPr>
          <a:xfrm>
            <a:off x="925102" y="1666667"/>
            <a:ext cx="7283936" cy="2446528"/>
          </a:xfrm>
          <a:prstGeom prst="rect">
            <a:avLst/>
          </a:prstGeom>
        </p:spPr>
        <p:txBody>
          <a:bodyPr vert="horz" lIns="91440" tIns="45720" rIns="91440" bIns="45720" rtlCol="0">
            <a:normAutofit/>
          </a:bodyPr>
          <a:lstStyle>
            <a:lvl1pPr marL="533400" marR="0" indent="-512763" algn="l" defTabSz="806052" rtl="0" eaLnBrk="1" fontAlgn="auto" latinLnBrk="0" hangingPunct="1">
              <a:lnSpc>
                <a:spcPts val="3060"/>
              </a:lnSpc>
              <a:spcBef>
                <a:spcPts val="400"/>
              </a:spcBef>
              <a:spcAft>
                <a:spcPts val="300"/>
              </a:spcAft>
              <a:buClr>
                <a:srgbClr val="6013A0"/>
              </a:buClr>
              <a:buSzPct val="100000"/>
              <a:buFont typeface="+mj-lt"/>
              <a:buAutoNum type="arabicPeriod"/>
              <a:tabLst/>
              <a:defRPr sz="2800" b="0" i="0">
                <a:solidFill>
                  <a:srgbClr val="000000"/>
                </a:solidFill>
                <a:latin typeface="Verdana" panose="020B0604030504040204" pitchFamily="34" charset="0"/>
              </a:defRPr>
            </a:lvl1pPr>
            <a:lvl2pPr marL="814232" indent="-342900">
              <a:lnSpc>
                <a:spcPct val="100000"/>
              </a:lnSpc>
              <a:buSzPct val="125000"/>
              <a:buFont typeface="+mj-lt"/>
              <a:buAutoNum type="arabicPeriod"/>
              <a:defRPr sz="2000" b="1" i="0" baseline="0">
                <a:solidFill>
                  <a:srgbClr val="000000"/>
                </a:solidFill>
                <a:latin typeface="Verdana" panose="020B0604030504040204" pitchFamily="34" charset="0"/>
              </a:defRPr>
            </a:lvl2pPr>
            <a:lvl3pPr marL="1014791" indent="-228600">
              <a:lnSpc>
                <a:spcPct val="100000"/>
              </a:lnSpc>
              <a:buSzPct val="125000"/>
              <a:buFont typeface="+mj-lt"/>
              <a:buAutoNum type="arabicPeriod"/>
              <a:defRPr sz="1800" b="1" i="0">
                <a:solidFill>
                  <a:srgbClr val="000000"/>
                </a:solidFill>
                <a:latin typeface="Verdana" panose="020B0604030504040204" pitchFamily="34" charset="0"/>
              </a:defRPr>
            </a:lvl3pPr>
            <a:lvl4pPr marL="1338051" indent="-228600">
              <a:lnSpc>
                <a:spcPct val="100000"/>
              </a:lnSpc>
              <a:buSzPct val="125000"/>
              <a:buFont typeface="+mj-lt"/>
              <a:buAutoNum type="arabicPeriod"/>
              <a:defRPr sz="1400" b="1" i="0">
                <a:solidFill>
                  <a:srgbClr val="000000"/>
                </a:solidFill>
                <a:latin typeface="Verdana" panose="020B0604030504040204" pitchFamily="34" charset="0"/>
              </a:defRPr>
            </a:lvl4pPr>
          </a:lstStyle>
          <a:p>
            <a:pPr lvl="0"/>
            <a:r>
              <a:rPr lang="fi-FI"/>
              <a:t>Muokkaa tekstiä </a:t>
            </a:r>
          </a:p>
          <a:p>
            <a:pPr lvl="0"/>
            <a:r>
              <a:rPr lang="fi-FI"/>
              <a:t>Muokkaa tekstiä</a:t>
            </a:r>
          </a:p>
          <a:p>
            <a:pPr lvl="0"/>
            <a:r>
              <a:rPr lang="fi-FI"/>
              <a:t>Muokkaa tekstiä</a:t>
            </a:r>
          </a:p>
        </p:txBody>
      </p:sp>
      <p:sp>
        <p:nvSpPr>
          <p:cNvPr id="6" name="Tekstin paikkamerkki 28">
            <a:extLst>
              <a:ext uri="{FF2B5EF4-FFF2-40B4-BE49-F238E27FC236}">
                <a16:creationId xmlns:a16="http://schemas.microsoft.com/office/drawing/2014/main" id="{86BA0E92-8208-A1E3-8467-E94E89548CC4}"/>
              </a:ext>
            </a:extLst>
          </p:cNvPr>
          <p:cNvSpPr>
            <a:spLocks noGrp="1"/>
          </p:cNvSpPr>
          <p:nvPr>
            <p:ph type="body" sz="quarter" idx="24" hasCustomPrompt="1"/>
          </p:nvPr>
        </p:nvSpPr>
        <p:spPr>
          <a:xfrm>
            <a:off x="925102" y="1005986"/>
            <a:ext cx="7283936" cy="588571"/>
          </a:xfrm>
          <a:prstGeom prst="rect">
            <a:avLst/>
          </a:prstGeom>
        </p:spPr>
        <p:txBody>
          <a:bodyPr>
            <a:normAutofit/>
          </a:bodyPr>
          <a:lstStyle>
            <a:lvl1pPr marL="14400" indent="0">
              <a:lnSpc>
                <a:spcPts val="2700"/>
              </a:lnSpc>
              <a:spcAft>
                <a:spcPts val="0"/>
              </a:spcAft>
              <a:buFontTx/>
              <a:buNone/>
              <a:defRPr sz="2000" b="1" i="0" baseline="0">
                <a:solidFill>
                  <a:srgbClr val="6013A0"/>
                </a:solidFill>
                <a:latin typeface="Verdana" panose="020B0604030504040204" pitchFamily="34" charset="0"/>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otsikkoa napsautt.</a:t>
            </a:r>
          </a:p>
        </p:txBody>
      </p:sp>
      <p:sp>
        <p:nvSpPr>
          <p:cNvPr id="4" name="Alatunnisteen paikkamerkki 2">
            <a:extLst>
              <a:ext uri="{FF2B5EF4-FFF2-40B4-BE49-F238E27FC236}">
                <a16:creationId xmlns:a16="http://schemas.microsoft.com/office/drawing/2014/main" id="{59B21E03-FA59-F0D2-E824-031529943AAA}"/>
              </a:ext>
            </a:extLst>
          </p:cNvPr>
          <p:cNvSpPr>
            <a:spLocks noGrp="1"/>
          </p:cNvSpPr>
          <p:nvPr>
            <p:ph type="ftr" sz="quarter" idx="11"/>
          </p:nvPr>
        </p:nvSpPr>
        <p:spPr>
          <a:xfrm>
            <a:off x="274033" y="4749342"/>
            <a:ext cx="1295891" cy="164690"/>
          </a:xfrm>
          <a:prstGeom prst="rect">
            <a:avLst/>
          </a:prstGeom>
        </p:spPr>
        <p:txBody>
          <a:bodyPr/>
          <a:lstStyle>
            <a:lvl1pPr>
              <a:defRPr b="0" i="0">
                <a:solidFill>
                  <a:schemeClr val="bg1"/>
                </a:solidFill>
                <a:latin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171824363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i + yläviite">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9ABB4A2-5186-E72D-9FDE-F6B6DB532EE3}"/>
              </a:ext>
            </a:extLst>
          </p:cNvPr>
          <p:cNvPicPr>
            <a:picLocks noChangeAspect="1"/>
          </p:cNvPicPr>
          <p:nvPr userDrawn="1"/>
        </p:nvPicPr>
        <p:blipFill>
          <a:blip r:embed="rId2"/>
          <a:stretch>
            <a:fillRect/>
          </a:stretch>
        </p:blipFill>
        <p:spPr>
          <a:xfrm>
            <a:off x="8335624" y="368923"/>
            <a:ext cx="437056" cy="437032"/>
          </a:xfrm>
          <a:prstGeom prst="rect">
            <a:avLst/>
          </a:prstGeom>
        </p:spPr>
      </p:pic>
      <p:sp>
        <p:nvSpPr>
          <p:cNvPr id="12" name="Dian numeron paikkamerkki 1">
            <a:extLst>
              <a:ext uri="{FF2B5EF4-FFF2-40B4-BE49-F238E27FC236}">
                <a16:creationId xmlns:a16="http://schemas.microsoft.com/office/drawing/2014/main" id="{CE08863D-2AC1-6682-40C3-AC6C85920E65}"/>
              </a:ext>
            </a:extLst>
          </p:cNvPr>
          <p:cNvSpPr>
            <a:spLocks noGrp="1"/>
          </p:cNvSpPr>
          <p:nvPr>
            <p:ph type="sldNum" sz="quarter" idx="4"/>
          </p:nvPr>
        </p:nvSpPr>
        <p:spPr>
          <a:xfrm>
            <a:off x="8005977" y="4752579"/>
            <a:ext cx="863990" cy="166687"/>
          </a:xfrm>
          <a:prstGeom prst="rect">
            <a:avLst/>
          </a:prstGeom>
        </p:spPr>
        <p:txBody>
          <a:bodyPr vert="horz" lIns="91440" tIns="45720" rIns="91440" bIns="45720" rtlCol="0" anchor="t"/>
          <a:lstStyle>
            <a:lvl1pPr algn="r">
              <a:defRPr sz="650" b="0" i="0">
                <a:solidFill>
                  <a:srgbClr val="000000"/>
                </a:solidFill>
                <a:latin typeface="Verdana" panose="020B0604030504040204" pitchFamily="34" charset="0"/>
              </a:defRPr>
            </a:lvl1pPr>
          </a:lstStyle>
          <a:p>
            <a:fld id="{6FCB6B90-8271-4E8F-82C1-E646FBB48A2E}" type="slidenum">
              <a:rPr lang="fi-FI" smtClean="0"/>
              <a:pPr/>
              <a:t>‹#›</a:t>
            </a:fld>
            <a:endParaRPr lang="fi-FI"/>
          </a:p>
        </p:txBody>
      </p:sp>
      <p:sp>
        <p:nvSpPr>
          <p:cNvPr id="14" name="Tekstin paikkamerkki 3">
            <a:extLst>
              <a:ext uri="{FF2B5EF4-FFF2-40B4-BE49-F238E27FC236}">
                <a16:creationId xmlns:a16="http://schemas.microsoft.com/office/drawing/2014/main" id="{099D769F-1C02-99BE-5231-E7FD1EAC546E}"/>
              </a:ext>
            </a:extLst>
          </p:cNvPr>
          <p:cNvSpPr>
            <a:spLocks noGrp="1"/>
          </p:cNvSpPr>
          <p:nvPr>
            <p:ph type="body" sz="quarter" idx="19"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rgbClr val="000000"/>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5" name="Tekstin paikkamerkki 2">
            <a:extLst>
              <a:ext uri="{FF2B5EF4-FFF2-40B4-BE49-F238E27FC236}">
                <a16:creationId xmlns:a16="http://schemas.microsoft.com/office/drawing/2014/main" id="{E3080A6A-C17E-2040-B465-72D70305F574}"/>
              </a:ext>
            </a:extLst>
          </p:cNvPr>
          <p:cNvSpPr>
            <a:spLocks noGrp="1"/>
          </p:cNvSpPr>
          <p:nvPr>
            <p:ph idx="20"/>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8" name="Tekstin paikkamerkki 28">
            <a:extLst>
              <a:ext uri="{FF2B5EF4-FFF2-40B4-BE49-F238E27FC236}">
                <a16:creationId xmlns:a16="http://schemas.microsoft.com/office/drawing/2014/main" id="{9FBE51FB-8106-E248-1B10-D1CC6B240E15}"/>
              </a:ext>
            </a:extLst>
          </p:cNvPr>
          <p:cNvSpPr>
            <a:spLocks noGrp="1"/>
          </p:cNvSpPr>
          <p:nvPr>
            <p:ph type="body" sz="quarter" idx="21" hasCustomPrompt="1"/>
          </p:nvPr>
        </p:nvSpPr>
        <p:spPr>
          <a:xfrm>
            <a:off x="1072800" y="1102949"/>
            <a:ext cx="7171200" cy="47502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otsikkoa napsautt.</a:t>
            </a:r>
          </a:p>
        </p:txBody>
      </p:sp>
      <p:sp>
        <p:nvSpPr>
          <p:cNvPr id="2" name="Tekstin paikkamerkki 2">
            <a:extLst>
              <a:ext uri="{FF2B5EF4-FFF2-40B4-BE49-F238E27FC236}">
                <a16:creationId xmlns:a16="http://schemas.microsoft.com/office/drawing/2014/main" id="{FFA7DBA4-69C9-4236-5603-E95A43ED36F4}"/>
              </a:ext>
            </a:extLst>
          </p:cNvPr>
          <p:cNvSpPr>
            <a:spLocks noGrp="1"/>
          </p:cNvSpPr>
          <p:nvPr>
            <p:ph type="body" sz="quarter" idx="18" hasCustomPrompt="1"/>
          </p:nvPr>
        </p:nvSpPr>
        <p:spPr>
          <a:xfrm>
            <a:off x="2334682" y="4749342"/>
            <a:ext cx="3670192" cy="169924"/>
          </a:xfrm>
          <a:prstGeom prst="rect">
            <a:avLst/>
          </a:prstGeom>
        </p:spPr>
        <p:txBody>
          <a:bodyPr>
            <a:noAutofit/>
          </a:bodyPr>
          <a:lstStyle>
            <a:lvl1pPr marL="0" indent="0">
              <a:lnSpc>
                <a:spcPct val="100000"/>
              </a:lnSpc>
              <a:spcBef>
                <a:spcPts val="0"/>
              </a:spcBef>
              <a:spcAft>
                <a:spcPts val="0"/>
              </a:spcAft>
              <a:buFontTx/>
              <a:buNone/>
              <a:defRPr sz="650" b="0" i="0" spc="0" baseline="0">
                <a:solidFill>
                  <a:srgbClr val="000000"/>
                </a:solidFill>
                <a:latin typeface="Verdana" panose="020B0604030504040204" pitchFamily="34" charset="0"/>
              </a:defRPr>
            </a:lvl1pPr>
          </a:lstStyle>
          <a:p>
            <a:pPr lvl="0"/>
            <a:r>
              <a:rPr lang="fi-FI"/>
              <a:t>Lähde tähän</a:t>
            </a:r>
          </a:p>
        </p:txBody>
      </p:sp>
      <p:sp>
        <p:nvSpPr>
          <p:cNvPr id="4" name="Päivämäärän paikkamerkki 3">
            <a:extLst>
              <a:ext uri="{FF2B5EF4-FFF2-40B4-BE49-F238E27FC236}">
                <a16:creationId xmlns:a16="http://schemas.microsoft.com/office/drawing/2014/main" id="{A5D68E8D-5D3E-7712-2CB9-4D5223CAEA8F}"/>
              </a:ext>
            </a:extLst>
          </p:cNvPr>
          <p:cNvSpPr>
            <a:spLocks noGrp="1"/>
          </p:cNvSpPr>
          <p:nvPr>
            <p:ph type="dt" sz="half" idx="2"/>
          </p:nvPr>
        </p:nvSpPr>
        <p:spPr>
          <a:xfrm>
            <a:off x="282028" y="4751463"/>
            <a:ext cx="829280" cy="163042"/>
          </a:xfrm>
          <a:prstGeom prst="rect">
            <a:avLst/>
          </a:prstGeom>
        </p:spPr>
        <p:txBody>
          <a:bodyPr vert="horz" lIns="91440" tIns="45720" rIns="91440" bIns="45720" rtlCol="0" anchor="t"/>
          <a:lstStyle>
            <a:lvl1pPr algn="l">
              <a:defRPr sz="65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pPr/>
              <a:t>22.6.2026</a:t>
            </a:fld>
            <a:endParaRPr lang="fi-FI"/>
          </a:p>
        </p:txBody>
      </p:sp>
      <p:sp>
        <p:nvSpPr>
          <p:cNvPr id="5" name="Alatunnisteen paikkamerkki 4">
            <a:extLst>
              <a:ext uri="{FF2B5EF4-FFF2-40B4-BE49-F238E27FC236}">
                <a16:creationId xmlns:a16="http://schemas.microsoft.com/office/drawing/2014/main" id="{AF0B7FDF-0BC8-0872-5D36-F784C4A8BF2D}"/>
              </a:ext>
            </a:extLst>
          </p:cNvPr>
          <p:cNvSpPr>
            <a:spLocks noGrp="1"/>
          </p:cNvSpPr>
          <p:nvPr>
            <p:ph type="ftr" sz="quarter" idx="3"/>
          </p:nvPr>
        </p:nvSpPr>
        <p:spPr>
          <a:xfrm>
            <a:off x="1111307" y="4751463"/>
            <a:ext cx="1223375" cy="163042"/>
          </a:xfrm>
          <a:prstGeom prst="rect">
            <a:avLst/>
          </a:prstGeom>
        </p:spPr>
        <p:txBody>
          <a:bodyPr vert="horz" lIns="91440" tIns="45720" rIns="91440" bIns="45720" rtlCol="0" anchor="t"/>
          <a:lstStyle>
            <a:lvl1pPr algn="l">
              <a:defRPr sz="650" b="0" i="0">
                <a:solidFill>
                  <a:srgbClr val="000000"/>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226909420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oletti 1">
    <p:bg>
      <p:bgPr>
        <a:solidFill>
          <a:srgbClr val="8A0EA6"/>
        </a:solidFill>
        <a:effectLst/>
      </p:bgPr>
    </p:bg>
    <p:spTree>
      <p:nvGrpSpPr>
        <p:cNvPr id="1" name=""/>
        <p:cNvGrpSpPr/>
        <p:nvPr/>
      </p:nvGrpSpPr>
      <p:grpSpPr>
        <a:xfrm>
          <a:off x="0" y="0"/>
          <a:ext cx="0" cy="0"/>
          <a:chOff x="0" y="0"/>
          <a:chExt cx="0" cy="0"/>
        </a:xfrm>
      </p:grpSpPr>
      <p:sp>
        <p:nvSpPr>
          <p:cNvPr id="13" name="Kuvan paikkamerkki 6">
            <a:extLst>
              <a:ext uri="{FF2B5EF4-FFF2-40B4-BE49-F238E27FC236}">
                <a16:creationId xmlns:a16="http://schemas.microsoft.com/office/drawing/2014/main" id="{2E6D5384-A0D8-0316-8EAC-721782062228}"/>
              </a:ext>
            </a:extLst>
          </p:cNvPr>
          <p:cNvSpPr>
            <a:spLocks noGrp="1"/>
          </p:cNvSpPr>
          <p:nvPr>
            <p:ph type="pic" sz="quarter" idx="18" hasCustomPrompt="1"/>
          </p:nvPr>
        </p:nvSpPr>
        <p:spPr>
          <a:xfrm>
            <a:off x="6029934" y="0"/>
            <a:ext cx="3114071" cy="4438776"/>
          </a:xfrm>
          <a:prstGeom prst="rect">
            <a:avLst/>
          </a:prstGeom>
          <a:solidFill>
            <a:schemeClr val="bg1"/>
          </a:solidFill>
        </p:spPr>
        <p:txBody>
          <a:bodyPr anchor="ctr"/>
          <a:lstStyle>
            <a:lvl1pPr marL="0" indent="0" algn="ctr">
              <a:buFontTx/>
              <a:buNone/>
              <a:defRPr sz="1500" b="0" i="0">
                <a:solidFill>
                  <a:srgbClr val="8A0DA6"/>
                </a:solidFill>
                <a:latin typeface="Verdana" panose="020B0604030504040204" pitchFamily="34" charset="0"/>
              </a:defRPr>
            </a:lvl1pPr>
          </a:lstStyle>
          <a:p>
            <a:r>
              <a:rPr lang="fi-FI"/>
              <a:t>Lisää kuva </a:t>
            </a:r>
            <a:br>
              <a:rPr lang="fi-FI"/>
            </a:br>
            <a:r>
              <a:rPr lang="fi-FI"/>
              <a:t>napsauttamalla</a:t>
            </a:r>
            <a:br>
              <a:rPr lang="fi-FI"/>
            </a:br>
            <a:r>
              <a:rPr lang="fi-FI"/>
              <a:t>kuvaketta</a:t>
            </a:r>
          </a:p>
        </p:txBody>
      </p:sp>
      <p:pic>
        <p:nvPicPr>
          <p:cNvPr id="2" name="Kuva 1">
            <a:extLst>
              <a:ext uri="{FF2B5EF4-FFF2-40B4-BE49-F238E27FC236}">
                <a16:creationId xmlns:a16="http://schemas.microsoft.com/office/drawing/2014/main" id="{EE48AC59-91DB-104E-AB4A-72FCFE9E9FF9}"/>
              </a:ext>
            </a:extLst>
          </p:cNvPr>
          <p:cNvPicPr>
            <a:picLocks noChangeAspect="1"/>
          </p:cNvPicPr>
          <p:nvPr userDrawn="1"/>
        </p:nvPicPr>
        <p:blipFill>
          <a:blip r:embed="rId2"/>
          <a:stretch>
            <a:fillRect/>
          </a:stretch>
        </p:blipFill>
        <p:spPr>
          <a:xfrm>
            <a:off x="147239" y="4192232"/>
            <a:ext cx="2626520" cy="908634"/>
          </a:xfrm>
          <a:prstGeom prst="rect">
            <a:avLst/>
          </a:prstGeom>
        </p:spPr>
      </p:pic>
      <p:sp>
        <p:nvSpPr>
          <p:cNvPr id="4" name="object 5" descr="$PPTXTitle">
            <a:extLst>
              <a:ext uri="{FF2B5EF4-FFF2-40B4-BE49-F238E27FC236}">
                <a16:creationId xmlns:a16="http://schemas.microsoft.com/office/drawing/2014/main" id="{367165A2-ED36-D5EA-5765-3E5AF1699828}"/>
              </a:ext>
            </a:extLst>
          </p:cNvPr>
          <p:cNvSpPr txBox="1">
            <a:spLocks noGrp="1"/>
          </p:cNvSpPr>
          <p:nvPr>
            <p:ph type="title" hasCustomPrompt="1"/>
          </p:nvPr>
        </p:nvSpPr>
        <p:spPr>
          <a:xfrm>
            <a:off x="361159" y="574488"/>
            <a:ext cx="5436610" cy="1676740"/>
          </a:xfrm>
          <a:prstGeom prst="rect">
            <a:avLst/>
          </a:prstGeom>
        </p:spPr>
        <p:txBody>
          <a:bodyPr vert="horz" wrap="square" lIns="0" tIns="14604" rIns="0" bIns="0" rtlCol="0">
            <a:spAutoFit/>
          </a:bodyPr>
          <a:lstStyle>
            <a:lvl1pPr>
              <a:lnSpc>
                <a:spcPts val="4040"/>
              </a:lnSpc>
              <a:defRPr sz="3600" b="1" i="0">
                <a:solidFill>
                  <a:schemeClr val="bg1"/>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spTree>
    <p:extLst>
      <p:ext uri="{BB962C8B-B14F-4D97-AF65-F5344CB8AC3E}">
        <p14:creationId xmlns:p14="http://schemas.microsoft.com/office/powerpoint/2010/main" val="361567267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oletti 2">
    <p:bg>
      <p:bgPr>
        <a:solidFill>
          <a:srgbClr val="8A0EA6"/>
        </a:solidFill>
        <a:effectLst/>
      </p:bgPr>
    </p:bg>
    <p:spTree>
      <p:nvGrpSpPr>
        <p:cNvPr id="1" name=""/>
        <p:cNvGrpSpPr/>
        <p:nvPr/>
      </p:nvGrpSpPr>
      <p:grpSpPr>
        <a:xfrm>
          <a:off x="0" y="0"/>
          <a:ext cx="0" cy="0"/>
          <a:chOff x="0" y="0"/>
          <a:chExt cx="0" cy="0"/>
        </a:xfrm>
      </p:grpSpPr>
      <p:sp>
        <p:nvSpPr>
          <p:cNvPr id="17" name="object 5" descr="$PPTXTitle">
            <a:extLst>
              <a:ext uri="{FF2B5EF4-FFF2-40B4-BE49-F238E27FC236}">
                <a16:creationId xmlns:a16="http://schemas.microsoft.com/office/drawing/2014/main" id="{ACB495C6-7B36-9360-B355-8B3E08F9B022}"/>
              </a:ext>
            </a:extLst>
          </p:cNvPr>
          <p:cNvSpPr txBox="1">
            <a:spLocks noGrp="1"/>
          </p:cNvSpPr>
          <p:nvPr>
            <p:ph type="title" hasCustomPrompt="1"/>
          </p:nvPr>
        </p:nvSpPr>
        <p:spPr>
          <a:xfrm>
            <a:off x="361159" y="275470"/>
            <a:ext cx="7523210" cy="1676740"/>
          </a:xfrm>
          <a:prstGeom prst="rect">
            <a:avLst/>
          </a:prstGeom>
        </p:spPr>
        <p:txBody>
          <a:bodyPr vert="horz" wrap="square" lIns="0" tIns="14604" rIns="0" bIns="0" rtlCol="0">
            <a:spAutoFit/>
          </a:bodyPr>
          <a:lstStyle>
            <a:lvl1pPr>
              <a:lnSpc>
                <a:spcPts val="4040"/>
              </a:lnSpc>
              <a:defRPr sz="3600" b="1" i="0">
                <a:solidFill>
                  <a:schemeClr val="bg1"/>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pic>
        <p:nvPicPr>
          <p:cNvPr id="2" name="Kuva 1">
            <a:extLst>
              <a:ext uri="{FF2B5EF4-FFF2-40B4-BE49-F238E27FC236}">
                <a16:creationId xmlns:a16="http://schemas.microsoft.com/office/drawing/2014/main" id="{7F7267DD-1350-347C-51F0-2657B14867B4}"/>
              </a:ext>
            </a:extLst>
          </p:cNvPr>
          <p:cNvPicPr>
            <a:picLocks noChangeAspect="1"/>
          </p:cNvPicPr>
          <p:nvPr userDrawn="1"/>
        </p:nvPicPr>
        <p:blipFill>
          <a:blip r:embed="rId2"/>
          <a:stretch>
            <a:fillRect/>
          </a:stretch>
        </p:blipFill>
        <p:spPr>
          <a:xfrm>
            <a:off x="8335004" y="370433"/>
            <a:ext cx="437200" cy="437174"/>
          </a:xfrm>
          <a:prstGeom prst="rect">
            <a:avLst/>
          </a:prstGeom>
        </p:spPr>
      </p:pic>
      <p:sp>
        <p:nvSpPr>
          <p:cNvPr id="12" name="Alatunnisteen paikkamerkki 2">
            <a:extLst>
              <a:ext uri="{FF2B5EF4-FFF2-40B4-BE49-F238E27FC236}">
                <a16:creationId xmlns:a16="http://schemas.microsoft.com/office/drawing/2014/main" id="{9A505FDC-4B3D-0CB5-4E0F-19F0C7EBC7F5}"/>
              </a:ext>
            </a:extLst>
          </p:cNvPr>
          <p:cNvSpPr>
            <a:spLocks noGrp="1"/>
          </p:cNvSpPr>
          <p:nvPr>
            <p:ph type="ftr" sz="quarter" idx="11"/>
          </p:nvPr>
        </p:nvSpPr>
        <p:spPr>
          <a:xfrm>
            <a:off x="274033" y="4749342"/>
            <a:ext cx="1295891" cy="164690"/>
          </a:xfrm>
          <a:prstGeom prst="rect">
            <a:avLst/>
          </a:prstGeom>
        </p:spPr>
        <p:txBody>
          <a:bodyPr/>
          <a:lstStyle>
            <a:lvl1pPr>
              <a:defRPr b="0" i="0">
                <a:solidFill>
                  <a:schemeClr val="bg1"/>
                </a:solidFill>
                <a:latin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297773784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oletti 3">
    <p:bg>
      <p:bgPr>
        <a:solidFill>
          <a:srgbClr val="8A0FA6"/>
        </a:solidFill>
        <a:effectLst/>
      </p:bgPr>
    </p:bg>
    <p:spTree>
      <p:nvGrpSpPr>
        <p:cNvPr id="1" name=""/>
        <p:cNvGrpSpPr/>
        <p:nvPr/>
      </p:nvGrpSpPr>
      <p:grpSpPr>
        <a:xfrm>
          <a:off x="0" y="0"/>
          <a:ext cx="0" cy="0"/>
          <a:chOff x="0" y="0"/>
          <a:chExt cx="0" cy="0"/>
        </a:xfrm>
      </p:grpSpPr>
      <p:sp>
        <p:nvSpPr>
          <p:cNvPr id="29" name="Tekstin paikkamerkki 2">
            <a:extLst>
              <a:ext uri="{FF2B5EF4-FFF2-40B4-BE49-F238E27FC236}">
                <a16:creationId xmlns:a16="http://schemas.microsoft.com/office/drawing/2014/main" id="{A313FCB6-5425-E2A0-4B94-C8745ACA0941}"/>
              </a:ext>
            </a:extLst>
          </p:cNvPr>
          <p:cNvSpPr>
            <a:spLocks noGrp="1"/>
          </p:cNvSpPr>
          <p:nvPr>
            <p:ph idx="21"/>
          </p:nvPr>
        </p:nvSpPr>
        <p:spPr>
          <a:xfrm>
            <a:off x="378694" y="1255092"/>
            <a:ext cx="4315706" cy="323050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b="0" i="0">
                <a:solidFill>
                  <a:schemeClr val="bg1"/>
                </a:solidFill>
                <a:latin typeface="Verdana" panose="020B0604030504040204" pitchFamily="34" charset="0"/>
              </a:defRPr>
            </a:lvl1pPr>
            <a:lvl2pPr indent="-158400">
              <a:buSzPct val="125000"/>
              <a:defRPr sz="1300" b="0" i="0" baseline="0">
                <a:solidFill>
                  <a:schemeClr val="bg1"/>
                </a:solidFill>
                <a:latin typeface="Verdana" panose="020B0604030504040204" pitchFamily="34" charset="0"/>
              </a:defRPr>
            </a:lvl2pPr>
            <a:lvl3pPr indent="-158400">
              <a:buSzPct val="125000"/>
              <a:defRPr sz="1100" b="0" i="0">
                <a:solidFill>
                  <a:schemeClr val="bg1"/>
                </a:solidFill>
                <a:latin typeface="Verdana" panose="020B0604030504040204" pitchFamily="34" charset="0"/>
              </a:defRPr>
            </a:lvl3pPr>
            <a:lvl4pPr indent="-158400">
              <a:buSzPct val="125000"/>
              <a:defRPr sz="1000" b="0" i="0">
                <a:solidFill>
                  <a:schemeClr val="bg1"/>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30" name="Kuvan paikkamerkki 6">
            <a:extLst>
              <a:ext uri="{FF2B5EF4-FFF2-40B4-BE49-F238E27FC236}">
                <a16:creationId xmlns:a16="http://schemas.microsoft.com/office/drawing/2014/main" id="{419080B4-1143-EBD4-04A7-F2ADFFB3B9D9}"/>
              </a:ext>
            </a:extLst>
          </p:cNvPr>
          <p:cNvSpPr>
            <a:spLocks noGrp="1"/>
          </p:cNvSpPr>
          <p:nvPr>
            <p:ph type="pic" sz="quarter" idx="18" hasCustomPrompt="1"/>
          </p:nvPr>
        </p:nvSpPr>
        <p:spPr>
          <a:xfrm>
            <a:off x="5090400" y="0"/>
            <a:ext cx="4053605" cy="5143500"/>
          </a:xfrm>
          <a:prstGeom prst="rect">
            <a:avLst/>
          </a:prstGeom>
          <a:solidFill>
            <a:schemeClr val="bg1"/>
          </a:solidFill>
        </p:spPr>
        <p:txBody>
          <a:bodyPr anchor="ctr"/>
          <a:lstStyle>
            <a:lvl1pPr marL="0" indent="0" algn="ctr">
              <a:buFontTx/>
              <a:buNone/>
              <a:defRPr sz="1500" b="0" i="0">
                <a:solidFill>
                  <a:srgbClr val="8A0DA6"/>
                </a:solidFill>
                <a:latin typeface="Verdana" panose="020B0604030504040204" pitchFamily="34" charset="0"/>
              </a:defRPr>
            </a:lvl1pPr>
          </a:lstStyle>
          <a:p>
            <a:r>
              <a:rPr lang="fi-FI"/>
              <a:t>Lisää kuva </a:t>
            </a:r>
            <a:br>
              <a:rPr lang="fi-FI"/>
            </a:br>
            <a:r>
              <a:rPr lang="fi-FI"/>
              <a:t>napsauttamalla</a:t>
            </a:r>
            <a:br>
              <a:rPr lang="fi-FI"/>
            </a:br>
            <a:r>
              <a:rPr lang="fi-FI"/>
              <a:t>kuvaketta</a:t>
            </a:r>
          </a:p>
        </p:txBody>
      </p:sp>
      <p:sp>
        <p:nvSpPr>
          <p:cNvPr id="31" name="Tekstin paikkamerkki 28">
            <a:extLst>
              <a:ext uri="{FF2B5EF4-FFF2-40B4-BE49-F238E27FC236}">
                <a16:creationId xmlns:a16="http://schemas.microsoft.com/office/drawing/2014/main" id="{B79E7202-1F76-B2D2-4B43-D432AE90322B}"/>
              </a:ext>
            </a:extLst>
          </p:cNvPr>
          <p:cNvSpPr>
            <a:spLocks noGrp="1"/>
          </p:cNvSpPr>
          <p:nvPr>
            <p:ph type="body" sz="quarter" idx="22" hasCustomPrompt="1"/>
          </p:nvPr>
        </p:nvSpPr>
        <p:spPr>
          <a:xfrm>
            <a:off x="382957" y="358530"/>
            <a:ext cx="4315706" cy="784470"/>
          </a:xfrm>
          <a:prstGeom prst="rect">
            <a:avLst/>
          </a:prstGeom>
        </p:spPr>
        <p:txBody>
          <a:bodyPr/>
          <a:lstStyle>
            <a:lvl1pPr marL="14400" indent="0">
              <a:lnSpc>
                <a:spcPts val="2700"/>
              </a:lnSpc>
              <a:spcAft>
                <a:spcPts val="0"/>
              </a:spcAft>
              <a:buFontTx/>
              <a:buNone/>
              <a:defRPr sz="2200" b="1" i="0" baseline="0">
                <a:solidFill>
                  <a:schemeClr val="bg1"/>
                </a:solidFill>
                <a:latin typeface="Verdana" panose="020B0604030504040204" pitchFamily="34" charset="0"/>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otsikkoa napsautt.</a:t>
            </a:r>
          </a:p>
        </p:txBody>
      </p:sp>
      <p:sp>
        <p:nvSpPr>
          <p:cNvPr id="4" name="Päivämäärän paikkamerkki 3">
            <a:extLst>
              <a:ext uri="{FF2B5EF4-FFF2-40B4-BE49-F238E27FC236}">
                <a16:creationId xmlns:a16="http://schemas.microsoft.com/office/drawing/2014/main" id="{D7A09E45-4604-2692-FADF-FA9F985B0B31}"/>
              </a:ext>
            </a:extLst>
          </p:cNvPr>
          <p:cNvSpPr>
            <a:spLocks noGrp="1"/>
          </p:cNvSpPr>
          <p:nvPr>
            <p:ph type="dt" sz="half" idx="2"/>
          </p:nvPr>
        </p:nvSpPr>
        <p:spPr>
          <a:xfrm>
            <a:off x="282028" y="4751463"/>
            <a:ext cx="829280" cy="163042"/>
          </a:xfrm>
          <a:prstGeom prst="rect">
            <a:avLst/>
          </a:prstGeom>
        </p:spPr>
        <p:txBody>
          <a:bodyPr vert="horz" lIns="91440" tIns="45720" rIns="91440" bIns="45720" rtlCol="0" anchor="t"/>
          <a:lstStyle>
            <a:lvl1pPr algn="l">
              <a:defRPr sz="65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pPr/>
              <a:t>22.6.2026</a:t>
            </a:fld>
            <a:endParaRPr lang="fi-FI"/>
          </a:p>
        </p:txBody>
      </p:sp>
      <p:sp>
        <p:nvSpPr>
          <p:cNvPr id="5" name="Alatunnisteen paikkamerkki 4">
            <a:extLst>
              <a:ext uri="{FF2B5EF4-FFF2-40B4-BE49-F238E27FC236}">
                <a16:creationId xmlns:a16="http://schemas.microsoft.com/office/drawing/2014/main" id="{1E181BE2-D98D-5C62-656A-5DC088DE18EC}"/>
              </a:ext>
            </a:extLst>
          </p:cNvPr>
          <p:cNvSpPr>
            <a:spLocks noGrp="1"/>
          </p:cNvSpPr>
          <p:nvPr>
            <p:ph type="ftr" sz="quarter" idx="3"/>
          </p:nvPr>
        </p:nvSpPr>
        <p:spPr>
          <a:xfrm>
            <a:off x="1111307" y="4751463"/>
            <a:ext cx="1296094" cy="163042"/>
          </a:xfrm>
          <a:prstGeom prst="rect">
            <a:avLst/>
          </a:prstGeom>
        </p:spPr>
        <p:txBody>
          <a:bodyPr vert="horz" lIns="91440" tIns="45720" rIns="91440" bIns="45720" rtlCol="0" anchor="t"/>
          <a:lstStyle>
            <a:lvl1pPr algn="l">
              <a:defRPr sz="65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376262288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alea violetti 1">
    <p:bg>
      <p:bgPr>
        <a:solidFill>
          <a:srgbClr val="DED9F1"/>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E0F4DA5A-BBFB-E073-AEDE-C72C6074E39F}"/>
              </a:ext>
            </a:extLst>
          </p:cNvPr>
          <p:cNvPicPr>
            <a:picLocks noChangeAspect="1"/>
          </p:cNvPicPr>
          <p:nvPr userDrawn="1"/>
        </p:nvPicPr>
        <p:blipFill>
          <a:blip r:embed="rId2"/>
          <a:stretch>
            <a:fillRect/>
          </a:stretch>
        </p:blipFill>
        <p:spPr>
          <a:xfrm>
            <a:off x="147239" y="4192232"/>
            <a:ext cx="2626520" cy="908634"/>
          </a:xfrm>
          <a:prstGeom prst="rect">
            <a:avLst/>
          </a:prstGeom>
        </p:spPr>
      </p:pic>
      <p:sp>
        <p:nvSpPr>
          <p:cNvPr id="3" name="Kuvan paikkamerkki 6">
            <a:extLst>
              <a:ext uri="{FF2B5EF4-FFF2-40B4-BE49-F238E27FC236}">
                <a16:creationId xmlns:a16="http://schemas.microsoft.com/office/drawing/2014/main" id="{C551263D-A846-31E2-ECC8-BF6A08798599}"/>
              </a:ext>
            </a:extLst>
          </p:cNvPr>
          <p:cNvSpPr>
            <a:spLocks noGrp="1"/>
          </p:cNvSpPr>
          <p:nvPr>
            <p:ph type="pic" sz="quarter" idx="18" hasCustomPrompt="1"/>
          </p:nvPr>
        </p:nvSpPr>
        <p:spPr>
          <a:xfrm>
            <a:off x="6029934" y="0"/>
            <a:ext cx="3114071" cy="4438776"/>
          </a:xfrm>
          <a:prstGeom prst="rect">
            <a:avLst/>
          </a:prstGeom>
          <a:solidFill>
            <a:schemeClr val="bg1"/>
          </a:solidFill>
        </p:spPr>
        <p:txBody>
          <a:bodyPr anchor="ctr"/>
          <a:lstStyle>
            <a:lvl1pPr marL="0" indent="0" algn="ctr">
              <a:buFontTx/>
              <a:buNone/>
              <a:defRPr sz="1500" b="0" i="0">
                <a:solidFill>
                  <a:srgbClr val="401C80"/>
                </a:solidFill>
                <a:latin typeface="Verdana" panose="020B0604030504040204" pitchFamily="34" charset="0"/>
              </a:defRPr>
            </a:lvl1pPr>
          </a:lstStyle>
          <a:p>
            <a:r>
              <a:rPr lang="fi-FI"/>
              <a:t>Lisää kuva </a:t>
            </a:r>
            <a:br>
              <a:rPr lang="fi-FI"/>
            </a:br>
            <a:r>
              <a:rPr lang="fi-FI"/>
              <a:t>napsauttamalla</a:t>
            </a:r>
            <a:br>
              <a:rPr lang="fi-FI"/>
            </a:br>
            <a:r>
              <a:rPr lang="fi-FI"/>
              <a:t>kuvaketta</a:t>
            </a:r>
          </a:p>
        </p:txBody>
      </p:sp>
      <p:sp>
        <p:nvSpPr>
          <p:cNvPr id="4" name="object 5" descr="$PPTXTitle">
            <a:extLst>
              <a:ext uri="{FF2B5EF4-FFF2-40B4-BE49-F238E27FC236}">
                <a16:creationId xmlns:a16="http://schemas.microsoft.com/office/drawing/2014/main" id="{780BED13-2C1B-5DD5-885A-A0E58FBF6111}"/>
              </a:ext>
            </a:extLst>
          </p:cNvPr>
          <p:cNvSpPr txBox="1">
            <a:spLocks noGrp="1"/>
          </p:cNvSpPr>
          <p:nvPr>
            <p:ph type="title" hasCustomPrompt="1"/>
          </p:nvPr>
        </p:nvSpPr>
        <p:spPr>
          <a:xfrm>
            <a:off x="361159" y="574488"/>
            <a:ext cx="5436610" cy="1676740"/>
          </a:xfrm>
          <a:prstGeom prst="rect">
            <a:avLst/>
          </a:prstGeom>
        </p:spPr>
        <p:txBody>
          <a:bodyPr vert="horz" wrap="square" lIns="0" tIns="14604" rIns="0" bIns="0" rtlCol="0">
            <a:spAutoFit/>
          </a:bodyPr>
          <a:lstStyle>
            <a:lvl1pPr>
              <a:lnSpc>
                <a:spcPts val="4040"/>
              </a:lnSpc>
              <a:defRPr sz="3600" b="1" i="0">
                <a:solidFill>
                  <a:srgbClr val="421C80"/>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spTree>
    <p:extLst>
      <p:ext uri="{BB962C8B-B14F-4D97-AF65-F5344CB8AC3E}">
        <p14:creationId xmlns:p14="http://schemas.microsoft.com/office/powerpoint/2010/main" val="306751982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alea violetti 2">
    <p:bg>
      <p:bgPr>
        <a:solidFill>
          <a:srgbClr val="DFD8F3"/>
        </a:solidFill>
        <a:effectLst/>
      </p:bgPr>
    </p:bg>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8CB78D79-ABFC-46DD-BBD0-710DE7B2C1D3}"/>
              </a:ext>
            </a:extLst>
          </p:cNvPr>
          <p:cNvSpPr/>
          <p:nvPr userDrawn="1"/>
        </p:nvSpPr>
        <p:spPr>
          <a:xfrm>
            <a:off x="8336801" y="368807"/>
            <a:ext cx="422275" cy="431800"/>
          </a:xfrm>
          <a:custGeom>
            <a:avLst/>
            <a:gdLst/>
            <a:ahLst/>
            <a:cxnLst/>
            <a:rect l="l" t="t" r="r" b="b"/>
            <a:pathLst>
              <a:path w="422275" h="431800">
                <a:moveTo>
                  <a:pt x="422249" y="0"/>
                </a:moveTo>
                <a:lnTo>
                  <a:pt x="0" y="0"/>
                </a:lnTo>
                <a:lnTo>
                  <a:pt x="0" y="143510"/>
                </a:lnTo>
                <a:lnTo>
                  <a:pt x="281495" y="143510"/>
                </a:lnTo>
                <a:lnTo>
                  <a:pt x="281495" y="431800"/>
                </a:lnTo>
                <a:lnTo>
                  <a:pt x="422249" y="431800"/>
                </a:lnTo>
                <a:lnTo>
                  <a:pt x="422249" y="143510"/>
                </a:lnTo>
                <a:lnTo>
                  <a:pt x="422249" y="0"/>
                </a:lnTo>
                <a:close/>
              </a:path>
            </a:pathLst>
          </a:custGeom>
          <a:solidFill>
            <a:srgbClr val="000000"/>
          </a:solidFill>
        </p:spPr>
        <p:txBody>
          <a:bodyPr wrap="square" lIns="0" tIns="0" rIns="0" bIns="0" rtlCol="0"/>
          <a:lstStyle/>
          <a:p>
            <a:endParaRPr b="1" i="0">
              <a:latin typeface="Verdana" panose="020B0604030504040204" pitchFamily="34" charset="0"/>
            </a:endParaRPr>
          </a:p>
        </p:txBody>
      </p:sp>
      <p:sp>
        <p:nvSpPr>
          <p:cNvPr id="17" name="object 5" descr="$PPTXTitle">
            <a:extLst>
              <a:ext uri="{FF2B5EF4-FFF2-40B4-BE49-F238E27FC236}">
                <a16:creationId xmlns:a16="http://schemas.microsoft.com/office/drawing/2014/main" id="{ACB495C6-7B36-9360-B355-8B3E08F9B022}"/>
              </a:ext>
            </a:extLst>
          </p:cNvPr>
          <p:cNvSpPr txBox="1">
            <a:spLocks noGrp="1"/>
          </p:cNvSpPr>
          <p:nvPr>
            <p:ph type="title" hasCustomPrompt="1"/>
          </p:nvPr>
        </p:nvSpPr>
        <p:spPr>
          <a:xfrm>
            <a:off x="361159" y="275470"/>
            <a:ext cx="7523210" cy="1676740"/>
          </a:xfrm>
          <a:prstGeom prst="rect">
            <a:avLst/>
          </a:prstGeom>
        </p:spPr>
        <p:txBody>
          <a:bodyPr vert="horz" wrap="square" lIns="0" tIns="14604" rIns="0" bIns="0" rtlCol="0">
            <a:spAutoFit/>
          </a:bodyPr>
          <a:lstStyle>
            <a:lvl1pPr>
              <a:lnSpc>
                <a:spcPts val="4040"/>
              </a:lnSpc>
              <a:defRPr sz="3600" b="1" i="0">
                <a:solidFill>
                  <a:srgbClr val="000000"/>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sp>
        <p:nvSpPr>
          <p:cNvPr id="8" name="Alatunnisteen paikkamerkki 2">
            <a:extLst>
              <a:ext uri="{FF2B5EF4-FFF2-40B4-BE49-F238E27FC236}">
                <a16:creationId xmlns:a16="http://schemas.microsoft.com/office/drawing/2014/main" id="{E4C09417-ED41-094F-D670-530B2347DD94}"/>
              </a:ext>
            </a:extLst>
          </p:cNvPr>
          <p:cNvSpPr>
            <a:spLocks noGrp="1"/>
          </p:cNvSpPr>
          <p:nvPr>
            <p:ph type="ftr" sz="quarter" idx="11"/>
          </p:nvPr>
        </p:nvSpPr>
        <p:spPr>
          <a:xfrm>
            <a:off x="274033" y="4749342"/>
            <a:ext cx="1295891" cy="164690"/>
          </a:xfrm>
          <a:prstGeom prst="rect">
            <a:avLst/>
          </a:prstGeom>
        </p:spPr>
        <p:txBody>
          <a:bodyPr/>
          <a:lstStyle>
            <a:lvl1pPr>
              <a:defRPr b="0" i="0">
                <a:solidFill>
                  <a:srgbClr val="000000"/>
                </a:solidFill>
                <a:latin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312548877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 kuva">
    <p:bg>
      <p:bgPr>
        <a:solidFill>
          <a:schemeClr val="bg1"/>
        </a:solidFill>
        <a:effectLst/>
      </p:bgPr>
    </p:bg>
    <p:spTree>
      <p:nvGrpSpPr>
        <p:cNvPr id="1" name=""/>
        <p:cNvGrpSpPr/>
        <p:nvPr/>
      </p:nvGrpSpPr>
      <p:grpSpPr>
        <a:xfrm>
          <a:off x="0" y="0"/>
          <a:ext cx="0" cy="0"/>
          <a:chOff x="0" y="0"/>
          <a:chExt cx="0" cy="0"/>
        </a:xfrm>
      </p:grpSpPr>
      <p:sp>
        <p:nvSpPr>
          <p:cNvPr id="13" name="Kuvan paikkamerkki 6">
            <a:extLst>
              <a:ext uri="{FF2B5EF4-FFF2-40B4-BE49-F238E27FC236}">
                <a16:creationId xmlns:a16="http://schemas.microsoft.com/office/drawing/2014/main" id="{2E6D5384-A0D8-0316-8EAC-721782062228}"/>
              </a:ext>
            </a:extLst>
          </p:cNvPr>
          <p:cNvSpPr>
            <a:spLocks noGrp="1"/>
          </p:cNvSpPr>
          <p:nvPr>
            <p:ph type="pic" sz="quarter" idx="18" hasCustomPrompt="1"/>
          </p:nvPr>
        </p:nvSpPr>
        <p:spPr>
          <a:xfrm>
            <a:off x="6029934" y="0"/>
            <a:ext cx="3114071" cy="4438776"/>
          </a:xfrm>
          <a:prstGeom prst="rect">
            <a:avLst/>
          </a:prstGeom>
          <a:solidFill>
            <a:srgbClr val="919191"/>
          </a:solidFill>
        </p:spPr>
        <p:txBody>
          <a:bodyPr anchor="ctr"/>
          <a:lstStyle>
            <a:lvl1pPr marL="0" indent="0" algn="ctr">
              <a:buFontTx/>
              <a:buNone/>
              <a:defRPr sz="1500" b="0" i="0">
                <a:solidFill>
                  <a:schemeClr val="bg1"/>
                </a:solidFill>
                <a:latin typeface="Verdana" panose="020B0604030504040204" pitchFamily="34" charset="0"/>
              </a:defRPr>
            </a:lvl1pPr>
          </a:lstStyle>
          <a:p>
            <a:r>
              <a:rPr lang="fi-FI"/>
              <a:t>Lisää kuva</a:t>
            </a:r>
            <a:br>
              <a:rPr lang="fi-FI"/>
            </a:br>
            <a:r>
              <a:rPr lang="fi-FI"/>
              <a:t>napsauttamalla</a:t>
            </a:r>
            <a:br>
              <a:rPr lang="fi-FI"/>
            </a:br>
            <a:r>
              <a:rPr lang="fi-FI"/>
              <a:t>kuvaketta</a:t>
            </a:r>
          </a:p>
        </p:txBody>
      </p:sp>
      <p:sp>
        <p:nvSpPr>
          <p:cNvPr id="4" name="object 5" descr="$PPTXTitle">
            <a:extLst>
              <a:ext uri="{FF2B5EF4-FFF2-40B4-BE49-F238E27FC236}">
                <a16:creationId xmlns:a16="http://schemas.microsoft.com/office/drawing/2014/main" id="{94CC5D84-A202-8648-EDEE-CBE03092238B}"/>
              </a:ext>
            </a:extLst>
          </p:cNvPr>
          <p:cNvSpPr txBox="1">
            <a:spLocks noGrp="1"/>
          </p:cNvSpPr>
          <p:nvPr>
            <p:ph type="title" hasCustomPrompt="1"/>
          </p:nvPr>
        </p:nvSpPr>
        <p:spPr>
          <a:xfrm>
            <a:off x="361159" y="574488"/>
            <a:ext cx="5436610" cy="1676740"/>
          </a:xfrm>
          <a:prstGeom prst="rect">
            <a:avLst/>
          </a:prstGeom>
        </p:spPr>
        <p:txBody>
          <a:bodyPr vert="horz" wrap="square" lIns="0" tIns="14604" rIns="0" bIns="0" rtlCol="0">
            <a:spAutoFit/>
          </a:bodyPr>
          <a:lstStyle>
            <a:lvl1pPr>
              <a:lnSpc>
                <a:spcPts val="4040"/>
              </a:lnSpc>
              <a:defRPr sz="3600" b="1" i="0">
                <a:solidFill>
                  <a:srgbClr val="000000"/>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pic>
        <p:nvPicPr>
          <p:cNvPr id="2" name="Kuva 1">
            <a:extLst>
              <a:ext uri="{FF2B5EF4-FFF2-40B4-BE49-F238E27FC236}">
                <a16:creationId xmlns:a16="http://schemas.microsoft.com/office/drawing/2014/main" id="{F6EF4969-C1CC-D8CD-69A4-A99A7ABE77A6}"/>
              </a:ext>
            </a:extLst>
          </p:cNvPr>
          <p:cNvPicPr>
            <a:picLocks noChangeAspect="1"/>
          </p:cNvPicPr>
          <p:nvPr userDrawn="1"/>
        </p:nvPicPr>
        <p:blipFill>
          <a:blip r:embed="rId2"/>
          <a:stretch>
            <a:fillRect/>
          </a:stretch>
        </p:blipFill>
        <p:spPr>
          <a:xfrm>
            <a:off x="147239" y="4192232"/>
            <a:ext cx="2626520" cy="908634"/>
          </a:xfrm>
          <a:prstGeom prst="rect">
            <a:avLst/>
          </a:prstGeom>
        </p:spPr>
      </p:pic>
    </p:spTree>
    <p:extLst>
      <p:ext uri="{BB962C8B-B14F-4D97-AF65-F5344CB8AC3E}">
        <p14:creationId xmlns:p14="http://schemas.microsoft.com/office/powerpoint/2010/main" val="93927964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aalea violetti 3">
    <p:bg>
      <p:bgPr>
        <a:solidFill>
          <a:srgbClr val="DFD8F3"/>
        </a:solidFill>
        <a:effectLst/>
      </p:bgPr>
    </p:bg>
    <p:spTree>
      <p:nvGrpSpPr>
        <p:cNvPr id="1" name=""/>
        <p:cNvGrpSpPr/>
        <p:nvPr/>
      </p:nvGrpSpPr>
      <p:grpSpPr>
        <a:xfrm>
          <a:off x="0" y="0"/>
          <a:ext cx="0" cy="0"/>
          <a:chOff x="0" y="0"/>
          <a:chExt cx="0" cy="0"/>
        </a:xfrm>
      </p:grpSpPr>
      <p:sp>
        <p:nvSpPr>
          <p:cNvPr id="5" name="Kuvan paikkamerkki 6">
            <a:extLst>
              <a:ext uri="{FF2B5EF4-FFF2-40B4-BE49-F238E27FC236}">
                <a16:creationId xmlns:a16="http://schemas.microsoft.com/office/drawing/2014/main" id="{4807AD4B-B9CC-BEE1-F628-7BA61550EAAB}"/>
              </a:ext>
            </a:extLst>
          </p:cNvPr>
          <p:cNvSpPr>
            <a:spLocks noGrp="1"/>
          </p:cNvSpPr>
          <p:nvPr>
            <p:ph type="pic" sz="quarter" idx="18" hasCustomPrompt="1"/>
          </p:nvPr>
        </p:nvSpPr>
        <p:spPr>
          <a:xfrm>
            <a:off x="5090400" y="0"/>
            <a:ext cx="4053605" cy="5143500"/>
          </a:xfrm>
          <a:prstGeom prst="rect">
            <a:avLst/>
          </a:prstGeom>
          <a:solidFill>
            <a:schemeClr val="bg1"/>
          </a:solidFill>
        </p:spPr>
        <p:txBody>
          <a:bodyPr anchor="ctr"/>
          <a:lstStyle>
            <a:lvl1pPr marL="0" indent="0" algn="ctr">
              <a:buFontTx/>
              <a:buNone/>
              <a:defRPr sz="1500" b="0" i="0">
                <a:solidFill>
                  <a:srgbClr val="401C80"/>
                </a:solidFill>
                <a:latin typeface="Verdana" panose="020B0604030504040204" pitchFamily="34" charset="0"/>
              </a:defRPr>
            </a:lvl1pPr>
          </a:lstStyle>
          <a:p>
            <a:r>
              <a:rPr lang="fi-FI"/>
              <a:t>Lisää kuva</a:t>
            </a:r>
            <a:br>
              <a:rPr lang="fi-FI"/>
            </a:br>
            <a:r>
              <a:rPr lang="fi-FI"/>
              <a:t>napsauttamalla</a:t>
            </a:r>
            <a:br>
              <a:rPr lang="fi-FI"/>
            </a:br>
            <a:r>
              <a:rPr lang="fi-FI"/>
              <a:t>kuvaketta</a:t>
            </a:r>
          </a:p>
        </p:txBody>
      </p:sp>
      <p:sp>
        <p:nvSpPr>
          <p:cNvPr id="8" name="Päivämäärän paikkamerkki 3">
            <a:extLst>
              <a:ext uri="{FF2B5EF4-FFF2-40B4-BE49-F238E27FC236}">
                <a16:creationId xmlns:a16="http://schemas.microsoft.com/office/drawing/2014/main" id="{89D6F2BC-1BE6-D85A-7225-8136DD01972A}"/>
              </a:ext>
            </a:extLst>
          </p:cNvPr>
          <p:cNvSpPr>
            <a:spLocks noGrp="1"/>
          </p:cNvSpPr>
          <p:nvPr>
            <p:ph type="dt" sz="half" idx="2"/>
          </p:nvPr>
        </p:nvSpPr>
        <p:spPr>
          <a:xfrm>
            <a:off x="282028" y="4751463"/>
            <a:ext cx="829280" cy="163042"/>
          </a:xfrm>
          <a:prstGeom prst="rect">
            <a:avLst/>
          </a:prstGeom>
        </p:spPr>
        <p:txBody>
          <a:bodyPr vert="horz" lIns="91440" tIns="45720" rIns="91440" bIns="45720" rtlCol="0" anchor="t"/>
          <a:lstStyle>
            <a:lvl1pPr algn="l">
              <a:defRPr sz="650" b="0" i="0">
                <a:solidFill>
                  <a:srgbClr val="000000"/>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pPr/>
              <a:t>22.6.2026</a:t>
            </a:fld>
            <a:endParaRPr lang="fi-FI"/>
          </a:p>
        </p:txBody>
      </p:sp>
      <p:sp>
        <p:nvSpPr>
          <p:cNvPr id="9" name="Alatunnisteen paikkamerkki 4">
            <a:extLst>
              <a:ext uri="{FF2B5EF4-FFF2-40B4-BE49-F238E27FC236}">
                <a16:creationId xmlns:a16="http://schemas.microsoft.com/office/drawing/2014/main" id="{C67434BC-A662-EE02-481B-DF8792EF7A34}"/>
              </a:ext>
            </a:extLst>
          </p:cNvPr>
          <p:cNvSpPr>
            <a:spLocks noGrp="1"/>
          </p:cNvSpPr>
          <p:nvPr>
            <p:ph type="ftr" sz="quarter" idx="3"/>
          </p:nvPr>
        </p:nvSpPr>
        <p:spPr>
          <a:xfrm>
            <a:off x="1111307" y="4751463"/>
            <a:ext cx="1296094" cy="163042"/>
          </a:xfrm>
          <a:prstGeom prst="rect">
            <a:avLst/>
          </a:prstGeom>
        </p:spPr>
        <p:txBody>
          <a:bodyPr vert="horz" lIns="91440" tIns="45720" rIns="91440" bIns="45720" rtlCol="0" anchor="t"/>
          <a:lstStyle>
            <a:lvl1pPr algn="l">
              <a:defRPr sz="650" b="0" i="0">
                <a:solidFill>
                  <a:srgbClr val="000000"/>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3" name="Tekstin paikkamerkki 2">
            <a:extLst>
              <a:ext uri="{FF2B5EF4-FFF2-40B4-BE49-F238E27FC236}">
                <a16:creationId xmlns:a16="http://schemas.microsoft.com/office/drawing/2014/main" id="{A1F6FF31-0211-25E2-040A-E1B57C9F1B2F}"/>
              </a:ext>
            </a:extLst>
          </p:cNvPr>
          <p:cNvSpPr>
            <a:spLocks noGrp="1"/>
          </p:cNvSpPr>
          <p:nvPr>
            <p:ph idx="21"/>
          </p:nvPr>
        </p:nvSpPr>
        <p:spPr>
          <a:xfrm>
            <a:off x="378694" y="1255092"/>
            <a:ext cx="4315706" cy="323050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b="0" i="0">
                <a:solidFill>
                  <a:srgbClr val="000000"/>
                </a:solidFill>
                <a:latin typeface="Verdana" panose="020B0604030504040204" pitchFamily="34" charset="0"/>
              </a:defRPr>
            </a:lvl1pPr>
            <a:lvl2pPr indent="-158400">
              <a:buSzPct val="125000"/>
              <a:defRPr sz="1300" b="0" i="0" baseline="0">
                <a:solidFill>
                  <a:srgbClr val="000000"/>
                </a:solidFill>
                <a:latin typeface="Verdana" panose="020B0604030504040204" pitchFamily="34" charset="0"/>
              </a:defRPr>
            </a:lvl2pPr>
            <a:lvl3pPr indent="-158400">
              <a:buSzPct val="125000"/>
              <a:defRPr sz="1100" b="0" i="0">
                <a:solidFill>
                  <a:srgbClr val="000000"/>
                </a:solidFill>
                <a:latin typeface="Verdana" panose="020B0604030504040204" pitchFamily="34" charset="0"/>
              </a:defRPr>
            </a:lvl3pPr>
            <a:lvl4pPr indent="-158400">
              <a:buSzPct val="125000"/>
              <a:defRPr sz="1000" b="0" i="0">
                <a:solidFill>
                  <a:srgbClr val="000000"/>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4" name="Tekstin paikkamerkki 28">
            <a:extLst>
              <a:ext uri="{FF2B5EF4-FFF2-40B4-BE49-F238E27FC236}">
                <a16:creationId xmlns:a16="http://schemas.microsoft.com/office/drawing/2014/main" id="{498635FE-C03E-ABC2-6054-AEDB6AFA1CBC}"/>
              </a:ext>
            </a:extLst>
          </p:cNvPr>
          <p:cNvSpPr>
            <a:spLocks noGrp="1"/>
          </p:cNvSpPr>
          <p:nvPr>
            <p:ph type="body" sz="quarter" idx="22" hasCustomPrompt="1"/>
          </p:nvPr>
        </p:nvSpPr>
        <p:spPr>
          <a:xfrm>
            <a:off x="382957" y="358530"/>
            <a:ext cx="4315706" cy="784470"/>
          </a:xfrm>
          <a:prstGeom prst="rect">
            <a:avLst/>
          </a:prstGeom>
        </p:spPr>
        <p:txBody>
          <a:bodyPr/>
          <a:lstStyle>
            <a:lvl1pPr marL="14400" indent="0">
              <a:lnSpc>
                <a:spcPts val="2700"/>
              </a:lnSpc>
              <a:spcAft>
                <a:spcPts val="0"/>
              </a:spcAft>
              <a:buFontTx/>
              <a:buNone/>
              <a:defRPr sz="2200" b="1" i="0" baseline="0">
                <a:solidFill>
                  <a:srgbClr val="000000"/>
                </a:solidFill>
                <a:latin typeface="Verdana" panose="020B0604030504040204" pitchFamily="34" charset="0"/>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otsikkoa napsautt.</a:t>
            </a:r>
          </a:p>
        </p:txBody>
      </p:sp>
    </p:spTree>
    <p:extLst>
      <p:ext uri="{BB962C8B-B14F-4D97-AF65-F5344CB8AC3E}">
        <p14:creationId xmlns:p14="http://schemas.microsoft.com/office/powerpoint/2010/main" val="302443310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kki 1">
    <p:bg>
      <p:bgPr>
        <a:solidFill>
          <a:srgbClr val="FF01B8"/>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123B5917-A986-DCB4-53B3-DE948AF6E0C9}"/>
              </a:ext>
            </a:extLst>
          </p:cNvPr>
          <p:cNvPicPr>
            <a:picLocks noChangeAspect="1"/>
          </p:cNvPicPr>
          <p:nvPr userDrawn="1"/>
        </p:nvPicPr>
        <p:blipFill>
          <a:blip r:embed="rId2"/>
          <a:stretch>
            <a:fillRect/>
          </a:stretch>
        </p:blipFill>
        <p:spPr>
          <a:xfrm>
            <a:off x="147239" y="4192232"/>
            <a:ext cx="2626520" cy="908634"/>
          </a:xfrm>
          <a:prstGeom prst="rect">
            <a:avLst/>
          </a:prstGeom>
        </p:spPr>
      </p:pic>
      <p:sp>
        <p:nvSpPr>
          <p:cNvPr id="3" name="Kuvan paikkamerkki 6">
            <a:extLst>
              <a:ext uri="{FF2B5EF4-FFF2-40B4-BE49-F238E27FC236}">
                <a16:creationId xmlns:a16="http://schemas.microsoft.com/office/drawing/2014/main" id="{941B221A-C4D5-0499-D950-DF7CF6F4245B}"/>
              </a:ext>
            </a:extLst>
          </p:cNvPr>
          <p:cNvSpPr>
            <a:spLocks noGrp="1"/>
          </p:cNvSpPr>
          <p:nvPr>
            <p:ph type="pic" sz="quarter" idx="18" hasCustomPrompt="1"/>
          </p:nvPr>
        </p:nvSpPr>
        <p:spPr>
          <a:xfrm>
            <a:off x="6029934" y="0"/>
            <a:ext cx="3114071" cy="4438776"/>
          </a:xfrm>
          <a:prstGeom prst="rect">
            <a:avLst/>
          </a:prstGeom>
          <a:solidFill>
            <a:schemeClr val="bg1"/>
          </a:solidFill>
        </p:spPr>
        <p:txBody>
          <a:bodyPr anchor="ctr"/>
          <a:lstStyle>
            <a:lvl1pPr marL="0" indent="0" algn="ctr">
              <a:buFontTx/>
              <a:buNone/>
              <a:defRPr sz="1500" b="0" i="0">
                <a:solidFill>
                  <a:srgbClr val="FF00B8"/>
                </a:solidFill>
                <a:latin typeface="Verdana" panose="020B0604030504040204" pitchFamily="34" charset="0"/>
              </a:defRPr>
            </a:lvl1pPr>
          </a:lstStyle>
          <a:p>
            <a:r>
              <a:rPr lang="fi-FI"/>
              <a:t>Lisää kuva </a:t>
            </a:r>
            <a:br>
              <a:rPr lang="fi-FI"/>
            </a:br>
            <a:r>
              <a:rPr lang="fi-FI"/>
              <a:t>napsauttamalla</a:t>
            </a:r>
            <a:br>
              <a:rPr lang="fi-FI"/>
            </a:br>
            <a:r>
              <a:rPr lang="fi-FI"/>
              <a:t>kuvaketta</a:t>
            </a:r>
          </a:p>
        </p:txBody>
      </p:sp>
      <p:sp>
        <p:nvSpPr>
          <p:cNvPr id="4" name="object 5" descr="$PPTXTitle">
            <a:extLst>
              <a:ext uri="{FF2B5EF4-FFF2-40B4-BE49-F238E27FC236}">
                <a16:creationId xmlns:a16="http://schemas.microsoft.com/office/drawing/2014/main" id="{40E22404-4D34-6459-9A54-9642E38621AC}"/>
              </a:ext>
            </a:extLst>
          </p:cNvPr>
          <p:cNvSpPr txBox="1">
            <a:spLocks noGrp="1"/>
          </p:cNvSpPr>
          <p:nvPr>
            <p:ph type="title" hasCustomPrompt="1"/>
          </p:nvPr>
        </p:nvSpPr>
        <p:spPr>
          <a:xfrm>
            <a:off x="361159" y="574488"/>
            <a:ext cx="5436610" cy="1676740"/>
          </a:xfrm>
          <a:prstGeom prst="rect">
            <a:avLst/>
          </a:prstGeom>
        </p:spPr>
        <p:txBody>
          <a:bodyPr vert="horz" wrap="square" lIns="0" tIns="14604" rIns="0" bIns="0" rtlCol="0">
            <a:spAutoFit/>
          </a:bodyPr>
          <a:lstStyle>
            <a:lvl1pPr>
              <a:lnSpc>
                <a:spcPts val="4040"/>
              </a:lnSpc>
              <a:defRPr sz="3600" b="1" i="0">
                <a:solidFill>
                  <a:schemeClr val="bg1"/>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spTree>
    <p:extLst>
      <p:ext uri="{BB962C8B-B14F-4D97-AF65-F5344CB8AC3E}">
        <p14:creationId xmlns:p14="http://schemas.microsoft.com/office/powerpoint/2010/main" val="204552799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nkki 2">
    <p:bg>
      <p:bgPr>
        <a:solidFill>
          <a:srgbClr val="FF01B8"/>
        </a:solidFill>
        <a:effectLst/>
      </p:bgPr>
    </p:bg>
    <p:spTree>
      <p:nvGrpSpPr>
        <p:cNvPr id="1" name=""/>
        <p:cNvGrpSpPr/>
        <p:nvPr/>
      </p:nvGrpSpPr>
      <p:grpSpPr>
        <a:xfrm>
          <a:off x="0" y="0"/>
          <a:ext cx="0" cy="0"/>
          <a:chOff x="0" y="0"/>
          <a:chExt cx="0" cy="0"/>
        </a:xfrm>
      </p:grpSpPr>
      <p:sp>
        <p:nvSpPr>
          <p:cNvPr id="17" name="object 5" descr="$PPTXTitle">
            <a:extLst>
              <a:ext uri="{FF2B5EF4-FFF2-40B4-BE49-F238E27FC236}">
                <a16:creationId xmlns:a16="http://schemas.microsoft.com/office/drawing/2014/main" id="{ACB495C6-7B36-9360-B355-8B3E08F9B022}"/>
              </a:ext>
            </a:extLst>
          </p:cNvPr>
          <p:cNvSpPr txBox="1">
            <a:spLocks noGrp="1"/>
          </p:cNvSpPr>
          <p:nvPr>
            <p:ph type="title" hasCustomPrompt="1"/>
          </p:nvPr>
        </p:nvSpPr>
        <p:spPr>
          <a:xfrm>
            <a:off x="361159" y="275470"/>
            <a:ext cx="7523210" cy="1676740"/>
          </a:xfrm>
          <a:prstGeom prst="rect">
            <a:avLst/>
          </a:prstGeom>
        </p:spPr>
        <p:txBody>
          <a:bodyPr vert="horz" wrap="square" lIns="0" tIns="14604" rIns="0" bIns="0" rtlCol="0">
            <a:spAutoFit/>
          </a:bodyPr>
          <a:lstStyle>
            <a:lvl1pPr>
              <a:lnSpc>
                <a:spcPts val="4040"/>
              </a:lnSpc>
              <a:defRPr sz="3600" b="1" i="0">
                <a:solidFill>
                  <a:schemeClr val="bg1"/>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pic>
        <p:nvPicPr>
          <p:cNvPr id="2" name="Kuva 1">
            <a:extLst>
              <a:ext uri="{FF2B5EF4-FFF2-40B4-BE49-F238E27FC236}">
                <a16:creationId xmlns:a16="http://schemas.microsoft.com/office/drawing/2014/main" id="{7F7267DD-1350-347C-51F0-2657B14867B4}"/>
              </a:ext>
            </a:extLst>
          </p:cNvPr>
          <p:cNvPicPr>
            <a:picLocks noChangeAspect="1"/>
          </p:cNvPicPr>
          <p:nvPr userDrawn="1"/>
        </p:nvPicPr>
        <p:blipFill>
          <a:blip r:embed="rId2"/>
          <a:stretch>
            <a:fillRect/>
          </a:stretch>
        </p:blipFill>
        <p:spPr>
          <a:xfrm>
            <a:off x="8335004" y="370433"/>
            <a:ext cx="437200" cy="437174"/>
          </a:xfrm>
          <a:prstGeom prst="rect">
            <a:avLst/>
          </a:prstGeom>
        </p:spPr>
      </p:pic>
      <p:sp>
        <p:nvSpPr>
          <p:cNvPr id="13" name="Alatunnisteen paikkamerkki 2">
            <a:extLst>
              <a:ext uri="{FF2B5EF4-FFF2-40B4-BE49-F238E27FC236}">
                <a16:creationId xmlns:a16="http://schemas.microsoft.com/office/drawing/2014/main" id="{9F3FABFF-56B6-EA03-B4D8-BBD985F3D4BC}"/>
              </a:ext>
            </a:extLst>
          </p:cNvPr>
          <p:cNvSpPr>
            <a:spLocks noGrp="1"/>
          </p:cNvSpPr>
          <p:nvPr>
            <p:ph type="ftr" sz="quarter" idx="11"/>
          </p:nvPr>
        </p:nvSpPr>
        <p:spPr>
          <a:xfrm>
            <a:off x="274033" y="4749342"/>
            <a:ext cx="1295891" cy="164690"/>
          </a:xfrm>
          <a:prstGeom prst="rect">
            <a:avLst/>
          </a:prstGeom>
        </p:spPr>
        <p:txBody>
          <a:bodyPr/>
          <a:lstStyle>
            <a:lvl1pPr>
              <a:defRPr b="0" i="0">
                <a:solidFill>
                  <a:schemeClr val="bg1"/>
                </a:solidFill>
                <a:latin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2831340357"/>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nkki 3">
    <p:bg>
      <p:bgPr>
        <a:solidFill>
          <a:srgbClr val="FF00B8"/>
        </a:solidFill>
        <a:effectLst/>
      </p:bgPr>
    </p:bg>
    <p:spTree>
      <p:nvGrpSpPr>
        <p:cNvPr id="1" name=""/>
        <p:cNvGrpSpPr/>
        <p:nvPr/>
      </p:nvGrpSpPr>
      <p:grpSpPr>
        <a:xfrm>
          <a:off x="0" y="0"/>
          <a:ext cx="0" cy="0"/>
          <a:chOff x="0" y="0"/>
          <a:chExt cx="0" cy="0"/>
        </a:xfrm>
      </p:grpSpPr>
      <p:sp>
        <p:nvSpPr>
          <p:cNvPr id="5" name="Kuvan paikkamerkki 6">
            <a:extLst>
              <a:ext uri="{FF2B5EF4-FFF2-40B4-BE49-F238E27FC236}">
                <a16:creationId xmlns:a16="http://schemas.microsoft.com/office/drawing/2014/main" id="{4807AD4B-B9CC-BEE1-F628-7BA61550EAAB}"/>
              </a:ext>
            </a:extLst>
          </p:cNvPr>
          <p:cNvSpPr>
            <a:spLocks noGrp="1"/>
          </p:cNvSpPr>
          <p:nvPr>
            <p:ph type="pic" sz="quarter" idx="18" hasCustomPrompt="1"/>
          </p:nvPr>
        </p:nvSpPr>
        <p:spPr>
          <a:xfrm>
            <a:off x="5090400" y="0"/>
            <a:ext cx="4053605" cy="5143500"/>
          </a:xfrm>
          <a:prstGeom prst="rect">
            <a:avLst/>
          </a:prstGeom>
          <a:solidFill>
            <a:schemeClr val="bg1"/>
          </a:solidFill>
        </p:spPr>
        <p:txBody>
          <a:bodyPr anchor="ctr"/>
          <a:lstStyle>
            <a:lvl1pPr marL="0" indent="0" algn="ctr">
              <a:buFontTx/>
              <a:buNone/>
              <a:defRPr sz="1500" b="0" i="0">
                <a:solidFill>
                  <a:schemeClr val="tx1"/>
                </a:solidFill>
                <a:latin typeface="Verdana" panose="020B0604030504040204" pitchFamily="34" charset="0"/>
              </a:defRPr>
            </a:lvl1pPr>
          </a:lstStyle>
          <a:p>
            <a:r>
              <a:rPr lang="fi-FI"/>
              <a:t>Lisää kuva</a:t>
            </a:r>
            <a:br>
              <a:rPr lang="fi-FI"/>
            </a:br>
            <a:r>
              <a:rPr lang="fi-FI"/>
              <a:t>napsauttamalla</a:t>
            </a:r>
            <a:br>
              <a:rPr lang="fi-FI"/>
            </a:br>
            <a:r>
              <a:rPr lang="fi-FI"/>
              <a:t>kuvaketta</a:t>
            </a:r>
          </a:p>
        </p:txBody>
      </p:sp>
      <p:sp>
        <p:nvSpPr>
          <p:cNvPr id="8" name="Päivämäärän paikkamerkki 3">
            <a:extLst>
              <a:ext uri="{FF2B5EF4-FFF2-40B4-BE49-F238E27FC236}">
                <a16:creationId xmlns:a16="http://schemas.microsoft.com/office/drawing/2014/main" id="{89D6F2BC-1BE6-D85A-7225-8136DD01972A}"/>
              </a:ext>
            </a:extLst>
          </p:cNvPr>
          <p:cNvSpPr>
            <a:spLocks noGrp="1"/>
          </p:cNvSpPr>
          <p:nvPr>
            <p:ph type="dt" sz="half" idx="2"/>
          </p:nvPr>
        </p:nvSpPr>
        <p:spPr>
          <a:xfrm>
            <a:off x="282028" y="4751463"/>
            <a:ext cx="829280" cy="163042"/>
          </a:xfrm>
          <a:prstGeom prst="rect">
            <a:avLst/>
          </a:prstGeom>
        </p:spPr>
        <p:txBody>
          <a:bodyPr vert="horz" lIns="91440" tIns="45720" rIns="91440" bIns="45720" rtlCol="0" anchor="t"/>
          <a:lstStyle>
            <a:lvl1pPr algn="l">
              <a:defRPr sz="65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pPr/>
              <a:t>22.6.2026</a:t>
            </a:fld>
            <a:endParaRPr lang="fi-FI"/>
          </a:p>
        </p:txBody>
      </p:sp>
      <p:sp>
        <p:nvSpPr>
          <p:cNvPr id="9" name="Alatunnisteen paikkamerkki 4">
            <a:extLst>
              <a:ext uri="{FF2B5EF4-FFF2-40B4-BE49-F238E27FC236}">
                <a16:creationId xmlns:a16="http://schemas.microsoft.com/office/drawing/2014/main" id="{C67434BC-A662-EE02-481B-DF8792EF7A34}"/>
              </a:ext>
            </a:extLst>
          </p:cNvPr>
          <p:cNvSpPr>
            <a:spLocks noGrp="1"/>
          </p:cNvSpPr>
          <p:nvPr>
            <p:ph type="ftr" sz="quarter" idx="3"/>
          </p:nvPr>
        </p:nvSpPr>
        <p:spPr>
          <a:xfrm>
            <a:off x="1111307" y="4751463"/>
            <a:ext cx="1296094" cy="163042"/>
          </a:xfrm>
          <a:prstGeom prst="rect">
            <a:avLst/>
          </a:prstGeom>
        </p:spPr>
        <p:txBody>
          <a:bodyPr vert="horz" lIns="91440" tIns="45720" rIns="91440" bIns="45720" rtlCol="0" anchor="t"/>
          <a:lstStyle>
            <a:lvl1pPr algn="l">
              <a:defRPr sz="65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10" name="Tekstin paikkamerkki 2">
            <a:extLst>
              <a:ext uri="{FF2B5EF4-FFF2-40B4-BE49-F238E27FC236}">
                <a16:creationId xmlns:a16="http://schemas.microsoft.com/office/drawing/2014/main" id="{1C8301C8-67E9-5672-3E2A-E7B8A2E22F2C}"/>
              </a:ext>
            </a:extLst>
          </p:cNvPr>
          <p:cNvSpPr>
            <a:spLocks noGrp="1"/>
          </p:cNvSpPr>
          <p:nvPr>
            <p:ph idx="21"/>
          </p:nvPr>
        </p:nvSpPr>
        <p:spPr>
          <a:xfrm>
            <a:off x="378694" y="1255092"/>
            <a:ext cx="4315706" cy="323050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b="0" i="0">
                <a:solidFill>
                  <a:schemeClr val="bg1"/>
                </a:solidFill>
                <a:latin typeface="Verdana" panose="020B0604030504040204" pitchFamily="34" charset="0"/>
              </a:defRPr>
            </a:lvl1pPr>
            <a:lvl2pPr indent="-158400">
              <a:buSzPct val="125000"/>
              <a:defRPr sz="1300" b="0" i="0" baseline="0">
                <a:solidFill>
                  <a:schemeClr val="bg1"/>
                </a:solidFill>
                <a:latin typeface="Verdana" panose="020B0604030504040204" pitchFamily="34" charset="0"/>
              </a:defRPr>
            </a:lvl2pPr>
            <a:lvl3pPr indent="-158400">
              <a:buSzPct val="125000"/>
              <a:defRPr sz="1100" b="0" i="0">
                <a:solidFill>
                  <a:schemeClr val="bg1"/>
                </a:solidFill>
                <a:latin typeface="Verdana" panose="020B0604030504040204" pitchFamily="34" charset="0"/>
              </a:defRPr>
            </a:lvl3pPr>
            <a:lvl4pPr indent="-158400">
              <a:buSzPct val="125000"/>
              <a:defRPr sz="1000" b="0" i="0">
                <a:solidFill>
                  <a:schemeClr val="bg1"/>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1" name="Tekstin paikkamerkki 28">
            <a:extLst>
              <a:ext uri="{FF2B5EF4-FFF2-40B4-BE49-F238E27FC236}">
                <a16:creationId xmlns:a16="http://schemas.microsoft.com/office/drawing/2014/main" id="{2D2D8F80-3432-6620-C951-D29A4C7D06E6}"/>
              </a:ext>
            </a:extLst>
          </p:cNvPr>
          <p:cNvSpPr>
            <a:spLocks noGrp="1"/>
          </p:cNvSpPr>
          <p:nvPr>
            <p:ph type="body" sz="quarter" idx="22" hasCustomPrompt="1"/>
          </p:nvPr>
        </p:nvSpPr>
        <p:spPr>
          <a:xfrm>
            <a:off x="382957" y="358530"/>
            <a:ext cx="4315706" cy="784470"/>
          </a:xfrm>
          <a:prstGeom prst="rect">
            <a:avLst/>
          </a:prstGeom>
        </p:spPr>
        <p:txBody>
          <a:bodyPr/>
          <a:lstStyle>
            <a:lvl1pPr marL="14400" indent="0">
              <a:lnSpc>
                <a:spcPts val="2700"/>
              </a:lnSpc>
              <a:spcAft>
                <a:spcPts val="0"/>
              </a:spcAft>
              <a:buFontTx/>
              <a:buNone/>
              <a:defRPr sz="2200" b="1" i="0" baseline="0">
                <a:solidFill>
                  <a:schemeClr val="bg1"/>
                </a:solidFill>
                <a:latin typeface="Verdana" panose="020B0604030504040204" pitchFamily="34" charset="0"/>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otsikkoa napsautt.</a:t>
            </a:r>
          </a:p>
        </p:txBody>
      </p:sp>
    </p:spTree>
    <p:extLst>
      <p:ext uri="{BB962C8B-B14F-4D97-AF65-F5344CB8AC3E}">
        <p14:creationId xmlns:p14="http://schemas.microsoft.com/office/powerpoint/2010/main" val="157667244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alea pinkki 1">
    <p:bg>
      <p:bgPr>
        <a:solidFill>
          <a:srgbClr val="FFE0F5"/>
        </a:solidFill>
        <a:effectLst/>
      </p:bgPr>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2EBD428E-35ED-4B57-C2CD-45E3CE61CD45}"/>
              </a:ext>
            </a:extLst>
          </p:cNvPr>
          <p:cNvPicPr>
            <a:picLocks noChangeAspect="1"/>
          </p:cNvPicPr>
          <p:nvPr userDrawn="1"/>
        </p:nvPicPr>
        <p:blipFill>
          <a:blip r:embed="rId2"/>
          <a:stretch>
            <a:fillRect/>
          </a:stretch>
        </p:blipFill>
        <p:spPr>
          <a:xfrm>
            <a:off x="147239" y="4192232"/>
            <a:ext cx="2626520" cy="908634"/>
          </a:xfrm>
          <a:prstGeom prst="rect">
            <a:avLst/>
          </a:prstGeom>
        </p:spPr>
      </p:pic>
      <p:sp>
        <p:nvSpPr>
          <p:cNvPr id="2" name="Kuvan paikkamerkki 6">
            <a:extLst>
              <a:ext uri="{FF2B5EF4-FFF2-40B4-BE49-F238E27FC236}">
                <a16:creationId xmlns:a16="http://schemas.microsoft.com/office/drawing/2014/main" id="{25D589C4-2997-F9A2-3232-C32B97357D65}"/>
              </a:ext>
            </a:extLst>
          </p:cNvPr>
          <p:cNvSpPr>
            <a:spLocks noGrp="1"/>
          </p:cNvSpPr>
          <p:nvPr>
            <p:ph type="pic" sz="quarter" idx="18" hasCustomPrompt="1"/>
          </p:nvPr>
        </p:nvSpPr>
        <p:spPr>
          <a:xfrm>
            <a:off x="6029934" y="0"/>
            <a:ext cx="3114071" cy="4438776"/>
          </a:xfrm>
          <a:prstGeom prst="rect">
            <a:avLst/>
          </a:prstGeom>
          <a:solidFill>
            <a:schemeClr val="bg1"/>
          </a:solidFill>
        </p:spPr>
        <p:txBody>
          <a:bodyPr anchor="ctr"/>
          <a:lstStyle>
            <a:lvl1pPr marL="0" indent="0" algn="ctr">
              <a:buFontTx/>
              <a:buNone/>
              <a:defRPr sz="1500" b="0" i="0">
                <a:solidFill>
                  <a:srgbClr val="FF00B8"/>
                </a:solidFill>
                <a:latin typeface="Verdana" panose="020B0604030504040204" pitchFamily="34" charset="0"/>
              </a:defRPr>
            </a:lvl1pPr>
          </a:lstStyle>
          <a:p>
            <a:r>
              <a:rPr lang="fi-FI"/>
              <a:t>Lisää kuva </a:t>
            </a:r>
            <a:br>
              <a:rPr lang="fi-FI"/>
            </a:br>
            <a:r>
              <a:rPr lang="fi-FI"/>
              <a:t>napsauttamalla</a:t>
            </a:r>
            <a:br>
              <a:rPr lang="fi-FI"/>
            </a:br>
            <a:r>
              <a:rPr lang="fi-FI"/>
              <a:t>kuvaketta</a:t>
            </a:r>
          </a:p>
        </p:txBody>
      </p:sp>
      <p:sp>
        <p:nvSpPr>
          <p:cNvPr id="3" name="object 5" descr="$PPTXTitle">
            <a:extLst>
              <a:ext uri="{FF2B5EF4-FFF2-40B4-BE49-F238E27FC236}">
                <a16:creationId xmlns:a16="http://schemas.microsoft.com/office/drawing/2014/main" id="{847BF390-F276-6641-DD60-E427153636FD}"/>
              </a:ext>
            </a:extLst>
          </p:cNvPr>
          <p:cNvSpPr txBox="1">
            <a:spLocks noGrp="1"/>
          </p:cNvSpPr>
          <p:nvPr>
            <p:ph type="title" hasCustomPrompt="1"/>
          </p:nvPr>
        </p:nvSpPr>
        <p:spPr>
          <a:xfrm>
            <a:off x="361159" y="574488"/>
            <a:ext cx="5436610" cy="1676740"/>
          </a:xfrm>
          <a:prstGeom prst="rect">
            <a:avLst/>
          </a:prstGeom>
        </p:spPr>
        <p:txBody>
          <a:bodyPr vert="horz" wrap="square" lIns="0" tIns="14604" rIns="0" bIns="0" rtlCol="0">
            <a:spAutoFit/>
          </a:bodyPr>
          <a:lstStyle>
            <a:lvl1pPr>
              <a:lnSpc>
                <a:spcPts val="4040"/>
              </a:lnSpc>
              <a:defRPr sz="3600" b="1" i="0">
                <a:solidFill>
                  <a:srgbClr val="FF00B8"/>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spTree>
    <p:extLst>
      <p:ext uri="{BB962C8B-B14F-4D97-AF65-F5344CB8AC3E}">
        <p14:creationId xmlns:p14="http://schemas.microsoft.com/office/powerpoint/2010/main" val="88593617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aalea pinkki 2">
    <p:bg>
      <p:bgPr>
        <a:solidFill>
          <a:srgbClr val="FFE0F5"/>
        </a:solidFill>
        <a:effectLst/>
      </p:bgPr>
    </p:bg>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181F173E-A466-9659-B6A9-D0B2D0719971}"/>
              </a:ext>
            </a:extLst>
          </p:cNvPr>
          <p:cNvSpPr/>
          <p:nvPr userDrawn="1"/>
        </p:nvSpPr>
        <p:spPr>
          <a:xfrm>
            <a:off x="8336801" y="368807"/>
            <a:ext cx="422275" cy="431800"/>
          </a:xfrm>
          <a:custGeom>
            <a:avLst/>
            <a:gdLst/>
            <a:ahLst/>
            <a:cxnLst/>
            <a:rect l="l" t="t" r="r" b="b"/>
            <a:pathLst>
              <a:path w="422275" h="431800">
                <a:moveTo>
                  <a:pt x="422249" y="0"/>
                </a:moveTo>
                <a:lnTo>
                  <a:pt x="0" y="0"/>
                </a:lnTo>
                <a:lnTo>
                  <a:pt x="0" y="143510"/>
                </a:lnTo>
                <a:lnTo>
                  <a:pt x="281495" y="143510"/>
                </a:lnTo>
                <a:lnTo>
                  <a:pt x="281495" y="431800"/>
                </a:lnTo>
                <a:lnTo>
                  <a:pt x="422249" y="431800"/>
                </a:lnTo>
                <a:lnTo>
                  <a:pt x="422249" y="143510"/>
                </a:lnTo>
                <a:lnTo>
                  <a:pt x="422249" y="0"/>
                </a:lnTo>
                <a:close/>
              </a:path>
            </a:pathLst>
          </a:custGeom>
          <a:solidFill>
            <a:srgbClr val="000000"/>
          </a:solidFill>
        </p:spPr>
        <p:txBody>
          <a:bodyPr wrap="square" lIns="0" tIns="0" rIns="0" bIns="0" rtlCol="0"/>
          <a:lstStyle/>
          <a:p>
            <a:endParaRPr b="1" i="0">
              <a:latin typeface="Verdana" panose="020B0604030504040204" pitchFamily="34" charset="0"/>
            </a:endParaRPr>
          </a:p>
        </p:txBody>
      </p:sp>
      <p:sp>
        <p:nvSpPr>
          <p:cNvPr id="4" name="object 5" descr="$PPTXTitle">
            <a:extLst>
              <a:ext uri="{FF2B5EF4-FFF2-40B4-BE49-F238E27FC236}">
                <a16:creationId xmlns:a16="http://schemas.microsoft.com/office/drawing/2014/main" id="{21D40C90-9279-E63B-6B7C-702BEB28064E}"/>
              </a:ext>
            </a:extLst>
          </p:cNvPr>
          <p:cNvSpPr txBox="1">
            <a:spLocks noGrp="1"/>
          </p:cNvSpPr>
          <p:nvPr>
            <p:ph type="title" hasCustomPrompt="1"/>
          </p:nvPr>
        </p:nvSpPr>
        <p:spPr>
          <a:xfrm>
            <a:off x="361159" y="275470"/>
            <a:ext cx="7523210" cy="1676740"/>
          </a:xfrm>
          <a:prstGeom prst="rect">
            <a:avLst/>
          </a:prstGeom>
        </p:spPr>
        <p:txBody>
          <a:bodyPr vert="horz" wrap="square" lIns="0" tIns="14604" rIns="0" bIns="0" rtlCol="0">
            <a:spAutoFit/>
          </a:bodyPr>
          <a:lstStyle>
            <a:lvl1pPr>
              <a:lnSpc>
                <a:spcPts val="4040"/>
              </a:lnSpc>
              <a:defRPr sz="3600" b="1" i="0">
                <a:solidFill>
                  <a:srgbClr val="000000"/>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sp>
        <p:nvSpPr>
          <p:cNvPr id="3" name="Alatunnisteen paikkamerkki 2">
            <a:extLst>
              <a:ext uri="{FF2B5EF4-FFF2-40B4-BE49-F238E27FC236}">
                <a16:creationId xmlns:a16="http://schemas.microsoft.com/office/drawing/2014/main" id="{65636AC8-07D1-D34B-06C3-DFB6250672AB}"/>
              </a:ext>
            </a:extLst>
          </p:cNvPr>
          <p:cNvSpPr>
            <a:spLocks noGrp="1"/>
          </p:cNvSpPr>
          <p:nvPr>
            <p:ph type="ftr" sz="quarter" idx="11"/>
          </p:nvPr>
        </p:nvSpPr>
        <p:spPr>
          <a:xfrm>
            <a:off x="274033" y="4749342"/>
            <a:ext cx="1295891" cy="164690"/>
          </a:xfrm>
          <a:prstGeom prst="rect">
            <a:avLst/>
          </a:prstGeom>
        </p:spPr>
        <p:txBody>
          <a:bodyPr/>
          <a:lstStyle>
            <a:lvl1pPr>
              <a:defRPr b="0" i="0">
                <a:solidFill>
                  <a:srgbClr val="000000"/>
                </a:solidFill>
                <a:latin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335324960"/>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alea pinkki 3">
    <p:bg>
      <p:bgPr>
        <a:solidFill>
          <a:srgbClr val="FFE0F5"/>
        </a:solidFill>
        <a:effectLst/>
      </p:bgPr>
    </p:bg>
    <p:spTree>
      <p:nvGrpSpPr>
        <p:cNvPr id="1" name=""/>
        <p:cNvGrpSpPr/>
        <p:nvPr/>
      </p:nvGrpSpPr>
      <p:grpSpPr>
        <a:xfrm>
          <a:off x="0" y="0"/>
          <a:ext cx="0" cy="0"/>
          <a:chOff x="0" y="0"/>
          <a:chExt cx="0" cy="0"/>
        </a:xfrm>
      </p:grpSpPr>
      <p:sp>
        <p:nvSpPr>
          <p:cNvPr id="4" name="Kuvan paikkamerkki 6">
            <a:extLst>
              <a:ext uri="{FF2B5EF4-FFF2-40B4-BE49-F238E27FC236}">
                <a16:creationId xmlns:a16="http://schemas.microsoft.com/office/drawing/2014/main" id="{69069D9F-7083-18FF-75D8-2FBBBF57F4F7}"/>
              </a:ext>
            </a:extLst>
          </p:cNvPr>
          <p:cNvSpPr>
            <a:spLocks noGrp="1"/>
          </p:cNvSpPr>
          <p:nvPr>
            <p:ph type="pic" sz="quarter" idx="18" hasCustomPrompt="1"/>
          </p:nvPr>
        </p:nvSpPr>
        <p:spPr>
          <a:xfrm>
            <a:off x="5090400" y="0"/>
            <a:ext cx="4053605" cy="5143500"/>
          </a:xfrm>
          <a:prstGeom prst="rect">
            <a:avLst/>
          </a:prstGeom>
          <a:solidFill>
            <a:schemeClr val="bg1"/>
          </a:solidFill>
        </p:spPr>
        <p:txBody>
          <a:bodyPr anchor="ctr"/>
          <a:lstStyle>
            <a:lvl1pPr marL="0" indent="0" algn="ctr">
              <a:buFontTx/>
              <a:buNone/>
              <a:defRPr sz="1500" b="0" i="0">
                <a:solidFill>
                  <a:srgbClr val="000000"/>
                </a:solidFill>
                <a:latin typeface="Verdana" panose="020B0604030504040204" pitchFamily="34" charset="0"/>
              </a:defRPr>
            </a:lvl1pPr>
          </a:lstStyle>
          <a:p>
            <a:r>
              <a:rPr lang="fi-FI"/>
              <a:t>Lisää kuva</a:t>
            </a:r>
            <a:br>
              <a:rPr lang="fi-FI"/>
            </a:br>
            <a:r>
              <a:rPr lang="fi-FI"/>
              <a:t>napsauttamalla</a:t>
            </a:r>
            <a:br>
              <a:rPr lang="fi-FI"/>
            </a:br>
            <a:r>
              <a:rPr lang="fi-FI"/>
              <a:t>kuvaketta</a:t>
            </a:r>
          </a:p>
        </p:txBody>
      </p:sp>
      <p:sp>
        <p:nvSpPr>
          <p:cNvPr id="6" name="Päivämäärän paikkamerkki 3">
            <a:extLst>
              <a:ext uri="{FF2B5EF4-FFF2-40B4-BE49-F238E27FC236}">
                <a16:creationId xmlns:a16="http://schemas.microsoft.com/office/drawing/2014/main" id="{CBD2427A-3325-BFF6-A971-708863DCA39A}"/>
              </a:ext>
            </a:extLst>
          </p:cNvPr>
          <p:cNvSpPr>
            <a:spLocks noGrp="1"/>
          </p:cNvSpPr>
          <p:nvPr>
            <p:ph type="dt" sz="half" idx="2"/>
          </p:nvPr>
        </p:nvSpPr>
        <p:spPr>
          <a:xfrm>
            <a:off x="282028" y="4751463"/>
            <a:ext cx="829280" cy="163042"/>
          </a:xfrm>
          <a:prstGeom prst="rect">
            <a:avLst/>
          </a:prstGeom>
        </p:spPr>
        <p:txBody>
          <a:bodyPr vert="horz" lIns="91440" tIns="45720" rIns="91440" bIns="45720" rtlCol="0" anchor="t"/>
          <a:lstStyle>
            <a:lvl1pPr algn="l">
              <a:defRPr sz="650" b="0" i="0">
                <a:solidFill>
                  <a:srgbClr val="000000"/>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pPr/>
              <a:t>22.6.2026</a:t>
            </a:fld>
            <a:endParaRPr lang="fi-FI"/>
          </a:p>
        </p:txBody>
      </p:sp>
      <p:sp>
        <p:nvSpPr>
          <p:cNvPr id="7" name="Alatunnisteen paikkamerkki 4">
            <a:extLst>
              <a:ext uri="{FF2B5EF4-FFF2-40B4-BE49-F238E27FC236}">
                <a16:creationId xmlns:a16="http://schemas.microsoft.com/office/drawing/2014/main" id="{25019B62-C7B9-710E-9204-05E5E6CA43DC}"/>
              </a:ext>
            </a:extLst>
          </p:cNvPr>
          <p:cNvSpPr>
            <a:spLocks noGrp="1"/>
          </p:cNvSpPr>
          <p:nvPr>
            <p:ph type="ftr" sz="quarter" idx="3"/>
          </p:nvPr>
        </p:nvSpPr>
        <p:spPr>
          <a:xfrm>
            <a:off x="1111307" y="4751463"/>
            <a:ext cx="1296094" cy="163042"/>
          </a:xfrm>
          <a:prstGeom prst="rect">
            <a:avLst/>
          </a:prstGeom>
        </p:spPr>
        <p:txBody>
          <a:bodyPr vert="horz" lIns="91440" tIns="45720" rIns="91440" bIns="45720" rtlCol="0" anchor="t"/>
          <a:lstStyle>
            <a:lvl1pPr algn="l">
              <a:defRPr sz="650" b="0" i="0">
                <a:solidFill>
                  <a:srgbClr val="000000"/>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 name="Tekstin paikkamerkki 2">
            <a:extLst>
              <a:ext uri="{FF2B5EF4-FFF2-40B4-BE49-F238E27FC236}">
                <a16:creationId xmlns:a16="http://schemas.microsoft.com/office/drawing/2014/main" id="{881A8635-208C-D59E-59CB-F7EA88B5B485}"/>
              </a:ext>
            </a:extLst>
          </p:cNvPr>
          <p:cNvSpPr>
            <a:spLocks noGrp="1"/>
          </p:cNvSpPr>
          <p:nvPr>
            <p:ph idx="21"/>
          </p:nvPr>
        </p:nvSpPr>
        <p:spPr>
          <a:xfrm>
            <a:off x="378694" y="1255092"/>
            <a:ext cx="4315706" cy="323050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b="0" i="0">
                <a:solidFill>
                  <a:srgbClr val="000000"/>
                </a:solidFill>
                <a:latin typeface="Verdana" panose="020B0604030504040204" pitchFamily="34" charset="0"/>
              </a:defRPr>
            </a:lvl1pPr>
            <a:lvl2pPr indent="-158400">
              <a:buSzPct val="125000"/>
              <a:defRPr sz="1300" b="0" i="0" baseline="0">
                <a:solidFill>
                  <a:srgbClr val="000000"/>
                </a:solidFill>
                <a:latin typeface="Verdana" panose="020B0604030504040204" pitchFamily="34" charset="0"/>
              </a:defRPr>
            </a:lvl2pPr>
            <a:lvl3pPr indent="-158400">
              <a:buSzPct val="125000"/>
              <a:defRPr sz="1100" b="0" i="0">
                <a:solidFill>
                  <a:srgbClr val="000000"/>
                </a:solidFill>
                <a:latin typeface="Verdana" panose="020B0604030504040204" pitchFamily="34" charset="0"/>
              </a:defRPr>
            </a:lvl3pPr>
            <a:lvl4pPr indent="-158400">
              <a:buSzPct val="125000"/>
              <a:defRPr sz="1000" b="0" i="0">
                <a:solidFill>
                  <a:srgbClr val="000000"/>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a:extLst>
              <a:ext uri="{FF2B5EF4-FFF2-40B4-BE49-F238E27FC236}">
                <a16:creationId xmlns:a16="http://schemas.microsoft.com/office/drawing/2014/main" id="{4887485B-6B4A-08B0-ED27-317183B00652}"/>
              </a:ext>
            </a:extLst>
          </p:cNvPr>
          <p:cNvSpPr>
            <a:spLocks noGrp="1"/>
          </p:cNvSpPr>
          <p:nvPr>
            <p:ph type="body" sz="quarter" idx="22" hasCustomPrompt="1"/>
          </p:nvPr>
        </p:nvSpPr>
        <p:spPr>
          <a:xfrm>
            <a:off x="382957" y="358530"/>
            <a:ext cx="4315706" cy="784470"/>
          </a:xfrm>
          <a:prstGeom prst="rect">
            <a:avLst/>
          </a:prstGeom>
        </p:spPr>
        <p:txBody>
          <a:bodyPr/>
          <a:lstStyle>
            <a:lvl1pPr marL="14400" indent="0">
              <a:lnSpc>
                <a:spcPts val="2700"/>
              </a:lnSpc>
              <a:spcAft>
                <a:spcPts val="0"/>
              </a:spcAft>
              <a:buFontTx/>
              <a:buNone/>
              <a:defRPr sz="2200" b="1" i="0" baseline="0">
                <a:solidFill>
                  <a:srgbClr val="000000"/>
                </a:solidFill>
                <a:latin typeface="Verdana" panose="020B0604030504040204" pitchFamily="34" charset="0"/>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otsikkoa napsautt.</a:t>
            </a:r>
          </a:p>
        </p:txBody>
      </p:sp>
    </p:spTree>
    <p:extLst>
      <p:ext uri="{BB962C8B-B14F-4D97-AF65-F5344CB8AC3E}">
        <p14:creationId xmlns:p14="http://schemas.microsoft.com/office/powerpoint/2010/main" val="488854090"/>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ninen 1">
    <p:bg>
      <p:bgPr>
        <a:solidFill>
          <a:srgbClr val="151E94"/>
        </a:solidFill>
        <a:effectLst/>
      </p:bgPr>
    </p:bg>
    <p:spTree>
      <p:nvGrpSpPr>
        <p:cNvPr id="1" name=""/>
        <p:cNvGrpSpPr/>
        <p:nvPr/>
      </p:nvGrpSpPr>
      <p:grpSpPr>
        <a:xfrm>
          <a:off x="0" y="0"/>
          <a:ext cx="0" cy="0"/>
          <a:chOff x="0" y="0"/>
          <a:chExt cx="0" cy="0"/>
        </a:xfrm>
      </p:grpSpPr>
      <p:sp>
        <p:nvSpPr>
          <p:cNvPr id="13" name="Kuvan paikkamerkki 6">
            <a:extLst>
              <a:ext uri="{FF2B5EF4-FFF2-40B4-BE49-F238E27FC236}">
                <a16:creationId xmlns:a16="http://schemas.microsoft.com/office/drawing/2014/main" id="{2E6D5384-A0D8-0316-8EAC-721782062228}"/>
              </a:ext>
            </a:extLst>
          </p:cNvPr>
          <p:cNvSpPr>
            <a:spLocks noGrp="1"/>
          </p:cNvSpPr>
          <p:nvPr>
            <p:ph type="pic" sz="quarter" idx="18" hasCustomPrompt="1"/>
          </p:nvPr>
        </p:nvSpPr>
        <p:spPr>
          <a:xfrm>
            <a:off x="6029934" y="0"/>
            <a:ext cx="3114071" cy="4438776"/>
          </a:xfrm>
          <a:prstGeom prst="rect">
            <a:avLst/>
          </a:prstGeom>
          <a:solidFill>
            <a:schemeClr val="bg1"/>
          </a:solidFill>
        </p:spPr>
        <p:txBody>
          <a:bodyPr anchor="ctr"/>
          <a:lstStyle>
            <a:lvl1pPr marL="0" indent="0" algn="ctr">
              <a:buFontTx/>
              <a:buNone/>
              <a:defRPr sz="1500" b="0" i="0">
                <a:solidFill>
                  <a:srgbClr val="151E94"/>
                </a:solidFill>
                <a:latin typeface="Verdana" panose="020B0604030504040204" pitchFamily="34" charset="0"/>
              </a:defRPr>
            </a:lvl1pPr>
          </a:lstStyle>
          <a:p>
            <a:r>
              <a:rPr lang="fi-FI"/>
              <a:t>Lisää kuva</a:t>
            </a:r>
            <a:br>
              <a:rPr lang="fi-FI"/>
            </a:br>
            <a:r>
              <a:rPr lang="fi-FI"/>
              <a:t>napsauttamalla</a:t>
            </a:r>
            <a:br>
              <a:rPr lang="fi-FI"/>
            </a:br>
            <a:r>
              <a:rPr lang="fi-FI"/>
              <a:t>kuvaketta</a:t>
            </a:r>
          </a:p>
        </p:txBody>
      </p:sp>
      <p:pic>
        <p:nvPicPr>
          <p:cNvPr id="25" name="Kuva 24">
            <a:extLst>
              <a:ext uri="{FF2B5EF4-FFF2-40B4-BE49-F238E27FC236}">
                <a16:creationId xmlns:a16="http://schemas.microsoft.com/office/drawing/2014/main" id="{061F3CFE-A944-7907-1612-D14F9CE9A505}"/>
              </a:ext>
            </a:extLst>
          </p:cNvPr>
          <p:cNvPicPr>
            <a:picLocks noChangeAspect="1"/>
          </p:cNvPicPr>
          <p:nvPr userDrawn="1"/>
        </p:nvPicPr>
        <p:blipFill>
          <a:blip r:embed="rId2"/>
          <a:stretch>
            <a:fillRect/>
          </a:stretch>
        </p:blipFill>
        <p:spPr>
          <a:xfrm>
            <a:off x="147239" y="4192232"/>
            <a:ext cx="2626520" cy="908634"/>
          </a:xfrm>
          <a:prstGeom prst="rect">
            <a:avLst/>
          </a:prstGeom>
        </p:spPr>
      </p:pic>
      <p:sp>
        <p:nvSpPr>
          <p:cNvPr id="2" name="object 5" descr="$PPTXTitle">
            <a:extLst>
              <a:ext uri="{FF2B5EF4-FFF2-40B4-BE49-F238E27FC236}">
                <a16:creationId xmlns:a16="http://schemas.microsoft.com/office/drawing/2014/main" id="{B30998DD-455B-D28C-3E30-2A08A808CF6A}"/>
              </a:ext>
            </a:extLst>
          </p:cNvPr>
          <p:cNvSpPr txBox="1">
            <a:spLocks noGrp="1"/>
          </p:cNvSpPr>
          <p:nvPr>
            <p:ph type="title" hasCustomPrompt="1"/>
          </p:nvPr>
        </p:nvSpPr>
        <p:spPr>
          <a:xfrm>
            <a:off x="361159" y="574488"/>
            <a:ext cx="5436610" cy="1676740"/>
          </a:xfrm>
          <a:prstGeom prst="rect">
            <a:avLst/>
          </a:prstGeom>
        </p:spPr>
        <p:txBody>
          <a:bodyPr vert="horz" wrap="square" lIns="0" tIns="14604" rIns="0" bIns="0" rtlCol="0">
            <a:spAutoFit/>
          </a:bodyPr>
          <a:lstStyle>
            <a:lvl1pPr>
              <a:lnSpc>
                <a:spcPts val="4040"/>
              </a:lnSpc>
              <a:defRPr sz="3600" b="1" i="0">
                <a:solidFill>
                  <a:schemeClr val="bg1"/>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spTree>
    <p:extLst>
      <p:ext uri="{BB962C8B-B14F-4D97-AF65-F5344CB8AC3E}">
        <p14:creationId xmlns:p14="http://schemas.microsoft.com/office/powerpoint/2010/main" val="82895979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ninen 2">
    <p:bg>
      <p:bgPr>
        <a:solidFill>
          <a:srgbClr val="151E94"/>
        </a:solidFill>
        <a:effectLst/>
      </p:bgPr>
    </p:bg>
    <p:spTree>
      <p:nvGrpSpPr>
        <p:cNvPr id="1" name=""/>
        <p:cNvGrpSpPr/>
        <p:nvPr/>
      </p:nvGrpSpPr>
      <p:grpSpPr>
        <a:xfrm>
          <a:off x="0" y="0"/>
          <a:ext cx="0" cy="0"/>
          <a:chOff x="0" y="0"/>
          <a:chExt cx="0" cy="0"/>
        </a:xfrm>
      </p:grpSpPr>
      <p:sp>
        <p:nvSpPr>
          <p:cNvPr id="17" name="object 5" descr="$PPTXTitle">
            <a:extLst>
              <a:ext uri="{FF2B5EF4-FFF2-40B4-BE49-F238E27FC236}">
                <a16:creationId xmlns:a16="http://schemas.microsoft.com/office/drawing/2014/main" id="{ACB495C6-7B36-9360-B355-8B3E08F9B022}"/>
              </a:ext>
            </a:extLst>
          </p:cNvPr>
          <p:cNvSpPr txBox="1">
            <a:spLocks noGrp="1"/>
          </p:cNvSpPr>
          <p:nvPr>
            <p:ph type="title" hasCustomPrompt="1"/>
          </p:nvPr>
        </p:nvSpPr>
        <p:spPr>
          <a:xfrm>
            <a:off x="361159" y="275470"/>
            <a:ext cx="7523210" cy="1676740"/>
          </a:xfrm>
          <a:prstGeom prst="rect">
            <a:avLst/>
          </a:prstGeom>
        </p:spPr>
        <p:txBody>
          <a:bodyPr vert="horz" wrap="square" lIns="0" tIns="14604" rIns="0" bIns="0" rtlCol="0">
            <a:spAutoFit/>
          </a:bodyPr>
          <a:lstStyle>
            <a:lvl1pPr>
              <a:lnSpc>
                <a:spcPts val="4040"/>
              </a:lnSpc>
              <a:defRPr sz="3600" b="1" i="0">
                <a:solidFill>
                  <a:schemeClr val="bg1"/>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pic>
        <p:nvPicPr>
          <p:cNvPr id="2" name="Kuva 1">
            <a:extLst>
              <a:ext uri="{FF2B5EF4-FFF2-40B4-BE49-F238E27FC236}">
                <a16:creationId xmlns:a16="http://schemas.microsoft.com/office/drawing/2014/main" id="{7F7267DD-1350-347C-51F0-2657B14867B4}"/>
              </a:ext>
            </a:extLst>
          </p:cNvPr>
          <p:cNvPicPr>
            <a:picLocks noChangeAspect="1"/>
          </p:cNvPicPr>
          <p:nvPr userDrawn="1"/>
        </p:nvPicPr>
        <p:blipFill>
          <a:blip r:embed="rId2"/>
          <a:stretch>
            <a:fillRect/>
          </a:stretch>
        </p:blipFill>
        <p:spPr>
          <a:xfrm>
            <a:off x="8335004" y="370433"/>
            <a:ext cx="437200" cy="437174"/>
          </a:xfrm>
          <a:prstGeom prst="rect">
            <a:avLst/>
          </a:prstGeom>
        </p:spPr>
      </p:pic>
      <p:sp>
        <p:nvSpPr>
          <p:cNvPr id="12" name="Alatunnisteen paikkamerkki 2">
            <a:extLst>
              <a:ext uri="{FF2B5EF4-FFF2-40B4-BE49-F238E27FC236}">
                <a16:creationId xmlns:a16="http://schemas.microsoft.com/office/drawing/2014/main" id="{B3149A16-B753-5F7D-5860-9FC43C9707C3}"/>
              </a:ext>
            </a:extLst>
          </p:cNvPr>
          <p:cNvSpPr>
            <a:spLocks noGrp="1"/>
          </p:cNvSpPr>
          <p:nvPr>
            <p:ph type="ftr" sz="quarter" idx="11"/>
          </p:nvPr>
        </p:nvSpPr>
        <p:spPr>
          <a:xfrm>
            <a:off x="274033" y="4749342"/>
            <a:ext cx="1295891" cy="164690"/>
          </a:xfrm>
          <a:prstGeom prst="rect">
            <a:avLst/>
          </a:prstGeom>
        </p:spPr>
        <p:txBody>
          <a:bodyPr/>
          <a:lstStyle>
            <a:lvl1pPr>
              <a:defRPr b="0" i="0">
                <a:solidFill>
                  <a:schemeClr val="bg1"/>
                </a:solidFill>
                <a:latin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2097967945"/>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inen 3">
    <p:bg>
      <p:bgPr>
        <a:solidFill>
          <a:srgbClr val="141F94"/>
        </a:solidFill>
        <a:effectLst/>
      </p:bgPr>
    </p:bg>
    <p:spTree>
      <p:nvGrpSpPr>
        <p:cNvPr id="1" name=""/>
        <p:cNvGrpSpPr/>
        <p:nvPr/>
      </p:nvGrpSpPr>
      <p:grpSpPr>
        <a:xfrm>
          <a:off x="0" y="0"/>
          <a:ext cx="0" cy="0"/>
          <a:chOff x="0" y="0"/>
          <a:chExt cx="0" cy="0"/>
        </a:xfrm>
      </p:grpSpPr>
      <p:sp>
        <p:nvSpPr>
          <p:cNvPr id="24" name="Tekstin paikkamerkki 2">
            <a:extLst>
              <a:ext uri="{FF2B5EF4-FFF2-40B4-BE49-F238E27FC236}">
                <a16:creationId xmlns:a16="http://schemas.microsoft.com/office/drawing/2014/main" id="{71FCADAE-4CCA-13C4-B511-2714C9B986E2}"/>
              </a:ext>
            </a:extLst>
          </p:cNvPr>
          <p:cNvSpPr>
            <a:spLocks noGrp="1"/>
          </p:cNvSpPr>
          <p:nvPr>
            <p:ph idx="21"/>
          </p:nvPr>
        </p:nvSpPr>
        <p:spPr>
          <a:xfrm>
            <a:off x="378694" y="1139892"/>
            <a:ext cx="3844800" cy="2993983"/>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b="0" i="0">
                <a:solidFill>
                  <a:schemeClr val="bg1"/>
                </a:solidFill>
                <a:latin typeface="Verdana" panose="020B0604030504040204" pitchFamily="34" charset="0"/>
              </a:defRPr>
            </a:lvl1pPr>
            <a:lvl2pPr indent="-158400">
              <a:buSzPct val="125000"/>
              <a:defRPr sz="1300" b="0" i="0" baseline="0">
                <a:solidFill>
                  <a:schemeClr val="bg1"/>
                </a:solidFill>
                <a:latin typeface="Verdana" panose="020B0604030504040204" pitchFamily="34" charset="0"/>
              </a:defRPr>
            </a:lvl2pPr>
            <a:lvl3pPr indent="-158400">
              <a:buSzPct val="125000"/>
              <a:defRPr sz="1100" b="0" i="0">
                <a:solidFill>
                  <a:schemeClr val="bg1"/>
                </a:solidFill>
                <a:latin typeface="Verdana" panose="020B0604030504040204" pitchFamily="34" charset="0"/>
              </a:defRPr>
            </a:lvl3pPr>
            <a:lvl4pPr indent="-158400">
              <a:buSzPct val="125000"/>
              <a:defRPr sz="1000" b="0" i="0">
                <a:solidFill>
                  <a:schemeClr val="bg1"/>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5" name="Kuvan paikkamerkki 6">
            <a:extLst>
              <a:ext uri="{FF2B5EF4-FFF2-40B4-BE49-F238E27FC236}">
                <a16:creationId xmlns:a16="http://schemas.microsoft.com/office/drawing/2014/main" id="{E8E6CE7E-369C-3495-F29D-4F70E33F6C85}"/>
              </a:ext>
            </a:extLst>
          </p:cNvPr>
          <p:cNvSpPr>
            <a:spLocks noGrp="1"/>
          </p:cNvSpPr>
          <p:nvPr>
            <p:ph type="pic" sz="quarter" idx="18" hasCustomPrompt="1"/>
          </p:nvPr>
        </p:nvSpPr>
        <p:spPr>
          <a:xfrm>
            <a:off x="5090400" y="0"/>
            <a:ext cx="4053605" cy="5143500"/>
          </a:xfrm>
          <a:prstGeom prst="rect">
            <a:avLst/>
          </a:prstGeom>
          <a:solidFill>
            <a:schemeClr val="bg1"/>
          </a:solidFill>
        </p:spPr>
        <p:txBody>
          <a:bodyPr anchor="ctr"/>
          <a:lstStyle>
            <a:lvl1pPr marL="0" indent="0" algn="ctr">
              <a:buFontTx/>
              <a:buNone/>
              <a:defRPr sz="1500" b="0" i="0">
                <a:solidFill>
                  <a:srgbClr val="151E94"/>
                </a:solidFill>
                <a:latin typeface="Verdana" panose="020B0604030504040204" pitchFamily="34" charset="0"/>
              </a:defRPr>
            </a:lvl1pPr>
          </a:lstStyle>
          <a:p>
            <a:r>
              <a:rPr lang="fi-FI"/>
              <a:t>Lisää kuva</a:t>
            </a:r>
            <a:br>
              <a:rPr lang="fi-FI"/>
            </a:br>
            <a:r>
              <a:rPr lang="fi-FI"/>
              <a:t>napsauttamalla</a:t>
            </a:r>
            <a:br>
              <a:rPr lang="fi-FI"/>
            </a:br>
            <a:r>
              <a:rPr lang="fi-FI"/>
              <a:t>kuvaketta</a:t>
            </a:r>
          </a:p>
        </p:txBody>
      </p:sp>
      <p:sp>
        <p:nvSpPr>
          <p:cNvPr id="26" name="Tekstin paikkamerkki 28">
            <a:extLst>
              <a:ext uri="{FF2B5EF4-FFF2-40B4-BE49-F238E27FC236}">
                <a16:creationId xmlns:a16="http://schemas.microsoft.com/office/drawing/2014/main" id="{B52A224E-69BA-AAAD-1358-1267E94D65B2}"/>
              </a:ext>
            </a:extLst>
          </p:cNvPr>
          <p:cNvSpPr>
            <a:spLocks noGrp="1"/>
          </p:cNvSpPr>
          <p:nvPr>
            <p:ph type="body" sz="quarter" idx="22" hasCustomPrompt="1"/>
          </p:nvPr>
        </p:nvSpPr>
        <p:spPr>
          <a:xfrm>
            <a:off x="382957" y="358530"/>
            <a:ext cx="3844800" cy="784470"/>
          </a:xfrm>
          <a:prstGeom prst="rect">
            <a:avLst/>
          </a:prstGeom>
        </p:spPr>
        <p:txBody>
          <a:bodyPr/>
          <a:lstStyle>
            <a:lvl1pPr marL="14400" indent="0">
              <a:lnSpc>
                <a:spcPts val="2700"/>
              </a:lnSpc>
              <a:spcAft>
                <a:spcPts val="0"/>
              </a:spcAft>
              <a:buFontTx/>
              <a:buNone/>
              <a:defRPr sz="2200" b="1" i="0" baseline="0">
                <a:solidFill>
                  <a:schemeClr val="bg1"/>
                </a:solidFill>
                <a:latin typeface="Verdana" panose="020B0604030504040204" pitchFamily="34" charset="0"/>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otsikkoa napsautt.</a:t>
            </a:r>
          </a:p>
        </p:txBody>
      </p:sp>
      <p:sp>
        <p:nvSpPr>
          <p:cNvPr id="3" name="Päivämäärän paikkamerkki 3">
            <a:extLst>
              <a:ext uri="{FF2B5EF4-FFF2-40B4-BE49-F238E27FC236}">
                <a16:creationId xmlns:a16="http://schemas.microsoft.com/office/drawing/2014/main" id="{1F41AF30-8C79-33EC-CB91-7ED9EB2100FD}"/>
              </a:ext>
            </a:extLst>
          </p:cNvPr>
          <p:cNvSpPr>
            <a:spLocks noGrp="1"/>
          </p:cNvSpPr>
          <p:nvPr>
            <p:ph type="dt" sz="half" idx="2"/>
          </p:nvPr>
        </p:nvSpPr>
        <p:spPr>
          <a:xfrm>
            <a:off x="282028" y="4751463"/>
            <a:ext cx="829280" cy="163042"/>
          </a:xfrm>
          <a:prstGeom prst="rect">
            <a:avLst/>
          </a:prstGeom>
        </p:spPr>
        <p:txBody>
          <a:bodyPr vert="horz" lIns="91440" tIns="45720" rIns="91440" bIns="45720" rtlCol="0" anchor="t"/>
          <a:lstStyle>
            <a:lvl1pPr algn="l">
              <a:defRPr sz="65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pPr/>
              <a:t>22.6.2026</a:t>
            </a:fld>
            <a:endParaRPr lang="fi-FI"/>
          </a:p>
        </p:txBody>
      </p:sp>
      <p:sp>
        <p:nvSpPr>
          <p:cNvPr id="4" name="Alatunnisteen paikkamerkki 4">
            <a:extLst>
              <a:ext uri="{FF2B5EF4-FFF2-40B4-BE49-F238E27FC236}">
                <a16:creationId xmlns:a16="http://schemas.microsoft.com/office/drawing/2014/main" id="{FBD43826-C83A-11BB-F6FF-69BC39410C8B}"/>
              </a:ext>
            </a:extLst>
          </p:cNvPr>
          <p:cNvSpPr>
            <a:spLocks noGrp="1"/>
          </p:cNvSpPr>
          <p:nvPr>
            <p:ph type="ftr" sz="quarter" idx="3"/>
          </p:nvPr>
        </p:nvSpPr>
        <p:spPr>
          <a:xfrm>
            <a:off x="1111307" y="4751463"/>
            <a:ext cx="1296094" cy="163042"/>
          </a:xfrm>
          <a:prstGeom prst="rect">
            <a:avLst/>
          </a:prstGeom>
        </p:spPr>
        <p:txBody>
          <a:bodyPr vert="horz" lIns="91440" tIns="45720" rIns="91440" bIns="45720" rtlCol="0" anchor="t"/>
          <a:lstStyle>
            <a:lvl1pPr algn="l">
              <a:defRPr sz="65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278139381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idi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9ABB4A2-5186-E72D-9FDE-F6B6DB532EE3}"/>
              </a:ext>
            </a:extLst>
          </p:cNvPr>
          <p:cNvPicPr>
            <a:picLocks noChangeAspect="1"/>
          </p:cNvPicPr>
          <p:nvPr userDrawn="1"/>
        </p:nvPicPr>
        <p:blipFill>
          <a:blip r:embed="rId2"/>
          <a:stretch>
            <a:fillRect/>
          </a:stretch>
        </p:blipFill>
        <p:spPr>
          <a:xfrm>
            <a:off x="8335624" y="368923"/>
            <a:ext cx="437056" cy="437032"/>
          </a:xfrm>
          <a:prstGeom prst="rect">
            <a:avLst/>
          </a:prstGeom>
        </p:spPr>
      </p:pic>
      <p:sp>
        <p:nvSpPr>
          <p:cNvPr id="7" name="Tekstin paikkamerkki 2">
            <a:extLst>
              <a:ext uri="{FF2B5EF4-FFF2-40B4-BE49-F238E27FC236}">
                <a16:creationId xmlns:a16="http://schemas.microsoft.com/office/drawing/2014/main" id="{890F5C40-F2AA-E754-B5D3-7C16D6EBAF9B}"/>
              </a:ext>
            </a:extLst>
          </p:cNvPr>
          <p:cNvSpPr>
            <a:spLocks noGrp="1"/>
          </p:cNvSpPr>
          <p:nvPr>
            <p:ph type="body" sz="quarter" idx="18" hasCustomPrompt="1"/>
          </p:nvPr>
        </p:nvSpPr>
        <p:spPr>
          <a:xfrm>
            <a:off x="2334682" y="4749342"/>
            <a:ext cx="3670192" cy="169924"/>
          </a:xfrm>
          <a:prstGeom prst="rect">
            <a:avLst/>
          </a:prstGeom>
        </p:spPr>
        <p:txBody>
          <a:bodyPr>
            <a:noAutofit/>
          </a:bodyPr>
          <a:lstStyle>
            <a:lvl1pPr marL="0" indent="0">
              <a:lnSpc>
                <a:spcPct val="100000"/>
              </a:lnSpc>
              <a:spcBef>
                <a:spcPts val="0"/>
              </a:spcBef>
              <a:spcAft>
                <a:spcPts val="0"/>
              </a:spcAft>
              <a:buFontTx/>
              <a:buNone/>
              <a:defRPr sz="650" b="0" i="0" spc="0" baseline="0">
                <a:solidFill>
                  <a:srgbClr val="000000"/>
                </a:solidFill>
                <a:latin typeface="Verdana" panose="020B0604030504040204" pitchFamily="34" charset="0"/>
              </a:defRPr>
            </a:lvl1pPr>
          </a:lstStyle>
          <a:p>
            <a:pPr lvl="0"/>
            <a:r>
              <a:rPr lang="fi-FI"/>
              <a:t>Lähde tähän</a:t>
            </a:r>
          </a:p>
        </p:txBody>
      </p:sp>
      <p:sp>
        <p:nvSpPr>
          <p:cNvPr id="16" name="Tekstin paikkamerkki 3">
            <a:extLst>
              <a:ext uri="{FF2B5EF4-FFF2-40B4-BE49-F238E27FC236}">
                <a16:creationId xmlns:a16="http://schemas.microsoft.com/office/drawing/2014/main" id="{06566A0A-F844-C1E0-9584-859163D4993B}"/>
              </a:ext>
            </a:extLst>
          </p:cNvPr>
          <p:cNvSpPr>
            <a:spLocks noGrp="1"/>
          </p:cNvSpPr>
          <p:nvPr>
            <p:ph idx="1"/>
          </p:nvPr>
        </p:nvSpPr>
        <p:spPr>
          <a:xfrm>
            <a:off x="380667" y="1257300"/>
            <a:ext cx="7826188" cy="3200400"/>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7" name="Otsikon paikkamerkki 2">
            <a:extLst>
              <a:ext uri="{FF2B5EF4-FFF2-40B4-BE49-F238E27FC236}">
                <a16:creationId xmlns:a16="http://schemas.microsoft.com/office/drawing/2014/main" id="{28C0E1F0-5231-4922-B326-36760E8D9EDB}"/>
              </a:ext>
            </a:extLst>
          </p:cNvPr>
          <p:cNvSpPr>
            <a:spLocks noGrp="1"/>
          </p:cNvSpPr>
          <p:nvPr>
            <p:ph type="title" hasCustomPrompt="1"/>
          </p:nvPr>
        </p:nvSpPr>
        <p:spPr>
          <a:xfrm>
            <a:off x="380667" y="370468"/>
            <a:ext cx="7826187" cy="761121"/>
          </a:xfrm>
          <a:prstGeom prst="rect">
            <a:avLst/>
          </a:prstGeom>
        </p:spPr>
        <p:txBody>
          <a:bodyPr vert="horz" lIns="91440" tIns="45720" rIns="91440" bIns="45720" rtlCol="0" anchor="t">
            <a:normAutofit/>
          </a:bodyPr>
          <a:lstStyle>
            <a:lvl1pPr>
              <a:defRPr sz="2000">
                <a:solidFill>
                  <a:srgbClr val="000000"/>
                </a:solidFill>
              </a:defRPr>
            </a:lvl1pPr>
          </a:lstStyle>
          <a:p>
            <a:r>
              <a:rPr lang="fi-FI"/>
              <a:t>Muokkaa otsikkoa napsautt.</a:t>
            </a:r>
          </a:p>
        </p:txBody>
      </p:sp>
      <p:sp>
        <p:nvSpPr>
          <p:cNvPr id="10" name="Päivämäärän paikkamerkki 3">
            <a:extLst>
              <a:ext uri="{FF2B5EF4-FFF2-40B4-BE49-F238E27FC236}">
                <a16:creationId xmlns:a16="http://schemas.microsoft.com/office/drawing/2014/main" id="{B8F0D8DA-2B76-141A-1990-58C05A5EAF02}"/>
              </a:ext>
            </a:extLst>
          </p:cNvPr>
          <p:cNvSpPr>
            <a:spLocks noGrp="1"/>
          </p:cNvSpPr>
          <p:nvPr>
            <p:ph type="dt" sz="half" idx="2"/>
          </p:nvPr>
        </p:nvSpPr>
        <p:spPr>
          <a:xfrm>
            <a:off x="282028" y="4751463"/>
            <a:ext cx="829280" cy="163042"/>
          </a:xfrm>
          <a:prstGeom prst="rect">
            <a:avLst/>
          </a:prstGeom>
        </p:spPr>
        <p:txBody>
          <a:bodyPr vert="horz" lIns="91440" tIns="45720" rIns="91440" bIns="45720" rtlCol="0" anchor="t"/>
          <a:lstStyle>
            <a:lvl1pPr algn="l">
              <a:defRPr sz="65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pPr/>
              <a:t>22.6.2026</a:t>
            </a:fld>
            <a:endParaRPr lang="fi-FI"/>
          </a:p>
        </p:txBody>
      </p:sp>
      <p:sp>
        <p:nvSpPr>
          <p:cNvPr id="11" name="Alatunnisteen paikkamerkki 4">
            <a:extLst>
              <a:ext uri="{FF2B5EF4-FFF2-40B4-BE49-F238E27FC236}">
                <a16:creationId xmlns:a16="http://schemas.microsoft.com/office/drawing/2014/main" id="{15FC18F6-5589-C450-B36A-45F8E31DE9AE}"/>
              </a:ext>
            </a:extLst>
          </p:cNvPr>
          <p:cNvSpPr>
            <a:spLocks noGrp="1"/>
          </p:cNvSpPr>
          <p:nvPr>
            <p:ph type="ftr" sz="quarter" idx="3"/>
          </p:nvPr>
        </p:nvSpPr>
        <p:spPr>
          <a:xfrm>
            <a:off x="1111307" y="4751463"/>
            <a:ext cx="1223375" cy="163042"/>
          </a:xfrm>
          <a:prstGeom prst="rect">
            <a:avLst/>
          </a:prstGeom>
        </p:spPr>
        <p:txBody>
          <a:bodyPr vert="horz" lIns="91440" tIns="45720" rIns="91440" bIns="45720" rtlCol="0" anchor="t"/>
          <a:lstStyle>
            <a:lvl1pPr algn="l">
              <a:defRPr sz="650" b="0" i="0">
                <a:solidFill>
                  <a:srgbClr val="000000"/>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12" name="Dian numeron paikkamerkki 1">
            <a:extLst>
              <a:ext uri="{FF2B5EF4-FFF2-40B4-BE49-F238E27FC236}">
                <a16:creationId xmlns:a16="http://schemas.microsoft.com/office/drawing/2014/main" id="{CE08863D-2AC1-6682-40C3-AC6C85920E65}"/>
              </a:ext>
            </a:extLst>
          </p:cNvPr>
          <p:cNvSpPr>
            <a:spLocks noGrp="1"/>
          </p:cNvSpPr>
          <p:nvPr>
            <p:ph type="sldNum" sz="quarter" idx="4"/>
          </p:nvPr>
        </p:nvSpPr>
        <p:spPr>
          <a:xfrm>
            <a:off x="8005977" y="4752579"/>
            <a:ext cx="863990" cy="166687"/>
          </a:xfrm>
          <a:prstGeom prst="rect">
            <a:avLst/>
          </a:prstGeom>
        </p:spPr>
        <p:txBody>
          <a:bodyPr vert="horz" lIns="91440" tIns="45720" rIns="91440" bIns="45720" rtlCol="0" anchor="t"/>
          <a:lstStyle>
            <a:lvl1pPr algn="r">
              <a:defRPr sz="650" b="0" i="0">
                <a:solidFill>
                  <a:srgbClr val="000000"/>
                </a:solidFill>
                <a:latin typeface="Verdana" panose="020B0604030504040204" pitchFamily="34" charset="0"/>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63290165"/>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troli 1">
    <p:bg>
      <p:bgPr>
        <a:solidFill>
          <a:srgbClr val="1078B2"/>
        </a:solidFill>
        <a:effectLst/>
      </p:bgPr>
    </p:bg>
    <p:spTree>
      <p:nvGrpSpPr>
        <p:cNvPr id="1" name=""/>
        <p:cNvGrpSpPr/>
        <p:nvPr/>
      </p:nvGrpSpPr>
      <p:grpSpPr>
        <a:xfrm>
          <a:off x="0" y="0"/>
          <a:ext cx="0" cy="0"/>
          <a:chOff x="0" y="0"/>
          <a:chExt cx="0" cy="0"/>
        </a:xfrm>
      </p:grpSpPr>
      <p:sp>
        <p:nvSpPr>
          <p:cNvPr id="13" name="Kuvan paikkamerkki 6">
            <a:extLst>
              <a:ext uri="{FF2B5EF4-FFF2-40B4-BE49-F238E27FC236}">
                <a16:creationId xmlns:a16="http://schemas.microsoft.com/office/drawing/2014/main" id="{2E6D5384-A0D8-0316-8EAC-721782062228}"/>
              </a:ext>
            </a:extLst>
          </p:cNvPr>
          <p:cNvSpPr>
            <a:spLocks noGrp="1"/>
          </p:cNvSpPr>
          <p:nvPr>
            <p:ph type="pic" sz="quarter" idx="18" hasCustomPrompt="1"/>
          </p:nvPr>
        </p:nvSpPr>
        <p:spPr>
          <a:xfrm>
            <a:off x="6029934" y="0"/>
            <a:ext cx="3114071" cy="4438776"/>
          </a:xfrm>
          <a:prstGeom prst="rect">
            <a:avLst/>
          </a:prstGeom>
          <a:solidFill>
            <a:schemeClr val="bg1"/>
          </a:solidFill>
        </p:spPr>
        <p:txBody>
          <a:bodyPr anchor="ctr"/>
          <a:lstStyle>
            <a:lvl1pPr marL="0" indent="0" algn="ctr">
              <a:buFontTx/>
              <a:buNone/>
              <a:defRPr sz="1500" b="0" i="0">
                <a:solidFill>
                  <a:srgbClr val="1278B2"/>
                </a:solidFill>
                <a:latin typeface="Verdana" panose="020B0604030504040204" pitchFamily="34" charset="0"/>
              </a:defRPr>
            </a:lvl1pPr>
          </a:lstStyle>
          <a:p>
            <a:r>
              <a:rPr lang="fi-FI"/>
              <a:t>Lisää kuva</a:t>
            </a:r>
            <a:br>
              <a:rPr lang="fi-FI"/>
            </a:br>
            <a:r>
              <a:rPr lang="fi-FI"/>
              <a:t>napsauttamalla</a:t>
            </a:r>
            <a:br>
              <a:rPr lang="fi-FI"/>
            </a:br>
            <a:r>
              <a:rPr lang="fi-FI"/>
              <a:t>kuvaketta</a:t>
            </a:r>
          </a:p>
        </p:txBody>
      </p:sp>
      <p:pic>
        <p:nvPicPr>
          <p:cNvPr id="2" name="Kuva 1">
            <a:extLst>
              <a:ext uri="{FF2B5EF4-FFF2-40B4-BE49-F238E27FC236}">
                <a16:creationId xmlns:a16="http://schemas.microsoft.com/office/drawing/2014/main" id="{0BAC83C1-9504-EAC6-B848-4039B12365B7}"/>
              </a:ext>
            </a:extLst>
          </p:cNvPr>
          <p:cNvPicPr>
            <a:picLocks noChangeAspect="1"/>
          </p:cNvPicPr>
          <p:nvPr userDrawn="1"/>
        </p:nvPicPr>
        <p:blipFill>
          <a:blip r:embed="rId2"/>
          <a:stretch>
            <a:fillRect/>
          </a:stretch>
        </p:blipFill>
        <p:spPr>
          <a:xfrm>
            <a:off x="147239" y="4192232"/>
            <a:ext cx="2626520" cy="908634"/>
          </a:xfrm>
          <a:prstGeom prst="rect">
            <a:avLst/>
          </a:prstGeom>
        </p:spPr>
      </p:pic>
      <p:sp>
        <p:nvSpPr>
          <p:cNvPr id="3" name="object 5" descr="$PPTXTitle">
            <a:extLst>
              <a:ext uri="{FF2B5EF4-FFF2-40B4-BE49-F238E27FC236}">
                <a16:creationId xmlns:a16="http://schemas.microsoft.com/office/drawing/2014/main" id="{F9C6701B-6975-1A33-8BB1-FA4CB4DF35BD}"/>
              </a:ext>
            </a:extLst>
          </p:cNvPr>
          <p:cNvSpPr txBox="1">
            <a:spLocks noGrp="1"/>
          </p:cNvSpPr>
          <p:nvPr>
            <p:ph type="title" hasCustomPrompt="1"/>
          </p:nvPr>
        </p:nvSpPr>
        <p:spPr>
          <a:xfrm>
            <a:off x="361159" y="574488"/>
            <a:ext cx="5436610" cy="1676740"/>
          </a:xfrm>
          <a:prstGeom prst="rect">
            <a:avLst/>
          </a:prstGeom>
        </p:spPr>
        <p:txBody>
          <a:bodyPr vert="horz" wrap="square" lIns="0" tIns="14604" rIns="0" bIns="0" rtlCol="0">
            <a:spAutoFit/>
          </a:bodyPr>
          <a:lstStyle>
            <a:lvl1pPr>
              <a:lnSpc>
                <a:spcPts val="4040"/>
              </a:lnSpc>
              <a:defRPr sz="3600" b="1" i="0">
                <a:solidFill>
                  <a:schemeClr val="bg1"/>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spTree>
    <p:extLst>
      <p:ext uri="{BB962C8B-B14F-4D97-AF65-F5344CB8AC3E}">
        <p14:creationId xmlns:p14="http://schemas.microsoft.com/office/powerpoint/2010/main" val="109032851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etroli 2">
    <p:bg>
      <p:bgPr>
        <a:solidFill>
          <a:srgbClr val="1078B2"/>
        </a:solidFill>
        <a:effectLst/>
      </p:bgPr>
    </p:bg>
    <p:spTree>
      <p:nvGrpSpPr>
        <p:cNvPr id="1" name=""/>
        <p:cNvGrpSpPr/>
        <p:nvPr/>
      </p:nvGrpSpPr>
      <p:grpSpPr>
        <a:xfrm>
          <a:off x="0" y="0"/>
          <a:ext cx="0" cy="0"/>
          <a:chOff x="0" y="0"/>
          <a:chExt cx="0" cy="0"/>
        </a:xfrm>
      </p:grpSpPr>
      <p:sp>
        <p:nvSpPr>
          <p:cNvPr id="17" name="object 5" descr="$PPTXTitle">
            <a:extLst>
              <a:ext uri="{FF2B5EF4-FFF2-40B4-BE49-F238E27FC236}">
                <a16:creationId xmlns:a16="http://schemas.microsoft.com/office/drawing/2014/main" id="{ACB495C6-7B36-9360-B355-8B3E08F9B022}"/>
              </a:ext>
            </a:extLst>
          </p:cNvPr>
          <p:cNvSpPr txBox="1">
            <a:spLocks noGrp="1"/>
          </p:cNvSpPr>
          <p:nvPr>
            <p:ph type="title" hasCustomPrompt="1"/>
          </p:nvPr>
        </p:nvSpPr>
        <p:spPr>
          <a:xfrm>
            <a:off x="361159" y="275470"/>
            <a:ext cx="7523210" cy="1676740"/>
          </a:xfrm>
          <a:prstGeom prst="rect">
            <a:avLst/>
          </a:prstGeom>
        </p:spPr>
        <p:txBody>
          <a:bodyPr vert="horz" wrap="square" lIns="0" tIns="14604" rIns="0" bIns="0" rtlCol="0">
            <a:spAutoFit/>
          </a:bodyPr>
          <a:lstStyle>
            <a:lvl1pPr>
              <a:lnSpc>
                <a:spcPts val="4040"/>
              </a:lnSpc>
              <a:defRPr sz="3600" b="1" i="0">
                <a:solidFill>
                  <a:schemeClr val="bg1"/>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pic>
        <p:nvPicPr>
          <p:cNvPr id="2" name="Kuva 1">
            <a:extLst>
              <a:ext uri="{FF2B5EF4-FFF2-40B4-BE49-F238E27FC236}">
                <a16:creationId xmlns:a16="http://schemas.microsoft.com/office/drawing/2014/main" id="{7F7267DD-1350-347C-51F0-2657B14867B4}"/>
              </a:ext>
            </a:extLst>
          </p:cNvPr>
          <p:cNvPicPr>
            <a:picLocks noChangeAspect="1"/>
          </p:cNvPicPr>
          <p:nvPr userDrawn="1"/>
        </p:nvPicPr>
        <p:blipFill>
          <a:blip r:embed="rId2"/>
          <a:stretch>
            <a:fillRect/>
          </a:stretch>
        </p:blipFill>
        <p:spPr>
          <a:xfrm>
            <a:off x="8335004" y="370433"/>
            <a:ext cx="437200" cy="437174"/>
          </a:xfrm>
          <a:prstGeom prst="rect">
            <a:avLst/>
          </a:prstGeom>
        </p:spPr>
      </p:pic>
      <p:sp>
        <p:nvSpPr>
          <p:cNvPr id="3" name="Alatunnisteen paikkamerkki 2">
            <a:extLst>
              <a:ext uri="{FF2B5EF4-FFF2-40B4-BE49-F238E27FC236}">
                <a16:creationId xmlns:a16="http://schemas.microsoft.com/office/drawing/2014/main" id="{583D466F-F2CE-04D9-3CB8-6488A6C76F17}"/>
              </a:ext>
            </a:extLst>
          </p:cNvPr>
          <p:cNvSpPr>
            <a:spLocks noGrp="1"/>
          </p:cNvSpPr>
          <p:nvPr>
            <p:ph type="ftr" sz="quarter" idx="11"/>
          </p:nvPr>
        </p:nvSpPr>
        <p:spPr>
          <a:xfrm>
            <a:off x="274033" y="4749342"/>
            <a:ext cx="1295891" cy="164690"/>
          </a:xfrm>
          <a:prstGeom prst="rect">
            <a:avLst/>
          </a:prstGeom>
        </p:spPr>
        <p:txBody>
          <a:bodyPr/>
          <a:lstStyle>
            <a:lvl1pPr>
              <a:defRPr b="0" i="0">
                <a:solidFill>
                  <a:schemeClr val="bg1"/>
                </a:solidFill>
                <a:latin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1837846265"/>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etroli 3">
    <p:bg>
      <p:bgPr>
        <a:solidFill>
          <a:srgbClr val="0F78B2"/>
        </a:solidFill>
        <a:effectLst/>
      </p:bgPr>
    </p:bg>
    <p:spTree>
      <p:nvGrpSpPr>
        <p:cNvPr id="1" name=""/>
        <p:cNvGrpSpPr/>
        <p:nvPr/>
      </p:nvGrpSpPr>
      <p:grpSpPr>
        <a:xfrm>
          <a:off x="0" y="0"/>
          <a:ext cx="0" cy="0"/>
          <a:chOff x="0" y="0"/>
          <a:chExt cx="0" cy="0"/>
        </a:xfrm>
      </p:grpSpPr>
      <p:sp>
        <p:nvSpPr>
          <p:cNvPr id="23" name="Kuvan paikkamerkki 6">
            <a:extLst>
              <a:ext uri="{FF2B5EF4-FFF2-40B4-BE49-F238E27FC236}">
                <a16:creationId xmlns:a16="http://schemas.microsoft.com/office/drawing/2014/main" id="{12C39B68-8FDC-95E3-06A1-973CB0519E0C}"/>
              </a:ext>
            </a:extLst>
          </p:cNvPr>
          <p:cNvSpPr>
            <a:spLocks noGrp="1"/>
          </p:cNvSpPr>
          <p:nvPr>
            <p:ph type="pic" sz="quarter" idx="18" hasCustomPrompt="1"/>
          </p:nvPr>
        </p:nvSpPr>
        <p:spPr>
          <a:xfrm>
            <a:off x="5090400" y="0"/>
            <a:ext cx="4053605" cy="5143500"/>
          </a:xfrm>
          <a:prstGeom prst="rect">
            <a:avLst/>
          </a:prstGeom>
          <a:solidFill>
            <a:schemeClr val="bg1"/>
          </a:solidFill>
        </p:spPr>
        <p:txBody>
          <a:bodyPr anchor="ctr"/>
          <a:lstStyle>
            <a:lvl1pPr marL="0" indent="0" algn="ctr">
              <a:buFontTx/>
              <a:buNone/>
              <a:defRPr sz="1500" b="0" i="0">
                <a:solidFill>
                  <a:srgbClr val="1278B2"/>
                </a:solidFill>
                <a:latin typeface="Verdana" panose="020B0604030504040204" pitchFamily="34" charset="0"/>
              </a:defRPr>
            </a:lvl1pPr>
          </a:lstStyle>
          <a:p>
            <a:r>
              <a:rPr lang="fi-FI"/>
              <a:t>Lisää kuva</a:t>
            </a:r>
            <a:br>
              <a:rPr lang="fi-FI"/>
            </a:br>
            <a:r>
              <a:rPr lang="fi-FI"/>
              <a:t>napsauttamalla</a:t>
            </a:r>
            <a:br>
              <a:rPr lang="fi-FI"/>
            </a:br>
            <a:r>
              <a:rPr lang="fi-FI"/>
              <a:t>kuvaketta</a:t>
            </a:r>
          </a:p>
        </p:txBody>
      </p:sp>
      <p:sp>
        <p:nvSpPr>
          <p:cNvPr id="3" name="Päivämäärän paikkamerkki 3">
            <a:extLst>
              <a:ext uri="{FF2B5EF4-FFF2-40B4-BE49-F238E27FC236}">
                <a16:creationId xmlns:a16="http://schemas.microsoft.com/office/drawing/2014/main" id="{87DA7601-661E-AE3C-0595-02753F6A1BFC}"/>
              </a:ext>
            </a:extLst>
          </p:cNvPr>
          <p:cNvSpPr>
            <a:spLocks noGrp="1"/>
          </p:cNvSpPr>
          <p:nvPr>
            <p:ph type="dt" sz="half" idx="2"/>
          </p:nvPr>
        </p:nvSpPr>
        <p:spPr>
          <a:xfrm>
            <a:off x="282028" y="4751463"/>
            <a:ext cx="829280" cy="163042"/>
          </a:xfrm>
          <a:prstGeom prst="rect">
            <a:avLst/>
          </a:prstGeom>
        </p:spPr>
        <p:txBody>
          <a:bodyPr vert="horz" lIns="91440" tIns="45720" rIns="91440" bIns="45720" rtlCol="0" anchor="t"/>
          <a:lstStyle>
            <a:lvl1pPr algn="l">
              <a:defRPr sz="65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pPr/>
              <a:t>22.6.2026</a:t>
            </a:fld>
            <a:endParaRPr lang="fi-FI"/>
          </a:p>
        </p:txBody>
      </p:sp>
      <p:sp>
        <p:nvSpPr>
          <p:cNvPr id="4" name="Alatunnisteen paikkamerkki 4">
            <a:extLst>
              <a:ext uri="{FF2B5EF4-FFF2-40B4-BE49-F238E27FC236}">
                <a16:creationId xmlns:a16="http://schemas.microsoft.com/office/drawing/2014/main" id="{844E23EC-B91C-B6BF-826C-BE3616666EA7}"/>
              </a:ext>
            </a:extLst>
          </p:cNvPr>
          <p:cNvSpPr>
            <a:spLocks noGrp="1"/>
          </p:cNvSpPr>
          <p:nvPr>
            <p:ph type="ftr" sz="quarter" idx="3"/>
          </p:nvPr>
        </p:nvSpPr>
        <p:spPr>
          <a:xfrm>
            <a:off x="1111307" y="4751463"/>
            <a:ext cx="1296094" cy="163042"/>
          </a:xfrm>
          <a:prstGeom prst="rect">
            <a:avLst/>
          </a:prstGeom>
        </p:spPr>
        <p:txBody>
          <a:bodyPr vert="horz" lIns="91440" tIns="45720" rIns="91440" bIns="45720" rtlCol="0" anchor="t"/>
          <a:lstStyle>
            <a:lvl1pPr algn="l">
              <a:defRPr sz="65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 name="Tekstin paikkamerkki 2">
            <a:extLst>
              <a:ext uri="{FF2B5EF4-FFF2-40B4-BE49-F238E27FC236}">
                <a16:creationId xmlns:a16="http://schemas.microsoft.com/office/drawing/2014/main" id="{8F9FF61F-7786-1E9F-9131-9E2E1839ED49}"/>
              </a:ext>
            </a:extLst>
          </p:cNvPr>
          <p:cNvSpPr>
            <a:spLocks noGrp="1"/>
          </p:cNvSpPr>
          <p:nvPr>
            <p:ph idx="21"/>
          </p:nvPr>
        </p:nvSpPr>
        <p:spPr>
          <a:xfrm>
            <a:off x="378694" y="1255092"/>
            <a:ext cx="4315706" cy="323050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b="0" i="0">
                <a:solidFill>
                  <a:schemeClr val="bg1"/>
                </a:solidFill>
                <a:latin typeface="Verdana" panose="020B0604030504040204" pitchFamily="34" charset="0"/>
              </a:defRPr>
            </a:lvl1pPr>
            <a:lvl2pPr indent="-158400">
              <a:buSzPct val="125000"/>
              <a:defRPr sz="1300" b="0" i="0" baseline="0">
                <a:solidFill>
                  <a:schemeClr val="bg1"/>
                </a:solidFill>
                <a:latin typeface="Verdana" panose="020B0604030504040204" pitchFamily="34" charset="0"/>
              </a:defRPr>
            </a:lvl2pPr>
            <a:lvl3pPr indent="-158400">
              <a:buSzPct val="125000"/>
              <a:defRPr sz="1100" b="0" i="0">
                <a:solidFill>
                  <a:schemeClr val="bg1"/>
                </a:solidFill>
                <a:latin typeface="Verdana" panose="020B0604030504040204" pitchFamily="34" charset="0"/>
              </a:defRPr>
            </a:lvl3pPr>
            <a:lvl4pPr indent="-158400">
              <a:buSzPct val="125000"/>
              <a:defRPr sz="1000" b="0" i="0">
                <a:solidFill>
                  <a:schemeClr val="bg1"/>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5" name="Tekstin paikkamerkki 28">
            <a:extLst>
              <a:ext uri="{FF2B5EF4-FFF2-40B4-BE49-F238E27FC236}">
                <a16:creationId xmlns:a16="http://schemas.microsoft.com/office/drawing/2014/main" id="{565D07E6-5808-6058-CB0C-8A5AFC53609F}"/>
              </a:ext>
            </a:extLst>
          </p:cNvPr>
          <p:cNvSpPr>
            <a:spLocks noGrp="1"/>
          </p:cNvSpPr>
          <p:nvPr>
            <p:ph type="body" sz="quarter" idx="22" hasCustomPrompt="1"/>
          </p:nvPr>
        </p:nvSpPr>
        <p:spPr>
          <a:xfrm>
            <a:off x="382957" y="358530"/>
            <a:ext cx="4315706" cy="784470"/>
          </a:xfrm>
          <a:prstGeom prst="rect">
            <a:avLst/>
          </a:prstGeom>
        </p:spPr>
        <p:txBody>
          <a:bodyPr/>
          <a:lstStyle>
            <a:lvl1pPr marL="14400" indent="0">
              <a:lnSpc>
                <a:spcPts val="2700"/>
              </a:lnSpc>
              <a:spcAft>
                <a:spcPts val="0"/>
              </a:spcAft>
              <a:buFontTx/>
              <a:buNone/>
              <a:defRPr sz="2200" b="1" i="0" baseline="0">
                <a:solidFill>
                  <a:schemeClr val="bg1"/>
                </a:solidFill>
                <a:latin typeface="Verdana" panose="020B0604030504040204" pitchFamily="34" charset="0"/>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otsikkoa napsautt.</a:t>
            </a:r>
          </a:p>
        </p:txBody>
      </p:sp>
    </p:spTree>
    <p:extLst>
      <p:ext uri="{BB962C8B-B14F-4D97-AF65-F5344CB8AC3E}">
        <p14:creationId xmlns:p14="http://schemas.microsoft.com/office/powerpoint/2010/main" val="2647428192"/>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urkoosi 1">
    <p:bg>
      <p:bgPr>
        <a:solidFill>
          <a:srgbClr val="0ACFCF"/>
        </a:solidFill>
        <a:effectLst/>
      </p:bgPr>
    </p:bg>
    <p:spTree>
      <p:nvGrpSpPr>
        <p:cNvPr id="1" name=""/>
        <p:cNvGrpSpPr/>
        <p:nvPr/>
      </p:nvGrpSpPr>
      <p:grpSpPr>
        <a:xfrm>
          <a:off x="0" y="0"/>
          <a:ext cx="0" cy="0"/>
          <a:chOff x="0" y="0"/>
          <a:chExt cx="0" cy="0"/>
        </a:xfrm>
      </p:grpSpPr>
      <p:sp>
        <p:nvSpPr>
          <p:cNvPr id="13" name="Kuvan paikkamerkki 6">
            <a:extLst>
              <a:ext uri="{FF2B5EF4-FFF2-40B4-BE49-F238E27FC236}">
                <a16:creationId xmlns:a16="http://schemas.microsoft.com/office/drawing/2014/main" id="{2E6D5384-A0D8-0316-8EAC-721782062228}"/>
              </a:ext>
            </a:extLst>
          </p:cNvPr>
          <p:cNvSpPr>
            <a:spLocks noGrp="1"/>
          </p:cNvSpPr>
          <p:nvPr>
            <p:ph type="pic" sz="quarter" idx="18" hasCustomPrompt="1"/>
          </p:nvPr>
        </p:nvSpPr>
        <p:spPr>
          <a:xfrm>
            <a:off x="6029934" y="0"/>
            <a:ext cx="3114071" cy="4438776"/>
          </a:xfrm>
          <a:prstGeom prst="rect">
            <a:avLst/>
          </a:prstGeom>
          <a:solidFill>
            <a:schemeClr val="bg1"/>
          </a:solidFill>
        </p:spPr>
        <p:txBody>
          <a:bodyPr anchor="ctr"/>
          <a:lstStyle>
            <a:lvl1pPr marL="0" indent="0" algn="ctr">
              <a:buFontTx/>
              <a:buNone/>
              <a:defRPr sz="1500" b="0" i="0">
                <a:solidFill>
                  <a:srgbClr val="0DCFCF"/>
                </a:solidFill>
                <a:latin typeface="Verdana" panose="020B0604030504040204" pitchFamily="34" charset="0"/>
              </a:defRPr>
            </a:lvl1pPr>
          </a:lstStyle>
          <a:p>
            <a:r>
              <a:rPr lang="fi-FI"/>
              <a:t>Lisää kuva</a:t>
            </a:r>
            <a:br>
              <a:rPr lang="fi-FI"/>
            </a:br>
            <a:r>
              <a:rPr lang="fi-FI"/>
              <a:t>napsauttamalla</a:t>
            </a:r>
            <a:br>
              <a:rPr lang="fi-FI"/>
            </a:br>
            <a:r>
              <a:rPr lang="fi-FI"/>
              <a:t>kuvaketta</a:t>
            </a:r>
          </a:p>
        </p:txBody>
      </p:sp>
      <p:pic>
        <p:nvPicPr>
          <p:cNvPr id="2" name="Kuva 1">
            <a:extLst>
              <a:ext uri="{FF2B5EF4-FFF2-40B4-BE49-F238E27FC236}">
                <a16:creationId xmlns:a16="http://schemas.microsoft.com/office/drawing/2014/main" id="{CEE04C8F-F251-6961-ED26-5AACD831247C}"/>
              </a:ext>
            </a:extLst>
          </p:cNvPr>
          <p:cNvPicPr>
            <a:picLocks noChangeAspect="1"/>
          </p:cNvPicPr>
          <p:nvPr userDrawn="1"/>
        </p:nvPicPr>
        <p:blipFill>
          <a:blip r:embed="rId2"/>
          <a:stretch>
            <a:fillRect/>
          </a:stretch>
        </p:blipFill>
        <p:spPr>
          <a:xfrm>
            <a:off x="147239" y="4192232"/>
            <a:ext cx="2626520" cy="908634"/>
          </a:xfrm>
          <a:prstGeom prst="rect">
            <a:avLst/>
          </a:prstGeom>
        </p:spPr>
      </p:pic>
      <p:sp>
        <p:nvSpPr>
          <p:cNvPr id="3" name="object 5" descr="$PPTXTitle">
            <a:extLst>
              <a:ext uri="{FF2B5EF4-FFF2-40B4-BE49-F238E27FC236}">
                <a16:creationId xmlns:a16="http://schemas.microsoft.com/office/drawing/2014/main" id="{8C6DDBE2-BC88-BE27-DC95-A58757558ADA}"/>
              </a:ext>
            </a:extLst>
          </p:cNvPr>
          <p:cNvSpPr txBox="1">
            <a:spLocks noGrp="1"/>
          </p:cNvSpPr>
          <p:nvPr>
            <p:ph type="title" hasCustomPrompt="1"/>
          </p:nvPr>
        </p:nvSpPr>
        <p:spPr>
          <a:xfrm>
            <a:off x="361159" y="574488"/>
            <a:ext cx="5436610" cy="1676740"/>
          </a:xfrm>
          <a:prstGeom prst="rect">
            <a:avLst/>
          </a:prstGeom>
        </p:spPr>
        <p:txBody>
          <a:bodyPr vert="horz" wrap="square" lIns="0" tIns="14604" rIns="0" bIns="0" rtlCol="0">
            <a:spAutoFit/>
          </a:bodyPr>
          <a:lstStyle>
            <a:lvl1pPr>
              <a:lnSpc>
                <a:spcPts val="4040"/>
              </a:lnSpc>
              <a:defRPr sz="3600" b="1" i="0">
                <a:solidFill>
                  <a:schemeClr val="bg1"/>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spTree>
    <p:extLst>
      <p:ext uri="{BB962C8B-B14F-4D97-AF65-F5344CB8AC3E}">
        <p14:creationId xmlns:p14="http://schemas.microsoft.com/office/powerpoint/2010/main" val="2621788322"/>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urkoosi 2">
    <p:bg>
      <p:bgPr>
        <a:solidFill>
          <a:srgbClr val="0ACFCF"/>
        </a:solidFill>
        <a:effectLst/>
      </p:bgPr>
    </p:bg>
    <p:spTree>
      <p:nvGrpSpPr>
        <p:cNvPr id="1" name=""/>
        <p:cNvGrpSpPr/>
        <p:nvPr/>
      </p:nvGrpSpPr>
      <p:grpSpPr>
        <a:xfrm>
          <a:off x="0" y="0"/>
          <a:ext cx="0" cy="0"/>
          <a:chOff x="0" y="0"/>
          <a:chExt cx="0" cy="0"/>
        </a:xfrm>
      </p:grpSpPr>
      <p:sp>
        <p:nvSpPr>
          <p:cNvPr id="17" name="object 5" descr="$PPTXTitle">
            <a:extLst>
              <a:ext uri="{FF2B5EF4-FFF2-40B4-BE49-F238E27FC236}">
                <a16:creationId xmlns:a16="http://schemas.microsoft.com/office/drawing/2014/main" id="{ACB495C6-7B36-9360-B355-8B3E08F9B022}"/>
              </a:ext>
            </a:extLst>
          </p:cNvPr>
          <p:cNvSpPr txBox="1">
            <a:spLocks noGrp="1"/>
          </p:cNvSpPr>
          <p:nvPr>
            <p:ph type="title" hasCustomPrompt="1"/>
          </p:nvPr>
        </p:nvSpPr>
        <p:spPr>
          <a:xfrm>
            <a:off x="361159" y="275470"/>
            <a:ext cx="7523210" cy="1676740"/>
          </a:xfrm>
          <a:prstGeom prst="rect">
            <a:avLst/>
          </a:prstGeom>
        </p:spPr>
        <p:txBody>
          <a:bodyPr vert="horz" wrap="square" lIns="0" tIns="14604" rIns="0" bIns="0" rtlCol="0">
            <a:spAutoFit/>
          </a:bodyPr>
          <a:lstStyle>
            <a:lvl1pPr>
              <a:lnSpc>
                <a:spcPts val="4040"/>
              </a:lnSpc>
              <a:defRPr sz="3600" b="1" i="0">
                <a:solidFill>
                  <a:schemeClr val="bg1"/>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pic>
        <p:nvPicPr>
          <p:cNvPr id="2" name="Kuva 1">
            <a:extLst>
              <a:ext uri="{FF2B5EF4-FFF2-40B4-BE49-F238E27FC236}">
                <a16:creationId xmlns:a16="http://schemas.microsoft.com/office/drawing/2014/main" id="{7F7267DD-1350-347C-51F0-2657B14867B4}"/>
              </a:ext>
            </a:extLst>
          </p:cNvPr>
          <p:cNvPicPr>
            <a:picLocks noChangeAspect="1"/>
          </p:cNvPicPr>
          <p:nvPr userDrawn="1"/>
        </p:nvPicPr>
        <p:blipFill>
          <a:blip r:embed="rId2"/>
          <a:stretch>
            <a:fillRect/>
          </a:stretch>
        </p:blipFill>
        <p:spPr>
          <a:xfrm>
            <a:off x="8335004" y="370433"/>
            <a:ext cx="437200" cy="437174"/>
          </a:xfrm>
          <a:prstGeom prst="rect">
            <a:avLst/>
          </a:prstGeom>
        </p:spPr>
      </p:pic>
      <p:sp>
        <p:nvSpPr>
          <p:cNvPr id="3" name="Alatunnisteen paikkamerkki 2">
            <a:extLst>
              <a:ext uri="{FF2B5EF4-FFF2-40B4-BE49-F238E27FC236}">
                <a16:creationId xmlns:a16="http://schemas.microsoft.com/office/drawing/2014/main" id="{F9BB2FBE-D3C8-FAFB-A407-B0035B0041F0}"/>
              </a:ext>
            </a:extLst>
          </p:cNvPr>
          <p:cNvSpPr>
            <a:spLocks noGrp="1"/>
          </p:cNvSpPr>
          <p:nvPr>
            <p:ph type="ftr" sz="quarter" idx="11"/>
          </p:nvPr>
        </p:nvSpPr>
        <p:spPr>
          <a:xfrm>
            <a:off x="274033" y="4749342"/>
            <a:ext cx="1295891" cy="164690"/>
          </a:xfrm>
          <a:prstGeom prst="rect">
            <a:avLst/>
          </a:prstGeom>
        </p:spPr>
        <p:txBody>
          <a:bodyPr/>
          <a:lstStyle>
            <a:lvl1pPr>
              <a:defRPr b="0" i="0">
                <a:solidFill>
                  <a:schemeClr val="bg1"/>
                </a:solidFill>
                <a:latin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2253013572"/>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urkoosi 3">
    <p:bg>
      <p:bgPr>
        <a:solidFill>
          <a:srgbClr val="0ACFCF"/>
        </a:solidFill>
        <a:effectLst/>
      </p:bgPr>
    </p:bg>
    <p:spTree>
      <p:nvGrpSpPr>
        <p:cNvPr id="1" name=""/>
        <p:cNvGrpSpPr/>
        <p:nvPr/>
      </p:nvGrpSpPr>
      <p:grpSpPr>
        <a:xfrm>
          <a:off x="0" y="0"/>
          <a:ext cx="0" cy="0"/>
          <a:chOff x="0" y="0"/>
          <a:chExt cx="0" cy="0"/>
        </a:xfrm>
      </p:grpSpPr>
      <p:sp>
        <p:nvSpPr>
          <p:cNvPr id="11" name="Kuvan paikkamerkki 6">
            <a:extLst>
              <a:ext uri="{FF2B5EF4-FFF2-40B4-BE49-F238E27FC236}">
                <a16:creationId xmlns:a16="http://schemas.microsoft.com/office/drawing/2014/main" id="{D2488BBE-7EE5-F866-BF54-127988344C0D}"/>
              </a:ext>
            </a:extLst>
          </p:cNvPr>
          <p:cNvSpPr>
            <a:spLocks noGrp="1"/>
          </p:cNvSpPr>
          <p:nvPr>
            <p:ph type="pic" sz="quarter" idx="18"/>
          </p:nvPr>
        </p:nvSpPr>
        <p:spPr>
          <a:xfrm>
            <a:off x="5090400" y="0"/>
            <a:ext cx="4053605" cy="5143500"/>
          </a:xfrm>
          <a:prstGeom prst="rect">
            <a:avLst/>
          </a:prstGeom>
          <a:solidFill>
            <a:schemeClr val="bg1"/>
          </a:solidFill>
        </p:spPr>
        <p:txBody>
          <a:bodyPr anchor="ctr"/>
          <a:lstStyle>
            <a:lvl1pPr marL="0" indent="0" algn="ctr">
              <a:buFontTx/>
              <a:buNone/>
              <a:defRPr sz="1500" b="0" i="0">
                <a:solidFill>
                  <a:srgbClr val="0DCFCF"/>
                </a:solidFill>
                <a:latin typeface="Verdana" panose="020B0604030504040204" pitchFamily="34" charset="0"/>
              </a:defRPr>
            </a:lvl1pPr>
          </a:lstStyle>
          <a:p>
            <a:r>
              <a:rPr lang="fi-FI"/>
              <a:t>Lisää kuva napsauttamalla kuvaketta</a:t>
            </a:r>
          </a:p>
        </p:txBody>
      </p:sp>
      <p:sp>
        <p:nvSpPr>
          <p:cNvPr id="6" name="Päivämäärän paikkamerkki 3">
            <a:extLst>
              <a:ext uri="{FF2B5EF4-FFF2-40B4-BE49-F238E27FC236}">
                <a16:creationId xmlns:a16="http://schemas.microsoft.com/office/drawing/2014/main" id="{3DFA4FF2-B86B-4A41-4CF5-E7ABF82DA854}"/>
              </a:ext>
            </a:extLst>
          </p:cNvPr>
          <p:cNvSpPr>
            <a:spLocks noGrp="1"/>
          </p:cNvSpPr>
          <p:nvPr>
            <p:ph type="dt" sz="half" idx="2"/>
          </p:nvPr>
        </p:nvSpPr>
        <p:spPr>
          <a:xfrm>
            <a:off x="282028" y="4751463"/>
            <a:ext cx="829280" cy="163042"/>
          </a:xfrm>
          <a:prstGeom prst="rect">
            <a:avLst/>
          </a:prstGeom>
        </p:spPr>
        <p:txBody>
          <a:bodyPr vert="horz" lIns="91440" tIns="45720" rIns="91440" bIns="45720" rtlCol="0" anchor="t"/>
          <a:lstStyle>
            <a:lvl1pPr algn="l">
              <a:defRPr sz="65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pPr/>
              <a:t>22.6.2026</a:t>
            </a:fld>
            <a:endParaRPr lang="fi-FI"/>
          </a:p>
        </p:txBody>
      </p:sp>
      <p:sp>
        <p:nvSpPr>
          <p:cNvPr id="7" name="Alatunnisteen paikkamerkki 4">
            <a:extLst>
              <a:ext uri="{FF2B5EF4-FFF2-40B4-BE49-F238E27FC236}">
                <a16:creationId xmlns:a16="http://schemas.microsoft.com/office/drawing/2014/main" id="{94AA5F95-684C-9C58-3025-EE05A33D8EC8}"/>
              </a:ext>
            </a:extLst>
          </p:cNvPr>
          <p:cNvSpPr>
            <a:spLocks noGrp="1"/>
          </p:cNvSpPr>
          <p:nvPr>
            <p:ph type="ftr" sz="quarter" idx="3"/>
          </p:nvPr>
        </p:nvSpPr>
        <p:spPr>
          <a:xfrm>
            <a:off x="1111307" y="4751463"/>
            <a:ext cx="1296094" cy="163042"/>
          </a:xfrm>
          <a:prstGeom prst="rect">
            <a:avLst/>
          </a:prstGeom>
        </p:spPr>
        <p:txBody>
          <a:bodyPr vert="horz" lIns="91440" tIns="45720" rIns="91440" bIns="45720" rtlCol="0" anchor="t"/>
          <a:lstStyle>
            <a:lvl1pPr algn="l">
              <a:defRPr sz="65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 name="Tekstin paikkamerkki 2">
            <a:extLst>
              <a:ext uri="{FF2B5EF4-FFF2-40B4-BE49-F238E27FC236}">
                <a16:creationId xmlns:a16="http://schemas.microsoft.com/office/drawing/2014/main" id="{FE20AFCA-CD10-D12B-AB37-68A55CDACA7E}"/>
              </a:ext>
            </a:extLst>
          </p:cNvPr>
          <p:cNvSpPr>
            <a:spLocks noGrp="1"/>
          </p:cNvSpPr>
          <p:nvPr>
            <p:ph idx="21"/>
          </p:nvPr>
        </p:nvSpPr>
        <p:spPr>
          <a:xfrm>
            <a:off x="378694" y="1255092"/>
            <a:ext cx="4315706" cy="323050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b="0" i="0">
                <a:solidFill>
                  <a:schemeClr val="bg1"/>
                </a:solidFill>
                <a:latin typeface="Verdana" panose="020B0604030504040204" pitchFamily="34" charset="0"/>
              </a:defRPr>
            </a:lvl1pPr>
            <a:lvl2pPr indent="-158400">
              <a:buSzPct val="125000"/>
              <a:defRPr sz="1300" b="0" i="0" baseline="0">
                <a:solidFill>
                  <a:schemeClr val="bg1"/>
                </a:solidFill>
                <a:latin typeface="Verdana" panose="020B0604030504040204" pitchFamily="34" charset="0"/>
              </a:defRPr>
            </a:lvl2pPr>
            <a:lvl3pPr indent="-158400">
              <a:buSzPct val="125000"/>
              <a:defRPr sz="1100" b="0" i="0">
                <a:solidFill>
                  <a:schemeClr val="bg1"/>
                </a:solidFill>
                <a:latin typeface="Verdana" panose="020B0604030504040204" pitchFamily="34" charset="0"/>
              </a:defRPr>
            </a:lvl3pPr>
            <a:lvl4pPr indent="-158400">
              <a:buSzPct val="125000"/>
              <a:defRPr sz="1000" b="0" i="0">
                <a:solidFill>
                  <a:schemeClr val="bg1"/>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3" name="Tekstin paikkamerkki 28">
            <a:extLst>
              <a:ext uri="{FF2B5EF4-FFF2-40B4-BE49-F238E27FC236}">
                <a16:creationId xmlns:a16="http://schemas.microsoft.com/office/drawing/2014/main" id="{0A4AD431-078C-533B-EB9A-EEB7C0499FC4}"/>
              </a:ext>
            </a:extLst>
          </p:cNvPr>
          <p:cNvSpPr>
            <a:spLocks noGrp="1"/>
          </p:cNvSpPr>
          <p:nvPr>
            <p:ph type="body" sz="quarter" idx="22" hasCustomPrompt="1"/>
          </p:nvPr>
        </p:nvSpPr>
        <p:spPr>
          <a:xfrm>
            <a:off x="382957" y="358530"/>
            <a:ext cx="4315706" cy="784470"/>
          </a:xfrm>
          <a:prstGeom prst="rect">
            <a:avLst/>
          </a:prstGeom>
        </p:spPr>
        <p:txBody>
          <a:bodyPr/>
          <a:lstStyle>
            <a:lvl1pPr marL="14400" indent="0">
              <a:lnSpc>
                <a:spcPts val="2700"/>
              </a:lnSpc>
              <a:spcAft>
                <a:spcPts val="0"/>
              </a:spcAft>
              <a:buFontTx/>
              <a:buNone/>
              <a:defRPr sz="2200" b="1" i="0" baseline="0">
                <a:solidFill>
                  <a:schemeClr val="bg1"/>
                </a:solidFill>
                <a:latin typeface="Verdana" panose="020B0604030504040204" pitchFamily="34" charset="0"/>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otsikkoa napsautt.</a:t>
            </a:r>
          </a:p>
        </p:txBody>
      </p:sp>
    </p:spTree>
    <p:extLst>
      <p:ext uri="{BB962C8B-B14F-4D97-AF65-F5344CB8AC3E}">
        <p14:creationId xmlns:p14="http://schemas.microsoft.com/office/powerpoint/2010/main" val="2005528484"/>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aalea turkoosi 1">
    <p:bg>
      <p:bgPr>
        <a:solidFill>
          <a:srgbClr val="E1F9FA"/>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A5B8837D-5611-1CEB-9196-AF38F3E8A87B}"/>
              </a:ext>
            </a:extLst>
          </p:cNvPr>
          <p:cNvPicPr>
            <a:picLocks noChangeAspect="1"/>
          </p:cNvPicPr>
          <p:nvPr userDrawn="1"/>
        </p:nvPicPr>
        <p:blipFill>
          <a:blip r:embed="rId2"/>
          <a:stretch>
            <a:fillRect/>
          </a:stretch>
        </p:blipFill>
        <p:spPr>
          <a:xfrm>
            <a:off x="147239" y="4192232"/>
            <a:ext cx="2626520" cy="908634"/>
          </a:xfrm>
          <a:prstGeom prst="rect">
            <a:avLst/>
          </a:prstGeom>
        </p:spPr>
      </p:pic>
      <p:sp>
        <p:nvSpPr>
          <p:cNvPr id="2" name="Kuvan paikkamerkki 6">
            <a:extLst>
              <a:ext uri="{FF2B5EF4-FFF2-40B4-BE49-F238E27FC236}">
                <a16:creationId xmlns:a16="http://schemas.microsoft.com/office/drawing/2014/main" id="{6340794A-FCB4-A680-09DD-38CC193598CB}"/>
              </a:ext>
            </a:extLst>
          </p:cNvPr>
          <p:cNvSpPr>
            <a:spLocks noGrp="1"/>
          </p:cNvSpPr>
          <p:nvPr>
            <p:ph type="pic" sz="quarter" idx="18" hasCustomPrompt="1"/>
          </p:nvPr>
        </p:nvSpPr>
        <p:spPr>
          <a:xfrm>
            <a:off x="6029934" y="0"/>
            <a:ext cx="3114071" cy="4438776"/>
          </a:xfrm>
          <a:prstGeom prst="rect">
            <a:avLst/>
          </a:prstGeom>
          <a:solidFill>
            <a:schemeClr val="bg1"/>
          </a:solidFill>
        </p:spPr>
        <p:txBody>
          <a:bodyPr anchor="ctr"/>
          <a:lstStyle>
            <a:lvl1pPr marL="0" indent="0" algn="ctr">
              <a:buFontTx/>
              <a:buNone/>
              <a:defRPr sz="1500" b="0" i="0">
                <a:solidFill>
                  <a:srgbClr val="0DCFCF"/>
                </a:solidFill>
                <a:latin typeface="Verdana" panose="020B0604030504040204" pitchFamily="34" charset="0"/>
              </a:defRPr>
            </a:lvl1pPr>
          </a:lstStyle>
          <a:p>
            <a:r>
              <a:rPr lang="fi-FI"/>
              <a:t>Lisää kuva</a:t>
            </a:r>
            <a:br>
              <a:rPr lang="fi-FI"/>
            </a:br>
            <a:r>
              <a:rPr lang="fi-FI"/>
              <a:t>napsauttamalla</a:t>
            </a:r>
            <a:br>
              <a:rPr lang="fi-FI"/>
            </a:br>
            <a:r>
              <a:rPr lang="fi-FI"/>
              <a:t>kuvaketta</a:t>
            </a:r>
          </a:p>
        </p:txBody>
      </p:sp>
      <p:sp>
        <p:nvSpPr>
          <p:cNvPr id="4" name="object 5" descr="$PPTXTitle">
            <a:extLst>
              <a:ext uri="{FF2B5EF4-FFF2-40B4-BE49-F238E27FC236}">
                <a16:creationId xmlns:a16="http://schemas.microsoft.com/office/drawing/2014/main" id="{62FA9354-C850-8FE4-D075-4014090940F9}"/>
              </a:ext>
            </a:extLst>
          </p:cNvPr>
          <p:cNvSpPr txBox="1">
            <a:spLocks noGrp="1"/>
          </p:cNvSpPr>
          <p:nvPr>
            <p:ph type="title" hasCustomPrompt="1"/>
          </p:nvPr>
        </p:nvSpPr>
        <p:spPr>
          <a:xfrm>
            <a:off x="361159" y="574488"/>
            <a:ext cx="5436610" cy="1676740"/>
          </a:xfrm>
          <a:prstGeom prst="rect">
            <a:avLst/>
          </a:prstGeom>
        </p:spPr>
        <p:txBody>
          <a:bodyPr vert="horz" wrap="square" lIns="0" tIns="14604" rIns="0" bIns="0" rtlCol="0">
            <a:spAutoFit/>
          </a:bodyPr>
          <a:lstStyle>
            <a:lvl1pPr>
              <a:lnSpc>
                <a:spcPts val="4040"/>
              </a:lnSpc>
              <a:defRPr sz="3600" b="1" i="0">
                <a:solidFill>
                  <a:srgbClr val="0DCFCF"/>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spTree>
    <p:extLst>
      <p:ext uri="{BB962C8B-B14F-4D97-AF65-F5344CB8AC3E}">
        <p14:creationId xmlns:p14="http://schemas.microsoft.com/office/powerpoint/2010/main" val="2186547517"/>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aalea turkoosi 2">
    <p:bg>
      <p:bgPr>
        <a:solidFill>
          <a:srgbClr val="E1F9FA"/>
        </a:solidFill>
        <a:effectLst/>
      </p:bgPr>
    </p:bg>
    <p:spTree>
      <p:nvGrpSpPr>
        <p:cNvPr id="1" name=""/>
        <p:cNvGrpSpPr/>
        <p:nvPr/>
      </p:nvGrpSpPr>
      <p:grpSpPr>
        <a:xfrm>
          <a:off x="0" y="0"/>
          <a:ext cx="0" cy="0"/>
          <a:chOff x="0" y="0"/>
          <a:chExt cx="0" cy="0"/>
        </a:xfrm>
      </p:grpSpPr>
      <p:sp>
        <p:nvSpPr>
          <p:cNvPr id="14" name="object 7">
            <a:extLst>
              <a:ext uri="{FF2B5EF4-FFF2-40B4-BE49-F238E27FC236}">
                <a16:creationId xmlns:a16="http://schemas.microsoft.com/office/drawing/2014/main" id="{AD50EAFD-C61D-363F-65DD-038E025CCB26}"/>
              </a:ext>
            </a:extLst>
          </p:cNvPr>
          <p:cNvSpPr/>
          <p:nvPr userDrawn="1"/>
        </p:nvSpPr>
        <p:spPr>
          <a:xfrm>
            <a:off x="8336801" y="368807"/>
            <a:ext cx="422275" cy="431800"/>
          </a:xfrm>
          <a:custGeom>
            <a:avLst/>
            <a:gdLst/>
            <a:ahLst/>
            <a:cxnLst/>
            <a:rect l="l" t="t" r="r" b="b"/>
            <a:pathLst>
              <a:path w="422275" h="431800">
                <a:moveTo>
                  <a:pt x="422249" y="0"/>
                </a:moveTo>
                <a:lnTo>
                  <a:pt x="0" y="0"/>
                </a:lnTo>
                <a:lnTo>
                  <a:pt x="0" y="143510"/>
                </a:lnTo>
                <a:lnTo>
                  <a:pt x="281495" y="143510"/>
                </a:lnTo>
                <a:lnTo>
                  <a:pt x="281495" y="431800"/>
                </a:lnTo>
                <a:lnTo>
                  <a:pt x="422249" y="431800"/>
                </a:lnTo>
                <a:lnTo>
                  <a:pt x="422249" y="143510"/>
                </a:lnTo>
                <a:lnTo>
                  <a:pt x="422249" y="0"/>
                </a:lnTo>
                <a:close/>
              </a:path>
            </a:pathLst>
          </a:custGeom>
          <a:solidFill>
            <a:srgbClr val="000000"/>
          </a:solidFill>
        </p:spPr>
        <p:txBody>
          <a:bodyPr wrap="square" lIns="0" tIns="0" rIns="0" bIns="0" rtlCol="0"/>
          <a:lstStyle/>
          <a:p>
            <a:endParaRPr b="1" i="0">
              <a:latin typeface="Verdana" panose="020B0604030504040204" pitchFamily="34" charset="0"/>
            </a:endParaRPr>
          </a:p>
        </p:txBody>
      </p:sp>
      <p:sp>
        <p:nvSpPr>
          <p:cNvPr id="21" name="object 5" descr="$PPTXTitle">
            <a:extLst>
              <a:ext uri="{FF2B5EF4-FFF2-40B4-BE49-F238E27FC236}">
                <a16:creationId xmlns:a16="http://schemas.microsoft.com/office/drawing/2014/main" id="{732F6EBD-960B-B135-A1DC-0E3B6680A3E8}"/>
              </a:ext>
            </a:extLst>
          </p:cNvPr>
          <p:cNvSpPr txBox="1">
            <a:spLocks noGrp="1"/>
          </p:cNvSpPr>
          <p:nvPr>
            <p:ph type="title" hasCustomPrompt="1"/>
          </p:nvPr>
        </p:nvSpPr>
        <p:spPr>
          <a:xfrm>
            <a:off x="361159" y="275470"/>
            <a:ext cx="7523210" cy="1676740"/>
          </a:xfrm>
          <a:prstGeom prst="rect">
            <a:avLst/>
          </a:prstGeom>
        </p:spPr>
        <p:txBody>
          <a:bodyPr vert="horz" wrap="square" lIns="0" tIns="14604" rIns="0" bIns="0" rtlCol="0">
            <a:spAutoFit/>
          </a:bodyPr>
          <a:lstStyle>
            <a:lvl1pPr>
              <a:lnSpc>
                <a:spcPts val="4040"/>
              </a:lnSpc>
              <a:defRPr sz="3600" b="1" i="0">
                <a:solidFill>
                  <a:srgbClr val="000000"/>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sp>
        <p:nvSpPr>
          <p:cNvPr id="3" name="Alatunnisteen paikkamerkki 2">
            <a:extLst>
              <a:ext uri="{FF2B5EF4-FFF2-40B4-BE49-F238E27FC236}">
                <a16:creationId xmlns:a16="http://schemas.microsoft.com/office/drawing/2014/main" id="{1713E3B9-462A-78D5-66D8-857A5152DD59}"/>
              </a:ext>
            </a:extLst>
          </p:cNvPr>
          <p:cNvSpPr>
            <a:spLocks noGrp="1"/>
          </p:cNvSpPr>
          <p:nvPr>
            <p:ph type="ftr" sz="quarter" idx="11"/>
          </p:nvPr>
        </p:nvSpPr>
        <p:spPr>
          <a:xfrm>
            <a:off x="274033" y="4749342"/>
            <a:ext cx="1295891" cy="164690"/>
          </a:xfrm>
          <a:prstGeom prst="rect">
            <a:avLst/>
          </a:prstGeom>
        </p:spPr>
        <p:txBody>
          <a:bodyPr/>
          <a:lstStyle>
            <a:lvl1pPr>
              <a:defRPr b="0" i="0">
                <a:solidFill>
                  <a:srgbClr val="000000"/>
                </a:solidFill>
                <a:latin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2326114076"/>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aalea turkoosi 3">
    <p:bg>
      <p:bgPr>
        <a:solidFill>
          <a:srgbClr val="E1F9FA"/>
        </a:solidFill>
        <a:effectLst/>
      </p:bgPr>
    </p:bg>
    <p:spTree>
      <p:nvGrpSpPr>
        <p:cNvPr id="1" name=""/>
        <p:cNvGrpSpPr/>
        <p:nvPr/>
      </p:nvGrpSpPr>
      <p:grpSpPr>
        <a:xfrm>
          <a:off x="0" y="0"/>
          <a:ext cx="0" cy="0"/>
          <a:chOff x="0" y="0"/>
          <a:chExt cx="0" cy="0"/>
        </a:xfrm>
      </p:grpSpPr>
      <p:sp>
        <p:nvSpPr>
          <p:cNvPr id="11" name="Kuvan paikkamerkki 6">
            <a:extLst>
              <a:ext uri="{FF2B5EF4-FFF2-40B4-BE49-F238E27FC236}">
                <a16:creationId xmlns:a16="http://schemas.microsoft.com/office/drawing/2014/main" id="{D2488BBE-7EE5-F866-BF54-127988344C0D}"/>
              </a:ext>
            </a:extLst>
          </p:cNvPr>
          <p:cNvSpPr>
            <a:spLocks noGrp="1"/>
          </p:cNvSpPr>
          <p:nvPr>
            <p:ph type="pic" sz="quarter" idx="18"/>
          </p:nvPr>
        </p:nvSpPr>
        <p:spPr>
          <a:xfrm>
            <a:off x="5090400" y="0"/>
            <a:ext cx="4053605" cy="5143500"/>
          </a:xfrm>
          <a:prstGeom prst="rect">
            <a:avLst/>
          </a:prstGeom>
          <a:solidFill>
            <a:schemeClr val="bg1"/>
          </a:solidFill>
        </p:spPr>
        <p:txBody>
          <a:bodyPr anchor="ctr"/>
          <a:lstStyle>
            <a:lvl1pPr marL="0" indent="0" algn="ctr">
              <a:buFontTx/>
              <a:buNone/>
              <a:defRPr sz="1500" b="0" i="0">
                <a:solidFill>
                  <a:srgbClr val="0DCFCF"/>
                </a:solidFill>
                <a:latin typeface="Verdana" panose="020B0604030504040204" pitchFamily="34" charset="0"/>
              </a:defRPr>
            </a:lvl1pPr>
          </a:lstStyle>
          <a:p>
            <a:r>
              <a:rPr lang="fi-FI"/>
              <a:t>Lisää kuva napsauttamalla kuvaketta</a:t>
            </a:r>
          </a:p>
        </p:txBody>
      </p:sp>
      <p:sp>
        <p:nvSpPr>
          <p:cNvPr id="6" name="Päivämäärän paikkamerkki 3">
            <a:extLst>
              <a:ext uri="{FF2B5EF4-FFF2-40B4-BE49-F238E27FC236}">
                <a16:creationId xmlns:a16="http://schemas.microsoft.com/office/drawing/2014/main" id="{3DFA4FF2-B86B-4A41-4CF5-E7ABF82DA854}"/>
              </a:ext>
            </a:extLst>
          </p:cNvPr>
          <p:cNvSpPr>
            <a:spLocks noGrp="1"/>
          </p:cNvSpPr>
          <p:nvPr>
            <p:ph type="dt" sz="half" idx="2"/>
          </p:nvPr>
        </p:nvSpPr>
        <p:spPr>
          <a:xfrm>
            <a:off x="282028" y="4751463"/>
            <a:ext cx="829280" cy="163042"/>
          </a:xfrm>
          <a:prstGeom prst="rect">
            <a:avLst/>
          </a:prstGeom>
        </p:spPr>
        <p:txBody>
          <a:bodyPr vert="horz" lIns="91440" tIns="45720" rIns="91440" bIns="45720" rtlCol="0" anchor="t"/>
          <a:lstStyle>
            <a:lvl1pPr algn="l">
              <a:defRPr sz="65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pPr/>
              <a:t>22.6.2026</a:t>
            </a:fld>
            <a:endParaRPr lang="fi-FI"/>
          </a:p>
        </p:txBody>
      </p:sp>
      <p:sp>
        <p:nvSpPr>
          <p:cNvPr id="7" name="Alatunnisteen paikkamerkki 4">
            <a:extLst>
              <a:ext uri="{FF2B5EF4-FFF2-40B4-BE49-F238E27FC236}">
                <a16:creationId xmlns:a16="http://schemas.microsoft.com/office/drawing/2014/main" id="{94AA5F95-684C-9C58-3025-EE05A33D8EC8}"/>
              </a:ext>
            </a:extLst>
          </p:cNvPr>
          <p:cNvSpPr>
            <a:spLocks noGrp="1"/>
          </p:cNvSpPr>
          <p:nvPr>
            <p:ph type="ftr" sz="quarter" idx="3"/>
          </p:nvPr>
        </p:nvSpPr>
        <p:spPr>
          <a:xfrm>
            <a:off x="1111307" y="4751463"/>
            <a:ext cx="1296094" cy="163042"/>
          </a:xfrm>
          <a:prstGeom prst="rect">
            <a:avLst/>
          </a:prstGeom>
        </p:spPr>
        <p:txBody>
          <a:bodyPr vert="horz" lIns="91440" tIns="45720" rIns="91440" bIns="45720" rtlCol="0" anchor="t"/>
          <a:lstStyle>
            <a:lvl1pPr algn="l">
              <a:defRPr sz="65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 name="Tekstin paikkamerkki 2">
            <a:extLst>
              <a:ext uri="{FF2B5EF4-FFF2-40B4-BE49-F238E27FC236}">
                <a16:creationId xmlns:a16="http://schemas.microsoft.com/office/drawing/2014/main" id="{08E48E9D-A75D-DAD5-2C45-86A2210CCE9A}"/>
              </a:ext>
            </a:extLst>
          </p:cNvPr>
          <p:cNvSpPr>
            <a:spLocks noGrp="1"/>
          </p:cNvSpPr>
          <p:nvPr>
            <p:ph idx="21"/>
          </p:nvPr>
        </p:nvSpPr>
        <p:spPr>
          <a:xfrm>
            <a:off x="378694" y="1255092"/>
            <a:ext cx="4315706" cy="323050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b="0" i="0">
                <a:solidFill>
                  <a:srgbClr val="000000"/>
                </a:solidFill>
                <a:latin typeface="Verdana" panose="020B0604030504040204" pitchFamily="34" charset="0"/>
              </a:defRPr>
            </a:lvl1pPr>
            <a:lvl2pPr indent="-158400">
              <a:buSzPct val="125000"/>
              <a:defRPr sz="1300" b="0" i="0" baseline="0">
                <a:solidFill>
                  <a:srgbClr val="000000"/>
                </a:solidFill>
                <a:latin typeface="Verdana" panose="020B0604030504040204" pitchFamily="34" charset="0"/>
              </a:defRPr>
            </a:lvl2pPr>
            <a:lvl3pPr indent="-158400">
              <a:buSzPct val="125000"/>
              <a:defRPr sz="1100" b="0" i="0">
                <a:solidFill>
                  <a:srgbClr val="000000"/>
                </a:solidFill>
                <a:latin typeface="Verdana" panose="020B0604030504040204" pitchFamily="34" charset="0"/>
              </a:defRPr>
            </a:lvl3pPr>
            <a:lvl4pPr indent="-158400">
              <a:buSzPct val="125000"/>
              <a:defRPr sz="1000" b="0" i="0">
                <a:solidFill>
                  <a:srgbClr val="000000"/>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3" name="Tekstin paikkamerkki 28">
            <a:extLst>
              <a:ext uri="{FF2B5EF4-FFF2-40B4-BE49-F238E27FC236}">
                <a16:creationId xmlns:a16="http://schemas.microsoft.com/office/drawing/2014/main" id="{8F1FB8EA-840B-88D4-480C-E5969FA760B0}"/>
              </a:ext>
            </a:extLst>
          </p:cNvPr>
          <p:cNvSpPr>
            <a:spLocks noGrp="1"/>
          </p:cNvSpPr>
          <p:nvPr>
            <p:ph type="body" sz="quarter" idx="22" hasCustomPrompt="1"/>
          </p:nvPr>
        </p:nvSpPr>
        <p:spPr>
          <a:xfrm>
            <a:off x="382957" y="358530"/>
            <a:ext cx="4315706" cy="784470"/>
          </a:xfrm>
          <a:prstGeom prst="rect">
            <a:avLst/>
          </a:prstGeom>
        </p:spPr>
        <p:txBody>
          <a:bodyPr/>
          <a:lstStyle>
            <a:lvl1pPr marL="14400" indent="0">
              <a:lnSpc>
                <a:spcPts val="2700"/>
              </a:lnSpc>
              <a:spcAft>
                <a:spcPts val="0"/>
              </a:spcAft>
              <a:buFontTx/>
              <a:buNone/>
              <a:defRPr sz="2200" b="1" i="0" baseline="0">
                <a:solidFill>
                  <a:srgbClr val="000000"/>
                </a:solidFill>
                <a:latin typeface="Verdana" panose="020B0604030504040204" pitchFamily="34" charset="0"/>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otsikkoa napsautt.</a:t>
            </a:r>
          </a:p>
        </p:txBody>
      </p:sp>
    </p:spTree>
    <p:extLst>
      <p:ext uri="{BB962C8B-B14F-4D97-AF65-F5344CB8AC3E}">
        <p14:creationId xmlns:p14="http://schemas.microsoft.com/office/powerpoint/2010/main" val="3118372359"/>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mena 1">
    <p:bg>
      <p:bgPr>
        <a:solidFill>
          <a:srgbClr val="85E869"/>
        </a:solidFill>
        <a:effectLst/>
      </p:bgPr>
    </p:bg>
    <p:spTree>
      <p:nvGrpSpPr>
        <p:cNvPr id="1" name=""/>
        <p:cNvGrpSpPr/>
        <p:nvPr/>
      </p:nvGrpSpPr>
      <p:grpSpPr>
        <a:xfrm>
          <a:off x="0" y="0"/>
          <a:ext cx="0" cy="0"/>
          <a:chOff x="0" y="0"/>
          <a:chExt cx="0" cy="0"/>
        </a:xfrm>
      </p:grpSpPr>
      <p:sp>
        <p:nvSpPr>
          <p:cNvPr id="13" name="Kuvan paikkamerkki 6">
            <a:extLst>
              <a:ext uri="{FF2B5EF4-FFF2-40B4-BE49-F238E27FC236}">
                <a16:creationId xmlns:a16="http://schemas.microsoft.com/office/drawing/2014/main" id="{2E6D5384-A0D8-0316-8EAC-721782062228}"/>
              </a:ext>
            </a:extLst>
          </p:cNvPr>
          <p:cNvSpPr>
            <a:spLocks noGrp="1"/>
          </p:cNvSpPr>
          <p:nvPr>
            <p:ph type="pic" sz="quarter" idx="18" hasCustomPrompt="1"/>
          </p:nvPr>
        </p:nvSpPr>
        <p:spPr>
          <a:xfrm>
            <a:off x="6029934" y="0"/>
            <a:ext cx="3114071" cy="4438776"/>
          </a:xfrm>
          <a:prstGeom prst="rect">
            <a:avLst/>
          </a:prstGeom>
          <a:solidFill>
            <a:schemeClr val="bg1"/>
          </a:solidFill>
        </p:spPr>
        <p:txBody>
          <a:bodyPr anchor="ctr"/>
          <a:lstStyle>
            <a:lvl1pPr marL="0" indent="0" algn="ctr">
              <a:buFontTx/>
              <a:buNone/>
              <a:defRPr sz="1500" b="0" i="0">
                <a:solidFill>
                  <a:srgbClr val="000000"/>
                </a:solidFill>
                <a:latin typeface="Verdana" panose="020B0604030504040204" pitchFamily="34" charset="0"/>
              </a:defRPr>
            </a:lvl1pPr>
          </a:lstStyle>
          <a:p>
            <a:r>
              <a:rPr lang="fi-FI"/>
              <a:t>Lisää kuva</a:t>
            </a:r>
            <a:br>
              <a:rPr lang="fi-FI"/>
            </a:br>
            <a:r>
              <a:rPr lang="fi-FI"/>
              <a:t>napsauttamalla</a:t>
            </a:r>
            <a:br>
              <a:rPr lang="fi-FI"/>
            </a:br>
            <a:r>
              <a:rPr lang="fi-FI"/>
              <a:t>kuvaketta</a:t>
            </a:r>
          </a:p>
        </p:txBody>
      </p:sp>
      <p:sp>
        <p:nvSpPr>
          <p:cNvPr id="2" name="object 5" descr="$PPTXTitle">
            <a:extLst>
              <a:ext uri="{FF2B5EF4-FFF2-40B4-BE49-F238E27FC236}">
                <a16:creationId xmlns:a16="http://schemas.microsoft.com/office/drawing/2014/main" id="{2204F138-CCC7-7BA6-8882-E91BBA38EAB1}"/>
              </a:ext>
            </a:extLst>
          </p:cNvPr>
          <p:cNvSpPr txBox="1">
            <a:spLocks noGrp="1"/>
          </p:cNvSpPr>
          <p:nvPr>
            <p:ph type="title" hasCustomPrompt="1"/>
          </p:nvPr>
        </p:nvSpPr>
        <p:spPr>
          <a:xfrm>
            <a:off x="361159" y="574488"/>
            <a:ext cx="5436610" cy="1676740"/>
          </a:xfrm>
          <a:prstGeom prst="rect">
            <a:avLst/>
          </a:prstGeom>
        </p:spPr>
        <p:txBody>
          <a:bodyPr vert="horz" wrap="square" lIns="0" tIns="14604" rIns="0" bIns="0" rtlCol="0">
            <a:spAutoFit/>
          </a:bodyPr>
          <a:lstStyle>
            <a:lvl1pPr>
              <a:lnSpc>
                <a:spcPts val="4040"/>
              </a:lnSpc>
              <a:defRPr sz="3600" b="1" i="0">
                <a:solidFill>
                  <a:schemeClr val="bg1"/>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pic>
        <p:nvPicPr>
          <p:cNvPr id="4" name="Kuva 3">
            <a:extLst>
              <a:ext uri="{FF2B5EF4-FFF2-40B4-BE49-F238E27FC236}">
                <a16:creationId xmlns:a16="http://schemas.microsoft.com/office/drawing/2014/main" id="{B21A720B-89DE-0972-81E8-A948815B702B}"/>
              </a:ext>
            </a:extLst>
          </p:cNvPr>
          <p:cNvPicPr>
            <a:picLocks noChangeAspect="1"/>
          </p:cNvPicPr>
          <p:nvPr userDrawn="1"/>
        </p:nvPicPr>
        <p:blipFill>
          <a:blip r:embed="rId2"/>
          <a:stretch>
            <a:fillRect/>
          </a:stretch>
        </p:blipFill>
        <p:spPr>
          <a:xfrm>
            <a:off x="147239" y="4192232"/>
            <a:ext cx="2626520" cy="908634"/>
          </a:xfrm>
          <a:prstGeom prst="rect">
            <a:avLst/>
          </a:prstGeom>
        </p:spPr>
      </p:pic>
    </p:spTree>
    <p:extLst>
      <p:ext uri="{BB962C8B-B14F-4D97-AF65-F5344CB8AC3E}">
        <p14:creationId xmlns:p14="http://schemas.microsoft.com/office/powerpoint/2010/main" val="310618926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9F6FE89C-CFB7-0FA8-207C-E87F24427AE5}"/>
              </a:ext>
            </a:extLst>
          </p:cNvPr>
          <p:cNvSpPr/>
          <p:nvPr userDrawn="1"/>
        </p:nvSpPr>
        <p:spPr>
          <a:xfrm>
            <a:off x="8336801" y="368807"/>
            <a:ext cx="422275" cy="431800"/>
          </a:xfrm>
          <a:custGeom>
            <a:avLst/>
            <a:gdLst/>
            <a:ahLst/>
            <a:cxnLst/>
            <a:rect l="l" t="t" r="r" b="b"/>
            <a:pathLst>
              <a:path w="422275" h="431800">
                <a:moveTo>
                  <a:pt x="422249" y="0"/>
                </a:moveTo>
                <a:lnTo>
                  <a:pt x="0" y="0"/>
                </a:lnTo>
                <a:lnTo>
                  <a:pt x="0" y="143510"/>
                </a:lnTo>
                <a:lnTo>
                  <a:pt x="281495" y="143510"/>
                </a:lnTo>
                <a:lnTo>
                  <a:pt x="281495" y="431800"/>
                </a:lnTo>
                <a:lnTo>
                  <a:pt x="422249" y="431800"/>
                </a:lnTo>
                <a:lnTo>
                  <a:pt x="422249" y="143510"/>
                </a:lnTo>
                <a:lnTo>
                  <a:pt x="422249" y="0"/>
                </a:lnTo>
                <a:close/>
              </a:path>
            </a:pathLst>
          </a:custGeom>
          <a:solidFill>
            <a:srgbClr val="000000"/>
          </a:solidFill>
        </p:spPr>
        <p:txBody>
          <a:bodyPr wrap="square" lIns="0" tIns="0" rIns="0" bIns="0" rtlCol="0"/>
          <a:lstStyle/>
          <a:p>
            <a:endParaRPr b="1" i="0">
              <a:latin typeface="Verdana" panose="020B0604030504040204" pitchFamily="34" charset="0"/>
            </a:endParaRPr>
          </a:p>
        </p:txBody>
      </p:sp>
      <p:sp>
        <p:nvSpPr>
          <p:cNvPr id="3" name="object 5" descr="$PPTXTitle">
            <a:extLst>
              <a:ext uri="{FF2B5EF4-FFF2-40B4-BE49-F238E27FC236}">
                <a16:creationId xmlns:a16="http://schemas.microsoft.com/office/drawing/2014/main" id="{C9986436-7EA5-11E6-F6D1-5F86B197AE87}"/>
              </a:ext>
            </a:extLst>
          </p:cNvPr>
          <p:cNvSpPr txBox="1">
            <a:spLocks noGrp="1"/>
          </p:cNvSpPr>
          <p:nvPr>
            <p:ph type="title" hasCustomPrompt="1"/>
          </p:nvPr>
        </p:nvSpPr>
        <p:spPr>
          <a:xfrm>
            <a:off x="361159" y="275470"/>
            <a:ext cx="7523210" cy="1676740"/>
          </a:xfrm>
          <a:prstGeom prst="rect">
            <a:avLst/>
          </a:prstGeom>
        </p:spPr>
        <p:txBody>
          <a:bodyPr vert="horz" wrap="square" lIns="0" tIns="14604" rIns="0" bIns="0" rtlCol="0">
            <a:spAutoFit/>
          </a:bodyPr>
          <a:lstStyle>
            <a:lvl1pPr>
              <a:lnSpc>
                <a:spcPts val="4040"/>
              </a:lnSpc>
              <a:defRPr sz="3600" b="1" i="0">
                <a:solidFill>
                  <a:srgbClr val="000000"/>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sp>
        <p:nvSpPr>
          <p:cNvPr id="4" name="Alatunnisteen paikkamerkki 2">
            <a:extLst>
              <a:ext uri="{FF2B5EF4-FFF2-40B4-BE49-F238E27FC236}">
                <a16:creationId xmlns:a16="http://schemas.microsoft.com/office/drawing/2014/main" id="{F1F24FC6-8CAB-0AFF-006A-60251E7B25AB}"/>
              </a:ext>
            </a:extLst>
          </p:cNvPr>
          <p:cNvSpPr>
            <a:spLocks noGrp="1"/>
          </p:cNvSpPr>
          <p:nvPr>
            <p:ph type="ftr" sz="quarter" idx="11"/>
          </p:nvPr>
        </p:nvSpPr>
        <p:spPr>
          <a:xfrm>
            <a:off x="274033" y="4749342"/>
            <a:ext cx="1295891" cy="164690"/>
          </a:xfrm>
          <a:prstGeom prst="rect">
            <a:avLst/>
          </a:prstGeom>
        </p:spPr>
        <p:txBody>
          <a:bodyPr/>
          <a:lstStyle>
            <a:lvl1pPr>
              <a:defRPr b="0" i="0">
                <a:solidFill>
                  <a:srgbClr val="000000"/>
                </a:solidFill>
                <a:latin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2207341520"/>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mena 2">
    <p:bg>
      <p:bgPr>
        <a:solidFill>
          <a:srgbClr val="85E869"/>
        </a:solidFill>
        <a:effectLst/>
      </p:bgPr>
    </p:bg>
    <p:spTree>
      <p:nvGrpSpPr>
        <p:cNvPr id="1" name=""/>
        <p:cNvGrpSpPr/>
        <p:nvPr/>
      </p:nvGrpSpPr>
      <p:grpSpPr>
        <a:xfrm>
          <a:off x="0" y="0"/>
          <a:ext cx="0" cy="0"/>
          <a:chOff x="0" y="0"/>
          <a:chExt cx="0" cy="0"/>
        </a:xfrm>
      </p:grpSpPr>
      <p:sp>
        <p:nvSpPr>
          <p:cNvPr id="2" name="object 5" descr="$PPTXTitle">
            <a:extLst>
              <a:ext uri="{FF2B5EF4-FFF2-40B4-BE49-F238E27FC236}">
                <a16:creationId xmlns:a16="http://schemas.microsoft.com/office/drawing/2014/main" id="{366D5B20-0A2B-9A4D-F8A7-5ADD0E128DD6}"/>
              </a:ext>
            </a:extLst>
          </p:cNvPr>
          <p:cNvSpPr txBox="1">
            <a:spLocks noGrp="1"/>
          </p:cNvSpPr>
          <p:nvPr>
            <p:ph type="title" hasCustomPrompt="1"/>
          </p:nvPr>
        </p:nvSpPr>
        <p:spPr>
          <a:xfrm>
            <a:off x="361159" y="275470"/>
            <a:ext cx="7523210" cy="1676740"/>
          </a:xfrm>
          <a:prstGeom prst="rect">
            <a:avLst/>
          </a:prstGeom>
        </p:spPr>
        <p:txBody>
          <a:bodyPr vert="horz" wrap="square" lIns="0" tIns="14604" rIns="0" bIns="0" rtlCol="0">
            <a:spAutoFit/>
          </a:bodyPr>
          <a:lstStyle>
            <a:lvl1pPr>
              <a:lnSpc>
                <a:spcPts val="4040"/>
              </a:lnSpc>
              <a:defRPr sz="3600" b="1" i="0">
                <a:solidFill>
                  <a:schemeClr val="bg1"/>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pic>
        <p:nvPicPr>
          <p:cNvPr id="3" name="Kuva 2">
            <a:extLst>
              <a:ext uri="{FF2B5EF4-FFF2-40B4-BE49-F238E27FC236}">
                <a16:creationId xmlns:a16="http://schemas.microsoft.com/office/drawing/2014/main" id="{288F3CF0-7CE0-2058-CD13-07E32A2DFF62}"/>
              </a:ext>
            </a:extLst>
          </p:cNvPr>
          <p:cNvPicPr>
            <a:picLocks noChangeAspect="1"/>
          </p:cNvPicPr>
          <p:nvPr userDrawn="1"/>
        </p:nvPicPr>
        <p:blipFill>
          <a:blip r:embed="rId2"/>
          <a:stretch>
            <a:fillRect/>
          </a:stretch>
        </p:blipFill>
        <p:spPr>
          <a:xfrm>
            <a:off x="8335004" y="370433"/>
            <a:ext cx="437200" cy="437174"/>
          </a:xfrm>
          <a:prstGeom prst="rect">
            <a:avLst/>
          </a:prstGeom>
        </p:spPr>
      </p:pic>
      <p:sp>
        <p:nvSpPr>
          <p:cNvPr id="4" name="Alatunnisteen paikkamerkki 2">
            <a:extLst>
              <a:ext uri="{FF2B5EF4-FFF2-40B4-BE49-F238E27FC236}">
                <a16:creationId xmlns:a16="http://schemas.microsoft.com/office/drawing/2014/main" id="{E5DC8F5B-0785-8BB8-0F65-C94B2BC4344C}"/>
              </a:ext>
            </a:extLst>
          </p:cNvPr>
          <p:cNvSpPr>
            <a:spLocks noGrp="1"/>
          </p:cNvSpPr>
          <p:nvPr>
            <p:ph type="ftr" sz="quarter" idx="11"/>
          </p:nvPr>
        </p:nvSpPr>
        <p:spPr>
          <a:xfrm>
            <a:off x="274033" y="4728047"/>
            <a:ext cx="1295891" cy="164690"/>
          </a:xfrm>
          <a:prstGeom prst="rect">
            <a:avLst/>
          </a:prstGeom>
        </p:spPr>
        <p:txBody>
          <a:bodyPr/>
          <a:lstStyle>
            <a:lvl1pPr>
              <a:defRPr b="0" i="0">
                <a:solidFill>
                  <a:schemeClr val="bg1"/>
                </a:solidFill>
                <a:latin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1667850046"/>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mena 3">
    <p:bg>
      <p:bgPr>
        <a:solidFill>
          <a:srgbClr val="85E868"/>
        </a:solidFill>
        <a:effectLst/>
      </p:bgPr>
    </p:bg>
    <p:spTree>
      <p:nvGrpSpPr>
        <p:cNvPr id="1" name=""/>
        <p:cNvGrpSpPr/>
        <p:nvPr/>
      </p:nvGrpSpPr>
      <p:grpSpPr>
        <a:xfrm>
          <a:off x="0" y="0"/>
          <a:ext cx="0" cy="0"/>
          <a:chOff x="0" y="0"/>
          <a:chExt cx="0" cy="0"/>
        </a:xfrm>
      </p:grpSpPr>
      <p:sp>
        <p:nvSpPr>
          <p:cNvPr id="19" name="Tekstin paikkamerkki 2">
            <a:extLst>
              <a:ext uri="{FF2B5EF4-FFF2-40B4-BE49-F238E27FC236}">
                <a16:creationId xmlns:a16="http://schemas.microsoft.com/office/drawing/2014/main" id="{C8E9ADDB-9CFB-962C-0B9D-9CD5C2DFD0A6}"/>
              </a:ext>
            </a:extLst>
          </p:cNvPr>
          <p:cNvSpPr>
            <a:spLocks noGrp="1"/>
          </p:cNvSpPr>
          <p:nvPr>
            <p:ph idx="21"/>
          </p:nvPr>
        </p:nvSpPr>
        <p:spPr>
          <a:xfrm>
            <a:off x="378694" y="1139892"/>
            <a:ext cx="3844800" cy="3376074"/>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b="1" i="0">
                <a:solidFill>
                  <a:schemeClr val="bg1"/>
                </a:solidFill>
                <a:latin typeface="Verdana" panose="020B0604030504040204" pitchFamily="34" charset="0"/>
              </a:defRPr>
            </a:lvl1pPr>
            <a:lvl2pPr indent="-158400">
              <a:buSzPct val="125000"/>
              <a:defRPr sz="1300" b="1" i="0" baseline="0">
                <a:solidFill>
                  <a:schemeClr val="bg1"/>
                </a:solidFill>
                <a:latin typeface="Verdana" panose="020B0604030504040204" pitchFamily="34" charset="0"/>
              </a:defRPr>
            </a:lvl2pPr>
            <a:lvl3pPr indent="-158400">
              <a:buSzPct val="125000"/>
              <a:defRPr sz="1100" b="1" i="0">
                <a:solidFill>
                  <a:schemeClr val="bg1"/>
                </a:solidFill>
                <a:latin typeface="Verdana" panose="020B0604030504040204" pitchFamily="34" charset="0"/>
              </a:defRPr>
            </a:lvl3pPr>
            <a:lvl4pPr indent="-158400">
              <a:buSzPct val="125000"/>
              <a:defRPr sz="1000" b="1" i="0">
                <a:solidFill>
                  <a:schemeClr val="bg1"/>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0" name="Kuvan paikkamerkki 6">
            <a:extLst>
              <a:ext uri="{FF2B5EF4-FFF2-40B4-BE49-F238E27FC236}">
                <a16:creationId xmlns:a16="http://schemas.microsoft.com/office/drawing/2014/main" id="{47D53D43-D0D9-C8D6-8C8F-20D5EE2F8E8B}"/>
              </a:ext>
            </a:extLst>
          </p:cNvPr>
          <p:cNvSpPr>
            <a:spLocks noGrp="1"/>
          </p:cNvSpPr>
          <p:nvPr>
            <p:ph type="pic" sz="quarter" idx="18" hasCustomPrompt="1"/>
          </p:nvPr>
        </p:nvSpPr>
        <p:spPr>
          <a:xfrm>
            <a:off x="5090400" y="0"/>
            <a:ext cx="4053605" cy="5143500"/>
          </a:xfrm>
          <a:prstGeom prst="rect">
            <a:avLst/>
          </a:prstGeom>
          <a:solidFill>
            <a:schemeClr val="bg1"/>
          </a:solidFill>
        </p:spPr>
        <p:txBody>
          <a:bodyPr anchor="ctr"/>
          <a:lstStyle>
            <a:lvl1pPr marL="0" indent="0" algn="ctr">
              <a:buFontTx/>
              <a:buNone/>
              <a:defRPr sz="1500" b="0" i="0">
                <a:solidFill>
                  <a:schemeClr val="tx1"/>
                </a:solidFill>
                <a:latin typeface="Verdana" panose="020B0604030504040204" pitchFamily="34" charset="0"/>
              </a:defRPr>
            </a:lvl1pPr>
          </a:lstStyle>
          <a:p>
            <a:r>
              <a:rPr lang="fi-FI"/>
              <a:t>Lisää kuva</a:t>
            </a:r>
            <a:br>
              <a:rPr lang="fi-FI"/>
            </a:br>
            <a:r>
              <a:rPr lang="fi-FI"/>
              <a:t>napsauttamalla</a:t>
            </a:r>
            <a:br>
              <a:rPr lang="fi-FI"/>
            </a:br>
            <a:r>
              <a:rPr lang="fi-FI"/>
              <a:t>kuvaketta</a:t>
            </a:r>
          </a:p>
        </p:txBody>
      </p:sp>
      <p:sp>
        <p:nvSpPr>
          <p:cNvPr id="21" name="Tekstin paikkamerkki 28">
            <a:extLst>
              <a:ext uri="{FF2B5EF4-FFF2-40B4-BE49-F238E27FC236}">
                <a16:creationId xmlns:a16="http://schemas.microsoft.com/office/drawing/2014/main" id="{FF6816AD-D9DD-DFA8-FE05-B11DF9AD1D06}"/>
              </a:ext>
            </a:extLst>
          </p:cNvPr>
          <p:cNvSpPr>
            <a:spLocks noGrp="1"/>
          </p:cNvSpPr>
          <p:nvPr>
            <p:ph type="body" sz="quarter" idx="22" hasCustomPrompt="1"/>
          </p:nvPr>
        </p:nvSpPr>
        <p:spPr>
          <a:xfrm>
            <a:off x="382957" y="358530"/>
            <a:ext cx="3844800" cy="784470"/>
          </a:xfrm>
          <a:prstGeom prst="rect">
            <a:avLst/>
          </a:prstGeom>
        </p:spPr>
        <p:txBody>
          <a:bodyPr/>
          <a:lstStyle>
            <a:lvl1pPr marL="14400" indent="0">
              <a:lnSpc>
                <a:spcPts val="2700"/>
              </a:lnSpc>
              <a:spcAft>
                <a:spcPts val="0"/>
              </a:spcAft>
              <a:buFontTx/>
              <a:buNone/>
              <a:defRPr sz="2200" b="1" i="0" baseline="0">
                <a:solidFill>
                  <a:schemeClr val="bg1"/>
                </a:solidFill>
                <a:latin typeface="Verdana" panose="020B0604030504040204" pitchFamily="34" charset="0"/>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otsikkoa napsautt.</a:t>
            </a:r>
          </a:p>
        </p:txBody>
      </p:sp>
      <p:sp>
        <p:nvSpPr>
          <p:cNvPr id="3" name="Päivämäärän paikkamerkki 3">
            <a:extLst>
              <a:ext uri="{FF2B5EF4-FFF2-40B4-BE49-F238E27FC236}">
                <a16:creationId xmlns:a16="http://schemas.microsoft.com/office/drawing/2014/main" id="{26DFF81A-A854-5304-8FA5-4EF6A037DD98}"/>
              </a:ext>
            </a:extLst>
          </p:cNvPr>
          <p:cNvSpPr>
            <a:spLocks noGrp="1"/>
          </p:cNvSpPr>
          <p:nvPr>
            <p:ph type="dt" sz="half" idx="2"/>
          </p:nvPr>
        </p:nvSpPr>
        <p:spPr>
          <a:xfrm>
            <a:off x="282028" y="4751463"/>
            <a:ext cx="829280" cy="163042"/>
          </a:xfrm>
          <a:prstGeom prst="rect">
            <a:avLst/>
          </a:prstGeom>
        </p:spPr>
        <p:txBody>
          <a:bodyPr vert="horz" lIns="91440" tIns="45720" rIns="91440" bIns="45720" rtlCol="0" anchor="t"/>
          <a:lstStyle>
            <a:lvl1pPr algn="l">
              <a:defRPr sz="65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pPr/>
              <a:t>22.6.2026</a:t>
            </a:fld>
            <a:endParaRPr lang="fi-FI"/>
          </a:p>
        </p:txBody>
      </p:sp>
      <p:sp>
        <p:nvSpPr>
          <p:cNvPr id="4" name="Alatunnisteen paikkamerkki 4">
            <a:extLst>
              <a:ext uri="{FF2B5EF4-FFF2-40B4-BE49-F238E27FC236}">
                <a16:creationId xmlns:a16="http://schemas.microsoft.com/office/drawing/2014/main" id="{220C84AD-43E7-25D6-BB64-1E76EE93C675}"/>
              </a:ext>
            </a:extLst>
          </p:cNvPr>
          <p:cNvSpPr>
            <a:spLocks noGrp="1"/>
          </p:cNvSpPr>
          <p:nvPr>
            <p:ph type="ftr" sz="quarter" idx="3"/>
          </p:nvPr>
        </p:nvSpPr>
        <p:spPr>
          <a:xfrm>
            <a:off x="1111307" y="4751463"/>
            <a:ext cx="1296094" cy="163042"/>
          </a:xfrm>
          <a:prstGeom prst="rect">
            <a:avLst/>
          </a:prstGeom>
        </p:spPr>
        <p:txBody>
          <a:bodyPr vert="horz" lIns="91440" tIns="45720" rIns="91440" bIns="45720" rtlCol="0" anchor="t"/>
          <a:lstStyle>
            <a:lvl1pPr algn="l">
              <a:defRPr sz="65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639826258"/>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aalea omena 1">
    <p:bg>
      <p:bgPr>
        <a:solidFill>
          <a:srgbClr val="DDF9D4"/>
        </a:solidFill>
        <a:effectLst/>
      </p:bgPr>
    </p:bg>
    <p:spTree>
      <p:nvGrpSpPr>
        <p:cNvPr id="1" name=""/>
        <p:cNvGrpSpPr/>
        <p:nvPr/>
      </p:nvGrpSpPr>
      <p:grpSpPr>
        <a:xfrm>
          <a:off x="0" y="0"/>
          <a:ext cx="0" cy="0"/>
          <a:chOff x="0" y="0"/>
          <a:chExt cx="0" cy="0"/>
        </a:xfrm>
      </p:grpSpPr>
      <p:sp>
        <p:nvSpPr>
          <p:cNvPr id="13" name="Kuvan paikkamerkki 6">
            <a:extLst>
              <a:ext uri="{FF2B5EF4-FFF2-40B4-BE49-F238E27FC236}">
                <a16:creationId xmlns:a16="http://schemas.microsoft.com/office/drawing/2014/main" id="{2E6D5384-A0D8-0316-8EAC-721782062228}"/>
              </a:ext>
            </a:extLst>
          </p:cNvPr>
          <p:cNvSpPr>
            <a:spLocks noGrp="1"/>
          </p:cNvSpPr>
          <p:nvPr>
            <p:ph type="pic" sz="quarter" idx="18" hasCustomPrompt="1"/>
          </p:nvPr>
        </p:nvSpPr>
        <p:spPr>
          <a:xfrm>
            <a:off x="6029934" y="0"/>
            <a:ext cx="3114071" cy="4438776"/>
          </a:xfrm>
          <a:prstGeom prst="rect">
            <a:avLst/>
          </a:prstGeom>
          <a:solidFill>
            <a:schemeClr val="bg1"/>
          </a:solidFill>
        </p:spPr>
        <p:txBody>
          <a:bodyPr anchor="ctr"/>
          <a:lstStyle>
            <a:lvl1pPr marL="0" indent="0" algn="ctr">
              <a:buFontTx/>
              <a:buNone/>
              <a:defRPr sz="1500" b="1" i="0">
                <a:solidFill>
                  <a:srgbClr val="000000"/>
                </a:solidFill>
                <a:latin typeface="Verdana" panose="020B0604030504040204" pitchFamily="34" charset="0"/>
              </a:defRPr>
            </a:lvl1pPr>
          </a:lstStyle>
          <a:p>
            <a:r>
              <a:rPr lang="fi-FI"/>
              <a:t>Lisää kuva</a:t>
            </a:r>
            <a:br>
              <a:rPr lang="fi-FI"/>
            </a:br>
            <a:r>
              <a:rPr lang="fi-FI"/>
              <a:t>napsauttamalla</a:t>
            </a:r>
            <a:br>
              <a:rPr lang="fi-FI"/>
            </a:br>
            <a:r>
              <a:rPr lang="fi-FI"/>
              <a:t>kuvaketta</a:t>
            </a:r>
          </a:p>
        </p:txBody>
      </p:sp>
      <p:pic>
        <p:nvPicPr>
          <p:cNvPr id="3" name="Kuva 2">
            <a:extLst>
              <a:ext uri="{FF2B5EF4-FFF2-40B4-BE49-F238E27FC236}">
                <a16:creationId xmlns:a16="http://schemas.microsoft.com/office/drawing/2014/main" id="{A5B8837D-5611-1CEB-9196-AF38F3E8A87B}"/>
              </a:ext>
            </a:extLst>
          </p:cNvPr>
          <p:cNvPicPr>
            <a:picLocks noChangeAspect="1"/>
          </p:cNvPicPr>
          <p:nvPr userDrawn="1"/>
        </p:nvPicPr>
        <p:blipFill>
          <a:blip r:embed="rId2"/>
          <a:stretch>
            <a:fillRect/>
          </a:stretch>
        </p:blipFill>
        <p:spPr>
          <a:xfrm>
            <a:off x="147239" y="4192232"/>
            <a:ext cx="2626520" cy="908634"/>
          </a:xfrm>
          <a:prstGeom prst="rect">
            <a:avLst/>
          </a:prstGeom>
        </p:spPr>
      </p:pic>
      <p:sp>
        <p:nvSpPr>
          <p:cNvPr id="2" name="object 5" descr="$PPTXTitle">
            <a:extLst>
              <a:ext uri="{FF2B5EF4-FFF2-40B4-BE49-F238E27FC236}">
                <a16:creationId xmlns:a16="http://schemas.microsoft.com/office/drawing/2014/main" id="{A7D7EB5E-76A0-F943-1812-AB737AAC059C}"/>
              </a:ext>
            </a:extLst>
          </p:cNvPr>
          <p:cNvSpPr txBox="1">
            <a:spLocks noGrp="1"/>
          </p:cNvSpPr>
          <p:nvPr>
            <p:ph type="title" hasCustomPrompt="1"/>
          </p:nvPr>
        </p:nvSpPr>
        <p:spPr>
          <a:xfrm>
            <a:off x="361159" y="574488"/>
            <a:ext cx="5436610" cy="1676740"/>
          </a:xfrm>
          <a:prstGeom prst="rect">
            <a:avLst/>
          </a:prstGeom>
        </p:spPr>
        <p:txBody>
          <a:bodyPr vert="horz" wrap="square" lIns="0" tIns="14604" rIns="0" bIns="0" rtlCol="0">
            <a:spAutoFit/>
          </a:bodyPr>
          <a:lstStyle>
            <a:lvl1pPr>
              <a:lnSpc>
                <a:spcPts val="4040"/>
              </a:lnSpc>
              <a:defRPr sz="3600" b="1" i="0">
                <a:solidFill>
                  <a:srgbClr val="000000"/>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spTree>
    <p:extLst>
      <p:ext uri="{BB962C8B-B14F-4D97-AF65-F5344CB8AC3E}">
        <p14:creationId xmlns:p14="http://schemas.microsoft.com/office/powerpoint/2010/main" val="693423795"/>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aalea omena 2">
    <p:bg>
      <p:bgPr>
        <a:solidFill>
          <a:srgbClr val="DDF9D4"/>
        </a:solidFill>
        <a:effectLst/>
      </p:bgPr>
    </p:bg>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1E9BEE66-BE13-826E-9F2B-BE4595C5B405}"/>
              </a:ext>
            </a:extLst>
          </p:cNvPr>
          <p:cNvSpPr/>
          <p:nvPr userDrawn="1"/>
        </p:nvSpPr>
        <p:spPr>
          <a:xfrm>
            <a:off x="8336801" y="368807"/>
            <a:ext cx="422275" cy="431800"/>
          </a:xfrm>
          <a:custGeom>
            <a:avLst/>
            <a:gdLst/>
            <a:ahLst/>
            <a:cxnLst/>
            <a:rect l="l" t="t" r="r" b="b"/>
            <a:pathLst>
              <a:path w="422275" h="431800">
                <a:moveTo>
                  <a:pt x="422249" y="0"/>
                </a:moveTo>
                <a:lnTo>
                  <a:pt x="0" y="0"/>
                </a:lnTo>
                <a:lnTo>
                  <a:pt x="0" y="143510"/>
                </a:lnTo>
                <a:lnTo>
                  <a:pt x="281495" y="143510"/>
                </a:lnTo>
                <a:lnTo>
                  <a:pt x="281495" y="431800"/>
                </a:lnTo>
                <a:lnTo>
                  <a:pt x="422249" y="431800"/>
                </a:lnTo>
                <a:lnTo>
                  <a:pt x="422249" y="143510"/>
                </a:lnTo>
                <a:lnTo>
                  <a:pt x="422249" y="0"/>
                </a:lnTo>
                <a:close/>
              </a:path>
            </a:pathLst>
          </a:custGeom>
          <a:solidFill>
            <a:srgbClr val="000000"/>
          </a:solidFill>
        </p:spPr>
        <p:txBody>
          <a:bodyPr wrap="square" lIns="0" tIns="0" rIns="0" bIns="0" rtlCol="0"/>
          <a:lstStyle/>
          <a:p>
            <a:endParaRPr b="1" i="0">
              <a:latin typeface="Verdana" panose="020B0604030504040204" pitchFamily="34" charset="0"/>
            </a:endParaRPr>
          </a:p>
        </p:txBody>
      </p:sp>
      <p:sp>
        <p:nvSpPr>
          <p:cNvPr id="8" name="object 5" descr="$PPTXTitle">
            <a:extLst>
              <a:ext uri="{FF2B5EF4-FFF2-40B4-BE49-F238E27FC236}">
                <a16:creationId xmlns:a16="http://schemas.microsoft.com/office/drawing/2014/main" id="{9F38BBF2-EB29-4B22-4BFA-FC8D4AB41815}"/>
              </a:ext>
            </a:extLst>
          </p:cNvPr>
          <p:cNvSpPr txBox="1">
            <a:spLocks noGrp="1"/>
          </p:cNvSpPr>
          <p:nvPr>
            <p:ph type="title" hasCustomPrompt="1"/>
          </p:nvPr>
        </p:nvSpPr>
        <p:spPr>
          <a:xfrm>
            <a:off x="361159" y="275470"/>
            <a:ext cx="7523210" cy="1676740"/>
          </a:xfrm>
          <a:prstGeom prst="rect">
            <a:avLst/>
          </a:prstGeom>
        </p:spPr>
        <p:txBody>
          <a:bodyPr vert="horz" wrap="square" lIns="0" tIns="14604" rIns="0" bIns="0" rtlCol="0">
            <a:spAutoFit/>
          </a:bodyPr>
          <a:lstStyle>
            <a:lvl1pPr>
              <a:lnSpc>
                <a:spcPts val="4040"/>
              </a:lnSpc>
              <a:defRPr sz="3600" b="1" i="0">
                <a:solidFill>
                  <a:srgbClr val="000000"/>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sp>
        <p:nvSpPr>
          <p:cNvPr id="9" name="Alatunnisteen paikkamerkki 2">
            <a:extLst>
              <a:ext uri="{FF2B5EF4-FFF2-40B4-BE49-F238E27FC236}">
                <a16:creationId xmlns:a16="http://schemas.microsoft.com/office/drawing/2014/main" id="{6B6B27EC-0147-F97A-3440-1E900697256C}"/>
              </a:ext>
            </a:extLst>
          </p:cNvPr>
          <p:cNvSpPr>
            <a:spLocks noGrp="1"/>
          </p:cNvSpPr>
          <p:nvPr>
            <p:ph type="ftr" sz="quarter" idx="11"/>
          </p:nvPr>
        </p:nvSpPr>
        <p:spPr>
          <a:xfrm>
            <a:off x="274033" y="4749342"/>
            <a:ext cx="1295891" cy="164690"/>
          </a:xfrm>
          <a:prstGeom prst="rect">
            <a:avLst/>
          </a:prstGeom>
        </p:spPr>
        <p:txBody>
          <a:bodyPr/>
          <a:lstStyle>
            <a:lvl1pPr>
              <a:defRPr b="0" i="0">
                <a:solidFill>
                  <a:srgbClr val="000000"/>
                </a:solidFill>
                <a:latin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305990720"/>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aalea omena 3">
    <p:bg>
      <p:bgPr>
        <a:solidFill>
          <a:srgbClr val="DDF9D4"/>
        </a:solidFill>
        <a:effectLst/>
      </p:bgPr>
    </p:bg>
    <p:spTree>
      <p:nvGrpSpPr>
        <p:cNvPr id="1" name=""/>
        <p:cNvGrpSpPr/>
        <p:nvPr/>
      </p:nvGrpSpPr>
      <p:grpSpPr>
        <a:xfrm>
          <a:off x="0" y="0"/>
          <a:ext cx="0" cy="0"/>
          <a:chOff x="0" y="0"/>
          <a:chExt cx="0" cy="0"/>
        </a:xfrm>
      </p:grpSpPr>
      <p:sp>
        <p:nvSpPr>
          <p:cNvPr id="17" name="Kuvan paikkamerkki 6">
            <a:extLst>
              <a:ext uri="{FF2B5EF4-FFF2-40B4-BE49-F238E27FC236}">
                <a16:creationId xmlns:a16="http://schemas.microsoft.com/office/drawing/2014/main" id="{0B40A906-2C10-8798-4FEF-C12EF6B71186}"/>
              </a:ext>
            </a:extLst>
          </p:cNvPr>
          <p:cNvSpPr>
            <a:spLocks noGrp="1"/>
          </p:cNvSpPr>
          <p:nvPr>
            <p:ph type="pic" sz="quarter" idx="18" hasCustomPrompt="1"/>
          </p:nvPr>
        </p:nvSpPr>
        <p:spPr>
          <a:xfrm>
            <a:off x="5090400" y="0"/>
            <a:ext cx="4053605" cy="5143500"/>
          </a:xfrm>
          <a:prstGeom prst="rect">
            <a:avLst/>
          </a:prstGeom>
          <a:solidFill>
            <a:schemeClr val="bg1"/>
          </a:solidFill>
        </p:spPr>
        <p:txBody>
          <a:bodyPr anchor="ctr"/>
          <a:lstStyle>
            <a:lvl1pPr marL="0" indent="0" algn="ctr">
              <a:buFontTx/>
              <a:buNone/>
              <a:defRPr sz="1500" b="0" i="0">
                <a:solidFill>
                  <a:srgbClr val="000000"/>
                </a:solidFill>
                <a:latin typeface="Verdana" panose="020B0604030504040204" pitchFamily="34" charset="0"/>
              </a:defRPr>
            </a:lvl1pPr>
          </a:lstStyle>
          <a:p>
            <a:r>
              <a:rPr lang="fi-FI"/>
              <a:t>Lisää kuva</a:t>
            </a:r>
            <a:br>
              <a:rPr lang="fi-FI"/>
            </a:br>
            <a:r>
              <a:rPr lang="fi-FI"/>
              <a:t>napsauttamalla</a:t>
            </a:r>
            <a:br>
              <a:rPr lang="fi-FI"/>
            </a:br>
            <a:r>
              <a:rPr lang="fi-FI"/>
              <a:t>kuvaketta</a:t>
            </a:r>
          </a:p>
        </p:txBody>
      </p:sp>
      <p:sp>
        <p:nvSpPr>
          <p:cNvPr id="3" name="Päivämäärän paikkamerkki 3">
            <a:extLst>
              <a:ext uri="{FF2B5EF4-FFF2-40B4-BE49-F238E27FC236}">
                <a16:creationId xmlns:a16="http://schemas.microsoft.com/office/drawing/2014/main" id="{9F6E7BD8-B327-DA06-AACE-2941C066BB54}"/>
              </a:ext>
            </a:extLst>
          </p:cNvPr>
          <p:cNvSpPr>
            <a:spLocks noGrp="1"/>
          </p:cNvSpPr>
          <p:nvPr>
            <p:ph type="dt" sz="half" idx="2"/>
          </p:nvPr>
        </p:nvSpPr>
        <p:spPr>
          <a:xfrm>
            <a:off x="282028" y="4751463"/>
            <a:ext cx="829280" cy="163042"/>
          </a:xfrm>
          <a:prstGeom prst="rect">
            <a:avLst/>
          </a:prstGeom>
        </p:spPr>
        <p:txBody>
          <a:bodyPr vert="horz" lIns="91440" tIns="45720" rIns="91440" bIns="45720" rtlCol="0" anchor="t"/>
          <a:lstStyle>
            <a:lvl1pPr algn="l">
              <a:defRPr sz="650" b="0" i="0">
                <a:solidFill>
                  <a:srgbClr val="000000"/>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pPr/>
              <a:t>22.6.2026</a:t>
            </a:fld>
            <a:endParaRPr lang="fi-FI"/>
          </a:p>
        </p:txBody>
      </p:sp>
      <p:sp>
        <p:nvSpPr>
          <p:cNvPr id="4" name="Alatunnisteen paikkamerkki 4">
            <a:extLst>
              <a:ext uri="{FF2B5EF4-FFF2-40B4-BE49-F238E27FC236}">
                <a16:creationId xmlns:a16="http://schemas.microsoft.com/office/drawing/2014/main" id="{8B4B80B7-DB82-85E8-2BEF-0B349D0D6937}"/>
              </a:ext>
            </a:extLst>
          </p:cNvPr>
          <p:cNvSpPr>
            <a:spLocks noGrp="1"/>
          </p:cNvSpPr>
          <p:nvPr>
            <p:ph type="ftr" sz="quarter" idx="3"/>
          </p:nvPr>
        </p:nvSpPr>
        <p:spPr>
          <a:xfrm>
            <a:off x="1111307" y="4751463"/>
            <a:ext cx="1296094" cy="163042"/>
          </a:xfrm>
          <a:prstGeom prst="rect">
            <a:avLst/>
          </a:prstGeom>
        </p:spPr>
        <p:txBody>
          <a:bodyPr vert="horz" lIns="91440" tIns="45720" rIns="91440" bIns="45720" rtlCol="0" anchor="t"/>
          <a:lstStyle>
            <a:lvl1pPr algn="l">
              <a:defRPr sz="650" b="0" i="0">
                <a:solidFill>
                  <a:srgbClr val="000000"/>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 name="Tekstin paikkamerkki 2">
            <a:extLst>
              <a:ext uri="{FF2B5EF4-FFF2-40B4-BE49-F238E27FC236}">
                <a16:creationId xmlns:a16="http://schemas.microsoft.com/office/drawing/2014/main" id="{5601DB87-7DC8-6A49-C448-25C9B336A7C9}"/>
              </a:ext>
            </a:extLst>
          </p:cNvPr>
          <p:cNvSpPr>
            <a:spLocks noGrp="1"/>
          </p:cNvSpPr>
          <p:nvPr>
            <p:ph idx="21"/>
          </p:nvPr>
        </p:nvSpPr>
        <p:spPr>
          <a:xfrm>
            <a:off x="378694" y="1255092"/>
            <a:ext cx="4315706" cy="323050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b="0" i="0">
                <a:solidFill>
                  <a:srgbClr val="000000"/>
                </a:solidFill>
                <a:latin typeface="Verdana" panose="020B0604030504040204" pitchFamily="34" charset="0"/>
              </a:defRPr>
            </a:lvl1pPr>
            <a:lvl2pPr indent="-158400">
              <a:buSzPct val="125000"/>
              <a:defRPr sz="1300" b="0" i="0" baseline="0">
                <a:solidFill>
                  <a:srgbClr val="000000"/>
                </a:solidFill>
                <a:latin typeface="Verdana" panose="020B0604030504040204" pitchFamily="34" charset="0"/>
              </a:defRPr>
            </a:lvl2pPr>
            <a:lvl3pPr indent="-158400">
              <a:buSzPct val="125000"/>
              <a:defRPr sz="1100" b="0" i="0">
                <a:solidFill>
                  <a:srgbClr val="000000"/>
                </a:solidFill>
                <a:latin typeface="Verdana" panose="020B0604030504040204" pitchFamily="34" charset="0"/>
              </a:defRPr>
            </a:lvl3pPr>
            <a:lvl4pPr indent="-158400">
              <a:buSzPct val="125000"/>
              <a:defRPr sz="1000" b="0" i="0">
                <a:solidFill>
                  <a:srgbClr val="000000"/>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5" name="Tekstin paikkamerkki 28">
            <a:extLst>
              <a:ext uri="{FF2B5EF4-FFF2-40B4-BE49-F238E27FC236}">
                <a16:creationId xmlns:a16="http://schemas.microsoft.com/office/drawing/2014/main" id="{CFA8613A-0D2F-7839-ECEB-69F39E37476A}"/>
              </a:ext>
            </a:extLst>
          </p:cNvPr>
          <p:cNvSpPr>
            <a:spLocks noGrp="1"/>
          </p:cNvSpPr>
          <p:nvPr>
            <p:ph type="body" sz="quarter" idx="22" hasCustomPrompt="1"/>
          </p:nvPr>
        </p:nvSpPr>
        <p:spPr>
          <a:xfrm>
            <a:off x="382957" y="358530"/>
            <a:ext cx="4315706" cy="784470"/>
          </a:xfrm>
          <a:prstGeom prst="rect">
            <a:avLst/>
          </a:prstGeom>
        </p:spPr>
        <p:txBody>
          <a:bodyPr/>
          <a:lstStyle>
            <a:lvl1pPr marL="14400" indent="0">
              <a:lnSpc>
                <a:spcPts val="2700"/>
              </a:lnSpc>
              <a:spcAft>
                <a:spcPts val="0"/>
              </a:spcAft>
              <a:buFontTx/>
              <a:buNone/>
              <a:defRPr sz="2200" b="1" i="0" baseline="0">
                <a:solidFill>
                  <a:srgbClr val="000000"/>
                </a:solidFill>
                <a:latin typeface="Verdana" panose="020B0604030504040204" pitchFamily="34" charset="0"/>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otsikkoa napsautt.</a:t>
            </a:r>
          </a:p>
        </p:txBody>
      </p:sp>
    </p:spTree>
    <p:extLst>
      <p:ext uri="{BB962C8B-B14F-4D97-AF65-F5344CB8AC3E}">
        <p14:creationId xmlns:p14="http://schemas.microsoft.com/office/powerpoint/2010/main" val="786402173"/>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eltainen 1">
    <p:bg>
      <p:bgPr>
        <a:solidFill>
          <a:srgbClr val="FFFF00"/>
        </a:solidFill>
        <a:effectLst/>
      </p:bgPr>
    </p:bg>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BA691B00-CEAD-AC74-7A6A-5C0DE3169BED}"/>
              </a:ext>
            </a:extLst>
          </p:cNvPr>
          <p:cNvSpPr/>
          <p:nvPr userDrawn="1"/>
        </p:nvSpPr>
        <p:spPr>
          <a:xfrm>
            <a:off x="386334" y="4391875"/>
            <a:ext cx="489584" cy="488950"/>
          </a:xfrm>
          <a:custGeom>
            <a:avLst/>
            <a:gdLst/>
            <a:ahLst/>
            <a:cxnLst/>
            <a:rect l="l" t="t" r="r" b="b"/>
            <a:pathLst>
              <a:path w="489584" h="488950">
                <a:moveTo>
                  <a:pt x="489216" y="0"/>
                </a:moveTo>
                <a:lnTo>
                  <a:pt x="0" y="0"/>
                </a:lnTo>
                <a:lnTo>
                  <a:pt x="0" y="162560"/>
                </a:lnTo>
                <a:lnTo>
                  <a:pt x="326136" y="162560"/>
                </a:lnTo>
                <a:lnTo>
                  <a:pt x="326136" y="488950"/>
                </a:lnTo>
                <a:lnTo>
                  <a:pt x="489216" y="488950"/>
                </a:lnTo>
                <a:lnTo>
                  <a:pt x="489216" y="162560"/>
                </a:lnTo>
                <a:lnTo>
                  <a:pt x="489216" y="0"/>
                </a:lnTo>
                <a:close/>
              </a:path>
            </a:pathLst>
          </a:custGeom>
          <a:solidFill>
            <a:srgbClr val="000000"/>
          </a:solidFill>
        </p:spPr>
        <p:txBody>
          <a:bodyPr wrap="square" lIns="0" tIns="0" rIns="0" bIns="0" rtlCol="0"/>
          <a:lstStyle/>
          <a:p>
            <a:endParaRPr b="1" i="0">
              <a:latin typeface="Verdana" panose="020B0604030504040204" pitchFamily="34" charset="0"/>
            </a:endParaRPr>
          </a:p>
        </p:txBody>
      </p:sp>
      <p:pic>
        <p:nvPicPr>
          <p:cNvPr id="10" name="object 6">
            <a:extLst>
              <a:ext uri="{FF2B5EF4-FFF2-40B4-BE49-F238E27FC236}">
                <a16:creationId xmlns:a16="http://schemas.microsoft.com/office/drawing/2014/main" id="{3C09AD1A-6B2C-B6F4-F6A4-B0BCA19E2EDB}"/>
              </a:ext>
            </a:extLst>
          </p:cNvPr>
          <p:cNvPicPr/>
          <p:nvPr userDrawn="1"/>
        </p:nvPicPr>
        <p:blipFill>
          <a:blip r:embed="rId2" cstate="print"/>
          <a:stretch>
            <a:fillRect/>
          </a:stretch>
        </p:blipFill>
        <p:spPr>
          <a:xfrm>
            <a:off x="1037512" y="4770548"/>
            <a:ext cx="1465415" cy="140620"/>
          </a:xfrm>
          <a:prstGeom prst="rect">
            <a:avLst/>
          </a:prstGeom>
        </p:spPr>
      </p:pic>
      <p:sp>
        <p:nvSpPr>
          <p:cNvPr id="13" name="Kuvan paikkamerkki 6">
            <a:extLst>
              <a:ext uri="{FF2B5EF4-FFF2-40B4-BE49-F238E27FC236}">
                <a16:creationId xmlns:a16="http://schemas.microsoft.com/office/drawing/2014/main" id="{2E6D5384-A0D8-0316-8EAC-721782062228}"/>
              </a:ext>
            </a:extLst>
          </p:cNvPr>
          <p:cNvSpPr>
            <a:spLocks noGrp="1"/>
          </p:cNvSpPr>
          <p:nvPr>
            <p:ph type="pic" sz="quarter" idx="18" hasCustomPrompt="1"/>
          </p:nvPr>
        </p:nvSpPr>
        <p:spPr>
          <a:xfrm>
            <a:off x="6029934" y="0"/>
            <a:ext cx="3114071" cy="4438776"/>
          </a:xfrm>
          <a:prstGeom prst="rect">
            <a:avLst/>
          </a:prstGeom>
          <a:solidFill>
            <a:schemeClr val="bg1"/>
          </a:solidFill>
        </p:spPr>
        <p:txBody>
          <a:bodyPr anchor="ctr"/>
          <a:lstStyle>
            <a:lvl1pPr marL="0" indent="0" algn="ctr">
              <a:buFontTx/>
              <a:buNone/>
              <a:defRPr sz="1500" b="0" i="0">
                <a:solidFill>
                  <a:srgbClr val="000000"/>
                </a:solidFill>
                <a:latin typeface="Verdana" panose="020B0604030504040204" pitchFamily="34" charset="0"/>
              </a:defRPr>
            </a:lvl1pPr>
          </a:lstStyle>
          <a:p>
            <a:r>
              <a:rPr lang="fi-FI"/>
              <a:t>Lisää kuva</a:t>
            </a:r>
            <a:br>
              <a:rPr lang="fi-FI"/>
            </a:br>
            <a:r>
              <a:rPr lang="fi-FI"/>
              <a:t>napsauttamalla</a:t>
            </a:r>
            <a:br>
              <a:rPr lang="fi-FI"/>
            </a:br>
            <a:r>
              <a:rPr lang="fi-FI"/>
              <a:t>kuvaketta</a:t>
            </a:r>
          </a:p>
        </p:txBody>
      </p:sp>
      <p:sp>
        <p:nvSpPr>
          <p:cNvPr id="2" name="object 5" descr="$PPTXTitle">
            <a:extLst>
              <a:ext uri="{FF2B5EF4-FFF2-40B4-BE49-F238E27FC236}">
                <a16:creationId xmlns:a16="http://schemas.microsoft.com/office/drawing/2014/main" id="{1ACEE5B5-BED3-BD3A-0D91-3C3113043A96}"/>
              </a:ext>
            </a:extLst>
          </p:cNvPr>
          <p:cNvSpPr txBox="1">
            <a:spLocks noGrp="1"/>
          </p:cNvSpPr>
          <p:nvPr>
            <p:ph type="title" hasCustomPrompt="1"/>
          </p:nvPr>
        </p:nvSpPr>
        <p:spPr>
          <a:xfrm>
            <a:off x="361159" y="574488"/>
            <a:ext cx="5436610" cy="1676740"/>
          </a:xfrm>
          <a:prstGeom prst="rect">
            <a:avLst/>
          </a:prstGeom>
        </p:spPr>
        <p:txBody>
          <a:bodyPr vert="horz" wrap="square" lIns="0" tIns="14604" rIns="0" bIns="0" rtlCol="0">
            <a:spAutoFit/>
          </a:bodyPr>
          <a:lstStyle>
            <a:lvl1pPr>
              <a:lnSpc>
                <a:spcPts val="4040"/>
              </a:lnSpc>
              <a:defRPr sz="3600" b="1" i="0">
                <a:solidFill>
                  <a:srgbClr val="000000"/>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spTree>
    <p:extLst>
      <p:ext uri="{BB962C8B-B14F-4D97-AF65-F5344CB8AC3E}">
        <p14:creationId xmlns:p14="http://schemas.microsoft.com/office/powerpoint/2010/main" val="2359040279"/>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eltainen 2">
    <p:bg>
      <p:bgPr>
        <a:solidFill>
          <a:srgbClr val="FFFF00"/>
        </a:solidFill>
        <a:effectLst/>
      </p:bgPr>
    </p:bg>
    <p:spTree>
      <p:nvGrpSpPr>
        <p:cNvPr id="1" name=""/>
        <p:cNvGrpSpPr/>
        <p:nvPr/>
      </p:nvGrpSpPr>
      <p:grpSpPr>
        <a:xfrm>
          <a:off x="0" y="0"/>
          <a:ext cx="0" cy="0"/>
          <a:chOff x="0" y="0"/>
          <a:chExt cx="0" cy="0"/>
        </a:xfrm>
      </p:grpSpPr>
      <p:sp>
        <p:nvSpPr>
          <p:cNvPr id="5" name="object 7">
            <a:extLst>
              <a:ext uri="{FF2B5EF4-FFF2-40B4-BE49-F238E27FC236}">
                <a16:creationId xmlns:a16="http://schemas.microsoft.com/office/drawing/2014/main" id="{BA0CE4E5-B307-E9A1-CD0B-5C930F807D13}"/>
              </a:ext>
            </a:extLst>
          </p:cNvPr>
          <p:cNvSpPr/>
          <p:nvPr userDrawn="1"/>
        </p:nvSpPr>
        <p:spPr>
          <a:xfrm>
            <a:off x="8336801" y="368807"/>
            <a:ext cx="422275" cy="431800"/>
          </a:xfrm>
          <a:custGeom>
            <a:avLst/>
            <a:gdLst/>
            <a:ahLst/>
            <a:cxnLst/>
            <a:rect l="l" t="t" r="r" b="b"/>
            <a:pathLst>
              <a:path w="422275" h="431800">
                <a:moveTo>
                  <a:pt x="422249" y="0"/>
                </a:moveTo>
                <a:lnTo>
                  <a:pt x="0" y="0"/>
                </a:lnTo>
                <a:lnTo>
                  <a:pt x="0" y="143510"/>
                </a:lnTo>
                <a:lnTo>
                  <a:pt x="281495" y="143510"/>
                </a:lnTo>
                <a:lnTo>
                  <a:pt x="281495" y="431800"/>
                </a:lnTo>
                <a:lnTo>
                  <a:pt x="422249" y="431800"/>
                </a:lnTo>
                <a:lnTo>
                  <a:pt x="422249" y="143510"/>
                </a:lnTo>
                <a:lnTo>
                  <a:pt x="422249" y="0"/>
                </a:lnTo>
                <a:close/>
              </a:path>
            </a:pathLst>
          </a:custGeom>
          <a:solidFill>
            <a:srgbClr val="000000"/>
          </a:solidFill>
        </p:spPr>
        <p:txBody>
          <a:bodyPr wrap="square" lIns="0" tIns="0" rIns="0" bIns="0" rtlCol="0"/>
          <a:lstStyle/>
          <a:p>
            <a:endParaRPr b="1" i="0">
              <a:latin typeface="Verdana" panose="020B0604030504040204" pitchFamily="34" charset="0"/>
            </a:endParaRPr>
          </a:p>
        </p:txBody>
      </p:sp>
      <p:sp>
        <p:nvSpPr>
          <p:cNvPr id="7" name="object 5" descr="$PPTXTitle">
            <a:extLst>
              <a:ext uri="{FF2B5EF4-FFF2-40B4-BE49-F238E27FC236}">
                <a16:creationId xmlns:a16="http://schemas.microsoft.com/office/drawing/2014/main" id="{8E50C1CF-78A5-52A1-4BA9-D802EB73F436}"/>
              </a:ext>
            </a:extLst>
          </p:cNvPr>
          <p:cNvSpPr txBox="1">
            <a:spLocks noGrp="1"/>
          </p:cNvSpPr>
          <p:nvPr>
            <p:ph type="title" hasCustomPrompt="1"/>
          </p:nvPr>
        </p:nvSpPr>
        <p:spPr>
          <a:xfrm>
            <a:off x="361159" y="275470"/>
            <a:ext cx="7523210" cy="1676740"/>
          </a:xfrm>
          <a:prstGeom prst="rect">
            <a:avLst/>
          </a:prstGeom>
        </p:spPr>
        <p:txBody>
          <a:bodyPr vert="horz" wrap="square" lIns="0" tIns="14604" rIns="0" bIns="0" rtlCol="0">
            <a:spAutoFit/>
          </a:bodyPr>
          <a:lstStyle>
            <a:lvl1pPr>
              <a:lnSpc>
                <a:spcPts val="4040"/>
              </a:lnSpc>
              <a:defRPr sz="3600" b="1" i="0">
                <a:solidFill>
                  <a:srgbClr val="000000"/>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sp>
        <p:nvSpPr>
          <p:cNvPr id="2" name="Alatunnisteen paikkamerkki 2">
            <a:extLst>
              <a:ext uri="{FF2B5EF4-FFF2-40B4-BE49-F238E27FC236}">
                <a16:creationId xmlns:a16="http://schemas.microsoft.com/office/drawing/2014/main" id="{27DC0FD5-92E2-2D18-B114-6DC2533C5874}"/>
              </a:ext>
            </a:extLst>
          </p:cNvPr>
          <p:cNvSpPr>
            <a:spLocks noGrp="1"/>
          </p:cNvSpPr>
          <p:nvPr>
            <p:ph type="ftr" sz="quarter" idx="11"/>
          </p:nvPr>
        </p:nvSpPr>
        <p:spPr>
          <a:xfrm>
            <a:off x="274033" y="4749342"/>
            <a:ext cx="1295891" cy="164690"/>
          </a:xfrm>
          <a:prstGeom prst="rect">
            <a:avLst/>
          </a:prstGeom>
        </p:spPr>
        <p:txBody>
          <a:bodyPr/>
          <a:lstStyle>
            <a:lvl1pPr>
              <a:defRPr b="0" i="0">
                <a:solidFill>
                  <a:srgbClr val="000000"/>
                </a:solidFill>
                <a:latin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549499557"/>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ltainen 3">
    <p:bg>
      <p:bgPr>
        <a:solidFill>
          <a:srgbClr val="FFFF00"/>
        </a:solidFill>
        <a:effectLst/>
      </p:bgPr>
    </p:bg>
    <p:spTree>
      <p:nvGrpSpPr>
        <p:cNvPr id="1" name=""/>
        <p:cNvGrpSpPr/>
        <p:nvPr/>
      </p:nvGrpSpPr>
      <p:grpSpPr>
        <a:xfrm>
          <a:off x="0" y="0"/>
          <a:ext cx="0" cy="0"/>
          <a:chOff x="0" y="0"/>
          <a:chExt cx="0" cy="0"/>
        </a:xfrm>
      </p:grpSpPr>
      <p:sp>
        <p:nvSpPr>
          <p:cNvPr id="17" name="Kuvan paikkamerkki 6">
            <a:extLst>
              <a:ext uri="{FF2B5EF4-FFF2-40B4-BE49-F238E27FC236}">
                <a16:creationId xmlns:a16="http://schemas.microsoft.com/office/drawing/2014/main" id="{0B40A906-2C10-8798-4FEF-C12EF6B71186}"/>
              </a:ext>
            </a:extLst>
          </p:cNvPr>
          <p:cNvSpPr>
            <a:spLocks noGrp="1"/>
          </p:cNvSpPr>
          <p:nvPr>
            <p:ph type="pic" sz="quarter" idx="18" hasCustomPrompt="1"/>
          </p:nvPr>
        </p:nvSpPr>
        <p:spPr>
          <a:xfrm>
            <a:off x="5090400" y="0"/>
            <a:ext cx="4053605" cy="5143500"/>
          </a:xfrm>
          <a:prstGeom prst="rect">
            <a:avLst/>
          </a:prstGeom>
          <a:solidFill>
            <a:schemeClr val="bg1"/>
          </a:solidFill>
        </p:spPr>
        <p:txBody>
          <a:bodyPr anchor="ctr"/>
          <a:lstStyle>
            <a:lvl1pPr marL="0" indent="0" algn="ctr">
              <a:buFontTx/>
              <a:buNone/>
              <a:defRPr sz="1500" b="0" i="0">
                <a:solidFill>
                  <a:srgbClr val="000000"/>
                </a:solidFill>
                <a:latin typeface="Verdana" panose="020B0604030504040204" pitchFamily="34" charset="0"/>
              </a:defRPr>
            </a:lvl1pPr>
          </a:lstStyle>
          <a:p>
            <a:r>
              <a:rPr lang="fi-FI"/>
              <a:t>Lisää kuva</a:t>
            </a:r>
            <a:br>
              <a:rPr lang="fi-FI"/>
            </a:br>
            <a:r>
              <a:rPr lang="fi-FI"/>
              <a:t>napsauttamalla</a:t>
            </a:r>
            <a:br>
              <a:rPr lang="fi-FI"/>
            </a:br>
            <a:r>
              <a:rPr lang="fi-FI"/>
              <a:t>kuvaketta</a:t>
            </a:r>
          </a:p>
        </p:txBody>
      </p:sp>
      <p:sp>
        <p:nvSpPr>
          <p:cNvPr id="3" name="Päivämäärän paikkamerkki 3">
            <a:extLst>
              <a:ext uri="{FF2B5EF4-FFF2-40B4-BE49-F238E27FC236}">
                <a16:creationId xmlns:a16="http://schemas.microsoft.com/office/drawing/2014/main" id="{387A5CE1-2B09-0863-3C3A-F769CA926FFC}"/>
              </a:ext>
            </a:extLst>
          </p:cNvPr>
          <p:cNvSpPr>
            <a:spLocks noGrp="1"/>
          </p:cNvSpPr>
          <p:nvPr>
            <p:ph type="dt" sz="half" idx="2"/>
          </p:nvPr>
        </p:nvSpPr>
        <p:spPr>
          <a:xfrm>
            <a:off x="282028" y="4751463"/>
            <a:ext cx="829280" cy="163042"/>
          </a:xfrm>
          <a:prstGeom prst="rect">
            <a:avLst/>
          </a:prstGeom>
        </p:spPr>
        <p:txBody>
          <a:bodyPr vert="horz" lIns="91440" tIns="45720" rIns="91440" bIns="45720" rtlCol="0" anchor="t"/>
          <a:lstStyle>
            <a:lvl1pPr algn="l">
              <a:defRPr sz="650" b="0" i="0">
                <a:solidFill>
                  <a:srgbClr val="000000"/>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pPr/>
              <a:t>22.6.2026</a:t>
            </a:fld>
            <a:endParaRPr lang="fi-FI"/>
          </a:p>
        </p:txBody>
      </p:sp>
      <p:sp>
        <p:nvSpPr>
          <p:cNvPr id="4" name="Alatunnisteen paikkamerkki 4">
            <a:extLst>
              <a:ext uri="{FF2B5EF4-FFF2-40B4-BE49-F238E27FC236}">
                <a16:creationId xmlns:a16="http://schemas.microsoft.com/office/drawing/2014/main" id="{88687AD3-596B-4653-80B4-24463F6D1088}"/>
              </a:ext>
            </a:extLst>
          </p:cNvPr>
          <p:cNvSpPr>
            <a:spLocks noGrp="1"/>
          </p:cNvSpPr>
          <p:nvPr>
            <p:ph type="ftr" sz="quarter" idx="3"/>
          </p:nvPr>
        </p:nvSpPr>
        <p:spPr>
          <a:xfrm>
            <a:off x="1111307" y="4751463"/>
            <a:ext cx="1296094" cy="163042"/>
          </a:xfrm>
          <a:prstGeom prst="rect">
            <a:avLst/>
          </a:prstGeom>
        </p:spPr>
        <p:txBody>
          <a:bodyPr vert="horz" lIns="91440" tIns="45720" rIns="91440" bIns="45720" rtlCol="0" anchor="t"/>
          <a:lstStyle>
            <a:lvl1pPr algn="l">
              <a:defRPr sz="650" b="0" i="0">
                <a:solidFill>
                  <a:srgbClr val="000000"/>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 name="Tekstin paikkamerkki 2">
            <a:extLst>
              <a:ext uri="{FF2B5EF4-FFF2-40B4-BE49-F238E27FC236}">
                <a16:creationId xmlns:a16="http://schemas.microsoft.com/office/drawing/2014/main" id="{6E943680-6795-8E1D-2392-8DF4B82E19B1}"/>
              </a:ext>
            </a:extLst>
          </p:cNvPr>
          <p:cNvSpPr>
            <a:spLocks noGrp="1"/>
          </p:cNvSpPr>
          <p:nvPr>
            <p:ph idx="21"/>
          </p:nvPr>
        </p:nvSpPr>
        <p:spPr>
          <a:xfrm>
            <a:off x="378694" y="1255092"/>
            <a:ext cx="4315706" cy="323050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b="0" i="0">
                <a:solidFill>
                  <a:srgbClr val="000000"/>
                </a:solidFill>
                <a:latin typeface="Verdana" panose="020B0604030504040204" pitchFamily="34" charset="0"/>
              </a:defRPr>
            </a:lvl1pPr>
            <a:lvl2pPr indent="-158400">
              <a:buSzPct val="125000"/>
              <a:defRPr sz="1300" b="0" i="0" baseline="0">
                <a:solidFill>
                  <a:srgbClr val="000000"/>
                </a:solidFill>
                <a:latin typeface="Verdana" panose="020B0604030504040204" pitchFamily="34" charset="0"/>
              </a:defRPr>
            </a:lvl2pPr>
            <a:lvl3pPr indent="-158400">
              <a:buSzPct val="125000"/>
              <a:defRPr sz="1100" b="0" i="0">
                <a:solidFill>
                  <a:srgbClr val="000000"/>
                </a:solidFill>
                <a:latin typeface="Verdana" panose="020B0604030504040204" pitchFamily="34" charset="0"/>
              </a:defRPr>
            </a:lvl3pPr>
            <a:lvl4pPr indent="-158400">
              <a:buSzPct val="125000"/>
              <a:defRPr sz="1000" b="0" i="0">
                <a:solidFill>
                  <a:srgbClr val="000000"/>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5" name="Tekstin paikkamerkki 28">
            <a:extLst>
              <a:ext uri="{FF2B5EF4-FFF2-40B4-BE49-F238E27FC236}">
                <a16:creationId xmlns:a16="http://schemas.microsoft.com/office/drawing/2014/main" id="{B6BDCA04-51D6-DE00-9411-01693E4B9958}"/>
              </a:ext>
            </a:extLst>
          </p:cNvPr>
          <p:cNvSpPr>
            <a:spLocks noGrp="1"/>
          </p:cNvSpPr>
          <p:nvPr>
            <p:ph type="body" sz="quarter" idx="22" hasCustomPrompt="1"/>
          </p:nvPr>
        </p:nvSpPr>
        <p:spPr>
          <a:xfrm>
            <a:off x="382957" y="358530"/>
            <a:ext cx="4315706" cy="784470"/>
          </a:xfrm>
          <a:prstGeom prst="rect">
            <a:avLst/>
          </a:prstGeom>
        </p:spPr>
        <p:txBody>
          <a:bodyPr/>
          <a:lstStyle>
            <a:lvl1pPr marL="14400" indent="0">
              <a:lnSpc>
                <a:spcPts val="2700"/>
              </a:lnSpc>
              <a:spcAft>
                <a:spcPts val="0"/>
              </a:spcAft>
              <a:buFontTx/>
              <a:buNone/>
              <a:defRPr sz="2200" b="1" i="0" baseline="0">
                <a:solidFill>
                  <a:srgbClr val="000000"/>
                </a:solidFill>
                <a:latin typeface="Verdana" panose="020B0604030504040204" pitchFamily="34" charset="0"/>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otsikkoa napsautt.</a:t>
            </a:r>
          </a:p>
        </p:txBody>
      </p:sp>
    </p:spTree>
    <p:extLst>
      <p:ext uri="{BB962C8B-B14F-4D97-AF65-F5344CB8AC3E}">
        <p14:creationId xmlns:p14="http://schemas.microsoft.com/office/powerpoint/2010/main" val="1897754279"/>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ranssi 1">
    <p:bg>
      <p:bgPr>
        <a:solidFill>
          <a:srgbClr val="FF805C"/>
        </a:solidFill>
        <a:effectLst/>
      </p:bgPr>
    </p:bg>
    <p:spTree>
      <p:nvGrpSpPr>
        <p:cNvPr id="1" name=""/>
        <p:cNvGrpSpPr/>
        <p:nvPr/>
      </p:nvGrpSpPr>
      <p:grpSpPr>
        <a:xfrm>
          <a:off x="0" y="0"/>
          <a:ext cx="0" cy="0"/>
          <a:chOff x="0" y="0"/>
          <a:chExt cx="0" cy="0"/>
        </a:xfrm>
      </p:grpSpPr>
      <p:sp>
        <p:nvSpPr>
          <p:cNvPr id="13" name="Kuvan paikkamerkki 6">
            <a:extLst>
              <a:ext uri="{FF2B5EF4-FFF2-40B4-BE49-F238E27FC236}">
                <a16:creationId xmlns:a16="http://schemas.microsoft.com/office/drawing/2014/main" id="{2E6D5384-A0D8-0316-8EAC-721782062228}"/>
              </a:ext>
            </a:extLst>
          </p:cNvPr>
          <p:cNvSpPr>
            <a:spLocks noGrp="1"/>
          </p:cNvSpPr>
          <p:nvPr>
            <p:ph type="pic" sz="quarter" idx="18" hasCustomPrompt="1"/>
          </p:nvPr>
        </p:nvSpPr>
        <p:spPr>
          <a:xfrm>
            <a:off x="6029934" y="0"/>
            <a:ext cx="3114071" cy="4438776"/>
          </a:xfrm>
          <a:prstGeom prst="rect">
            <a:avLst/>
          </a:prstGeom>
          <a:solidFill>
            <a:schemeClr val="bg1"/>
          </a:solidFill>
        </p:spPr>
        <p:txBody>
          <a:bodyPr anchor="ctr"/>
          <a:lstStyle>
            <a:lvl1pPr marL="0" indent="0" algn="ctr">
              <a:buFontTx/>
              <a:buNone/>
              <a:defRPr sz="1500" b="0" i="0">
                <a:solidFill>
                  <a:schemeClr val="tx1"/>
                </a:solidFill>
                <a:latin typeface="Verdana" panose="020B0604030504040204" pitchFamily="34" charset="0"/>
              </a:defRPr>
            </a:lvl1pPr>
          </a:lstStyle>
          <a:p>
            <a:r>
              <a:rPr lang="fi-FI"/>
              <a:t>Lisää kuva</a:t>
            </a:r>
            <a:br>
              <a:rPr lang="fi-FI"/>
            </a:br>
            <a:r>
              <a:rPr lang="fi-FI"/>
              <a:t>napsauttamalla</a:t>
            </a:r>
            <a:br>
              <a:rPr lang="fi-FI"/>
            </a:br>
            <a:r>
              <a:rPr lang="fi-FI"/>
              <a:t>kuvaketta</a:t>
            </a:r>
          </a:p>
        </p:txBody>
      </p:sp>
      <p:pic>
        <p:nvPicPr>
          <p:cNvPr id="2" name="Kuva 1">
            <a:extLst>
              <a:ext uri="{FF2B5EF4-FFF2-40B4-BE49-F238E27FC236}">
                <a16:creationId xmlns:a16="http://schemas.microsoft.com/office/drawing/2014/main" id="{BBC5D1C5-C870-D51D-BECA-873BF33DD06D}"/>
              </a:ext>
            </a:extLst>
          </p:cNvPr>
          <p:cNvPicPr>
            <a:picLocks noChangeAspect="1"/>
          </p:cNvPicPr>
          <p:nvPr userDrawn="1"/>
        </p:nvPicPr>
        <p:blipFill>
          <a:blip r:embed="rId2"/>
          <a:stretch>
            <a:fillRect/>
          </a:stretch>
        </p:blipFill>
        <p:spPr>
          <a:xfrm>
            <a:off x="147239" y="4192232"/>
            <a:ext cx="2626520" cy="908634"/>
          </a:xfrm>
          <a:prstGeom prst="rect">
            <a:avLst/>
          </a:prstGeom>
        </p:spPr>
      </p:pic>
      <p:sp>
        <p:nvSpPr>
          <p:cNvPr id="3" name="object 5" descr="$PPTXTitle">
            <a:extLst>
              <a:ext uri="{FF2B5EF4-FFF2-40B4-BE49-F238E27FC236}">
                <a16:creationId xmlns:a16="http://schemas.microsoft.com/office/drawing/2014/main" id="{38BD8F5B-D505-CADB-9388-A890C190DB4D}"/>
              </a:ext>
            </a:extLst>
          </p:cNvPr>
          <p:cNvSpPr txBox="1">
            <a:spLocks noGrp="1"/>
          </p:cNvSpPr>
          <p:nvPr>
            <p:ph type="title" hasCustomPrompt="1"/>
          </p:nvPr>
        </p:nvSpPr>
        <p:spPr>
          <a:xfrm>
            <a:off x="361159" y="574488"/>
            <a:ext cx="5436610" cy="1676740"/>
          </a:xfrm>
          <a:prstGeom prst="rect">
            <a:avLst/>
          </a:prstGeom>
        </p:spPr>
        <p:txBody>
          <a:bodyPr vert="horz" wrap="square" lIns="0" tIns="14604" rIns="0" bIns="0" rtlCol="0">
            <a:spAutoFit/>
          </a:bodyPr>
          <a:lstStyle>
            <a:lvl1pPr>
              <a:lnSpc>
                <a:spcPts val="4040"/>
              </a:lnSpc>
              <a:defRPr sz="3600" b="1" i="0">
                <a:solidFill>
                  <a:schemeClr val="bg1"/>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spTree>
    <p:extLst>
      <p:ext uri="{BB962C8B-B14F-4D97-AF65-F5344CB8AC3E}">
        <p14:creationId xmlns:p14="http://schemas.microsoft.com/office/powerpoint/2010/main" val="3189528257"/>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ranssi 2">
    <p:bg>
      <p:bgPr>
        <a:solidFill>
          <a:srgbClr val="FF805C"/>
        </a:solidFill>
        <a:effectLst/>
      </p:bgPr>
    </p:bg>
    <p:spTree>
      <p:nvGrpSpPr>
        <p:cNvPr id="1" name=""/>
        <p:cNvGrpSpPr/>
        <p:nvPr/>
      </p:nvGrpSpPr>
      <p:grpSpPr>
        <a:xfrm>
          <a:off x="0" y="0"/>
          <a:ext cx="0" cy="0"/>
          <a:chOff x="0" y="0"/>
          <a:chExt cx="0" cy="0"/>
        </a:xfrm>
      </p:grpSpPr>
      <p:sp>
        <p:nvSpPr>
          <p:cNvPr id="17" name="object 5" descr="$PPTXTitle">
            <a:extLst>
              <a:ext uri="{FF2B5EF4-FFF2-40B4-BE49-F238E27FC236}">
                <a16:creationId xmlns:a16="http://schemas.microsoft.com/office/drawing/2014/main" id="{ACB495C6-7B36-9360-B355-8B3E08F9B022}"/>
              </a:ext>
            </a:extLst>
          </p:cNvPr>
          <p:cNvSpPr txBox="1">
            <a:spLocks noGrp="1"/>
          </p:cNvSpPr>
          <p:nvPr>
            <p:ph type="title" hasCustomPrompt="1"/>
          </p:nvPr>
        </p:nvSpPr>
        <p:spPr>
          <a:xfrm>
            <a:off x="361159" y="275470"/>
            <a:ext cx="7523210" cy="1676740"/>
          </a:xfrm>
          <a:prstGeom prst="rect">
            <a:avLst/>
          </a:prstGeom>
        </p:spPr>
        <p:txBody>
          <a:bodyPr vert="horz" wrap="square" lIns="0" tIns="14604" rIns="0" bIns="0" rtlCol="0">
            <a:spAutoFit/>
          </a:bodyPr>
          <a:lstStyle>
            <a:lvl1pPr>
              <a:lnSpc>
                <a:spcPts val="4040"/>
              </a:lnSpc>
              <a:defRPr sz="3600" b="1" i="0">
                <a:solidFill>
                  <a:schemeClr val="bg1"/>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pic>
        <p:nvPicPr>
          <p:cNvPr id="2" name="Kuva 1">
            <a:extLst>
              <a:ext uri="{FF2B5EF4-FFF2-40B4-BE49-F238E27FC236}">
                <a16:creationId xmlns:a16="http://schemas.microsoft.com/office/drawing/2014/main" id="{7F7267DD-1350-347C-51F0-2657B14867B4}"/>
              </a:ext>
            </a:extLst>
          </p:cNvPr>
          <p:cNvPicPr>
            <a:picLocks noChangeAspect="1"/>
          </p:cNvPicPr>
          <p:nvPr userDrawn="1"/>
        </p:nvPicPr>
        <p:blipFill>
          <a:blip r:embed="rId2"/>
          <a:stretch>
            <a:fillRect/>
          </a:stretch>
        </p:blipFill>
        <p:spPr>
          <a:xfrm>
            <a:off x="8335004" y="370433"/>
            <a:ext cx="437200" cy="437174"/>
          </a:xfrm>
          <a:prstGeom prst="rect">
            <a:avLst/>
          </a:prstGeom>
        </p:spPr>
      </p:pic>
      <p:sp>
        <p:nvSpPr>
          <p:cNvPr id="3" name="Alatunnisteen paikkamerkki 2">
            <a:extLst>
              <a:ext uri="{FF2B5EF4-FFF2-40B4-BE49-F238E27FC236}">
                <a16:creationId xmlns:a16="http://schemas.microsoft.com/office/drawing/2014/main" id="{7B8A4A93-C687-5393-4B70-1D6F163C6608}"/>
              </a:ext>
            </a:extLst>
          </p:cNvPr>
          <p:cNvSpPr>
            <a:spLocks noGrp="1"/>
          </p:cNvSpPr>
          <p:nvPr>
            <p:ph type="ftr" sz="quarter" idx="11"/>
          </p:nvPr>
        </p:nvSpPr>
        <p:spPr>
          <a:xfrm>
            <a:off x="274033" y="4749342"/>
            <a:ext cx="1295891" cy="164690"/>
          </a:xfrm>
          <a:prstGeom prst="rect">
            <a:avLst/>
          </a:prstGeom>
        </p:spPr>
        <p:txBody>
          <a:bodyPr/>
          <a:lstStyle>
            <a:lvl1pPr>
              <a:defRPr b="0" i="0">
                <a:solidFill>
                  <a:schemeClr val="bg1"/>
                </a:solidFill>
                <a:latin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398761004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lkkä kuva">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b="0" i="0">
                <a:solidFill>
                  <a:srgbClr val="000000"/>
                </a:solidFill>
                <a:latin typeface="Verdana" panose="020B0604030504040204" pitchFamily="34" charset="0"/>
              </a:defRPr>
            </a:lvl1pPr>
          </a:lstStyle>
          <a:p>
            <a:r>
              <a:rPr lang="fi-FI"/>
              <a:t>Lisää kuva napsauttamalla kuvaketta</a:t>
            </a:r>
          </a:p>
        </p:txBody>
      </p:sp>
    </p:spTree>
    <p:extLst>
      <p:ext uri="{BB962C8B-B14F-4D97-AF65-F5344CB8AC3E}">
        <p14:creationId xmlns:p14="http://schemas.microsoft.com/office/powerpoint/2010/main" val="964117059"/>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ranssi 3">
    <p:bg>
      <p:bgPr>
        <a:solidFill>
          <a:srgbClr val="FF805C"/>
        </a:solidFill>
        <a:effectLst/>
      </p:bgPr>
    </p:bg>
    <p:spTree>
      <p:nvGrpSpPr>
        <p:cNvPr id="1" name=""/>
        <p:cNvGrpSpPr/>
        <p:nvPr/>
      </p:nvGrpSpPr>
      <p:grpSpPr>
        <a:xfrm>
          <a:off x="0" y="0"/>
          <a:ext cx="0" cy="0"/>
          <a:chOff x="0" y="0"/>
          <a:chExt cx="0" cy="0"/>
        </a:xfrm>
      </p:grpSpPr>
      <p:sp>
        <p:nvSpPr>
          <p:cNvPr id="15" name="Kuvan paikkamerkki 6">
            <a:extLst>
              <a:ext uri="{FF2B5EF4-FFF2-40B4-BE49-F238E27FC236}">
                <a16:creationId xmlns:a16="http://schemas.microsoft.com/office/drawing/2014/main" id="{99C72343-AF6B-B77B-777C-FE4ADD9C645A}"/>
              </a:ext>
            </a:extLst>
          </p:cNvPr>
          <p:cNvSpPr>
            <a:spLocks noGrp="1"/>
          </p:cNvSpPr>
          <p:nvPr>
            <p:ph type="pic" sz="quarter" idx="18" hasCustomPrompt="1"/>
          </p:nvPr>
        </p:nvSpPr>
        <p:spPr>
          <a:xfrm>
            <a:off x="5090400" y="0"/>
            <a:ext cx="4053605" cy="5143500"/>
          </a:xfrm>
          <a:prstGeom prst="rect">
            <a:avLst/>
          </a:prstGeom>
          <a:solidFill>
            <a:schemeClr val="bg1"/>
          </a:solidFill>
        </p:spPr>
        <p:txBody>
          <a:bodyPr anchor="ctr"/>
          <a:lstStyle>
            <a:lvl1pPr marL="0" indent="0" algn="ctr">
              <a:buFontTx/>
              <a:buNone/>
              <a:defRPr sz="1500" b="0" i="0">
                <a:solidFill>
                  <a:schemeClr val="tx1"/>
                </a:solidFill>
                <a:latin typeface="Verdana" panose="020B0604030504040204" pitchFamily="34" charset="0"/>
              </a:defRPr>
            </a:lvl1pPr>
          </a:lstStyle>
          <a:p>
            <a:r>
              <a:rPr lang="fi-FI"/>
              <a:t>Lisää kuva</a:t>
            </a:r>
            <a:br>
              <a:rPr lang="fi-FI"/>
            </a:br>
            <a:r>
              <a:rPr lang="fi-FI"/>
              <a:t>napsauttamalla</a:t>
            </a:r>
            <a:br>
              <a:rPr lang="fi-FI"/>
            </a:br>
            <a:r>
              <a:rPr lang="fi-FI"/>
              <a:t>kuvaketta</a:t>
            </a:r>
          </a:p>
        </p:txBody>
      </p:sp>
      <p:sp>
        <p:nvSpPr>
          <p:cNvPr id="3" name="Päivämäärän paikkamerkki 3">
            <a:extLst>
              <a:ext uri="{FF2B5EF4-FFF2-40B4-BE49-F238E27FC236}">
                <a16:creationId xmlns:a16="http://schemas.microsoft.com/office/drawing/2014/main" id="{4679AF92-2925-B8C9-4877-2728BE161338}"/>
              </a:ext>
            </a:extLst>
          </p:cNvPr>
          <p:cNvSpPr>
            <a:spLocks noGrp="1"/>
          </p:cNvSpPr>
          <p:nvPr>
            <p:ph type="dt" sz="half" idx="2"/>
          </p:nvPr>
        </p:nvSpPr>
        <p:spPr>
          <a:xfrm>
            <a:off x="282028" y="4751463"/>
            <a:ext cx="829280" cy="163042"/>
          </a:xfrm>
          <a:prstGeom prst="rect">
            <a:avLst/>
          </a:prstGeom>
        </p:spPr>
        <p:txBody>
          <a:bodyPr vert="horz" lIns="91440" tIns="45720" rIns="91440" bIns="45720" rtlCol="0" anchor="t"/>
          <a:lstStyle>
            <a:lvl1pPr algn="l">
              <a:defRPr sz="65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pPr/>
              <a:t>22.6.2026</a:t>
            </a:fld>
            <a:endParaRPr lang="fi-FI"/>
          </a:p>
        </p:txBody>
      </p:sp>
      <p:sp>
        <p:nvSpPr>
          <p:cNvPr id="4" name="Alatunnisteen paikkamerkki 4">
            <a:extLst>
              <a:ext uri="{FF2B5EF4-FFF2-40B4-BE49-F238E27FC236}">
                <a16:creationId xmlns:a16="http://schemas.microsoft.com/office/drawing/2014/main" id="{28A95157-AC52-011E-C587-75771EEBDEB9}"/>
              </a:ext>
            </a:extLst>
          </p:cNvPr>
          <p:cNvSpPr>
            <a:spLocks noGrp="1"/>
          </p:cNvSpPr>
          <p:nvPr>
            <p:ph type="ftr" sz="quarter" idx="3"/>
          </p:nvPr>
        </p:nvSpPr>
        <p:spPr>
          <a:xfrm>
            <a:off x="1111307" y="4751463"/>
            <a:ext cx="1296094" cy="163042"/>
          </a:xfrm>
          <a:prstGeom prst="rect">
            <a:avLst/>
          </a:prstGeom>
        </p:spPr>
        <p:txBody>
          <a:bodyPr vert="horz" lIns="91440" tIns="45720" rIns="91440" bIns="45720" rtlCol="0" anchor="t"/>
          <a:lstStyle>
            <a:lvl1pPr algn="l">
              <a:defRPr sz="65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 name="Tekstin paikkamerkki 2">
            <a:extLst>
              <a:ext uri="{FF2B5EF4-FFF2-40B4-BE49-F238E27FC236}">
                <a16:creationId xmlns:a16="http://schemas.microsoft.com/office/drawing/2014/main" id="{D7364AB5-2D1C-24C8-7532-C46A58FCC4FE}"/>
              </a:ext>
            </a:extLst>
          </p:cNvPr>
          <p:cNvSpPr>
            <a:spLocks noGrp="1"/>
          </p:cNvSpPr>
          <p:nvPr>
            <p:ph idx="21"/>
          </p:nvPr>
        </p:nvSpPr>
        <p:spPr>
          <a:xfrm>
            <a:off x="378694" y="1255092"/>
            <a:ext cx="4315706" cy="323050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b="0" i="0">
                <a:solidFill>
                  <a:schemeClr val="bg1"/>
                </a:solidFill>
                <a:latin typeface="Verdana" panose="020B0604030504040204" pitchFamily="34" charset="0"/>
              </a:defRPr>
            </a:lvl1pPr>
            <a:lvl2pPr indent="-158400">
              <a:buSzPct val="125000"/>
              <a:defRPr sz="1300" b="0" i="0" baseline="0">
                <a:solidFill>
                  <a:schemeClr val="bg1"/>
                </a:solidFill>
                <a:latin typeface="Verdana" panose="020B0604030504040204" pitchFamily="34" charset="0"/>
              </a:defRPr>
            </a:lvl2pPr>
            <a:lvl3pPr indent="-158400">
              <a:buSzPct val="125000"/>
              <a:defRPr sz="1100" b="0" i="0">
                <a:solidFill>
                  <a:schemeClr val="bg1"/>
                </a:solidFill>
                <a:latin typeface="Verdana" panose="020B0604030504040204" pitchFamily="34" charset="0"/>
              </a:defRPr>
            </a:lvl3pPr>
            <a:lvl4pPr indent="-158400">
              <a:buSzPct val="125000"/>
              <a:defRPr sz="1000" b="0" i="0">
                <a:solidFill>
                  <a:schemeClr val="bg1"/>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5" name="Tekstin paikkamerkki 28">
            <a:extLst>
              <a:ext uri="{FF2B5EF4-FFF2-40B4-BE49-F238E27FC236}">
                <a16:creationId xmlns:a16="http://schemas.microsoft.com/office/drawing/2014/main" id="{AA9E17C0-32D6-9E09-5DF4-F557DE50E60B}"/>
              </a:ext>
            </a:extLst>
          </p:cNvPr>
          <p:cNvSpPr>
            <a:spLocks noGrp="1"/>
          </p:cNvSpPr>
          <p:nvPr>
            <p:ph type="body" sz="quarter" idx="22" hasCustomPrompt="1"/>
          </p:nvPr>
        </p:nvSpPr>
        <p:spPr>
          <a:xfrm>
            <a:off x="382957" y="358530"/>
            <a:ext cx="4315706" cy="784470"/>
          </a:xfrm>
          <a:prstGeom prst="rect">
            <a:avLst/>
          </a:prstGeom>
        </p:spPr>
        <p:txBody>
          <a:bodyPr/>
          <a:lstStyle>
            <a:lvl1pPr marL="14400" indent="0">
              <a:lnSpc>
                <a:spcPts val="2700"/>
              </a:lnSpc>
              <a:spcAft>
                <a:spcPts val="0"/>
              </a:spcAft>
              <a:buFontTx/>
              <a:buNone/>
              <a:defRPr sz="2200" b="1" i="0" baseline="0">
                <a:solidFill>
                  <a:schemeClr val="bg1"/>
                </a:solidFill>
                <a:latin typeface="Verdana" panose="020B0604030504040204" pitchFamily="34" charset="0"/>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otsikkoa napsautt.</a:t>
            </a:r>
          </a:p>
        </p:txBody>
      </p:sp>
    </p:spTree>
    <p:extLst>
      <p:ext uri="{BB962C8B-B14F-4D97-AF65-F5344CB8AC3E}">
        <p14:creationId xmlns:p14="http://schemas.microsoft.com/office/powerpoint/2010/main" val="417453004"/>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usta 1">
    <p:bg>
      <p:bgPr>
        <a:solidFill>
          <a:srgbClr val="000000"/>
        </a:solidFill>
        <a:effectLst/>
      </p:bgPr>
    </p:bg>
    <p:spTree>
      <p:nvGrpSpPr>
        <p:cNvPr id="1" name=""/>
        <p:cNvGrpSpPr/>
        <p:nvPr/>
      </p:nvGrpSpPr>
      <p:grpSpPr>
        <a:xfrm>
          <a:off x="0" y="0"/>
          <a:ext cx="0" cy="0"/>
          <a:chOff x="0" y="0"/>
          <a:chExt cx="0" cy="0"/>
        </a:xfrm>
      </p:grpSpPr>
      <p:sp>
        <p:nvSpPr>
          <p:cNvPr id="13" name="Kuvan paikkamerkki 6">
            <a:extLst>
              <a:ext uri="{FF2B5EF4-FFF2-40B4-BE49-F238E27FC236}">
                <a16:creationId xmlns:a16="http://schemas.microsoft.com/office/drawing/2014/main" id="{2E6D5384-A0D8-0316-8EAC-721782062228}"/>
              </a:ext>
            </a:extLst>
          </p:cNvPr>
          <p:cNvSpPr>
            <a:spLocks noGrp="1"/>
          </p:cNvSpPr>
          <p:nvPr>
            <p:ph type="pic" sz="quarter" idx="18" hasCustomPrompt="1"/>
          </p:nvPr>
        </p:nvSpPr>
        <p:spPr>
          <a:xfrm>
            <a:off x="6029934" y="0"/>
            <a:ext cx="3114071" cy="4438776"/>
          </a:xfrm>
          <a:prstGeom prst="rect">
            <a:avLst/>
          </a:prstGeom>
          <a:solidFill>
            <a:schemeClr val="bg1"/>
          </a:solidFill>
        </p:spPr>
        <p:txBody>
          <a:bodyPr anchor="ctr"/>
          <a:lstStyle>
            <a:lvl1pPr marL="0" indent="0" algn="ctr">
              <a:buFontTx/>
              <a:buNone/>
              <a:defRPr sz="1500" b="0" i="0">
                <a:solidFill>
                  <a:schemeClr val="tx1"/>
                </a:solidFill>
                <a:latin typeface="Verdana" panose="020B0604030504040204" pitchFamily="34" charset="0"/>
              </a:defRPr>
            </a:lvl1pPr>
          </a:lstStyle>
          <a:p>
            <a:r>
              <a:rPr lang="fi-FI"/>
              <a:t>Lisää kuva</a:t>
            </a:r>
            <a:br>
              <a:rPr lang="fi-FI"/>
            </a:br>
            <a:r>
              <a:rPr lang="fi-FI"/>
              <a:t>napsauttamalla</a:t>
            </a:r>
            <a:br>
              <a:rPr lang="fi-FI"/>
            </a:br>
            <a:r>
              <a:rPr lang="fi-FI"/>
              <a:t>kuvaketta</a:t>
            </a:r>
          </a:p>
        </p:txBody>
      </p:sp>
      <p:pic>
        <p:nvPicPr>
          <p:cNvPr id="2" name="Kuva 1">
            <a:extLst>
              <a:ext uri="{FF2B5EF4-FFF2-40B4-BE49-F238E27FC236}">
                <a16:creationId xmlns:a16="http://schemas.microsoft.com/office/drawing/2014/main" id="{E91F2A6F-3752-8EE3-7CBF-7E3DEDABCAA6}"/>
              </a:ext>
            </a:extLst>
          </p:cNvPr>
          <p:cNvPicPr>
            <a:picLocks noChangeAspect="1"/>
          </p:cNvPicPr>
          <p:nvPr userDrawn="1"/>
        </p:nvPicPr>
        <p:blipFill>
          <a:blip r:embed="rId2"/>
          <a:stretch>
            <a:fillRect/>
          </a:stretch>
        </p:blipFill>
        <p:spPr>
          <a:xfrm>
            <a:off x="147239" y="4192232"/>
            <a:ext cx="2626520" cy="908634"/>
          </a:xfrm>
          <a:prstGeom prst="rect">
            <a:avLst/>
          </a:prstGeom>
        </p:spPr>
      </p:pic>
      <p:sp>
        <p:nvSpPr>
          <p:cNvPr id="3" name="object 5" descr="$PPTXTitle">
            <a:extLst>
              <a:ext uri="{FF2B5EF4-FFF2-40B4-BE49-F238E27FC236}">
                <a16:creationId xmlns:a16="http://schemas.microsoft.com/office/drawing/2014/main" id="{EE2E4F5F-A24D-ADBA-C241-46A95ADAED7E}"/>
              </a:ext>
            </a:extLst>
          </p:cNvPr>
          <p:cNvSpPr txBox="1">
            <a:spLocks noGrp="1"/>
          </p:cNvSpPr>
          <p:nvPr>
            <p:ph type="title" hasCustomPrompt="1"/>
          </p:nvPr>
        </p:nvSpPr>
        <p:spPr>
          <a:xfrm>
            <a:off x="361159" y="574488"/>
            <a:ext cx="5436610" cy="1676740"/>
          </a:xfrm>
          <a:prstGeom prst="rect">
            <a:avLst/>
          </a:prstGeom>
        </p:spPr>
        <p:txBody>
          <a:bodyPr vert="horz" wrap="square" lIns="0" tIns="14604" rIns="0" bIns="0" rtlCol="0">
            <a:spAutoFit/>
          </a:bodyPr>
          <a:lstStyle>
            <a:lvl1pPr>
              <a:lnSpc>
                <a:spcPts val="4040"/>
              </a:lnSpc>
              <a:defRPr sz="3600" b="1" i="0">
                <a:solidFill>
                  <a:schemeClr val="bg1"/>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spTree>
    <p:extLst>
      <p:ext uri="{BB962C8B-B14F-4D97-AF65-F5344CB8AC3E}">
        <p14:creationId xmlns:p14="http://schemas.microsoft.com/office/powerpoint/2010/main" val="225282633"/>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usta 2">
    <p:bg>
      <p:bgPr>
        <a:solidFill>
          <a:srgbClr val="000000"/>
        </a:solidFill>
        <a:effectLst/>
      </p:bgPr>
    </p:bg>
    <p:spTree>
      <p:nvGrpSpPr>
        <p:cNvPr id="1" name=""/>
        <p:cNvGrpSpPr/>
        <p:nvPr/>
      </p:nvGrpSpPr>
      <p:grpSpPr>
        <a:xfrm>
          <a:off x="0" y="0"/>
          <a:ext cx="0" cy="0"/>
          <a:chOff x="0" y="0"/>
          <a:chExt cx="0" cy="0"/>
        </a:xfrm>
      </p:grpSpPr>
      <p:sp>
        <p:nvSpPr>
          <p:cNvPr id="2" name="object 5" descr="$PPTXTitle">
            <a:extLst>
              <a:ext uri="{FF2B5EF4-FFF2-40B4-BE49-F238E27FC236}">
                <a16:creationId xmlns:a16="http://schemas.microsoft.com/office/drawing/2014/main" id="{B3C84152-1CEE-5017-A22C-A1D2744A08E0}"/>
              </a:ext>
            </a:extLst>
          </p:cNvPr>
          <p:cNvSpPr txBox="1">
            <a:spLocks noGrp="1"/>
          </p:cNvSpPr>
          <p:nvPr>
            <p:ph type="title" hasCustomPrompt="1"/>
          </p:nvPr>
        </p:nvSpPr>
        <p:spPr>
          <a:xfrm>
            <a:off x="361159" y="275470"/>
            <a:ext cx="7523210" cy="1676740"/>
          </a:xfrm>
          <a:prstGeom prst="rect">
            <a:avLst/>
          </a:prstGeom>
        </p:spPr>
        <p:txBody>
          <a:bodyPr vert="horz" wrap="square" lIns="0" tIns="14604" rIns="0" bIns="0" rtlCol="0">
            <a:spAutoFit/>
          </a:bodyPr>
          <a:lstStyle>
            <a:lvl1pPr>
              <a:lnSpc>
                <a:spcPts val="4040"/>
              </a:lnSpc>
              <a:defRPr sz="3600" b="1" i="0">
                <a:solidFill>
                  <a:schemeClr val="bg1"/>
                </a:solidFill>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err="1"/>
              <a:t>napsautt</a:t>
            </a:r>
            <a:r>
              <a:rPr lang="fi-FI" spc="-10"/>
              <a:t>.</a:t>
            </a:r>
            <a:endParaRPr spc="-20"/>
          </a:p>
        </p:txBody>
      </p:sp>
      <p:pic>
        <p:nvPicPr>
          <p:cNvPr id="3" name="Kuva 2">
            <a:extLst>
              <a:ext uri="{FF2B5EF4-FFF2-40B4-BE49-F238E27FC236}">
                <a16:creationId xmlns:a16="http://schemas.microsoft.com/office/drawing/2014/main" id="{14634184-37F4-DE9E-F9D8-7D08134DB571}"/>
              </a:ext>
            </a:extLst>
          </p:cNvPr>
          <p:cNvPicPr>
            <a:picLocks noChangeAspect="1"/>
          </p:cNvPicPr>
          <p:nvPr userDrawn="1"/>
        </p:nvPicPr>
        <p:blipFill>
          <a:blip r:embed="rId2"/>
          <a:stretch>
            <a:fillRect/>
          </a:stretch>
        </p:blipFill>
        <p:spPr>
          <a:xfrm>
            <a:off x="8335004" y="370433"/>
            <a:ext cx="437200" cy="437174"/>
          </a:xfrm>
          <a:prstGeom prst="rect">
            <a:avLst/>
          </a:prstGeom>
        </p:spPr>
      </p:pic>
      <p:sp>
        <p:nvSpPr>
          <p:cNvPr id="4" name="Alatunnisteen paikkamerkki 2">
            <a:extLst>
              <a:ext uri="{FF2B5EF4-FFF2-40B4-BE49-F238E27FC236}">
                <a16:creationId xmlns:a16="http://schemas.microsoft.com/office/drawing/2014/main" id="{7591C57B-95F4-11B5-E39F-76E926607B2C}"/>
              </a:ext>
            </a:extLst>
          </p:cNvPr>
          <p:cNvSpPr>
            <a:spLocks noGrp="1"/>
          </p:cNvSpPr>
          <p:nvPr>
            <p:ph type="ftr" sz="quarter" idx="11"/>
          </p:nvPr>
        </p:nvSpPr>
        <p:spPr>
          <a:xfrm>
            <a:off x="274033" y="4728047"/>
            <a:ext cx="1295891" cy="164690"/>
          </a:xfrm>
          <a:prstGeom prst="rect">
            <a:avLst/>
          </a:prstGeom>
        </p:spPr>
        <p:txBody>
          <a:bodyPr/>
          <a:lstStyle>
            <a:lvl1pPr>
              <a:defRPr b="0" i="0">
                <a:solidFill>
                  <a:schemeClr val="bg1"/>
                </a:solidFill>
                <a:latin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1540390374"/>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usta 3">
    <p:bg>
      <p:bgPr>
        <a:solidFill>
          <a:srgbClr val="000000"/>
        </a:solidFill>
        <a:effectLst/>
      </p:bgPr>
    </p:bg>
    <p:spTree>
      <p:nvGrpSpPr>
        <p:cNvPr id="1" name=""/>
        <p:cNvGrpSpPr/>
        <p:nvPr/>
      </p:nvGrpSpPr>
      <p:grpSpPr>
        <a:xfrm>
          <a:off x="0" y="0"/>
          <a:ext cx="0" cy="0"/>
          <a:chOff x="0" y="0"/>
          <a:chExt cx="0" cy="0"/>
        </a:xfrm>
      </p:grpSpPr>
      <p:sp>
        <p:nvSpPr>
          <p:cNvPr id="5" name="Kuvan paikkamerkki 6">
            <a:extLst>
              <a:ext uri="{FF2B5EF4-FFF2-40B4-BE49-F238E27FC236}">
                <a16:creationId xmlns:a16="http://schemas.microsoft.com/office/drawing/2014/main" id="{1FF87CD6-9874-3089-A1F5-C00E5F303D15}"/>
              </a:ext>
            </a:extLst>
          </p:cNvPr>
          <p:cNvSpPr>
            <a:spLocks noGrp="1"/>
          </p:cNvSpPr>
          <p:nvPr>
            <p:ph type="pic" sz="quarter" idx="18" hasCustomPrompt="1"/>
          </p:nvPr>
        </p:nvSpPr>
        <p:spPr>
          <a:xfrm>
            <a:off x="5090400" y="0"/>
            <a:ext cx="4053605" cy="5143500"/>
          </a:xfrm>
          <a:prstGeom prst="rect">
            <a:avLst/>
          </a:prstGeom>
          <a:solidFill>
            <a:schemeClr val="bg1"/>
          </a:solidFill>
        </p:spPr>
        <p:txBody>
          <a:bodyPr anchor="ctr"/>
          <a:lstStyle>
            <a:lvl1pPr marL="0" indent="0" algn="ctr">
              <a:buFontTx/>
              <a:buNone/>
              <a:defRPr sz="1500" b="0" i="0">
                <a:solidFill>
                  <a:schemeClr val="tx1"/>
                </a:solidFill>
                <a:latin typeface="Verdana" panose="020B0604030504040204" pitchFamily="34" charset="0"/>
              </a:defRPr>
            </a:lvl1pPr>
          </a:lstStyle>
          <a:p>
            <a:r>
              <a:rPr lang="fi-FI"/>
              <a:t>Lisää kuva</a:t>
            </a:r>
            <a:br>
              <a:rPr lang="fi-FI"/>
            </a:br>
            <a:r>
              <a:rPr lang="fi-FI"/>
              <a:t>napsauttamalla</a:t>
            </a:r>
            <a:br>
              <a:rPr lang="fi-FI"/>
            </a:br>
            <a:r>
              <a:rPr lang="fi-FI"/>
              <a:t>kuvaketta</a:t>
            </a:r>
          </a:p>
        </p:txBody>
      </p:sp>
      <p:sp>
        <p:nvSpPr>
          <p:cNvPr id="8" name="Päivämäärän paikkamerkki 3">
            <a:extLst>
              <a:ext uri="{FF2B5EF4-FFF2-40B4-BE49-F238E27FC236}">
                <a16:creationId xmlns:a16="http://schemas.microsoft.com/office/drawing/2014/main" id="{5940AFCD-F36A-F650-97F0-1A5F3C04B0FD}"/>
              </a:ext>
            </a:extLst>
          </p:cNvPr>
          <p:cNvSpPr>
            <a:spLocks noGrp="1"/>
          </p:cNvSpPr>
          <p:nvPr>
            <p:ph type="dt" sz="half" idx="2"/>
          </p:nvPr>
        </p:nvSpPr>
        <p:spPr>
          <a:xfrm>
            <a:off x="282028" y="4751463"/>
            <a:ext cx="829280" cy="163042"/>
          </a:xfrm>
          <a:prstGeom prst="rect">
            <a:avLst/>
          </a:prstGeom>
        </p:spPr>
        <p:txBody>
          <a:bodyPr vert="horz" lIns="91440" tIns="45720" rIns="91440" bIns="45720" rtlCol="0" anchor="t"/>
          <a:lstStyle>
            <a:lvl1pPr algn="l">
              <a:defRPr sz="65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pPr/>
              <a:t>22.6.2026</a:t>
            </a:fld>
            <a:endParaRPr lang="fi-FI"/>
          </a:p>
        </p:txBody>
      </p:sp>
      <p:sp>
        <p:nvSpPr>
          <p:cNvPr id="9" name="Alatunnisteen paikkamerkki 4">
            <a:extLst>
              <a:ext uri="{FF2B5EF4-FFF2-40B4-BE49-F238E27FC236}">
                <a16:creationId xmlns:a16="http://schemas.microsoft.com/office/drawing/2014/main" id="{00C3BD50-64BA-FAF4-8EA4-4531B1D51646}"/>
              </a:ext>
            </a:extLst>
          </p:cNvPr>
          <p:cNvSpPr>
            <a:spLocks noGrp="1"/>
          </p:cNvSpPr>
          <p:nvPr>
            <p:ph type="ftr" sz="quarter" idx="3"/>
          </p:nvPr>
        </p:nvSpPr>
        <p:spPr>
          <a:xfrm>
            <a:off x="1111307" y="4751463"/>
            <a:ext cx="1296094" cy="163042"/>
          </a:xfrm>
          <a:prstGeom prst="rect">
            <a:avLst/>
          </a:prstGeom>
        </p:spPr>
        <p:txBody>
          <a:bodyPr vert="horz" lIns="91440" tIns="45720" rIns="91440" bIns="45720" rtlCol="0" anchor="t"/>
          <a:lstStyle>
            <a:lvl1pPr algn="l">
              <a:defRPr sz="65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 name="Tekstin paikkamerkki 2">
            <a:extLst>
              <a:ext uri="{FF2B5EF4-FFF2-40B4-BE49-F238E27FC236}">
                <a16:creationId xmlns:a16="http://schemas.microsoft.com/office/drawing/2014/main" id="{1175EE9F-EA89-16AB-BFC0-4ADD454450C7}"/>
              </a:ext>
            </a:extLst>
          </p:cNvPr>
          <p:cNvSpPr>
            <a:spLocks noGrp="1"/>
          </p:cNvSpPr>
          <p:nvPr>
            <p:ph idx="21"/>
          </p:nvPr>
        </p:nvSpPr>
        <p:spPr>
          <a:xfrm>
            <a:off x="378694" y="1255092"/>
            <a:ext cx="4315706" cy="323050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b="0" i="0">
                <a:solidFill>
                  <a:schemeClr val="bg1"/>
                </a:solidFill>
                <a:latin typeface="Verdana" panose="020B0604030504040204" pitchFamily="34" charset="0"/>
              </a:defRPr>
            </a:lvl1pPr>
            <a:lvl2pPr indent="-158400">
              <a:buSzPct val="125000"/>
              <a:defRPr sz="1300" b="0" i="0" baseline="0">
                <a:solidFill>
                  <a:schemeClr val="bg1"/>
                </a:solidFill>
                <a:latin typeface="Verdana" panose="020B0604030504040204" pitchFamily="34" charset="0"/>
              </a:defRPr>
            </a:lvl2pPr>
            <a:lvl3pPr indent="-158400">
              <a:buSzPct val="125000"/>
              <a:defRPr sz="1100" b="0" i="0">
                <a:solidFill>
                  <a:schemeClr val="bg1"/>
                </a:solidFill>
                <a:latin typeface="Verdana" panose="020B0604030504040204" pitchFamily="34" charset="0"/>
              </a:defRPr>
            </a:lvl3pPr>
            <a:lvl4pPr indent="-158400">
              <a:buSzPct val="125000"/>
              <a:defRPr sz="1000" b="0" i="0">
                <a:solidFill>
                  <a:schemeClr val="bg1"/>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3" name="Tekstin paikkamerkki 28">
            <a:extLst>
              <a:ext uri="{FF2B5EF4-FFF2-40B4-BE49-F238E27FC236}">
                <a16:creationId xmlns:a16="http://schemas.microsoft.com/office/drawing/2014/main" id="{D132CA51-035D-09A8-B935-DDB170237A87}"/>
              </a:ext>
            </a:extLst>
          </p:cNvPr>
          <p:cNvSpPr>
            <a:spLocks noGrp="1"/>
          </p:cNvSpPr>
          <p:nvPr>
            <p:ph type="body" sz="quarter" idx="22" hasCustomPrompt="1"/>
          </p:nvPr>
        </p:nvSpPr>
        <p:spPr>
          <a:xfrm>
            <a:off x="382957" y="358530"/>
            <a:ext cx="4315706" cy="784470"/>
          </a:xfrm>
          <a:prstGeom prst="rect">
            <a:avLst/>
          </a:prstGeom>
        </p:spPr>
        <p:txBody>
          <a:bodyPr/>
          <a:lstStyle>
            <a:lvl1pPr marL="14400" indent="0">
              <a:lnSpc>
                <a:spcPts val="2700"/>
              </a:lnSpc>
              <a:spcAft>
                <a:spcPts val="0"/>
              </a:spcAft>
              <a:buFontTx/>
              <a:buNone/>
              <a:defRPr sz="2200" b="1" i="0" baseline="0">
                <a:solidFill>
                  <a:schemeClr val="bg1"/>
                </a:solidFill>
                <a:latin typeface="Verdana" panose="020B0604030504040204" pitchFamily="34" charset="0"/>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otsikkoa napsautt.</a:t>
            </a:r>
          </a:p>
        </p:txBody>
      </p:sp>
    </p:spTree>
    <p:extLst>
      <p:ext uri="{BB962C8B-B14F-4D97-AF65-F5344CB8AC3E}">
        <p14:creationId xmlns:p14="http://schemas.microsoft.com/office/powerpoint/2010/main" val="1566176570"/>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22.6.2026</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2584746411"/>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49"/>
            <a:ext cx="7992000" cy="821163"/>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22.6.2026</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984878934"/>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Haalea violetti 3">
    <p:bg>
      <p:bgPr>
        <a:solidFill>
          <a:srgbClr val="DFD8F3"/>
        </a:solidFill>
        <a:effectLst/>
      </p:bgPr>
    </p:bg>
    <p:spTree>
      <p:nvGrpSpPr>
        <p:cNvPr id="1" name=""/>
        <p:cNvGrpSpPr/>
        <p:nvPr/>
      </p:nvGrpSpPr>
      <p:grpSpPr>
        <a:xfrm>
          <a:off x="0" y="0"/>
          <a:ext cx="0" cy="0"/>
          <a:chOff x="0" y="0"/>
          <a:chExt cx="0" cy="0"/>
        </a:xfrm>
      </p:grpSpPr>
      <p:sp>
        <p:nvSpPr>
          <p:cNvPr id="15" name="object 5" descr="$PPTXTitle">
            <a:extLst>
              <a:ext uri="{FF2B5EF4-FFF2-40B4-BE49-F238E27FC236}">
                <a16:creationId xmlns:a16="http://schemas.microsoft.com/office/drawing/2014/main" id="{9D8CE3D2-AD17-774D-D3EF-B47A4E11E771}"/>
              </a:ext>
            </a:extLst>
          </p:cNvPr>
          <p:cNvSpPr txBox="1">
            <a:spLocks noGrp="1"/>
          </p:cNvSpPr>
          <p:nvPr>
            <p:ph type="title" hasCustomPrompt="1"/>
          </p:nvPr>
        </p:nvSpPr>
        <p:spPr>
          <a:xfrm>
            <a:off x="375410" y="468451"/>
            <a:ext cx="4297680" cy="1122742"/>
          </a:xfrm>
          <a:prstGeom prst="rect">
            <a:avLst/>
          </a:prstGeom>
        </p:spPr>
        <p:txBody>
          <a:bodyPr vert="horz" wrap="square" lIns="0" tIns="14604" rIns="0" bIns="0" rtlCol="0">
            <a:spAutoFit/>
          </a:bodyPr>
          <a:lstStyle>
            <a:lvl1pPr>
              <a:defRPr b="1" i="0">
                <a:latin typeface="Verdana" panose="020B0604030504040204" pitchFamily="34" charset="0"/>
              </a:defRPr>
            </a:lvl1pPr>
          </a:lstStyle>
          <a:p>
            <a:pPr marL="12700" marR="5080">
              <a:lnSpc>
                <a:spcPct val="99900"/>
              </a:lnSpc>
              <a:spcBef>
                <a:spcPts val="114"/>
              </a:spcBef>
            </a:pPr>
            <a:r>
              <a:rPr lang="fi-FI" spc="-10"/>
              <a:t>Muokkaa </a:t>
            </a:r>
            <a:br>
              <a:rPr lang="fi-FI" spc="-10"/>
            </a:br>
            <a:r>
              <a:rPr lang="fi-FI" spc="-10"/>
              <a:t>pääotsikkoa </a:t>
            </a:r>
            <a:br>
              <a:rPr lang="fi-FI" spc="-10"/>
            </a:br>
            <a:r>
              <a:rPr lang="fi-FI" spc="-10"/>
              <a:t>napsautt.</a:t>
            </a:r>
            <a:endParaRPr spc="-20"/>
          </a:p>
        </p:txBody>
      </p:sp>
      <p:sp>
        <p:nvSpPr>
          <p:cNvPr id="18" name="Kuvan paikkamerkki 6">
            <a:extLst>
              <a:ext uri="{FF2B5EF4-FFF2-40B4-BE49-F238E27FC236}">
                <a16:creationId xmlns:a16="http://schemas.microsoft.com/office/drawing/2014/main" id="{ABD8854E-A09A-B8C2-65A2-8B1912162542}"/>
              </a:ext>
            </a:extLst>
          </p:cNvPr>
          <p:cNvSpPr>
            <a:spLocks noGrp="1"/>
          </p:cNvSpPr>
          <p:nvPr>
            <p:ph type="pic" sz="quarter" idx="18"/>
          </p:nvPr>
        </p:nvSpPr>
        <p:spPr>
          <a:xfrm>
            <a:off x="5090400" y="0"/>
            <a:ext cx="4053605" cy="4438776"/>
          </a:xfrm>
          <a:prstGeom prst="rect">
            <a:avLst/>
          </a:prstGeom>
          <a:solidFill>
            <a:schemeClr val="bg1"/>
          </a:solidFill>
        </p:spPr>
        <p:txBody>
          <a:bodyPr anchor="ctr"/>
          <a:lstStyle>
            <a:lvl1pPr marL="0" indent="0" algn="ctr">
              <a:buFontTx/>
              <a:buNone/>
              <a:defRPr sz="1500" b="0" i="0">
                <a:solidFill>
                  <a:srgbClr val="FF00B8"/>
                </a:solidFill>
                <a:latin typeface="Verdana" panose="020B0604030504040204" pitchFamily="34" charset="0"/>
              </a:defRPr>
            </a:lvl1pPr>
          </a:lstStyle>
          <a:p>
            <a:r>
              <a:rPr lang="fi-FI"/>
              <a:t>Lisää kuva napsauttamalla kuvaketta</a:t>
            </a:r>
          </a:p>
        </p:txBody>
      </p:sp>
      <p:pic>
        <p:nvPicPr>
          <p:cNvPr id="2" name="Kuva 1">
            <a:extLst>
              <a:ext uri="{FF2B5EF4-FFF2-40B4-BE49-F238E27FC236}">
                <a16:creationId xmlns:a16="http://schemas.microsoft.com/office/drawing/2014/main" id="{6A60EC8B-19DB-5412-FFF2-2ECC61F5D94A}"/>
              </a:ext>
            </a:extLst>
          </p:cNvPr>
          <p:cNvPicPr>
            <a:picLocks noChangeAspect="1"/>
          </p:cNvPicPr>
          <p:nvPr userDrawn="1"/>
        </p:nvPicPr>
        <p:blipFill>
          <a:blip r:embed="rId2"/>
          <a:stretch>
            <a:fillRect/>
          </a:stretch>
        </p:blipFill>
        <p:spPr>
          <a:xfrm>
            <a:off x="147239" y="4192232"/>
            <a:ext cx="2626520" cy="908634"/>
          </a:xfrm>
          <a:prstGeom prst="rect">
            <a:avLst/>
          </a:prstGeom>
        </p:spPr>
      </p:pic>
    </p:spTree>
    <p:extLst>
      <p:ext uri="{BB962C8B-B14F-4D97-AF65-F5344CB8AC3E}">
        <p14:creationId xmlns:p14="http://schemas.microsoft.com/office/powerpoint/2010/main" val="11964298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i 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2" name="Otsikon paikkamerkki 2">
            <a:extLst>
              <a:ext uri="{FF2B5EF4-FFF2-40B4-BE49-F238E27FC236}">
                <a16:creationId xmlns:a16="http://schemas.microsoft.com/office/drawing/2014/main" id="{5FC29E5A-7268-AD50-66BD-579EE8EA4047}"/>
              </a:ext>
            </a:extLst>
          </p:cNvPr>
          <p:cNvSpPr>
            <a:spLocks noGrp="1"/>
          </p:cNvSpPr>
          <p:nvPr>
            <p:ph type="title" hasCustomPrompt="1"/>
          </p:nvPr>
        </p:nvSpPr>
        <p:spPr>
          <a:xfrm>
            <a:off x="380668" y="370468"/>
            <a:ext cx="7748034" cy="761121"/>
          </a:xfrm>
          <a:prstGeom prst="rect">
            <a:avLst/>
          </a:prstGeom>
        </p:spPr>
        <p:txBody>
          <a:bodyPr vert="horz" lIns="91440" tIns="45720" rIns="91440" bIns="45720" rtlCol="0" anchor="t">
            <a:normAutofit/>
          </a:bodyPr>
          <a:lstStyle>
            <a:lvl1pPr>
              <a:defRPr>
                <a:solidFill>
                  <a:srgbClr val="000000"/>
                </a:solidFill>
              </a:defRPr>
            </a:lvl1pPr>
          </a:lstStyle>
          <a:p>
            <a:r>
              <a:rPr lang="fi-FI"/>
              <a:t>Muokkaa otsikkoa napsautt.</a:t>
            </a:r>
          </a:p>
        </p:txBody>
      </p:sp>
      <p:sp>
        <p:nvSpPr>
          <p:cNvPr id="6" name="Tekstin paikkamerkki 2">
            <a:extLst>
              <a:ext uri="{FF2B5EF4-FFF2-40B4-BE49-F238E27FC236}">
                <a16:creationId xmlns:a16="http://schemas.microsoft.com/office/drawing/2014/main" id="{45DC9E9A-4682-DB44-70F9-99777FB92778}"/>
              </a:ext>
            </a:extLst>
          </p:cNvPr>
          <p:cNvSpPr>
            <a:spLocks noGrp="1"/>
          </p:cNvSpPr>
          <p:nvPr>
            <p:ph idx="21"/>
          </p:nvPr>
        </p:nvSpPr>
        <p:spPr>
          <a:xfrm>
            <a:off x="381424" y="1183725"/>
            <a:ext cx="3799591" cy="3332241"/>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b="0" i="0">
                <a:solidFill>
                  <a:srgbClr val="000000"/>
                </a:solidFill>
                <a:latin typeface="Verdana" panose="020B0604030504040204" pitchFamily="34" charset="0"/>
              </a:defRPr>
            </a:lvl1pPr>
            <a:lvl2pPr indent="-158400">
              <a:lnSpc>
                <a:spcPts val="1800"/>
              </a:lnSpc>
              <a:spcBef>
                <a:spcPts val="200"/>
              </a:spcBef>
              <a:spcAft>
                <a:spcPts val="200"/>
              </a:spcAft>
              <a:buSzPct val="125000"/>
              <a:defRPr sz="1300" b="0" i="0" baseline="0">
                <a:solidFill>
                  <a:srgbClr val="000000"/>
                </a:solidFill>
                <a:latin typeface="Verdana" panose="020B0604030504040204" pitchFamily="34" charset="0"/>
              </a:defRPr>
            </a:lvl2pPr>
            <a:lvl3pPr indent="-158400">
              <a:lnSpc>
                <a:spcPts val="1800"/>
              </a:lnSpc>
              <a:spcBef>
                <a:spcPts val="200"/>
              </a:spcBef>
              <a:spcAft>
                <a:spcPts val="200"/>
              </a:spcAft>
              <a:buSzPct val="125000"/>
              <a:defRPr sz="1100" b="0" i="0">
                <a:solidFill>
                  <a:srgbClr val="000000"/>
                </a:solidFill>
                <a:latin typeface="Verdana" panose="020B0604030504040204" pitchFamily="34" charset="0"/>
              </a:defRPr>
            </a:lvl3pPr>
            <a:lvl4pPr indent="-158400">
              <a:lnSpc>
                <a:spcPts val="1800"/>
              </a:lnSpc>
              <a:spcBef>
                <a:spcPts val="200"/>
              </a:spcBef>
              <a:spcAft>
                <a:spcPts val="200"/>
              </a:spcAft>
              <a:buSzPct val="125000"/>
              <a:defRPr sz="1000" b="0" i="0">
                <a:solidFill>
                  <a:srgbClr val="000000"/>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7" name="Tekstin paikkamerkki 2">
            <a:extLst>
              <a:ext uri="{FF2B5EF4-FFF2-40B4-BE49-F238E27FC236}">
                <a16:creationId xmlns:a16="http://schemas.microsoft.com/office/drawing/2014/main" id="{DD76FB4A-C789-6BE6-CC78-08EE7B0EBA20}"/>
              </a:ext>
            </a:extLst>
          </p:cNvPr>
          <p:cNvSpPr>
            <a:spLocks noGrp="1"/>
          </p:cNvSpPr>
          <p:nvPr>
            <p:ph idx="24"/>
          </p:nvPr>
        </p:nvSpPr>
        <p:spPr>
          <a:xfrm>
            <a:off x="4332364" y="1183725"/>
            <a:ext cx="3796338" cy="3332241"/>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b="0" i="0">
                <a:solidFill>
                  <a:srgbClr val="000000"/>
                </a:solidFill>
                <a:latin typeface="Verdana" panose="020B0604030504040204" pitchFamily="34" charset="0"/>
              </a:defRPr>
            </a:lvl1pPr>
            <a:lvl2pPr indent="-158400">
              <a:lnSpc>
                <a:spcPts val="1800"/>
              </a:lnSpc>
              <a:spcBef>
                <a:spcPts val="200"/>
              </a:spcBef>
              <a:spcAft>
                <a:spcPts val="200"/>
              </a:spcAft>
              <a:buSzPct val="125000"/>
              <a:defRPr sz="1300" b="0" i="0" baseline="0">
                <a:solidFill>
                  <a:srgbClr val="000000"/>
                </a:solidFill>
                <a:latin typeface="Verdana" panose="020B0604030504040204" pitchFamily="34" charset="0"/>
              </a:defRPr>
            </a:lvl2pPr>
            <a:lvl3pPr indent="-158400">
              <a:lnSpc>
                <a:spcPts val="1800"/>
              </a:lnSpc>
              <a:spcBef>
                <a:spcPts val="200"/>
              </a:spcBef>
              <a:spcAft>
                <a:spcPts val="200"/>
              </a:spcAft>
              <a:buSzPct val="125000"/>
              <a:defRPr sz="1100" b="0" i="0">
                <a:solidFill>
                  <a:srgbClr val="000000"/>
                </a:solidFill>
                <a:latin typeface="Verdana" panose="020B0604030504040204" pitchFamily="34" charset="0"/>
              </a:defRPr>
            </a:lvl3pPr>
            <a:lvl4pPr indent="-158400">
              <a:lnSpc>
                <a:spcPts val="1800"/>
              </a:lnSpc>
              <a:spcBef>
                <a:spcPts val="200"/>
              </a:spcBef>
              <a:spcAft>
                <a:spcPts val="200"/>
              </a:spcAft>
              <a:buSzPct val="125000"/>
              <a:defRPr sz="1000" b="0" i="0">
                <a:solidFill>
                  <a:srgbClr val="000000"/>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Päivämäärän paikkamerkki 3">
            <a:extLst>
              <a:ext uri="{FF2B5EF4-FFF2-40B4-BE49-F238E27FC236}">
                <a16:creationId xmlns:a16="http://schemas.microsoft.com/office/drawing/2014/main" id="{3DC226D5-A32A-1460-3EDD-97ABB54600F7}"/>
              </a:ext>
            </a:extLst>
          </p:cNvPr>
          <p:cNvSpPr>
            <a:spLocks noGrp="1"/>
          </p:cNvSpPr>
          <p:nvPr>
            <p:ph type="dt" sz="half" idx="2"/>
          </p:nvPr>
        </p:nvSpPr>
        <p:spPr>
          <a:xfrm>
            <a:off x="282028" y="4751463"/>
            <a:ext cx="829280" cy="163042"/>
          </a:xfrm>
          <a:prstGeom prst="rect">
            <a:avLst/>
          </a:prstGeom>
        </p:spPr>
        <p:txBody>
          <a:bodyPr vert="horz" lIns="91440" tIns="45720" rIns="91440" bIns="45720" rtlCol="0" anchor="t"/>
          <a:lstStyle>
            <a:lvl1pPr algn="l">
              <a:defRPr sz="650" b="0" i="0">
                <a:solidFill>
                  <a:srgbClr val="000000"/>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pPr/>
              <a:t>22.6.2026</a:t>
            </a:fld>
            <a:endParaRPr lang="fi-FI"/>
          </a:p>
        </p:txBody>
      </p:sp>
      <p:sp>
        <p:nvSpPr>
          <p:cNvPr id="9" name="Alatunnisteen paikkamerkki 4">
            <a:extLst>
              <a:ext uri="{FF2B5EF4-FFF2-40B4-BE49-F238E27FC236}">
                <a16:creationId xmlns:a16="http://schemas.microsoft.com/office/drawing/2014/main" id="{431E503E-C27F-2EE4-95D4-DD22A8950D02}"/>
              </a:ext>
            </a:extLst>
          </p:cNvPr>
          <p:cNvSpPr>
            <a:spLocks noGrp="1"/>
          </p:cNvSpPr>
          <p:nvPr>
            <p:ph type="ftr" sz="quarter" idx="3"/>
          </p:nvPr>
        </p:nvSpPr>
        <p:spPr>
          <a:xfrm>
            <a:off x="1111307" y="4751463"/>
            <a:ext cx="1296094" cy="163042"/>
          </a:xfrm>
          <a:prstGeom prst="rect">
            <a:avLst/>
          </a:prstGeom>
        </p:spPr>
        <p:txBody>
          <a:bodyPr vert="horz" lIns="91440" tIns="45720" rIns="91440" bIns="45720" rtlCol="0" anchor="t"/>
          <a:lstStyle>
            <a:lvl1pPr algn="l">
              <a:defRPr sz="650" b="0" i="0">
                <a:solidFill>
                  <a:srgbClr val="000000"/>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11" name="Dian numeron paikkamerkki 1">
            <a:extLst>
              <a:ext uri="{FF2B5EF4-FFF2-40B4-BE49-F238E27FC236}">
                <a16:creationId xmlns:a16="http://schemas.microsoft.com/office/drawing/2014/main" id="{2C29211B-BBA3-7FCC-2F99-44C6DFFFD41B}"/>
              </a:ext>
            </a:extLst>
          </p:cNvPr>
          <p:cNvSpPr>
            <a:spLocks noGrp="1"/>
          </p:cNvSpPr>
          <p:nvPr>
            <p:ph type="sldNum" sz="quarter" idx="4"/>
          </p:nvPr>
        </p:nvSpPr>
        <p:spPr>
          <a:xfrm>
            <a:off x="8005977" y="4752579"/>
            <a:ext cx="863990" cy="166687"/>
          </a:xfrm>
          <a:prstGeom prst="rect">
            <a:avLst/>
          </a:prstGeom>
        </p:spPr>
        <p:txBody>
          <a:bodyPr vert="horz" lIns="91440" tIns="45720" rIns="91440" bIns="45720" rtlCol="0" anchor="t"/>
          <a:lstStyle>
            <a:lvl1pPr algn="r">
              <a:defRPr sz="650" b="0" i="0">
                <a:solidFill>
                  <a:srgbClr val="000000"/>
                </a:solidFill>
                <a:latin typeface="Verdana" panose="020B0604030504040204" pitchFamily="34" charset="0"/>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268738636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 + pikkukuva">
    <p:spTree>
      <p:nvGrpSpPr>
        <p:cNvPr id="1" name=""/>
        <p:cNvGrpSpPr/>
        <p:nvPr/>
      </p:nvGrpSpPr>
      <p:grpSpPr>
        <a:xfrm>
          <a:off x="0" y="0"/>
          <a:ext cx="0" cy="0"/>
          <a:chOff x="0" y="0"/>
          <a:chExt cx="0" cy="0"/>
        </a:xfrm>
      </p:grpSpPr>
      <p:sp>
        <p:nvSpPr>
          <p:cNvPr id="8" name="Tekstin paikkamerkki 2"/>
          <p:cNvSpPr>
            <a:spLocks noGrp="1"/>
          </p:cNvSpPr>
          <p:nvPr>
            <p:ph idx="19"/>
          </p:nvPr>
        </p:nvSpPr>
        <p:spPr>
          <a:xfrm>
            <a:off x="381424" y="1183725"/>
            <a:ext cx="5954576"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b="0" i="0">
                <a:solidFill>
                  <a:srgbClr val="000000"/>
                </a:solidFill>
                <a:latin typeface="Verdana" panose="020B0604030504040204" pitchFamily="34" charset="0"/>
              </a:defRPr>
            </a:lvl1pPr>
            <a:lvl2pPr indent="-158400">
              <a:lnSpc>
                <a:spcPts val="1800"/>
              </a:lnSpc>
              <a:spcBef>
                <a:spcPts val="200"/>
              </a:spcBef>
              <a:spcAft>
                <a:spcPts val="200"/>
              </a:spcAft>
              <a:buSzPct val="125000"/>
              <a:defRPr sz="1300" b="0" i="0" baseline="0">
                <a:solidFill>
                  <a:srgbClr val="000000"/>
                </a:solidFill>
                <a:latin typeface="Verdana" panose="020B0604030504040204" pitchFamily="34" charset="0"/>
              </a:defRPr>
            </a:lvl2pPr>
            <a:lvl3pPr indent="-158400">
              <a:lnSpc>
                <a:spcPts val="1800"/>
              </a:lnSpc>
              <a:spcBef>
                <a:spcPts val="200"/>
              </a:spcBef>
              <a:spcAft>
                <a:spcPts val="200"/>
              </a:spcAft>
              <a:buSzPct val="125000"/>
              <a:defRPr sz="1100" b="0" i="0">
                <a:solidFill>
                  <a:srgbClr val="000000"/>
                </a:solidFill>
                <a:latin typeface="Verdana" panose="020B0604030504040204" pitchFamily="34" charset="0"/>
              </a:defRPr>
            </a:lvl3pPr>
            <a:lvl4pPr indent="-158400">
              <a:lnSpc>
                <a:spcPts val="1800"/>
              </a:lnSpc>
              <a:spcBef>
                <a:spcPts val="200"/>
              </a:spcBef>
              <a:spcAft>
                <a:spcPts val="200"/>
              </a:spcAft>
              <a:buSzPct val="125000"/>
              <a:defRPr sz="1000" b="0" i="0">
                <a:solidFill>
                  <a:srgbClr val="000000"/>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0" name="Kuvan paikkamerkki 6"/>
          <p:cNvSpPr>
            <a:spLocks noGrp="1"/>
          </p:cNvSpPr>
          <p:nvPr>
            <p:ph type="pic" sz="quarter" idx="20"/>
          </p:nvPr>
        </p:nvSpPr>
        <p:spPr>
          <a:xfrm>
            <a:off x="6775200" y="0"/>
            <a:ext cx="2368805" cy="5143500"/>
          </a:xfrm>
          <a:prstGeom prst="rect">
            <a:avLst/>
          </a:prstGeom>
          <a:solidFill>
            <a:srgbClr val="919191"/>
          </a:solidFill>
        </p:spPr>
        <p:txBody>
          <a:bodyPr anchor="ctr"/>
          <a:lstStyle>
            <a:lvl1pPr marL="0" indent="0" algn="ctr">
              <a:buFontTx/>
              <a:buNone/>
              <a:defRPr sz="1500" b="0" i="0">
                <a:solidFill>
                  <a:schemeClr val="bg1"/>
                </a:solidFill>
                <a:latin typeface="Verdana" panose="020B0604030504040204" pitchFamily="34" charset="0"/>
              </a:defRPr>
            </a:lvl1pPr>
          </a:lstStyle>
          <a:p>
            <a:r>
              <a:rPr lang="fi-FI"/>
              <a:t>Lisää kuva napsauttamalla kuvaketta</a:t>
            </a:r>
          </a:p>
        </p:txBody>
      </p:sp>
      <p:sp>
        <p:nvSpPr>
          <p:cNvPr id="2" name="Otsikon paikkamerkki 2">
            <a:extLst>
              <a:ext uri="{FF2B5EF4-FFF2-40B4-BE49-F238E27FC236}">
                <a16:creationId xmlns:a16="http://schemas.microsoft.com/office/drawing/2014/main" id="{E30A5A04-052B-08C9-91F4-9AAF94BBE5CB}"/>
              </a:ext>
            </a:extLst>
          </p:cNvPr>
          <p:cNvSpPr>
            <a:spLocks noGrp="1"/>
          </p:cNvSpPr>
          <p:nvPr>
            <p:ph type="title" hasCustomPrompt="1"/>
          </p:nvPr>
        </p:nvSpPr>
        <p:spPr>
          <a:xfrm>
            <a:off x="380667" y="370468"/>
            <a:ext cx="5954577" cy="761121"/>
          </a:xfrm>
          <a:prstGeom prst="rect">
            <a:avLst/>
          </a:prstGeom>
        </p:spPr>
        <p:txBody>
          <a:bodyPr vert="horz" lIns="91440" tIns="45720" rIns="91440" bIns="45720" rtlCol="0" anchor="t">
            <a:normAutofit/>
          </a:bodyPr>
          <a:lstStyle>
            <a:lvl1pPr>
              <a:defRPr>
                <a:solidFill>
                  <a:srgbClr val="000000"/>
                </a:solidFill>
              </a:defRPr>
            </a:lvl1pPr>
          </a:lstStyle>
          <a:p>
            <a:r>
              <a:rPr lang="fi-FI"/>
              <a:t>Muokkaa otsikkoa napsautt.</a:t>
            </a:r>
          </a:p>
        </p:txBody>
      </p:sp>
      <p:sp>
        <p:nvSpPr>
          <p:cNvPr id="4" name="Päivämäärän paikkamerkki 3">
            <a:extLst>
              <a:ext uri="{FF2B5EF4-FFF2-40B4-BE49-F238E27FC236}">
                <a16:creationId xmlns:a16="http://schemas.microsoft.com/office/drawing/2014/main" id="{A376FFF8-218F-C65C-8601-0092AA9A7898}"/>
              </a:ext>
            </a:extLst>
          </p:cNvPr>
          <p:cNvSpPr>
            <a:spLocks noGrp="1"/>
          </p:cNvSpPr>
          <p:nvPr>
            <p:ph type="dt" sz="half" idx="2"/>
          </p:nvPr>
        </p:nvSpPr>
        <p:spPr>
          <a:xfrm>
            <a:off x="282028" y="4751463"/>
            <a:ext cx="829280" cy="163042"/>
          </a:xfrm>
          <a:prstGeom prst="rect">
            <a:avLst/>
          </a:prstGeom>
        </p:spPr>
        <p:txBody>
          <a:bodyPr vert="horz" lIns="91440" tIns="45720" rIns="91440" bIns="45720" rtlCol="0" anchor="t"/>
          <a:lstStyle>
            <a:lvl1pPr algn="l">
              <a:defRPr sz="650" b="0" i="0">
                <a:solidFill>
                  <a:srgbClr val="000000"/>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pPr/>
              <a:t>22.6.2026</a:t>
            </a:fld>
            <a:endParaRPr lang="fi-FI"/>
          </a:p>
        </p:txBody>
      </p:sp>
      <p:sp>
        <p:nvSpPr>
          <p:cNvPr id="5" name="Alatunnisteen paikkamerkki 4">
            <a:extLst>
              <a:ext uri="{FF2B5EF4-FFF2-40B4-BE49-F238E27FC236}">
                <a16:creationId xmlns:a16="http://schemas.microsoft.com/office/drawing/2014/main" id="{A2AED099-1D07-F7D3-7BCD-4813D4B9A3B6}"/>
              </a:ext>
            </a:extLst>
          </p:cNvPr>
          <p:cNvSpPr>
            <a:spLocks noGrp="1"/>
          </p:cNvSpPr>
          <p:nvPr>
            <p:ph type="ftr" sz="quarter" idx="3"/>
          </p:nvPr>
        </p:nvSpPr>
        <p:spPr>
          <a:xfrm>
            <a:off x="1111307" y="4751463"/>
            <a:ext cx="1296094" cy="163042"/>
          </a:xfrm>
          <a:prstGeom prst="rect">
            <a:avLst/>
          </a:prstGeom>
        </p:spPr>
        <p:txBody>
          <a:bodyPr vert="horz" lIns="91440" tIns="45720" rIns="91440" bIns="45720" rtlCol="0" anchor="t"/>
          <a:lstStyle>
            <a:lvl1pPr algn="l">
              <a:defRPr sz="650" b="0" i="0">
                <a:solidFill>
                  <a:srgbClr val="000000"/>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78566840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 kuva">
    <p:spTree>
      <p:nvGrpSpPr>
        <p:cNvPr id="1" name=""/>
        <p:cNvGrpSpPr/>
        <p:nvPr/>
      </p:nvGrpSpPr>
      <p:grpSpPr>
        <a:xfrm>
          <a:off x="0" y="0"/>
          <a:ext cx="0" cy="0"/>
          <a:chOff x="0" y="0"/>
          <a:chExt cx="0" cy="0"/>
        </a:xfrm>
      </p:grpSpPr>
      <p:sp>
        <p:nvSpPr>
          <p:cNvPr id="19" name="Kuvan paikkamerkki 6"/>
          <p:cNvSpPr>
            <a:spLocks noGrp="1"/>
          </p:cNvSpPr>
          <p:nvPr>
            <p:ph type="pic" sz="quarter" idx="20" hasCustomPrompt="1"/>
          </p:nvPr>
        </p:nvSpPr>
        <p:spPr>
          <a:xfrm>
            <a:off x="5205046" y="0"/>
            <a:ext cx="3938960" cy="5143500"/>
          </a:xfrm>
          <a:prstGeom prst="rect">
            <a:avLst/>
          </a:prstGeom>
          <a:solidFill>
            <a:srgbClr val="919191"/>
          </a:solidFill>
        </p:spPr>
        <p:txBody>
          <a:bodyPr anchor="ctr"/>
          <a:lstStyle>
            <a:lvl1pPr marL="0" indent="0" algn="ctr">
              <a:buFontTx/>
              <a:buNone/>
              <a:defRPr sz="1500" b="0" i="0">
                <a:solidFill>
                  <a:schemeClr val="bg1"/>
                </a:solidFill>
                <a:latin typeface="Verdana" panose="020B0604030504040204" pitchFamily="34" charset="0"/>
              </a:defRPr>
            </a:lvl1pPr>
          </a:lstStyle>
          <a:p>
            <a:r>
              <a:rPr lang="fi-FI"/>
              <a:t>Lisää kuva </a:t>
            </a:r>
            <a:br>
              <a:rPr lang="fi-FI"/>
            </a:br>
            <a:r>
              <a:rPr lang="fi-FI"/>
              <a:t>napsauttamalla</a:t>
            </a:r>
            <a:br>
              <a:rPr lang="fi-FI"/>
            </a:br>
            <a:r>
              <a:rPr lang="fi-FI"/>
              <a:t>kuvaketta</a:t>
            </a:r>
          </a:p>
        </p:txBody>
      </p:sp>
      <p:sp>
        <p:nvSpPr>
          <p:cNvPr id="4" name="Päivämäärän paikkamerkki 3">
            <a:extLst>
              <a:ext uri="{FF2B5EF4-FFF2-40B4-BE49-F238E27FC236}">
                <a16:creationId xmlns:a16="http://schemas.microsoft.com/office/drawing/2014/main" id="{C6882773-51C4-98CF-DE70-BE0DC08B239C}"/>
              </a:ext>
            </a:extLst>
          </p:cNvPr>
          <p:cNvSpPr>
            <a:spLocks noGrp="1"/>
          </p:cNvSpPr>
          <p:nvPr>
            <p:ph type="dt" sz="half" idx="2"/>
          </p:nvPr>
        </p:nvSpPr>
        <p:spPr>
          <a:xfrm>
            <a:off x="282028" y="4751463"/>
            <a:ext cx="829280" cy="163042"/>
          </a:xfrm>
          <a:prstGeom prst="rect">
            <a:avLst/>
          </a:prstGeom>
        </p:spPr>
        <p:txBody>
          <a:bodyPr vert="horz" lIns="91440" tIns="45720" rIns="91440" bIns="45720" rtlCol="0" anchor="t"/>
          <a:lstStyle>
            <a:lvl1pPr algn="l">
              <a:defRPr sz="650" b="0" i="0">
                <a:solidFill>
                  <a:srgbClr val="000000"/>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pPr/>
              <a:t>22.6.2026</a:t>
            </a:fld>
            <a:endParaRPr lang="fi-FI"/>
          </a:p>
        </p:txBody>
      </p:sp>
      <p:sp>
        <p:nvSpPr>
          <p:cNvPr id="5" name="Alatunnisteen paikkamerkki 4">
            <a:extLst>
              <a:ext uri="{FF2B5EF4-FFF2-40B4-BE49-F238E27FC236}">
                <a16:creationId xmlns:a16="http://schemas.microsoft.com/office/drawing/2014/main" id="{1E720D36-5CE1-1961-8437-36B371E23197}"/>
              </a:ext>
            </a:extLst>
          </p:cNvPr>
          <p:cNvSpPr>
            <a:spLocks noGrp="1"/>
          </p:cNvSpPr>
          <p:nvPr>
            <p:ph type="ftr" sz="quarter" idx="3"/>
          </p:nvPr>
        </p:nvSpPr>
        <p:spPr>
          <a:xfrm>
            <a:off x="1111307" y="4751463"/>
            <a:ext cx="1296094" cy="163042"/>
          </a:xfrm>
          <a:prstGeom prst="rect">
            <a:avLst/>
          </a:prstGeom>
        </p:spPr>
        <p:txBody>
          <a:bodyPr vert="horz" lIns="91440" tIns="45720" rIns="91440" bIns="45720" rtlCol="0" anchor="t"/>
          <a:lstStyle>
            <a:lvl1pPr algn="l">
              <a:defRPr sz="650" b="0" i="0">
                <a:solidFill>
                  <a:srgbClr val="000000"/>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6" name="Tekstin paikkamerkki 2">
            <a:extLst>
              <a:ext uri="{FF2B5EF4-FFF2-40B4-BE49-F238E27FC236}">
                <a16:creationId xmlns:a16="http://schemas.microsoft.com/office/drawing/2014/main" id="{2B1D467B-0B37-8B6D-3537-45FC9B013194}"/>
              </a:ext>
            </a:extLst>
          </p:cNvPr>
          <p:cNvSpPr>
            <a:spLocks noGrp="1"/>
          </p:cNvSpPr>
          <p:nvPr>
            <p:ph idx="21"/>
          </p:nvPr>
        </p:nvSpPr>
        <p:spPr>
          <a:xfrm>
            <a:off x="378694" y="1255092"/>
            <a:ext cx="4315706" cy="323050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b="0" i="0">
                <a:solidFill>
                  <a:srgbClr val="000000"/>
                </a:solidFill>
                <a:latin typeface="Verdana" panose="020B0604030504040204" pitchFamily="34" charset="0"/>
              </a:defRPr>
            </a:lvl1pPr>
            <a:lvl2pPr indent="-158400">
              <a:buSzPct val="125000"/>
              <a:defRPr sz="1300" b="0" i="0" baseline="0">
                <a:solidFill>
                  <a:srgbClr val="000000"/>
                </a:solidFill>
                <a:latin typeface="Verdana" panose="020B0604030504040204" pitchFamily="34" charset="0"/>
              </a:defRPr>
            </a:lvl2pPr>
            <a:lvl3pPr indent="-158400">
              <a:buSzPct val="125000"/>
              <a:defRPr sz="1100" b="0" i="0">
                <a:solidFill>
                  <a:srgbClr val="000000"/>
                </a:solidFill>
                <a:latin typeface="Verdana" panose="020B0604030504040204" pitchFamily="34" charset="0"/>
              </a:defRPr>
            </a:lvl3pPr>
            <a:lvl4pPr indent="-158400">
              <a:buSzPct val="125000"/>
              <a:defRPr sz="1000" b="0" i="0">
                <a:solidFill>
                  <a:srgbClr val="000000"/>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7" name="Tekstin paikkamerkki 28">
            <a:extLst>
              <a:ext uri="{FF2B5EF4-FFF2-40B4-BE49-F238E27FC236}">
                <a16:creationId xmlns:a16="http://schemas.microsoft.com/office/drawing/2014/main" id="{19B15666-C303-6509-78F1-A4F2B3BFE66F}"/>
              </a:ext>
            </a:extLst>
          </p:cNvPr>
          <p:cNvSpPr>
            <a:spLocks noGrp="1"/>
          </p:cNvSpPr>
          <p:nvPr>
            <p:ph type="body" sz="quarter" idx="22" hasCustomPrompt="1"/>
          </p:nvPr>
        </p:nvSpPr>
        <p:spPr>
          <a:xfrm>
            <a:off x="382957" y="358530"/>
            <a:ext cx="4315706" cy="784470"/>
          </a:xfrm>
          <a:prstGeom prst="rect">
            <a:avLst/>
          </a:prstGeom>
        </p:spPr>
        <p:txBody>
          <a:bodyPr/>
          <a:lstStyle>
            <a:lvl1pPr marL="14400" indent="0">
              <a:lnSpc>
                <a:spcPts val="2700"/>
              </a:lnSpc>
              <a:spcAft>
                <a:spcPts val="0"/>
              </a:spcAft>
              <a:buFontTx/>
              <a:buNone/>
              <a:defRPr sz="2200" b="1" i="0" baseline="0">
                <a:solidFill>
                  <a:srgbClr val="000000"/>
                </a:solidFill>
                <a:latin typeface="Verdana" panose="020B0604030504040204" pitchFamily="34" charset="0"/>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b="1"/>
              <a:t>Muokkaa otsikkoa napsautt.</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palkkidia 1">
    <p:bg>
      <p:bgPr>
        <a:solidFill>
          <a:srgbClr val="919191"/>
        </a:solidFill>
        <a:effectLst/>
      </p:bgPr>
    </p:bg>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9468CE6C-5522-52E9-0E0A-03701D5FC2E4}"/>
              </a:ext>
            </a:extLst>
          </p:cNvPr>
          <p:cNvSpPr>
            <a:spLocks noGrp="1"/>
          </p:cNvSpPr>
          <p:nvPr>
            <p:ph type="pic" sz="quarter" idx="23" hasCustomPrompt="1"/>
          </p:nvPr>
        </p:nvSpPr>
        <p:spPr>
          <a:xfrm>
            <a:off x="0" y="0"/>
            <a:ext cx="9144000" cy="5143500"/>
          </a:xfrm>
        </p:spPr>
        <p:txBody>
          <a:bodyPr anchor="t">
            <a:normAutofit/>
          </a:bodyPr>
          <a:lstStyle>
            <a:lvl1pPr marL="21600" indent="0" algn="ctr">
              <a:spcBef>
                <a:spcPts val="1000"/>
              </a:spcBef>
              <a:spcAft>
                <a:spcPts val="1000"/>
              </a:spcAft>
              <a:buNone/>
              <a:defRPr sz="1050">
                <a:solidFill>
                  <a:schemeClr val="bg1"/>
                </a:solidFill>
              </a:defRPr>
            </a:lvl1pPr>
          </a:lstStyle>
          <a:p>
            <a:r>
              <a:rPr lang="fi-FI"/>
              <a:t>Lisää taustakuva ylävalikosta (Lisää -&gt; Kuvat)</a:t>
            </a:r>
          </a:p>
        </p:txBody>
      </p:sp>
      <p:sp>
        <p:nvSpPr>
          <p:cNvPr id="5" name="Tekstin paikkamerkki 2">
            <a:extLst>
              <a:ext uri="{FF2B5EF4-FFF2-40B4-BE49-F238E27FC236}">
                <a16:creationId xmlns:a16="http://schemas.microsoft.com/office/drawing/2014/main" id="{0D0E3AB1-BB3D-6D9D-09C9-A864DB9662D7}"/>
              </a:ext>
            </a:extLst>
          </p:cNvPr>
          <p:cNvSpPr>
            <a:spLocks noGrp="1"/>
          </p:cNvSpPr>
          <p:nvPr>
            <p:ph idx="24"/>
          </p:nvPr>
        </p:nvSpPr>
        <p:spPr>
          <a:xfrm>
            <a:off x="4676924" y="1437843"/>
            <a:ext cx="3744417" cy="3270705"/>
          </a:xfrm>
          <a:prstGeom prst="rect">
            <a:avLst/>
          </a:prstGeom>
          <a:solidFill>
            <a:schemeClr val="bg1">
              <a:alpha val="89987"/>
            </a:schemeClr>
          </a:solidFill>
        </p:spPr>
        <p:txBody>
          <a:bodyPr vert="horz" lIns="295200" tIns="298800" rIns="295200" bIns="29880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b="0" i="0">
                <a:solidFill>
                  <a:srgbClr val="000000"/>
                </a:solidFill>
                <a:latin typeface="Verdana" panose="020B0604030504040204" pitchFamily="34" charset="0"/>
              </a:defRPr>
            </a:lvl1pPr>
            <a:lvl2pPr indent="-158400">
              <a:lnSpc>
                <a:spcPts val="1800"/>
              </a:lnSpc>
              <a:spcBef>
                <a:spcPts val="200"/>
              </a:spcBef>
              <a:spcAft>
                <a:spcPts val="200"/>
              </a:spcAft>
              <a:buSzPct val="125000"/>
              <a:defRPr sz="1300" b="0" i="0" baseline="0">
                <a:solidFill>
                  <a:srgbClr val="000000"/>
                </a:solidFill>
                <a:latin typeface="Verdana" panose="020B0604030504040204" pitchFamily="34" charset="0"/>
              </a:defRPr>
            </a:lvl2pPr>
            <a:lvl3pPr indent="-158400">
              <a:lnSpc>
                <a:spcPts val="1800"/>
              </a:lnSpc>
              <a:spcBef>
                <a:spcPts val="200"/>
              </a:spcBef>
              <a:spcAft>
                <a:spcPts val="200"/>
              </a:spcAft>
              <a:buSzPct val="125000"/>
              <a:defRPr sz="1100" b="0" i="0">
                <a:solidFill>
                  <a:srgbClr val="000000"/>
                </a:solidFill>
                <a:latin typeface="Verdana" panose="020B0604030504040204" pitchFamily="34" charset="0"/>
              </a:defRPr>
            </a:lvl3pPr>
            <a:lvl4pPr indent="-158400">
              <a:lnSpc>
                <a:spcPts val="1800"/>
              </a:lnSpc>
              <a:spcBef>
                <a:spcPts val="200"/>
              </a:spcBef>
              <a:spcAft>
                <a:spcPts val="200"/>
              </a:spcAft>
              <a:buSzPct val="125000"/>
              <a:defRPr sz="1000" b="0" i="0">
                <a:solidFill>
                  <a:srgbClr val="000000"/>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6" name="Tekstin paikkamerkki 2">
            <a:extLst>
              <a:ext uri="{FF2B5EF4-FFF2-40B4-BE49-F238E27FC236}">
                <a16:creationId xmlns:a16="http://schemas.microsoft.com/office/drawing/2014/main" id="{538CD4A3-27C6-9002-D3EE-BEDC602B793A}"/>
              </a:ext>
            </a:extLst>
          </p:cNvPr>
          <p:cNvSpPr>
            <a:spLocks noGrp="1"/>
          </p:cNvSpPr>
          <p:nvPr>
            <p:ph idx="25"/>
          </p:nvPr>
        </p:nvSpPr>
        <p:spPr>
          <a:xfrm>
            <a:off x="683568" y="1437843"/>
            <a:ext cx="3744417" cy="3270705"/>
          </a:xfrm>
          <a:prstGeom prst="rect">
            <a:avLst/>
          </a:prstGeom>
          <a:solidFill>
            <a:schemeClr val="bg1">
              <a:alpha val="89987"/>
            </a:schemeClr>
          </a:solidFill>
        </p:spPr>
        <p:txBody>
          <a:bodyPr vert="horz" lIns="295200" tIns="298800" rIns="295200" bIns="29880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b="0" i="0">
                <a:solidFill>
                  <a:srgbClr val="000000"/>
                </a:solidFill>
                <a:latin typeface="Verdana" panose="020B0604030504040204" pitchFamily="34" charset="0"/>
              </a:defRPr>
            </a:lvl1pPr>
            <a:lvl2pPr indent="-158400">
              <a:lnSpc>
                <a:spcPts val="1800"/>
              </a:lnSpc>
              <a:spcBef>
                <a:spcPts val="200"/>
              </a:spcBef>
              <a:spcAft>
                <a:spcPts val="200"/>
              </a:spcAft>
              <a:buSzPct val="125000"/>
              <a:defRPr sz="1300" b="0" i="0" baseline="0">
                <a:solidFill>
                  <a:srgbClr val="000000"/>
                </a:solidFill>
                <a:latin typeface="Verdana" panose="020B0604030504040204" pitchFamily="34" charset="0"/>
              </a:defRPr>
            </a:lvl2pPr>
            <a:lvl3pPr indent="-158400">
              <a:lnSpc>
                <a:spcPts val="1800"/>
              </a:lnSpc>
              <a:spcBef>
                <a:spcPts val="200"/>
              </a:spcBef>
              <a:spcAft>
                <a:spcPts val="200"/>
              </a:spcAft>
              <a:buSzPct val="125000"/>
              <a:defRPr sz="1100" b="0" i="0">
                <a:solidFill>
                  <a:srgbClr val="000000"/>
                </a:solidFill>
                <a:latin typeface="Verdana" panose="020B0604030504040204" pitchFamily="34" charset="0"/>
              </a:defRPr>
            </a:lvl3pPr>
            <a:lvl4pPr indent="-158400">
              <a:lnSpc>
                <a:spcPts val="1800"/>
              </a:lnSpc>
              <a:spcBef>
                <a:spcPts val="200"/>
              </a:spcBef>
              <a:spcAft>
                <a:spcPts val="200"/>
              </a:spcAft>
              <a:buSzPct val="125000"/>
              <a:defRPr sz="1000" b="0" i="0">
                <a:solidFill>
                  <a:srgbClr val="000000"/>
                </a:solidFill>
                <a:latin typeface="Verdana" panose="020B0604030504040204" pitchFamily="34" charset="0"/>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0" name="Otsikon paikkamerkki 2">
            <a:extLst>
              <a:ext uri="{FF2B5EF4-FFF2-40B4-BE49-F238E27FC236}">
                <a16:creationId xmlns:a16="http://schemas.microsoft.com/office/drawing/2014/main" id="{AC63BCDB-29B0-3F38-1255-A5E4EF309256}"/>
              </a:ext>
            </a:extLst>
          </p:cNvPr>
          <p:cNvSpPr>
            <a:spLocks noGrp="1"/>
          </p:cNvSpPr>
          <p:nvPr>
            <p:ph type="title" hasCustomPrompt="1"/>
          </p:nvPr>
        </p:nvSpPr>
        <p:spPr>
          <a:xfrm>
            <a:off x="683568" y="434952"/>
            <a:ext cx="7737773" cy="730825"/>
          </a:xfrm>
          <a:prstGeom prst="rect">
            <a:avLst/>
          </a:prstGeom>
          <a:solidFill>
            <a:schemeClr val="bg1">
              <a:alpha val="90000"/>
            </a:schemeClr>
          </a:solidFill>
        </p:spPr>
        <p:txBody>
          <a:bodyPr vert="horz" lIns="201600" tIns="251999" rIns="201600" bIns="45720" rtlCol="0" anchor="t">
            <a:normAutofit/>
          </a:bodyPr>
          <a:lstStyle>
            <a:lvl1pPr>
              <a:defRPr sz="3200">
                <a:solidFill>
                  <a:srgbClr val="000000"/>
                </a:solidFill>
              </a:defRPr>
            </a:lvl1pPr>
          </a:lstStyle>
          <a:p>
            <a:r>
              <a:rPr lang="fi-FI"/>
              <a:t>Muokkaa otsikkoa napsautt.</a:t>
            </a:r>
          </a:p>
        </p:txBody>
      </p:sp>
      <p:sp>
        <p:nvSpPr>
          <p:cNvPr id="2" name="Alatunnisteen paikkamerkki 2">
            <a:extLst>
              <a:ext uri="{FF2B5EF4-FFF2-40B4-BE49-F238E27FC236}">
                <a16:creationId xmlns:a16="http://schemas.microsoft.com/office/drawing/2014/main" id="{A04F88BD-136A-F0C5-414D-5E8FB3E593B1}"/>
              </a:ext>
            </a:extLst>
          </p:cNvPr>
          <p:cNvSpPr>
            <a:spLocks noGrp="1"/>
          </p:cNvSpPr>
          <p:nvPr>
            <p:ph type="ftr" sz="quarter" idx="11"/>
          </p:nvPr>
        </p:nvSpPr>
        <p:spPr>
          <a:xfrm>
            <a:off x="274033" y="4749342"/>
            <a:ext cx="1295891" cy="164690"/>
          </a:xfrm>
          <a:prstGeom prst="rect">
            <a:avLst/>
          </a:prstGeom>
        </p:spPr>
        <p:txBody>
          <a:bodyPr/>
          <a:lstStyle>
            <a:lvl1pPr>
              <a:defRPr b="0" i="0">
                <a:solidFill>
                  <a:schemeClr val="bg1"/>
                </a:solidFill>
                <a:latin typeface="Verdana" panose="020B0604030504040204" pitchFamily="34" charset="0"/>
              </a:defRPr>
            </a:lvl1pPr>
          </a:lstStyle>
          <a:p>
            <a:r>
              <a:rPr lang="fi-FI"/>
              <a:t>Teknologiateollisuus</a:t>
            </a:r>
          </a:p>
        </p:txBody>
      </p:sp>
    </p:spTree>
    <p:extLst>
      <p:ext uri="{BB962C8B-B14F-4D97-AF65-F5344CB8AC3E}">
        <p14:creationId xmlns:p14="http://schemas.microsoft.com/office/powerpoint/2010/main" val="27597120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8" y="4751463"/>
            <a:ext cx="829280" cy="163042"/>
          </a:xfrm>
          <a:prstGeom prst="rect">
            <a:avLst/>
          </a:prstGeom>
        </p:spPr>
        <p:txBody>
          <a:bodyPr vert="horz" lIns="91440" tIns="45720" rIns="91440" bIns="45720" rtlCol="0" anchor="t"/>
          <a:lstStyle>
            <a:lvl1pPr algn="l">
              <a:defRPr sz="650" b="0" i="0">
                <a:solidFill>
                  <a:srgbClr val="000000"/>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pPr/>
              <a:t>22.6.2026</a:t>
            </a:fld>
            <a:endParaRPr lang="fi-FI"/>
          </a:p>
        </p:txBody>
      </p:sp>
      <p:sp>
        <p:nvSpPr>
          <p:cNvPr id="8" name="Alatunnisteen paikkamerkki 4"/>
          <p:cNvSpPr>
            <a:spLocks noGrp="1"/>
          </p:cNvSpPr>
          <p:nvPr>
            <p:ph type="ftr" sz="quarter" idx="3"/>
          </p:nvPr>
        </p:nvSpPr>
        <p:spPr>
          <a:xfrm>
            <a:off x="1111307" y="4751463"/>
            <a:ext cx="1296094" cy="163042"/>
          </a:xfrm>
          <a:prstGeom prst="rect">
            <a:avLst/>
          </a:prstGeom>
        </p:spPr>
        <p:txBody>
          <a:bodyPr vert="horz" lIns="91440" tIns="45720" rIns="91440" bIns="45720" rtlCol="0" anchor="t"/>
          <a:lstStyle>
            <a:lvl1pPr algn="l">
              <a:defRPr sz="650" b="0" i="0">
                <a:solidFill>
                  <a:srgbClr val="000000"/>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13" name="Dian numeron paikkamerkki 1"/>
          <p:cNvSpPr>
            <a:spLocks noGrp="1"/>
          </p:cNvSpPr>
          <p:nvPr>
            <p:ph type="sldNum" sz="quarter" idx="4"/>
          </p:nvPr>
        </p:nvSpPr>
        <p:spPr>
          <a:xfrm>
            <a:off x="8005977" y="4752579"/>
            <a:ext cx="863990" cy="166687"/>
          </a:xfrm>
          <a:prstGeom prst="rect">
            <a:avLst/>
          </a:prstGeom>
        </p:spPr>
        <p:txBody>
          <a:bodyPr vert="horz" lIns="91440" tIns="45720" rIns="91440" bIns="45720" rtlCol="0" anchor="t"/>
          <a:lstStyle>
            <a:lvl1pPr algn="r">
              <a:defRPr sz="650" b="0" i="0">
                <a:solidFill>
                  <a:srgbClr val="000000"/>
                </a:solidFill>
                <a:latin typeface="Verdana" panose="020B0604030504040204" pitchFamily="34" charset="0"/>
              </a:defRPr>
            </a:lvl1pPr>
          </a:lstStyle>
          <a:p>
            <a:fld id="{6FCB6B90-8271-4E8F-82C1-E646FBB48A2E}" type="slidenum">
              <a:rPr lang="fi-FI" smtClean="0"/>
              <a:pPr/>
              <a:t>‹#›</a:t>
            </a:fld>
            <a:endParaRPr lang="fi-FI"/>
          </a:p>
        </p:txBody>
      </p:sp>
      <p:sp>
        <p:nvSpPr>
          <p:cNvPr id="18" name="Tekstin paikkamerkki 3">
            <a:extLst>
              <a:ext uri="{FF2B5EF4-FFF2-40B4-BE49-F238E27FC236}">
                <a16:creationId xmlns:a16="http://schemas.microsoft.com/office/drawing/2014/main" id="{68BFA817-E88F-DBBC-AA26-001D0CE89741}"/>
              </a:ext>
            </a:extLst>
          </p:cNvPr>
          <p:cNvSpPr>
            <a:spLocks noGrp="1"/>
          </p:cNvSpPr>
          <p:nvPr>
            <p:ph type="body" idx="1"/>
          </p:nvPr>
        </p:nvSpPr>
        <p:spPr>
          <a:xfrm>
            <a:off x="380667" y="1257300"/>
            <a:ext cx="7826188" cy="32004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9" name="Otsikon paikkamerkki 2">
            <a:extLst>
              <a:ext uri="{FF2B5EF4-FFF2-40B4-BE49-F238E27FC236}">
                <a16:creationId xmlns:a16="http://schemas.microsoft.com/office/drawing/2014/main" id="{1BD39E7E-D31E-B4A3-0025-60292DA10EF8}"/>
              </a:ext>
            </a:extLst>
          </p:cNvPr>
          <p:cNvSpPr>
            <a:spLocks noGrp="1"/>
          </p:cNvSpPr>
          <p:nvPr>
            <p:ph type="title"/>
          </p:nvPr>
        </p:nvSpPr>
        <p:spPr>
          <a:xfrm>
            <a:off x="380667" y="370468"/>
            <a:ext cx="7826187" cy="761121"/>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711" r:id="rId1"/>
    <p:sldLayoutId id="2147483755" r:id="rId2"/>
    <p:sldLayoutId id="2147483702" r:id="rId3"/>
    <p:sldLayoutId id="2147483707" r:id="rId4"/>
    <p:sldLayoutId id="2147483691" r:id="rId5"/>
    <p:sldLayoutId id="2147483696" r:id="rId6"/>
    <p:sldLayoutId id="2147483680" r:id="rId7"/>
    <p:sldLayoutId id="2147483674" r:id="rId8"/>
    <p:sldLayoutId id="2147483760" r:id="rId9"/>
    <p:sldLayoutId id="2147483763" r:id="rId10"/>
    <p:sldLayoutId id="2147483761" r:id="rId11"/>
    <p:sldLayoutId id="2147483759" r:id="rId12"/>
    <p:sldLayoutId id="2147483713" r:id="rId13"/>
    <p:sldLayoutId id="2147483762" r:id="rId14"/>
    <p:sldLayoutId id="2147483751" r:id="rId15"/>
    <p:sldLayoutId id="2147483735" r:id="rId16"/>
    <p:sldLayoutId id="2147483683" r:id="rId17"/>
    <p:sldLayoutId id="2147483750" r:id="rId18"/>
    <p:sldLayoutId id="2147483720" r:id="rId19"/>
    <p:sldLayoutId id="2147483765" r:id="rId20"/>
    <p:sldLayoutId id="2147483749" r:id="rId21"/>
    <p:sldLayoutId id="2147483734" r:id="rId22"/>
    <p:sldLayoutId id="2147483724" r:id="rId23"/>
    <p:sldLayoutId id="2147483743" r:id="rId24"/>
    <p:sldLayoutId id="2147483716" r:id="rId25"/>
    <p:sldLayoutId id="2147483740" r:id="rId26"/>
    <p:sldLayoutId id="2147483752" r:id="rId27"/>
    <p:sldLayoutId id="2147483738" r:id="rId28"/>
    <p:sldLayoutId id="2147483682" r:id="rId29"/>
    <p:sldLayoutId id="2147483744" r:id="rId30"/>
    <p:sldLayoutId id="2147483736" r:id="rId31"/>
    <p:sldLayoutId id="2147483681" r:id="rId32"/>
    <p:sldLayoutId id="2147483745" r:id="rId33"/>
    <p:sldLayoutId id="2147483737" r:id="rId34"/>
    <p:sldLayoutId id="2147483679" r:id="rId35"/>
    <p:sldLayoutId id="2147483756" r:id="rId36"/>
    <p:sldLayoutId id="2147483726" r:id="rId37"/>
    <p:sldLayoutId id="2147483764" r:id="rId38"/>
    <p:sldLayoutId id="2147483746" r:id="rId39"/>
    <p:sldLayoutId id="2147483670" r:id="rId40"/>
    <p:sldLayoutId id="2147483686" r:id="rId41"/>
    <p:sldLayoutId id="2147483753" r:id="rId42"/>
    <p:sldLayoutId id="2147483727" r:id="rId43"/>
    <p:sldLayoutId id="2147483757" r:id="rId44"/>
    <p:sldLayoutId id="2147483747" r:id="rId45"/>
    <p:sldLayoutId id="2147483671" r:id="rId46"/>
    <p:sldLayoutId id="2147483687" r:id="rId47"/>
    <p:sldLayoutId id="2147483748" r:id="rId48"/>
    <p:sldLayoutId id="2147483739" r:id="rId49"/>
    <p:sldLayoutId id="2147483685" r:id="rId50"/>
    <p:sldLayoutId id="2147483754" r:id="rId51"/>
    <p:sldLayoutId id="2147483701" r:id="rId52"/>
    <p:sldLayoutId id="2147483725" r:id="rId53"/>
    <p:sldLayoutId id="2147483649" r:id="rId54"/>
    <p:sldLayoutId id="2147483766" r:id="rId55"/>
    <p:sldLayoutId id="2147483767" r:id="rId56"/>
    <p:sldLayoutId id="2147483768" r:id="rId57"/>
  </p:sldLayoutIdLst>
  <p:transition spd="med">
    <p:fade/>
  </p:transition>
  <p:hf hdr="0"/>
  <p:txStyles>
    <p:titleStyle>
      <a:lvl1pPr marL="14400" algn="l" defTabSz="806052" rtl="0" eaLnBrk="1" latinLnBrk="0" hangingPunct="1">
        <a:lnSpc>
          <a:spcPts val="2700"/>
        </a:lnSpc>
        <a:spcBef>
          <a:spcPts val="0"/>
        </a:spcBef>
        <a:spcAft>
          <a:spcPts val="0"/>
        </a:spcAft>
        <a:buNone/>
        <a:defRPr sz="2000" b="1" i="0" kern="1200" spc="-35" baseline="0">
          <a:solidFill>
            <a:srgbClr val="000000"/>
          </a:solidFill>
          <a:latin typeface="Verdana" panose="020B0604030504040204" pitchFamily="34" charset="0"/>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b="0" i="0" kern="1200" spc="-35" baseline="0">
          <a:solidFill>
            <a:srgbClr val="000000"/>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b="0" i="0" kern="1200" spc="-35" baseline="0">
          <a:solidFill>
            <a:srgbClr val="000000"/>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b="0" i="0" kern="1200" spc="-35" baseline="0">
          <a:solidFill>
            <a:srgbClr val="000000"/>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b="0" i="0" kern="1200" spc="-35" baseline="0">
          <a:solidFill>
            <a:srgbClr val="000000"/>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56.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56.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56.xml"/><Relationship Id="rId4" Type="http://schemas.openxmlformats.org/officeDocument/2006/relationships/chart" Target="../charts/chart22.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5.xml"/><Relationship Id="rId1" Type="http://schemas.openxmlformats.org/officeDocument/2006/relationships/slideLayout" Target="../slideLayouts/slideLayout56.xml"/><Relationship Id="rId4" Type="http://schemas.openxmlformats.org/officeDocument/2006/relationships/chart" Target="../charts/chart24.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6.xml"/><Relationship Id="rId1" Type="http://schemas.openxmlformats.org/officeDocument/2006/relationships/slideLayout" Target="../slideLayouts/slideLayout56.xml"/><Relationship Id="rId4" Type="http://schemas.openxmlformats.org/officeDocument/2006/relationships/chart" Target="../charts/chart26.xml"/></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7.xml"/><Relationship Id="rId1" Type="http://schemas.openxmlformats.org/officeDocument/2006/relationships/slideLayout" Target="../slideLayouts/slideLayout56.xml"/><Relationship Id="rId4" Type="http://schemas.openxmlformats.org/officeDocument/2006/relationships/chart" Target="../charts/chart28.xml"/></Relationships>
</file>

<file path=ppt/slides/_rels/slide2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6.xml"/><Relationship Id="rId4" Type="http://schemas.openxmlformats.org/officeDocument/2006/relationships/chart" Target="../charts/chart30.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9.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6.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4.xml"/><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5.xml"/><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3" Type="http://schemas.openxmlformats.org/officeDocument/2006/relationships/hyperlink" Target="mailto:hanne.mikkonen@teknologiateollisuus.fi" TargetMode="External"/><Relationship Id="rId2" Type="http://schemas.openxmlformats.org/officeDocument/2006/relationships/image" Target="../media/image10.jpeg"/><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56.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56.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56.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56.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32A1C2B-41A9-6B4C-BF6F-91640EBCB4AA}"/>
              </a:ext>
            </a:extLst>
          </p:cNvPr>
          <p:cNvSpPr>
            <a:spLocks noGrp="1"/>
          </p:cNvSpPr>
          <p:nvPr>
            <p:ph type="body" sz="quarter" idx="15"/>
          </p:nvPr>
        </p:nvSpPr>
        <p:spPr>
          <a:xfrm>
            <a:off x="1687476" y="2341076"/>
            <a:ext cx="6977283" cy="1165268"/>
          </a:xfrm>
        </p:spPr>
        <p:txBody>
          <a:bodyPr>
            <a:normAutofit/>
          </a:bodyPr>
          <a:lstStyle/>
          <a:p>
            <a:r>
              <a:rPr lang="fi-FI"/>
              <a:t>Tulokset, kesäkuu 2026</a:t>
            </a:r>
          </a:p>
        </p:txBody>
      </p:sp>
      <p:sp>
        <p:nvSpPr>
          <p:cNvPr id="3" name="Dian numeron paikkamerkki 2">
            <a:extLst>
              <a:ext uri="{FF2B5EF4-FFF2-40B4-BE49-F238E27FC236}">
                <a16:creationId xmlns:a16="http://schemas.microsoft.com/office/drawing/2014/main" id="{46263DAF-070A-9F45-B65A-5812705DF089}"/>
              </a:ext>
            </a:extLst>
          </p:cNvPr>
          <p:cNvSpPr>
            <a:spLocks noGrp="1"/>
          </p:cNvSpPr>
          <p:nvPr>
            <p:ph type="sldNum" sz="quarter" idx="12"/>
          </p:nvPr>
        </p:nvSpPr>
        <p:spPr/>
        <p:txBody>
          <a:bodyPr/>
          <a:lstStyle/>
          <a:p>
            <a:fld id="{6FCB6B90-8271-4E8F-82C1-E646FBB48A2E}" type="slidenum">
              <a:rPr lang="fi-FI" smtClean="0"/>
              <a:pPr/>
              <a:t>1</a:t>
            </a:fld>
            <a:endParaRPr lang="fi-FI"/>
          </a:p>
        </p:txBody>
      </p:sp>
      <p:sp>
        <p:nvSpPr>
          <p:cNvPr id="4" name="Päivämäärän paikkamerkki 3">
            <a:extLst>
              <a:ext uri="{FF2B5EF4-FFF2-40B4-BE49-F238E27FC236}">
                <a16:creationId xmlns:a16="http://schemas.microsoft.com/office/drawing/2014/main" id="{EF8A2D42-0FBE-584C-8A5D-194863F59571}"/>
              </a:ext>
            </a:extLst>
          </p:cNvPr>
          <p:cNvSpPr>
            <a:spLocks noGrp="1"/>
          </p:cNvSpPr>
          <p:nvPr>
            <p:ph type="dt" sz="half" idx="10"/>
          </p:nvPr>
        </p:nvSpPr>
        <p:spPr/>
        <p:txBody>
          <a:bodyPr/>
          <a:lstStyle/>
          <a:p>
            <a:fld id="{FBD49F65-936D-47C1-B476-B10D0AC9DEC4}" type="datetime1">
              <a:rPr lang="fi-FI" smtClean="0"/>
              <a:t>22.6.2026</a:t>
            </a:fld>
            <a:endParaRPr lang="fi-FI"/>
          </a:p>
        </p:txBody>
      </p:sp>
      <p:sp>
        <p:nvSpPr>
          <p:cNvPr id="5" name="Alatunnisteen paikkamerkki 4">
            <a:extLst>
              <a:ext uri="{FF2B5EF4-FFF2-40B4-BE49-F238E27FC236}">
                <a16:creationId xmlns:a16="http://schemas.microsoft.com/office/drawing/2014/main" id="{10304937-4483-6E49-BC4C-68ABCDF3B788}"/>
              </a:ext>
            </a:extLst>
          </p:cNvPr>
          <p:cNvSpPr>
            <a:spLocks noGrp="1"/>
          </p:cNvSpPr>
          <p:nvPr>
            <p:ph type="ftr" sz="quarter" idx="11"/>
          </p:nvPr>
        </p:nvSpPr>
        <p:spPr/>
        <p:txBody>
          <a:bodyPr/>
          <a:lstStyle/>
          <a:p>
            <a:r>
              <a:rPr lang="fi-FI"/>
              <a:t>Teknologiateollisuus</a:t>
            </a:r>
          </a:p>
        </p:txBody>
      </p:sp>
      <p:sp>
        <p:nvSpPr>
          <p:cNvPr id="6" name="AutoShape 2" descr="Kuvan esikatselu">
            <a:extLst>
              <a:ext uri="{FF2B5EF4-FFF2-40B4-BE49-F238E27FC236}">
                <a16:creationId xmlns:a16="http://schemas.microsoft.com/office/drawing/2014/main" id="{0B52CCC8-FFC3-93E5-F37C-FEC43C19558A}"/>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 name="AutoShape 4" descr="Kuvan esikatselu">
            <a:extLst>
              <a:ext uri="{FF2B5EF4-FFF2-40B4-BE49-F238E27FC236}">
                <a16:creationId xmlns:a16="http://schemas.microsoft.com/office/drawing/2014/main" id="{1A1FFACA-D508-5D42-ADE2-BF368A754588}"/>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8" name="Kuva 7">
            <a:extLst>
              <a:ext uri="{FF2B5EF4-FFF2-40B4-BE49-F238E27FC236}">
                <a16:creationId xmlns:a16="http://schemas.microsoft.com/office/drawing/2014/main" id="{5732D729-491E-B85D-0C77-1614D0345A9D}"/>
              </a:ext>
            </a:extLst>
          </p:cNvPr>
          <p:cNvPicPr>
            <a:picLocks noChangeAspect="1"/>
          </p:cNvPicPr>
          <p:nvPr/>
        </p:nvPicPr>
        <p:blipFill>
          <a:blip r:embed="rId2"/>
          <a:stretch>
            <a:fillRect/>
          </a:stretch>
        </p:blipFill>
        <p:spPr>
          <a:xfrm>
            <a:off x="0" y="0"/>
            <a:ext cx="9144000" cy="2286000"/>
          </a:xfrm>
          <a:prstGeom prst="rect">
            <a:avLst/>
          </a:prstGeom>
        </p:spPr>
      </p:pic>
    </p:spTree>
    <p:extLst>
      <p:ext uri="{BB962C8B-B14F-4D97-AF65-F5344CB8AC3E}">
        <p14:creationId xmlns:p14="http://schemas.microsoft.com/office/powerpoint/2010/main" val="164134258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8F6BC-D3BE-5925-A630-86C7589DBF2C}"/>
            </a:ext>
          </a:extLst>
        </p:cNvPr>
        <p:cNvGrpSpPr/>
        <p:nvPr/>
      </p:nvGrpSpPr>
      <p:grpSpPr>
        <a:xfrm>
          <a:off x="0" y="0"/>
          <a:ext cx="0" cy="0"/>
          <a:chOff x="0" y="0"/>
          <a:chExt cx="0" cy="0"/>
        </a:xfrm>
      </p:grpSpPr>
      <p:pic>
        <p:nvPicPr>
          <p:cNvPr id="11" name="Kuvan paikkamerkki 10">
            <a:extLst>
              <a:ext uri="{FF2B5EF4-FFF2-40B4-BE49-F238E27FC236}">
                <a16:creationId xmlns:a16="http://schemas.microsoft.com/office/drawing/2014/main" id="{40C1C85D-F294-5D21-EBBE-D4610CDA8255}"/>
              </a:ext>
            </a:extLst>
          </p:cNvPr>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26609" r="26609"/>
          <a:stretch/>
        </p:blipFill>
        <p:spPr>
          <a:prstGeom prst="rect">
            <a:avLst/>
          </a:prstGeom>
          <a:solidFill>
            <a:srgbClr val="FFFFFF"/>
          </a:solidFill>
        </p:spPr>
      </p:pic>
      <p:sp>
        <p:nvSpPr>
          <p:cNvPr id="6" name="Otsikko 5">
            <a:extLst>
              <a:ext uri="{FF2B5EF4-FFF2-40B4-BE49-F238E27FC236}">
                <a16:creationId xmlns:a16="http://schemas.microsoft.com/office/drawing/2014/main" id="{C41A936A-32F3-4BBF-461F-9D55D4A9D1AA}"/>
              </a:ext>
            </a:extLst>
          </p:cNvPr>
          <p:cNvSpPr>
            <a:spLocks noGrp="1"/>
          </p:cNvSpPr>
          <p:nvPr>
            <p:ph type="title"/>
          </p:nvPr>
        </p:nvSpPr>
        <p:spPr>
          <a:xfrm>
            <a:off x="361159" y="574488"/>
            <a:ext cx="5436610" cy="527708"/>
          </a:xfrm>
        </p:spPr>
        <p:txBody>
          <a:bodyPr/>
          <a:lstStyle/>
          <a:p>
            <a:r>
              <a:rPr lang="fi-FI">
                <a:solidFill>
                  <a:schemeClr val="tx1"/>
                </a:solidFill>
              </a:rPr>
              <a:t>Suhdannetilanne</a:t>
            </a:r>
          </a:p>
        </p:txBody>
      </p:sp>
      <p:sp>
        <p:nvSpPr>
          <p:cNvPr id="2" name="Tekstin paikkamerkki 1">
            <a:extLst>
              <a:ext uri="{FF2B5EF4-FFF2-40B4-BE49-F238E27FC236}">
                <a16:creationId xmlns:a16="http://schemas.microsoft.com/office/drawing/2014/main" id="{ECCA04C3-61CF-FC76-8EF3-2F50EE6C62D8}"/>
              </a:ext>
            </a:extLst>
          </p:cNvPr>
          <p:cNvSpPr>
            <a:spLocks noGrp="1"/>
          </p:cNvSpPr>
          <p:nvPr>
            <p:ph type="body" sz="quarter" idx="4294967295"/>
          </p:nvPr>
        </p:nvSpPr>
        <p:spPr>
          <a:xfrm>
            <a:off x="361159" y="1517358"/>
            <a:ext cx="4425950" cy="1698625"/>
          </a:xfrm>
        </p:spPr>
        <p:txBody>
          <a:bodyPr>
            <a:normAutofit lnSpcReduction="10000"/>
          </a:bodyPr>
          <a:lstStyle/>
          <a:p>
            <a:pPr marL="21600" indent="0">
              <a:lnSpc>
                <a:spcPct val="110000"/>
              </a:lnSpc>
              <a:buNone/>
            </a:pPr>
            <a:r>
              <a:rPr lang="fi-FI" sz="1050"/>
              <a:t>Miten kuvaisit yrityksesi tilannetta nyt seuraavilla osa-alueilla verrattuna noin kolmen kuukauden takaiseen tilanteeseen?</a:t>
            </a:r>
          </a:p>
        </p:txBody>
      </p:sp>
      <p:sp>
        <p:nvSpPr>
          <p:cNvPr id="3" name="Dian numeron paikkamerkki 2">
            <a:extLst>
              <a:ext uri="{FF2B5EF4-FFF2-40B4-BE49-F238E27FC236}">
                <a16:creationId xmlns:a16="http://schemas.microsoft.com/office/drawing/2014/main" id="{BA505186-7DBF-673A-3D5D-C5A9C0BE0457}"/>
              </a:ext>
            </a:extLst>
          </p:cNvPr>
          <p:cNvSpPr>
            <a:spLocks noGrp="1"/>
          </p:cNvSpPr>
          <p:nvPr>
            <p:ph type="sldNum" sz="quarter" idx="4294967295"/>
          </p:nvPr>
        </p:nvSpPr>
        <p:spPr>
          <a:xfrm>
            <a:off x="8280400" y="4729163"/>
            <a:ext cx="863600" cy="165100"/>
          </a:xfrm>
        </p:spPr>
        <p:txBody>
          <a:bodyPr/>
          <a:lstStyle/>
          <a:p>
            <a:fld id="{6FCB6B90-8271-4E8F-82C1-E646FBB48A2E}" type="slidenum">
              <a:rPr lang="fi-FI" smtClean="0"/>
              <a:pPr/>
              <a:t>10</a:t>
            </a:fld>
            <a:endParaRPr lang="fi-FI"/>
          </a:p>
        </p:txBody>
      </p:sp>
    </p:spTree>
    <p:extLst>
      <p:ext uri="{BB962C8B-B14F-4D97-AF65-F5344CB8AC3E}">
        <p14:creationId xmlns:p14="http://schemas.microsoft.com/office/powerpoint/2010/main" val="121482317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D3B5F08-96D3-63AA-0F3F-A5477C05B621}"/>
              </a:ext>
            </a:extLst>
          </p:cNvPr>
          <p:cNvSpPr>
            <a:spLocks noGrp="1"/>
          </p:cNvSpPr>
          <p:nvPr>
            <p:ph type="body" sz="quarter" idx="15"/>
          </p:nvPr>
        </p:nvSpPr>
        <p:spPr/>
        <p:txBody>
          <a:bodyPr>
            <a:noAutofit/>
          </a:bodyPr>
          <a:lstStyle/>
          <a:p>
            <a:r>
              <a:rPr lang="fi-FI">
                <a:solidFill>
                  <a:schemeClr val="tx1"/>
                </a:solidFill>
              </a:rPr>
              <a:t>Miten kuvaisit yrityksesi tilannetta nyt seuraavilla osa-alueilla verrattuna noin kolmen kuukauden takaiseen tilanteeseen?</a:t>
            </a:r>
          </a:p>
        </p:txBody>
      </p:sp>
      <p:sp>
        <p:nvSpPr>
          <p:cNvPr id="3" name="Dian numeron paikkamerkki 2">
            <a:extLst>
              <a:ext uri="{FF2B5EF4-FFF2-40B4-BE49-F238E27FC236}">
                <a16:creationId xmlns:a16="http://schemas.microsoft.com/office/drawing/2014/main" id="{33118BF2-9702-C608-9C75-41DA485A59C4}"/>
              </a:ext>
            </a:extLst>
          </p:cNvPr>
          <p:cNvSpPr>
            <a:spLocks noGrp="1"/>
          </p:cNvSpPr>
          <p:nvPr>
            <p:ph type="sldNum" sz="quarter" idx="12"/>
          </p:nvPr>
        </p:nvSpPr>
        <p:spPr/>
        <p:txBody>
          <a:bodyPr/>
          <a:lstStyle/>
          <a:p>
            <a:fld id="{6FCB6B90-8271-4E8F-82C1-E646FBB48A2E}" type="slidenum">
              <a:rPr lang="fi-FI" smtClean="0"/>
              <a:pPr/>
              <a:t>11</a:t>
            </a:fld>
            <a:endParaRPr lang="fi-FI"/>
          </a:p>
        </p:txBody>
      </p:sp>
      <p:sp>
        <p:nvSpPr>
          <p:cNvPr id="5" name="Alatunnisteen paikkamerkki 4">
            <a:extLst>
              <a:ext uri="{FF2B5EF4-FFF2-40B4-BE49-F238E27FC236}">
                <a16:creationId xmlns:a16="http://schemas.microsoft.com/office/drawing/2014/main" id="{E8DCEEED-C9DC-5E84-8CCF-C433B82A3D00}"/>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EE8F91CD-0F7B-099E-F357-AEF5EB5CF84D}"/>
              </a:ext>
            </a:extLst>
          </p:cNvPr>
          <p:cNvGraphicFramePr>
            <a:graphicFrameLocks noGrp="1"/>
          </p:cNvGraphicFramePr>
          <p:nvPr>
            <p:ph sz="quarter" idx="17"/>
            <p:extLst>
              <p:ext uri="{D42A27DB-BD31-4B8C-83A1-F6EECF244321}">
                <p14:modId xmlns:p14="http://schemas.microsoft.com/office/powerpoint/2010/main" val="730628751"/>
              </p:ext>
            </p:extLst>
          </p:nvPr>
        </p:nvGraphicFramePr>
        <p:xfrm>
          <a:off x="174416" y="1491629"/>
          <a:ext cx="8391525" cy="3153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E0ACF8DF-57A1-FBEE-E9E7-0B46BE271EEA}"/>
              </a:ext>
            </a:extLst>
          </p:cNvPr>
          <p:cNvSpPr>
            <a:spLocks noGrp="1"/>
          </p:cNvSpPr>
          <p:nvPr>
            <p:ph type="body" sz="quarter" idx="18"/>
          </p:nvPr>
        </p:nvSpPr>
        <p:spPr>
          <a:xfrm>
            <a:off x="2334682" y="4727574"/>
            <a:ext cx="4685590" cy="165163"/>
          </a:xfrm>
        </p:spPr>
        <p:txBody>
          <a:bodyPr/>
          <a:lstStyle/>
          <a:p>
            <a:r>
              <a:rPr lang="fi-FI"/>
              <a:t>Lähde: Teknologiateollisuus ry:n </a:t>
            </a:r>
            <a:r>
              <a:rPr lang="fi-FI" err="1"/>
              <a:t>TeknoBaro</a:t>
            </a:r>
            <a:r>
              <a:rPr lang="fi-FI"/>
              <a:t> kesäkuu 2026, vastaajamäärä 304.</a:t>
            </a:r>
          </a:p>
        </p:txBody>
      </p:sp>
      <p:sp>
        <p:nvSpPr>
          <p:cNvPr id="11" name="Tekstiruutu 10">
            <a:extLst>
              <a:ext uri="{FF2B5EF4-FFF2-40B4-BE49-F238E27FC236}">
                <a16:creationId xmlns:a16="http://schemas.microsoft.com/office/drawing/2014/main" id="{B6F03FC8-EE3C-439A-EB07-269370F615AF}"/>
              </a:ext>
            </a:extLst>
          </p:cNvPr>
          <p:cNvSpPr txBox="1"/>
          <p:nvPr/>
        </p:nvSpPr>
        <p:spPr>
          <a:xfrm>
            <a:off x="7114772" y="1374486"/>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45EC407F-651D-2E79-3207-96C33E67B51F}"/>
              </a:ext>
            </a:extLst>
          </p:cNvPr>
          <p:cNvSpPr txBox="1"/>
          <p:nvPr/>
        </p:nvSpPr>
        <p:spPr>
          <a:xfrm>
            <a:off x="8374380" y="1374486"/>
            <a:ext cx="662940" cy="2547227"/>
          </a:xfrm>
          <a:prstGeom prst="rect">
            <a:avLst/>
          </a:prstGeom>
          <a:solidFill>
            <a:schemeClr val="accent6"/>
          </a:solidFill>
        </p:spPr>
        <p:txBody>
          <a:bodyPr wrap="square" lIns="36000" tIns="36000" rIns="36000" bIns="36000" rtlCol="0">
            <a:spAutoFit/>
          </a:bodyPr>
          <a:lstStyle/>
          <a:p>
            <a:pPr algn="ctr"/>
            <a:r>
              <a:rPr lang="fi-FI" spc="-40"/>
              <a:t>Saldo-luku</a:t>
            </a:r>
          </a:p>
          <a:p>
            <a:pPr algn="ctr"/>
            <a:r>
              <a:rPr lang="fi-FI" spc="-40"/>
              <a:t>27</a:t>
            </a:r>
          </a:p>
          <a:p>
            <a:pPr algn="ctr"/>
            <a:endParaRPr lang="fi-FI" spc="-40"/>
          </a:p>
          <a:p>
            <a:pPr algn="ctr"/>
            <a:endParaRPr lang="fi-FI" spc="-40"/>
          </a:p>
          <a:p>
            <a:pPr algn="ctr"/>
            <a:r>
              <a:rPr lang="fi-FI" spc="-40"/>
              <a:t>22</a:t>
            </a:r>
          </a:p>
          <a:p>
            <a:pPr algn="ctr"/>
            <a:endParaRPr lang="fi-FI" spc="-40"/>
          </a:p>
          <a:p>
            <a:pPr algn="ctr"/>
            <a:endParaRPr lang="fi-FI" spc="-40"/>
          </a:p>
          <a:p>
            <a:pPr algn="ctr"/>
            <a:r>
              <a:rPr lang="fi-FI" spc="-40"/>
              <a:t>24</a:t>
            </a:r>
          </a:p>
          <a:p>
            <a:pPr algn="ctr"/>
            <a:br>
              <a:rPr lang="fi-FI" spc="-40"/>
            </a:br>
            <a:endParaRPr lang="fi-FI" spc="-40"/>
          </a:p>
          <a:p>
            <a:pPr algn="ctr"/>
            <a:r>
              <a:rPr lang="fi-FI" spc="-40"/>
              <a:t>24</a:t>
            </a:r>
          </a:p>
        </p:txBody>
      </p:sp>
    </p:spTree>
    <p:extLst>
      <p:ext uri="{BB962C8B-B14F-4D97-AF65-F5344CB8AC3E}">
        <p14:creationId xmlns:p14="http://schemas.microsoft.com/office/powerpoint/2010/main" val="175254422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D3B5F08-96D3-63AA-0F3F-A5477C05B621}"/>
              </a:ext>
            </a:extLst>
          </p:cNvPr>
          <p:cNvSpPr>
            <a:spLocks noGrp="1"/>
          </p:cNvSpPr>
          <p:nvPr>
            <p:ph type="body" sz="quarter" idx="15"/>
          </p:nvPr>
        </p:nvSpPr>
        <p:spPr/>
        <p:txBody>
          <a:bodyPr>
            <a:noAutofit/>
          </a:bodyPr>
          <a:lstStyle/>
          <a:p>
            <a:r>
              <a:rPr lang="fi-FI">
                <a:solidFill>
                  <a:schemeClr val="tx1"/>
                </a:solidFill>
              </a:rPr>
              <a:t>Miten kuvaisit yrityksesi tilannetta nyt seuraavilla osa-alueilla verrattuna noin kolmen kuukauden takaiseen tilanteeseen? </a:t>
            </a:r>
            <a:r>
              <a:rPr lang="fi-FI">
                <a:solidFill>
                  <a:schemeClr val="accent2"/>
                </a:solidFill>
              </a:rPr>
              <a:t>Teollisuus, 244 vastaajaa</a:t>
            </a:r>
          </a:p>
        </p:txBody>
      </p:sp>
      <p:sp>
        <p:nvSpPr>
          <p:cNvPr id="3" name="Dian numeron paikkamerkki 2">
            <a:extLst>
              <a:ext uri="{FF2B5EF4-FFF2-40B4-BE49-F238E27FC236}">
                <a16:creationId xmlns:a16="http://schemas.microsoft.com/office/drawing/2014/main" id="{33118BF2-9702-C608-9C75-41DA485A59C4}"/>
              </a:ext>
            </a:extLst>
          </p:cNvPr>
          <p:cNvSpPr>
            <a:spLocks noGrp="1"/>
          </p:cNvSpPr>
          <p:nvPr>
            <p:ph type="sldNum" sz="quarter" idx="12"/>
          </p:nvPr>
        </p:nvSpPr>
        <p:spPr/>
        <p:txBody>
          <a:bodyPr/>
          <a:lstStyle/>
          <a:p>
            <a:fld id="{6FCB6B90-8271-4E8F-82C1-E646FBB48A2E}" type="slidenum">
              <a:rPr lang="fi-FI" smtClean="0"/>
              <a:pPr/>
              <a:t>12</a:t>
            </a:fld>
            <a:endParaRPr lang="fi-FI"/>
          </a:p>
        </p:txBody>
      </p:sp>
      <p:sp>
        <p:nvSpPr>
          <p:cNvPr id="5" name="Alatunnisteen paikkamerkki 4">
            <a:extLst>
              <a:ext uri="{FF2B5EF4-FFF2-40B4-BE49-F238E27FC236}">
                <a16:creationId xmlns:a16="http://schemas.microsoft.com/office/drawing/2014/main" id="{E8DCEEED-C9DC-5E84-8CCF-C433B82A3D00}"/>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EE8F91CD-0F7B-099E-F357-AEF5EB5CF84D}"/>
              </a:ext>
            </a:extLst>
          </p:cNvPr>
          <p:cNvGraphicFramePr>
            <a:graphicFrameLocks noGrp="1"/>
          </p:cNvGraphicFramePr>
          <p:nvPr>
            <p:ph sz="quarter" idx="17"/>
            <p:extLst>
              <p:ext uri="{D42A27DB-BD31-4B8C-83A1-F6EECF244321}">
                <p14:modId xmlns:p14="http://schemas.microsoft.com/office/powerpoint/2010/main" val="1140371483"/>
              </p:ext>
            </p:extLst>
          </p:nvPr>
        </p:nvGraphicFramePr>
        <p:xfrm>
          <a:off x="199409" y="1504084"/>
          <a:ext cx="8391525" cy="3153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E0ACF8DF-57A1-FBEE-E9E7-0B46BE271EEA}"/>
              </a:ext>
            </a:extLst>
          </p:cNvPr>
          <p:cNvSpPr>
            <a:spLocks noGrp="1"/>
          </p:cNvSpPr>
          <p:nvPr>
            <p:ph type="body" sz="quarter" idx="18"/>
          </p:nvPr>
        </p:nvSpPr>
        <p:spPr>
          <a:xfrm>
            <a:off x="2334681" y="4727574"/>
            <a:ext cx="6256253" cy="235258"/>
          </a:xfrm>
        </p:spPr>
        <p:txBody>
          <a:bodyPr/>
          <a:lstStyle/>
          <a:p>
            <a:r>
              <a:rPr lang="fi-FI"/>
              <a:t>Lähde: Teknologiateollisuus ry:n </a:t>
            </a:r>
            <a:r>
              <a:rPr lang="fi-FI" err="1"/>
              <a:t>TeknoBaro</a:t>
            </a:r>
            <a:r>
              <a:rPr lang="fi-FI"/>
              <a:t> kesäkuu 2026, vastaajamäärä 304.</a:t>
            </a:r>
          </a:p>
          <a:p>
            <a:r>
              <a:rPr lang="fi-FI"/>
              <a:t>Teollisuus sisältää metallien jalostuksen, kone- ja metallituoteteollisuuden sekä sähkö- ja elektroniikkateollisuuden. Palvelut sisältää suunnittelu- ja konsultointialan sekä tietotekniikan palvelualan. </a:t>
            </a:r>
          </a:p>
        </p:txBody>
      </p:sp>
      <p:sp>
        <p:nvSpPr>
          <p:cNvPr id="11" name="Tekstiruutu 10">
            <a:extLst>
              <a:ext uri="{FF2B5EF4-FFF2-40B4-BE49-F238E27FC236}">
                <a16:creationId xmlns:a16="http://schemas.microsoft.com/office/drawing/2014/main" id="{B6F03FC8-EE3C-439A-EB07-269370F615AF}"/>
              </a:ext>
            </a:extLst>
          </p:cNvPr>
          <p:cNvSpPr txBox="1"/>
          <p:nvPr/>
        </p:nvSpPr>
        <p:spPr>
          <a:xfrm>
            <a:off x="7139765" y="1358065"/>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37D57DD8-6CAB-771F-0C9E-8288CA09123C}"/>
              </a:ext>
            </a:extLst>
          </p:cNvPr>
          <p:cNvSpPr txBox="1"/>
          <p:nvPr/>
        </p:nvSpPr>
        <p:spPr>
          <a:xfrm>
            <a:off x="8374380" y="1374486"/>
            <a:ext cx="662940" cy="2547227"/>
          </a:xfrm>
          <a:prstGeom prst="rect">
            <a:avLst/>
          </a:prstGeom>
          <a:solidFill>
            <a:schemeClr val="accent6"/>
          </a:solidFill>
        </p:spPr>
        <p:txBody>
          <a:bodyPr wrap="square" lIns="36000" tIns="36000" rIns="36000" bIns="36000" rtlCol="0">
            <a:spAutoFit/>
          </a:bodyPr>
          <a:lstStyle/>
          <a:p>
            <a:pPr algn="ctr"/>
            <a:r>
              <a:rPr lang="fi-FI" spc="-40"/>
              <a:t>Saldo-luku</a:t>
            </a:r>
          </a:p>
          <a:p>
            <a:pPr algn="ctr"/>
            <a:r>
              <a:rPr lang="fi-FI" spc="-40"/>
              <a:t>29</a:t>
            </a:r>
          </a:p>
          <a:p>
            <a:pPr algn="ctr"/>
            <a:endParaRPr lang="fi-FI" spc="-40"/>
          </a:p>
          <a:p>
            <a:pPr algn="ctr"/>
            <a:endParaRPr lang="fi-FI" spc="-40"/>
          </a:p>
          <a:p>
            <a:pPr algn="ctr"/>
            <a:r>
              <a:rPr lang="fi-FI" spc="-40"/>
              <a:t>25</a:t>
            </a:r>
          </a:p>
          <a:p>
            <a:pPr algn="ctr"/>
            <a:endParaRPr lang="fi-FI" spc="-40"/>
          </a:p>
          <a:p>
            <a:pPr algn="ctr"/>
            <a:endParaRPr lang="fi-FI" spc="-40"/>
          </a:p>
          <a:p>
            <a:pPr algn="ctr"/>
            <a:r>
              <a:rPr lang="fi-FI" spc="-40"/>
              <a:t>25</a:t>
            </a:r>
          </a:p>
          <a:p>
            <a:pPr algn="ctr"/>
            <a:endParaRPr lang="fi-FI" spc="-40"/>
          </a:p>
          <a:p>
            <a:pPr algn="ctr"/>
            <a:endParaRPr lang="fi-FI" spc="-40"/>
          </a:p>
          <a:p>
            <a:pPr algn="ctr"/>
            <a:r>
              <a:rPr lang="fi-FI" spc="-40"/>
              <a:t>25</a:t>
            </a:r>
          </a:p>
        </p:txBody>
      </p:sp>
    </p:spTree>
    <p:extLst>
      <p:ext uri="{BB962C8B-B14F-4D97-AF65-F5344CB8AC3E}">
        <p14:creationId xmlns:p14="http://schemas.microsoft.com/office/powerpoint/2010/main" val="14766940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D3B5F08-96D3-63AA-0F3F-A5477C05B621}"/>
              </a:ext>
            </a:extLst>
          </p:cNvPr>
          <p:cNvSpPr>
            <a:spLocks noGrp="1"/>
          </p:cNvSpPr>
          <p:nvPr>
            <p:ph type="body" sz="quarter" idx="15"/>
          </p:nvPr>
        </p:nvSpPr>
        <p:spPr>
          <a:xfrm>
            <a:off x="252000" y="282149"/>
            <a:ext cx="7992000" cy="894644"/>
          </a:xfrm>
        </p:spPr>
        <p:txBody>
          <a:bodyPr>
            <a:noAutofit/>
          </a:bodyPr>
          <a:lstStyle/>
          <a:p>
            <a:r>
              <a:rPr lang="fi-FI">
                <a:solidFill>
                  <a:schemeClr val="tx1"/>
                </a:solidFill>
              </a:rPr>
              <a:t>Miten kuvaisit yrityksesi tilannetta nyt seuraavilla osa-alueilla verrattuna noin kolmen kuukauden takaiseen tilanteeseen? </a:t>
            </a:r>
            <a:r>
              <a:rPr lang="fi-FI">
                <a:solidFill>
                  <a:schemeClr val="accent2"/>
                </a:solidFill>
              </a:rPr>
              <a:t>Palvelut, 60 vastaajaa</a:t>
            </a:r>
          </a:p>
        </p:txBody>
      </p:sp>
      <p:sp>
        <p:nvSpPr>
          <p:cNvPr id="3" name="Dian numeron paikkamerkki 2">
            <a:extLst>
              <a:ext uri="{FF2B5EF4-FFF2-40B4-BE49-F238E27FC236}">
                <a16:creationId xmlns:a16="http://schemas.microsoft.com/office/drawing/2014/main" id="{33118BF2-9702-C608-9C75-41DA485A59C4}"/>
              </a:ext>
            </a:extLst>
          </p:cNvPr>
          <p:cNvSpPr>
            <a:spLocks noGrp="1"/>
          </p:cNvSpPr>
          <p:nvPr>
            <p:ph type="sldNum" sz="quarter" idx="12"/>
          </p:nvPr>
        </p:nvSpPr>
        <p:spPr/>
        <p:txBody>
          <a:bodyPr/>
          <a:lstStyle/>
          <a:p>
            <a:fld id="{6FCB6B90-8271-4E8F-82C1-E646FBB48A2E}" type="slidenum">
              <a:rPr lang="fi-FI" smtClean="0"/>
              <a:pPr/>
              <a:t>13</a:t>
            </a:fld>
            <a:endParaRPr lang="fi-FI"/>
          </a:p>
        </p:txBody>
      </p:sp>
      <p:sp>
        <p:nvSpPr>
          <p:cNvPr id="5" name="Alatunnisteen paikkamerkki 4">
            <a:extLst>
              <a:ext uri="{FF2B5EF4-FFF2-40B4-BE49-F238E27FC236}">
                <a16:creationId xmlns:a16="http://schemas.microsoft.com/office/drawing/2014/main" id="{E8DCEEED-C9DC-5E84-8CCF-C433B82A3D00}"/>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EE8F91CD-0F7B-099E-F357-AEF5EB5CF84D}"/>
              </a:ext>
            </a:extLst>
          </p:cNvPr>
          <p:cNvGraphicFramePr>
            <a:graphicFrameLocks noGrp="1"/>
          </p:cNvGraphicFramePr>
          <p:nvPr>
            <p:ph sz="quarter" idx="17"/>
            <p:extLst>
              <p:ext uri="{D42A27DB-BD31-4B8C-83A1-F6EECF244321}">
                <p14:modId xmlns:p14="http://schemas.microsoft.com/office/powerpoint/2010/main" val="348859259"/>
              </p:ext>
            </p:extLst>
          </p:nvPr>
        </p:nvGraphicFramePr>
        <p:xfrm>
          <a:off x="174416" y="1491629"/>
          <a:ext cx="8391525" cy="3153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E0ACF8DF-57A1-FBEE-E9E7-0B46BE271EEA}"/>
              </a:ext>
            </a:extLst>
          </p:cNvPr>
          <p:cNvSpPr>
            <a:spLocks noGrp="1"/>
          </p:cNvSpPr>
          <p:nvPr>
            <p:ph type="body" sz="quarter" idx="18"/>
          </p:nvPr>
        </p:nvSpPr>
        <p:spPr>
          <a:xfrm>
            <a:off x="2334681" y="4727574"/>
            <a:ext cx="6027653" cy="305767"/>
          </a:xfrm>
        </p:spPr>
        <p:txBody>
          <a:bodyPr/>
          <a:lstStyle/>
          <a:p>
            <a:r>
              <a:rPr lang="fi-FI"/>
              <a:t>Lähde: Teknologiateollisuus ry:n </a:t>
            </a:r>
            <a:r>
              <a:rPr lang="fi-FI" err="1"/>
              <a:t>TeknoBaro</a:t>
            </a:r>
            <a:r>
              <a:rPr lang="fi-FI"/>
              <a:t> kesäkuu 2026, vastaajamäärä 304.</a:t>
            </a:r>
          </a:p>
          <a:p>
            <a:r>
              <a:rPr lang="fi-FI"/>
              <a:t>Teollisuus sisältää metallien jalostuksen, kone- ja metallituoteteollisuuden sekä sähkö- ja elektroniikkateollisuuden. Palvelut sisältää suunnittelu- ja konsultointialan sekä tietotekniikan palvelualan. </a:t>
            </a:r>
          </a:p>
        </p:txBody>
      </p:sp>
      <p:sp>
        <p:nvSpPr>
          <p:cNvPr id="11" name="Tekstiruutu 10">
            <a:extLst>
              <a:ext uri="{FF2B5EF4-FFF2-40B4-BE49-F238E27FC236}">
                <a16:creationId xmlns:a16="http://schemas.microsoft.com/office/drawing/2014/main" id="{B6F03FC8-EE3C-439A-EB07-269370F615AF}"/>
              </a:ext>
            </a:extLst>
          </p:cNvPr>
          <p:cNvSpPr txBox="1"/>
          <p:nvPr/>
        </p:nvSpPr>
        <p:spPr>
          <a:xfrm>
            <a:off x="7011273" y="1374486"/>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984548DF-86E9-3959-A87C-1AE813F4AF3E}"/>
              </a:ext>
            </a:extLst>
          </p:cNvPr>
          <p:cNvSpPr txBox="1"/>
          <p:nvPr/>
        </p:nvSpPr>
        <p:spPr>
          <a:xfrm>
            <a:off x="8374380" y="1374486"/>
            <a:ext cx="662940" cy="2547227"/>
          </a:xfrm>
          <a:prstGeom prst="rect">
            <a:avLst/>
          </a:prstGeom>
          <a:solidFill>
            <a:schemeClr val="accent6"/>
          </a:solidFill>
        </p:spPr>
        <p:txBody>
          <a:bodyPr wrap="square" lIns="36000" tIns="36000" rIns="36000" bIns="36000" rtlCol="0">
            <a:spAutoFit/>
          </a:bodyPr>
          <a:lstStyle/>
          <a:p>
            <a:pPr algn="ctr"/>
            <a:r>
              <a:rPr lang="fi-FI" spc="-40"/>
              <a:t>Saldo-luku</a:t>
            </a:r>
          </a:p>
          <a:p>
            <a:pPr algn="ctr"/>
            <a:r>
              <a:rPr lang="fi-FI" spc="-40"/>
              <a:t>18</a:t>
            </a:r>
          </a:p>
          <a:p>
            <a:pPr algn="ctr"/>
            <a:endParaRPr lang="fi-FI" spc="-40"/>
          </a:p>
          <a:p>
            <a:pPr algn="ctr"/>
            <a:endParaRPr lang="fi-FI" spc="-40"/>
          </a:p>
          <a:p>
            <a:pPr algn="ctr"/>
            <a:r>
              <a:rPr lang="fi-FI" spc="-40"/>
              <a:t>10</a:t>
            </a:r>
          </a:p>
          <a:p>
            <a:pPr algn="ctr"/>
            <a:endParaRPr lang="fi-FI" spc="-40"/>
          </a:p>
          <a:p>
            <a:pPr algn="ctr"/>
            <a:endParaRPr lang="fi-FI" spc="-40"/>
          </a:p>
          <a:p>
            <a:pPr algn="ctr"/>
            <a:r>
              <a:rPr lang="fi-FI" spc="-40"/>
              <a:t>20</a:t>
            </a:r>
          </a:p>
          <a:p>
            <a:pPr algn="ctr"/>
            <a:endParaRPr lang="fi-FI" spc="-40"/>
          </a:p>
          <a:p>
            <a:pPr algn="ctr"/>
            <a:endParaRPr lang="fi-FI" spc="-40"/>
          </a:p>
          <a:p>
            <a:pPr algn="ctr"/>
            <a:r>
              <a:rPr lang="fi-FI" spc="-40"/>
              <a:t>22</a:t>
            </a:r>
          </a:p>
        </p:txBody>
      </p:sp>
    </p:spTree>
    <p:extLst>
      <p:ext uri="{BB962C8B-B14F-4D97-AF65-F5344CB8AC3E}">
        <p14:creationId xmlns:p14="http://schemas.microsoft.com/office/powerpoint/2010/main" val="346637828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A2D0A-58FD-7954-1C30-0587BE923E3F}"/>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E6328DD-3D4D-2001-714B-209B4E90B32A}"/>
              </a:ext>
            </a:extLst>
          </p:cNvPr>
          <p:cNvSpPr>
            <a:spLocks noGrp="1"/>
          </p:cNvSpPr>
          <p:nvPr>
            <p:ph type="body" sz="quarter" idx="15"/>
          </p:nvPr>
        </p:nvSpPr>
        <p:spPr/>
        <p:txBody>
          <a:bodyPr>
            <a:noAutofit/>
          </a:bodyPr>
          <a:lstStyle/>
          <a:p>
            <a:r>
              <a:rPr lang="fi-FI">
                <a:solidFill>
                  <a:schemeClr val="tx1"/>
                </a:solidFill>
              </a:rPr>
              <a:t>Miten kuvaisit yrityksesi tilannetta nyt seuraavilla osa-alueilla verrattuna noin kolmen kuukauden takaiseen tilanteeseen?</a:t>
            </a:r>
          </a:p>
        </p:txBody>
      </p:sp>
      <p:sp>
        <p:nvSpPr>
          <p:cNvPr id="3" name="Dian numeron paikkamerkki 2">
            <a:extLst>
              <a:ext uri="{FF2B5EF4-FFF2-40B4-BE49-F238E27FC236}">
                <a16:creationId xmlns:a16="http://schemas.microsoft.com/office/drawing/2014/main" id="{FBBF5FE6-CC61-91AD-B29F-B766EF65D3AE}"/>
              </a:ext>
            </a:extLst>
          </p:cNvPr>
          <p:cNvSpPr>
            <a:spLocks noGrp="1"/>
          </p:cNvSpPr>
          <p:nvPr>
            <p:ph type="sldNum" sz="quarter" idx="12"/>
          </p:nvPr>
        </p:nvSpPr>
        <p:spPr/>
        <p:txBody>
          <a:bodyPr/>
          <a:lstStyle/>
          <a:p>
            <a:fld id="{6FCB6B90-8271-4E8F-82C1-E646FBB48A2E}" type="slidenum">
              <a:rPr lang="fi-FI" smtClean="0"/>
              <a:pPr/>
              <a:t>14</a:t>
            </a:fld>
            <a:endParaRPr lang="fi-FI"/>
          </a:p>
        </p:txBody>
      </p:sp>
      <p:sp>
        <p:nvSpPr>
          <p:cNvPr id="5" name="Alatunnisteen paikkamerkki 4">
            <a:extLst>
              <a:ext uri="{FF2B5EF4-FFF2-40B4-BE49-F238E27FC236}">
                <a16:creationId xmlns:a16="http://schemas.microsoft.com/office/drawing/2014/main" id="{F7D851BF-5E64-0760-4B7C-A8BD2FD670F2}"/>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570D1206-C43D-0909-B114-B3CB64CD1AE5}"/>
              </a:ext>
            </a:extLst>
          </p:cNvPr>
          <p:cNvGraphicFramePr>
            <a:graphicFrameLocks noGrp="1"/>
          </p:cNvGraphicFramePr>
          <p:nvPr>
            <p:ph sz="quarter" idx="17"/>
            <p:extLst>
              <p:ext uri="{D42A27DB-BD31-4B8C-83A1-F6EECF244321}">
                <p14:modId xmlns:p14="http://schemas.microsoft.com/office/powerpoint/2010/main" val="2390101342"/>
              </p:ext>
            </p:extLst>
          </p:nvPr>
        </p:nvGraphicFramePr>
        <p:xfrm>
          <a:off x="381001" y="1417321"/>
          <a:ext cx="3459480" cy="32277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568E18D7-8343-94A3-C75E-06EBB6B910F6}"/>
              </a:ext>
            </a:extLst>
          </p:cNvPr>
          <p:cNvSpPr>
            <a:spLocks noGrp="1"/>
          </p:cNvSpPr>
          <p:nvPr>
            <p:ph type="body" sz="quarter" idx="18"/>
          </p:nvPr>
        </p:nvSpPr>
        <p:spPr>
          <a:xfrm>
            <a:off x="2334682" y="4727574"/>
            <a:ext cx="4462630" cy="165163"/>
          </a:xfrm>
        </p:spPr>
        <p:txBody>
          <a:bodyPr/>
          <a:lstStyle/>
          <a:p>
            <a:r>
              <a:rPr lang="fi-FI"/>
              <a:t>Lähde: Teknologiateollisuus ry:n </a:t>
            </a:r>
            <a:r>
              <a:rPr lang="fi-FI" err="1"/>
              <a:t>TeknoBaro</a:t>
            </a:r>
            <a:r>
              <a:rPr lang="fi-FI"/>
              <a:t> kesäkuu 2026, vastaajamäärä 304.</a:t>
            </a:r>
          </a:p>
          <a:p>
            <a:endParaRPr lang="fi-FI"/>
          </a:p>
        </p:txBody>
      </p:sp>
      <p:graphicFrame>
        <p:nvGraphicFramePr>
          <p:cNvPr id="6" name="Sisällön paikkamerkki 9">
            <a:extLst>
              <a:ext uri="{FF2B5EF4-FFF2-40B4-BE49-F238E27FC236}">
                <a16:creationId xmlns:a16="http://schemas.microsoft.com/office/drawing/2014/main" id="{FA59696C-BC2C-94AF-5271-CA3055EBDFA6}"/>
              </a:ext>
            </a:extLst>
          </p:cNvPr>
          <p:cNvGraphicFramePr>
            <a:graphicFrameLocks/>
          </p:cNvGraphicFramePr>
          <p:nvPr>
            <p:extLst>
              <p:ext uri="{D42A27DB-BD31-4B8C-83A1-F6EECF244321}">
                <p14:modId xmlns:p14="http://schemas.microsoft.com/office/powerpoint/2010/main" val="693252399"/>
              </p:ext>
            </p:extLst>
          </p:nvPr>
        </p:nvGraphicFramePr>
        <p:xfrm>
          <a:off x="4427221" y="1417320"/>
          <a:ext cx="3459480" cy="32277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381946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D3B5F08-96D3-63AA-0F3F-A5477C05B621}"/>
              </a:ext>
            </a:extLst>
          </p:cNvPr>
          <p:cNvSpPr>
            <a:spLocks noGrp="1"/>
          </p:cNvSpPr>
          <p:nvPr>
            <p:ph type="body" sz="quarter" idx="15"/>
          </p:nvPr>
        </p:nvSpPr>
        <p:spPr/>
        <p:txBody>
          <a:bodyPr>
            <a:noAutofit/>
          </a:bodyPr>
          <a:lstStyle/>
          <a:p>
            <a:r>
              <a:rPr lang="fi-FI" sz="2000">
                <a:solidFill>
                  <a:schemeClr val="tx1"/>
                </a:solidFill>
              </a:rPr>
              <a:t>Miten kuvaisit yrityksesi tilannetta nyt seuraavilla osa-alueilla verrattuna noin kolmen kuukauden takaiseen tilanteeseen? </a:t>
            </a:r>
            <a:r>
              <a:rPr lang="fi-FI" sz="2000">
                <a:solidFill>
                  <a:schemeClr val="accent2"/>
                </a:solidFill>
              </a:rPr>
              <a:t>Alle 150 työllistävät, 243 vastaajaa</a:t>
            </a:r>
          </a:p>
        </p:txBody>
      </p:sp>
      <p:sp>
        <p:nvSpPr>
          <p:cNvPr id="3" name="Dian numeron paikkamerkki 2">
            <a:extLst>
              <a:ext uri="{FF2B5EF4-FFF2-40B4-BE49-F238E27FC236}">
                <a16:creationId xmlns:a16="http://schemas.microsoft.com/office/drawing/2014/main" id="{33118BF2-9702-C608-9C75-41DA485A59C4}"/>
              </a:ext>
            </a:extLst>
          </p:cNvPr>
          <p:cNvSpPr>
            <a:spLocks noGrp="1"/>
          </p:cNvSpPr>
          <p:nvPr>
            <p:ph type="sldNum" sz="quarter" idx="12"/>
          </p:nvPr>
        </p:nvSpPr>
        <p:spPr/>
        <p:txBody>
          <a:bodyPr/>
          <a:lstStyle/>
          <a:p>
            <a:fld id="{6FCB6B90-8271-4E8F-82C1-E646FBB48A2E}" type="slidenum">
              <a:rPr lang="fi-FI" smtClean="0"/>
              <a:pPr/>
              <a:t>15</a:t>
            </a:fld>
            <a:endParaRPr lang="fi-FI"/>
          </a:p>
        </p:txBody>
      </p:sp>
      <p:sp>
        <p:nvSpPr>
          <p:cNvPr id="5" name="Alatunnisteen paikkamerkki 4">
            <a:extLst>
              <a:ext uri="{FF2B5EF4-FFF2-40B4-BE49-F238E27FC236}">
                <a16:creationId xmlns:a16="http://schemas.microsoft.com/office/drawing/2014/main" id="{E8DCEEED-C9DC-5E84-8CCF-C433B82A3D00}"/>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EE8F91CD-0F7B-099E-F357-AEF5EB5CF84D}"/>
              </a:ext>
            </a:extLst>
          </p:cNvPr>
          <p:cNvGraphicFramePr>
            <a:graphicFrameLocks noGrp="1"/>
          </p:cNvGraphicFramePr>
          <p:nvPr>
            <p:ph sz="quarter" idx="17"/>
            <p:extLst>
              <p:ext uri="{D42A27DB-BD31-4B8C-83A1-F6EECF244321}">
                <p14:modId xmlns:p14="http://schemas.microsoft.com/office/powerpoint/2010/main" val="3305140713"/>
              </p:ext>
            </p:extLst>
          </p:nvPr>
        </p:nvGraphicFramePr>
        <p:xfrm>
          <a:off x="106680" y="1491629"/>
          <a:ext cx="8391525" cy="3153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E0ACF8DF-57A1-FBEE-E9E7-0B46BE271EEA}"/>
              </a:ext>
            </a:extLst>
          </p:cNvPr>
          <p:cNvSpPr>
            <a:spLocks noGrp="1"/>
          </p:cNvSpPr>
          <p:nvPr>
            <p:ph type="body" sz="quarter" idx="18"/>
          </p:nvPr>
        </p:nvSpPr>
        <p:spPr>
          <a:xfrm>
            <a:off x="2334682" y="4727574"/>
            <a:ext cx="4685590" cy="165163"/>
          </a:xfrm>
        </p:spPr>
        <p:txBody>
          <a:bodyPr/>
          <a:lstStyle/>
          <a:p>
            <a:r>
              <a:rPr lang="fi-FI"/>
              <a:t>Lähde: Teknologiateollisuus ry:n </a:t>
            </a:r>
            <a:r>
              <a:rPr lang="fi-FI" err="1"/>
              <a:t>TeknoBaro</a:t>
            </a:r>
            <a:r>
              <a:rPr lang="fi-FI"/>
              <a:t> kesäkuu 2026, vastaajamäärä 304.</a:t>
            </a:r>
          </a:p>
          <a:p>
            <a:endParaRPr lang="fi-FI"/>
          </a:p>
        </p:txBody>
      </p:sp>
      <p:sp>
        <p:nvSpPr>
          <p:cNvPr id="11" name="Tekstiruutu 10">
            <a:extLst>
              <a:ext uri="{FF2B5EF4-FFF2-40B4-BE49-F238E27FC236}">
                <a16:creationId xmlns:a16="http://schemas.microsoft.com/office/drawing/2014/main" id="{B6F03FC8-EE3C-439A-EB07-269370F615AF}"/>
              </a:ext>
            </a:extLst>
          </p:cNvPr>
          <p:cNvSpPr txBox="1"/>
          <p:nvPr/>
        </p:nvSpPr>
        <p:spPr>
          <a:xfrm>
            <a:off x="7192350" y="1374486"/>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B934E784-7C69-E4F2-12CB-C5B6AC933301}"/>
              </a:ext>
            </a:extLst>
          </p:cNvPr>
          <p:cNvSpPr txBox="1"/>
          <p:nvPr/>
        </p:nvSpPr>
        <p:spPr>
          <a:xfrm>
            <a:off x="8374380" y="1374486"/>
            <a:ext cx="662940" cy="2547227"/>
          </a:xfrm>
          <a:prstGeom prst="rect">
            <a:avLst/>
          </a:prstGeom>
          <a:solidFill>
            <a:schemeClr val="accent6"/>
          </a:solidFill>
        </p:spPr>
        <p:txBody>
          <a:bodyPr wrap="square" lIns="36000" tIns="36000" rIns="36000" bIns="36000" rtlCol="0">
            <a:spAutoFit/>
          </a:bodyPr>
          <a:lstStyle/>
          <a:p>
            <a:pPr algn="ctr"/>
            <a:r>
              <a:rPr lang="fi-FI" spc="-40"/>
              <a:t>Saldo-luku</a:t>
            </a:r>
          </a:p>
          <a:p>
            <a:pPr algn="ctr"/>
            <a:r>
              <a:rPr lang="fi-FI" spc="-40"/>
              <a:t>23</a:t>
            </a:r>
          </a:p>
          <a:p>
            <a:pPr algn="ctr"/>
            <a:endParaRPr lang="fi-FI" spc="-40"/>
          </a:p>
          <a:p>
            <a:pPr algn="ctr"/>
            <a:endParaRPr lang="fi-FI" spc="-40"/>
          </a:p>
          <a:p>
            <a:pPr algn="ctr"/>
            <a:r>
              <a:rPr lang="fi-FI" spc="-40"/>
              <a:t>21</a:t>
            </a:r>
          </a:p>
          <a:p>
            <a:pPr algn="ctr"/>
            <a:endParaRPr lang="fi-FI" spc="-40"/>
          </a:p>
          <a:p>
            <a:pPr algn="ctr"/>
            <a:endParaRPr lang="fi-FI" spc="-40"/>
          </a:p>
          <a:p>
            <a:pPr algn="ctr"/>
            <a:r>
              <a:rPr lang="fi-FI" spc="-40"/>
              <a:t>22</a:t>
            </a:r>
          </a:p>
          <a:p>
            <a:pPr algn="ctr"/>
            <a:endParaRPr lang="fi-FI" spc="-40"/>
          </a:p>
          <a:p>
            <a:pPr algn="ctr"/>
            <a:endParaRPr lang="fi-FI" spc="-40"/>
          </a:p>
          <a:p>
            <a:pPr algn="ctr"/>
            <a:r>
              <a:rPr lang="fi-FI" spc="-40"/>
              <a:t>22</a:t>
            </a:r>
          </a:p>
        </p:txBody>
      </p:sp>
    </p:spTree>
    <p:extLst>
      <p:ext uri="{BB962C8B-B14F-4D97-AF65-F5344CB8AC3E}">
        <p14:creationId xmlns:p14="http://schemas.microsoft.com/office/powerpoint/2010/main" val="1803383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D3B5F08-96D3-63AA-0F3F-A5477C05B621}"/>
              </a:ext>
            </a:extLst>
          </p:cNvPr>
          <p:cNvSpPr>
            <a:spLocks noGrp="1"/>
          </p:cNvSpPr>
          <p:nvPr>
            <p:ph type="body" sz="quarter" idx="15"/>
          </p:nvPr>
        </p:nvSpPr>
        <p:spPr/>
        <p:txBody>
          <a:bodyPr>
            <a:noAutofit/>
          </a:bodyPr>
          <a:lstStyle/>
          <a:p>
            <a:r>
              <a:rPr lang="fi-FI" sz="2000">
                <a:solidFill>
                  <a:schemeClr val="tx1"/>
                </a:solidFill>
              </a:rPr>
              <a:t>Miten kuvaisit yrityksesi tilannetta nyt seuraavilla osa-alueilla verrattuna noin kolmen kuukauden takaiseen tilanteeseen? </a:t>
            </a:r>
            <a:r>
              <a:rPr lang="fi-FI" sz="2000">
                <a:solidFill>
                  <a:schemeClr val="accent2"/>
                </a:solidFill>
              </a:rPr>
              <a:t>Yli 150 työllistävät, 61 vastaajaa</a:t>
            </a:r>
          </a:p>
        </p:txBody>
      </p:sp>
      <p:sp>
        <p:nvSpPr>
          <p:cNvPr id="3" name="Dian numeron paikkamerkki 2">
            <a:extLst>
              <a:ext uri="{FF2B5EF4-FFF2-40B4-BE49-F238E27FC236}">
                <a16:creationId xmlns:a16="http://schemas.microsoft.com/office/drawing/2014/main" id="{33118BF2-9702-C608-9C75-41DA485A59C4}"/>
              </a:ext>
            </a:extLst>
          </p:cNvPr>
          <p:cNvSpPr>
            <a:spLocks noGrp="1"/>
          </p:cNvSpPr>
          <p:nvPr>
            <p:ph type="sldNum" sz="quarter" idx="12"/>
          </p:nvPr>
        </p:nvSpPr>
        <p:spPr/>
        <p:txBody>
          <a:bodyPr/>
          <a:lstStyle/>
          <a:p>
            <a:fld id="{6FCB6B90-8271-4E8F-82C1-E646FBB48A2E}" type="slidenum">
              <a:rPr lang="fi-FI" smtClean="0"/>
              <a:pPr/>
              <a:t>16</a:t>
            </a:fld>
            <a:endParaRPr lang="fi-FI"/>
          </a:p>
        </p:txBody>
      </p:sp>
      <p:sp>
        <p:nvSpPr>
          <p:cNvPr id="5" name="Alatunnisteen paikkamerkki 4">
            <a:extLst>
              <a:ext uri="{FF2B5EF4-FFF2-40B4-BE49-F238E27FC236}">
                <a16:creationId xmlns:a16="http://schemas.microsoft.com/office/drawing/2014/main" id="{E8DCEEED-C9DC-5E84-8CCF-C433B82A3D00}"/>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EE8F91CD-0F7B-099E-F357-AEF5EB5CF84D}"/>
              </a:ext>
            </a:extLst>
          </p:cNvPr>
          <p:cNvGraphicFramePr>
            <a:graphicFrameLocks noGrp="1"/>
          </p:cNvGraphicFramePr>
          <p:nvPr>
            <p:ph sz="quarter" idx="17"/>
            <p:extLst>
              <p:ext uri="{D42A27DB-BD31-4B8C-83A1-F6EECF244321}">
                <p14:modId xmlns:p14="http://schemas.microsoft.com/office/powerpoint/2010/main" val="3010388579"/>
              </p:ext>
            </p:extLst>
          </p:nvPr>
        </p:nvGraphicFramePr>
        <p:xfrm>
          <a:off x="-17145" y="1491629"/>
          <a:ext cx="8391525" cy="3153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E0ACF8DF-57A1-FBEE-E9E7-0B46BE271EEA}"/>
              </a:ext>
            </a:extLst>
          </p:cNvPr>
          <p:cNvSpPr>
            <a:spLocks noGrp="1"/>
          </p:cNvSpPr>
          <p:nvPr>
            <p:ph type="body" sz="quarter" idx="18"/>
          </p:nvPr>
        </p:nvSpPr>
        <p:spPr>
          <a:xfrm>
            <a:off x="2334682" y="4727574"/>
            <a:ext cx="4685590" cy="165163"/>
          </a:xfrm>
        </p:spPr>
        <p:txBody>
          <a:bodyPr/>
          <a:lstStyle/>
          <a:p>
            <a:r>
              <a:rPr lang="fi-FI"/>
              <a:t>Lähde: Teknologiateollisuus ry:n </a:t>
            </a:r>
            <a:r>
              <a:rPr lang="fi-FI" err="1"/>
              <a:t>TeknoBaro</a:t>
            </a:r>
            <a:r>
              <a:rPr lang="fi-FI"/>
              <a:t> kesäkuu 2026, vastaajamäärä 304.</a:t>
            </a:r>
          </a:p>
        </p:txBody>
      </p:sp>
      <p:sp>
        <p:nvSpPr>
          <p:cNvPr id="11" name="Tekstiruutu 10">
            <a:extLst>
              <a:ext uri="{FF2B5EF4-FFF2-40B4-BE49-F238E27FC236}">
                <a16:creationId xmlns:a16="http://schemas.microsoft.com/office/drawing/2014/main" id="{B6F03FC8-EE3C-439A-EB07-269370F615AF}"/>
              </a:ext>
            </a:extLst>
          </p:cNvPr>
          <p:cNvSpPr txBox="1"/>
          <p:nvPr/>
        </p:nvSpPr>
        <p:spPr>
          <a:xfrm>
            <a:off x="7071848" y="1374486"/>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2204EEDF-50DB-9134-3F35-CCCD1A1DC34A}"/>
              </a:ext>
            </a:extLst>
          </p:cNvPr>
          <p:cNvSpPr txBox="1"/>
          <p:nvPr/>
        </p:nvSpPr>
        <p:spPr>
          <a:xfrm>
            <a:off x="8374380" y="1374486"/>
            <a:ext cx="662940" cy="2547227"/>
          </a:xfrm>
          <a:prstGeom prst="rect">
            <a:avLst/>
          </a:prstGeom>
          <a:solidFill>
            <a:schemeClr val="accent6"/>
          </a:solidFill>
        </p:spPr>
        <p:txBody>
          <a:bodyPr wrap="square" lIns="36000" tIns="36000" rIns="36000" bIns="36000" rtlCol="0">
            <a:spAutoFit/>
          </a:bodyPr>
          <a:lstStyle/>
          <a:p>
            <a:pPr algn="ctr"/>
            <a:r>
              <a:rPr lang="fi-FI" spc="-40"/>
              <a:t>Saldo-luku</a:t>
            </a:r>
          </a:p>
          <a:p>
            <a:pPr algn="ctr"/>
            <a:r>
              <a:rPr lang="fi-FI" spc="-40"/>
              <a:t>41</a:t>
            </a:r>
          </a:p>
          <a:p>
            <a:pPr algn="ctr"/>
            <a:endParaRPr lang="fi-FI" spc="-40"/>
          </a:p>
          <a:p>
            <a:pPr algn="ctr"/>
            <a:endParaRPr lang="fi-FI" spc="-40"/>
          </a:p>
          <a:p>
            <a:pPr algn="ctr"/>
            <a:r>
              <a:rPr lang="fi-FI" spc="-40"/>
              <a:t>26</a:t>
            </a:r>
          </a:p>
          <a:p>
            <a:pPr algn="ctr"/>
            <a:endParaRPr lang="fi-FI" spc="-40"/>
          </a:p>
          <a:p>
            <a:pPr algn="ctr"/>
            <a:endParaRPr lang="fi-FI" spc="-40"/>
          </a:p>
          <a:p>
            <a:pPr algn="ctr"/>
            <a:r>
              <a:rPr lang="fi-FI" spc="-40"/>
              <a:t>31</a:t>
            </a:r>
          </a:p>
          <a:p>
            <a:pPr algn="ctr"/>
            <a:endParaRPr lang="fi-FI" spc="-40"/>
          </a:p>
          <a:p>
            <a:pPr algn="ctr"/>
            <a:endParaRPr lang="fi-FI" spc="-40"/>
          </a:p>
          <a:p>
            <a:pPr algn="ctr"/>
            <a:r>
              <a:rPr lang="fi-FI" spc="-40"/>
              <a:t>33</a:t>
            </a:r>
          </a:p>
        </p:txBody>
      </p:sp>
    </p:spTree>
    <p:extLst>
      <p:ext uri="{BB962C8B-B14F-4D97-AF65-F5344CB8AC3E}">
        <p14:creationId xmlns:p14="http://schemas.microsoft.com/office/powerpoint/2010/main" val="34217273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60219-1DBE-7B11-4E1C-7644AC245DF1}"/>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4551709-9F54-01B2-C4DA-8B4864EE295F}"/>
              </a:ext>
            </a:extLst>
          </p:cNvPr>
          <p:cNvSpPr>
            <a:spLocks noGrp="1"/>
          </p:cNvSpPr>
          <p:nvPr>
            <p:ph type="body" sz="quarter" idx="15"/>
          </p:nvPr>
        </p:nvSpPr>
        <p:spPr/>
        <p:txBody>
          <a:bodyPr>
            <a:noAutofit/>
          </a:bodyPr>
          <a:lstStyle/>
          <a:p>
            <a:r>
              <a:rPr lang="fi-FI">
                <a:solidFill>
                  <a:schemeClr val="tx1"/>
                </a:solidFill>
              </a:rPr>
              <a:t>Miten kuvaisit yrityksesi tilannetta nyt seuraavilla osa-alueilla verrattuna noin kolmen kuukauden takaiseen tilanteeseen? Yrityksen koko</a:t>
            </a:r>
          </a:p>
        </p:txBody>
      </p:sp>
      <p:sp>
        <p:nvSpPr>
          <p:cNvPr id="3" name="Dian numeron paikkamerkki 2">
            <a:extLst>
              <a:ext uri="{FF2B5EF4-FFF2-40B4-BE49-F238E27FC236}">
                <a16:creationId xmlns:a16="http://schemas.microsoft.com/office/drawing/2014/main" id="{841B0B6B-CC56-D7AC-B239-CED74542FA98}"/>
              </a:ext>
            </a:extLst>
          </p:cNvPr>
          <p:cNvSpPr>
            <a:spLocks noGrp="1"/>
          </p:cNvSpPr>
          <p:nvPr>
            <p:ph type="sldNum" sz="quarter" idx="12"/>
          </p:nvPr>
        </p:nvSpPr>
        <p:spPr/>
        <p:txBody>
          <a:bodyPr/>
          <a:lstStyle/>
          <a:p>
            <a:fld id="{6FCB6B90-8271-4E8F-82C1-E646FBB48A2E}" type="slidenum">
              <a:rPr lang="fi-FI" smtClean="0"/>
              <a:pPr/>
              <a:t>17</a:t>
            </a:fld>
            <a:endParaRPr lang="fi-FI"/>
          </a:p>
        </p:txBody>
      </p:sp>
      <p:sp>
        <p:nvSpPr>
          <p:cNvPr id="5" name="Alatunnisteen paikkamerkki 4">
            <a:extLst>
              <a:ext uri="{FF2B5EF4-FFF2-40B4-BE49-F238E27FC236}">
                <a16:creationId xmlns:a16="http://schemas.microsoft.com/office/drawing/2014/main" id="{C944E855-D601-5AFA-9752-BB91ACDA3203}"/>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F9BBD6A1-9B0E-A2AB-E3DC-0C99D6B978EA}"/>
              </a:ext>
            </a:extLst>
          </p:cNvPr>
          <p:cNvGraphicFramePr>
            <a:graphicFrameLocks noGrp="1"/>
          </p:cNvGraphicFramePr>
          <p:nvPr>
            <p:ph sz="quarter" idx="17"/>
            <p:extLst>
              <p:ext uri="{D42A27DB-BD31-4B8C-83A1-F6EECF244321}">
                <p14:modId xmlns:p14="http://schemas.microsoft.com/office/powerpoint/2010/main" val="198725551"/>
              </p:ext>
            </p:extLst>
          </p:nvPr>
        </p:nvGraphicFramePr>
        <p:xfrm>
          <a:off x="483022" y="1433575"/>
          <a:ext cx="4151799" cy="32277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EB2BF166-AF37-38C0-A755-845AA0AEB721}"/>
              </a:ext>
            </a:extLst>
          </p:cNvPr>
          <p:cNvSpPr>
            <a:spLocks noGrp="1"/>
          </p:cNvSpPr>
          <p:nvPr>
            <p:ph type="body" sz="quarter" idx="18"/>
          </p:nvPr>
        </p:nvSpPr>
        <p:spPr>
          <a:xfrm>
            <a:off x="2334682" y="4727574"/>
            <a:ext cx="6428318" cy="231458"/>
          </a:xfrm>
        </p:spPr>
        <p:txBody>
          <a:bodyPr/>
          <a:lstStyle/>
          <a:p>
            <a:r>
              <a:rPr lang="fi-FI"/>
              <a:t>Lähde: Teknologiateollisuus ry:n </a:t>
            </a:r>
            <a:r>
              <a:rPr lang="fi-FI" err="1"/>
              <a:t>TeknoBaro</a:t>
            </a:r>
            <a:r>
              <a:rPr lang="fi-FI"/>
              <a:t> kesäkuu 2026, vastaajamäärä 304.</a:t>
            </a:r>
          </a:p>
          <a:p>
            <a:endParaRPr lang="fi-FI"/>
          </a:p>
        </p:txBody>
      </p:sp>
      <p:graphicFrame>
        <p:nvGraphicFramePr>
          <p:cNvPr id="6" name="Sisällön paikkamerkki 9">
            <a:extLst>
              <a:ext uri="{FF2B5EF4-FFF2-40B4-BE49-F238E27FC236}">
                <a16:creationId xmlns:a16="http://schemas.microsoft.com/office/drawing/2014/main" id="{8546ED42-9536-5F50-6ADB-18C5321131A2}"/>
              </a:ext>
            </a:extLst>
          </p:cNvPr>
          <p:cNvGraphicFramePr>
            <a:graphicFrameLocks/>
          </p:cNvGraphicFramePr>
          <p:nvPr>
            <p:extLst>
              <p:ext uri="{D42A27DB-BD31-4B8C-83A1-F6EECF244321}">
                <p14:modId xmlns:p14="http://schemas.microsoft.com/office/powerpoint/2010/main" val="2916464749"/>
              </p:ext>
            </p:extLst>
          </p:nvPr>
        </p:nvGraphicFramePr>
        <p:xfrm>
          <a:off x="4908852" y="1435650"/>
          <a:ext cx="3788418" cy="32919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024547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D6F3C-6F3E-520F-E3B8-D6E45E08A7ED}"/>
            </a:ext>
          </a:extLst>
        </p:cNvPr>
        <p:cNvGrpSpPr/>
        <p:nvPr/>
      </p:nvGrpSpPr>
      <p:grpSpPr>
        <a:xfrm>
          <a:off x="0" y="0"/>
          <a:ext cx="0" cy="0"/>
          <a:chOff x="0" y="0"/>
          <a:chExt cx="0" cy="0"/>
        </a:xfrm>
      </p:grpSpPr>
      <p:pic>
        <p:nvPicPr>
          <p:cNvPr id="11" name="Kuvan paikkamerkki 10">
            <a:extLst>
              <a:ext uri="{FF2B5EF4-FFF2-40B4-BE49-F238E27FC236}">
                <a16:creationId xmlns:a16="http://schemas.microsoft.com/office/drawing/2014/main" id="{3D40C8F2-6171-820A-3C38-A497E5C5F267}"/>
              </a:ext>
            </a:extLst>
          </p:cNvPr>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26609" r="26609"/>
          <a:stretch/>
        </p:blipFill>
        <p:spPr>
          <a:prstGeom prst="rect">
            <a:avLst/>
          </a:prstGeom>
          <a:solidFill>
            <a:srgbClr val="FFFFFF"/>
          </a:solidFill>
        </p:spPr>
      </p:pic>
      <p:sp>
        <p:nvSpPr>
          <p:cNvPr id="6" name="Otsikko 5">
            <a:extLst>
              <a:ext uri="{FF2B5EF4-FFF2-40B4-BE49-F238E27FC236}">
                <a16:creationId xmlns:a16="http://schemas.microsoft.com/office/drawing/2014/main" id="{CC80F107-E8E2-DB9D-269A-CB9605845D45}"/>
              </a:ext>
            </a:extLst>
          </p:cNvPr>
          <p:cNvSpPr>
            <a:spLocks noGrp="1"/>
          </p:cNvSpPr>
          <p:nvPr>
            <p:ph type="title"/>
          </p:nvPr>
        </p:nvSpPr>
        <p:spPr>
          <a:xfrm>
            <a:off x="361159" y="574488"/>
            <a:ext cx="5436610" cy="2066590"/>
          </a:xfrm>
        </p:spPr>
        <p:txBody>
          <a:bodyPr/>
          <a:lstStyle/>
          <a:p>
            <a:r>
              <a:rPr lang="fi-FI">
                <a:solidFill>
                  <a:schemeClr val="tx1"/>
                </a:solidFill>
              </a:rPr>
              <a:t>Tulevat kolme kuukautta, eli odotukset kesä-syyskuu?</a:t>
            </a:r>
          </a:p>
        </p:txBody>
      </p:sp>
      <p:sp>
        <p:nvSpPr>
          <p:cNvPr id="2" name="Tekstin paikkamerkki 1">
            <a:extLst>
              <a:ext uri="{FF2B5EF4-FFF2-40B4-BE49-F238E27FC236}">
                <a16:creationId xmlns:a16="http://schemas.microsoft.com/office/drawing/2014/main" id="{104CB835-49BC-498E-3FFA-CE465FA75E68}"/>
              </a:ext>
            </a:extLst>
          </p:cNvPr>
          <p:cNvSpPr>
            <a:spLocks noGrp="1"/>
          </p:cNvSpPr>
          <p:nvPr>
            <p:ph type="body" sz="quarter" idx="4294967295"/>
          </p:nvPr>
        </p:nvSpPr>
        <p:spPr>
          <a:xfrm>
            <a:off x="270417" y="2740151"/>
            <a:ext cx="4425950" cy="1698625"/>
          </a:xfrm>
        </p:spPr>
        <p:txBody>
          <a:bodyPr>
            <a:normAutofit lnSpcReduction="10000"/>
          </a:bodyPr>
          <a:lstStyle/>
          <a:p>
            <a:pPr marL="21600" indent="0">
              <a:lnSpc>
                <a:spcPct val="110000"/>
              </a:lnSpc>
              <a:buNone/>
            </a:pPr>
            <a:r>
              <a:rPr lang="fi-FI" sz="1050"/>
              <a:t>Miten arvioit tilanteenne kehittyvän seuraavan kolmen kuukauden aikana?</a:t>
            </a:r>
          </a:p>
        </p:txBody>
      </p:sp>
      <p:sp>
        <p:nvSpPr>
          <p:cNvPr id="3" name="Dian numeron paikkamerkki 2">
            <a:extLst>
              <a:ext uri="{FF2B5EF4-FFF2-40B4-BE49-F238E27FC236}">
                <a16:creationId xmlns:a16="http://schemas.microsoft.com/office/drawing/2014/main" id="{6492A23D-0033-D7B5-387E-56F9DE19C9CE}"/>
              </a:ext>
            </a:extLst>
          </p:cNvPr>
          <p:cNvSpPr>
            <a:spLocks noGrp="1"/>
          </p:cNvSpPr>
          <p:nvPr>
            <p:ph type="sldNum" sz="quarter" idx="4294967295"/>
          </p:nvPr>
        </p:nvSpPr>
        <p:spPr>
          <a:xfrm>
            <a:off x="8280400" y="4729163"/>
            <a:ext cx="863600" cy="165100"/>
          </a:xfrm>
        </p:spPr>
        <p:txBody>
          <a:bodyPr/>
          <a:lstStyle/>
          <a:p>
            <a:fld id="{6FCB6B90-8271-4E8F-82C1-E646FBB48A2E}" type="slidenum">
              <a:rPr lang="fi-FI" smtClean="0"/>
              <a:pPr/>
              <a:t>18</a:t>
            </a:fld>
            <a:endParaRPr lang="fi-FI"/>
          </a:p>
        </p:txBody>
      </p:sp>
    </p:spTree>
    <p:extLst>
      <p:ext uri="{BB962C8B-B14F-4D97-AF65-F5344CB8AC3E}">
        <p14:creationId xmlns:p14="http://schemas.microsoft.com/office/powerpoint/2010/main" val="310483578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7B13EAE-A825-45C9-CC7E-268CE73DDE86}"/>
              </a:ext>
            </a:extLst>
          </p:cNvPr>
          <p:cNvSpPr>
            <a:spLocks noGrp="1"/>
          </p:cNvSpPr>
          <p:nvPr>
            <p:ph type="body" sz="quarter" idx="15"/>
          </p:nvPr>
        </p:nvSpPr>
        <p:spPr/>
        <p:txBody>
          <a:bodyPr/>
          <a:lstStyle/>
          <a:p>
            <a:r>
              <a:rPr lang="fi-FI">
                <a:solidFill>
                  <a:schemeClr val="tx1"/>
                </a:solidFill>
              </a:rPr>
              <a:t>Miten arvioit tilanteenne kehittyvän </a:t>
            </a:r>
            <a:r>
              <a:rPr lang="fi-FI" u="sng">
                <a:solidFill>
                  <a:schemeClr val="tx1"/>
                </a:solidFill>
              </a:rPr>
              <a:t>seuraavan kolmen kuukauden</a:t>
            </a:r>
            <a:r>
              <a:rPr lang="fi-FI">
                <a:solidFill>
                  <a:schemeClr val="tx1"/>
                </a:solidFill>
              </a:rPr>
              <a:t> aikana?</a:t>
            </a:r>
          </a:p>
        </p:txBody>
      </p:sp>
      <p:sp>
        <p:nvSpPr>
          <p:cNvPr id="3" name="Dian numeron paikkamerkki 2">
            <a:extLst>
              <a:ext uri="{FF2B5EF4-FFF2-40B4-BE49-F238E27FC236}">
                <a16:creationId xmlns:a16="http://schemas.microsoft.com/office/drawing/2014/main" id="{22EBEBC2-8A22-8B5E-6108-1EA883985947}"/>
              </a:ext>
            </a:extLst>
          </p:cNvPr>
          <p:cNvSpPr>
            <a:spLocks noGrp="1"/>
          </p:cNvSpPr>
          <p:nvPr>
            <p:ph type="sldNum" sz="quarter" idx="12"/>
          </p:nvPr>
        </p:nvSpPr>
        <p:spPr/>
        <p:txBody>
          <a:bodyPr/>
          <a:lstStyle/>
          <a:p>
            <a:fld id="{6FCB6B90-8271-4E8F-82C1-E646FBB48A2E}" type="slidenum">
              <a:rPr lang="fi-FI" smtClean="0"/>
              <a:pPr/>
              <a:t>19</a:t>
            </a:fld>
            <a:endParaRPr lang="fi-FI"/>
          </a:p>
        </p:txBody>
      </p:sp>
      <p:sp>
        <p:nvSpPr>
          <p:cNvPr id="5" name="Alatunnisteen paikkamerkki 4">
            <a:extLst>
              <a:ext uri="{FF2B5EF4-FFF2-40B4-BE49-F238E27FC236}">
                <a16:creationId xmlns:a16="http://schemas.microsoft.com/office/drawing/2014/main" id="{7339B58A-EDB6-B5EC-C516-220193CAC3F4}"/>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CAF1C994-FB2C-0278-B34E-86BA5C1F5DA4}"/>
              </a:ext>
            </a:extLst>
          </p:cNvPr>
          <p:cNvGraphicFramePr>
            <a:graphicFrameLocks noGrp="1"/>
          </p:cNvGraphicFramePr>
          <p:nvPr>
            <p:ph sz="quarter" idx="17"/>
            <p:extLst>
              <p:ext uri="{D42A27DB-BD31-4B8C-83A1-F6EECF244321}">
                <p14:modId xmlns:p14="http://schemas.microsoft.com/office/powerpoint/2010/main" val="1346654505"/>
              </p:ext>
            </p:extLst>
          </p:nvPr>
        </p:nvGraphicFramePr>
        <p:xfrm>
          <a:off x="381001" y="1103313"/>
          <a:ext cx="7925644"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D39C7348-18CF-910E-05CF-268633117440}"/>
              </a:ext>
            </a:extLst>
          </p:cNvPr>
          <p:cNvSpPr>
            <a:spLocks noGrp="1"/>
          </p:cNvSpPr>
          <p:nvPr>
            <p:ph type="body" sz="quarter" idx="18"/>
          </p:nvPr>
        </p:nvSpPr>
        <p:spPr>
          <a:xfrm>
            <a:off x="2334682" y="4727574"/>
            <a:ext cx="4541574" cy="165163"/>
          </a:xfrm>
        </p:spPr>
        <p:txBody>
          <a:bodyPr/>
          <a:lstStyle/>
          <a:p>
            <a:r>
              <a:rPr lang="fi-FI"/>
              <a:t>Lähde: Teknologiateollisuus ry:n </a:t>
            </a:r>
            <a:r>
              <a:rPr lang="fi-FI" err="1"/>
              <a:t>TeknoBaro</a:t>
            </a:r>
            <a:r>
              <a:rPr lang="fi-FI"/>
              <a:t> kesäkuu 2026, vastaajamäärä 304.</a:t>
            </a:r>
          </a:p>
          <a:p>
            <a:endParaRPr lang="fi-FI"/>
          </a:p>
        </p:txBody>
      </p:sp>
      <p:sp>
        <p:nvSpPr>
          <p:cNvPr id="11" name="Tekstiruutu 10">
            <a:extLst>
              <a:ext uri="{FF2B5EF4-FFF2-40B4-BE49-F238E27FC236}">
                <a16:creationId xmlns:a16="http://schemas.microsoft.com/office/drawing/2014/main" id="{67CC90E5-7D39-3FE1-BDFB-B05A87DD7B5D}"/>
              </a:ext>
            </a:extLst>
          </p:cNvPr>
          <p:cNvSpPr txBox="1"/>
          <p:nvPr/>
        </p:nvSpPr>
        <p:spPr>
          <a:xfrm>
            <a:off x="6984477" y="1374486"/>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56EF78AD-6EC2-643A-0D5C-54578632CC91}"/>
              </a:ext>
            </a:extLst>
          </p:cNvPr>
          <p:cNvSpPr txBox="1"/>
          <p:nvPr/>
        </p:nvSpPr>
        <p:spPr>
          <a:xfrm>
            <a:off x="8306645" y="1183711"/>
            <a:ext cx="662940" cy="2959647"/>
          </a:xfrm>
          <a:prstGeom prst="rect">
            <a:avLst/>
          </a:prstGeom>
          <a:solidFill>
            <a:schemeClr val="accent6"/>
          </a:solidFill>
        </p:spPr>
        <p:txBody>
          <a:bodyPr wrap="square" lIns="36000" tIns="36000" rIns="36000" bIns="36000" rtlCol="0">
            <a:spAutoFit/>
          </a:bodyPr>
          <a:lstStyle/>
          <a:p>
            <a:pPr algn="ctr"/>
            <a:r>
              <a:rPr lang="fi-FI" spc="-40"/>
              <a:t>Saldo-luku</a:t>
            </a:r>
          </a:p>
          <a:p>
            <a:pPr algn="ctr"/>
            <a:endParaRPr lang="fi-FI" spc="-40"/>
          </a:p>
          <a:p>
            <a:pPr algn="ctr"/>
            <a:r>
              <a:rPr lang="fi-FI" spc="-40"/>
              <a:t>15</a:t>
            </a:r>
          </a:p>
          <a:p>
            <a:pPr algn="ctr"/>
            <a:endParaRPr lang="fi-FI" spc="-40"/>
          </a:p>
          <a:p>
            <a:pPr algn="ctr"/>
            <a:endParaRPr lang="fi-FI" spc="-40"/>
          </a:p>
          <a:p>
            <a:pPr algn="ctr"/>
            <a:endParaRPr lang="fi-FI" spc="-40"/>
          </a:p>
          <a:p>
            <a:pPr algn="ctr"/>
            <a:endParaRPr lang="fi-FI" spc="-40"/>
          </a:p>
          <a:p>
            <a:pPr algn="ctr"/>
            <a:endParaRPr lang="fi-FI" spc="-40"/>
          </a:p>
          <a:p>
            <a:pPr algn="ctr"/>
            <a:endParaRPr lang="fi-FI" spc="-40"/>
          </a:p>
          <a:p>
            <a:pPr algn="ctr"/>
            <a:r>
              <a:rPr lang="fi-FI" spc="-40"/>
              <a:t>23</a:t>
            </a:r>
          </a:p>
          <a:p>
            <a:pPr algn="ctr"/>
            <a:endParaRPr lang="fi-FI" spc="-40"/>
          </a:p>
          <a:p>
            <a:pPr algn="ctr"/>
            <a:endParaRPr lang="fi-FI" spc="-40"/>
          </a:p>
          <a:p>
            <a:pPr algn="ctr"/>
            <a:endParaRPr lang="fi-FI" spc="-40"/>
          </a:p>
        </p:txBody>
      </p:sp>
    </p:spTree>
    <p:extLst>
      <p:ext uri="{BB962C8B-B14F-4D97-AF65-F5344CB8AC3E}">
        <p14:creationId xmlns:p14="http://schemas.microsoft.com/office/powerpoint/2010/main" val="416044000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EBDBB6A2-12D3-F441-7FAA-23A668B93CA8}"/>
              </a:ext>
            </a:extLst>
          </p:cNvPr>
          <p:cNvSpPr>
            <a:spLocks noGrp="1"/>
          </p:cNvSpPr>
          <p:nvPr>
            <p:ph type="body" sz="quarter" idx="15"/>
          </p:nvPr>
        </p:nvSpPr>
        <p:spPr/>
        <p:txBody>
          <a:bodyPr/>
          <a:lstStyle/>
          <a:p>
            <a:r>
              <a:rPr lang="fi-FI"/>
              <a:t>Mistä kyse?</a:t>
            </a:r>
          </a:p>
        </p:txBody>
      </p:sp>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2</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22.6.2026</a:t>
            </a:fld>
            <a:endParaRPr lang="fi-FI"/>
          </a:p>
        </p:txBody>
      </p:sp>
      <p:sp>
        <p:nvSpPr>
          <p:cNvPr id="4" name="Alatunnisteen paikkamerkki 3">
            <a:extLst>
              <a:ext uri="{FF2B5EF4-FFF2-40B4-BE49-F238E27FC236}">
                <a16:creationId xmlns:a16="http://schemas.microsoft.com/office/drawing/2014/main" id="{2DCF7F3C-97C1-FC43-9AF6-AA65E089F284}"/>
              </a:ext>
            </a:extLst>
          </p:cNvPr>
          <p:cNvSpPr>
            <a:spLocks noGrp="1"/>
          </p:cNvSpPr>
          <p:nvPr>
            <p:ph type="ftr" sz="quarter" idx="11"/>
          </p:nvPr>
        </p:nvSpPr>
        <p:spPr/>
        <p:txBody>
          <a:bodyPr/>
          <a:lstStyle/>
          <a:p>
            <a:r>
              <a:rPr lang="fi-FI"/>
              <a:t>Teknologiateollisuus</a:t>
            </a:r>
          </a:p>
        </p:txBody>
      </p:sp>
      <p:sp>
        <p:nvSpPr>
          <p:cNvPr id="9" name="Sisällön paikkamerkki 8">
            <a:extLst>
              <a:ext uri="{FF2B5EF4-FFF2-40B4-BE49-F238E27FC236}">
                <a16:creationId xmlns:a16="http://schemas.microsoft.com/office/drawing/2014/main" id="{C25492EA-5E07-D091-4A84-80E783094D8E}"/>
              </a:ext>
            </a:extLst>
          </p:cNvPr>
          <p:cNvSpPr>
            <a:spLocks noGrp="1"/>
          </p:cNvSpPr>
          <p:nvPr>
            <p:ph sz="quarter" idx="17"/>
          </p:nvPr>
        </p:nvSpPr>
        <p:spPr/>
        <p:txBody>
          <a:bodyPr>
            <a:noAutofit/>
          </a:bodyPr>
          <a:lstStyle/>
          <a:p>
            <a:pPr>
              <a:lnSpc>
                <a:spcPct val="100000"/>
              </a:lnSpc>
            </a:pPr>
            <a:r>
              <a:rPr lang="fi-FI" sz="1200" b="1"/>
              <a:t>Mistä on kyse? </a:t>
            </a:r>
            <a:br>
              <a:rPr lang="fi-FI" sz="1050"/>
            </a:br>
            <a:br>
              <a:rPr lang="fi-FI" sz="1050"/>
            </a:br>
            <a:r>
              <a:rPr lang="fi-FI" sz="1200"/>
              <a:t>Vastaa ja vaikuta: </a:t>
            </a:r>
            <a:r>
              <a:rPr lang="fi-FI" sz="1200" err="1"/>
              <a:t>TeknoBaro</a:t>
            </a:r>
            <a:r>
              <a:rPr lang="fi-FI" sz="1200"/>
              <a:t> on Teknologiateollisuus ry:n säännöllisen kysely, jonka tuloksia hyödynnetään laajasti Teknologiateollisuuden vaikuttamistyössä, kannanmuodostuksessa ja jäsenpalvelun kehittämisessä. Kysely toteutetaan neljä kertaa vuodessa (maaliskuu, kesäkuu, syyskuu ja joulukuu).</a:t>
            </a:r>
            <a:br>
              <a:rPr lang="fi-FI" sz="1050"/>
            </a:br>
            <a:br>
              <a:rPr lang="fi-FI" sz="1050"/>
            </a:br>
            <a:r>
              <a:rPr lang="fi-FI" sz="1200" b="1"/>
              <a:t>Kyselyn sisältö</a:t>
            </a:r>
            <a:br>
              <a:rPr lang="fi-FI" sz="1050"/>
            </a:br>
            <a:br>
              <a:rPr lang="fi-FI" sz="1050"/>
            </a:br>
            <a:r>
              <a:rPr lang="fi-FI" sz="1200"/>
              <a:t>Kysely sisältää aina kaksi osiota:</a:t>
            </a:r>
            <a:br>
              <a:rPr lang="fi-FI" sz="1050"/>
            </a:br>
            <a:br>
              <a:rPr lang="fi-FI" sz="1050"/>
            </a:br>
            <a:r>
              <a:rPr lang="fi-FI" sz="1200" i="1" err="1"/>
              <a:t>TeknoBaron</a:t>
            </a:r>
            <a:r>
              <a:rPr lang="fi-FI" sz="1200" i="1"/>
              <a:t> talousosio:</a:t>
            </a:r>
            <a:r>
              <a:rPr lang="fi-FI" sz="1200"/>
              <a:t> Näiden vakiokysymysten tarkoituksena on kartoittaa Teknologiateollisuuden jäsenyritysten suhdannetilannetta ja näkemyksiä tulevasta.</a:t>
            </a:r>
            <a:br>
              <a:rPr lang="fi-FI" sz="1050"/>
            </a:br>
            <a:br>
              <a:rPr lang="fi-FI" sz="1050"/>
            </a:br>
            <a:r>
              <a:rPr lang="fi-FI" sz="1200" i="1" err="1"/>
              <a:t>TeknoBaron</a:t>
            </a:r>
            <a:r>
              <a:rPr lang="fi-FI" sz="1200" i="1"/>
              <a:t> vaihtuva teema(t):</a:t>
            </a:r>
            <a:r>
              <a:rPr lang="fi-FI" sz="1200"/>
              <a:t> Selvitämme yritysten näkemyksiä vaihtuvasta ajankohtaisesta teemasta, joka on tällä kertaa </a:t>
            </a:r>
            <a:r>
              <a:rPr lang="fi-FI" sz="1200" err="1"/>
              <a:t>resilienssi</a:t>
            </a:r>
            <a:r>
              <a:rPr lang="fi-FI" sz="1200"/>
              <a:t>.</a:t>
            </a:r>
            <a:endParaRPr lang="fi-FI" sz="1050">
              <a:solidFill>
                <a:srgbClr val="000000"/>
              </a:solidFill>
              <a:latin typeface="Arial" panose="020B0604020202020204" pitchFamily="34" charset="0"/>
            </a:endParaRPr>
          </a:p>
        </p:txBody>
      </p:sp>
      <p:sp>
        <p:nvSpPr>
          <p:cNvPr id="10" name="Tekstin paikkamerkki 9">
            <a:extLst>
              <a:ext uri="{FF2B5EF4-FFF2-40B4-BE49-F238E27FC236}">
                <a16:creationId xmlns:a16="http://schemas.microsoft.com/office/drawing/2014/main" id="{68C9561C-3963-F4C9-1169-916299989BDF}"/>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30338546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61F42-57E8-1701-B2BD-B71839BA5596}"/>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4AA034B-1719-F143-2F5F-E447F83C64C7}"/>
              </a:ext>
            </a:extLst>
          </p:cNvPr>
          <p:cNvSpPr>
            <a:spLocks noGrp="1"/>
          </p:cNvSpPr>
          <p:nvPr>
            <p:ph type="body" sz="quarter" idx="15"/>
          </p:nvPr>
        </p:nvSpPr>
        <p:spPr/>
        <p:txBody>
          <a:bodyPr/>
          <a:lstStyle/>
          <a:p>
            <a:r>
              <a:rPr lang="fi-FI">
                <a:solidFill>
                  <a:schemeClr val="tx1"/>
                </a:solidFill>
              </a:rPr>
              <a:t>Miten arvioit tilanteenne kehittyvän </a:t>
            </a:r>
            <a:r>
              <a:rPr lang="fi-FI" u="sng">
                <a:solidFill>
                  <a:schemeClr val="tx1"/>
                </a:solidFill>
              </a:rPr>
              <a:t>seuraavan kolmen kuukauden </a:t>
            </a:r>
            <a:r>
              <a:rPr lang="fi-FI">
                <a:solidFill>
                  <a:schemeClr val="tx1"/>
                </a:solidFill>
              </a:rPr>
              <a:t>aikana? Saldoluku </a:t>
            </a:r>
          </a:p>
        </p:txBody>
      </p:sp>
      <p:sp>
        <p:nvSpPr>
          <p:cNvPr id="3" name="Dian numeron paikkamerkki 2">
            <a:extLst>
              <a:ext uri="{FF2B5EF4-FFF2-40B4-BE49-F238E27FC236}">
                <a16:creationId xmlns:a16="http://schemas.microsoft.com/office/drawing/2014/main" id="{96A1CEA2-5053-E2F1-AD29-7A1312E37EF6}"/>
              </a:ext>
            </a:extLst>
          </p:cNvPr>
          <p:cNvSpPr>
            <a:spLocks noGrp="1"/>
          </p:cNvSpPr>
          <p:nvPr>
            <p:ph type="sldNum" sz="quarter" idx="12"/>
          </p:nvPr>
        </p:nvSpPr>
        <p:spPr/>
        <p:txBody>
          <a:bodyPr/>
          <a:lstStyle/>
          <a:p>
            <a:fld id="{6FCB6B90-8271-4E8F-82C1-E646FBB48A2E}" type="slidenum">
              <a:rPr lang="fi-FI" smtClean="0"/>
              <a:pPr/>
              <a:t>20</a:t>
            </a:fld>
            <a:endParaRPr lang="fi-FI"/>
          </a:p>
        </p:txBody>
      </p:sp>
      <p:sp>
        <p:nvSpPr>
          <p:cNvPr id="5" name="Alatunnisteen paikkamerkki 4">
            <a:extLst>
              <a:ext uri="{FF2B5EF4-FFF2-40B4-BE49-F238E27FC236}">
                <a16:creationId xmlns:a16="http://schemas.microsoft.com/office/drawing/2014/main" id="{9E0E6FD7-F427-8973-5607-4720D9AAF786}"/>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8F8160F6-9386-26FD-8B90-A19EE256A592}"/>
              </a:ext>
            </a:extLst>
          </p:cNvPr>
          <p:cNvSpPr>
            <a:spLocks noGrp="1"/>
          </p:cNvSpPr>
          <p:nvPr>
            <p:ph type="body" sz="quarter" idx="18"/>
          </p:nvPr>
        </p:nvSpPr>
        <p:spPr>
          <a:xfrm>
            <a:off x="2334682" y="4727574"/>
            <a:ext cx="5618624" cy="165163"/>
          </a:xfrm>
        </p:spPr>
        <p:txBody>
          <a:bodyPr/>
          <a:lstStyle/>
          <a:p>
            <a:r>
              <a:rPr lang="fi-FI"/>
              <a:t>Lähde: Teknologiateollisuus ry:n </a:t>
            </a:r>
            <a:r>
              <a:rPr lang="fi-FI" err="1"/>
              <a:t>TeknoBaro</a:t>
            </a:r>
            <a:r>
              <a:rPr lang="fi-FI"/>
              <a:t> kyselyt.</a:t>
            </a:r>
          </a:p>
          <a:p>
            <a:endParaRPr lang="fi-FI"/>
          </a:p>
        </p:txBody>
      </p:sp>
      <p:graphicFrame>
        <p:nvGraphicFramePr>
          <p:cNvPr id="14" name="Sisällön paikkamerkki 13">
            <a:extLst>
              <a:ext uri="{FF2B5EF4-FFF2-40B4-BE49-F238E27FC236}">
                <a16:creationId xmlns:a16="http://schemas.microsoft.com/office/drawing/2014/main" id="{C801F68D-E186-3FE1-55EC-1535F566BA9D}"/>
              </a:ext>
            </a:extLst>
          </p:cNvPr>
          <p:cNvGraphicFramePr>
            <a:graphicFrameLocks noGrp="1"/>
          </p:cNvGraphicFramePr>
          <p:nvPr>
            <p:ph sz="quarter" idx="17"/>
            <p:extLst>
              <p:ext uri="{D42A27DB-BD31-4B8C-83A1-F6EECF244321}">
                <p14:modId xmlns:p14="http://schemas.microsoft.com/office/powerpoint/2010/main" val="3919639606"/>
              </p:ext>
            </p:extLst>
          </p:nvPr>
        </p:nvGraphicFramePr>
        <p:xfrm>
          <a:off x="381000" y="1663795"/>
          <a:ext cx="4061663" cy="29812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Sisällön paikkamerkki 13">
            <a:extLst>
              <a:ext uri="{FF2B5EF4-FFF2-40B4-BE49-F238E27FC236}">
                <a16:creationId xmlns:a16="http://schemas.microsoft.com/office/drawing/2014/main" id="{981C5859-F7E6-3F25-0093-C847D415C572}"/>
              </a:ext>
            </a:extLst>
          </p:cNvPr>
          <p:cNvGraphicFramePr>
            <a:graphicFrameLocks/>
          </p:cNvGraphicFramePr>
          <p:nvPr>
            <p:extLst>
              <p:ext uri="{D42A27DB-BD31-4B8C-83A1-F6EECF244321}">
                <p14:modId xmlns:p14="http://schemas.microsoft.com/office/powerpoint/2010/main" val="4124478518"/>
              </p:ext>
            </p:extLst>
          </p:nvPr>
        </p:nvGraphicFramePr>
        <p:xfrm>
          <a:off x="4967474" y="1663795"/>
          <a:ext cx="4008062" cy="2981230"/>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ruutu 5">
            <a:extLst>
              <a:ext uri="{FF2B5EF4-FFF2-40B4-BE49-F238E27FC236}">
                <a16:creationId xmlns:a16="http://schemas.microsoft.com/office/drawing/2014/main" id="{2B7811D9-F798-F5AC-AAC5-295453F5BD82}"/>
              </a:ext>
            </a:extLst>
          </p:cNvPr>
          <p:cNvSpPr txBox="1"/>
          <p:nvPr/>
        </p:nvSpPr>
        <p:spPr>
          <a:xfrm>
            <a:off x="6412044" y="728406"/>
            <a:ext cx="2618494" cy="749812"/>
          </a:xfrm>
          <a:prstGeom prst="rect">
            <a:avLst/>
          </a:prstGeom>
          <a:solidFill>
            <a:schemeClr val="accent3"/>
          </a:solidFill>
        </p:spPr>
        <p:txBody>
          <a:bodyPr wrap="square" lIns="36000" tIns="36000" rIns="36000" bIns="36000" rtlCol="0">
            <a:spAutoFit/>
          </a:bodyPr>
          <a:lstStyle/>
          <a:p>
            <a:r>
              <a:rPr lang="fi-FI" sz="1100" spc="-40" dirty="0"/>
              <a:t>Kun saldoluku on plussalla, enemmistö muutosta arvioineista arvioi tilanteen parantuvan tulevina kuukausina.</a:t>
            </a:r>
          </a:p>
        </p:txBody>
      </p:sp>
    </p:spTree>
    <p:extLst>
      <p:ext uri="{BB962C8B-B14F-4D97-AF65-F5344CB8AC3E}">
        <p14:creationId xmlns:p14="http://schemas.microsoft.com/office/powerpoint/2010/main" val="330270540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F68DC-490F-3D4B-7639-A1DFAD29C381}"/>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AEB00BF-49C9-83D5-1F94-2FBA4C691CF5}"/>
              </a:ext>
            </a:extLst>
          </p:cNvPr>
          <p:cNvSpPr>
            <a:spLocks noGrp="1"/>
          </p:cNvSpPr>
          <p:nvPr>
            <p:ph type="body" sz="quarter" idx="15"/>
          </p:nvPr>
        </p:nvSpPr>
        <p:spPr/>
        <p:txBody>
          <a:bodyPr/>
          <a:lstStyle/>
          <a:p>
            <a:r>
              <a:rPr lang="fi-FI">
                <a:solidFill>
                  <a:schemeClr val="tx1"/>
                </a:solidFill>
              </a:rPr>
              <a:t>Miten arvioit tilanteenne kehittyvän </a:t>
            </a:r>
            <a:r>
              <a:rPr lang="fi-FI" u="sng">
                <a:solidFill>
                  <a:schemeClr val="tx1"/>
                </a:solidFill>
              </a:rPr>
              <a:t>seuraavan kolmen kuukauden</a:t>
            </a:r>
            <a:r>
              <a:rPr lang="fi-FI">
                <a:solidFill>
                  <a:schemeClr val="tx1"/>
                </a:solidFill>
              </a:rPr>
              <a:t> aikana?</a:t>
            </a:r>
          </a:p>
        </p:txBody>
      </p:sp>
      <p:sp>
        <p:nvSpPr>
          <p:cNvPr id="3" name="Dian numeron paikkamerkki 2">
            <a:extLst>
              <a:ext uri="{FF2B5EF4-FFF2-40B4-BE49-F238E27FC236}">
                <a16:creationId xmlns:a16="http://schemas.microsoft.com/office/drawing/2014/main" id="{2AA5F6D1-C7C9-E412-8293-018D6A6B07C8}"/>
              </a:ext>
            </a:extLst>
          </p:cNvPr>
          <p:cNvSpPr>
            <a:spLocks noGrp="1"/>
          </p:cNvSpPr>
          <p:nvPr>
            <p:ph type="sldNum" sz="quarter" idx="12"/>
          </p:nvPr>
        </p:nvSpPr>
        <p:spPr/>
        <p:txBody>
          <a:bodyPr/>
          <a:lstStyle/>
          <a:p>
            <a:fld id="{6FCB6B90-8271-4E8F-82C1-E646FBB48A2E}" type="slidenum">
              <a:rPr lang="fi-FI" smtClean="0"/>
              <a:pPr/>
              <a:t>21</a:t>
            </a:fld>
            <a:endParaRPr lang="fi-FI"/>
          </a:p>
        </p:txBody>
      </p:sp>
      <p:sp>
        <p:nvSpPr>
          <p:cNvPr id="5" name="Alatunnisteen paikkamerkki 4">
            <a:extLst>
              <a:ext uri="{FF2B5EF4-FFF2-40B4-BE49-F238E27FC236}">
                <a16:creationId xmlns:a16="http://schemas.microsoft.com/office/drawing/2014/main" id="{27D264EC-E6DB-3E3F-D480-559162237E8E}"/>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F11B1A40-A741-DC8B-A9EB-6296916D2B49}"/>
              </a:ext>
            </a:extLst>
          </p:cNvPr>
          <p:cNvGraphicFramePr>
            <a:graphicFrameLocks noGrp="1"/>
          </p:cNvGraphicFramePr>
          <p:nvPr>
            <p:ph sz="quarter" idx="17"/>
            <p:extLst>
              <p:ext uri="{D42A27DB-BD31-4B8C-83A1-F6EECF244321}">
                <p14:modId xmlns:p14="http://schemas.microsoft.com/office/powerpoint/2010/main" val="3970913243"/>
              </p:ext>
            </p:extLst>
          </p:nvPr>
        </p:nvGraphicFramePr>
        <p:xfrm>
          <a:off x="381001" y="1103313"/>
          <a:ext cx="3459480"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257BB49A-7C2D-50FD-9E4A-21D8E41EFDAC}"/>
              </a:ext>
            </a:extLst>
          </p:cNvPr>
          <p:cNvSpPr>
            <a:spLocks noGrp="1"/>
          </p:cNvSpPr>
          <p:nvPr>
            <p:ph type="body" sz="quarter" idx="18"/>
          </p:nvPr>
        </p:nvSpPr>
        <p:spPr>
          <a:xfrm>
            <a:off x="2334682" y="4727574"/>
            <a:ext cx="4658176" cy="165163"/>
          </a:xfrm>
        </p:spPr>
        <p:txBody>
          <a:bodyPr/>
          <a:lstStyle/>
          <a:p>
            <a:r>
              <a:rPr lang="fi-FI"/>
              <a:t>Lähde: Teknologiateollisuus ry:n </a:t>
            </a:r>
            <a:r>
              <a:rPr lang="fi-FI" err="1"/>
              <a:t>TeknoBaro</a:t>
            </a:r>
            <a:r>
              <a:rPr lang="fi-FI"/>
              <a:t> kesäkuu 2026, vastaajamäärä 304.</a:t>
            </a:r>
          </a:p>
          <a:p>
            <a:endParaRPr lang="fi-FI"/>
          </a:p>
        </p:txBody>
      </p:sp>
      <p:graphicFrame>
        <p:nvGraphicFramePr>
          <p:cNvPr id="6" name="Sisällön paikkamerkki 9">
            <a:extLst>
              <a:ext uri="{FF2B5EF4-FFF2-40B4-BE49-F238E27FC236}">
                <a16:creationId xmlns:a16="http://schemas.microsoft.com/office/drawing/2014/main" id="{3784C960-4C15-136C-B6E0-A3B65A595DF6}"/>
              </a:ext>
            </a:extLst>
          </p:cNvPr>
          <p:cNvGraphicFramePr>
            <a:graphicFrameLocks/>
          </p:cNvGraphicFramePr>
          <p:nvPr>
            <p:extLst>
              <p:ext uri="{D42A27DB-BD31-4B8C-83A1-F6EECF244321}">
                <p14:modId xmlns:p14="http://schemas.microsoft.com/office/powerpoint/2010/main" val="367719221"/>
              </p:ext>
            </p:extLst>
          </p:nvPr>
        </p:nvGraphicFramePr>
        <p:xfrm>
          <a:off x="4427221" y="1103312"/>
          <a:ext cx="3459480" cy="3541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634315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7B13EAE-A825-45C9-CC7E-268CE73DDE86}"/>
              </a:ext>
            </a:extLst>
          </p:cNvPr>
          <p:cNvSpPr>
            <a:spLocks noGrp="1"/>
          </p:cNvSpPr>
          <p:nvPr>
            <p:ph type="body" sz="quarter" idx="15"/>
          </p:nvPr>
        </p:nvSpPr>
        <p:spPr/>
        <p:txBody>
          <a:bodyPr/>
          <a:lstStyle/>
          <a:p>
            <a:r>
              <a:rPr lang="fi-FI">
                <a:solidFill>
                  <a:schemeClr val="tx1"/>
                </a:solidFill>
              </a:rPr>
              <a:t>Miten arvioit tilanteenne kehittyvän </a:t>
            </a:r>
            <a:r>
              <a:rPr lang="fi-FI" u="sng">
                <a:solidFill>
                  <a:schemeClr val="tx1"/>
                </a:solidFill>
              </a:rPr>
              <a:t>seuraavan kolmen kuukauden</a:t>
            </a:r>
            <a:r>
              <a:rPr lang="fi-FI">
                <a:solidFill>
                  <a:schemeClr val="tx1"/>
                </a:solidFill>
              </a:rPr>
              <a:t> aikana? </a:t>
            </a:r>
            <a:r>
              <a:rPr lang="fi-FI">
                <a:solidFill>
                  <a:schemeClr val="accent2"/>
                </a:solidFill>
              </a:rPr>
              <a:t>Teollisuus vs. palvelut</a:t>
            </a:r>
          </a:p>
        </p:txBody>
      </p:sp>
      <p:sp>
        <p:nvSpPr>
          <p:cNvPr id="3" name="Dian numeron paikkamerkki 2">
            <a:extLst>
              <a:ext uri="{FF2B5EF4-FFF2-40B4-BE49-F238E27FC236}">
                <a16:creationId xmlns:a16="http://schemas.microsoft.com/office/drawing/2014/main" id="{22EBEBC2-8A22-8B5E-6108-1EA883985947}"/>
              </a:ext>
            </a:extLst>
          </p:cNvPr>
          <p:cNvSpPr>
            <a:spLocks noGrp="1"/>
          </p:cNvSpPr>
          <p:nvPr>
            <p:ph type="sldNum" sz="quarter" idx="12"/>
          </p:nvPr>
        </p:nvSpPr>
        <p:spPr/>
        <p:txBody>
          <a:bodyPr/>
          <a:lstStyle/>
          <a:p>
            <a:fld id="{6FCB6B90-8271-4E8F-82C1-E646FBB48A2E}" type="slidenum">
              <a:rPr lang="fi-FI" smtClean="0"/>
              <a:pPr/>
              <a:t>22</a:t>
            </a:fld>
            <a:endParaRPr lang="fi-FI"/>
          </a:p>
        </p:txBody>
      </p:sp>
      <p:sp>
        <p:nvSpPr>
          <p:cNvPr id="5" name="Alatunnisteen paikkamerkki 4">
            <a:extLst>
              <a:ext uri="{FF2B5EF4-FFF2-40B4-BE49-F238E27FC236}">
                <a16:creationId xmlns:a16="http://schemas.microsoft.com/office/drawing/2014/main" id="{7339B58A-EDB6-B5EC-C516-220193CAC3F4}"/>
              </a:ext>
            </a:extLst>
          </p:cNvPr>
          <p:cNvSpPr>
            <a:spLocks noGrp="1"/>
          </p:cNvSpPr>
          <p:nvPr>
            <p:ph type="ftr" sz="quarter" idx="11"/>
          </p:nvPr>
        </p:nvSpPr>
        <p:spPr>
          <a:xfrm>
            <a:off x="1107093" y="4810155"/>
            <a:ext cx="1295891" cy="164690"/>
          </a:xfrm>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CAF1C994-FB2C-0278-B34E-86BA5C1F5DA4}"/>
              </a:ext>
            </a:extLst>
          </p:cNvPr>
          <p:cNvGraphicFramePr>
            <a:graphicFrameLocks noGrp="1"/>
          </p:cNvGraphicFramePr>
          <p:nvPr>
            <p:ph sz="quarter" idx="17"/>
            <p:extLst>
              <p:ext uri="{D42A27DB-BD31-4B8C-83A1-F6EECF244321}">
                <p14:modId xmlns:p14="http://schemas.microsoft.com/office/powerpoint/2010/main" val="2683087022"/>
              </p:ext>
            </p:extLst>
          </p:nvPr>
        </p:nvGraphicFramePr>
        <p:xfrm>
          <a:off x="381001" y="1319639"/>
          <a:ext cx="4445000"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D39C7348-18CF-910E-05CF-268633117440}"/>
              </a:ext>
            </a:extLst>
          </p:cNvPr>
          <p:cNvSpPr>
            <a:spLocks noGrp="1"/>
          </p:cNvSpPr>
          <p:nvPr>
            <p:ph type="body" sz="quarter" idx="18"/>
          </p:nvPr>
        </p:nvSpPr>
        <p:spPr>
          <a:xfrm>
            <a:off x="2109019" y="4753645"/>
            <a:ext cx="6393425" cy="246798"/>
          </a:xfrm>
        </p:spPr>
        <p:txBody>
          <a:bodyPr/>
          <a:lstStyle/>
          <a:p>
            <a:r>
              <a:rPr lang="fi-FI"/>
              <a:t>Lähde: Teknologiateollisuus ry:n </a:t>
            </a:r>
            <a:r>
              <a:rPr lang="fi-FI" err="1"/>
              <a:t>TeknoBaro</a:t>
            </a:r>
            <a:r>
              <a:rPr lang="fi-FI"/>
              <a:t> kesäkuu 2026, vastaajamäärä 304.</a:t>
            </a:r>
          </a:p>
          <a:p>
            <a:r>
              <a:rPr lang="fi-FI"/>
              <a:t>Teollisuus sisältää metallien jalostuksen, kone- ja metallituoteteollisuuden sekä sähkö- ja elektroniikkateollisuuden. Palvelut sisältää suunnittelu- ja konsultointialan sekä tietotekniikan palvelualan. </a:t>
            </a:r>
          </a:p>
          <a:p>
            <a:endParaRPr lang="fi-FI"/>
          </a:p>
        </p:txBody>
      </p:sp>
      <p:graphicFrame>
        <p:nvGraphicFramePr>
          <p:cNvPr id="6" name="Sisällön paikkamerkki 9">
            <a:extLst>
              <a:ext uri="{FF2B5EF4-FFF2-40B4-BE49-F238E27FC236}">
                <a16:creationId xmlns:a16="http://schemas.microsoft.com/office/drawing/2014/main" id="{E29929C7-B233-3EC7-27EB-1EBDA10E1CFB}"/>
              </a:ext>
            </a:extLst>
          </p:cNvPr>
          <p:cNvGraphicFramePr>
            <a:graphicFrameLocks/>
          </p:cNvGraphicFramePr>
          <p:nvPr>
            <p:extLst>
              <p:ext uri="{D42A27DB-BD31-4B8C-83A1-F6EECF244321}">
                <p14:modId xmlns:p14="http://schemas.microsoft.com/office/powerpoint/2010/main" val="3566701936"/>
              </p:ext>
            </p:extLst>
          </p:nvPr>
        </p:nvGraphicFramePr>
        <p:xfrm>
          <a:off x="4424967" y="1319639"/>
          <a:ext cx="4445000" cy="3541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540995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6F32A-C257-5B78-8578-A9FCB26D14C5}"/>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670D98A-B6FC-13A9-05A2-CF503D797836}"/>
              </a:ext>
            </a:extLst>
          </p:cNvPr>
          <p:cNvSpPr>
            <a:spLocks noGrp="1"/>
          </p:cNvSpPr>
          <p:nvPr>
            <p:ph type="body" sz="quarter" idx="15"/>
          </p:nvPr>
        </p:nvSpPr>
        <p:spPr/>
        <p:txBody>
          <a:bodyPr/>
          <a:lstStyle/>
          <a:p>
            <a:r>
              <a:rPr lang="fi-FI">
                <a:solidFill>
                  <a:schemeClr val="tx1"/>
                </a:solidFill>
              </a:rPr>
              <a:t>Miten arvioit tilanteenne kehittyvän </a:t>
            </a:r>
            <a:r>
              <a:rPr lang="fi-FI" u="sng">
                <a:solidFill>
                  <a:schemeClr val="tx1"/>
                </a:solidFill>
              </a:rPr>
              <a:t>seuraavan kolmen kuukauden</a:t>
            </a:r>
            <a:r>
              <a:rPr lang="fi-FI">
                <a:solidFill>
                  <a:schemeClr val="tx1"/>
                </a:solidFill>
              </a:rPr>
              <a:t> aikana?</a:t>
            </a:r>
          </a:p>
        </p:txBody>
      </p:sp>
      <p:sp>
        <p:nvSpPr>
          <p:cNvPr id="3" name="Dian numeron paikkamerkki 2">
            <a:extLst>
              <a:ext uri="{FF2B5EF4-FFF2-40B4-BE49-F238E27FC236}">
                <a16:creationId xmlns:a16="http://schemas.microsoft.com/office/drawing/2014/main" id="{3631D8EC-D726-869D-2528-DF5C2788E4BC}"/>
              </a:ext>
            </a:extLst>
          </p:cNvPr>
          <p:cNvSpPr>
            <a:spLocks noGrp="1"/>
          </p:cNvSpPr>
          <p:nvPr>
            <p:ph type="sldNum" sz="quarter" idx="12"/>
          </p:nvPr>
        </p:nvSpPr>
        <p:spPr/>
        <p:txBody>
          <a:bodyPr/>
          <a:lstStyle/>
          <a:p>
            <a:fld id="{6FCB6B90-8271-4E8F-82C1-E646FBB48A2E}" type="slidenum">
              <a:rPr lang="fi-FI" smtClean="0"/>
              <a:pPr/>
              <a:t>23</a:t>
            </a:fld>
            <a:endParaRPr lang="fi-FI"/>
          </a:p>
        </p:txBody>
      </p:sp>
      <p:sp>
        <p:nvSpPr>
          <p:cNvPr id="5" name="Alatunnisteen paikkamerkki 4">
            <a:extLst>
              <a:ext uri="{FF2B5EF4-FFF2-40B4-BE49-F238E27FC236}">
                <a16:creationId xmlns:a16="http://schemas.microsoft.com/office/drawing/2014/main" id="{FEDE4DEB-CDE7-FD08-9E13-E763A9A71B2B}"/>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DD150F46-61C3-068C-6E82-3CA4AAC1B52E}"/>
              </a:ext>
            </a:extLst>
          </p:cNvPr>
          <p:cNvGraphicFramePr>
            <a:graphicFrameLocks noGrp="1"/>
          </p:cNvGraphicFramePr>
          <p:nvPr>
            <p:ph sz="quarter" idx="17"/>
            <p:extLst>
              <p:ext uri="{D42A27DB-BD31-4B8C-83A1-F6EECF244321}">
                <p14:modId xmlns:p14="http://schemas.microsoft.com/office/powerpoint/2010/main" val="3253420104"/>
              </p:ext>
            </p:extLst>
          </p:nvPr>
        </p:nvGraphicFramePr>
        <p:xfrm>
          <a:off x="381000" y="1390650"/>
          <a:ext cx="3657599" cy="32543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10B08DB5-1B9A-67D4-DCFB-78B226D37C91}"/>
              </a:ext>
            </a:extLst>
          </p:cNvPr>
          <p:cNvSpPr>
            <a:spLocks noGrp="1"/>
          </p:cNvSpPr>
          <p:nvPr>
            <p:ph type="body" sz="quarter" idx="18"/>
          </p:nvPr>
        </p:nvSpPr>
        <p:spPr>
          <a:xfrm>
            <a:off x="2334682" y="4727574"/>
            <a:ext cx="4770009" cy="165163"/>
          </a:xfrm>
        </p:spPr>
        <p:txBody>
          <a:bodyPr/>
          <a:lstStyle/>
          <a:p>
            <a:r>
              <a:rPr lang="fi-FI"/>
              <a:t>Lähde: Teknologiateollisuus ry:n </a:t>
            </a:r>
            <a:r>
              <a:rPr lang="fi-FI" err="1"/>
              <a:t>TeknoBaro</a:t>
            </a:r>
            <a:r>
              <a:rPr lang="fi-FI"/>
              <a:t> kesäkuu 2026, vastaajamäärä 304.</a:t>
            </a:r>
          </a:p>
          <a:p>
            <a:endParaRPr lang="fi-FI"/>
          </a:p>
        </p:txBody>
      </p:sp>
      <p:graphicFrame>
        <p:nvGraphicFramePr>
          <p:cNvPr id="6" name="Sisällön paikkamerkki 9">
            <a:extLst>
              <a:ext uri="{FF2B5EF4-FFF2-40B4-BE49-F238E27FC236}">
                <a16:creationId xmlns:a16="http://schemas.microsoft.com/office/drawing/2014/main" id="{ED5B54CC-4D90-B1A4-BE26-A5B73ED0F7AE}"/>
              </a:ext>
            </a:extLst>
          </p:cNvPr>
          <p:cNvGraphicFramePr>
            <a:graphicFrameLocks/>
          </p:cNvGraphicFramePr>
          <p:nvPr>
            <p:extLst>
              <p:ext uri="{D42A27DB-BD31-4B8C-83A1-F6EECF244321}">
                <p14:modId xmlns:p14="http://schemas.microsoft.com/office/powerpoint/2010/main" val="4284928210"/>
              </p:ext>
            </p:extLst>
          </p:nvPr>
        </p:nvGraphicFramePr>
        <p:xfrm>
          <a:off x="4427221" y="1390649"/>
          <a:ext cx="3459480" cy="32543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394464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7B13EAE-A825-45C9-CC7E-268CE73DDE86}"/>
              </a:ext>
            </a:extLst>
          </p:cNvPr>
          <p:cNvSpPr>
            <a:spLocks noGrp="1"/>
          </p:cNvSpPr>
          <p:nvPr>
            <p:ph type="body" sz="quarter" idx="15"/>
          </p:nvPr>
        </p:nvSpPr>
        <p:spPr>
          <a:xfrm>
            <a:off x="251999" y="282149"/>
            <a:ext cx="8257819" cy="821163"/>
          </a:xfrm>
        </p:spPr>
        <p:txBody>
          <a:bodyPr/>
          <a:lstStyle/>
          <a:p>
            <a:r>
              <a:rPr lang="fi-FI">
                <a:solidFill>
                  <a:schemeClr val="tx1"/>
                </a:solidFill>
              </a:rPr>
              <a:t>Miten arvioit tilanteenne kehittyvän </a:t>
            </a:r>
            <a:r>
              <a:rPr lang="fi-FI" u="sng">
                <a:solidFill>
                  <a:schemeClr val="tx1"/>
                </a:solidFill>
              </a:rPr>
              <a:t>seuraavien kolmen kuukauden</a:t>
            </a:r>
            <a:r>
              <a:rPr lang="fi-FI">
                <a:solidFill>
                  <a:schemeClr val="tx1"/>
                </a:solidFill>
              </a:rPr>
              <a:t> aikana? </a:t>
            </a:r>
            <a:r>
              <a:rPr lang="fi-FI" sz="1800">
                <a:solidFill>
                  <a:schemeClr val="accent2"/>
                </a:solidFill>
              </a:rPr>
              <a:t>Yrityksen koko, % vastaajista</a:t>
            </a:r>
            <a:endParaRPr lang="fi-FI">
              <a:solidFill>
                <a:schemeClr val="accent2"/>
              </a:solidFill>
            </a:endParaRPr>
          </a:p>
        </p:txBody>
      </p:sp>
      <p:sp>
        <p:nvSpPr>
          <p:cNvPr id="3" name="Dian numeron paikkamerkki 2">
            <a:extLst>
              <a:ext uri="{FF2B5EF4-FFF2-40B4-BE49-F238E27FC236}">
                <a16:creationId xmlns:a16="http://schemas.microsoft.com/office/drawing/2014/main" id="{22EBEBC2-8A22-8B5E-6108-1EA883985947}"/>
              </a:ext>
            </a:extLst>
          </p:cNvPr>
          <p:cNvSpPr>
            <a:spLocks noGrp="1"/>
          </p:cNvSpPr>
          <p:nvPr>
            <p:ph type="sldNum" sz="quarter" idx="12"/>
          </p:nvPr>
        </p:nvSpPr>
        <p:spPr/>
        <p:txBody>
          <a:bodyPr/>
          <a:lstStyle/>
          <a:p>
            <a:fld id="{6FCB6B90-8271-4E8F-82C1-E646FBB48A2E}" type="slidenum">
              <a:rPr lang="fi-FI" smtClean="0"/>
              <a:pPr/>
              <a:t>24</a:t>
            </a:fld>
            <a:endParaRPr lang="fi-FI"/>
          </a:p>
        </p:txBody>
      </p:sp>
      <p:sp>
        <p:nvSpPr>
          <p:cNvPr id="5" name="Alatunnisteen paikkamerkki 4">
            <a:extLst>
              <a:ext uri="{FF2B5EF4-FFF2-40B4-BE49-F238E27FC236}">
                <a16:creationId xmlns:a16="http://schemas.microsoft.com/office/drawing/2014/main" id="{7339B58A-EDB6-B5EC-C516-220193CAC3F4}"/>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CAF1C994-FB2C-0278-B34E-86BA5C1F5DA4}"/>
              </a:ext>
            </a:extLst>
          </p:cNvPr>
          <p:cNvGraphicFramePr>
            <a:graphicFrameLocks noGrp="1"/>
          </p:cNvGraphicFramePr>
          <p:nvPr>
            <p:ph sz="quarter" idx="17"/>
            <p:extLst>
              <p:ext uri="{D42A27DB-BD31-4B8C-83A1-F6EECF244321}">
                <p14:modId xmlns:p14="http://schemas.microsoft.com/office/powerpoint/2010/main" val="1988398668"/>
              </p:ext>
            </p:extLst>
          </p:nvPr>
        </p:nvGraphicFramePr>
        <p:xfrm>
          <a:off x="381001" y="1103313"/>
          <a:ext cx="4043966"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D39C7348-18CF-910E-05CF-268633117440}"/>
              </a:ext>
            </a:extLst>
          </p:cNvPr>
          <p:cNvSpPr>
            <a:spLocks noGrp="1"/>
          </p:cNvSpPr>
          <p:nvPr>
            <p:ph type="body" sz="quarter" idx="18"/>
          </p:nvPr>
        </p:nvSpPr>
        <p:spPr>
          <a:xfrm>
            <a:off x="2334682" y="4727574"/>
            <a:ext cx="4541574" cy="165163"/>
          </a:xfrm>
        </p:spPr>
        <p:txBody>
          <a:bodyPr/>
          <a:lstStyle/>
          <a:p>
            <a:r>
              <a:rPr lang="fi-FI"/>
              <a:t>Lähde: Teknologiateollisuus ry:n </a:t>
            </a:r>
            <a:r>
              <a:rPr lang="fi-FI" err="1"/>
              <a:t>TeknoBaro</a:t>
            </a:r>
            <a:r>
              <a:rPr lang="fi-FI"/>
              <a:t> kesäkuu 2026, vastaajamäärä 304.</a:t>
            </a:r>
          </a:p>
        </p:txBody>
      </p:sp>
      <p:graphicFrame>
        <p:nvGraphicFramePr>
          <p:cNvPr id="6" name="Sisällön paikkamerkki 9">
            <a:extLst>
              <a:ext uri="{FF2B5EF4-FFF2-40B4-BE49-F238E27FC236}">
                <a16:creationId xmlns:a16="http://schemas.microsoft.com/office/drawing/2014/main" id="{E29929C7-B233-3EC7-27EB-1EBDA10E1CFB}"/>
              </a:ext>
            </a:extLst>
          </p:cNvPr>
          <p:cNvGraphicFramePr>
            <a:graphicFrameLocks/>
          </p:cNvGraphicFramePr>
          <p:nvPr>
            <p:extLst>
              <p:ext uri="{D42A27DB-BD31-4B8C-83A1-F6EECF244321}">
                <p14:modId xmlns:p14="http://schemas.microsoft.com/office/powerpoint/2010/main" val="1089031523"/>
              </p:ext>
            </p:extLst>
          </p:nvPr>
        </p:nvGraphicFramePr>
        <p:xfrm>
          <a:off x="4915759" y="1103313"/>
          <a:ext cx="3954208" cy="3541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869117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53161-34AD-3269-040B-EA7C76D816DA}"/>
            </a:ext>
          </a:extLst>
        </p:cNvPr>
        <p:cNvGrpSpPr/>
        <p:nvPr/>
      </p:nvGrpSpPr>
      <p:grpSpPr>
        <a:xfrm>
          <a:off x="0" y="0"/>
          <a:ext cx="0" cy="0"/>
          <a:chOff x="0" y="0"/>
          <a:chExt cx="0" cy="0"/>
        </a:xfrm>
      </p:grpSpPr>
      <p:pic>
        <p:nvPicPr>
          <p:cNvPr id="11" name="Kuvan paikkamerkki 10">
            <a:extLst>
              <a:ext uri="{FF2B5EF4-FFF2-40B4-BE49-F238E27FC236}">
                <a16:creationId xmlns:a16="http://schemas.microsoft.com/office/drawing/2014/main" id="{B32E6E67-A103-F866-FDFB-C541FB4BC65C}"/>
              </a:ext>
            </a:extLst>
          </p:cNvPr>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26609" r="26609"/>
          <a:stretch/>
        </p:blipFill>
        <p:spPr>
          <a:prstGeom prst="rect">
            <a:avLst/>
          </a:prstGeom>
          <a:solidFill>
            <a:srgbClr val="FFFFFF"/>
          </a:solidFill>
        </p:spPr>
      </p:pic>
      <p:sp>
        <p:nvSpPr>
          <p:cNvPr id="6" name="Otsikko 5">
            <a:extLst>
              <a:ext uri="{FF2B5EF4-FFF2-40B4-BE49-F238E27FC236}">
                <a16:creationId xmlns:a16="http://schemas.microsoft.com/office/drawing/2014/main" id="{7B433550-9B95-56BB-AF7A-89DF79693682}"/>
              </a:ext>
            </a:extLst>
          </p:cNvPr>
          <p:cNvSpPr>
            <a:spLocks noGrp="1"/>
          </p:cNvSpPr>
          <p:nvPr>
            <p:ph type="title"/>
          </p:nvPr>
        </p:nvSpPr>
        <p:spPr>
          <a:xfrm>
            <a:off x="361159" y="574488"/>
            <a:ext cx="5436610" cy="527708"/>
          </a:xfrm>
        </p:spPr>
        <p:txBody>
          <a:bodyPr/>
          <a:lstStyle/>
          <a:p>
            <a:r>
              <a:rPr lang="fi-FI">
                <a:solidFill>
                  <a:schemeClr val="tx1"/>
                </a:solidFill>
              </a:rPr>
              <a:t>Investoinnit</a:t>
            </a:r>
          </a:p>
        </p:txBody>
      </p:sp>
      <p:sp>
        <p:nvSpPr>
          <p:cNvPr id="3" name="Dian numeron paikkamerkki 2">
            <a:extLst>
              <a:ext uri="{FF2B5EF4-FFF2-40B4-BE49-F238E27FC236}">
                <a16:creationId xmlns:a16="http://schemas.microsoft.com/office/drawing/2014/main" id="{09F70BFF-1191-907E-D350-97D44595D712}"/>
              </a:ext>
            </a:extLst>
          </p:cNvPr>
          <p:cNvSpPr>
            <a:spLocks noGrp="1"/>
          </p:cNvSpPr>
          <p:nvPr>
            <p:ph type="sldNum" sz="quarter" idx="4294967295"/>
          </p:nvPr>
        </p:nvSpPr>
        <p:spPr>
          <a:xfrm>
            <a:off x="8280400" y="4729163"/>
            <a:ext cx="863600" cy="165100"/>
          </a:xfrm>
        </p:spPr>
        <p:txBody>
          <a:bodyPr/>
          <a:lstStyle/>
          <a:p>
            <a:fld id="{6FCB6B90-8271-4E8F-82C1-E646FBB48A2E}" type="slidenum">
              <a:rPr lang="fi-FI" smtClean="0"/>
              <a:pPr/>
              <a:t>25</a:t>
            </a:fld>
            <a:endParaRPr lang="fi-FI"/>
          </a:p>
        </p:txBody>
      </p:sp>
    </p:spTree>
    <p:extLst>
      <p:ext uri="{BB962C8B-B14F-4D97-AF65-F5344CB8AC3E}">
        <p14:creationId xmlns:p14="http://schemas.microsoft.com/office/powerpoint/2010/main" val="2211483529"/>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7CAD6-5E91-D95A-307D-961CD396DBB3}"/>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E5E1D65-E57B-82DA-1E5B-60EA6BC25BB8}"/>
              </a:ext>
            </a:extLst>
          </p:cNvPr>
          <p:cNvSpPr>
            <a:spLocks noGrp="1"/>
          </p:cNvSpPr>
          <p:nvPr>
            <p:ph type="body" sz="quarter" idx="15"/>
          </p:nvPr>
        </p:nvSpPr>
        <p:spPr/>
        <p:txBody>
          <a:bodyPr/>
          <a:lstStyle/>
          <a:p>
            <a:r>
              <a:rPr lang="fi-FI">
                <a:solidFill>
                  <a:schemeClr val="tx1"/>
                </a:solidFill>
              </a:rPr>
              <a:t>Miten arvioitte investointinne kehittyvän vuonna 2026 vuoteen 2025 verrattuna?</a:t>
            </a:r>
          </a:p>
        </p:txBody>
      </p:sp>
      <p:sp>
        <p:nvSpPr>
          <p:cNvPr id="3" name="Dian numeron paikkamerkki 2">
            <a:extLst>
              <a:ext uri="{FF2B5EF4-FFF2-40B4-BE49-F238E27FC236}">
                <a16:creationId xmlns:a16="http://schemas.microsoft.com/office/drawing/2014/main" id="{285CDCA6-AD5A-01EB-8E95-9039AE8A31E2}"/>
              </a:ext>
            </a:extLst>
          </p:cNvPr>
          <p:cNvSpPr>
            <a:spLocks noGrp="1"/>
          </p:cNvSpPr>
          <p:nvPr>
            <p:ph type="sldNum" sz="quarter" idx="12"/>
          </p:nvPr>
        </p:nvSpPr>
        <p:spPr/>
        <p:txBody>
          <a:bodyPr/>
          <a:lstStyle/>
          <a:p>
            <a:fld id="{6FCB6B90-8271-4E8F-82C1-E646FBB48A2E}" type="slidenum">
              <a:rPr lang="fi-FI" smtClean="0"/>
              <a:pPr/>
              <a:t>26</a:t>
            </a:fld>
            <a:endParaRPr lang="fi-FI"/>
          </a:p>
        </p:txBody>
      </p:sp>
      <p:sp>
        <p:nvSpPr>
          <p:cNvPr id="5" name="Alatunnisteen paikkamerkki 4">
            <a:extLst>
              <a:ext uri="{FF2B5EF4-FFF2-40B4-BE49-F238E27FC236}">
                <a16:creationId xmlns:a16="http://schemas.microsoft.com/office/drawing/2014/main" id="{1F44D8B8-6CFE-B35A-B896-B470B5087249}"/>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8486C096-FF4E-661C-BE31-57A9E41B428D}"/>
              </a:ext>
            </a:extLst>
          </p:cNvPr>
          <p:cNvGraphicFramePr>
            <a:graphicFrameLocks noGrp="1"/>
          </p:cNvGraphicFramePr>
          <p:nvPr>
            <p:ph sz="quarter" idx="17"/>
            <p:extLst>
              <p:ext uri="{D42A27DB-BD31-4B8C-83A1-F6EECF244321}">
                <p14:modId xmlns:p14="http://schemas.microsoft.com/office/powerpoint/2010/main" val="3756455331"/>
              </p:ext>
            </p:extLst>
          </p:nvPr>
        </p:nvGraphicFramePr>
        <p:xfrm>
          <a:off x="381001" y="1243321"/>
          <a:ext cx="7992000" cy="34017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18DF6BFC-B8DC-B003-70AA-634CA24FA7FF}"/>
              </a:ext>
            </a:extLst>
          </p:cNvPr>
          <p:cNvSpPr>
            <a:spLocks noGrp="1"/>
          </p:cNvSpPr>
          <p:nvPr>
            <p:ph type="body" sz="quarter" idx="18"/>
          </p:nvPr>
        </p:nvSpPr>
        <p:spPr>
          <a:xfrm>
            <a:off x="2334681" y="4727574"/>
            <a:ext cx="5125243" cy="165163"/>
          </a:xfrm>
        </p:spPr>
        <p:txBody>
          <a:bodyPr/>
          <a:lstStyle/>
          <a:p>
            <a:r>
              <a:rPr lang="fi-FI"/>
              <a:t>Lähde: Teknologiateollisuus ry:n </a:t>
            </a:r>
            <a:r>
              <a:rPr lang="fi-FI" err="1"/>
              <a:t>TeknoBaro</a:t>
            </a:r>
            <a:r>
              <a:rPr lang="fi-FI"/>
              <a:t> kesäkuu 2026, vastaajamäärä 304.</a:t>
            </a:r>
          </a:p>
        </p:txBody>
      </p:sp>
      <p:sp>
        <p:nvSpPr>
          <p:cNvPr id="11" name="Tekstiruutu 10">
            <a:extLst>
              <a:ext uri="{FF2B5EF4-FFF2-40B4-BE49-F238E27FC236}">
                <a16:creationId xmlns:a16="http://schemas.microsoft.com/office/drawing/2014/main" id="{05BAF514-571B-0A60-1BBA-65036D1367E5}"/>
              </a:ext>
            </a:extLst>
          </p:cNvPr>
          <p:cNvSpPr txBox="1"/>
          <p:nvPr/>
        </p:nvSpPr>
        <p:spPr>
          <a:xfrm>
            <a:off x="7036204" y="1126178"/>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130D91E6-140A-949C-5415-7858C53B7809}"/>
              </a:ext>
            </a:extLst>
          </p:cNvPr>
          <p:cNvSpPr txBox="1"/>
          <p:nvPr/>
        </p:nvSpPr>
        <p:spPr>
          <a:xfrm>
            <a:off x="8155903" y="1235810"/>
            <a:ext cx="662940" cy="2547227"/>
          </a:xfrm>
          <a:prstGeom prst="rect">
            <a:avLst/>
          </a:prstGeom>
          <a:solidFill>
            <a:schemeClr val="accent6"/>
          </a:solidFill>
        </p:spPr>
        <p:txBody>
          <a:bodyPr wrap="square" lIns="36000" tIns="36000" rIns="36000" bIns="36000" rtlCol="0">
            <a:spAutoFit/>
          </a:bodyPr>
          <a:lstStyle>
            <a:defPPr>
              <a:defRPr lang="fi-FI"/>
            </a:defPPr>
            <a:lvl1pPr marL="0" indent="0" algn="l" defTabSz="679871" rtl="0" eaLnBrk="1" latinLnBrk="0" hangingPunct="1">
              <a:defRPr sz="1340" kern="1200">
                <a:solidFill>
                  <a:schemeClr val="tx1"/>
                </a:solidFill>
                <a:latin typeface="+mn-lt"/>
                <a:ea typeface="+mn-ea"/>
                <a:cs typeface="+mn-cs"/>
              </a:defRPr>
            </a:lvl1pPr>
            <a:lvl2pPr marL="339932" indent="0" algn="l" defTabSz="679871" rtl="0" eaLnBrk="1" latinLnBrk="0" hangingPunct="1">
              <a:defRPr sz="1340" kern="1200">
                <a:solidFill>
                  <a:schemeClr val="tx1"/>
                </a:solidFill>
                <a:latin typeface="+mn-lt"/>
                <a:ea typeface="+mn-ea"/>
                <a:cs typeface="+mn-cs"/>
              </a:defRPr>
            </a:lvl2pPr>
            <a:lvl3pPr marL="679871" indent="0" algn="l" defTabSz="679871" rtl="0" eaLnBrk="1" latinLnBrk="0" hangingPunct="1">
              <a:defRPr sz="1340" kern="1200">
                <a:solidFill>
                  <a:schemeClr val="tx1"/>
                </a:solidFill>
                <a:latin typeface="+mn-lt"/>
                <a:ea typeface="+mn-ea"/>
                <a:cs typeface="+mn-cs"/>
              </a:defRPr>
            </a:lvl3pPr>
            <a:lvl4pPr marL="1019807" indent="0" algn="l" defTabSz="679871" rtl="0" eaLnBrk="1" latinLnBrk="0" hangingPunct="1">
              <a:defRPr sz="1340" kern="1200">
                <a:solidFill>
                  <a:schemeClr val="tx1"/>
                </a:solidFill>
                <a:latin typeface="+mn-lt"/>
                <a:ea typeface="+mn-ea"/>
                <a:cs typeface="+mn-cs"/>
              </a:defRPr>
            </a:lvl4pPr>
            <a:lvl5pPr marL="1359744" indent="0" algn="l" defTabSz="679871" rtl="0" eaLnBrk="1" latinLnBrk="0" hangingPunct="1">
              <a:defRPr sz="1340" kern="1200">
                <a:solidFill>
                  <a:schemeClr val="tx1"/>
                </a:solidFill>
                <a:latin typeface="+mn-lt"/>
                <a:ea typeface="+mn-ea"/>
                <a:cs typeface="+mn-cs"/>
              </a:defRPr>
            </a:lvl5pPr>
            <a:lvl6pPr marL="1699681" indent="0" algn="l" defTabSz="679871" rtl="0" eaLnBrk="1" latinLnBrk="0" hangingPunct="1">
              <a:defRPr sz="1340" kern="1200">
                <a:solidFill>
                  <a:schemeClr val="tx1"/>
                </a:solidFill>
                <a:latin typeface="+mn-lt"/>
                <a:ea typeface="+mn-ea"/>
                <a:cs typeface="+mn-cs"/>
              </a:defRPr>
            </a:lvl6pPr>
            <a:lvl7pPr marL="2039614" indent="0" algn="l" defTabSz="679871" rtl="0" eaLnBrk="1" latinLnBrk="0" hangingPunct="1">
              <a:defRPr sz="1340" kern="1200">
                <a:solidFill>
                  <a:schemeClr val="tx1"/>
                </a:solidFill>
                <a:latin typeface="+mn-lt"/>
                <a:ea typeface="+mn-ea"/>
                <a:cs typeface="+mn-cs"/>
              </a:defRPr>
            </a:lvl7pPr>
            <a:lvl8pPr marL="2379548" indent="0" algn="l" defTabSz="679871" rtl="0" eaLnBrk="1" latinLnBrk="0" hangingPunct="1">
              <a:defRPr sz="1340" kern="1200">
                <a:solidFill>
                  <a:schemeClr val="tx1"/>
                </a:solidFill>
                <a:latin typeface="+mn-lt"/>
                <a:ea typeface="+mn-ea"/>
                <a:cs typeface="+mn-cs"/>
              </a:defRPr>
            </a:lvl8pPr>
            <a:lvl9pPr marL="2719486" indent="0" algn="l" defTabSz="679871" rtl="0" eaLnBrk="1" latinLnBrk="0" hangingPunct="1">
              <a:defRPr sz="1340" kern="1200">
                <a:solidFill>
                  <a:schemeClr val="tx1"/>
                </a:solidFill>
                <a:latin typeface="+mn-lt"/>
                <a:ea typeface="+mn-ea"/>
                <a:cs typeface="+mn-cs"/>
              </a:defRPr>
            </a:lvl9pPr>
          </a:lstStyle>
          <a:p>
            <a:pPr algn="ctr"/>
            <a:r>
              <a:rPr lang="fi-FI" spc="-40"/>
              <a:t>Saldo-luku</a:t>
            </a:r>
          </a:p>
          <a:p>
            <a:pPr algn="ctr"/>
            <a:r>
              <a:rPr lang="fi-FI" spc="-40"/>
              <a:t>11</a:t>
            </a:r>
          </a:p>
          <a:p>
            <a:pPr algn="ctr"/>
            <a:endParaRPr lang="fi-FI" spc="-40"/>
          </a:p>
          <a:p>
            <a:pPr algn="ctr"/>
            <a:endParaRPr lang="fi-FI" spc="-40"/>
          </a:p>
          <a:p>
            <a:pPr algn="ctr"/>
            <a:r>
              <a:rPr lang="fi-FI" spc="-40"/>
              <a:t>0</a:t>
            </a:r>
          </a:p>
          <a:p>
            <a:pPr algn="ctr"/>
            <a:endParaRPr lang="fi-FI" spc="-40"/>
          </a:p>
          <a:p>
            <a:pPr algn="ctr"/>
            <a:endParaRPr lang="fi-FI" spc="-40"/>
          </a:p>
          <a:p>
            <a:pPr algn="ctr"/>
            <a:r>
              <a:rPr lang="fi-FI" spc="-40"/>
              <a:t>14</a:t>
            </a:r>
          </a:p>
          <a:p>
            <a:pPr algn="ctr"/>
            <a:endParaRPr lang="fi-FI" spc="-40"/>
          </a:p>
          <a:p>
            <a:pPr algn="ctr"/>
            <a:endParaRPr lang="fi-FI" spc="-40"/>
          </a:p>
          <a:p>
            <a:pPr algn="ctr"/>
            <a:r>
              <a:rPr lang="fi-FI" spc="-40"/>
              <a:t>32</a:t>
            </a:r>
          </a:p>
        </p:txBody>
      </p:sp>
    </p:spTree>
    <p:extLst>
      <p:ext uri="{BB962C8B-B14F-4D97-AF65-F5344CB8AC3E}">
        <p14:creationId xmlns:p14="http://schemas.microsoft.com/office/powerpoint/2010/main" val="49675737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2B0A0-7E03-8F0F-8625-6F3CCC9216BA}"/>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551DF0F-2FC8-3479-6F72-FB28DF07CE2A}"/>
              </a:ext>
            </a:extLst>
          </p:cNvPr>
          <p:cNvSpPr>
            <a:spLocks noGrp="1"/>
          </p:cNvSpPr>
          <p:nvPr>
            <p:ph type="body" sz="quarter" idx="15"/>
          </p:nvPr>
        </p:nvSpPr>
        <p:spPr/>
        <p:txBody>
          <a:bodyPr>
            <a:normAutofit/>
          </a:bodyPr>
          <a:lstStyle/>
          <a:p>
            <a:r>
              <a:rPr lang="fi-FI">
                <a:solidFill>
                  <a:schemeClr val="tx1"/>
                </a:solidFill>
              </a:rPr>
              <a:t>Miten arvioitte investointinne kehittyvän vuonna 2026 vuoteen 2025 verrattuna? Saldoluku</a:t>
            </a:r>
          </a:p>
        </p:txBody>
      </p:sp>
      <p:sp>
        <p:nvSpPr>
          <p:cNvPr id="3" name="Dian numeron paikkamerkki 2">
            <a:extLst>
              <a:ext uri="{FF2B5EF4-FFF2-40B4-BE49-F238E27FC236}">
                <a16:creationId xmlns:a16="http://schemas.microsoft.com/office/drawing/2014/main" id="{E2E4CB9E-9D9C-BAD1-9361-C5E04EC7F31E}"/>
              </a:ext>
            </a:extLst>
          </p:cNvPr>
          <p:cNvSpPr>
            <a:spLocks noGrp="1"/>
          </p:cNvSpPr>
          <p:nvPr>
            <p:ph type="sldNum" sz="quarter" idx="12"/>
          </p:nvPr>
        </p:nvSpPr>
        <p:spPr/>
        <p:txBody>
          <a:bodyPr/>
          <a:lstStyle/>
          <a:p>
            <a:fld id="{6FCB6B90-8271-4E8F-82C1-E646FBB48A2E}" type="slidenum">
              <a:rPr lang="fi-FI" smtClean="0"/>
              <a:pPr/>
              <a:t>27</a:t>
            </a:fld>
            <a:endParaRPr lang="fi-FI"/>
          </a:p>
        </p:txBody>
      </p:sp>
      <p:sp>
        <p:nvSpPr>
          <p:cNvPr id="5" name="Alatunnisteen paikkamerkki 4">
            <a:extLst>
              <a:ext uri="{FF2B5EF4-FFF2-40B4-BE49-F238E27FC236}">
                <a16:creationId xmlns:a16="http://schemas.microsoft.com/office/drawing/2014/main" id="{AB7BAB39-E9B3-B5F1-3FFB-4F9CF5B3CCB6}"/>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C816321B-1DD2-EB7F-EF1F-D0710E5646C3}"/>
              </a:ext>
            </a:extLst>
          </p:cNvPr>
          <p:cNvGraphicFramePr>
            <a:graphicFrameLocks noGrp="1"/>
          </p:cNvGraphicFramePr>
          <p:nvPr>
            <p:ph sz="quarter" idx="17"/>
            <p:extLst>
              <p:ext uri="{D42A27DB-BD31-4B8C-83A1-F6EECF244321}">
                <p14:modId xmlns:p14="http://schemas.microsoft.com/office/powerpoint/2010/main" val="233317131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9777CE7C-B568-2377-C01A-8A73F1E823BB}"/>
              </a:ext>
            </a:extLst>
          </p:cNvPr>
          <p:cNvSpPr>
            <a:spLocks noGrp="1"/>
          </p:cNvSpPr>
          <p:nvPr>
            <p:ph type="body" sz="quarter" idx="18"/>
          </p:nvPr>
        </p:nvSpPr>
        <p:spPr>
          <a:xfrm>
            <a:off x="2334682" y="4727574"/>
            <a:ext cx="4631862" cy="165163"/>
          </a:xfrm>
        </p:spPr>
        <p:txBody>
          <a:bodyPr/>
          <a:lstStyle/>
          <a:p>
            <a:r>
              <a:rPr lang="fi-FI"/>
              <a:t>Lähde: Teknologiateollisuus ry:n </a:t>
            </a:r>
            <a:r>
              <a:rPr lang="fi-FI" err="1"/>
              <a:t>TeknoBaro</a:t>
            </a:r>
            <a:r>
              <a:rPr lang="fi-FI"/>
              <a:t> kesäkuu 2026, vastaajamäärä 304.</a:t>
            </a:r>
          </a:p>
          <a:p>
            <a:endParaRPr lang="fi-FI"/>
          </a:p>
        </p:txBody>
      </p:sp>
      <p:sp>
        <p:nvSpPr>
          <p:cNvPr id="6" name="Tekstiruutu 5">
            <a:extLst>
              <a:ext uri="{FF2B5EF4-FFF2-40B4-BE49-F238E27FC236}">
                <a16:creationId xmlns:a16="http://schemas.microsoft.com/office/drawing/2014/main" id="{FE7CAEB5-B142-F10D-8BBB-F7E9C09BE633}"/>
              </a:ext>
            </a:extLst>
          </p:cNvPr>
          <p:cNvSpPr txBox="1"/>
          <p:nvPr/>
        </p:nvSpPr>
        <p:spPr>
          <a:xfrm>
            <a:off x="931583" y="1378820"/>
            <a:ext cx="2618494" cy="580534"/>
          </a:xfrm>
          <a:prstGeom prst="rect">
            <a:avLst/>
          </a:prstGeom>
          <a:solidFill>
            <a:schemeClr val="accent2">
              <a:lumMod val="20000"/>
              <a:lumOff val="80000"/>
            </a:schemeClr>
          </a:solidFill>
        </p:spPr>
        <p:txBody>
          <a:bodyPr wrap="square" lIns="36000" tIns="36000" rIns="36000" bIns="36000" rtlCol="0">
            <a:spAutoFit/>
          </a:bodyPr>
          <a:lstStyle/>
          <a:p>
            <a:r>
              <a:rPr lang="fi-FI" sz="1100" spc="-40"/>
              <a:t>Kun saldoluku on plussalla, enemmistö muutosta arvioineista kertoo investointien kasvavan.</a:t>
            </a:r>
          </a:p>
        </p:txBody>
      </p:sp>
    </p:spTree>
    <p:extLst>
      <p:ext uri="{BB962C8B-B14F-4D97-AF65-F5344CB8AC3E}">
        <p14:creationId xmlns:p14="http://schemas.microsoft.com/office/powerpoint/2010/main" val="2071384835"/>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317BA-2D45-9BD0-A633-6F9F162EF07C}"/>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4DB9504-780A-98D3-845D-5334A37F0021}"/>
              </a:ext>
            </a:extLst>
          </p:cNvPr>
          <p:cNvSpPr>
            <a:spLocks noGrp="1"/>
          </p:cNvSpPr>
          <p:nvPr>
            <p:ph type="body" sz="quarter" idx="15"/>
          </p:nvPr>
        </p:nvSpPr>
        <p:spPr/>
        <p:txBody>
          <a:bodyPr/>
          <a:lstStyle/>
          <a:p>
            <a:r>
              <a:rPr lang="fi-FI">
                <a:solidFill>
                  <a:schemeClr val="tx1"/>
                </a:solidFill>
              </a:rPr>
              <a:t>Miten arvioitte investointinne kehittyvän vuonna 2026 vuoteen 2025 verrattuna?  </a:t>
            </a:r>
          </a:p>
        </p:txBody>
      </p:sp>
      <p:sp>
        <p:nvSpPr>
          <p:cNvPr id="3" name="Dian numeron paikkamerkki 2">
            <a:extLst>
              <a:ext uri="{FF2B5EF4-FFF2-40B4-BE49-F238E27FC236}">
                <a16:creationId xmlns:a16="http://schemas.microsoft.com/office/drawing/2014/main" id="{33EC5C00-220F-AD3B-1BD9-DD3E9B9D72FA}"/>
              </a:ext>
            </a:extLst>
          </p:cNvPr>
          <p:cNvSpPr>
            <a:spLocks noGrp="1"/>
          </p:cNvSpPr>
          <p:nvPr>
            <p:ph type="sldNum" sz="quarter" idx="12"/>
          </p:nvPr>
        </p:nvSpPr>
        <p:spPr/>
        <p:txBody>
          <a:bodyPr/>
          <a:lstStyle/>
          <a:p>
            <a:fld id="{6FCB6B90-8271-4E8F-82C1-E646FBB48A2E}" type="slidenum">
              <a:rPr lang="fi-FI" smtClean="0"/>
              <a:pPr/>
              <a:t>28</a:t>
            </a:fld>
            <a:endParaRPr lang="fi-FI"/>
          </a:p>
        </p:txBody>
      </p:sp>
      <p:sp>
        <p:nvSpPr>
          <p:cNvPr id="5" name="Alatunnisteen paikkamerkki 4">
            <a:extLst>
              <a:ext uri="{FF2B5EF4-FFF2-40B4-BE49-F238E27FC236}">
                <a16:creationId xmlns:a16="http://schemas.microsoft.com/office/drawing/2014/main" id="{3D744927-6D36-7821-5BF0-00EADBA2242B}"/>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36F7EEFD-0810-78AA-75C7-BB76318E03C3}"/>
              </a:ext>
            </a:extLst>
          </p:cNvPr>
          <p:cNvGraphicFramePr>
            <a:graphicFrameLocks noGrp="1"/>
          </p:cNvGraphicFramePr>
          <p:nvPr>
            <p:ph sz="quarter" idx="17"/>
            <p:extLst>
              <p:ext uri="{D42A27DB-BD31-4B8C-83A1-F6EECF244321}">
                <p14:modId xmlns:p14="http://schemas.microsoft.com/office/powerpoint/2010/main" val="2677118470"/>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3ADB32F9-7C8A-9A4E-37BC-7A2061DEFB9E}"/>
              </a:ext>
            </a:extLst>
          </p:cNvPr>
          <p:cNvSpPr>
            <a:spLocks noGrp="1"/>
          </p:cNvSpPr>
          <p:nvPr>
            <p:ph type="body" sz="quarter" idx="18"/>
          </p:nvPr>
        </p:nvSpPr>
        <p:spPr>
          <a:xfrm>
            <a:off x="2334682" y="4727574"/>
            <a:ext cx="3921393" cy="165163"/>
          </a:xfrm>
        </p:spPr>
        <p:txBody>
          <a:bodyPr/>
          <a:lstStyle/>
          <a:p>
            <a:r>
              <a:rPr lang="fi-FI"/>
              <a:t>Lähde: Teknologiateollisuus ry:n </a:t>
            </a:r>
            <a:r>
              <a:rPr lang="fi-FI" err="1"/>
              <a:t>TeknoBaro</a:t>
            </a:r>
            <a:r>
              <a:rPr lang="fi-FI"/>
              <a:t> kesäkuu 2026, vastaajamäärä 304.</a:t>
            </a:r>
          </a:p>
        </p:txBody>
      </p:sp>
    </p:spTree>
    <p:extLst>
      <p:ext uri="{BB962C8B-B14F-4D97-AF65-F5344CB8AC3E}">
        <p14:creationId xmlns:p14="http://schemas.microsoft.com/office/powerpoint/2010/main" val="1695645028"/>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07366-B41F-A17D-CA59-FEBD8A37E76E}"/>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2D6C49D-CD0D-6ED6-CD5F-0C5B81F9F876}"/>
              </a:ext>
            </a:extLst>
          </p:cNvPr>
          <p:cNvSpPr>
            <a:spLocks noGrp="1"/>
          </p:cNvSpPr>
          <p:nvPr>
            <p:ph type="body" sz="quarter" idx="15"/>
          </p:nvPr>
        </p:nvSpPr>
        <p:spPr/>
        <p:txBody>
          <a:bodyPr/>
          <a:lstStyle/>
          <a:p>
            <a:r>
              <a:rPr lang="fi-FI">
                <a:solidFill>
                  <a:schemeClr val="tx1"/>
                </a:solidFill>
              </a:rPr>
              <a:t>Miten arvioitte investointinne kehittyvän vuonna 2026 vuoteen 2025 verrattuna? Saldoluku</a:t>
            </a:r>
          </a:p>
        </p:txBody>
      </p:sp>
      <p:sp>
        <p:nvSpPr>
          <p:cNvPr id="3" name="Dian numeron paikkamerkki 2">
            <a:extLst>
              <a:ext uri="{FF2B5EF4-FFF2-40B4-BE49-F238E27FC236}">
                <a16:creationId xmlns:a16="http://schemas.microsoft.com/office/drawing/2014/main" id="{87186BF0-1125-317B-8DB4-B7B51B264119}"/>
              </a:ext>
            </a:extLst>
          </p:cNvPr>
          <p:cNvSpPr>
            <a:spLocks noGrp="1"/>
          </p:cNvSpPr>
          <p:nvPr>
            <p:ph type="sldNum" sz="quarter" idx="12"/>
          </p:nvPr>
        </p:nvSpPr>
        <p:spPr/>
        <p:txBody>
          <a:bodyPr/>
          <a:lstStyle/>
          <a:p>
            <a:fld id="{6FCB6B90-8271-4E8F-82C1-E646FBB48A2E}" type="slidenum">
              <a:rPr lang="fi-FI" smtClean="0"/>
              <a:pPr/>
              <a:t>29</a:t>
            </a:fld>
            <a:endParaRPr lang="fi-FI"/>
          </a:p>
        </p:txBody>
      </p:sp>
      <p:sp>
        <p:nvSpPr>
          <p:cNvPr id="5" name="Alatunnisteen paikkamerkki 4">
            <a:extLst>
              <a:ext uri="{FF2B5EF4-FFF2-40B4-BE49-F238E27FC236}">
                <a16:creationId xmlns:a16="http://schemas.microsoft.com/office/drawing/2014/main" id="{177B9DE7-3CE0-3682-36CB-186346FA8D49}"/>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3082C72D-C402-0A6C-181A-2B4BBC3CF159}"/>
              </a:ext>
            </a:extLst>
          </p:cNvPr>
          <p:cNvGraphicFramePr>
            <a:graphicFrameLocks noGrp="1"/>
          </p:cNvGraphicFramePr>
          <p:nvPr>
            <p:ph sz="quarter" idx="17"/>
            <p:extLst>
              <p:ext uri="{D42A27DB-BD31-4B8C-83A1-F6EECF244321}">
                <p14:modId xmlns:p14="http://schemas.microsoft.com/office/powerpoint/2010/main" val="1248914201"/>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B4845C62-52ED-7487-4926-2548594B454D}"/>
              </a:ext>
            </a:extLst>
          </p:cNvPr>
          <p:cNvSpPr>
            <a:spLocks noGrp="1"/>
          </p:cNvSpPr>
          <p:nvPr>
            <p:ph type="body" sz="quarter" idx="18"/>
          </p:nvPr>
        </p:nvSpPr>
        <p:spPr>
          <a:xfrm>
            <a:off x="2334682" y="4727574"/>
            <a:ext cx="5085773" cy="165163"/>
          </a:xfrm>
        </p:spPr>
        <p:txBody>
          <a:bodyPr/>
          <a:lstStyle/>
          <a:p>
            <a:r>
              <a:rPr lang="fi-FI"/>
              <a:t>Lähde: Teknologiateollisuus ry:n </a:t>
            </a:r>
            <a:r>
              <a:rPr lang="fi-FI" err="1"/>
              <a:t>TeknoBaro</a:t>
            </a:r>
            <a:r>
              <a:rPr lang="fi-FI"/>
              <a:t> kesäkuu 2026, vastaajamäärä 304.</a:t>
            </a:r>
          </a:p>
          <a:p>
            <a:endParaRPr lang="fi-FI"/>
          </a:p>
        </p:txBody>
      </p:sp>
    </p:spTree>
    <p:extLst>
      <p:ext uri="{BB962C8B-B14F-4D97-AF65-F5344CB8AC3E}">
        <p14:creationId xmlns:p14="http://schemas.microsoft.com/office/powerpoint/2010/main" val="315146186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8E76FB0-C39C-4F9D-6B95-AC9822598D8E}"/>
              </a:ext>
            </a:extLst>
          </p:cNvPr>
          <p:cNvSpPr>
            <a:spLocks noGrp="1"/>
          </p:cNvSpPr>
          <p:nvPr>
            <p:ph type="body" sz="quarter" idx="15"/>
          </p:nvPr>
        </p:nvSpPr>
        <p:spPr/>
        <p:txBody>
          <a:bodyPr/>
          <a:lstStyle/>
          <a:p>
            <a:r>
              <a:rPr lang="fi-FI"/>
              <a:t>Taustat</a:t>
            </a:r>
          </a:p>
        </p:txBody>
      </p:sp>
      <p:sp>
        <p:nvSpPr>
          <p:cNvPr id="3" name="Dian numeron paikkamerkki 2">
            <a:extLst>
              <a:ext uri="{FF2B5EF4-FFF2-40B4-BE49-F238E27FC236}">
                <a16:creationId xmlns:a16="http://schemas.microsoft.com/office/drawing/2014/main" id="{2638C0D1-EB42-EE1C-06E4-D1BDFB398832}"/>
              </a:ext>
            </a:extLst>
          </p:cNvPr>
          <p:cNvSpPr>
            <a:spLocks noGrp="1"/>
          </p:cNvSpPr>
          <p:nvPr>
            <p:ph type="sldNum" sz="quarter" idx="12"/>
          </p:nvPr>
        </p:nvSpPr>
        <p:spPr/>
        <p:txBody>
          <a:bodyPr/>
          <a:lstStyle/>
          <a:p>
            <a:fld id="{6FCB6B90-8271-4E8F-82C1-E646FBB48A2E}" type="slidenum">
              <a:rPr lang="fi-FI" smtClean="0"/>
              <a:pPr/>
              <a:t>3</a:t>
            </a:fld>
            <a:endParaRPr lang="fi-FI"/>
          </a:p>
        </p:txBody>
      </p:sp>
      <p:sp>
        <p:nvSpPr>
          <p:cNvPr id="4" name="Päivämäärän paikkamerkki 3">
            <a:extLst>
              <a:ext uri="{FF2B5EF4-FFF2-40B4-BE49-F238E27FC236}">
                <a16:creationId xmlns:a16="http://schemas.microsoft.com/office/drawing/2014/main" id="{4F51AD09-5015-65A8-9B38-5DF9C222155D}"/>
              </a:ext>
            </a:extLst>
          </p:cNvPr>
          <p:cNvSpPr>
            <a:spLocks noGrp="1"/>
          </p:cNvSpPr>
          <p:nvPr>
            <p:ph type="dt" sz="half" idx="10"/>
          </p:nvPr>
        </p:nvSpPr>
        <p:spPr/>
        <p:txBody>
          <a:bodyPr/>
          <a:lstStyle/>
          <a:p>
            <a:fld id="{E70C97DB-DA9C-4CFA-B970-B8599B25F3E4}" type="datetime1">
              <a:rPr lang="fi-FI" smtClean="0"/>
              <a:t>22.6.2026</a:t>
            </a:fld>
            <a:endParaRPr lang="fi-FI"/>
          </a:p>
        </p:txBody>
      </p:sp>
      <p:sp>
        <p:nvSpPr>
          <p:cNvPr id="5" name="Alatunnisteen paikkamerkki 4">
            <a:extLst>
              <a:ext uri="{FF2B5EF4-FFF2-40B4-BE49-F238E27FC236}">
                <a16:creationId xmlns:a16="http://schemas.microsoft.com/office/drawing/2014/main" id="{368E1B74-49B2-A8B6-8D1C-D39BD03409A5}"/>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B46487EF-FB12-8A0C-E1DC-6E37B4FED76E}"/>
              </a:ext>
            </a:extLst>
          </p:cNvPr>
          <p:cNvSpPr>
            <a:spLocks noGrp="1"/>
          </p:cNvSpPr>
          <p:nvPr>
            <p:ph sz="quarter" idx="17"/>
          </p:nvPr>
        </p:nvSpPr>
        <p:spPr/>
        <p:txBody>
          <a:bodyPr/>
          <a:lstStyle/>
          <a:p>
            <a:pPr marL="285750" indent="-285750">
              <a:buFont typeface="Arial" panose="020B0604020202020204" pitchFamily="34" charset="0"/>
              <a:buChar char="•"/>
            </a:pPr>
            <a:r>
              <a:rPr lang="fi-FI"/>
              <a:t>Kysely toteutettiin ma 8.6.2026 – pe 12.6.2026</a:t>
            </a:r>
          </a:p>
          <a:p>
            <a:pPr marL="285750" indent="-285750">
              <a:buFont typeface="Arial" panose="020B0604020202020204" pitchFamily="34" charset="0"/>
              <a:buChar char="•"/>
            </a:pPr>
            <a:r>
              <a:rPr lang="fi-FI"/>
              <a:t>Kyselyn vastaanottajissa mukana Teknologiateollisuus ry:n jäsenyritysten toimitusjohtajat.</a:t>
            </a:r>
          </a:p>
          <a:p>
            <a:pPr marL="285750" indent="-285750">
              <a:buFont typeface="Arial" panose="020B0604020202020204" pitchFamily="34" charset="0"/>
              <a:buChar char="•"/>
            </a:pPr>
            <a:r>
              <a:rPr lang="fi-FI"/>
              <a:t>Kyselyllä 1697 vastaanottajaa, saimme 304 vastausta, eli vastausprosentti oli 18.</a:t>
            </a:r>
          </a:p>
          <a:p>
            <a:pPr lvl="1"/>
            <a:endParaRPr lang="fi-FI">
              <a:highlight>
                <a:srgbClr val="FFFF00"/>
              </a:highlight>
            </a:endParaRPr>
          </a:p>
          <a:p>
            <a:pPr marL="285750" indent="-285750">
              <a:buFont typeface="Arial" panose="020B0604020202020204" pitchFamily="34" charset="0"/>
              <a:buChar char="•"/>
            </a:pPr>
            <a:endParaRPr lang="fi-FI">
              <a:solidFill>
                <a:srgbClr val="FF0000"/>
              </a:solidFill>
            </a:endParaRPr>
          </a:p>
          <a:p>
            <a:pPr marL="285750" indent="-285750">
              <a:buFont typeface="Arial" panose="020B0604020202020204" pitchFamily="34" charset="0"/>
              <a:buChar char="•"/>
            </a:pPr>
            <a:endParaRPr lang="fi-FI">
              <a:solidFill>
                <a:srgbClr val="FF0000"/>
              </a:solidFill>
            </a:endParaRPr>
          </a:p>
          <a:p>
            <a:pPr marL="285750" indent="-285750">
              <a:buFont typeface="Arial" panose="020B0604020202020204" pitchFamily="34" charset="0"/>
              <a:buChar char="•"/>
            </a:pPr>
            <a:endParaRPr lang="fi-FI"/>
          </a:p>
        </p:txBody>
      </p:sp>
      <p:sp>
        <p:nvSpPr>
          <p:cNvPr id="7" name="Tekstin paikkamerkki 6">
            <a:extLst>
              <a:ext uri="{FF2B5EF4-FFF2-40B4-BE49-F238E27FC236}">
                <a16:creationId xmlns:a16="http://schemas.microsoft.com/office/drawing/2014/main" id="{47D2FE13-D487-A18C-4509-9AACD34A65C0}"/>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2606291108"/>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382A5-217A-0A84-D98D-47EEAE68DD5C}"/>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8394263-A9F9-19DB-1582-D2FDABCB5E14}"/>
              </a:ext>
            </a:extLst>
          </p:cNvPr>
          <p:cNvSpPr>
            <a:spLocks noGrp="1"/>
          </p:cNvSpPr>
          <p:nvPr>
            <p:ph type="body" sz="quarter" idx="15"/>
          </p:nvPr>
        </p:nvSpPr>
        <p:spPr/>
        <p:txBody>
          <a:bodyPr>
            <a:noAutofit/>
          </a:bodyPr>
          <a:lstStyle/>
          <a:p>
            <a:r>
              <a:rPr lang="fi-FI">
                <a:solidFill>
                  <a:schemeClr val="tx1"/>
                </a:solidFill>
              </a:rPr>
              <a:t>Miten arvioitte investointinne kehittyvän vuonna 2026 vuoteen 2025 verrattuna? </a:t>
            </a:r>
            <a:r>
              <a:rPr lang="fi-FI">
                <a:solidFill>
                  <a:schemeClr val="accent2"/>
                </a:solidFill>
              </a:rPr>
              <a:t>Teollisuus, 244 vastaajaa</a:t>
            </a:r>
          </a:p>
        </p:txBody>
      </p:sp>
      <p:sp>
        <p:nvSpPr>
          <p:cNvPr id="3" name="Dian numeron paikkamerkki 2">
            <a:extLst>
              <a:ext uri="{FF2B5EF4-FFF2-40B4-BE49-F238E27FC236}">
                <a16:creationId xmlns:a16="http://schemas.microsoft.com/office/drawing/2014/main" id="{26E0805E-541B-670E-DDA8-9C20756DCD7A}"/>
              </a:ext>
            </a:extLst>
          </p:cNvPr>
          <p:cNvSpPr>
            <a:spLocks noGrp="1"/>
          </p:cNvSpPr>
          <p:nvPr>
            <p:ph type="sldNum" sz="quarter" idx="12"/>
          </p:nvPr>
        </p:nvSpPr>
        <p:spPr/>
        <p:txBody>
          <a:bodyPr/>
          <a:lstStyle/>
          <a:p>
            <a:fld id="{6FCB6B90-8271-4E8F-82C1-E646FBB48A2E}" type="slidenum">
              <a:rPr lang="fi-FI" smtClean="0"/>
              <a:pPr/>
              <a:t>30</a:t>
            </a:fld>
            <a:endParaRPr lang="fi-FI"/>
          </a:p>
        </p:txBody>
      </p:sp>
      <p:sp>
        <p:nvSpPr>
          <p:cNvPr id="5" name="Alatunnisteen paikkamerkki 4">
            <a:extLst>
              <a:ext uri="{FF2B5EF4-FFF2-40B4-BE49-F238E27FC236}">
                <a16:creationId xmlns:a16="http://schemas.microsoft.com/office/drawing/2014/main" id="{B6900BF3-DA7C-645B-43CB-A4626AE61B2C}"/>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D2ABF3DE-18B4-492E-8C27-033194F0DF7E}"/>
              </a:ext>
            </a:extLst>
          </p:cNvPr>
          <p:cNvGraphicFramePr>
            <a:graphicFrameLocks noGrp="1"/>
          </p:cNvGraphicFramePr>
          <p:nvPr>
            <p:ph sz="quarter" idx="17"/>
            <p:extLst>
              <p:ext uri="{D42A27DB-BD31-4B8C-83A1-F6EECF244321}">
                <p14:modId xmlns:p14="http://schemas.microsoft.com/office/powerpoint/2010/main" val="3056951926"/>
              </p:ext>
            </p:extLst>
          </p:nvPr>
        </p:nvGraphicFramePr>
        <p:xfrm>
          <a:off x="0" y="1123858"/>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6B6CDB0C-6E6E-8C51-B7AC-A4E2BD187C04}"/>
              </a:ext>
            </a:extLst>
          </p:cNvPr>
          <p:cNvSpPr>
            <a:spLocks noGrp="1"/>
          </p:cNvSpPr>
          <p:nvPr>
            <p:ph type="body" sz="quarter" idx="18"/>
          </p:nvPr>
        </p:nvSpPr>
        <p:spPr>
          <a:xfrm>
            <a:off x="2334681" y="4727574"/>
            <a:ext cx="6256253" cy="248185"/>
          </a:xfrm>
        </p:spPr>
        <p:txBody>
          <a:bodyPr/>
          <a:lstStyle/>
          <a:p>
            <a:r>
              <a:rPr lang="fi-FI"/>
              <a:t>Lähde: Teknologiateollisuus ry:n </a:t>
            </a:r>
            <a:r>
              <a:rPr lang="fi-FI" err="1"/>
              <a:t>TeknoBaro</a:t>
            </a:r>
            <a:r>
              <a:rPr lang="fi-FI"/>
              <a:t> kesäkuu 2026, vastaajamäärä 304.</a:t>
            </a:r>
          </a:p>
          <a:p>
            <a:r>
              <a:rPr lang="fi-FI"/>
              <a:t>Teollisuus sisältää metallien jalostuksen, kone- ja metallituoteteollisuuden sekä sähkö- ja elektroniikkateollisuuden. Palvelut sisältää suunnittelu- ja konsultointialan sekä tietotekniikan palvelualan. </a:t>
            </a:r>
          </a:p>
          <a:p>
            <a:endParaRPr lang="fi-FI"/>
          </a:p>
        </p:txBody>
      </p:sp>
      <p:sp>
        <p:nvSpPr>
          <p:cNvPr id="11" name="Tekstiruutu 10">
            <a:extLst>
              <a:ext uri="{FF2B5EF4-FFF2-40B4-BE49-F238E27FC236}">
                <a16:creationId xmlns:a16="http://schemas.microsoft.com/office/drawing/2014/main" id="{A8CFA39D-A240-298E-3B09-26B568AB926E}"/>
              </a:ext>
            </a:extLst>
          </p:cNvPr>
          <p:cNvSpPr txBox="1"/>
          <p:nvPr/>
        </p:nvSpPr>
        <p:spPr>
          <a:xfrm>
            <a:off x="6986803" y="1123858"/>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83B8D9E6-E228-3736-9347-250F80E8C175}"/>
              </a:ext>
            </a:extLst>
          </p:cNvPr>
          <p:cNvSpPr txBox="1"/>
          <p:nvPr/>
        </p:nvSpPr>
        <p:spPr>
          <a:xfrm>
            <a:off x="8106502" y="1165316"/>
            <a:ext cx="662940" cy="2753437"/>
          </a:xfrm>
          <a:prstGeom prst="rect">
            <a:avLst/>
          </a:prstGeom>
          <a:solidFill>
            <a:schemeClr val="accent6"/>
          </a:solidFill>
        </p:spPr>
        <p:txBody>
          <a:bodyPr wrap="square" lIns="36000" tIns="36000" rIns="36000" bIns="36000" rtlCol="0">
            <a:spAutoFit/>
          </a:bodyPr>
          <a:lstStyle>
            <a:defPPr>
              <a:defRPr lang="fi-FI"/>
            </a:defPPr>
            <a:lvl1pPr marL="0" indent="0" algn="l" defTabSz="679871" rtl="0" eaLnBrk="1" latinLnBrk="0" hangingPunct="1">
              <a:defRPr sz="1340" kern="1200">
                <a:solidFill>
                  <a:schemeClr val="tx1"/>
                </a:solidFill>
                <a:latin typeface="+mn-lt"/>
                <a:ea typeface="+mn-ea"/>
                <a:cs typeface="+mn-cs"/>
              </a:defRPr>
            </a:lvl1pPr>
            <a:lvl2pPr marL="339932" indent="0" algn="l" defTabSz="679871" rtl="0" eaLnBrk="1" latinLnBrk="0" hangingPunct="1">
              <a:defRPr sz="1340" kern="1200">
                <a:solidFill>
                  <a:schemeClr val="tx1"/>
                </a:solidFill>
                <a:latin typeface="+mn-lt"/>
                <a:ea typeface="+mn-ea"/>
                <a:cs typeface="+mn-cs"/>
              </a:defRPr>
            </a:lvl2pPr>
            <a:lvl3pPr marL="679871" indent="0" algn="l" defTabSz="679871" rtl="0" eaLnBrk="1" latinLnBrk="0" hangingPunct="1">
              <a:defRPr sz="1340" kern="1200">
                <a:solidFill>
                  <a:schemeClr val="tx1"/>
                </a:solidFill>
                <a:latin typeface="+mn-lt"/>
                <a:ea typeface="+mn-ea"/>
                <a:cs typeface="+mn-cs"/>
              </a:defRPr>
            </a:lvl3pPr>
            <a:lvl4pPr marL="1019807" indent="0" algn="l" defTabSz="679871" rtl="0" eaLnBrk="1" latinLnBrk="0" hangingPunct="1">
              <a:defRPr sz="1340" kern="1200">
                <a:solidFill>
                  <a:schemeClr val="tx1"/>
                </a:solidFill>
                <a:latin typeface="+mn-lt"/>
                <a:ea typeface="+mn-ea"/>
                <a:cs typeface="+mn-cs"/>
              </a:defRPr>
            </a:lvl4pPr>
            <a:lvl5pPr marL="1359744" indent="0" algn="l" defTabSz="679871" rtl="0" eaLnBrk="1" latinLnBrk="0" hangingPunct="1">
              <a:defRPr sz="1340" kern="1200">
                <a:solidFill>
                  <a:schemeClr val="tx1"/>
                </a:solidFill>
                <a:latin typeface="+mn-lt"/>
                <a:ea typeface="+mn-ea"/>
                <a:cs typeface="+mn-cs"/>
              </a:defRPr>
            </a:lvl5pPr>
            <a:lvl6pPr marL="1699681" indent="0" algn="l" defTabSz="679871" rtl="0" eaLnBrk="1" latinLnBrk="0" hangingPunct="1">
              <a:defRPr sz="1340" kern="1200">
                <a:solidFill>
                  <a:schemeClr val="tx1"/>
                </a:solidFill>
                <a:latin typeface="+mn-lt"/>
                <a:ea typeface="+mn-ea"/>
                <a:cs typeface="+mn-cs"/>
              </a:defRPr>
            </a:lvl6pPr>
            <a:lvl7pPr marL="2039614" indent="0" algn="l" defTabSz="679871" rtl="0" eaLnBrk="1" latinLnBrk="0" hangingPunct="1">
              <a:defRPr sz="1340" kern="1200">
                <a:solidFill>
                  <a:schemeClr val="tx1"/>
                </a:solidFill>
                <a:latin typeface="+mn-lt"/>
                <a:ea typeface="+mn-ea"/>
                <a:cs typeface="+mn-cs"/>
              </a:defRPr>
            </a:lvl7pPr>
            <a:lvl8pPr marL="2379548" indent="0" algn="l" defTabSz="679871" rtl="0" eaLnBrk="1" latinLnBrk="0" hangingPunct="1">
              <a:defRPr sz="1340" kern="1200">
                <a:solidFill>
                  <a:schemeClr val="tx1"/>
                </a:solidFill>
                <a:latin typeface="+mn-lt"/>
                <a:ea typeface="+mn-ea"/>
                <a:cs typeface="+mn-cs"/>
              </a:defRPr>
            </a:lvl8pPr>
            <a:lvl9pPr marL="2719486" indent="0" algn="l" defTabSz="679871" rtl="0" eaLnBrk="1" latinLnBrk="0" hangingPunct="1">
              <a:defRPr sz="1340" kern="1200">
                <a:solidFill>
                  <a:schemeClr val="tx1"/>
                </a:solidFill>
                <a:latin typeface="+mn-lt"/>
                <a:ea typeface="+mn-ea"/>
                <a:cs typeface="+mn-cs"/>
              </a:defRPr>
            </a:lvl9pPr>
          </a:lstStyle>
          <a:p>
            <a:pPr algn="ctr"/>
            <a:r>
              <a:rPr lang="fi-FI" spc="-40"/>
              <a:t>Saldo-luku</a:t>
            </a:r>
          </a:p>
          <a:p>
            <a:pPr algn="ctr"/>
            <a:r>
              <a:rPr lang="fi-FI" spc="-40"/>
              <a:t>12</a:t>
            </a:r>
          </a:p>
          <a:p>
            <a:pPr algn="ctr"/>
            <a:endParaRPr lang="fi-FI" spc="-40"/>
          </a:p>
          <a:p>
            <a:pPr algn="ctr"/>
            <a:endParaRPr lang="fi-FI" spc="-40"/>
          </a:p>
          <a:p>
            <a:pPr algn="ctr"/>
            <a:r>
              <a:rPr lang="fi-FI" spc="-40"/>
              <a:t>3</a:t>
            </a:r>
          </a:p>
          <a:p>
            <a:pPr algn="ctr"/>
            <a:endParaRPr lang="fi-FI" spc="-40"/>
          </a:p>
          <a:p>
            <a:pPr algn="ctr"/>
            <a:endParaRPr lang="fi-FI" spc="-40"/>
          </a:p>
          <a:p>
            <a:pPr algn="ctr"/>
            <a:r>
              <a:rPr lang="fi-FI" spc="-40"/>
              <a:t>13</a:t>
            </a:r>
          </a:p>
          <a:p>
            <a:pPr algn="ctr"/>
            <a:endParaRPr lang="fi-FI" spc="-40"/>
          </a:p>
          <a:p>
            <a:pPr algn="ctr"/>
            <a:endParaRPr lang="fi-FI" spc="-40"/>
          </a:p>
          <a:p>
            <a:pPr algn="ctr"/>
            <a:r>
              <a:rPr lang="fi-FI" spc="-40"/>
              <a:t>27</a:t>
            </a:r>
          </a:p>
          <a:p>
            <a:pPr algn="ctr"/>
            <a:endParaRPr lang="fi-FI" spc="-40"/>
          </a:p>
        </p:txBody>
      </p:sp>
    </p:spTree>
    <p:extLst>
      <p:ext uri="{BB962C8B-B14F-4D97-AF65-F5344CB8AC3E}">
        <p14:creationId xmlns:p14="http://schemas.microsoft.com/office/powerpoint/2010/main" val="1453250868"/>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5EBA9-2315-50C9-E2FB-010A17E4F575}"/>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37BD37E-494D-FD11-DEF7-099B1411AD5B}"/>
              </a:ext>
            </a:extLst>
          </p:cNvPr>
          <p:cNvSpPr>
            <a:spLocks noGrp="1"/>
          </p:cNvSpPr>
          <p:nvPr>
            <p:ph type="body" sz="quarter" idx="15"/>
          </p:nvPr>
        </p:nvSpPr>
        <p:spPr/>
        <p:txBody>
          <a:bodyPr>
            <a:normAutofit fontScale="62500" lnSpcReduction="20000"/>
          </a:bodyPr>
          <a:lstStyle/>
          <a:p>
            <a:r>
              <a:rPr lang="fi-FI" sz="3500">
                <a:solidFill>
                  <a:schemeClr val="tx1"/>
                </a:solidFill>
              </a:rPr>
              <a:t>Miten arvioitte investointinne kehittyvän vuonna 2026 vuoteen 2025 verrattuna? </a:t>
            </a:r>
            <a:r>
              <a:rPr lang="fi-FI" sz="3500">
                <a:solidFill>
                  <a:schemeClr val="accent2"/>
                </a:solidFill>
              </a:rPr>
              <a:t>Palvelut, 60 vastaajaa</a:t>
            </a:r>
          </a:p>
        </p:txBody>
      </p:sp>
      <p:sp>
        <p:nvSpPr>
          <p:cNvPr id="3" name="Dian numeron paikkamerkki 2">
            <a:extLst>
              <a:ext uri="{FF2B5EF4-FFF2-40B4-BE49-F238E27FC236}">
                <a16:creationId xmlns:a16="http://schemas.microsoft.com/office/drawing/2014/main" id="{2DC162A9-17B5-2A95-0ACC-652F30F89D5E}"/>
              </a:ext>
            </a:extLst>
          </p:cNvPr>
          <p:cNvSpPr>
            <a:spLocks noGrp="1"/>
          </p:cNvSpPr>
          <p:nvPr>
            <p:ph type="sldNum" sz="quarter" idx="12"/>
          </p:nvPr>
        </p:nvSpPr>
        <p:spPr/>
        <p:txBody>
          <a:bodyPr/>
          <a:lstStyle/>
          <a:p>
            <a:fld id="{6FCB6B90-8271-4E8F-82C1-E646FBB48A2E}" type="slidenum">
              <a:rPr lang="fi-FI" smtClean="0"/>
              <a:pPr/>
              <a:t>31</a:t>
            </a:fld>
            <a:endParaRPr lang="fi-FI"/>
          </a:p>
        </p:txBody>
      </p:sp>
      <p:sp>
        <p:nvSpPr>
          <p:cNvPr id="5" name="Alatunnisteen paikkamerkki 4">
            <a:extLst>
              <a:ext uri="{FF2B5EF4-FFF2-40B4-BE49-F238E27FC236}">
                <a16:creationId xmlns:a16="http://schemas.microsoft.com/office/drawing/2014/main" id="{8E030ED4-7ED1-B404-CFC6-B6F66B99CA4E}"/>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CC7EB6FE-0397-3D95-A893-C62888CAF7E4}"/>
              </a:ext>
            </a:extLst>
          </p:cNvPr>
          <p:cNvGraphicFramePr>
            <a:graphicFrameLocks noGrp="1"/>
          </p:cNvGraphicFramePr>
          <p:nvPr>
            <p:ph sz="quarter" idx="17"/>
            <p:extLst>
              <p:ext uri="{D42A27DB-BD31-4B8C-83A1-F6EECF244321}">
                <p14:modId xmlns:p14="http://schemas.microsoft.com/office/powerpoint/2010/main" val="3952915875"/>
              </p:ext>
            </p:extLst>
          </p:nvPr>
        </p:nvGraphicFramePr>
        <p:xfrm>
          <a:off x="421902" y="1144882"/>
          <a:ext cx="765219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12EA7730-D98E-D5A6-9263-07FBB9205F7A}"/>
              </a:ext>
            </a:extLst>
          </p:cNvPr>
          <p:cNvSpPr>
            <a:spLocks noGrp="1"/>
          </p:cNvSpPr>
          <p:nvPr>
            <p:ph type="body" sz="quarter" idx="18"/>
          </p:nvPr>
        </p:nvSpPr>
        <p:spPr>
          <a:xfrm>
            <a:off x="2290435" y="4700865"/>
            <a:ext cx="6226757" cy="219053"/>
          </a:xfrm>
        </p:spPr>
        <p:txBody>
          <a:bodyPr/>
          <a:lstStyle/>
          <a:p>
            <a:r>
              <a:rPr lang="fi-FI"/>
              <a:t>Lähde: Teknologiateollisuus ry:n </a:t>
            </a:r>
            <a:r>
              <a:rPr lang="fi-FI" err="1"/>
              <a:t>TeknoBaro</a:t>
            </a:r>
            <a:r>
              <a:rPr lang="fi-FI"/>
              <a:t> kesäkuu 2026, vastaajamäärä 304.</a:t>
            </a:r>
          </a:p>
          <a:p>
            <a:r>
              <a:rPr lang="fi-FI"/>
              <a:t>Teollisuus sisältää metallien jalostuksen, kone- ja metallituoteteollisuuden sekä sähkö- ja elektroniikkateollisuuden. Palvelut sisältää suunnittelu- ja konsultointialan sekä tietotekniikan palvelualan. </a:t>
            </a:r>
          </a:p>
          <a:p>
            <a:endParaRPr lang="fi-FI"/>
          </a:p>
          <a:p>
            <a:endParaRPr lang="fi-FI"/>
          </a:p>
        </p:txBody>
      </p:sp>
      <p:sp>
        <p:nvSpPr>
          <p:cNvPr id="11" name="Tekstiruutu 10">
            <a:extLst>
              <a:ext uri="{FF2B5EF4-FFF2-40B4-BE49-F238E27FC236}">
                <a16:creationId xmlns:a16="http://schemas.microsoft.com/office/drawing/2014/main" id="{FC28CA0D-403D-8FE5-CEC9-E1D6436B2FB5}"/>
              </a:ext>
            </a:extLst>
          </p:cNvPr>
          <p:cNvSpPr txBox="1"/>
          <p:nvPr/>
        </p:nvSpPr>
        <p:spPr>
          <a:xfrm>
            <a:off x="6869713" y="1107763"/>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32F5063E-9B62-4761-4E80-BB4FF499C94E}"/>
              </a:ext>
            </a:extLst>
          </p:cNvPr>
          <p:cNvSpPr txBox="1"/>
          <p:nvPr/>
        </p:nvSpPr>
        <p:spPr>
          <a:xfrm>
            <a:off x="8005977" y="959150"/>
            <a:ext cx="662940" cy="3372068"/>
          </a:xfrm>
          <a:prstGeom prst="rect">
            <a:avLst/>
          </a:prstGeom>
          <a:solidFill>
            <a:schemeClr val="accent6"/>
          </a:solidFill>
        </p:spPr>
        <p:txBody>
          <a:bodyPr wrap="square" lIns="36000" tIns="36000" rIns="36000" bIns="36000" rtlCol="0">
            <a:spAutoFit/>
          </a:bodyPr>
          <a:lstStyle>
            <a:defPPr>
              <a:defRPr lang="fi-FI"/>
            </a:defPPr>
            <a:lvl1pPr marL="0" indent="0" algn="l" defTabSz="679871" rtl="0" eaLnBrk="1" latinLnBrk="0" hangingPunct="1">
              <a:defRPr sz="1340" kern="1200">
                <a:solidFill>
                  <a:schemeClr val="tx1"/>
                </a:solidFill>
                <a:latin typeface="+mn-lt"/>
                <a:ea typeface="+mn-ea"/>
                <a:cs typeface="+mn-cs"/>
              </a:defRPr>
            </a:lvl1pPr>
            <a:lvl2pPr marL="339932" indent="0" algn="l" defTabSz="679871" rtl="0" eaLnBrk="1" latinLnBrk="0" hangingPunct="1">
              <a:defRPr sz="1340" kern="1200">
                <a:solidFill>
                  <a:schemeClr val="tx1"/>
                </a:solidFill>
                <a:latin typeface="+mn-lt"/>
                <a:ea typeface="+mn-ea"/>
                <a:cs typeface="+mn-cs"/>
              </a:defRPr>
            </a:lvl2pPr>
            <a:lvl3pPr marL="679871" indent="0" algn="l" defTabSz="679871" rtl="0" eaLnBrk="1" latinLnBrk="0" hangingPunct="1">
              <a:defRPr sz="1340" kern="1200">
                <a:solidFill>
                  <a:schemeClr val="tx1"/>
                </a:solidFill>
                <a:latin typeface="+mn-lt"/>
                <a:ea typeface="+mn-ea"/>
                <a:cs typeface="+mn-cs"/>
              </a:defRPr>
            </a:lvl3pPr>
            <a:lvl4pPr marL="1019807" indent="0" algn="l" defTabSz="679871" rtl="0" eaLnBrk="1" latinLnBrk="0" hangingPunct="1">
              <a:defRPr sz="1340" kern="1200">
                <a:solidFill>
                  <a:schemeClr val="tx1"/>
                </a:solidFill>
                <a:latin typeface="+mn-lt"/>
                <a:ea typeface="+mn-ea"/>
                <a:cs typeface="+mn-cs"/>
              </a:defRPr>
            </a:lvl4pPr>
            <a:lvl5pPr marL="1359744" indent="0" algn="l" defTabSz="679871" rtl="0" eaLnBrk="1" latinLnBrk="0" hangingPunct="1">
              <a:defRPr sz="1340" kern="1200">
                <a:solidFill>
                  <a:schemeClr val="tx1"/>
                </a:solidFill>
                <a:latin typeface="+mn-lt"/>
                <a:ea typeface="+mn-ea"/>
                <a:cs typeface="+mn-cs"/>
              </a:defRPr>
            </a:lvl5pPr>
            <a:lvl6pPr marL="1699681" indent="0" algn="l" defTabSz="679871" rtl="0" eaLnBrk="1" latinLnBrk="0" hangingPunct="1">
              <a:defRPr sz="1340" kern="1200">
                <a:solidFill>
                  <a:schemeClr val="tx1"/>
                </a:solidFill>
                <a:latin typeface="+mn-lt"/>
                <a:ea typeface="+mn-ea"/>
                <a:cs typeface="+mn-cs"/>
              </a:defRPr>
            </a:lvl6pPr>
            <a:lvl7pPr marL="2039614" indent="0" algn="l" defTabSz="679871" rtl="0" eaLnBrk="1" latinLnBrk="0" hangingPunct="1">
              <a:defRPr sz="1340" kern="1200">
                <a:solidFill>
                  <a:schemeClr val="tx1"/>
                </a:solidFill>
                <a:latin typeface="+mn-lt"/>
                <a:ea typeface="+mn-ea"/>
                <a:cs typeface="+mn-cs"/>
              </a:defRPr>
            </a:lvl7pPr>
            <a:lvl8pPr marL="2379548" indent="0" algn="l" defTabSz="679871" rtl="0" eaLnBrk="1" latinLnBrk="0" hangingPunct="1">
              <a:defRPr sz="1340" kern="1200">
                <a:solidFill>
                  <a:schemeClr val="tx1"/>
                </a:solidFill>
                <a:latin typeface="+mn-lt"/>
                <a:ea typeface="+mn-ea"/>
                <a:cs typeface="+mn-cs"/>
              </a:defRPr>
            </a:lvl8pPr>
            <a:lvl9pPr marL="2719486" indent="0" algn="l" defTabSz="679871" rtl="0" eaLnBrk="1" latinLnBrk="0" hangingPunct="1">
              <a:defRPr sz="1340" kern="1200">
                <a:solidFill>
                  <a:schemeClr val="tx1"/>
                </a:solidFill>
                <a:latin typeface="+mn-lt"/>
                <a:ea typeface="+mn-ea"/>
                <a:cs typeface="+mn-cs"/>
              </a:defRPr>
            </a:lvl9pPr>
          </a:lstStyle>
          <a:p>
            <a:pPr algn="ctr"/>
            <a:r>
              <a:rPr lang="fi-FI" spc="-40"/>
              <a:t>Saldo-luku</a:t>
            </a:r>
          </a:p>
          <a:p>
            <a:pPr algn="ctr"/>
            <a:endParaRPr lang="fi-FI" spc="-40"/>
          </a:p>
          <a:p>
            <a:pPr algn="ctr"/>
            <a:r>
              <a:rPr lang="fi-FI" spc="-40"/>
              <a:t>2</a:t>
            </a:r>
          </a:p>
          <a:p>
            <a:pPr algn="ctr"/>
            <a:endParaRPr lang="fi-FI" spc="-40"/>
          </a:p>
          <a:p>
            <a:pPr algn="ctr"/>
            <a:endParaRPr lang="fi-FI" spc="-40"/>
          </a:p>
          <a:p>
            <a:pPr algn="ctr"/>
            <a:r>
              <a:rPr lang="fi-FI" spc="-40"/>
              <a:t>-10</a:t>
            </a:r>
          </a:p>
          <a:p>
            <a:pPr algn="ctr"/>
            <a:endParaRPr lang="fi-FI" spc="-40"/>
          </a:p>
          <a:p>
            <a:pPr algn="ctr"/>
            <a:endParaRPr lang="fi-FI" spc="-40"/>
          </a:p>
          <a:p>
            <a:pPr algn="ctr"/>
            <a:r>
              <a:rPr lang="fi-FI" spc="-40"/>
              <a:t>28</a:t>
            </a:r>
          </a:p>
          <a:p>
            <a:pPr algn="ctr"/>
            <a:endParaRPr lang="fi-FI" spc="-40"/>
          </a:p>
          <a:p>
            <a:pPr algn="ctr"/>
            <a:endParaRPr lang="fi-FI" spc="-40"/>
          </a:p>
          <a:p>
            <a:pPr algn="ctr"/>
            <a:r>
              <a:rPr lang="fi-FI" spc="-40"/>
              <a:t>55</a:t>
            </a:r>
          </a:p>
          <a:p>
            <a:pPr algn="ctr"/>
            <a:endParaRPr lang="fi-FI" spc="-40"/>
          </a:p>
          <a:p>
            <a:pPr algn="ctr"/>
            <a:endParaRPr lang="fi-FI" spc="-40"/>
          </a:p>
          <a:p>
            <a:pPr algn="ctr"/>
            <a:endParaRPr lang="fi-FI" spc="-40"/>
          </a:p>
        </p:txBody>
      </p:sp>
    </p:spTree>
    <p:extLst>
      <p:ext uri="{BB962C8B-B14F-4D97-AF65-F5344CB8AC3E}">
        <p14:creationId xmlns:p14="http://schemas.microsoft.com/office/powerpoint/2010/main" val="2860904856"/>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501DB-361B-675A-5273-F72E65C2FB43}"/>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C4489E5-607F-2641-A258-3E6FCF6219B1}"/>
              </a:ext>
            </a:extLst>
          </p:cNvPr>
          <p:cNvSpPr>
            <a:spLocks noGrp="1"/>
          </p:cNvSpPr>
          <p:nvPr>
            <p:ph type="body" sz="quarter" idx="15"/>
          </p:nvPr>
        </p:nvSpPr>
        <p:spPr>
          <a:xfrm>
            <a:off x="251999" y="282149"/>
            <a:ext cx="8235697" cy="821163"/>
          </a:xfrm>
        </p:spPr>
        <p:txBody>
          <a:bodyPr>
            <a:normAutofit fontScale="25000" lnSpcReduction="20000"/>
          </a:bodyPr>
          <a:lstStyle/>
          <a:p>
            <a:r>
              <a:rPr lang="fi-FI" sz="8800">
                <a:solidFill>
                  <a:schemeClr val="tx1"/>
                </a:solidFill>
              </a:rPr>
              <a:t>Miten arvioitte investointinne kehittyvän vuonna 2026 vuoteen 2025 verrattuna? </a:t>
            </a:r>
            <a:r>
              <a:rPr lang="fi-FI" sz="8800">
                <a:solidFill>
                  <a:schemeClr val="accent2"/>
                </a:solidFill>
              </a:rPr>
              <a:t>Alle 150 työllistävät, 243 vastaajaa</a:t>
            </a:r>
          </a:p>
          <a:p>
            <a:endParaRPr lang="fi-FI"/>
          </a:p>
        </p:txBody>
      </p:sp>
      <p:sp>
        <p:nvSpPr>
          <p:cNvPr id="3" name="Dian numeron paikkamerkki 2">
            <a:extLst>
              <a:ext uri="{FF2B5EF4-FFF2-40B4-BE49-F238E27FC236}">
                <a16:creationId xmlns:a16="http://schemas.microsoft.com/office/drawing/2014/main" id="{EB245CE1-4FDE-1E9F-25E6-E2222563513E}"/>
              </a:ext>
            </a:extLst>
          </p:cNvPr>
          <p:cNvSpPr>
            <a:spLocks noGrp="1"/>
          </p:cNvSpPr>
          <p:nvPr>
            <p:ph type="sldNum" sz="quarter" idx="12"/>
          </p:nvPr>
        </p:nvSpPr>
        <p:spPr/>
        <p:txBody>
          <a:bodyPr/>
          <a:lstStyle/>
          <a:p>
            <a:fld id="{6FCB6B90-8271-4E8F-82C1-E646FBB48A2E}" type="slidenum">
              <a:rPr lang="fi-FI" smtClean="0"/>
              <a:pPr/>
              <a:t>32</a:t>
            </a:fld>
            <a:endParaRPr lang="fi-FI"/>
          </a:p>
        </p:txBody>
      </p:sp>
      <p:sp>
        <p:nvSpPr>
          <p:cNvPr id="5" name="Alatunnisteen paikkamerkki 4">
            <a:extLst>
              <a:ext uri="{FF2B5EF4-FFF2-40B4-BE49-F238E27FC236}">
                <a16:creationId xmlns:a16="http://schemas.microsoft.com/office/drawing/2014/main" id="{C4249123-72BA-2C1D-D658-16D3B5B1131E}"/>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03EE2E45-D5FB-C7AE-DBC3-1D7346C5608D}"/>
              </a:ext>
            </a:extLst>
          </p:cNvPr>
          <p:cNvGraphicFramePr>
            <a:graphicFrameLocks noGrp="1"/>
          </p:cNvGraphicFramePr>
          <p:nvPr>
            <p:ph sz="quarter" idx="17"/>
            <p:extLst>
              <p:ext uri="{D42A27DB-BD31-4B8C-83A1-F6EECF244321}">
                <p14:modId xmlns:p14="http://schemas.microsoft.com/office/powerpoint/2010/main" val="132853044"/>
              </p:ext>
            </p:extLst>
          </p:nvPr>
        </p:nvGraphicFramePr>
        <p:xfrm>
          <a:off x="475083" y="1186099"/>
          <a:ext cx="779110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F07FFDB5-80DD-C55B-780B-CC0EDD83FD11}"/>
              </a:ext>
            </a:extLst>
          </p:cNvPr>
          <p:cNvSpPr>
            <a:spLocks noGrp="1"/>
          </p:cNvSpPr>
          <p:nvPr>
            <p:ph type="body" sz="quarter" idx="18"/>
          </p:nvPr>
        </p:nvSpPr>
        <p:spPr>
          <a:xfrm>
            <a:off x="2334682" y="4727574"/>
            <a:ext cx="4325550" cy="165163"/>
          </a:xfrm>
        </p:spPr>
        <p:txBody>
          <a:bodyPr/>
          <a:lstStyle/>
          <a:p>
            <a:r>
              <a:rPr lang="fi-FI"/>
              <a:t>Lähde: Teknologiateollisuus ry:n </a:t>
            </a:r>
            <a:r>
              <a:rPr lang="fi-FI" err="1"/>
              <a:t>TeknoBaro</a:t>
            </a:r>
            <a:r>
              <a:rPr lang="fi-FI"/>
              <a:t> kesäkuu 2026, vastaajamäärä 304.</a:t>
            </a:r>
          </a:p>
        </p:txBody>
      </p:sp>
      <p:sp>
        <p:nvSpPr>
          <p:cNvPr id="11" name="Tekstiruutu 10">
            <a:extLst>
              <a:ext uri="{FF2B5EF4-FFF2-40B4-BE49-F238E27FC236}">
                <a16:creationId xmlns:a16="http://schemas.microsoft.com/office/drawing/2014/main" id="{09E3187B-E2C7-7CD4-041D-EF7A1C64D0F1}"/>
              </a:ext>
            </a:extLst>
          </p:cNvPr>
          <p:cNvSpPr txBox="1"/>
          <p:nvPr/>
        </p:nvSpPr>
        <p:spPr>
          <a:xfrm>
            <a:off x="6886278" y="1204879"/>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4488B8C8-A9CF-E156-E008-4B76C7214C42}"/>
              </a:ext>
            </a:extLst>
          </p:cNvPr>
          <p:cNvSpPr txBox="1"/>
          <p:nvPr/>
        </p:nvSpPr>
        <p:spPr>
          <a:xfrm>
            <a:off x="8005977" y="959150"/>
            <a:ext cx="662940" cy="2959647"/>
          </a:xfrm>
          <a:prstGeom prst="rect">
            <a:avLst/>
          </a:prstGeom>
          <a:solidFill>
            <a:schemeClr val="accent6"/>
          </a:solidFill>
        </p:spPr>
        <p:txBody>
          <a:bodyPr wrap="square" lIns="36000" tIns="36000" rIns="36000" bIns="36000" rtlCol="0">
            <a:spAutoFit/>
          </a:bodyPr>
          <a:lstStyle>
            <a:defPPr>
              <a:defRPr lang="fi-FI"/>
            </a:defPPr>
            <a:lvl1pPr marL="0" indent="0" algn="l" defTabSz="679871" rtl="0" eaLnBrk="1" latinLnBrk="0" hangingPunct="1">
              <a:defRPr sz="1340" kern="1200">
                <a:solidFill>
                  <a:schemeClr val="tx1"/>
                </a:solidFill>
                <a:latin typeface="+mn-lt"/>
                <a:ea typeface="+mn-ea"/>
                <a:cs typeface="+mn-cs"/>
              </a:defRPr>
            </a:lvl1pPr>
            <a:lvl2pPr marL="339932" indent="0" algn="l" defTabSz="679871" rtl="0" eaLnBrk="1" latinLnBrk="0" hangingPunct="1">
              <a:defRPr sz="1340" kern="1200">
                <a:solidFill>
                  <a:schemeClr val="tx1"/>
                </a:solidFill>
                <a:latin typeface="+mn-lt"/>
                <a:ea typeface="+mn-ea"/>
                <a:cs typeface="+mn-cs"/>
              </a:defRPr>
            </a:lvl2pPr>
            <a:lvl3pPr marL="679871" indent="0" algn="l" defTabSz="679871" rtl="0" eaLnBrk="1" latinLnBrk="0" hangingPunct="1">
              <a:defRPr sz="1340" kern="1200">
                <a:solidFill>
                  <a:schemeClr val="tx1"/>
                </a:solidFill>
                <a:latin typeface="+mn-lt"/>
                <a:ea typeface="+mn-ea"/>
                <a:cs typeface="+mn-cs"/>
              </a:defRPr>
            </a:lvl3pPr>
            <a:lvl4pPr marL="1019807" indent="0" algn="l" defTabSz="679871" rtl="0" eaLnBrk="1" latinLnBrk="0" hangingPunct="1">
              <a:defRPr sz="1340" kern="1200">
                <a:solidFill>
                  <a:schemeClr val="tx1"/>
                </a:solidFill>
                <a:latin typeface="+mn-lt"/>
                <a:ea typeface="+mn-ea"/>
                <a:cs typeface="+mn-cs"/>
              </a:defRPr>
            </a:lvl4pPr>
            <a:lvl5pPr marL="1359744" indent="0" algn="l" defTabSz="679871" rtl="0" eaLnBrk="1" latinLnBrk="0" hangingPunct="1">
              <a:defRPr sz="1340" kern="1200">
                <a:solidFill>
                  <a:schemeClr val="tx1"/>
                </a:solidFill>
                <a:latin typeface="+mn-lt"/>
                <a:ea typeface="+mn-ea"/>
                <a:cs typeface="+mn-cs"/>
              </a:defRPr>
            </a:lvl5pPr>
            <a:lvl6pPr marL="1699681" indent="0" algn="l" defTabSz="679871" rtl="0" eaLnBrk="1" latinLnBrk="0" hangingPunct="1">
              <a:defRPr sz="1340" kern="1200">
                <a:solidFill>
                  <a:schemeClr val="tx1"/>
                </a:solidFill>
                <a:latin typeface="+mn-lt"/>
                <a:ea typeface="+mn-ea"/>
                <a:cs typeface="+mn-cs"/>
              </a:defRPr>
            </a:lvl6pPr>
            <a:lvl7pPr marL="2039614" indent="0" algn="l" defTabSz="679871" rtl="0" eaLnBrk="1" latinLnBrk="0" hangingPunct="1">
              <a:defRPr sz="1340" kern="1200">
                <a:solidFill>
                  <a:schemeClr val="tx1"/>
                </a:solidFill>
                <a:latin typeface="+mn-lt"/>
                <a:ea typeface="+mn-ea"/>
                <a:cs typeface="+mn-cs"/>
              </a:defRPr>
            </a:lvl7pPr>
            <a:lvl8pPr marL="2379548" indent="0" algn="l" defTabSz="679871" rtl="0" eaLnBrk="1" latinLnBrk="0" hangingPunct="1">
              <a:defRPr sz="1340" kern="1200">
                <a:solidFill>
                  <a:schemeClr val="tx1"/>
                </a:solidFill>
                <a:latin typeface="+mn-lt"/>
                <a:ea typeface="+mn-ea"/>
                <a:cs typeface="+mn-cs"/>
              </a:defRPr>
            </a:lvl8pPr>
            <a:lvl9pPr marL="2719486" indent="0" algn="l" defTabSz="679871" rtl="0" eaLnBrk="1" latinLnBrk="0" hangingPunct="1">
              <a:defRPr sz="1340" kern="1200">
                <a:solidFill>
                  <a:schemeClr val="tx1"/>
                </a:solidFill>
                <a:latin typeface="+mn-lt"/>
                <a:ea typeface="+mn-ea"/>
                <a:cs typeface="+mn-cs"/>
              </a:defRPr>
            </a:lvl9pPr>
          </a:lstStyle>
          <a:p>
            <a:pPr algn="ctr"/>
            <a:r>
              <a:rPr lang="fi-FI" spc="-40"/>
              <a:t>Saldo-luku</a:t>
            </a:r>
          </a:p>
          <a:p>
            <a:pPr algn="ctr"/>
            <a:endParaRPr lang="fi-FI" spc="-40"/>
          </a:p>
          <a:p>
            <a:pPr algn="ctr"/>
            <a:r>
              <a:rPr lang="fi-FI" spc="-40"/>
              <a:t>10</a:t>
            </a:r>
          </a:p>
          <a:p>
            <a:pPr algn="ctr"/>
            <a:endParaRPr lang="fi-FI" spc="-40"/>
          </a:p>
          <a:p>
            <a:pPr algn="ctr"/>
            <a:endParaRPr lang="fi-FI" spc="-40"/>
          </a:p>
          <a:p>
            <a:pPr algn="ctr"/>
            <a:r>
              <a:rPr lang="fi-FI" spc="-40"/>
              <a:t>-1</a:t>
            </a:r>
          </a:p>
          <a:p>
            <a:pPr algn="ctr"/>
            <a:endParaRPr lang="fi-FI" spc="-40"/>
          </a:p>
          <a:p>
            <a:pPr algn="ctr"/>
            <a:endParaRPr lang="fi-FI" spc="-40"/>
          </a:p>
          <a:p>
            <a:pPr algn="ctr"/>
            <a:r>
              <a:rPr lang="fi-FI" spc="-40"/>
              <a:t>13</a:t>
            </a:r>
          </a:p>
          <a:p>
            <a:pPr algn="ctr"/>
            <a:endParaRPr lang="fi-FI" spc="-40"/>
          </a:p>
          <a:p>
            <a:pPr algn="ctr"/>
            <a:endParaRPr lang="fi-FI" spc="-40"/>
          </a:p>
          <a:p>
            <a:pPr algn="ctr"/>
            <a:r>
              <a:rPr lang="fi-FI" spc="-40"/>
              <a:t>29</a:t>
            </a:r>
          </a:p>
          <a:p>
            <a:pPr algn="ctr"/>
            <a:endParaRPr lang="fi-FI" spc="-40"/>
          </a:p>
        </p:txBody>
      </p:sp>
    </p:spTree>
    <p:extLst>
      <p:ext uri="{BB962C8B-B14F-4D97-AF65-F5344CB8AC3E}">
        <p14:creationId xmlns:p14="http://schemas.microsoft.com/office/powerpoint/2010/main" val="2380445382"/>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EC87-2C2A-3247-0940-214022B5C4D5}"/>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7E6C1A9-D3EB-D8A3-6C86-6CC121DB2579}"/>
              </a:ext>
            </a:extLst>
          </p:cNvPr>
          <p:cNvSpPr>
            <a:spLocks noGrp="1"/>
          </p:cNvSpPr>
          <p:nvPr>
            <p:ph type="body" sz="quarter" idx="15"/>
          </p:nvPr>
        </p:nvSpPr>
        <p:spPr>
          <a:xfrm>
            <a:off x="251999" y="282149"/>
            <a:ext cx="8131163" cy="821163"/>
          </a:xfrm>
        </p:spPr>
        <p:txBody>
          <a:bodyPr>
            <a:normAutofit fontScale="25000" lnSpcReduction="20000"/>
          </a:bodyPr>
          <a:lstStyle/>
          <a:p>
            <a:r>
              <a:rPr lang="fi-FI" sz="8800">
                <a:solidFill>
                  <a:schemeClr val="tx1"/>
                </a:solidFill>
              </a:rPr>
              <a:t>Miten arvioitte investointinne kehittyvän vuonna 2026 vuoteen 2025 verrattuna? </a:t>
            </a:r>
            <a:r>
              <a:rPr lang="fi-FI" sz="8800">
                <a:solidFill>
                  <a:schemeClr val="accent2"/>
                </a:solidFill>
              </a:rPr>
              <a:t>Yli 150 työllistävät, 61 vastaajaa</a:t>
            </a:r>
          </a:p>
          <a:p>
            <a:endParaRPr lang="fi-FI"/>
          </a:p>
        </p:txBody>
      </p:sp>
      <p:sp>
        <p:nvSpPr>
          <p:cNvPr id="3" name="Dian numeron paikkamerkki 2">
            <a:extLst>
              <a:ext uri="{FF2B5EF4-FFF2-40B4-BE49-F238E27FC236}">
                <a16:creationId xmlns:a16="http://schemas.microsoft.com/office/drawing/2014/main" id="{2399FA0D-2A90-46C6-AC5E-BEE9DF6E486F}"/>
              </a:ext>
            </a:extLst>
          </p:cNvPr>
          <p:cNvSpPr>
            <a:spLocks noGrp="1"/>
          </p:cNvSpPr>
          <p:nvPr>
            <p:ph type="sldNum" sz="quarter" idx="12"/>
          </p:nvPr>
        </p:nvSpPr>
        <p:spPr/>
        <p:txBody>
          <a:bodyPr/>
          <a:lstStyle/>
          <a:p>
            <a:fld id="{6FCB6B90-8271-4E8F-82C1-E646FBB48A2E}" type="slidenum">
              <a:rPr lang="fi-FI" smtClean="0"/>
              <a:pPr/>
              <a:t>33</a:t>
            </a:fld>
            <a:endParaRPr lang="fi-FI"/>
          </a:p>
        </p:txBody>
      </p:sp>
      <p:sp>
        <p:nvSpPr>
          <p:cNvPr id="5" name="Alatunnisteen paikkamerkki 4">
            <a:extLst>
              <a:ext uri="{FF2B5EF4-FFF2-40B4-BE49-F238E27FC236}">
                <a16:creationId xmlns:a16="http://schemas.microsoft.com/office/drawing/2014/main" id="{4CEB8378-253A-2C04-9251-48890DC2DB2A}"/>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261A11FC-AC81-52B0-A1AE-56CFD0CB6EC9}"/>
              </a:ext>
            </a:extLst>
          </p:cNvPr>
          <p:cNvGraphicFramePr>
            <a:graphicFrameLocks noGrp="1"/>
          </p:cNvGraphicFramePr>
          <p:nvPr>
            <p:ph sz="quarter" idx="17"/>
            <p:extLst>
              <p:ext uri="{D42A27DB-BD31-4B8C-83A1-F6EECF244321}">
                <p14:modId xmlns:p14="http://schemas.microsoft.com/office/powerpoint/2010/main" val="1618303361"/>
              </p:ext>
            </p:extLst>
          </p:nvPr>
        </p:nvGraphicFramePr>
        <p:xfrm>
          <a:off x="251999" y="1220455"/>
          <a:ext cx="8050620"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5D3C80CB-1921-464A-C543-114A3102663A}"/>
              </a:ext>
            </a:extLst>
          </p:cNvPr>
          <p:cNvSpPr>
            <a:spLocks noGrp="1"/>
          </p:cNvSpPr>
          <p:nvPr>
            <p:ph type="body" sz="quarter" idx="18"/>
          </p:nvPr>
        </p:nvSpPr>
        <p:spPr>
          <a:xfrm>
            <a:off x="2334682" y="4727574"/>
            <a:ext cx="4325550" cy="165163"/>
          </a:xfrm>
        </p:spPr>
        <p:txBody>
          <a:bodyPr/>
          <a:lstStyle/>
          <a:p>
            <a:r>
              <a:rPr lang="fi-FI"/>
              <a:t>Lähde: Teknologiateollisuus ry:n </a:t>
            </a:r>
            <a:r>
              <a:rPr lang="fi-FI" err="1"/>
              <a:t>TeknoBaro</a:t>
            </a:r>
            <a:r>
              <a:rPr lang="fi-FI"/>
              <a:t> kesäkuu 2026, vastaajamäärä 304.</a:t>
            </a:r>
          </a:p>
          <a:p>
            <a:endParaRPr lang="fi-FI"/>
          </a:p>
        </p:txBody>
      </p:sp>
      <p:sp>
        <p:nvSpPr>
          <p:cNvPr id="11" name="Tekstiruutu 10">
            <a:extLst>
              <a:ext uri="{FF2B5EF4-FFF2-40B4-BE49-F238E27FC236}">
                <a16:creationId xmlns:a16="http://schemas.microsoft.com/office/drawing/2014/main" id="{56D944AF-2189-999B-54FD-E19E6E683097}"/>
              </a:ext>
            </a:extLst>
          </p:cNvPr>
          <p:cNvSpPr txBox="1"/>
          <p:nvPr/>
        </p:nvSpPr>
        <p:spPr>
          <a:xfrm>
            <a:off x="6931993" y="1220903"/>
            <a:ext cx="1451169" cy="234286"/>
          </a:xfrm>
          <a:prstGeom prst="rect">
            <a:avLst/>
          </a:prstGeom>
          <a:noFill/>
        </p:spPr>
        <p:txBody>
          <a:bodyPr wrap="square" lIns="36000" tIns="36000" rIns="36000" bIns="36000" rtlCol="0">
            <a:spAutoFit/>
          </a:bodyPr>
          <a:lstStyle/>
          <a:p>
            <a:r>
              <a:rPr lang="fi-FI" sz="1050" spc="-40"/>
              <a:t>% vastaajista</a:t>
            </a:r>
          </a:p>
        </p:txBody>
      </p:sp>
      <p:sp>
        <p:nvSpPr>
          <p:cNvPr id="6" name="Tekstiruutu 5">
            <a:extLst>
              <a:ext uri="{FF2B5EF4-FFF2-40B4-BE49-F238E27FC236}">
                <a16:creationId xmlns:a16="http://schemas.microsoft.com/office/drawing/2014/main" id="{39A6648A-7536-5ECD-713A-82593F54388C}"/>
              </a:ext>
            </a:extLst>
          </p:cNvPr>
          <p:cNvSpPr txBox="1"/>
          <p:nvPr/>
        </p:nvSpPr>
        <p:spPr>
          <a:xfrm>
            <a:off x="8005977" y="885716"/>
            <a:ext cx="662940" cy="3165858"/>
          </a:xfrm>
          <a:prstGeom prst="rect">
            <a:avLst/>
          </a:prstGeom>
          <a:solidFill>
            <a:schemeClr val="accent6"/>
          </a:solidFill>
        </p:spPr>
        <p:txBody>
          <a:bodyPr wrap="square" lIns="36000" tIns="36000" rIns="36000" bIns="36000" rtlCol="0">
            <a:spAutoFit/>
          </a:bodyPr>
          <a:lstStyle>
            <a:defPPr>
              <a:defRPr lang="fi-FI"/>
            </a:defPPr>
            <a:lvl1pPr marL="0" indent="0" algn="l" defTabSz="679871" rtl="0" eaLnBrk="1" latinLnBrk="0" hangingPunct="1">
              <a:defRPr sz="1340" kern="1200">
                <a:solidFill>
                  <a:schemeClr val="tx1"/>
                </a:solidFill>
                <a:latin typeface="+mn-lt"/>
                <a:ea typeface="+mn-ea"/>
                <a:cs typeface="+mn-cs"/>
              </a:defRPr>
            </a:lvl1pPr>
            <a:lvl2pPr marL="339932" indent="0" algn="l" defTabSz="679871" rtl="0" eaLnBrk="1" latinLnBrk="0" hangingPunct="1">
              <a:defRPr sz="1340" kern="1200">
                <a:solidFill>
                  <a:schemeClr val="tx1"/>
                </a:solidFill>
                <a:latin typeface="+mn-lt"/>
                <a:ea typeface="+mn-ea"/>
                <a:cs typeface="+mn-cs"/>
              </a:defRPr>
            </a:lvl2pPr>
            <a:lvl3pPr marL="679871" indent="0" algn="l" defTabSz="679871" rtl="0" eaLnBrk="1" latinLnBrk="0" hangingPunct="1">
              <a:defRPr sz="1340" kern="1200">
                <a:solidFill>
                  <a:schemeClr val="tx1"/>
                </a:solidFill>
                <a:latin typeface="+mn-lt"/>
                <a:ea typeface="+mn-ea"/>
                <a:cs typeface="+mn-cs"/>
              </a:defRPr>
            </a:lvl3pPr>
            <a:lvl4pPr marL="1019807" indent="0" algn="l" defTabSz="679871" rtl="0" eaLnBrk="1" latinLnBrk="0" hangingPunct="1">
              <a:defRPr sz="1340" kern="1200">
                <a:solidFill>
                  <a:schemeClr val="tx1"/>
                </a:solidFill>
                <a:latin typeface="+mn-lt"/>
                <a:ea typeface="+mn-ea"/>
                <a:cs typeface="+mn-cs"/>
              </a:defRPr>
            </a:lvl4pPr>
            <a:lvl5pPr marL="1359744" indent="0" algn="l" defTabSz="679871" rtl="0" eaLnBrk="1" latinLnBrk="0" hangingPunct="1">
              <a:defRPr sz="1340" kern="1200">
                <a:solidFill>
                  <a:schemeClr val="tx1"/>
                </a:solidFill>
                <a:latin typeface="+mn-lt"/>
                <a:ea typeface="+mn-ea"/>
                <a:cs typeface="+mn-cs"/>
              </a:defRPr>
            </a:lvl5pPr>
            <a:lvl6pPr marL="1699681" indent="0" algn="l" defTabSz="679871" rtl="0" eaLnBrk="1" latinLnBrk="0" hangingPunct="1">
              <a:defRPr sz="1340" kern="1200">
                <a:solidFill>
                  <a:schemeClr val="tx1"/>
                </a:solidFill>
                <a:latin typeface="+mn-lt"/>
                <a:ea typeface="+mn-ea"/>
                <a:cs typeface="+mn-cs"/>
              </a:defRPr>
            </a:lvl6pPr>
            <a:lvl7pPr marL="2039614" indent="0" algn="l" defTabSz="679871" rtl="0" eaLnBrk="1" latinLnBrk="0" hangingPunct="1">
              <a:defRPr sz="1340" kern="1200">
                <a:solidFill>
                  <a:schemeClr val="tx1"/>
                </a:solidFill>
                <a:latin typeface="+mn-lt"/>
                <a:ea typeface="+mn-ea"/>
                <a:cs typeface="+mn-cs"/>
              </a:defRPr>
            </a:lvl7pPr>
            <a:lvl8pPr marL="2379548" indent="0" algn="l" defTabSz="679871" rtl="0" eaLnBrk="1" latinLnBrk="0" hangingPunct="1">
              <a:defRPr sz="1340" kern="1200">
                <a:solidFill>
                  <a:schemeClr val="tx1"/>
                </a:solidFill>
                <a:latin typeface="+mn-lt"/>
                <a:ea typeface="+mn-ea"/>
                <a:cs typeface="+mn-cs"/>
              </a:defRPr>
            </a:lvl8pPr>
            <a:lvl9pPr marL="2719486" indent="0" algn="l" defTabSz="679871" rtl="0" eaLnBrk="1" latinLnBrk="0" hangingPunct="1">
              <a:defRPr sz="1340" kern="1200">
                <a:solidFill>
                  <a:schemeClr val="tx1"/>
                </a:solidFill>
                <a:latin typeface="+mn-lt"/>
                <a:ea typeface="+mn-ea"/>
                <a:cs typeface="+mn-cs"/>
              </a:defRPr>
            </a:lvl9pPr>
          </a:lstStyle>
          <a:p>
            <a:pPr algn="ctr"/>
            <a:r>
              <a:rPr lang="fi-FI" spc="-40"/>
              <a:t>Saldo-luku</a:t>
            </a:r>
          </a:p>
          <a:p>
            <a:pPr algn="ctr"/>
            <a:endParaRPr lang="fi-FI" spc="-40"/>
          </a:p>
          <a:p>
            <a:pPr algn="ctr"/>
            <a:endParaRPr lang="fi-FI" spc="-40"/>
          </a:p>
          <a:p>
            <a:pPr algn="ctr"/>
            <a:r>
              <a:rPr lang="fi-FI" spc="-40"/>
              <a:t>17</a:t>
            </a:r>
          </a:p>
          <a:p>
            <a:pPr algn="ctr"/>
            <a:endParaRPr lang="fi-FI" spc="-40"/>
          </a:p>
          <a:p>
            <a:pPr algn="ctr"/>
            <a:endParaRPr lang="fi-FI" spc="-40"/>
          </a:p>
          <a:p>
            <a:pPr algn="ctr"/>
            <a:r>
              <a:rPr lang="fi-FI" spc="-40"/>
              <a:t>3</a:t>
            </a:r>
          </a:p>
          <a:p>
            <a:pPr algn="ctr"/>
            <a:endParaRPr lang="fi-FI" spc="-40"/>
          </a:p>
          <a:p>
            <a:pPr algn="ctr"/>
            <a:endParaRPr lang="fi-FI" spc="-40"/>
          </a:p>
          <a:p>
            <a:pPr algn="ctr"/>
            <a:r>
              <a:rPr lang="fi-FI" spc="-40"/>
              <a:t>25</a:t>
            </a:r>
          </a:p>
          <a:p>
            <a:pPr algn="ctr"/>
            <a:endParaRPr lang="fi-FI" spc="-40"/>
          </a:p>
          <a:p>
            <a:pPr algn="ctr"/>
            <a:endParaRPr lang="fi-FI" spc="-40"/>
          </a:p>
          <a:p>
            <a:pPr algn="ctr"/>
            <a:r>
              <a:rPr lang="fi-FI" spc="-40"/>
              <a:t>48</a:t>
            </a:r>
          </a:p>
          <a:p>
            <a:pPr algn="ctr"/>
            <a:endParaRPr lang="fi-FI" spc="-40"/>
          </a:p>
        </p:txBody>
      </p:sp>
    </p:spTree>
    <p:extLst>
      <p:ext uri="{BB962C8B-B14F-4D97-AF65-F5344CB8AC3E}">
        <p14:creationId xmlns:p14="http://schemas.microsoft.com/office/powerpoint/2010/main" val="415539906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7934D58-F7EB-C068-7B20-1BDDC319C11D}"/>
              </a:ext>
            </a:extLst>
          </p:cNvPr>
          <p:cNvSpPr>
            <a:spLocks noGrp="1"/>
          </p:cNvSpPr>
          <p:nvPr>
            <p:ph type="body" sz="quarter" idx="15"/>
          </p:nvPr>
        </p:nvSpPr>
        <p:spPr/>
        <p:txBody>
          <a:bodyPr/>
          <a:lstStyle/>
          <a:p>
            <a:r>
              <a:rPr lang="fi-FI">
                <a:solidFill>
                  <a:schemeClr val="tx1"/>
                </a:solidFill>
              </a:rPr>
              <a:t>Investoinnit tekoälyyn</a:t>
            </a:r>
          </a:p>
        </p:txBody>
      </p:sp>
      <p:sp>
        <p:nvSpPr>
          <p:cNvPr id="3" name="Dian numeron paikkamerkki 2">
            <a:extLst>
              <a:ext uri="{FF2B5EF4-FFF2-40B4-BE49-F238E27FC236}">
                <a16:creationId xmlns:a16="http://schemas.microsoft.com/office/drawing/2014/main" id="{B1341B84-63F3-F3E9-6E82-C492379B7E04}"/>
              </a:ext>
            </a:extLst>
          </p:cNvPr>
          <p:cNvSpPr>
            <a:spLocks noGrp="1"/>
          </p:cNvSpPr>
          <p:nvPr>
            <p:ph type="sldNum" sz="quarter" idx="12"/>
          </p:nvPr>
        </p:nvSpPr>
        <p:spPr/>
        <p:txBody>
          <a:bodyPr/>
          <a:lstStyle/>
          <a:p>
            <a:fld id="{6FCB6B90-8271-4E8F-82C1-E646FBB48A2E}" type="slidenum">
              <a:rPr lang="fi-FI" smtClean="0"/>
              <a:pPr/>
              <a:t>34</a:t>
            </a:fld>
            <a:endParaRPr lang="fi-FI"/>
          </a:p>
        </p:txBody>
      </p:sp>
      <p:sp>
        <p:nvSpPr>
          <p:cNvPr id="5" name="Alatunnisteen paikkamerkki 4">
            <a:extLst>
              <a:ext uri="{FF2B5EF4-FFF2-40B4-BE49-F238E27FC236}">
                <a16:creationId xmlns:a16="http://schemas.microsoft.com/office/drawing/2014/main" id="{0E32F57F-E496-6E79-E7E5-F61FC0E338B2}"/>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5EA45152-DFDC-B9AB-2D8A-774BD48E9AF8}"/>
              </a:ext>
            </a:extLst>
          </p:cNvPr>
          <p:cNvSpPr>
            <a:spLocks noGrp="1"/>
          </p:cNvSpPr>
          <p:nvPr>
            <p:ph type="body" sz="quarter" idx="18"/>
          </p:nvPr>
        </p:nvSpPr>
        <p:spPr>
          <a:xfrm>
            <a:off x="2334682" y="4727574"/>
            <a:ext cx="3979979" cy="164691"/>
          </a:xfrm>
        </p:spPr>
        <p:txBody>
          <a:bodyPr/>
          <a:lstStyle/>
          <a:p>
            <a:r>
              <a:rPr lang="fi-FI"/>
              <a:t>Lähde: Teknologiateollisuus ry:n </a:t>
            </a:r>
            <a:r>
              <a:rPr lang="fi-FI" err="1"/>
              <a:t>TeknoBaro</a:t>
            </a:r>
            <a:r>
              <a:rPr lang="fi-FI"/>
              <a:t> kesäkuu 2026, vastaajamäärä 304.</a:t>
            </a:r>
          </a:p>
          <a:p>
            <a:endParaRPr lang="fi-FI"/>
          </a:p>
        </p:txBody>
      </p:sp>
      <p:graphicFrame>
        <p:nvGraphicFramePr>
          <p:cNvPr id="8" name="Sisällön paikkamerkki 9">
            <a:extLst>
              <a:ext uri="{FF2B5EF4-FFF2-40B4-BE49-F238E27FC236}">
                <a16:creationId xmlns:a16="http://schemas.microsoft.com/office/drawing/2014/main" id="{656ADA5B-411A-01C9-B3B1-F4CD649C21AD}"/>
              </a:ext>
            </a:extLst>
          </p:cNvPr>
          <p:cNvGraphicFramePr>
            <a:graphicFrameLocks noGrp="1"/>
          </p:cNvGraphicFramePr>
          <p:nvPr>
            <p:ph sz="quarter" idx="17"/>
            <p:extLst>
              <p:ext uri="{D42A27DB-BD31-4B8C-83A1-F6EECF244321}">
                <p14:modId xmlns:p14="http://schemas.microsoft.com/office/powerpoint/2010/main" val="104169882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8195255"/>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F829BB2-975D-C8DE-C5AC-4DC1C2E54B09}"/>
              </a:ext>
            </a:extLst>
          </p:cNvPr>
          <p:cNvSpPr>
            <a:spLocks noGrp="1"/>
          </p:cNvSpPr>
          <p:nvPr>
            <p:ph type="body" sz="quarter" idx="15"/>
          </p:nvPr>
        </p:nvSpPr>
        <p:spPr/>
        <p:txBody>
          <a:bodyPr/>
          <a:lstStyle/>
          <a:p>
            <a:r>
              <a:rPr lang="fi-FI">
                <a:solidFill>
                  <a:schemeClr val="tx1"/>
                </a:solidFill>
              </a:rPr>
              <a:t>Investoinnit tekoälyyn, muut kuin ”emme investoi tekoälyyn” -&gt; investoi tekoälyyn edes jotain</a:t>
            </a:r>
          </a:p>
          <a:p>
            <a:endParaRPr lang="fi-FI"/>
          </a:p>
        </p:txBody>
      </p:sp>
      <p:sp>
        <p:nvSpPr>
          <p:cNvPr id="3" name="Dian numeron paikkamerkki 2">
            <a:extLst>
              <a:ext uri="{FF2B5EF4-FFF2-40B4-BE49-F238E27FC236}">
                <a16:creationId xmlns:a16="http://schemas.microsoft.com/office/drawing/2014/main" id="{29D2665F-4D9A-211B-2F25-5477F0600CD7}"/>
              </a:ext>
            </a:extLst>
          </p:cNvPr>
          <p:cNvSpPr>
            <a:spLocks noGrp="1"/>
          </p:cNvSpPr>
          <p:nvPr>
            <p:ph type="sldNum" sz="quarter" idx="12"/>
          </p:nvPr>
        </p:nvSpPr>
        <p:spPr/>
        <p:txBody>
          <a:bodyPr/>
          <a:lstStyle/>
          <a:p>
            <a:fld id="{6FCB6B90-8271-4E8F-82C1-E646FBB48A2E}" type="slidenum">
              <a:rPr lang="fi-FI" smtClean="0"/>
              <a:pPr/>
              <a:t>35</a:t>
            </a:fld>
            <a:endParaRPr lang="fi-FI"/>
          </a:p>
        </p:txBody>
      </p:sp>
      <p:sp>
        <p:nvSpPr>
          <p:cNvPr id="5" name="Alatunnisteen paikkamerkki 4">
            <a:extLst>
              <a:ext uri="{FF2B5EF4-FFF2-40B4-BE49-F238E27FC236}">
                <a16:creationId xmlns:a16="http://schemas.microsoft.com/office/drawing/2014/main" id="{37E1D623-0701-130C-1EB2-E838B7A6DF9C}"/>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31EC23B3-FF8F-4AB0-F52C-D7001CEB6440}"/>
              </a:ext>
            </a:extLst>
          </p:cNvPr>
          <p:cNvGraphicFramePr>
            <a:graphicFrameLocks noGrp="1"/>
          </p:cNvGraphicFramePr>
          <p:nvPr>
            <p:ph sz="quarter" idx="17"/>
            <p:extLst>
              <p:ext uri="{D42A27DB-BD31-4B8C-83A1-F6EECF244321}">
                <p14:modId xmlns:p14="http://schemas.microsoft.com/office/powerpoint/2010/main" val="214548859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E289E78B-CC5C-1919-D319-E4CC11B38881}"/>
              </a:ext>
            </a:extLst>
          </p:cNvPr>
          <p:cNvSpPr>
            <a:spLocks noGrp="1"/>
          </p:cNvSpPr>
          <p:nvPr>
            <p:ph type="body" sz="quarter" idx="18"/>
          </p:nvPr>
        </p:nvSpPr>
        <p:spPr>
          <a:xfrm>
            <a:off x="2334682" y="4727574"/>
            <a:ext cx="5092351" cy="165163"/>
          </a:xfrm>
        </p:spPr>
        <p:txBody>
          <a:bodyPr/>
          <a:lstStyle/>
          <a:p>
            <a:r>
              <a:rPr lang="fi-FI"/>
              <a:t>Lähde: Teknologiateollisuus ry:n </a:t>
            </a:r>
            <a:r>
              <a:rPr lang="fi-FI" err="1"/>
              <a:t>TeknoBaro</a:t>
            </a:r>
            <a:r>
              <a:rPr lang="fi-FI"/>
              <a:t> kyselyt.</a:t>
            </a:r>
          </a:p>
          <a:p>
            <a:endParaRPr lang="fi-FI"/>
          </a:p>
        </p:txBody>
      </p:sp>
    </p:spTree>
    <p:extLst>
      <p:ext uri="{BB962C8B-B14F-4D97-AF65-F5344CB8AC3E}">
        <p14:creationId xmlns:p14="http://schemas.microsoft.com/office/powerpoint/2010/main" val="3662339027"/>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7934D58-F7EB-C068-7B20-1BDDC319C11D}"/>
              </a:ext>
            </a:extLst>
          </p:cNvPr>
          <p:cNvSpPr>
            <a:spLocks noGrp="1"/>
          </p:cNvSpPr>
          <p:nvPr>
            <p:ph type="body" sz="quarter" idx="15"/>
          </p:nvPr>
        </p:nvSpPr>
        <p:spPr/>
        <p:txBody>
          <a:bodyPr/>
          <a:lstStyle/>
          <a:p>
            <a:r>
              <a:rPr lang="fi-FI">
                <a:solidFill>
                  <a:schemeClr val="tx1"/>
                </a:solidFill>
              </a:rPr>
              <a:t>Investoinnit tekoälyyn, </a:t>
            </a:r>
            <a:r>
              <a:rPr lang="fi-FI">
                <a:solidFill>
                  <a:schemeClr val="accent2"/>
                </a:solidFill>
              </a:rPr>
              <a:t>teollisuus </a:t>
            </a:r>
            <a:r>
              <a:rPr lang="fi-FI" err="1">
                <a:solidFill>
                  <a:schemeClr val="accent2"/>
                </a:solidFill>
              </a:rPr>
              <a:t>vs</a:t>
            </a:r>
            <a:r>
              <a:rPr lang="fi-FI">
                <a:solidFill>
                  <a:schemeClr val="accent2"/>
                </a:solidFill>
              </a:rPr>
              <a:t> palvelut, % vastaajista</a:t>
            </a:r>
          </a:p>
        </p:txBody>
      </p:sp>
      <p:sp>
        <p:nvSpPr>
          <p:cNvPr id="3" name="Dian numeron paikkamerkki 2">
            <a:extLst>
              <a:ext uri="{FF2B5EF4-FFF2-40B4-BE49-F238E27FC236}">
                <a16:creationId xmlns:a16="http://schemas.microsoft.com/office/drawing/2014/main" id="{B1341B84-63F3-F3E9-6E82-C492379B7E04}"/>
              </a:ext>
            </a:extLst>
          </p:cNvPr>
          <p:cNvSpPr>
            <a:spLocks noGrp="1"/>
          </p:cNvSpPr>
          <p:nvPr>
            <p:ph type="sldNum" sz="quarter" idx="12"/>
          </p:nvPr>
        </p:nvSpPr>
        <p:spPr/>
        <p:txBody>
          <a:bodyPr/>
          <a:lstStyle/>
          <a:p>
            <a:fld id="{6FCB6B90-8271-4E8F-82C1-E646FBB48A2E}" type="slidenum">
              <a:rPr lang="fi-FI" smtClean="0"/>
              <a:pPr/>
              <a:t>36</a:t>
            </a:fld>
            <a:endParaRPr lang="fi-FI"/>
          </a:p>
        </p:txBody>
      </p:sp>
      <p:sp>
        <p:nvSpPr>
          <p:cNvPr id="5" name="Alatunnisteen paikkamerkki 4">
            <a:extLst>
              <a:ext uri="{FF2B5EF4-FFF2-40B4-BE49-F238E27FC236}">
                <a16:creationId xmlns:a16="http://schemas.microsoft.com/office/drawing/2014/main" id="{0E32F57F-E496-6E79-E7E5-F61FC0E338B2}"/>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5EA45152-DFDC-B9AB-2D8A-774BD48E9AF8}"/>
              </a:ext>
            </a:extLst>
          </p:cNvPr>
          <p:cNvSpPr>
            <a:spLocks noGrp="1"/>
          </p:cNvSpPr>
          <p:nvPr>
            <p:ph type="body" sz="quarter" idx="18"/>
          </p:nvPr>
        </p:nvSpPr>
        <p:spPr>
          <a:xfrm>
            <a:off x="2334682" y="4727574"/>
            <a:ext cx="6437843" cy="286878"/>
          </a:xfrm>
        </p:spPr>
        <p:txBody>
          <a:bodyPr/>
          <a:lstStyle/>
          <a:p>
            <a:r>
              <a:rPr lang="fi-FI"/>
              <a:t>Lähde: Teknologiateollisuus ry:n </a:t>
            </a:r>
            <a:r>
              <a:rPr lang="fi-FI" err="1"/>
              <a:t>TeknoBaro</a:t>
            </a:r>
            <a:r>
              <a:rPr lang="fi-FI"/>
              <a:t> kesäkuu 2026, vastaajamäärä 304.</a:t>
            </a:r>
          </a:p>
          <a:p>
            <a:r>
              <a:rPr lang="fi-FI"/>
              <a:t>Teollisuus sisältää metallien jalostuksen, kone- ja metallituoteteollisuuden sekä sähkö- ja elektroniikkateollisuuden. Palvelut sisältää suunnittelu- ja konsultointialan sekä tietotekniikan palvelualan. </a:t>
            </a:r>
          </a:p>
          <a:p>
            <a:endParaRPr lang="fi-FI"/>
          </a:p>
          <a:p>
            <a:endParaRPr lang="fi-FI"/>
          </a:p>
        </p:txBody>
      </p:sp>
      <p:graphicFrame>
        <p:nvGraphicFramePr>
          <p:cNvPr id="8" name="Sisällön paikkamerkki 9">
            <a:extLst>
              <a:ext uri="{FF2B5EF4-FFF2-40B4-BE49-F238E27FC236}">
                <a16:creationId xmlns:a16="http://schemas.microsoft.com/office/drawing/2014/main" id="{656ADA5B-411A-01C9-B3B1-F4CD649C21AD}"/>
              </a:ext>
            </a:extLst>
          </p:cNvPr>
          <p:cNvGraphicFramePr>
            <a:graphicFrameLocks noGrp="1"/>
          </p:cNvGraphicFramePr>
          <p:nvPr>
            <p:ph sz="quarter" idx="17"/>
            <p:extLst>
              <p:ext uri="{D42A27DB-BD31-4B8C-83A1-F6EECF244321}">
                <p14:modId xmlns:p14="http://schemas.microsoft.com/office/powerpoint/2010/main" val="165535145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5069679"/>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7934D58-F7EB-C068-7B20-1BDDC319C11D}"/>
              </a:ext>
            </a:extLst>
          </p:cNvPr>
          <p:cNvSpPr>
            <a:spLocks noGrp="1"/>
          </p:cNvSpPr>
          <p:nvPr>
            <p:ph type="body" sz="quarter" idx="15"/>
          </p:nvPr>
        </p:nvSpPr>
        <p:spPr/>
        <p:txBody>
          <a:bodyPr/>
          <a:lstStyle/>
          <a:p>
            <a:r>
              <a:rPr lang="fi-FI">
                <a:solidFill>
                  <a:schemeClr val="tx1"/>
                </a:solidFill>
              </a:rPr>
              <a:t>Investoinnit tekoälyyn, </a:t>
            </a:r>
            <a:r>
              <a:rPr lang="fi-FI">
                <a:solidFill>
                  <a:schemeClr val="accent2"/>
                </a:solidFill>
              </a:rPr>
              <a:t>yrityksen koko, %  vastaajista</a:t>
            </a:r>
          </a:p>
        </p:txBody>
      </p:sp>
      <p:sp>
        <p:nvSpPr>
          <p:cNvPr id="3" name="Dian numeron paikkamerkki 2">
            <a:extLst>
              <a:ext uri="{FF2B5EF4-FFF2-40B4-BE49-F238E27FC236}">
                <a16:creationId xmlns:a16="http://schemas.microsoft.com/office/drawing/2014/main" id="{B1341B84-63F3-F3E9-6E82-C492379B7E04}"/>
              </a:ext>
            </a:extLst>
          </p:cNvPr>
          <p:cNvSpPr>
            <a:spLocks noGrp="1"/>
          </p:cNvSpPr>
          <p:nvPr>
            <p:ph type="sldNum" sz="quarter" idx="12"/>
          </p:nvPr>
        </p:nvSpPr>
        <p:spPr/>
        <p:txBody>
          <a:bodyPr/>
          <a:lstStyle/>
          <a:p>
            <a:fld id="{6FCB6B90-8271-4E8F-82C1-E646FBB48A2E}" type="slidenum">
              <a:rPr lang="fi-FI" smtClean="0"/>
              <a:pPr/>
              <a:t>37</a:t>
            </a:fld>
            <a:endParaRPr lang="fi-FI"/>
          </a:p>
        </p:txBody>
      </p:sp>
      <p:sp>
        <p:nvSpPr>
          <p:cNvPr id="5" name="Alatunnisteen paikkamerkki 4">
            <a:extLst>
              <a:ext uri="{FF2B5EF4-FFF2-40B4-BE49-F238E27FC236}">
                <a16:creationId xmlns:a16="http://schemas.microsoft.com/office/drawing/2014/main" id="{0E32F57F-E496-6E79-E7E5-F61FC0E338B2}"/>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5EA45152-DFDC-B9AB-2D8A-774BD48E9AF8}"/>
              </a:ext>
            </a:extLst>
          </p:cNvPr>
          <p:cNvSpPr>
            <a:spLocks noGrp="1"/>
          </p:cNvSpPr>
          <p:nvPr>
            <p:ph type="body" sz="quarter" idx="18"/>
          </p:nvPr>
        </p:nvSpPr>
        <p:spPr>
          <a:xfrm>
            <a:off x="2334682" y="4727574"/>
            <a:ext cx="3979979" cy="164691"/>
          </a:xfrm>
        </p:spPr>
        <p:txBody>
          <a:bodyPr/>
          <a:lstStyle/>
          <a:p>
            <a:r>
              <a:rPr lang="fi-FI"/>
              <a:t>Lähde: Teknologiateollisuus ry:n </a:t>
            </a:r>
            <a:r>
              <a:rPr lang="fi-FI" err="1"/>
              <a:t>TeknoBaro</a:t>
            </a:r>
            <a:r>
              <a:rPr lang="fi-FI"/>
              <a:t> kesäkuu 2026, vastaajamäärä 304.</a:t>
            </a:r>
          </a:p>
        </p:txBody>
      </p:sp>
      <p:graphicFrame>
        <p:nvGraphicFramePr>
          <p:cNvPr id="8" name="Sisällön paikkamerkki 9">
            <a:extLst>
              <a:ext uri="{FF2B5EF4-FFF2-40B4-BE49-F238E27FC236}">
                <a16:creationId xmlns:a16="http://schemas.microsoft.com/office/drawing/2014/main" id="{656ADA5B-411A-01C9-B3B1-F4CD649C21AD}"/>
              </a:ext>
            </a:extLst>
          </p:cNvPr>
          <p:cNvGraphicFramePr>
            <a:graphicFrameLocks noGrp="1"/>
          </p:cNvGraphicFramePr>
          <p:nvPr>
            <p:ph sz="quarter" idx="17"/>
            <p:extLst>
              <p:ext uri="{D42A27DB-BD31-4B8C-83A1-F6EECF244321}">
                <p14:modId xmlns:p14="http://schemas.microsoft.com/office/powerpoint/2010/main" val="420339711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0951732"/>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9F45D-2DB6-44CB-E706-1C7AA3DE256B}"/>
            </a:ext>
          </a:extLst>
        </p:cNvPr>
        <p:cNvGrpSpPr/>
        <p:nvPr/>
      </p:nvGrpSpPr>
      <p:grpSpPr>
        <a:xfrm>
          <a:off x="0" y="0"/>
          <a:ext cx="0" cy="0"/>
          <a:chOff x="0" y="0"/>
          <a:chExt cx="0" cy="0"/>
        </a:xfrm>
      </p:grpSpPr>
      <p:pic>
        <p:nvPicPr>
          <p:cNvPr id="11" name="Kuvan paikkamerkki 10">
            <a:extLst>
              <a:ext uri="{FF2B5EF4-FFF2-40B4-BE49-F238E27FC236}">
                <a16:creationId xmlns:a16="http://schemas.microsoft.com/office/drawing/2014/main" id="{0D14E4F7-8C86-913E-BF6B-375485D24A48}"/>
              </a:ext>
            </a:extLst>
          </p:cNvPr>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26609" r="26609"/>
          <a:stretch/>
        </p:blipFill>
        <p:spPr>
          <a:prstGeom prst="rect">
            <a:avLst/>
          </a:prstGeom>
          <a:solidFill>
            <a:srgbClr val="FFFFFF"/>
          </a:solidFill>
        </p:spPr>
      </p:pic>
      <p:sp>
        <p:nvSpPr>
          <p:cNvPr id="6" name="Otsikko 5">
            <a:extLst>
              <a:ext uri="{FF2B5EF4-FFF2-40B4-BE49-F238E27FC236}">
                <a16:creationId xmlns:a16="http://schemas.microsoft.com/office/drawing/2014/main" id="{FAD848B0-60AA-A9C1-BB31-C13FE8139B44}"/>
              </a:ext>
            </a:extLst>
          </p:cNvPr>
          <p:cNvSpPr>
            <a:spLocks noGrp="1"/>
          </p:cNvSpPr>
          <p:nvPr>
            <p:ph type="title"/>
          </p:nvPr>
        </p:nvSpPr>
        <p:spPr>
          <a:xfrm>
            <a:off x="361159" y="574488"/>
            <a:ext cx="5436610" cy="2066590"/>
          </a:xfrm>
        </p:spPr>
        <p:txBody>
          <a:bodyPr/>
          <a:lstStyle/>
          <a:p>
            <a:r>
              <a:rPr lang="fi-FI">
                <a:solidFill>
                  <a:schemeClr val="tx1"/>
                </a:solidFill>
              </a:rPr>
              <a:t>Vapaat kommentit yrityksenne suhdannetilanteesta ja -näkymistä</a:t>
            </a:r>
          </a:p>
        </p:txBody>
      </p:sp>
      <p:sp>
        <p:nvSpPr>
          <p:cNvPr id="3" name="Dian numeron paikkamerkki 2">
            <a:extLst>
              <a:ext uri="{FF2B5EF4-FFF2-40B4-BE49-F238E27FC236}">
                <a16:creationId xmlns:a16="http://schemas.microsoft.com/office/drawing/2014/main" id="{5523C80F-AAEA-1E2C-8EF8-5246D7BCD1EB}"/>
              </a:ext>
            </a:extLst>
          </p:cNvPr>
          <p:cNvSpPr>
            <a:spLocks noGrp="1"/>
          </p:cNvSpPr>
          <p:nvPr>
            <p:ph type="sldNum" sz="quarter" idx="4294967295"/>
          </p:nvPr>
        </p:nvSpPr>
        <p:spPr>
          <a:xfrm>
            <a:off x="8280400" y="4729163"/>
            <a:ext cx="863600" cy="165100"/>
          </a:xfrm>
        </p:spPr>
        <p:txBody>
          <a:bodyPr/>
          <a:lstStyle/>
          <a:p>
            <a:fld id="{6FCB6B90-8271-4E8F-82C1-E646FBB48A2E}" type="slidenum">
              <a:rPr lang="fi-FI" smtClean="0"/>
              <a:pPr/>
              <a:t>38</a:t>
            </a:fld>
            <a:endParaRPr lang="fi-FI"/>
          </a:p>
        </p:txBody>
      </p:sp>
    </p:spTree>
    <p:extLst>
      <p:ext uri="{BB962C8B-B14F-4D97-AF65-F5344CB8AC3E}">
        <p14:creationId xmlns:p14="http://schemas.microsoft.com/office/powerpoint/2010/main" val="1335933876"/>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A15BCAE-52F7-BB51-2689-36ADA64AF0B9}"/>
              </a:ext>
            </a:extLst>
          </p:cNvPr>
          <p:cNvSpPr>
            <a:spLocks noGrp="1"/>
          </p:cNvSpPr>
          <p:nvPr>
            <p:ph type="body" sz="quarter" idx="18"/>
          </p:nvPr>
        </p:nvSpPr>
        <p:spPr/>
        <p:txBody>
          <a:bodyPr/>
          <a:lstStyle/>
          <a:p>
            <a:endParaRPr lang="fi-FI"/>
          </a:p>
        </p:txBody>
      </p:sp>
      <p:sp>
        <p:nvSpPr>
          <p:cNvPr id="3" name="Sisällön paikkamerkki 2">
            <a:extLst>
              <a:ext uri="{FF2B5EF4-FFF2-40B4-BE49-F238E27FC236}">
                <a16:creationId xmlns:a16="http://schemas.microsoft.com/office/drawing/2014/main" id="{34AE0466-C21A-02A1-FDEC-FA628E8D9575}"/>
              </a:ext>
            </a:extLst>
          </p:cNvPr>
          <p:cNvSpPr>
            <a:spLocks noGrp="1"/>
          </p:cNvSpPr>
          <p:nvPr>
            <p:ph idx="1"/>
          </p:nvPr>
        </p:nvSpPr>
        <p:spPr/>
        <p:txBody>
          <a:bodyPr>
            <a:noAutofit/>
          </a:bodyPr>
          <a:lstStyle/>
          <a:p>
            <a:pPr marL="285750" indent="-285750">
              <a:lnSpc>
                <a:spcPct val="100000"/>
              </a:lnSpc>
            </a:pPr>
            <a:r>
              <a:rPr lang="fi-FI" sz="1200"/>
              <a:t>Suhdanne tällä hetkellä näyttää alkavan kasvun suhteen aiempaa paremmalta. Tarjouspyyntöjä tulee, mutta asiakkaat ovat yhä epävarmoja tilauksen teossa.</a:t>
            </a:r>
          </a:p>
          <a:p>
            <a:pPr marL="285750" indent="-285750">
              <a:lnSpc>
                <a:spcPct val="100000"/>
              </a:lnSpc>
            </a:pPr>
            <a:r>
              <a:rPr lang="fi-FI" sz="1200"/>
              <a:t>Uusia tilauksia on tullut kiitettävästi ensimmäisen vuosipuoliskon aikana. Näkyvyys tulevaan on kuitenkin heikkoa.</a:t>
            </a:r>
          </a:p>
          <a:p>
            <a:pPr marL="285750" indent="-285750">
              <a:lnSpc>
                <a:spcPct val="100000"/>
              </a:lnSpc>
            </a:pPr>
            <a:r>
              <a:rPr lang="fi-FI" sz="1200"/>
              <a:t>Erittäin positiivinen alkuvuosi ja olemme sen pohjalta nostaneet toisen vuosipuoliskon myyntiennusteita.</a:t>
            </a:r>
          </a:p>
          <a:p>
            <a:pPr marL="285750" indent="-285750">
              <a:lnSpc>
                <a:spcPct val="100000"/>
              </a:lnSpc>
            </a:pPr>
            <a:r>
              <a:rPr lang="fi-FI" sz="1200"/>
              <a:t>Hiukan näkyy valoa tunnelin päässä</a:t>
            </a:r>
          </a:p>
          <a:p>
            <a:pPr marL="285750" indent="-285750">
              <a:lnSpc>
                <a:spcPct val="100000"/>
              </a:lnSpc>
            </a:pPr>
            <a:r>
              <a:rPr lang="fi-FI" sz="1200"/>
              <a:t>Alkuvuosi tammi-huhti selkeästi oli nousua kysynnässä, toukokuun jälkeen selkeätä epävarmuutta jälleen (korkojen nousu, polttoaineen hinnan nousu, Iranin kriisi </a:t>
            </a:r>
            <a:r>
              <a:rPr lang="fi-FI" sz="1200" err="1"/>
              <a:t>jne</a:t>
            </a:r>
            <a:r>
              <a:rPr lang="fi-FI" sz="1200"/>
              <a:t>).</a:t>
            </a:r>
          </a:p>
          <a:p>
            <a:pPr marL="285750" lvl="0" indent="-285750">
              <a:lnSpc>
                <a:spcPct val="100000"/>
              </a:lnSpc>
            </a:pPr>
            <a:r>
              <a:rPr lang="fi-FI" sz="1200"/>
              <a:t>Tilauskanta on sulanut ja uusia tilauksia tulee hitaasti. Tarjouksia tehdään ennätysmäärä.</a:t>
            </a:r>
          </a:p>
          <a:p>
            <a:pPr marL="285750" lvl="0" indent="-285750">
              <a:lnSpc>
                <a:spcPct val="100000"/>
              </a:lnSpc>
            </a:pPr>
            <a:r>
              <a:rPr lang="fi-FI" sz="1200"/>
              <a:t>Entisestään heikohko tilanne ei ole entisestään enää heikentynyt.</a:t>
            </a:r>
          </a:p>
          <a:p>
            <a:pPr marL="285750" indent="-285750">
              <a:lnSpc>
                <a:spcPct val="100000"/>
              </a:lnSpc>
            </a:pPr>
            <a:r>
              <a:rPr lang="fi-FI" sz="1200"/>
              <a:t>Tilauskanta on sulanut ja uusia tilauksia tulee hitaasti. Tarjouksia tehdään ennätysmäärä. Joudumme todennäköisesti aloittamaan lomautukset lähiaikoina.</a:t>
            </a:r>
          </a:p>
          <a:p>
            <a:pPr marL="285750" lvl="0" indent="-285750">
              <a:lnSpc>
                <a:spcPct val="100000"/>
              </a:lnSpc>
            </a:pPr>
            <a:endParaRPr lang="fi-FI" sz="1200"/>
          </a:p>
          <a:p>
            <a:pPr marL="285750" indent="-285750">
              <a:lnSpc>
                <a:spcPct val="100000"/>
              </a:lnSpc>
            </a:pPr>
            <a:endParaRPr lang="fi-FI" sz="1200"/>
          </a:p>
          <a:p>
            <a:pPr>
              <a:lnSpc>
                <a:spcPct val="100000"/>
              </a:lnSpc>
            </a:pPr>
            <a:endParaRPr lang="fi-FI" sz="900"/>
          </a:p>
        </p:txBody>
      </p:sp>
      <p:sp>
        <p:nvSpPr>
          <p:cNvPr id="4" name="Otsikko 3">
            <a:extLst>
              <a:ext uri="{FF2B5EF4-FFF2-40B4-BE49-F238E27FC236}">
                <a16:creationId xmlns:a16="http://schemas.microsoft.com/office/drawing/2014/main" id="{FC659350-9F38-2C3B-B09D-4AEE9AA8AF54}"/>
              </a:ext>
            </a:extLst>
          </p:cNvPr>
          <p:cNvSpPr>
            <a:spLocks noGrp="1"/>
          </p:cNvSpPr>
          <p:nvPr>
            <p:ph type="title"/>
          </p:nvPr>
        </p:nvSpPr>
        <p:spPr/>
        <p:txBody>
          <a:bodyPr/>
          <a:lstStyle/>
          <a:p>
            <a:r>
              <a:rPr lang="fi-FI"/>
              <a:t>Vapaat kommentit yrityksenne suhdannetilanteesta ja -näkymistä</a:t>
            </a:r>
          </a:p>
        </p:txBody>
      </p:sp>
      <p:sp>
        <p:nvSpPr>
          <p:cNvPr id="5" name="Päivämäärän paikkamerkki 4">
            <a:extLst>
              <a:ext uri="{FF2B5EF4-FFF2-40B4-BE49-F238E27FC236}">
                <a16:creationId xmlns:a16="http://schemas.microsoft.com/office/drawing/2014/main" id="{438310DF-3DAA-4268-064A-026A1D9A209F}"/>
              </a:ext>
            </a:extLst>
          </p:cNvPr>
          <p:cNvSpPr>
            <a:spLocks noGrp="1"/>
          </p:cNvSpPr>
          <p:nvPr>
            <p:ph type="dt" sz="half" idx="2"/>
          </p:nvPr>
        </p:nvSpPr>
        <p:spPr/>
        <p:txBody>
          <a:bodyPr/>
          <a:lstStyle/>
          <a:p>
            <a:fld id="{1B16F53B-7158-4458-A0D4-1436C88C6842}" type="datetime1">
              <a:rPr lang="fi-FI" smtClean="0"/>
              <a:pPr/>
              <a:t>22.6.2026</a:t>
            </a:fld>
            <a:endParaRPr lang="fi-FI"/>
          </a:p>
        </p:txBody>
      </p:sp>
      <p:sp>
        <p:nvSpPr>
          <p:cNvPr id="6" name="Alatunnisteen paikkamerkki 5">
            <a:extLst>
              <a:ext uri="{FF2B5EF4-FFF2-40B4-BE49-F238E27FC236}">
                <a16:creationId xmlns:a16="http://schemas.microsoft.com/office/drawing/2014/main" id="{AC76043F-1129-CA27-A29A-6B789A0C40F2}"/>
              </a:ext>
            </a:extLst>
          </p:cNvPr>
          <p:cNvSpPr>
            <a:spLocks noGrp="1"/>
          </p:cNvSpPr>
          <p:nvPr>
            <p:ph type="ftr" sz="quarter" idx="3"/>
          </p:nvPr>
        </p:nvSpPr>
        <p:spPr/>
        <p:txBody>
          <a:bodyPr/>
          <a:lstStyle/>
          <a:p>
            <a:r>
              <a:rPr lang="fi-FI"/>
              <a:t>Teknologiateollisuus</a:t>
            </a:r>
          </a:p>
        </p:txBody>
      </p:sp>
      <p:sp>
        <p:nvSpPr>
          <p:cNvPr id="7" name="Dian numeron paikkamerkki 6">
            <a:extLst>
              <a:ext uri="{FF2B5EF4-FFF2-40B4-BE49-F238E27FC236}">
                <a16:creationId xmlns:a16="http://schemas.microsoft.com/office/drawing/2014/main" id="{4105F705-D6A6-1D8F-EE09-BED070016194}"/>
              </a:ext>
            </a:extLst>
          </p:cNvPr>
          <p:cNvSpPr>
            <a:spLocks noGrp="1"/>
          </p:cNvSpPr>
          <p:nvPr>
            <p:ph type="sldNum" sz="quarter" idx="4"/>
          </p:nvPr>
        </p:nvSpPr>
        <p:spPr/>
        <p:txBody>
          <a:bodyPr/>
          <a:lstStyle/>
          <a:p>
            <a:fld id="{6FCB6B90-8271-4E8F-82C1-E646FBB48A2E}" type="slidenum">
              <a:rPr lang="fi-FI" smtClean="0"/>
              <a:pPr/>
              <a:t>39</a:t>
            </a:fld>
            <a:endParaRPr lang="fi-FI"/>
          </a:p>
        </p:txBody>
      </p:sp>
    </p:spTree>
    <p:extLst>
      <p:ext uri="{BB962C8B-B14F-4D97-AF65-F5344CB8AC3E}">
        <p14:creationId xmlns:p14="http://schemas.microsoft.com/office/powerpoint/2010/main" val="146569828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234012E-72BA-F385-5B6E-FD1C1EA35906}"/>
              </a:ext>
            </a:extLst>
          </p:cNvPr>
          <p:cNvSpPr>
            <a:spLocks noGrp="1"/>
          </p:cNvSpPr>
          <p:nvPr>
            <p:ph type="body" sz="quarter" idx="15"/>
          </p:nvPr>
        </p:nvSpPr>
        <p:spPr/>
        <p:txBody>
          <a:bodyPr>
            <a:normAutofit fontScale="92500"/>
          </a:bodyPr>
          <a:lstStyle/>
          <a:p>
            <a:r>
              <a:rPr lang="fi-FI">
                <a:solidFill>
                  <a:schemeClr val="tx1"/>
                </a:solidFill>
              </a:rPr>
              <a:t>Vastaajajoukko edustaa koon ja toimialan perusteella hyvin Teknologiateollisuuden jäsenistöä</a:t>
            </a:r>
          </a:p>
        </p:txBody>
      </p:sp>
      <p:sp>
        <p:nvSpPr>
          <p:cNvPr id="3" name="Dian numeron paikkamerkki 2">
            <a:extLst>
              <a:ext uri="{FF2B5EF4-FFF2-40B4-BE49-F238E27FC236}">
                <a16:creationId xmlns:a16="http://schemas.microsoft.com/office/drawing/2014/main" id="{08B83A52-A648-C2AB-B6CB-632EC9B1F666}"/>
              </a:ext>
            </a:extLst>
          </p:cNvPr>
          <p:cNvSpPr>
            <a:spLocks noGrp="1"/>
          </p:cNvSpPr>
          <p:nvPr>
            <p:ph type="sldNum" sz="quarter" idx="12"/>
          </p:nvPr>
        </p:nvSpPr>
        <p:spPr/>
        <p:txBody>
          <a:bodyPr/>
          <a:lstStyle/>
          <a:p>
            <a:fld id="{6FCB6B90-8271-4E8F-82C1-E646FBB48A2E}" type="slidenum">
              <a:rPr lang="fi-FI" smtClean="0"/>
              <a:pPr/>
              <a:t>4</a:t>
            </a:fld>
            <a:endParaRPr lang="fi-FI"/>
          </a:p>
        </p:txBody>
      </p:sp>
      <p:sp>
        <p:nvSpPr>
          <p:cNvPr id="5" name="Alatunnisteen paikkamerkki 4">
            <a:extLst>
              <a:ext uri="{FF2B5EF4-FFF2-40B4-BE49-F238E27FC236}">
                <a16:creationId xmlns:a16="http://schemas.microsoft.com/office/drawing/2014/main" id="{C5BE6901-5CF5-EF4C-BE3A-2679CEF64D25}"/>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BC589349-A072-D3FE-D425-383F35C2DDEC}"/>
              </a:ext>
            </a:extLst>
          </p:cNvPr>
          <p:cNvGraphicFramePr>
            <a:graphicFrameLocks noGrp="1"/>
          </p:cNvGraphicFramePr>
          <p:nvPr>
            <p:ph sz="quarter" idx="17"/>
            <p:extLst>
              <p:ext uri="{D42A27DB-BD31-4B8C-83A1-F6EECF244321}">
                <p14:modId xmlns:p14="http://schemas.microsoft.com/office/powerpoint/2010/main" val="2563972986"/>
              </p:ext>
            </p:extLst>
          </p:nvPr>
        </p:nvGraphicFramePr>
        <p:xfrm>
          <a:off x="381000" y="1269635"/>
          <a:ext cx="4264025" cy="3375390"/>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CC269B88-3A02-C69D-A180-B87D0508921A}"/>
              </a:ext>
            </a:extLst>
          </p:cNvPr>
          <p:cNvSpPr>
            <a:spLocks noGrp="1"/>
          </p:cNvSpPr>
          <p:nvPr>
            <p:ph type="body" sz="quarter" idx="18"/>
          </p:nvPr>
        </p:nvSpPr>
        <p:spPr>
          <a:xfrm>
            <a:off x="2334682" y="4727574"/>
            <a:ext cx="5618624" cy="165163"/>
          </a:xfrm>
        </p:spPr>
        <p:txBody>
          <a:bodyPr/>
          <a:lstStyle/>
          <a:p>
            <a:r>
              <a:rPr lang="fi-FI"/>
              <a:t>Lähde: Teknologiateollisuus ry:n </a:t>
            </a:r>
            <a:r>
              <a:rPr lang="fi-FI" err="1"/>
              <a:t>TeknoBaro</a:t>
            </a:r>
            <a:r>
              <a:rPr lang="fi-FI"/>
              <a:t> kesäkuu 2026, vastaajamäärä 304.</a:t>
            </a:r>
          </a:p>
          <a:p>
            <a:endParaRPr lang="fi-FI"/>
          </a:p>
        </p:txBody>
      </p:sp>
      <p:graphicFrame>
        <p:nvGraphicFramePr>
          <p:cNvPr id="11" name="Sisällön paikkamerkki 9">
            <a:extLst>
              <a:ext uri="{FF2B5EF4-FFF2-40B4-BE49-F238E27FC236}">
                <a16:creationId xmlns:a16="http://schemas.microsoft.com/office/drawing/2014/main" id="{C2A290B5-98F0-2FE7-AD8E-0CA60423D6BF}"/>
              </a:ext>
            </a:extLst>
          </p:cNvPr>
          <p:cNvGraphicFramePr>
            <a:graphicFrameLocks/>
          </p:cNvGraphicFramePr>
          <p:nvPr>
            <p:extLst>
              <p:ext uri="{D42A27DB-BD31-4B8C-83A1-F6EECF244321}">
                <p14:modId xmlns:p14="http://schemas.microsoft.com/office/powerpoint/2010/main" val="4106927720"/>
              </p:ext>
            </p:extLst>
          </p:nvPr>
        </p:nvGraphicFramePr>
        <p:xfrm>
          <a:off x="4645025" y="1269634"/>
          <a:ext cx="4264025" cy="3416665"/>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ruutu 5">
            <a:extLst>
              <a:ext uri="{FF2B5EF4-FFF2-40B4-BE49-F238E27FC236}">
                <a16:creationId xmlns:a16="http://schemas.microsoft.com/office/drawing/2014/main" id="{A8F7DA11-9892-194E-6F61-9B698270B98D}"/>
              </a:ext>
            </a:extLst>
          </p:cNvPr>
          <p:cNvSpPr txBox="1"/>
          <p:nvPr/>
        </p:nvSpPr>
        <p:spPr>
          <a:xfrm>
            <a:off x="7562707" y="3029121"/>
            <a:ext cx="1526292" cy="719034"/>
          </a:xfrm>
          <a:prstGeom prst="rect">
            <a:avLst/>
          </a:prstGeom>
          <a:solidFill>
            <a:schemeClr val="accent3"/>
          </a:solidFill>
        </p:spPr>
        <p:txBody>
          <a:bodyPr wrap="square" lIns="36000" tIns="36000" rIns="36000" bIns="36000" rtlCol="0">
            <a:spAutoFit/>
          </a:bodyPr>
          <a:lstStyle/>
          <a:p>
            <a:r>
              <a:rPr lang="fi-FI" sz="1050" spc="-40"/>
              <a:t>Raportilla toimialoittainen tarkastelu tehty jaolla teollisuus &amp; palvelut.</a:t>
            </a:r>
          </a:p>
        </p:txBody>
      </p:sp>
    </p:spTree>
    <p:extLst>
      <p:ext uri="{BB962C8B-B14F-4D97-AF65-F5344CB8AC3E}">
        <p14:creationId xmlns:p14="http://schemas.microsoft.com/office/powerpoint/2010/main" val="734547613"/>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0AC4D2A-CA1E-7DF8-5A65-11F78E77EA1D}"/>
              </a:ext>
            </a:extLst>
          </p:cNvPr>
          <p:cNvSpPr>
            <a:spLocks noGrp="1"/>
          </p:cNvSpPr>
          <p:nvPr>
            <p:ph type="body" sz="quarter" idx="18"/>
          </p:nvPr>
        </p:nvSpPr>
        <p:spPr/>
        <p:txBody>
          <a:bodyPr/>
          <a:lstStyle/>
          <a:p>
            <a:endParaRPr lang="fi-FI"/>
          </a:p>
        </p:txBody>
      </p:sp>
      <p:sp>
        <p:nvSpPr>
          <p:cNvPr id="3" name="Sisällön paikkamerkki 2">
            <a:extLst>
              <a:ext uri="{FF2B5EF4-FFF2-40B4-BE49-F238E27FC236}">
                <a16:creationId xmlns:a16="http://schemas.microsoft.com/office/drawing/2014/main" id="{022859EE-53DE-EB2E-5ADF-0601F5A367D0}"/>
              </a:ext>
            </a:extLst>
          </p:cNvPr>
          <p:cNvSpPr>
            <a:spLocks noGrp="1"/>
          </p:cNvSpPr>
          <p:nvPr>
            <p:ph idx="1"/>
          </p:nvPr>
        </p:nvSpPr>
        <p:spPr/>
        <p:txBody>
          <a:bodyPr>
            <a:normAutofit/>
          </a:bodyPr>
          <a:lstStyle/>
          <a:p>
            <a:pPr marL="285750" indent="-285750">
              <a:lnSpc>
                <a:spcPct val="120000"/>
              </a:lnSpc>
            </a:pPr>
            <a:r>
              <a:rPr lang="fi-FI" sz="1200"/>
              <a:t>Isossa kuvassa markkinatilanne suunnittelutoimistojen näkökulmasta on ennallaan ja heikko. Datakeskuksiin liittyvän liiketoiminnan kysyntä on kuitenkin kasvanut viimeisen 9kk aikana merkittävästi ja on pääsyy tilanteen paranemiseen vuoden takaiseen verrattuna. Jonkin verran pientä paranemista on nähty tarjouspyyntöjen määrän kasvuna korjaussuunnittelun puolella, mutta kilpailu siellä on erittäin kireää, mikä johtuu siitä, että töitä yleisesti ottaen on edelleen vähemmän, kuin tarjolla olevia resursseja.</a:t>
            </a:r>
          </a:p>
          <a:p>
            <a:pPr marL="285750" indent="-285750">
              <a:lnSpc>
                <a:spcPct val="120000"/>
              </a:lnSpc>
            </a:pPr>
            <a:r>
              <a:rPr lang="fi-FI" sz="1200"/>
              <a:t>B2B IT-sektorilla tekoäly on vaikuttanut SaaS-liiketoimintaan selvästi - asiakkaat ovat odottavalla kannalla AI-mahdollisuuksien suhteen (vaikutus nykytarjontaan ja käyttöön).	</a:t>
            </a:r>
          </a:p>
          <a:p>
            <a:pPr marL="285750" indent="-285750">
              <a:lnSpc>
                <a:spcPct val="120000"/>
              </a:lnSpc>
            </a:pPr>
            <a:r>
              <a:rPr lang="fi-FI" sz="1200"/>
              <a:t>Äärimmäisen haastavaa arvioida mihin suuntaan mennään koska kriisit ja politiikka sekä geopoliittiset asiat vaikuttaa paljon asiakkaiden tilausaktiviteettiin.</a:t>
            </a:r>
          </a:p>
          <a:p>
            <a:pPr marL="285750" indent="-285750">
              <a:lnSpc>
                <a:spcPct val="120000"/>
              </a:lnSpc>
            </a:pPr>
            <a:r>
              <a:rPr lang="fi-FI" sz="1200"/>
              <a:t>Epävarmuus alalla tuntuu jatkuvan, teollisten asiakkaiden investointiherkkyys on edelleen suhteellisen matala.</a:t>
            </a:r>
          </a:p>
          <a:p>
            <a:pPr marL="285750" indent="-285750">
              <a:lnSpc>
                <a:spcPct val="120000"/>
              </a:lnSpc>
            </a:pPr>
            <a:r>
              <a:rPr lang="fi-FI" sz="1200"/>
              <a:t>Materiaalien ja raaka-aineiden hinnoissa nähtävissä merkittävää nousua.</a:t>
            </a:r>
          </a:p>
          <a:p>
            <a:pPr marL="285750" indent="-285750">
              <a:lnSpc>
                <a:spcPct val="120000"/>
              </a:lnSpc>
            </a:pPr>
            <a:endParaRPr lang="fi-FI" sz="1200">
              <a:highlight>
                <a:srgbClr val="FFFF00"/>
              </a:highlight>
            </a:endParaRPr>
          </a:p>
          <a:p>
            <a:endParaRPr lang="fi-FI" sz="1200"/>
          </a:p>
        </p:txBody>
      </p:sp>
      <p:sp>
        <p:nvSpPr>
          <p:cNvPr id="4" name="Otsikko 3">
            <a:extLst>
              <a:ext uri="{FF2B5EF4-FFF2-40B4-BE49-F238E27FC236}">
                <a16:creationId xmlns:a16="http://schemas.microsoft.com/office/drawing/2014/main" id="{75FB6541-EBA2-6344-52F5-10553690A19E}"/>
              </a:ext>
            </a:extLst>
          </p:cNvPr>
          <p:cNvSpPr>
            <a:spLocks noGrp="1"/>
          </p:cNvSpPr>
          <p:nvPr>
            <p:ph type="title"/>
          </p:nvPr>
        </p:nvSpPr>
        <p:spPr/>
        <p:txBody>
          <a:bodyPr/>
          <a:lstStyle/>
          <a:p>
            <a:r>
              <a:rPr lang="fi-FI"/>
              <a:t>Vapaat kommentit yrityksenne suhdannetilanteesta ja -näkymistä</a:t>
            </a:r>
          </a:p>
        </p:txBody>
      </p:sp>
      <p:sp>
        <p:nvSpPr>
          <p:cNvPr id="5" name="Päivämäärän paikkamerkki 4">
            <a:extLst>
              <a:ext uri="{FF2B5EF4-FFF2-40B4-BE49-F238E27FC236}">
                <a16:creationId xmlns:a16="http://schemas.microsoft.com/office/drawing/2014/main" id="{2154DF30-E0CB-18B9-7CDD-785629A82AA2}"/>
              </a:ext>
            </a:extLst>
          </p:cNvPr>
          <p:cNvSpPr>
            <a:spLocks noGrp="1"/>
          </p:cNvSpPr>
          <p:nvPr>
            <p:ph type="dt" sz="half" idx="2"/>
          </p:nvPr>
        </p:nvSpPr>
        <p:spPr/>
        <p:txBody>
          <a:bodyPr/>
          <a:lstStyle/>
          <a:p>
            <a:fld id="{1B16F53B-7158-4458-A0D4-1436C88C6842}" type="datetime1">
              <a:rPr lang="fi-FI" smtClean="0"/>
              <a:pPr/>
              <a:t>22.6.2026</a:t>
            </a:fld>
            <a:endParaRPr lang="fi-FI"/>
          </a:p>
        </p:txBody>
      </p:sp>
      <p:sp>
        <p:nvSpPr>
          <p:cNvPr id="6" name="Alatunnisteen paikkamerkki 5">
            <a:extLst>
              <a:ext uri="{FF2B5EF4-FFF2-40B4-BE49-F238E27FC236}">
                <a16:creationId xmlns:a16="http://schemas.microsoft.com/office/drawing/2014/main" id="{0F675823-B560-FB6F-6D34-D6EB523937EC}"/>
              </a:ext>
            </a:extLst>
          </p:cNvPr>
          <p:cNvSpPr>
            <a:spLocks noGrp="1"/>
          </p:cNvSpPr>
          <p:nvPr>
            <p:ph type="ftr" sz="quarter" idx="3"/>
          </p:nvPr>
        </p:nvSpPr>
        <p:spPr/>
        <p:txBody>
          <a:bodyPr/>
          <a:lstStyle/>
          <a:p>
            <a:r>
              <a:rPr lang="fi-FI"/>
              <a:t>Teknologiateollisuus</a:t>
            </a:r>
          </a:p>
        </p:txBody>
      </p:sp>
      <p:sp>
        <p:nvSpPr>
          <p:cNvPr id="7" name="Dian numeron paikkamerkki 6">
            <a:extLst>
              <a:ext uri="{FF2B5EF4-FFF2-40B4-BE49-F238E27FC236}">
                <a16:creationId xmlns:a16="http://schemas.microsoft.com/office/drawing/2014/main" id="{9D8D5810-16DF-CF7F-5FB1-DE7D71DCF5C8}"/>
              </a:ext>
            </a:extLst>
          </p:cNvPr>
          <p:cNvSpPr>
            <a:spLocks noGrp="1"/>
          </p:cNvSpPr>
          <p:nvPr>
            <p:ph type="sldNum" sz="quarter" idx="4"/>
          </p:nvPr>
        </p:nvSpPr>
        <p:spPr/>
        <p:txBody>
          <a:bodyPr/>
          <a:lstStyle/>
          <a:p>
            <a:fld id="{6FCB6B90-8271-4E8F-82C1-E646FBB48A2E}" type="slidenum">
              <a:rPr lang="fi-FI" smtClean="0"/>
              <a:pPr/>
              <a:t>40</a:t>
            </a:fld>
            <a:endParaRPr lang="fi-FI"/>
          </a:p>
        </p:txBody>
      </p:sp>
    </p:spTree>
    <p:extLst>
      <p:ext uri="{BB962C8B-B14F-4D97-AF65-F5344CB8AC3E}">
        <p14:creationId xmlns:p14="http://schemas.microsoft.com/office/powerpoint/2010/main" val="2678784175"/>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E2601-7499-5C99-C434-91BBE4B4A9B2}"/>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B2CB386D-85F7-0AE6-3B14-F4A4CF171CD0}"/>
              </a:ext>
            </a:extLst>
          </p:cNvPr>
          <p:cNvSpPr>
            <a:spLocks noGrp="1"/>
          </p:cNvSpPr>
          <p:nvPr>
            <p:ph type="title"/>
          </p:nvPr>
        </p:nvSpPr>
        <p:spPr>
          <a:xfrm>
            <a:off x="361159" y="574488"/>
            <a:ext cx="5436610" cy="1040668"/>
          </a:xfrm>
        </p:spPr>
        <p:txBody>
          <a:bodyPr/>
          <a:lstStyle/>
          <a:p>
            <a:r>
              <a:rPr lang="fi-FI">
                <a:solidFill>
                  <a:schemeClr val="tx1"/>
                </a:solidFill>
              </a:rPr>
              <a:t>Vaihtuva osio: </a:t>
            </a:r>
            <a:r>
              <a:rPr lang="fi-FI" err="1">
                <a:solidFill>
                  <a:schemeClr val="tx1"/>
                </a:solidFill>
              </a:rPr>
              <a:t>resilienssi</a:t>
            </a:r>
            <a:endParaRPr lang="fi-FI">
              <a:solidFill>
                <a:schemeClr val="tx1"/>
              </a:solidFill>
            </a:endParaRPr>
          </a:p>
        </p:txBody>
      </p:sp>
      <p:sp>
        <p:nvSpPr>
          <p:cNvPr id="3" name="Dian numeron paikkamerkki 2">
            <a:extLst>
              <a:ext uri="{FF2B5EF4-FFF2-40B4-BE49-F238E27FC236}">
                <a16:creationId xmlns:a16="http://schemas.microsoft.com/office/drawing/2014/main" id="{81F9CB59-F720-A473-60DC-F7F3782E76AC}"/>
              </a:ext>
            </a:extLst>
          </p:cNvPr>
          <p:cNvSpPr>
            <a:spLocks noGrp="1"/>
          </p:cNvSpPr>
          <p:nvPr>
            <p:ph type="sldNum" sz="quarter" idx="4294967295"/>
          </p:nvPr>
        </p:nvSpPr>
        <p:spPr>
          <a:xfrm>
            <a:off x="8280400" y="4729163"/>
            <a:ext cx="863600" cy="165100"/>
          </a:xfrm>
        </p:spPr>
        <p:txBody>
          <a:bodyPr/>
          <a:lstStyle/>
          <a:p>
            <a:fld id="{6FCB6B90-8271-4E8F-82C1-E646FBB48A2E}" type="slidenum">
              <a:rPr lang="fi-FI" smtClean="0"/>
              <a:pPr/>
              <a:t>41</a:t>
            </a:fld>
            <a:endParaRPr lang="fi-FI"/>
          </a:p>
        </p:txBody>
      </p:sp>
      <p:sp>
        <p:nvSpPr>
          <p:cNvPr id="2" name="Tekstiruutu 1">
            <a:extLst>
              <a:ext uri="{FF2B5EF4-FFF2-40B4-BE49-F238E27FC236}">
                <a16:creationId xmlns:a16="http://schemas.microsoft.com/office/drawing/2014/main" id="{C1566642-FA0A-55E3-07CE-057B8B470081}"/>
              </a:ext>
            </a:extLst>
          </p:cNvPr>
          <p:cNvSpPr txBox="1"/>
          <p:nvPr/>
        </p:nvSpPr>
        <p:spPr>
          <a:xfrm>
            <a:off x="432770" y="1940482"/>
            <a:ext cx="5067590" cy="1711108"/>
          </a:xfrm>
          <a:prstGeom prst="rect">
            <a:avLst/>
          </a:prstGeom>
        </p:spPr>
        <p:txBody>
          <a:bodyPr vert="horz" wrap="square" lIns="0" tIns="14604" rIns="0" bIns="0" rtlCol="0" anchor="t">
            <a:spAutoFit/>
          </a:bodyPr>
          <a:lstStyle/>
          <a:p>
            <a:pPr marL="12700" marR="5080">
              <a:lnSpc>
                <a:spcPct val="99900"/>
              </a:lnSpc>
              <a:spcBef>
                <a:spcPts val="114"/>
              </a:spcBef>
            </a:pPr>
            <a:r>
              <a:rPr lang="fi-FI" sz="1200">
                <a:latin typeface="Verdana" panose="020B0604030504040204" pitchFamily="34" charset="0"/>
                <a:ea typeface="Verdana" panose="020B0604030504040204" pitchFamily="34" charset="0"/>
                <a:cs typeface="Verdana" panose="020B0604030504040204" pitchFamily="34" charset="0"/>
              </a:rPr>
              <a:t>Maailmantilanne on tällä hetkellä nopeatempoisessa jatkuvassa muutoksessa, ja yritykset kohtaavat yhä useammin geopoliittisia riskejä, toimitusketjujen häiriöitä ja taloudellista epävarmuutta. </a:t>
            </a:r>
            <a:r>
              <a:rPr lang="fi-FI" sz="1200" err="1">
                <a:latin typeface="Verdana" panose="020B0604030504040204" pitchFamily="34" charset="0"/>
                <a:ea typeface="Verdana" panose="020B0604030504040204" pitchFamily="34" charset="0"/>
                <a:cs typeface="Verdana" panose="020B0604030504040204" pitchFamily="34" charset="0"/>
              </a:rPr>
              <a:t>Resilienssi</a:t>
            </a:r>
            <a:r>
              <a:rPr lang="fi-FI" sz="1200">
                <a:latin typeface="Verdana" panose="020B0604030504040204" pitchFamily="34" charset="0"/>
                <a:ea typeface="Verdana" panose="020B0604030504040204" pitchFamily="34" charset="0"/>
                <a:cs typeface="Verdana" panose="020B0604030504040204" pitchFamily="34" charset="0"/>
              </a:rPr>
              <a:t> ja kyky sopeutua kriiseihin ovat nousseet keskeisiksi kilpailukyvyn ja liiketoiminnan jatkuvuuden edellytyksiksi. Teknologiateollisuus kartoittaa jäsenyritystensä kokemuksia ja varautumistoimia ymmärtääkseen, millaisia haasteita yritykset kohtaavat.</a:t>
            </a:r>
            <a:endParaRPr lang="fi-FI" sz="1200"/>
          </a:p>
          <a:p>
            <a:pPr marL="12700" marR="5080" algn="l">
              <a:lnSpc>
                <a:spcPct val="99900"/>
              </a:lnSpc>
              <a:spcBef>
                <a:spcPts val="114"/>
              </a:spcBef>
            </a:pPr>
            <a:endParaRPr lang="fi-FI" spc="-10"/>
          </a:p>
        </p:txBody>
      </p:sp>
      <p:pic>
        <p:nvPicPr>
          <p:cNvPr id="8" name="Kuvan paikkamerkki 7">
            <a:extLst>
              <a:ext uri="{FF2B5EF4-FFF2-40B4-BE49-F238E27FC236}">
                <a16:creationId xmlns:a16="http://schemas.microsoft.com/office/drawing/2014/main" id="{D65ED715-2042-498F-12C6-125F930E30BC}"/>
              </a:ext>
            </a:extLst>
          </p:cNvPr>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26591" r="26591"/>
          <a:stretch>
            <a:fillRect/>
          </a:stretch>
        </p:blipFill>
        <p:spPr>
          <a:prstGeom prst="rect">
            <a:avLst/>
          </a:prstGeom>
          <a:solidFill>
            <a:srgbClr val="FFFFFF"/>
          </a:solidFill>
        </p:spPr>
      </p:pic>
    </p:spTree>
    <p:extLst>
      <p:ext uri="{BB962C8B-B14F-4D97-AF65-F5344CB8AC3E}">
        <p14:creationId xmlns:p14="http://schemas.microsoft.com/office/powerpoint/2010/main" val="3496352621"/>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BDB9158-D4C8-7AF0-14D3-6F846D61767C}"/>
              </a:ext>
            </a:extLst>
          </p:cNvPr>
          <p:cNvSpPr>
            <a:spLocks noGrp="1"/>
          </p:cNvSpPr>
          <p:nvPr>
            <p:ph type="body" sz="quarter" idx="15"/>
          </p:nvPr>
        </p:nvSpPr>
        <p:spPr/>
        <p:txBody>
          <a:bodyPr/>
          <a:lstStyle/>
          <a:p>
            <a:r>
              <a:rPr lang="fi-FI"/>
              <a:t>Oletteko jo kokeneet konkreettisia vaikutuksia geopoliittisen tilanteen takia (sis. kauppapoliittisen epävarmuuden)? </a:t>
            </a:r>
          </a:p>
        </p:txBody>
      </p:sp>
      <p:sp>
        <p:nvSpPr>
          <p:cNvPr id="3" name="Dian numeron paikkamerkki 2">
            <a:extLst>
              <a:ext uri="{FF2B5EF4-FFF2-40B4-BE49-F238E27FC236}">
                <a16:creationId xmlns:a16="http://schemas.microsoft.com/office/drawing/2014/main" id="{A09FEA2E-F37C-09D7-7CF6-CFE4A2DBC068}"/>
              </a:ext>
            </a:extLst>
          </p:cNvPr>
          <p:cNvSpPr>
            <a:spLocks noGrp="1"/>
          </p:cNvSpPr>
          <p:nvPr>
            <p:ph type="sldNum" sz="quarter" idx="12"/>
          </p:nvPr>
        </p:nvSpPr>
        <p:spPr/>
        <p:txBody>
          <a:bodyPr/>
          <a:lstStyle/>
          <a:p>
            <a:fld id="{6FCB6B90-8271-4E8F-82C1-E646FBB48A2E}" type="slidenum">
              <a:rPr lang="fi-FI" smtClean="0"/>
              <a:pPr/>
              <a:t>42</a:t>
            </a:fld>
            <a:endParaRPr lang="fi-FI"/>
          </a:p>
        </p:txBody>
      </p:sp>
      <p:sp>
        <p:nvSpPr>
          <p:cNvPr id="5" name="Alatunnisteen paikkamerkki 4">
            <a:extLst>
              <a:ext uri="{FF2B5EF4-FFF2-40B4-BE49-F238E27FC236}">
                <a16:creationId xmlns:a16="http://schemas.microsoft.com/office/drawing/2014/main" id="{0098A359-6000-51D7-60B2-D24B4E70BD80}"/>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C92E2524-8069-F2CC-1C95-BAFCAADA1D49}"/>
              </a:ext>
            </a:extLst>
          </p:cNvPr>
          <p:cNvGraphicFramePr>
            <a:graphicFrameLocks noGrp="1"/>
          </p:cNvGraphicFramePr>
          <p:nvPr>
            <p:ph sz="quarter" idx="17"/>
            <p:extLst>
              <p:ext uri="{D42A27DB-BD31-4B8C-83A1-F6EECF244321}">
                <p14:modId xmlns:p14="http://schemas.microsoft.com/office/powerpoint/2010/main" val="3865818194"/>
              </p:ext>
            </p:extLst>
          </p:nvPr>
        </p:nvGraphicFramePr>
        <p:xfrm>
          <a:off x="381000" y="1371599"/>
          <a:ext cx="8391525" cy="32734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5A01C444-8F42-6742-32B3-181EFED679FD}"/>
              </a:ext>
            </a:extLst>
          </p:cNvPr>
          <p:cNvSpPr>
            <a:spLocks noGrp="1"/>
          </p:cNvSpPr>
          <p:nvPr>
            <p:ph type="body" sz="quarter" idx="18"/>
          </p:nvPr>
        </p:nvSpPr>
        <p:spPr>
          <a:xfrm>
            <a:off x="2334682" y="4727574"/>
            <a:ext cx="5797196" cy="185737"/>
          </a:xfrm>
        </p:spPr>
        <p:txBody>
          <a:bodyPr/>
          <a:lstStyle/>
          <a:p>
            <a:r>
              <a:rPr lang="fi-FI"/>
              <a:t>Lähde: Teknologiateollisuus ry:n </a:t>
            </a:r>
            <a:r>
              <a:rPr lang="fi-FI" err="1"/>
              <a:t>TeknoBaro</a:t>
            </a:r>
            <a:r>
              <a:rPr lang="fi-FI"/>
              <a:t> kyselyt.</a:t>
            </a:r>
          </a:p>
        </p:txBody>
      </p:sp>
    </p:spTree>
    <p:extLst>
      <p:ext uri="{BB962C8B-B14F-4D97-AF65-F5344CB8AC3E}">
        <p14:creationId xmlns:p14="http://schemas.microsoft.com/office/powerpoint/2010/main" val="1223982760"/>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42C7BDD-610C-9B7A-6AD5-BDBD7C5FCA1D}"/>
              </a:ext>
            </a:extLst>
          </p:cNvPr>
          <p:cNvSpPr>
            <a:spLocks noGrp="1"/>
          </p:cNvSpPr>
          <p:nvPr>
            <p:ph type="body" sz="quarter" idx="15"/>
          </p:nvPr>
        </p:nvSpPr>
        <p:spPr/>
        <p:txBody>
          <a:bodyPr/>
          <a:lstStyle/>
          <a:p>
            <a:r>
              <a:rPr lang="fi-FI"/>
              <a:t>Miten organisaationne on varautunut häiriötilanteisiin ja toimintanne jatkuvuuden turvaamiseen?</a:t>
            </a:r>
          </a:p>
        </p:txBody>
      </p:sp>
      <p:sp>
        <p:nvSpPr>
          <p:cNvPr id="3" name="Dian numeron paikkamerkki 2">
            <a:extLst>
              <a:ext uri="{FF2B5EF4-FFF2-40B4-BE49-F238E27FC236}">
                <a16:creationId xmlns:a16="http://schemas.microsoft.com/office/drawing/2014/main" id="{3CA2080F-A3C5-DCFD-6971-BEC3AC5F425E}"/>
              </a:ext>
            </a:extLst>
          </p:cNvPr>
          <p:cNvSpPr>
            <a:spLocks noGrp="1"/>
          </p:cNvSpPr>
          <p:nvPr>
            <p:ph type="sldNum" sz="quarter" idx="12"/>
          </p:nvPr>
        </p:nvSpPr>
        <p:spPr/>
        <p:txBody>
          <a:bodyPr/>
          <a:lstStyle/>
          <a:p>
            <a:fld id="{6FCB6B90-8271-4E8F-82C1-E646FBB48A2E}" type="slidenum">
              <a:rPr lang="fi-FI" smtClean="0"/>
              <a:pPr/>
              <a:t>43</a:t>
            </a:fld>
            <a:endParaRPr lang="fi-FI"/>
          </a:p>
        </p:txBody>
      </p:sp>
      <p:sp>
        <p:nvSpPr>
          <p:cNvPr id="5" name="Alatunnisteen paikkamerkki 4">
            <a:extLst>
              <a:ext uri="{FF2B5EF4-FFF2-40B4-BE49-F238E27FC236}">
                <a16:creationId xmlns:a16="http://schemas.microsoft.com/office/drawing/2014/main" id="{24C3DE17-749C-EE7E-8980-5468504C9DA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4AFF3663-F71B-167D-9258-3BC82F94D2E9}"/>
              </a:ext>
            </a:extLst>
          </p:cNvPr>
          <p:cNvGraphicFramePr>
            <a:graphicFrameLocks noGrp="1"/>
          </p:cNvGraphicFramePr>
          <p:nvPr>
            <p:ph sz="quarter" idx="17"/>
            <p:extLst>
              <p:ext uri="{D42A27DB-BD31-4B8C-83A1-F6EECF244321}">
                <p14:modId xmlns:p14="http://schemas.microsoft.com/office/powerpoint/2010/main" val="3742271920"/>
              </p:ext>
            </p:extLst>
          </p:nvPr>
        </p:nvGraphicFramePr>
        <p:xfrm>
          <a:off x="381000" y="1348739"/>
          <a:ext cx="8391525" cy="329628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799BDFAB-1893-94C4-C4CD-6DC496B55D79}"/>
              </a:ext>
            </a:extLst>
          </p:cNvPr>
          <p:cNvSpPr>
            <a:spLocks noGrp="1"/>
          </p:cNvSpPr>
          <p:nvPr>
            <p:ph type="body" sz="quarter" idx="18"/>
          </p:nvPr>
        </p:nvSpPr>
        <p:spPr>
          <a:xfrm>
            <a:off x="2334682" y="4727332"/>
            <a:ext cx="5497049" cy="165406"/>
          </a:xfrm>
        </p:spPr>
        <p:txBody>
          <a:bodyPr/>
          <a:lstStyle/>
          <a:p>
            <a:r>
              <a:rPr lang="fi-FI"/>
              <a:t>Lähde: Teknologiateollisuus ry:n </a:t>
            </a:r>
            <a:r>
              <a:rPr lang="fi-FI" err="1"/>
              <a:t>TeknoBaro</a:t>
            </a:r>
            <a:r>
              <a:rPr lang="fi-FI"/>
              <a:t> kyselyt.</a:t>
            </a:r>
          </a:p>
          <a:p>
            <a:endParaRPr lang="fi-FI"/>
          </a:p>
        </p:txBody>
      </p:sp>
    </p:spTree>
    <p:extLst>
      <p:ext uri="{BB962C8B-B14F-4D97-AF65-F5344CB8AC3E}">
        <p14:creationId xmlns:p14="http://schemas.microsoft.com/office/powerpoint/2010/main" val="1245415364"/>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F44929A-E950-EEA1-35F7-D33AACA046DC}"/>
              </a:ext>
            </a:extLst>
          </p:cNvPr>
          <p:cNvSpPr>
            <a:spLocks noGrp="1"/>
          </p:cNvSpPr>
          <p:nvPr>
            <p:ph type="body" sz="quarter" idx="15"/>
          </p:nvPr>
        </p:nvSpPr>
        <p:spPr/>
        <p:txBody>
          <a:bodyPr/>
          <a:lstStyle/>
          <a:p>
            <a:r>
              <a:rPr lang="fi-FI"/>
              <a:t>Mihin osa-alueisiin olette panostaneet yrityksen kriisinsietokyvyn parantamiseksi viimeisen vuoden aikana? </a:t>
            </a:r>
          </a:p>
        </p:txBody>
      </p:sp>
      <p:sp>
        <p:nvSpPr>
          <p:cNvPr id="3" name="Dian numeron paikkamerkki 2">
            <a:extLst>
              <a:ext uri="{FF2B5EF4-FFF2-40B4-BE49-F238E27FC236}">
                <a16:creationId xmlns:a16="http://schemas.microsoft.com/office/drawing/2014/main" id="{9EECFB9D-F119-BBF9-16DC-7136D3EE6B78}"/>
              </a:ext>
            </a:extLst>
          </p:cNvPr>
          <p:cNvSpPr>
            <a:spLocks noGrp="1"/>
          </p:cNvSpPr>
          <p:nvPr>
            <p:ph type="sldNum" sz="quarter" idx="12"/>
          </p:nvPr>
        </p:nvSpPr>
        <p:spPr/>
        <p:txBody>
          <a:bodyPr/>
          <a:lstStyle/>
          <a:p>
            <a:fld id="{6FCB6B90-8271-4E8F-82C1-E646FBB48A2E}" type="slidenum">
              <a:rPr lang="fi-FI" smtClean="0"/>
              <a:pPr/>
              <a:t>44</a:t>
            </a:fld>
            <a:endParaRPr lang="fi-FI"/>
          </a:p>
        </p:txBody>
      </p:sp>
      <p:sp>
        <p:nvSpPr>
          <p:cNvPr id="5" name="Alatunnisteen paikkamerkki 4">
            <a:extLst>
              <a:ext uri="{FF2B5EF4-FFF2-40B4-BE49-F238E27FC236}">
                <a16:creationId xmlns:a16="http://schemas.microsoft.com/office/drawing/2014/main" id="{3B1947EF-53A0-7E09-4643-35C959856CC7}"/>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72E28217-DFBB-3DC9-7A2C-CFA150F4CB9C}"/>
              </a:ext>
            </a:extLst>
          </p:cNvPr>
          <p:cNvGraphicFramePr>
            <a:graphicFrameLocks noGrp="1"/>
          </p:cNvGraphicFramePr>
          <p:nvPr>
            <p:ph sz="quarter" idx="17"/>
            <p:extLst>
              <p:ext uri="{D42A27DB-BD31-4B8C-83A1-F6EECF244321}">
                <p14:modId xmlns:p14="http://schemas.microsoft.com/office/powerpoint/2010/main" val="378459504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98FD0785-DD33-D808-AAD0-487A7E302925}"/>
              </a:ext>
            </a:extLst>
          </p:cNvPr>
          <p:cNvSpPr>
            <a:spLocks noGrp="1"/>
          </p:cNvSpPr>
          <p:nvPr>
            <p:ph type="body" sz="quarter" idx="18"/>
          </p:nvPr>
        </p:nvSpPr>
        <p:spPr>
          <a:xfrm>
            <a:off x="2334682" y="4727574"/>
            <a:ext cx="5392347" cy="256255"/>
          </a:xfrm>
        </p:spPr>
        <p:txBody>
          <a:bodyPr/>
          <a:lstStyle/>
          <a:p>
            <a:r>
              <a:rPr lang="fi-FI"/>
              <a:t>Lähde: Teknologiateollisuus ry:n </a:t>
            </a:r>
            <a:r>
              <a:rPr lang="fi-FI" err="1"/>
              <a:t>TeknoBaro</a:t>
            </a:r>
            <a:r>
              <a:rPr lang="fi-FI"/>
              <a:t> kyselyt.</a:t>
            </a:r>
          </a:p>
          <a:p>
            <a:endParaRPr lang="fi-FI"/>
          </a:p>
        </p:txBody>
      </p:sp>
    </p:spTree>
    <p:extLst>
      <p:ext uri="{BB962C8B-B14F-4D97-AF65-F5344CB8AC3E}">
        <p14:creationId xmlns:p14="http://schemas.microsoft.com/office/powerpoint/2010/main" val="2205368051"/>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BB5FA13-B435-FCDF-225F-8A00CA0BE784}"/>
              </a:ext>
            </a:extLst>
          </p:cNvPr>
          <p:cNvSpPr>
            <a:spLocks noGrp="1"/>
          </p:cNvSpPr>
          <p:nvPr>
            <p:ph type="body" sz="quarter" idx="15"/>
          </p:nvPr>
        </p:nvSpPr>
        <p:spPr/>
        <p:txBody>
          <a:bodyPr/>
          <a:lstStyle/>
          <a:p>
            <a:r>
              <a:rPr lang="fi-FI"/>
              <a:t>Näettekö nykyisessä maailmantilanteessa ja murroksissa myös uusia liiketoiminta- tai kasvumahdollisuuksia yrityksellenne?</a:t>
            </a:r>
          </a:p>
        </p:txBody>
      </p:sp>
      <p:sp>
        <p:nvSpPr>
          <p:cNvPr id="3" name="Dian numeron paikkamerkki 2">
            <a:extLst>
              <a:ext uri="{FF2B5EF4-FFF2-40B4-BE49-F238E27FC236}">
                <a16:creationId xmlns:a16="http://schemas.microsoft.com/office/drawing/2014/main" id="{D93084C0-1517-4934-9E53-85E6A13BCC4D}"/>
              </a:ext>
            </a:extLst>
          </p:cNvPr>
          <p:cNvSpPr>
            <a:spLocks noGrp="1"/>
          </p:cNvSpPr>
          <p:nvPr>
            <p:ph type="sldNum" sz="quarter" idx="12"/>
          </p:nvPr>
        </p:nvSpPr>
        <p:spPr/>
        <p:txBody>
          <a:bodyPr/>
          <a:lstStyle/>
          <a:p>
            <a:fld id="{6FCB6B90-8271-4E8F-82C1-E646FBB48A2E}" type="slidenum">
              <a:rPr lang="fi-FI" smtClean="0"/>
              <a:pPr/>
              <a:t>45</a:t>
            </a:fld>
            <a:endParaRPr lang="fi-FI"/>
          </a:p>
        </p:txBody>
      </p:sp>
      <p:sp>
        <p:nvSpPr>
          <p:cNvPr id="4" name="Päivämäärän paikkamerkki 3">
            <a:extLst>
              <a:ext uri="{FF2B5EF4-FFF2-40B4-BE49-F238E27FC236}">
                <a16:creationId xmlns:a16="http://schemas.microsoft.com/office/drawing/2014/main" id="{69E14B3E-7815-AB6A-6766-E1FB01C966A4}"/>
              </a:ext>
            </a:extLst>
          </p:cNvPr>
          <p:cNvSpPr>
            <a:spLocks noGrp="1"/>
          </p:cNvSpPr>
          <p:nvPr>
            <p:ph type="dt" sz="half" idx="10"/>
          </p:nvPr>
        </p:nvSpPr>
        <p:spPr/>
        <p:txBody>
          <a:bodyPr/>
          <a:lstStyle/>
          <a:p>
            <a:fld id="{E70C97DB-DA9C-4CFA-B970-B8599B25F3E4}" type="datetime1">
              <a:rPr lang="fi-FI" smtClean="0"/>
              <a:t>22.6.2026</a:t>
            </a:fld>
            <a:endParaRPr lang="fi-FI"/>
          </a:p>
        </p:txBody>
      </p:sp>
      <p:sp>
        <p:nvSpPr>
          <p:cNvPr id="5" name="Alatunnisteen paikkamerkki 4">
            <a:extLst>
              <a:ext uri="{FF2B5EF4-FFF2-40B4-BE49-F238E27FC236}">
                <a16:creationId xmlns:a16="http://schemas.microsoft.com/office/drawing/2014/main" id="{4EA61672-DB8F-53D9-A19D-24D586F1403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FB45C1E7-8397-8A22-9226-C6B65CEF880E}"/>
              </a:ext>
            </a:extLst>
          </p:cNvPr>
          <p:cNvGraphicFramePr>
            <a:graphicFrameLocks noGrp="1"/>
          </p:cNvGraphicFramePr>
          <p:nvPr>
            <p:ph sz="quarter" idx="17"/>
          </p:nvPr>
        </p:nvGraphicFramePr>
        <p:xfrm>
          <a:off x="381000" y="1463039"/>
          <a:ext cx="8391525" cy="318198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1DD63BDA-7922-F7EB-431A-FF088130BD71}"/>
              </a:ext>
            </a:extLst>
          </p:cNvPr>
          <p:cNvSpPr>
            <a:spLocks noGrp="1"/>
          </p:cNvSpPr>
          <p:nvPr>
            <p:ph type="body" sz="quarter" idx="18"/>
          </p:nvPr>
        </p:nvSpPr>
        <p:spPr>
          <a:xfrm>
            <a:off x="2334682" y="4727574"/>
            <a:ext cx="4701312" cy="319076"/>
          </a:xfrm>
        </p:spPr>
        <p:txBody>
          <a:bodyPr/>
          <a:lstStyle/>
          <a:p>
            <a:r>
              <a:rPr lang="fi-FI"/>
              <a:t>Lähde: Teknologiateollisuus ry:n </a:t>
            </a:r>
            <a:r>
              <a:rPr lang="fi-FI" err="1"/>
              <a:t>TeknoBaro</a:t>
            </a:r>
            <a:r>
              <a:rPr lang="fi-FI"/>
              <a:t> kesäkuu 2026, vastaajamäärä 304.</a:t>
            </a:r>
          </a:p>
        </p:txBody>
      </p:sp>
    </p:spTree>
    <p:extLst>
      <p:ext uri="{BB962C8B-B14F-4D97-AF65-F5344CB8AC3E}">
        <p14:creationId xmlns:p14="http://schemas.microsoft.com/office/powerpoint/2010/main" val="1097112446"/>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C564075-3DF4-8316-62DD-A2707361C9AD}"/>
              </a:ext>
            </a:extLst>
          </p:cNvPr>
          <p:cNvSpPr>
            <a:spLocks noGrp="1"/>
          </p:cNvSpPr>
          <p:nvPr>
            <p:ph type="body" sz="quarter" idx="15"/>
          </p:nvPr>
        </p:nvSpPr>
        <p:spPr/>
        <p:txBody>
          <a:bodyPr/>
          <a:lstStyle/>
          <a:p>
            <a:r>
              <a:rPr lang="fi-FI" dirty="0"/>
              <a:t>Millä osa-alueella näette kasvua? Voit valita useita.</a:t>
            </a:r>
          </a:p>
        </p:txBody>
      </p:sp>
      <p:sp>
        <p:nvSpPr>
          <p:cNvPr id="3" name="Dian numeron paikkamerkki 2">
            <a:extLst>
              <a:ext uri="{FF2B5EF4-FFF2-40B4-BE49-F238E27FC236}">
                <a16:creationId xmlns:a16="http://schemas.microsoft.com/office/drawing/2014/main" id="{B1D4093E-A45A-D47D-534C-DD209A8A6104}"/>
              </a:ext>
            </a:extLst>
          </p:cNvPr>
          <p:cNvSpPr>
            <a:spLocks noGrp="1"/>
          </p:cNvSpPr>
          <p:nvPr>
            <p:ph type="sldNum" sz="quarter" idx="12"/>
          </p:nvPr>
        </p:nvSpPr>
        <p:spPr/>
        <p:txBody>
          <a:bodyPr/>
          <a:lstStyle/>
          <a:p>
            <a:fld id="{6FCB6B90-8271-4E8F-82C1-E646FBB48A2E}" type="slidenum">
              <a:rPr lang="fi-FI" smtClean="0"/>
              <a:pPr/>
              <a:t>46</a:t>
            </a:fld>
            <a:endParaRPr lang="fi-FI"/>
          </a:p>
        </p:txBody>
      </p:sp>
      <p:sp>
        <p:nvSpPr>
          <p:cNvPr id="4" name="Päivämäärän paikkamerkki 3">
            <a:extLst>
              <a:ext uri="{FF2B5EF4-FFF2-40B4-BE49-F238E27FC236}">
                <a16:creationId xmlns:a16="http://schemas.microsoft.com/office/drawing/2014/main" id="{07A4F0EC-776E-927D-837D-6F2A05B14734}"/>
              </a:ext>
            </a:extLst>
          </p:cNvPr>
          <p:cNvSpPr>
            <a:spLocks noGrp="1"/>
          </p:cNvSpPr>
          <p:nvPr>
            <p:ph type="dt" sz="half" idx="10"/>
          </p:nvPr>
        </p:nvSpPr>
        <p:spPr/>
        <p:txBody>
          <a:bodyPr/>
          <a:lstStyle/>
          <a:p>
            <a:fld id="{E70C97DB-DA9C-4CFA-B970-B8599B25F3E4}" type="datetime1">
              <a:rPr lang="fi-FI" smtClean="0"/>
              <a:t>22.6.2026</a:t>
            </a:fld>
            <a:endParaRPr lang="fi-FI"/>
          </a:p>
        </p:txBody>
      </p:sp>
      <p:sp>
        <p:nvSpPr>
          <p:cNvPr id="5" name="Alatunnisteen paikkamerkki 4">
            <a:extLst>
              <a:ext uri="{FF2B5EF4-FFF2-40B4-BE49-F238E27FC236}">
                <a16:creationId xmlns:a16="http://schemas.microsoft.com/office/drawing/2014/main" id="{3F072D29-96E7-86AA-DC44-45BCC80E0899}"/>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E16B99CD-A86D-9E8B-B043-751FE95332F1}"/>
              </a:ext>
            </a:extLst>
          </p:cNvPr>
          <p:cNvGraphicFramePr>
            <a:graphicFrameLocks noGrp="1"/>
          </p:cNvGraphicFramePr>
          <p:nvPr>
            <p:ph sz="quarter" idx="17"/>
          </p:nvPr>
        </p:nvGraphicFramePr>
        <p:xfrm>
          <a:off x="381000" y="1011219"/>
          <a:ext cx="8391525" cy="36338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A9F9F7FB-365B-A17B-E2DB-5D360054F182}"/>
              </a:ext>
            </a:extLst>
          </p:cNvPr>
          <p:cNvSpPr>
            <a:spLocks noGrp="1"/>
          </p:cNvSpPr>
          <p:nvPr>
            <p:ph type="body" sz="quarter" idx="18"/>
          </p:nvPr>
        </p:nvSpPr>
        <p:spPr>
          <a:xfrm>
            <a:off x="2334682" y="4727574"/>
            <a:ext cx="5189923" cy="305116"/>
          </a:xfrm>
        </p:spPr>
        <p:txBody>
          <a:bodyPr/>
          <a:lstStyle/>
          <a:p>
            <a:r>
              <a:rPr lang="fi-FI" dirty="0"/>
              <a:t>Lähde: Teknologiateollisuus ry:n </a:t>
            </a:r>
            <a:r>
              <a:rPr lang="fi-FI" dirty="0" err="1"/>
              <a:t>TeknoBaro</a:t>
            </a:r>
            <a:r>
              <a:rPr lang="fi-FI" dirty="0"/>
              <a:t> kesäkuu 2026, vastaajamäärä 304. Kysymys kysytty niiltä, jotka arvioineet vähintään jonkin verran kasvumahdollisuuksia, tällaisia vastaajia yhteensä 187. </a:t>
            </a:r>
          </a:p>
          <a:p>
            <a:endParaRPr lang="fi-FI" dirty="0"/>
          </a:p>
        </p:txBody>
      </p:sp>
      <p:sp>
        <p:nvSpPr>
          <p:cNvPr id="6" name="Tekstiruutu 5">
            <a:extLst>
              <a:ext uri="{FF2B5EF4-FFF2-40B4-BE49-F238E27FC236}">
                <a16:creationId xmlns:a16="http://schemas.microsoft.com/office/drawing/2014/main" id="{1953522D-0507-5075-55F7-C5B45620DB94}"/>
              </a:ext>
            </a:extLst>
          </p:cNvPr>
          <p:cNvSpPr txBox="1"/>
          <p:nvPr/>
        </p:nvSpPr>
        <p:spPr>
          <a:xfrm>
            <a:off x="5228873" y="1185861"/>
            <a:ext cx="3641094" cy="234286"/>
          </a:xfrm>
          <a:prstGeom prst="rect">
            <a:avLst/>
          </a:prstGeom>
          <a:noFill/>
        </p:spPr>
        <p:txBody>
          <a:bodyPr wrap="square" lIns="36000" tIns="36000" rIns="36000" bIns="36000" rtlCol="0">
            <a:spAutoFit/>
          </a:bodyPr>
          <a:lstStyle/>
          <a:p>
            <a:r>
              <a:rPr lang="fi-FI" sz="1050" spc="-40" dirty="0"/>
              <a:t>% vastaajista, jotka näkevät kasvun mahdollisuuksia</a:t>
            </a:r>
          </a:p>
        </p:txBody>
      </p:sp>
    </p:spTree>
    <p:extLst>
      <p:ext uri="{BB962C8B-B14F-4D97-AF65-F5344CB8AC3E}">
        <p14:creationId xmlns:p14="http://schemas.microsoft.com/office/powerpoint/2010/main" val="2762093422"/>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38D476-DA22-6137-7620-060070CA0C98}"/>
              </a:ext>
            </a:extLst>
          </p:cNvPr>
          <p:cNvSpPr>
            <a:spLocks noGrp="1"/>
          </p:cNvSpPr>
          <p:nvPr>
            <p:ph type="title"/>
          </p:nvPr>
        </p:nvSpPr>
        <p:spPr>
          <a:xfrm>
            <a:off x="375410" y="468451"/>
            <a:ext cx="4297680" cy="673838"/>
          </a:xfrm>
        </p:spPr>
        <p:txBody>
          <a:bodyPr/>
          <a:lstStyle/>
          <a:p>
            <a:r>
              <a:rPr lang="fi-FI"/>
              <a:t>Kysyttävää? Ota yhteyttä!</a:t>
            </a:r>
            <a:br>
              <a:rPr lang="fi-FI"/>
            </a:br>
            <a:endParaRPr lang="fi-FI"/>
          </a:p>
        </p:txBody>
      </p:sp>
      <p:pic>
        <p:nvPicPr>
          <p:cNvPr id="6" name="Kuvan paikkamerkki 5">
            <a:extLst>
              <a:ext uri="{FF2B5EF4-FFF2-40B4-BE49-F238E27FC236}">
                <a16:creationId xmlns:a16="http://schemas.microsoft.com/office/drawing/2014/main" id="{CF8E59D3-D0DA-FC0D-BD62-A8832E0AA3AD}"/>
              </a:ext>
            </a:extLst>
          </p:cNvPr>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t="13494" b="13494"/>
          <a:stretch>
            <a:fillRect/>
          </a:stretch>
        </p:blipFill>
        <p:spPr>
          <a:prstGeom prst="rect">
            <a:avLst/>
          </a:prstGeom>
          <a:solidFill>
            <a:srgbClr val="FFFFFF"/>
          </a:solidFill>
        </p:spPr>
      </p:pic>
      <p:sp>
        <p:nvSpPr>
          <p:cNvPr id="4" name="Sisällön paikkamerkki 4">
            <a:extLst>
              <a:ext uri="{FF2B5EF4-FFF2-40B4-BE49-F238E27FC236}">
                <a16:creationId xmlns:a16="http://schemas.microsoft.com/office/drawing/2014/main" id="{46DF0695-6E7A-ACB0-1EDD-F9A86A25BF44}"/>
              </a:ext>
            </a:extLst>
          </p:cNvPr>
          <p:cNvSpPr txBox="1">
            <a:spLocks/>
          </p:cNvSpPr>
          <p:nvPr/>
        </p:nvSpPr>
        <p:spPr>
          <a:xfrm>
            <a:off x="828290" y="1488537"/>
            <a:ext cx="3844800" cy="2343417"/>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b="0" i="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b="0" i="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b="0" i="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b="0" i="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a:t>Hanne Mikkonen</a:t>
            </a:r>
          </a:p>
          <a:p>
            <a:pPr marL="21600" indent="0">
              <a:buFont typeface="Arial" panose="020B0604020202020204" pitchFamily="34" charset="0"/>
              <a:buNone/>
            </a:pPr>
            <a:r>
              <a:rPr lang="fi-FI"/>
              <a:t>Johtava ekonomisti</a:t>
            </a:r>
          </a:p>
          <a:p>
            <a:pPr marL="21600" indent="0">
              <a:buFont typeface="Arial" panose="020B0604020202020204" pitchFamily="34" charset="0"/>
              <a:buNone/>
            </a:pPr>
            <a:endParaRPr lang="fi-FI"/>
          </a:p>
          <a:p>
            <a:pPr marL="21600" indent="0">
              <a:buFont typeface="Arial" panose="020B0604020202020204" pitchFamily="34" charset="0"/>
              <a:buNone/>
            </a:pPr>
            <a:r>
              <a:rPr lang="fi-FI"/>
              <a:t>Talous ja kestävä kasvu</a:t>
            </a:r>
          </a:p>
          <a:p>
            <a:pPr marL="21600" indent="0">
              <a:buFont typeface="Arial" panose="020B0604020202020204" pitchFamily="34" charset="0"/>
              <a:buNone/>
            </a:pPr>
            <a:r>
              <a:rPr lang="fi-FI"/>
              <a:t>Teknologiateollisuus ry</a:t>
            </a:r>
          </a:p>
          <a:p>
            <a:pPr marL="21600" indent="0">
              <a:buFont typeface="Arial" panose="020B0604020202020204" pitchFamily="34" charset="0"/>
              <a:buNone/>
            </a:pPr>
            <a:endParaRPr lang="fi-FI" sz="1400"/>
          </a:p>
          <a:p>
            <a:pPr marL="21600" indent="0">
              <a:buFont typeface="Arial" panose="020B0604020202020204" pitchFamily="34" charset="0"/>
              <a:buNone/>
            </a:pPr>
            <a:r>
              <a:rPr lang="fi-FI" sz="1200"/>
              <a:t>0440 296 152</a:t>
            </a:r>
          </a:p>
          <a:p>
            <a:pPr marL="21600" indent="0">
              <a:buFont typeface="Arial" panose="020B0604020202020204" pitchFamily="34" charset="0"/>
              <a:buNone/>
            </a:pPr>
            <a:r>
              <a:rPr lang="fi-FI" sz="1200">
                <a:hlinkClick r:id="rId3"/>
              </a:rPr>
              <a:t>hanne.mikkonen@teknologiateollisuus.fi</a:t>
            </a:r>
            <a:endParaRPr lang="fi-FI" sz="1200"/>
          </a:p>
          <a:p>
            <a:pPr marL="21600" indent="0">
              <a:buFont typeface="Arial" panose="020B0604020202020204" pitchFamily="34" charset="0"/>
              <a:buNone/>
            </a:pPr>
            <a:endParaRPr lang="fi-FI"/>
          </a:p>
        </p:txBody>
      </p:sp>
    </p:spTree>
    <p:extLst>
      <p:ext uri="{BB962C8B-B14F-4D97-AF65-F5344CB8AC3E}">
        <p14:creationId xmlns:p14="http://schemas.microsoft.com/office/powerpoint/2010/main" val="1708809526"/>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24858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234012E-72BA-F385-5B6E-FD1C1EA35906}"/>
              </a:ext>
            </a:extLst>
          </p:cNvPr>
          <p:cNvSpPr>
            <a:spLocks noGrp="1"/>
          </p:cNvSpPr>
          <p:nvPr>
            <p:ph type="body" sz="quarter" idx="15"/>
          </p:nvPr>
        </p:nvSpPr>
        <p:spPr/>
        <p:txBody>
          <a:bodyPr/>
          <a:lstStyle/>
          <a:p>
            <a:r>
              <a:rPr lang="fi-FI">
                <a:solidFill>
                  <a:schemeClr val="tx1"/>
                </a:solidFill>
              </a:rPr>
              <a:t>Vastaajamäärät</a:t>
            </a:r>
          </a:p>
        </p:txBody>
      </p:sp>
      <p:sp>
        <p:nvSpPr>
          <p:cNvPr id="3" name="Dian numeron paikkamerkki 2">
            <a:extLst>
              <a:ext uri="{FF2B5EF4-FFF2-40B4-BE49-F238E27FC236}">
                <a16:creationId xmlns:a16="http://schemas.microsoft.com/office/drawing/2014/main" id="{08B83A52-A648-C2AB-B6CB-632EC9B1F666}"/>
              </a:ext>
            </a:extLst>
          </p:cNvPr>
          <p:cNvSpPr>
            <a:spLocks noGrp="1"/>
          </p:cNvSpPr>
          <p:nvPr>
            <p:ph type="sldNum" sz="quarter" idx="12"/>
          </p:nvPr>
        </p:nvSpPr>
        <p:spPr/>
        <p:txBody>
          <a:bodyPr/>
          <a:lstStyle/>
          <a:p>
            <a:fld id="{6FCB6B90-8271-4E8F-82C1-E646FBB48A2E}" type="slidenum">
              <a:rPr lang="fi-FI" smtClean="0"/>
              <a:pPr/>
              <a:t>5</a:t>
            </a:fld>
            <a:endParaRPr lang="fi-FI"/>
          </a:p>
        </p:txBody>
      </p:sp>
      <p:sp>
        <p:nvSpPr>
          <p:cNvPr id="5" name="Alatunnisteen paikkamerkki 4">
            <a:extLst>
              <a:ext uri="{FF2B5EF4-FFF2-40B4-BE49-F238E27FC236}">
                <a16:creationId xmlns:a16="http://schemas.microsoft.com/office/drawing/2014/main" id="{C5BE6901-5CF5-EF4C-BE3A-2679CEF64D25}"/>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BC589349-A072-D3FE-D425-383F35C2DDEC}"/>
              </a:ext>
            </a:extLst>
          </p:cNvPr>
          <p:cNvGraphicFramePr>
            <a:graphicFrameLocks noGrp="1"/>
          </p:cNvGraphicFramePr>
          <p:nvPr>
            <p:ph sz="quarter" idx="17"/>
            <p:extLst>
              <p:ext uri="{D42A27DB-BD31-4B8C-83A1-F6EECF244321}">
                <p14:modId xmlns:p14="http://schemas.microsoft.com/office/powerpoint/2010/main" val="2662847413"/>
              </p:ext>
            </p:extLst>
          </p:nvPr>
        </p:nvGraphicFramePr>
        <p:xfrm>
          <a:off x="381000" y="1269635"/>
          <a:ext cx="4264025" cy="3375390"/>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CC269B88-3A02-C69D-A180-B87D0508921A}"/>
              </a:ext>
            </a:extLst>
          </p:cNvPr>
          <p:cNvSpPr>
            <a:spLocks noGrp="1"/>
          </p:cNvSpPr>
          <p:nvPr>
            <p:ph type="body" sz="quarter" idx="18"/>
          </p:nvPr>
        </p:nvSpPr>
        <p:spPr>
          <a:xfrm>
            <a:off x="2334682" y="4727574"/>
            <a:ext cx="5618624" cy="165163"/>
          </a:xfrm>
        </p:spPr>
        <p:txBody>
          <a:bodyPr/>
          <a:lstStyle/>
          <a:p>
            <a:r>
              <a:rPr lang="fi-FI"/>
              <a:t>Lähde: Teknologiateollisuus ry:n </a:t>
            </a:r>
            <a:r>
              <a:rPr lang="fi-FI" err="1"/>
              <a:t>TeknoBaro</a:t>
            </a:r>
            <a:r>
              <a:rPr lang="fi-FI"/>
              <a:t> kesäkuu 2026, vastaajamäärä 304.</a:t>
            </a:r>
          </a:p>
          <a:p>
            <a:endParaRPr lang="fi-FI"/>
          </a:p>
        </p:txBody>
      </p:sp>
      <p:graphicFrame>
        <p:nvGraphicFramePr>
          <p:cNvPr id="11" name="Sisällön paikkamerkki 9">
            <a:extLst>
              <a:ext uri="{FF2B5EF4-FFF2-40B4-BE49-F238E27FC236}">
                <a16:creationId xmlns:a16="http://schemas.microsoft.com/office/drawing/2014/main" id="{C2A290B5-98F0-2FE7-AD8E-0CA60423D6BF}"/>
              </a:ext>
            </a:extLst>
          </p:cNvPr>
          <p:cNvGraphicFramePr>
            <a:graphicFrameLocks/>
          </p:cNvGraphicFramePr>
          <p:nvPr>
            <p:extLst>
              <p:ext uri="{D42A27DB-BD31-4B8C-83A1-F6EECF244321}">
                <p14:modId xmlns:p14="http://schemas.microsoft.com/office/powerpoint/2010/main" val="1184275506"/>
              </p:ext>
            </p:extLst>
          </p:nvPr>
        </p:nvGraphicFramePr>
        <p:xfrm>
          <a:off x="4645025" y="1269634"/>
          <a:ext cx="4264025" cy="3416665"/>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ruutu 5">
            <a:extLst>
              <a:ext uri="{FF2B5EF4-FFF2-40B4-BE49-F238E27FC236}">
                <a16:creationId xmlns:a16="http://schemas.microsoft.com/office/drawing/2014/main" id="{B6262139-273E-293D-D0A9-5A39E368CB4E}"/>
              </a:ext>
            </a:extLst>
          </p:cNvPr>
          <p:cNvSpPr txBox="1"/>
          <p:nvPr/>
        </p:nvSpPr>
        <p:spPr>
          <a:xfrm>
            <a:off x="2714050" y="3059354"/>
            <a:ext cx="1679195" cy="919089"/>
          </a:xfrm>
          <a:prstGeom prst="rect">
            <a:avLst/>
          </a:prstGeom>
          <a:solidFill>
            <a:schemeClr val="accent3"/>
          </a:solidFill>
        </p:spPr>
        <p:txBody>
          <a:bodyPr wrap="square" lIns="36000" tIns="36000" rIns="36000" bIns="36000" rtlCol="0">
            <a:spAutoFit/>
          </a:bodyPr>
          <a:lstStyle/>
          <a:p>
            <a:r>
              <a:rPr lang="fi-FI" sz="1100" spc="-40"/>
              <a:t>Raportilla kokoluokittainen tarkastelu tehty jaolla yli ja alle 150 työllistävät.</a:t>
            </a:r>
          </a:p>
        </p:txBody>
      </p:sp>
    </p:spTree>
    <p:extLst>
      <p:ext uri="{BB962C8B-B14F-4D97-AF65-F5344CB8AC3E}">
        <p14:creationId xmlns:p14="http://schemas.microsoft.com/office/powerpoint/2010/main" val="245620639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6AFB2-32E3-601F-AA73-A82B868C0CFE}"/>
            </a:ext>
          </a:extLst>
        </p:cNvPr>
        <p:cNvGrpSpPr/>
        <p:nvPr/>
      </p:nvGrpSpPr>
      <p:grpSpPr>
        <a:xfrm>
          <a:off x="0" y="0"/>
          <a:ext cx="0" cy="0"/>
          <a:chOff x="0" y="0"/>
          <a:chExt cx="0" cy="0"/>
        </a:xfrm>
      </p:grpSpPr>
      <p:pic>
        <p:nvPicPr>
          <p:cNvPr id="11" name="Kuvan paikkamerkki 10">
            <a:extLst>
              <a:ext uri="{FF2B5EF4-FFF2-40B4-BE49-F238E27FC236}">
                <a16:creationId xmlns:a16="http://schemas.microsoft.com/office/drawing/2014/main" id="{11B91FEF-7DED-3799-A579-0636414E122D}"/>
              </a:ext>
            </a:extLst>
          </p:cNvPr>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26609" r="26609"/>
          <a:stretch/>
        </p:blipFill>
        <p:spPr>
          <a:prstGeom prst="rect">
            <a:avLst/>
          </a:prstGeom>
          <a:solidFill>
            <a:srgbClr val="FFFFFF"/>
          </a:solidFill>
        </p:spPr>
      </p:pic>
      <p:sp>
        <p:nvSpPr>
          <p:cNvPr id="6" name="Otsikko 5">
            <a:extLst>
              <a:ext uri="{FF2B5EF4-FFF2-40B4-BE49-F238E27FC236}">
                <a16:creationId xmlns:a16="http://schemas.microsoft.com/office/drawing/2014/main" id="{4FFB4F3B-4F6B-B223-B505-FBD657ACED05}"/>
              </a:ext>
            </a:extLst>
          </p:cNvPr>
          <p:cNvSpPr>
            <a:spLocks noGrp="1"/>
          </p:cNvSpPr>
          <p:nvPr>
            <p:ph type="title"/>
          </p:nvPr>
        </p:nvSpPr>
        <p:spPr>
          <a:xfrm>
            <a:off x="361159" y="574488"/>
            <a:ext cx="5436610" cy="527708"/>
          </a:xfrm>
        </p:spPr>
        <p:txBody>
          <a:bodyPr/>
          <a:lstStyle/>
          <a:p>
            <a:r>
              <a:rPr lang="fi-FI">
                <a:solidFill>
                  <a:schemeClr val="tx1"/>
                </a:solidFill>
              </a:rPr>
              <a:t>Aikasarjat</a:t>
            </a:r>
          </a:p>
        </p:txBody>
      </p:sp>
      <p:sp>
        <p:nvSpPr>
          <p:cNvPr id="2" name="Tekstin paikkamerkki 1">
            <a:extLst>
              <a:ext uri="{FF2B5EF4-FFF2-40B4-BE49-F238E27FC236}">
                <a16:creationId xmlns:a16="http://schemas.microsoft.com/office/drawing/2014/main" id="{C50AAA19-C080-45F3-D119-A362DE10CB92}"/>
              </a:ext>
            </a:extLst>
          </p:cNvPr>
          <p:cNvSpPr>
            <a:spLocks noGrp="1"/>
          </p:cNvSpPr>
          <p:nvPr>
            <p:ph type="body" sz="quarter" idx="4294967295"/>
          </p:nvPr>
        </p:nvSpPr>
        <p:spPr>
          <a:xfrm>
            <a:off x="361159" y="1517358"/>
            <a:ext cx="4425950" cy="1698625"/>
          </a:xfrm>
        </p:spPr>
        <p:txBody>
          <a:bodyPr>
            <a:normAutofit lnSpcReduction="10000"/>
          </a:bodyPr>
          <a:lstStyle/>
          <a:p>
            <a:pPr marL="21600" indent="0">
              <a:lnSpc>
                <a:spcPct val="110000"/>
              </a:lnSpc>
              <a:buNone/>
            </a:pPr>
            <a:r>
              <a:rPr lang="fi-FI" sz="1050"/>
              <a:t>Saldoluku: Saldoluku on positiivista kehitystä kuvanneiden osuus vähennettynä negatiivista kehitystä kuvanneiden osuudella. Jos esimerkiksi 30 % vastaajista on vastannut uusien tilausten kasvaneen, 50 % pysyneen ennallaan ja 20 % vähentyneen, saldoluku on 30 – 20 eli +10.  </a:t>
            </a:r>
          </a:p>
        </p:txBody>
      </p:sp>
      <p:sp>
        <p:nvSpPr>
          <p:cNvPr id="3" name="Dian numeron paikkamerkki 2">
            <a:extLst>
              <a:ext uri="{FF2B5EF4-FFF2-40B4-BE49-F238E27FC236}">
                <a16:creationId xmlns:a16="http://schemas.microsoft.com/office/drawing/2014/main" id="{7949D8D1-0AEC-6260-20A3-A308A8B5D8CE}"/>
              </a:ext>
            </a:extLst>
          </p:cNvPr>
          <p:cNvSpPr>
            <a:spLocks noGrp="1"/>
          </p:cNvSpPr>
          <p:nvPr>
            <p:ph type="sldNum" sz="quarter" idx="4294967295"/>
          </p:nvPr>
        </p:nvSpPr>
        <p:spPr>
          <a:xfrm>
            <a:off x="8280400" y="4729163"/>
            <a:ext cx="863600" cy="165100"/>
          </a:xfrm>
        </p:spPr>
        <p:txBody>
          <a:bodyPr/>
          <a:lstStyle/>
          <a:p>
            <a:fld id="{6FCB6B90-8271-4E8F-82C1-E646FBB48A2E}" type="slidenum">
              <a:rPr lang="fi-FI" smtClean="0"/>
              <a:pPr/>
              <a:t>6</a:t>
            </a:fld>
            <a:endParaRPr lang="fi-FI"/>
          </a:p>
        </p:txBody>
      </p:sp>
    </p:spTree>
    <p:extLst>
      <p:ext uri="{BB962C8B-B14F-4D97-AF65-F5344CB8AC3E}">
        <p14:creationId xmlns:p14="http://schemas.microsoft.com/office/powerpoint/2010/main" val="4850756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882E5-7E47-AE02-E54E-4D1CB5AEB1FC}"/>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E43F713-5DE1-A1A5-7D65-4F5D3A7B6D54}"/>
              </a:ext>
            </a:extLst>
          </p:cNvPr>
          <p:cNvSpPr>
            <a:spLocks noGrp="1"/>
          </p:cNvSpPr>
          <p:nvPr>
            <p:ph type="body" sz="quarter" idx="15"/>
          </p:nvPr>
        </p:nvSpPr>
        <p:spPr/>
        <p:txBody>
          <a:bodyPr>
            <a:noAutofit/>
          </a:bodyPr>
          <a:lstStyle/>
          <a:p>
            <a:r>
              <a:rPr lang="fi-FI">
                <a:solidFill>
                  <a:schemeClr val="tx1"/>
                </a:solidFill>
              </a:rPr>
              <a:t>Miten kuvaisit yrityksesi tilannetta nyt  seuraavilla osa-alueilla verrattuna noin kolmen kuukauden takaiseen tilanteeseen? Saldoluku </a:t>
            </a:r>
          </a:p>
        </p:txBody>
      </p:sp>
      <p:sp>
        <p:nvSpPr>
          <p:cNvPr id="3" name="Dian numeron paikkamerkki 2">
            <a:extLst>
              <a:ext uri="{FF2B5EF4-FFF2-40B4-BE49-F238E27FC236}">
                <a16:creationId xmlns:a16="http://schemas.microsoft.com/office/drawing/2014/main" id="{3D82E78F-63A1-566E-FFAB-505FDF7FE3E5}"/>
              </a:ext>
            </a:extLst>
          </p:cNvPr>
          <p:cNvSpPr>
            <a:spLocks noGrp="1"/>
          </p:cNvSpPr>
          <p:nvPr>
            <p:ph type="sldNum" sz="quarter" idx="12"/>
          </p:nvPr>
        </p:nvSpPr>
        <p:spPr/>
        <p:txBody>
          <a:bodyPr/>
          <a:lstStyle/>
          <a:p>
            <a:fld id="{6FCB6B90-8271-4E8F-82C1-E646FBB48A2E}" type="slidenum">
              <a:rPr lang="fi-FI" smtClean="0"/>
              <a:pPr/>
              <a:t>7</a:t>
            </a:fld>
            <a:endParaRPr lang="fi-FI"/>
          </a:p>
        </p:txBody>
      </p:sp>
      <p:sp>
        <p:nvSpPr>
          <p:cNvPr id="5" name="Alatunnisteen paikkamerkki 4">
            <a:extLst>
              <a:ext uri="{FF2B5EF4-FFF2-40B4-BE49-F238E27FC236}">
                <a16:creationId xmlns:a16="http://schemas.microsoft.com/office/drawing/2014/main" id="{0FDD7FFF-A3A4-5678-0A39-7D2310927B54}"/>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70330035-73FB-A613-C97A-955F96A023AE}"/>
              </a:ext>
            </a:extLst>
          </p:cNvPr>
          <p:cNvSpPr>
            <a:spLocks noGrp="1"/>
          </p:cNvSpPr>
          <p:nvPr>
            <p:ph type="body" sz="quarter" idx="18"/>
          </p:nvPr>
        </p:nvSpPr>
        <p:spPr>
          <a:xfrm>
            <a:off x="2334682" y="4727574"/>
            <a:ext cx="5618624" cy="165163"/>
          </a:xfrm>
        </p:spPr>
        <p:txBody>
          <a:bodyPr/>
          <a:lstStyle/>
          <a:p>
            <a:r>
              <a:rPr lang="fi-FI"/>
              <a:t>Lähde: Teknologiateollisuus ry:n </a:t>
            </a:r>
            <a:r>
              <a:rPr lang="fi-FI" err="1"/>
              <a:t>TeknoBaro</a:t>
            </a:r>
            <a:r>
              <a:rPr lang="fi-FI"/>
              <a:t> kyselyt.</a:t>
            </a:r>
          </a:p>
        </p:txBody>
      </p:sp>
      <p:graphicFrame>
        <p:nvGraphicFramePr>
          <p:cNvPr id="14" name="Sisällön paikkamerkki 13">
            <a:extLst>
              <a:ext uri="{FF2B5EF4-FFF2-40B4-BE49-F238E27FC236}">
                <a16:creationId xmlns:a16="http://schemas.microsoft.com/office/drawing/2014/main" id="{7E839FFD-A73B-E7E7-50AD-7E4C996BEA5F}"/>
              </a:ext>
            </a:extLst>
          </p:cNvPr>
          <p:cNvGraphicFramePr>
            <a:graphicFrameLocks noGrp="1"/>
          </p:cNvGraphicFramePr>
          <p:nvPr>
            <p:ph sz="quarter" idx="17"/>
            <p:extLst>
              <p:ext uri="{D42A27DB-BD31-4B8C-83A1-F6EECF244321}">
                <p14:modId xmlns:p14="http://schemas.microsoft.com/office/powerpoint/2010/main" val="571300316"/>
              </p:ext>
            </p:extLst>
          </p:nvPr>
        </p:nvGraphicFramePr>
        <p:xfrm>
          <a:off x="4808304" y="1336321"/>
          <a:ext cx="4061663" cy="3226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Sisällön paikkamerkki 13">
            <a:extLst>
              <a:ext uri="{FF2B5EF4-FFF2-40B4-BE49-F238E27FC236}">
                <a16:creationId xmlns:a16="http://schemas.microsoft.com/office/drawing/2014/main" id="{A2299772-2853-A349-EC6D-CD038781EB61}"/>
              </a:ext>
            </a:extLst>
          </p:cNvPr>
          <p:cNvGraphicFramePr>
            <a:graphicFrameLocks/>
          </p:cNvGraphicFramePr>
          <p:nvPr>
            <p:extLst>
              <p:ext uri="{D42A27DB-BD31-4B8C-83A1-F6EECF244321}">
                <p14:modId xmlns:p14="http://schemas.microsoft.com/office/powerpoint/2010/main" val="755593963"/>
              </p:ext>
            </p:extLst>
          </p:nvPr>
        </p:nvGraphicFramePr>
        <p:xfrm>
          <a:off x="417877" y="1336321"/>
          <a:ext cx="4008062" cy="3391489"/>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ruutu 5">
            <a:extLst>
              <a:ext uri="{FF2B5EF4-FFF2-40B4-BE49-F238E27FC236}">
                <a16:creationId xmlns:a16="http://schemas.microsoft.com/office/drawing/2014/main" id="{DA07DF4D-38CE-7406-3FA4-65599A2708A6}"/>
              </a:ext>
            </a:extLst>
          </p:cNvPr>
          <p:cNvSpPr txBox="1"/>
          <p:nvPr/>
        </p:nvSpPr>
        <p:spPr>
          <a:xfrm>
            <a:off x="6251473" y="4354861"/>
            <a:ext cx="2618494" cy="580534"/>
          </a:xfrm>
          <a:prstGeom prst="rect">
            <a:avLst/>
          </a:prstGeom>
          <a:solidFill>
            <a:schemeClr val="accent3"/>
          </a:solidFill>
        </p:spPr>
        <p:txBody>
          <a:bodyPr wrap="square" lIns="36000" tIns="36000" rIns="36000" bIns="36000" rtlCol="0">
            <a:spAutoFit/>
          </a:bodyPr>
          <a:lstStyle/>
          <a:p>
            <a:r>
              <a:rPr lang="fi-FI" sz="1100" spc="-40"/>
              <a:t>Kun saldoluku on plussalla, enemmistö muutosta arvioineista kertoo tilanteen parantuneen.</a:t>
            </a:r>
          </a:p>
        </p:txBody>
      </p:sp>
    </p:spTree>
    <p:extLst>
      <p:ext uri="{BB962C8B-B14F-4D97-AF65-F5344CB8AC3E}">
        <p14:creationId xmlns:p14="http://schemas.microsoft.com/office/powerpoint/2010/main" val="3595277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B33A5-0D3C-7658-E868-42D85A934A69}"/>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F6FB3D0-1A21-02F3-6848-9C50F92B6CA3}"/>
              </a:ext>
            </a:extLst>
          </p:cNvPr>
          <p:cNvSpPr>
            <a:spLocks noGrp="1"/>
          </p:cNvSpPr>
          <p:nvPr>
            <p:ph type="body" sz="quarter" idx="15"/>
          </p:nvPr>
        </p:nvSpPr>
        <p:spPr/>
        <p:txBody>
          <a:bodyPr>
            <a:noAutofit/>
          </a:bodyPr>
          <a:lstStyle/>
          <a:p>
            <a:r>
              <a:rPr lang="fi-FI">
                <a:solidFill>
                  <a:schemeClr val="tx1"/>
                </a:solidFill>
              </a:rPr>
              <a:t>Miten kuvaisit yrityksesi tilannetta nyt  seuraavilla osa-alueilla verrattuna noin kolmen kuukauden takaiseen tilanteeseen? Saldoluku </a:t>
            </a:r>
          </a:p>
        </p:txBody>
      </p:sp>
      <p:sp>
        <p:nvSpPr>
          <p:cNvPr id="3" name="Dian numeron paikkamerkki 2">
            <a:extLst>
              <a:ext uri="{FF2B5EF4-FFF2-40B4-BE49-F238E27FC236}">
                <a16:creationId xmlns:a16="http://schemas.microsoft.com/office/drawing/2014/main" id="{EA14380B-3141-2F4F-A4FC-A5C842FE7219}"/>
              </a:ext>
            </a:extLst>
          </p:cNvPr>
          <p:cNvSpPr>
            <a:spLocks noGrp="1"/>
          </p:cNvSpPr>
          <p:nvPr>
            <p:ph type="sldNum" sz="quarter" idx="12"/>
          </p:nvPr>
        </p:nvSpPr>
        <p:spPr/>
        <p:txBody>
          <a:bodyPr/>
          <a:lstStyle/>
          <a:p>
            <a:fld id="{6FCB6B90-8271-4E8F-82C1-E646FBB48A2E}" type="slidenum">
              <a:rPr lang="fi-FI" smtClean="0"/>
              <a:pPr/>
              <a:t>8</a:t>
            </a:fld>
            <a:endParaRPr lang="fi-FI"/>
          </a:p>
        </p:txBody>
      </p:sp>
      <p:sp>
        <p:nvSpPr>
          <p:cNvPr id="5" name="Alatunnisteen paikkamerkki 4">
            <a:extLst>
              <a:ext uri="{FF2B5EF4-FFF2-40B4-BE49-F238E27FC236}">
                <a16:creationId xmlns:a16="http://schemas.microsoft.com/office/drawing/2014/main" id="{A808F06E-F020-3528-79D4-90BBA1783DD2}"/>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71FA3D6-63B4-9240-D381-C33E9BE828E9}"/>
              </a:ext>
            </a:extLst>
          </p:cNvPr>
          <p:cNvSpPr>
            <a:spLocks noGrp="1"/>
          </p:cNvSpPr>
          <p:nvPr>
            <p:ph type="body" sz="quarter" idx="18"/>
          </p:nvPr>
        </p:nvSpPr>
        <p:spPr>
          <a:xfrm>
            <a:off x="2334682" y="4727574"/>
            <a:ext cx="5618624" cy="165163"/>
          </a:xfrm>
        </p:spPr>
        <p:txBody>
          <a:bodyPr/>
          <a:lstStyle/>
          <a:p>
            <a:r>
              <a:rPr lang="fi-FI"/>
              <a:t>Lähde: Teknologiateollisuus ry:n </a:t>
            </a:r>
            <a:r>
              <a:rPr lang="fi-FI" err="1"/>
              <a:t>TeknoBaro</a:t>
            </a:r>
            <a:r>
              <a:rPr lang="fi-FI"/>
              <a:t> kyselyt.</a:t>
            </a:r>
          </a:p>
          <a:p>
            <a:endParaRPr lang="fi-FI"/>
          </a:p>
        </p:txBody>
      </p:sp>
      <p:graphicFrame>
        <p:nvGraphicFramePr>
          <p:cNvPr id="14" name="Sisällön paikkamerkki 13">
            <a:extLst>
              <a:ext uri="{FF2B5EF4-FFF2-40B4-BE49-F238E27FC236}">
                <a16:creationId xmlns:a16="http://schemas.microsoft.com/office/drawing/2014/main" id="{B9D88AA1-62AD-6EE2-D892-BFA243D6456D}"/>
              </a:ext>
            </a:extLst>
          </p:cNvPr>
          <p:cNvGraphicFramePr>
            <a:graphicFrameLocks noGrp="1"/>
          </p:cNvGraphicFramePr>
          <p:nvPr>
            <p:ph sz="quarter" idx="17"/>
            <p:extLst>
              <p:ext uri="{D42A27DB-BD31-4B8C-83A1-F6EECF244321}">
                <p14:modId xmlns:p14="http://schemas.microsoft.com/office/powerpoint/2010/main" val="1131559713"/>
              </p:ext>
            </p:extLst>
          </p:nvPr>
        </p:nvGraphicFramePr>
        <p:xfrm>
          <a:off x="381000" y="1411941"/>
          <a:ext cx="4061663" cy="32330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Sisällön paikkamerkki 13">
            <a:extLst>
              <a:ext uri="{FF2B5EF4-FFF2-40B4-BE49-F238E27FC236}">
                <a16:creationId xmlns:a16="http://schemas.microsoft.com/office/drawing/2014/main" id="{1C5A1FFC-C0DF-7502-AA88-9A562093F461}"/>
              </a:ext>
            </a:extLst>
          </p:cNvPr>
          <p:cNvGraphicFramePr>
            <a:graphicFrameLocks/>
          </p:cNvGraphicFramePr>
          <p:nvPr>
            <p:extLst>
              <p:ext uri="{D42A27DB-BD31-4B8C-83A1-F6EECF244321}">
                <p14:modId xmlns:p14="http://schemas.microsoft.com/office/powerpoint/2010/main" val="611850105"/>
              </p:ext>
            </p:extLst>
          </p:nvPr>
        </p:nvGraphicFramePr>
        <p:xfrm>
          <a:off x="5022476" y="1411941"/>
          <a:ext cx="4008062" cy="3398214"/>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ruutu 5">
            <a:extLst>
              <a:ext uri="{FF2B5EF4-FFF2-40B4-BE49-F238E27FC236}">
                <a16:creationId xmlns:a16="http://schemas.microsoft.com/office/drawing/2014/main" id="{CC2868A7-FDA2-D296-AC2D-D370652C4797}"/>
              </a:ext>
            </a:extLst>
          </p:cNvPr>
          <p:cNvSpPr txBox="1"/>
          <p:nvPr/>
        </p:nvSpPr>
        <p:spPr>
          <a:xfrm>
            <a:off x="6341144" y="4354758"/>
            <a:ext cx="2618494" cy="580534"/>
          </a:xfrm>
          <a:prstGeom prst="rect">
            <a:avLst/>
          </a:prstGeom>
          <a:solidFill>
            <a:schemeClr val="accent3"/>
          </a:solidFill>
        </p:spPr>
        <p:txBody>
          <a:bodyPr wrap="square" lIns="36000" tIns="36000" rIns="36000" bIns="36000" rtlCol="0">
            <a:spAutoFit/>
          </a:bodyPr>
          <a:lstStyle/>
          <a:p>
            <a:r>
              <a:rPr lang="fi-FI" sz="1100" spc="-40"/>
              <a:t>Kun saldoluku on plussalla, enemmistö muutosta arvioineista kertoo tilanteen parantuneen.</a:t>
            </a:r>
          </a:p>
        </p:txBody>
      </p:sp>
    </p:spTree>
    <p:extLst>
      <p:ext uri="{BB962C8B-B14F-4D97-AF65-F5344CB8AC3E}">
        <p14:creationId xmlns:p14="http://schemas.microsoft.com/office/powerpoint/2010/main" val="49047111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BBD41-3A9E-F8A6-E350-DB339A7C66AE}"/>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D972B6B-9B15-168F-756D-85F002ACB3FE}"/>
              </a:ext>
            </a:extLst>
          </p:cNvPr>
          <p:cNvSpPr>
            <a:spLocks noGrp="1"/>
          </p:cNvSpPr>
          <p:nvPr>
            <p:ph type="body" sz="quarter" idx="15"/>
          </p:nvPr>
        </p:nvSpPr>
        <p:spPr/>
        <p:txBody>
          <a:bodyPr/>
          <a:lstStyle/>
          <a:p>
            <a:r>
              <a:rPr lang="fi-FI">
                <a:solidFill>
                  <a:schemeClr val="tx1"/>
                </a:solidFill>
              </a:rPr>
              <a:t>Miten arvioit tilanteenne kehittyvän </a:t>
            </a:r>
            <a:r>
              <a:rPr lang="fi-FI" u="sng">
                <a:solidFill>
                  <a:schemeClr val="tx1"/>
                </a:solidFill>
              </a:rPr>
              <a:t>seuraavan kolmen kuukauden </a:t>
            </a:r>
            <a:r>
              <a:rPr lang="fi-FI">
                <a:solidFill>
                  <a:schemeClr val="tx1"/>
                </a:solidFill>
              </a:rPr>
              <a:t>aikana? Saldoluku </a:t>
            </a:r>
          </a:p>
        </p:txBody>
      </p:sp>
      <p:sp>
        <p:nvSpPr>
          <p:cNvPr id="3" name="Dian numeron paikkamerkki 2">
            <a:extLst>
              <a:ext uri="{FF2B5EF4-FFF2-40B4-BE49-F238E27FC236}">
                <a16:creationId xmlns:a16="http://schemas.microsoft.com/office/drawing/2014/main" id="{CD1FB97C-E47F-F459-7E52-35423817C908}"/>
              </a:ext>
            </a:extLst>
          </p:cNvPr>
          <p:cNvSpPr>
            <a:spLocks noGrp="1"/>
          </p:cNvSpPr>
          <p:nvPr>
            <p:ph type="sldNum" sz="quarter" idx="12"/>
          </p:nvPr>
        </p:nvSpPr>
        <p:spPr/>
        <p:txBody>
          <a:bodyPr/>
          <a:lstStyle/>
          <a:p>
            <a:fld id="{6FCB6B90-8271-4E8F-82C1-E646FBB48A2E}" type="slidenum">
              <a:rPr lang="fi-FI" smtClean="0"/>
              <a:pPr/>
              <a:t>9</a:t>
            </a:fld>
            <a:endParaRPr lang="fi-FI"/>
          </a:p>
        </p:txBody>
      </p:sp>
      <p:sp>
        <p:nvSpPr>
          <p:cNvPr id="5" name="Alatunnisteen paikkamerkki 4">
            <a:extLst>
              <a:ext uri="{FF2B5EF4-FFF2-40B4-BE49-F238E27FC236}">
                <a16:creationId xmlns:a16="http://schemas.microsoft.com/office/drawing/2014/main" id="{7B3B868A-D39C-975D-1E09-5A8BF5D23404}"/>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DF2BBCCF-A6E3-17A4-F32E-16C25FC4701C}"/>
              </a:ext>
            </a:extLst>
          </p:cNvPr>
          <p:cNvSpPr>
            <a:spLocks noGrp="1"/>
          </p:cNvSpPr>
          <p:nvPr>
            <p:ph type="body" sz="quarter" idx="18"/>
          </p:nvPr>
        </p:nvSpPr>
        <p:spPr>
          <a:xfrm>
            <a:off x="2334682" y="4727574"/>
            <a:ext cx="5618624" cy="165163"/>
          </a:xfrm>
        </p:spPr>
        <p:txBody>
          <a:bodyPr/>
          <a:lstStyle/>
          <a:p>
            <a:r>
              <a:rPr lang="fi-FI"/>
              <a:t>Lähde: Teknologiateollisuus ry:n </a:t>
            </a:r>
            <a:r>
              <a:rPr lang="fi-FI" err="1"/>
              <a:t>TeknoBaro</a:t>
            </a:r>
            <a:r>
              <a:rPr lang="fi-FI"/>
              <a:t> kyselyt.</a:t>
            </a:r>
          </a:p>
          <a:p>
            <a:endParaRPr lang="fi-FI"/>
          </a:p>
        </p:txBody>
      </p:sp>
      <p:graphicFrame>
        <p:nvGraphicFramePr>
          <p:cNvPr id="14" name="Sisällön paikkamerkki 13">
            <a:extLst>
              <a:ext uri="{FF2B5EF4-FFF2-40B4-BE49-F238E27FC236}">
                <a16:creationId xmlns:a16="http://schemas.microsoft.com/office/drawing/2014/main" id="{5C0C5E37-FA3F-6CE7-F7E3-D33122C58FCF}"/>
              </a:ext>
            </a:extLst>
          </p:cNvPr>
          <p:cNvGraphicFramePr>
            <a:graphicFrameLocks noGrp="1"/>
          </p:cNvGraphicFramePr>
          <p:nvPr>
            <p:ph sz="quarter" idx="17"/>
            <p:extLst>
              <p:ext uri="{D42A27DB-BD31-4B8C-83A1-F6EECF244321}">
                <p14:modId xmlns:p14="http://schemas.microsoft.com/office/powerpoint/2010/main" val="2804279797"/>
              </p:ext>
            </p:extLst>
          </p:nvPr>
        </p:nvGraphicFramePr>
        <p:xfrm>
          <a:off x="381000" y="1411941"/>
          <a:ext cx="4061663" cy="32330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Sisällön paikkamerkki 13">
            <a:extLst>
              <a:ext uri="{FF2B5EF4-FFF2-40B4-BE49-F238E27FC236}">
                <a16:creationId xmlns:a16="http://schemas.microsoft.com/office/drawing/2014/main" id="{AFDE641B-FD96-73C9-CFD5-1A3E802B2061}"/>
              </a:ext>
            </a:extLst>
          </p:cNvPr>
          <p:cNvGraphicFramePr>
            <a:graphicFrameLocks/>
          </p:cNvGraphicFramePr>
          <p:nvPr>
            <p:extLst>
              <p:ext uri="{D42A27DB-BD31-4B8C-83A1-F6EECF244321}">
                <p14:modId xmlns:p14="http://schemas.microsoft.com/office/powerpoint/2010/main" val="3440230255"/>
              </p:ext>
            </p:extLst>
          </p:nvPr>
        </p:nvGraphicFramePr>
        <p:xfrm>
          <a:off x="5022476" y="1411941"/>
          <a:ext cx="4008062" cy="3398214"/>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ruutu 5">
            <a:extLst>
              <a:ext uri="{FF2B5EF4-FFF2-40B4-BE49-F238E27FC236}">
                <a16:creationId xmlns:a16="http://schemas.microsoft.com/office/drawing/2014/main" id="{4ADDFF8F-9D32-3397-1036-54561F1C9640}"/>
              </a:ext>
            </a:extLst>
          </p:cNvPr>
          <p:cNvSpPr txBox="1"/>
          <p:nvPr/>
        </p:nvSpPr>
        <p:spPr>
          <a:xfrm>
            <a:off x="6412044" y="728406"/>
            <a:ext cx="2618494" cy="749812"/>
          </a:xfrm>
          <a:prstGeom prst="rect">
            <a:avLst/>
          </a:prstGeom>
          <a:solidFill>
            <a:schemeClr val="accent3"/>
          </a:solidFill>
        </p:spPr>
        <p:txBody>
          <a:bodyPr wrap="square" lIns="36000" tIns="36000" rIns="36000" bIns="36000" rtlCol="0">
            <a:spAutoFit/>
          </a:bodyPr>
          <a:lstStyle/>
          <a:p>
            <a:r>
              <a:rPr lang="fi-FI" sz="1100" spc="-40"/>
              <a:t>Kun saldoluku on plussalla, enemmistö muutosta arvioineista arvioi tilanteen parantuvan tulevina kuukausina.</a:t>
            </a:r>
          </a:p>
        </p:txBody>
      </p:sp>
    </p:spTree>
    <p:extLst>
      <p:ext uri="{BB962C8B-B14F-4D97-AF65-F5344CB8AC3E}">
        <p14:creationId xmlns:p14="http://schemas.microsoft.com/office/powerpoint/2010/main" val="2985889767"/>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000000"/>
      </a:dk1>
      <a:lt1>
        <a:srgbClr val="FFFFFF"/>
      </a:lt1>
      <a:dk2>
        <a:srgbClr val="000000"/>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alpha val="89999"/>
          </a:srgbClr>
        </a:solidFill>
      </a:spPr>
      <a:bodyPr wrap="square" lIns="0" tIns="0" rIns="0" bIns="0" rtlCol="0"/>
      <a:lstStyle>
        <a:defPPr algn="l">
          <a:defRPr b="1" i="0">
            <a:latin typeface="Verdana" panose="020B0604030504040204" pitchFamily="34" charset="0"/>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bodyPr vert="horz" wrap="square" lIns="0" tIns="14604" rIns="0" bIns="0" rtlCol="0" anchor="t">
        <a:spAutoFit/>
      </a:bodyPr>
      <a:lstStyle>
        <a:defPPr marL="12700" marR="5080" algn="l">
          <a:lnSpc>
            <a:spcPct val="99900"/>
          </a:lnSpc>
          <a:spcBef>
            <a:spcPts val="114"/>
          </a:spcBef>
          <a:defRPr spc="-10" dirty="0"/>
        </a:defPPr>
      </a:lstStyle>
    </a:txDef>
  </a:objectDefaults>
  <a:extraClrSchemeLst/>
  <a:extLst>
    <a:ext uri="{05A4C25C-085E-4340-85A3-A5531E510DB2}">
      <thm15:themeFamily xmlns:thm15="http://schemas.microsoft.com/office/thememl/2012/main" name="Esitys2" id="{6FDEA7B7-EFC3-4309-9533-EAA1FBEA5E50}" vid="{FA40F1A5-8A09-49EF-B098-5275DA5221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57f711-7d93-472c-a8f6-94be00805750">
      <Terms xmlns="http://schemas.microsoft.com/office/infopath/2007/PartnerControls"/>
    </lcf76f155ced4ddcb4097134ff3c332f>
    <TaxCatchAll xmlns="c296724d-1a81-4a23-b6dd-dca7fd62c6ff" xsi:nil="true"/>
    <Henkil_x00f6_ xmlns="b057f711-7d93-472c-a8f6-94be00805750">
      <UserInfo>
        <DisplayName/>
        <AccountId xsi:nil="true"/>
        <AccountType/>
      </UserInfo>
    </Henkil_x00f6_>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886EDC3C35ED44386E38662B6DACCDA" ma:contentTypeVersion="20" ma:contentTypeDescription="Luo uusi asiakirja." ma:contentTypeScope="" ma:versionID="5f42a86ea9b9bd6e4171dcdf6da9208f">
  <xsd:schema xmlns:xsd="http://www.w3.org/2001/XMLSchema" xmlns:xs="http://www.w3.org/2001/XMLSchema" xmlns:p="http://schemas.microsoft.com/office/2006/metadata/properties" xmlns:ns2="b057f711-7d93-472c-a8f6-94be00805750" xmlns:ns3="c296724d-1a81-4a23-b6dd-dca7fd62c6ff" targetNamespace="http://schemas.microsoft.com/office/2006/metadata/properties" ma:root="true" ma:fieldsID="414f3867d7ba3fb09d89147dee69305a" ns2:_="" ns3:_="">
    <xsd:import namespace="b057f711-7d93-472c-a8f6-94be00805750"/>
    <xsd:import namespace="c296724d-1a81-4a23-b6dd-dca7fd62c6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Henkil_x00f6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7f711-7d93-472c-a8f6-94be008057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f83a129e-02f3-4c10-aeed-b048f014ef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enkil_x00f6_" ma:index="26" nillable="true" ma:displayName="Henkilö" ma:list="UserInfo" ma:SharePointGroup="0" ma:internalName="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6724d-1a81-4a23-b6dd-dca7fd62c6ff"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bddbccb1-85c5-4102-b8cd-d9aa5a21b0d6}" ma:internalName="TaxCatchAll" ma:showField="CatchAllData" ma:web="c296724d-1a81-4a23-b6dd-dca7fd62c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A141C6-1614-4E2B-BF99-5A47125DD75C}">
  <ds:schemaRefs>
    <ds:schemaRef ds:uri="http://schemas.microsoft.com/sharepoint/v3/contenttype/forms"/>
  </ds:schemaRefs>
</ds:datastoreItem>
</file>

<file path=customXml/itemProps2.xml><?xml version="1.0" encoding="utf-8"?>
<ds:datastoreItem xmlns:ds="http://schemas.openxmlformats.org/officeDocument/2006/customXml" ds:itemID="{9395BB54-C012-4A19-9A51-D08838346B96}">
  <ds:schemaRefs>
    <ds:schemaRef ds:uri="http://purl.org/dc/dcmitype/"/>
    <ds:schemaRef ds:uri="http://schemas.microsoft.com/office/2006/documentManagement/types"/>
    <ds:schemaRef ds:uri="http://schemas.openxmlformats.org/package/2006/metadata/core-properties"/>
    <ds:schemaRef ds:uri="http://purl.org/dc/terms/"/>
    <ds:schemaRef ds:uri="http://www.w3.org/XML/1998/namespace"/>
    <ds:schemaRef ds:uri="c296724d-1a81-4a23-b6dd-dca7fd62c6ff"/>
    <ds:schemaRef ds:uri="http://purl.org/dc/elements/1.1/"/>
    <ds:schemaRef ds:uri="http://schemas.microsoft.com/office/infopath/2007/PartnerControls"/>
    <ds:schemaRef ds:uri="b057f711-7d93-472c-a8f6-94be00805750"/>
    <ds:schemaRef ds:uri="http://schemas.microsoft.com/office/2006/metadata/properties"/>
  </ds:schemaRefs>
</ds:datastoreItem>
</file>

<file path=customXml/itemProps3.xml><?xml version="1.0" encoding="utf-8"?>
<ds:datastoreItem xmlns:ds="http://schemas.openxmlformats.org/officeDocument/2006/customXml" ds:itemID="{966A60C1-AD85-4E9F-90D2-C2734BE86A6E}">
  <ds:schemaRefs>
    <ds:schemaRef ds:uri="b057f711-7d93-472c-a8f6-94be00805750"/>
    <ds:schemaRef ds:uri="c296724d-1a81-4a23-b6dd-dca7fd62c6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28fe8840-82fd-49cb-97d6-06397fbe7377}" enabled="1" method="Standard" siteId="{c0b0ba2d-80d8-41e2-a9ff-fda7be656b28}" contentBits="0" removed="0"/>
</clbl:labelList>
</file>

<file path=docProps/app.xml><?xml version="1.0" encoding="utf-8"?>
<Properties xmlns="http://schemas.openxmlformats.org/officeDocument/2006/extended-properties" xmlns:vt="http://schemas.openxmlformats.org/officeDocument/2006/docPropsVTypes">
  <Template>blank</Template>
  <TotalTime>0</TotalTime>
  <Words>1963</Words>
  <Application>Microsoft Office PowerPoint</Application>
  <PresentationFormat>Näytössä katseltava esitys (16:9)</PresentationFormat>
  <Paragraphs>464</Paragraphs>
  <Slides>48</Slides>
  <Notes>36</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48</vt:i4>
      </vt:variant>
    </vt:vector>
  </HeadingPairs>
  <TitlesOfParts>
    <vt:vector size="51" baseType="lpstr">
      <vt:lpstr>Verdana</vt:lpstr>
      <vt:lpstr>Arial</vt:lpstr>
      <vt:lpstr>Teknologiateollisuus_masterdia</vt:lpstr>
      <vt:lpstr>PowerPoint-esitys</vt:lpstr>
      <vt:lpstr>PowerPoint-esitys</vt:lpstr>
      <vt:lpstr>PowerPoint-esitys</vt:lpstr>
      <vt:lpstr>PowerPoint-esitys</vt:lpstr>
      <vt:lpstr>PowerPoint-esitys</vt:lpstr>
      <vt:lpstr>Aikasarjat</vt:lpstr>
      <vt:lpstr>PowerPoint-esitys</vt:lpstr>
      <vt:lpstr>PowerPoint-esitys</vt:lpstr>
      <vt:lpstr>PowerPoint-esitys</vt:lpstr>
      <vt:lpstr>Suhdannetilanne</vt:lpstr>
      <vt:lpstr>PowerPoint-esitys</vt:lpstr>
      <vt:lpstr>PowerPoint-esitys</vt:lpstr>
      <vt:lpstr>PowerPoint-esitys</vt:lpstr>
      <vt:lpstr>PowerPoint-esitys</vt:lpstr>
      <vt:lpstr>PowerPoint-esitys</vt:lpstr>
      <vt:lpstr>PowerPoint-esitys</vt:lpstr>
      <vt:lpstr>PowerPoint-esitys</vt:lpstr>
      <vt:lpstr>Tulevat kolme kuukautta, eli odotukset kesä-syyskuu?</vt:lpstr>
      <vt:lpstr>PowerPoint-esitys</vt:lpstr>
      <vt:lpstr>PowerPoint-esitys</vt:lpstr>
      <vt:lpstr>PowerPoint-esitys</vt:lpstr>
      <vt:lpstr>PowerPoint-esitys</vt:lpstr>
      <vt:lpstr>PowerPoint-esitys</vt:lpstr>
      <vt:lpstr>PowerPoint-esitys</vt:lpstr>
      <vt:lpstr>Investoinnit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Vapaat kommentit yrityksenne suhdannetilanteesta ja -näkymistä</vt:lpstr>
      <vt:lpstr>Vapaat kommentit yrityksenne suhdannetilanteesta ja -näkymistä</vt:lpstr>
      <vt:lpstr>Vapaat kommentit yrityksenne suhdannetilanteesta ja -näkymistä</vt:lpstr>
      <vt:lpstr>Vaihtuva osio: resilienssi</vt:lpstr>
      <vt:lpstr>PowerPoint-esitys</vt:lpstr>
      <vt:lpstr>PowerPoint-esitys</vt:lpstr>
      <vt:lpstr>PowerPoint-esitys</vt:lpstr>
      <vt:lpstr>PowerPoint-esitys</vt:lpstr>
      <vt:lpstr>PowerPoint-esitys</vt:lpstr>
      <vt:lpstr>Kysyttävää? Ota yhteyttä! </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Mikkonen Hanne</dc:creator>
  <cp:keywords>Teknologiateollisuus_FI</cp:keywords>
  <cp:lastModifiedBy>Mikkonen Hanne</cp:lastModifiedBy>
  <cp:revision>2</cp:revision>
  <cp:lastPrinted>2016-06-09T07:47:11Z</cp:lastPrinted>
  <dcterms:created xsi:type="dcterms:W3CDTF">2026-06-12T06:28:15Z</dcterms:created>
  <dcterms:modified xsi:type="dcterms:W3CDTF">2026-06-22T06:08:14Z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0x010100F886EDC3C35ED44386E38662B6DACCDA</vt:lpwstr>
  </property>
  <property fmtid="{D5CDD505-2E9C-101B-9397-08002B2CF9AE}" pid="28" name="MediaServiceImageTags">
    <vt:lpwstr/>
  </property>
</Properties>
</file>