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9" r:id="rId5"/>
    <p:sldId id="270" r:id="rId6"/>
    <p:sldId id="271" r:id="rId7"/>
    <p:sldId id="262" r:id="rId8"/>
    <p:sldId id="263" r:id="rId9"/>
    <p:sldId id="272" r:id="rId10"/>
    <p:sldId id="273" r:id="rId11"/>
    <p:sldId id="275" r:id="rId12"/>
    <p:sldId id="276" r:id="rId13"/>
    <p:sldId id="274" r:id="rId14"/>
    <p:sldId id="277" r:id="rId15"/>
    <p:sldId id="279" r:id="rId16"/>
    <p:sldId id="258" r:id="rId17"/>
    <p:sldId id="278" r:id="rId18"/>
  </p:sldIdLst>
  <p:sldSz cx="9144000" cy="5143500" type="screen16x9"/>
  <p:notesSz cx="6797675" cy="9926638"/>
  <p:defaultTextStyle>
    <a:defPPr>
      <a:defRPr lang="fi-FI"/>
    </a:defPPr>
    <a:lvl1pPr marL="0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1pPr>
    <a:lvl2pPr marL="339932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2pPr>
    <a:lvl3pPr marL="67987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3pPr>
    <a:lvl4pPr marL="1019807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4pPr>
    <a:lvl5pPr marL="135974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5pPr>
    <a:lvl6pPr marL="169968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konen Sini" initials="KS" lastIdx="7" clrIdx="0">
    <p:extLst>
      <p:ext uri="{19B8F6BF-5375-455C-9EA6-DF929625EA0E}">
        <p15:presenceInfo xmlns:p15="http://schemas.microsoft.com/office/powerpoint/2012/main" userId="S-1-5-21-1871869801-2214748161-1963216912-1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00"/>
    <a:srgbClr val="141F94"/>
    <a:srgbClr val="333333"/>
    <a:srgbClr val="85E869"/>
    <a:srgbClr val="FF805C"/>
    <a:srgbClr val="FF00B8"/>
    <a:srgbClr val="8A0FA6"/>
    <a:srgbClr val="0F78B2"/>
    <a:srgbClr val="0A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A123A-3C8B-4E40-B85A-819E72169406}" v="9" dt="2026-06-29T06:48:00.333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45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104237460205576E-2"/>
          <c:y val="1.8565188663247943E-2"/>
          <c:w val="0.89643978734163632"/>
          <c:h val="0.930107181073448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Taul1!$C$1</c:f>
              <c:strCache>
                <c:ptCount val="1"/>
                <c:pt idx="0">
                  <c:v>Palkat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056-4343-B5E2-F243D353CCB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56-4343-B5E2-F243D353CCBF}"/>
              </c:ext>
            </c:extLst>
          </c:dPt>
          <c:cat>
            <c:strRef>
              <c:f>Taul1!$A$2:$A$34</c:f>
              <c:strCache>
                <c:ptCount val="33"/>
                <c:pt idx="0">
                  <c:v>Islanti</c:v>
                </c:pt>
                <c:pt idx="1">
                  <c:v>Tanska</c:v>
                </c:pt>
                <c:pt idx="2">
                  <c:v>Norja</c:v>
                </c:pt>
                <c:pt idx="3">
                  <c:v>Belgia</c:v>
                </c:pt>
                <c:pt idx="4">
                  <c:v>Itävalta</c:v>
                </c:pt>
                <c:pt idx="5">
                  <c:v>Saksa</c:v>
                </c:pt>
                <c:pt idx="6">
                  <c:v>Luxemburg</c:v>
                </c:pt>
                <c:pt idx="7">
                  <c:v>Ranska</c:v>
                </c:pt>
                <c:pt idx="8">
                  <c:v>Ruotsi</c:v>
                </c:pt>
                <c:pt idx="9">
                  <c:v>Hollanti</c:v>
                </c:pt>
                <c:pt idx="10">
                  <c:v>Suomi</c:v>
                </c:pt>
                <c:pt idx="11">
                  <c:v>Irlanti</c:v>
                </c:pt>
                <c:pt idx="12">
                  <c:v>Euro alue</c:v>
                </c:pt>
                <c:pt idx="13">
                  <c:v>EU</c:v>
                </c:pt>
                <c:pt idx="14">
                  <c:v>Italia</c:v>
                </c:pt>
                <c:pt idx="15">
                  <c:v>Slovenia</c:v>
                </c:pt>
                <c:pt idx="16">
                  <c:v>Espanja</c:v>
                </c:pt>
                <c:pt idx="17">
                  <c:v>Malta</c:v>
                </c:pt>
                <c:pt idx="18">
                  <c:v>Tsekki</c:v>
                </c:pt>
                <c:pt idx="19">
                  <c:v>Slovakia</c:v>
                </c:pt>
                <c:pt idx="20">
                  <c:v>Viro</c:v>
                </c:pt>
                <c:pt idx="21">
                  <c:v>Kroatia</c:v>
                </c:pt>
                <c:pt idx="22">
                  <c:v>Kreikka</c:v>
                </c:pt>
                <c:pt idx="23">
                  <c:v>Portugali</c:v>
                </c:pt>
                <c:pt idx="24">
                  <c:v>Puola</c:v>
                </c:pt>
                <c:pt idx="25">
                  <c:v>Liettua</c:v>
                </c:pt>
                <c:pt idx="26">
                  <c:v>Unkari</c:v>
                </c:pt>
                <c:pt idx="27">
                  <c:v>Kypros</c:v>
                </c:pt>
                <c:pt idx="28">
                  <c:v>Latvia</c:v>
                </c:pt>
                <c:pt idx="29">
                  <c:v>Romania</c:v>
                </c:pt>
                <c:pt idx="30">
                  <c:v>Serbia</c:v>
                </c:pt>
                <c:pt idx="31">
                  <c:v>Bulgaria</c:v>
                </c:pt>
                <c:pt idx="32">
                  <c:v>Turkki</c:v>
                </c:pt>
              </c:strCache>
            </c:strRef>
          </c:cat>
          <c:val>
            <c:numRef>
              <c:f>Taul1!$C$2:$C$34</c:f>
              <c:numCache>
                <c:formatCode>General</c:formatCode>
                <c:ptCount val="33"/>
                <c:pt idx="0">
                  <c:v>44.7</c:v>
                </c:pt>
                <c:pt idx="1">
                  <c:v>46.3</c:v>
                </c:pt>
                <c:pt idx="2">
                  <c:v>41.8</c:v>
                </c:pt>
                <c:pt idx="3">
                  <c:v>38.1</c:v>
                </c:pt>
                <c:pt idx="4">
                  <c:v>36.299999999999997</c:v>
                </c:pt>
                <c:pt idx="5">
                  <c:v>37.1</c:v>
                </c:pt>
                <c:pt idx="6">
                  <c:v>40.200000000000003</c:v>
                </c:pt>
                <c:pt idx="7">
                  <c:v>31.6</c:v>
                </c:pt>
                <c:pt idx="8">
                  <c:v>30.6</c:v>
                </c:pt>
                <c:pt idx="9">
                  <c:v>34.5</c:v>
                </c:pt>
                <c:pt idx="10">
                  <c:v>34.799999999999997</c:v>
                </c:pt>
                <c:pt idx="11">
                  <c:v>33.700000000000003</c:v>
                </c:pt>
                <c:pt idx="12">
                  <c:v>29.5</c:v>
                </c:pt>
                <c:pt idx="13">
                  <c:v>25.5</c:v>
                </c:pt>
                <c:pt idx="14">
                  <c:v>22.6</c:v>
                </c:pt>
                <c:pt idx="15">
                  <c:v>23.7</c:v>
                </c:pt>
                <c:pt idx="16">
                  <c:v>19.8</c:v>
                </c:pt>
                <c:pt idx="17">
                  <c:v>17.3</c:v>
                </c:pt>
                <c:pt idx="18">
                  <c:v>13.4</c:v>
                </c:pt>
                <c:pt idx="19">
                  <c:v>13</c:v>
                </c:pt>
                <c:pt idx="20">
                  <c:v>13.3</c:v>
                </c:pt>
                <c:pt idx="21">
                  <c:v>15.3</c:v>
                </c:pt>
                <c:pt idx="22">
                  <c:v>12.7</c:v>
                </c:pt>
                <c:pt idx="23">
                  <c:v>12.7</c:v>
                </c:pt>
                <c:pt idx="24">
                  <c:v>12.7</c:v>
                </c:pt>
                <c:pt idx="25">
                  <c:v>14.6</c:v>
                </c:pt>
                <c:pt idx="26">
                  <c:v>12.6</c:v>
                </c:pt>
                <c:pt idx="27">
                  <c:v>11.9</c:v>
                </c:pt>
                <c:pt idx="28">
                  <c:v>10.9</c:v>
                </c:pt>
                <c:pt idx="29">
                  <c:v>10.199999999999999</c:v>
                </c:pt>
                <c:pt idx="30">
                  <c:v>8.6</c:v>
                </c:pt>
                <c:pt idx="31">
                  <c:v>7.9</c:v>
                </c:pt>
                <c:pt idx="3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56-4343-B5E2-F243D353CCBF}"/>
            </c:ext>
          </c:extLst>
        </c:ser>
        <c:ser>
          <c:idx val="1"/>
          <c:order val="1"/>
          <c:tx>
            <c:strRef>
              <c:f>Taul1!$B$1</c:f>
              <c:strCache>
                <c:ptCount val="1"/>
                <c:pt idx="0">
                  <c:v>Sivukulut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056-4343-B5E2-F243D353CCBF}"/>
              </c:ext>
            </c:extLst>
          </c:dPt>
          <c:cat>
            <c:strRef>
              <c:f>Taul1!$A$2:$A$34</c:f>
              <c:strCache>
                <c:ptCount val="33"/>
                <c:pt idx="0">
                  <c:v>Islanti</c:v>
                </c:pt>
                <c:pt idx="1">
                  <c:v>Tanska</c:v>
                </c:pt>
                <c:pt idx="2">
                  <c:v>Norja</c:v>
                </c:pt>
                <c:pt idx="3">
                  <c:v>Belgia</c:v>
                </c:pt>
                <c:pt idx="4">
                  <c:v>Itävalta</c:v>
                </c:pt>
                <c:pt idx="5">
                  <c:v>Saksa</c:v>
                </c:pt>
                <c:pt idx="6">
                  <c:v>Luxemburg</c:v>
                </c:pt>
                <c:pt idx="7">
                  <c:v>Ranska</c:v>
                </c:pt>
                <c:pt idx="8">
                  <c:v>Ruotsi</c:v>
                </c:pt>
                <c:pt idx="9">
                  <c:v>Hollanti</c:v>
                </c:pt>
                <c:pt idx="10">
                  <c:v>Suomi</c:v>
                </c:pt>
                <c:pt idx="11">
                  <c:v>Irlanti</c:v>
                </c:pt>
                <c:pt idx="12">
                  <c:v>Euro alue</c:v>
                </c:pt>
                <c:pt idx="13">
                  <c:v>EU</c:v>
                </c:pt>
                <c:pt idx="14">
                  <c:v>Italia</c:v>
                </c:pt>
                <c:pt idx="15">
                  <c:v>Slovenia</c:v>
                </c:pt>
                <c:pt idx="16">
                  <c:v>Espanja</c:v>
                </c:pt>
                <c:pt idx="17">
                  <c:v>Malta</c:v>
                </c:pt>
                <c:pt idx="18">
                  <c:v>Tsekki</c:v>
                </c:pt>
                <c:pt idx="19">
                  <c:v>Slovakia</c:v>
                </c:pt>
                <c:pt idx="20">
                  <c:v>Viro</c:v>
                </c:pt>
                <c:pt idx="21">
                  <c:v>Kroatia</c:v>
                </c:pt>
                <c:pt idx="22">
                  <c:v>Kreikka</c:v>
                </c:pt>
                <c:pt idx="23">
                  <c:v>Portugali</c:v>
                </c:pt>
                <c:pt idx="24">
                  <c:v>Puola</c:v>
                </c:pt>
                <c:pt idx="25">
                  <c:v>Liettua</c:v>
                </c:pt>
                <c:pt idx="26">
                  <c:v>Unkari</c:v>
                </c:pt>
                <c:pt idx="27">
                  <c:v>Kypros</c:v>
                </c:pt>
                <c:pt idx="28">
                  <c:v>Latvia</c:v>
                </c:pt>
                <c:pt idx="29">
                  <c:v>Romania</c:v>
                </c:pt>
                <c:pt idx="30">
                  <c:v>Serbia</c:v>
                </c:pt>
                <c:pt idx="31">
                  <c:v>Bulgaria</c:v>
                </c:pt>
                <c:pt idx="32">
                  <c:v>Turkki</c:v>
                </c:pt>
              </c:strCache>
            </c:strRef>
          </c:cat>
          <c:val>
            <c:numRef>
              <c:f>Taul1!$B$2:$B$34</c:f>
              <c:numCache>
                <c:formatCode>General</c:formatCode>
                <c:ptCount val="33"/>
                <c:pt idx="0">
                  <c:v>10.8</c:v>
                </c:pt>
                <c:pt idx="1">
                  <c:v>7</c:v>
                </c:pt>
                <c:pt idx="2">
                  <c:v>10.1</c:v>
                </c:pt>
                <c:pt idx="3">
                  <c:v>13.4</c:v>
                </c:pt>
                <c:pt idx="4">
                  <c:v>13.1</c:v>
                </c:pt>
                <c:pt idx="5">
                  <c:v>11.2</c:v>
                </c:pt>
                <c:pt idx="6">
                  <c:v>6.6</c:v>
                </c:pt>
                <c:pt idx="7">
                  <c:v>14.6</c:v>
                </c:pt>
                <c:pt idx="8">
                  <c:v>14.5</c:v>
                </c:pt>
                <c:pt idx="9">
                  <c:v>10.3</c:v>
                </c:pt>
                <c:pt idx="10">
                  <c:v>7.3</c:v>
                </c:pt>
                <c:pt idx="11">
                  <c:v>7.1</c:v>
                </c:pt>
                <c:pt idx="12">
                  <c:v>10</c:v>
                </c:pt>
                <c:pt idx="13">
                  <c:v>8.3000000000000007</c:v>
                </c:pt>
                <c:pt idx="14">
                  <c:v>9.1</c:v>
                </c:pt>
                <c:pt idx="15">
                  <c:v>4.0999999999999996</c:v>
                </c:pt>
                <c:pt idx="16">
                  <c:v>7.4</c:v>
                </c:pt>
                <c:pt idx="17">
                  <c:v>1.5</c:v>
                </c:pt>
                <c:pt idx="18">
                  <c:v>5.4</c:v>
                </c:pt>
                <c:pt idx="19">
                  <c:v>5.2</c:v>
                </c:pt>
                <c:pt idx="20">
                  <c:v>4.5999999999999996</c:v>
                </c:pt>
                <c:pt idx="21">
                  <c:v>1.7</c:v>
                </c:pt>
                <c:pt idx="22">
                  <c:v>3.7</c:v>
                </c:pt>
                <c:pt idx="23">
                  <c:v>2.9</c:v>
                </c:pt>
                <c:pt idx="24">
                  <c:v>2.8</c:v>
                </c:pt>
                <c:pt idx="25">
                  <c:v>0.6</c:v>
                </c:pt>
                <c:pt idx="26">
                  <c:v>2</c:v>
                </c:pt>
                <c:pt idx="27">
                  <c:v>2.2000000000000002</c:v>
                </c:pt>
                <c:pt idx="28">
                  <c:v>2.9</c:v>
                </c:pt>
                <c:pt idx="29">
                  <c:v>0.6</c:v>
                </c:pt>
                <c:pt idx="30">
                  <c:v>2</c:v>
                </c:pt>
                <c:pt idx="31">
                  <c:v>1.1000000000000001</c:v>
                </c:pt>
                <c:pt idx="3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056-4343-B5E2-F243D353CC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overlap val="100"/>
        <c:axId val="187906544"/>
        <c:axId val="188480456"/>
      </c:barChart>
      <c:catAx>
        <c:axId val="187906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fi-FI"/>
          </a:p>
        </c:txPr>
        <c:crossAx val="188480456"/>
        <c:crosses val="autoZero"/>
        <c:auto val="1"/>
        <c:lblAlgn val="ctr"/>
        <c:lblOffset val="100"/>
        <c:noMultiLvlLbl val="0"/>
      </c:catAx>
      <c:valAx>
        <c:axId val="188480456"/>
        <c:scaling>
          <c:orientation val="minMax"/>
          <c:max val="6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fi-FI"/>
          </a:p>
        </c:txPr>
        <c:crossAx val="18790654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317252584961828"/>
          <c:y val="3.0646460737765162E-2"/>
          <c:w val="0.11473186408406728"/>
          <c:h val="0.132640181318985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5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Teknologiateollisuus</a:t>
            </a:r>
            <a:endParaRPr lang="en-US"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C89C3-1639-C64F-B7DC-4038F10D3C80}" type="slidenum">
              <a: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52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5A0B3B4-F971-4AD3-B530-DE860EFC07D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339932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679871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019807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1359744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1699681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26.6.2026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249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287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089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932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296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61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253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OK 24.6.2026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077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2269" y="1966957"/>
            <a:ext cx="4730093" cy="117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10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B4512B-9268-4DA6-A4DE-9BAC66E0AE0F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26228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4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5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AF34066-C849-43D6-AD11-EC5B4E0FCE81}" type="datetime1">
              <a:rPr lang="fi-FI" smtClean="0"/>
              <a:t>29.6.2026</a:t>
            </a:fld>
            <a:endParaRPr lang="fi-FI"/>
          </a:p>
        </p:txBody>
      </p:sp>
      <p:sp>
        <p:nvSpPr>
          <p:cNvPr id="18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2080886621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AFD31-6E2D-43E4-B45F-A91916303127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042171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5A29F8-3631-43D8-937B-CB2D984A1FF3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641818466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A1FFB15-5351-4C69-B4D2-8C0154A2BCAF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453004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4C9FC2-AB49-4BC7-8E34-F35776C6F0E4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667850046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D90D18-063C-4F97-88EB-7B998FCF1C84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5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9826258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rgbClr val="000000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F905F96-8735-44CC-A79D-9FF4592D6200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549499557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7754279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1F9AB61F-25F5-4BAC-AFD2-7CF6AA8759C3}" type="datetime1">
              <a:rPr lang="fi-FI" smtClean="0"/>
              <a:t>29.6.2026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21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7171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2" name="Tekstin paikkamerkki 28"/>
          <p:cNvSpPr>
            <a:spLocks noGrp="1"/>
          </p:cNvSpPr>
          <p:nvPr>
            <p:ph type="body" sz="quarter" idx="20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29016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881898"/>
            <a:ext cx="6977283" cy="1165268"/>
          </a:xfrm>
          <a:prstGeom prst="rect">
            <a:avLst/>
          </a:prstGeom>
        </p:spPr>
        <p:txBody>
          <a:bodyPr>
            <a:normAutofit/>
          </a:bodyPr>
          <a:lstStyle>
            <a:lvl1pPr marL="108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6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pääotsikkoa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53C366-6A2C-43B9-A437-B827E0484441}" type="datetime1">
              <a:rPr lang="fi-FI" smtClean="0"/>
              <a:t>29.6.2026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540390374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4E9C680B-B035-4481-9C89-9B8DCFA07DE9}" type="datetime1">
              <a:rPr lang="fi-FI" smtClean="0"/>
              <a:t>29.6.2026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idx="1"/>
          </p:nvPr>
        </p:nvSpPr>
        <p:spPr>
          <a:xfrm>
            <a:off x="4449254" y="1565735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17" hasCustomPrompt="1"/>
          </p:nvPr>
        </p:nvSpPr>
        <p:spPr>
          <a:xfrm>
            <a:off x="1072800" y="1102950"/>
            <a:ext cx="71712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8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35803264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26EC10B7-6068-4592-8DF6-C21B5E169149}" type="datetime1">
              <a:rPr lang="fi-FI" smtClean="0"/>
              <a:t>29.6.2026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3"/>
            <a:ext cx="55296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55296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6775200" y="0"/>
            <a:ext cx="23688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66840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B470C21F-BEA7-4001-A59E-ED99F75C48EF}" type="datetime1">
              <a:rPr lang="fi-FI" smtClean="0"/>
              <a:t>29.6.2026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5090400" y="0"/>
            <a:ext cx="4053606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7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3844800" cy="365682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161638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elkälle kuva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64117059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type="body" sz="quarter" idx="23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1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0" name="Sisällön paikkamerkki 4"/>
          <p:cNvSpPr>
            <a:spLocks noGrp="1"/>
          </p:cNvSpPr>
          <p:nvPr>
            <p:ph sz="quarter" idx="17"/>
          </p:nvPr>
        </p:nvSpPr>
        <p:spPr>
          <a:xfrm>
            <a:off x="1201739" y="1584200"/>
            <a:ext cx="6739862" cy="3010469"/>
          </a:xfrm>
        </p:spPr>
        <p:txBody>
          <a:bodyPr/>
          <a:lstStyle>
            <a:lvl1pPr marL="241200" indent="-212400">
              <a:buFont typeface="Arial" panose="020B0604020202020204" pitchFamily="34" charset="0"/>
              <a:buChar char="•"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C26F1C2C-1F3D-4324-8DB1-2B3A728EB293}" type="datetime1">
              <a:rPr lang="fi-FI" smtClean="0"/>
              <a:t>29.6.2026</a:t>
            </a:fld>
            <a:endParaRPr lang="fi-FI"/>
          </a:p>
        </p:txBody>
      </p:sp>
      <p:sp>
        <p:nvSpPr>
          <p:cNvPr id="2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875942832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tauluko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00B1868B-515C-4A84-A79A-DDEC623D6CDB}" type="datetime1">
              <a:rPr lang="fi-FI" smtClean="0"/>
              <a:t>29.6.2026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  <p:sp>
        <p:nvSpPr>
          <p:cNvPr id="13" name="Sisällön paikkamerkki 4"/>
          <p:cNvSpPr>
            <a:spLocks noGrp="1"/>
          </p:cNvSpPr>
          <p:nvPr>
            <p:ph sz="quarter" idx="23" hasCustomPrompt="1"/>
          </p:nvPr>
        </p:nvSpPr>
        <p:spPr>
          <a:xfrm>
            <a:off x="4572001" y="1584200"/>
            <a:ext cx="3369600" cy="2892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Lisää objekti</a:t>
            </a:r>
          </a:p>
        </p:txBody>
      </p:sp>
      <p:sp>
        <p:nvSpPr>
          <p:cNvPr id="12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687386369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ille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282150"/>
            <a:ext cx="7992000" cy="648000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7"/>
          </p:nvPr>
        </p:nvSpPr>
        <p:spPr>
          <a:xfrm>
            <a:off x="381000" y="1103313"/>
            <a:ext cx="8391525" cy="3541712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/>
            <a:r>
              <a:rPr lang="fi-FI"/>
              <a:t>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067460176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3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/>
            <a:r>
              <a:rPr lang="en-US" err="1"/>
              <a:t>Väliotsikko</a:t>
            </a:r>
            <a:r>
              <a:rPr lang="en-US"/>
              <a:t> </a:t>
            </a:r>
            <a:r>
              <a:rPr lang="en-US" err="1"/>
              <a:t>yläviitteenä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85883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/>
          <a:p>
            <a:fld id="{8D9E7F89-CFBC-40A6-849E-791F2CE17670}" type="datetime1">
              <a:rPr lang="fi-FI" smtClean="0"/>
              <a:t>29.6.2026</a:t>
            </a:fld>
            <a:endParaRPr lang="fi-FI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11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913747"/>
            <a:ext cx="7171200" cy="1176411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7341520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D1D5393-FFB8-4AFB-965F-DF835FFEFFC2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88674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49F65-936D-47C1-B476-B10D0AC9DEC4}" type="datetime1">
              <a:rPr lang="fi-FI" smtClean="0"/>
              <a:t>29.6.2026</a:t>
            </a:fld>
            <a:endParaRPr lang="fi-FI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5695886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114E9B-AF34-462B-9107-FB4A4FE20955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3052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552848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D0C29F-D373-4791-88C9-86C29F06AD83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174770107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870B0A-5FAA-48CC-9422-68AAC5A5CADB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11" name="Tekstin paikkamerkki 2"/>
          <p:cNvSpPr>
            <a:spLocks noGrp="1"/>
          </p:cNvSpPr>
          <p:nvPr>
            <p:ph idx="21"/>
          </p:nvPr>
        </p:nvSpPr>
        <p:spPr>
          <a:xfrm>
            <a:off x="1072800" y="158488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742819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A50D0A-99B9-48FE-8B08-047EE10ADBDA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4062311651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EF2A4B-BD6C-442B-B37A-933F3A2F5101}" type="datetime1">
              <a:rPr lang="fi-FI" smtClean="0"/>
              <a:t>29.6.2026</a:t>
            </a:fld>
            <a:endParaRPr lang="fi-FI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139381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/>
            <a:r>
              <a:rPr lang="fi-FI"/>
              <a:t>Muokkaa väliotsikkoa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AA3CBEF-2865-4434-A020-1FAA7DCEF42D}" type="datetime1">
              <a:rPr lang="fi-FI" smtClean="0"/>
              <a:t>29.6.2026</a:t>
            </a:fld>
            <a:endParaRPr lang="fi-FI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3050194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82027" y="4728047"/>
            <a:ext cx="919711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1B16F53B-7158-4458-A0D4-1436C88C6842}" type="datetime1">
              <a:rPr lang="fi-FI" smtClean="0"/>
              <a:t>29.6.2026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11307" y="4728047"/>
            <a:ext cx="1296094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i-FI"/>
              <a:t>Teknologiateollisuus</a:t>
            </a:r>
          </a:p>
        </p:txBody>
      </p:sp>
      <p:sp>
        <p:nvSpPr>
          <p:cNvPr id="26" name="Tekstin paikkamerkki 3"/>
          <p:cNvSpPr>
            <a:spLocks noGrp="1"/>
          </p:cNvSpPr>
          <p:nvPr>
            <p:ph type="body" idx="1"/>
          </p:nvPr>
        </p:nvSpPr>
        <p:spPr>
          <a:xfrm>
            <a:off x="1072801" y="1583532"/>
            <a:ext cx="7171199" cy="289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27" name="Otsikon paikkamerkki 2"/>
          <p:cNvSpPr>
            <a:spLocks noGrp="1"/>
          </p:cNvSpPr>
          <p:nvPr>
            <p:ph type="title"/>
          </p:nvPr>
        </p:nvSpPr>
        <p:spPr>
          <a:xfrm>
            <a:off x="1072801" y="1102950"/>
            <a:ext cx="7171199" cy="367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3" name="Dian numeron paikkamerkki 1"/>
          <p:cNvSpPr>
            <a:spLocks noGrp="1"/>
          </p:cNvSpPr>
          <p:nvPr>
            <p:ph type="sldNum" sz="quarter" idx="4"/>
          </p:nvPr>
        </p:nvSpPr>
        <p:spPr>
          <a:xfrm>
            <a:off x="8005977" y="4729163"/>
            <a:ext cx="863990" cy="1666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6FCB6B90-8271-4E8F-82C1-E646FBB48A2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1" r:id="rId2"/>
    <p:sldLayoutId id="2147483664" r:id="rId3"/>
    <p:sldLayoutId id="2147483679" r:id="rId4"/>
    <p:sldLayoutId id="2147483665" r:id="rId5"/>
    <p:sldLayoutId id="2147483681" r:id="rId6"/>
    <p:sldLayoutId id="2147483666" r:id="rId7"/>
    <p:sldLayoutId id="2147483682" r:id="rId8"/>
    <p:sldLayoutId id="2147483667" r:id="rId9"/>
    <p:sldLayoutId id="2147483683" r:id="rId10"/>
    <p:sldLayoutId id="2147483668" r:id="rId11"/>
    <p:sldLayoutId id="2147483684" r:id="rId12"/>
    <p:sldLayoutId id="2147483669" r:id="rId13"/>
    <p:sldLayoutId id="2147483685" r:id="rId14"/>
    <p:sldLayoutId id="2147483670" r:id="rId15"/>
    <p:sldLayoutId id="2147483686" r:id="rId16"/>
    <p:sldLayoutId id="2147483671" r:id="rId17"/>
    <p:sldLayoutId id="2147483687" r:id="rId18"/>
    <p:sldLayoutId id="2147483702" r:id="rId19"/>
    <p:sldLayoutId id="2147483704" r:id="rId20"/>
    <p:sldLayoutId id="2147483680" r:id="rId21"/>
    <p:sldLayoutId id="2147483674" r:id="rId22"/>
    <p:sldLayoutId id="2147483691" r:id="rId23"/>
    <p:sldLayoutId id="2147483700" r:id="rId24"/>
    <p:sldLayoutId id="2147483696" r:id="rId25"/>
    <p:sldLayoutId id="2147483673" r:id="rId26"/>
    <p:sldLayoutId id="2147483703" r:id="rId27"/>
    <p:sldLayoutId id="2147483707" r:id="rId28"/>
    <p:sldLayoutId id="2147483708" r:id="rId29"/>
  </p:sldLayoutIdLst>
  <p:transition spd="med">
    <p:fade/>
  </p:transition>
  <p:hf hdr="0"/>
  <p:txStyles>
    <p:titleStyle>
      <a:lvl1pPr marL="14400" algn="l" defTabSz="806052" rtl="0" eaLnBrk="1" latinLnBrk="0" hangingPunct="1">
        <a:lnSpc>
          <a:spcPts val="2700"/>
        </a:lnSpc>
        <a:spcBef>
          <a:spcPts val="0"/>
        </a:spcBef>
        <a:spcAft>
          <a:spcPts val="0"/>
        </a:spcAft>
        <a:buNone/>
        <a:defRPr sz="2200" b="1" kern="1200" spc="-35" baseline="0">
          <a:solidFill>
            <a:srgbClr val="000000"/>
          </a:solidFill>
          <a:latin typeface="+mj-lt"/>
          <a:ea typeface="Adobe Fan Heiti Std B" panose="020B0700000000000000" pitchFamily="34" charset="-128"/>
          <a:cs typeface="Adobe Hebrew" panose="02040503050201020203" pitchFamily="18" charset="-79"/>
        </a:defRPr>
      </a:lvl1pPr>
    </p:titleStyle>
    <p:bodyStyle>
      <a:lvl1pPr marL="234000" indent="-212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6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29732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3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4459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anose="020B0604020202020204" pitchFamily="34" charset="0"/>
        <a:buChar char="•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6785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582718" indent="-158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0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216640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619666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022694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425719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1pPr>
      <a:lvl2pPr marL="40302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2pPr>
      <a:lvl3pPr marL="806052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09078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4pPr>
      <a:lvl5pPr marL="16121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5pPr>
      <a:lvl6pPr marL="2015123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6pPr>
      <a:lvl7pPr marL="2418157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7pPr>
      <a:lvl8pPr marL="282118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8pPr>
      <a:lvl9pPr marL="32242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0" pos="5520" userDrawn="1">
          <p15:clr>
            <a:srgbClr val="F26B43"/>
          </p15:clr>
        </p15:guide>
        <p15:guide id="22" orient="horz" pos="3062" userDrawn="1">
          <p15:clr>
            <a:srgbClr val="F26B43"/>
          </p15:clr>
        </p15:guide>
        <p15:guide id="23" orient="horz" pos="232" userDrawn="1">
          <p15:clr>
            <a:srgbClr val="F26B43"/>
          </p15:clr>
        </p15:guide>
        <p15:guide id="26" pos="240" userDrawn="1">
          <p15:clr>
            <a:srgbClr val="F26B43"/>
          </p15:clr>
        </p15:guide>
        <p15:guide id="27" pos="7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Työntekijöiden ja toimihenkilöiden ansiokehitys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C366-6A2C-43B9-A437-B827E0484441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3153977028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toimihenkilöt yhteensä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10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734867403"/>
              </p:ext>
            </p:extLst>
          </p:nvPr>
        </p:nvGraphicFramePr>
        <p:xfrm>
          <a:off x="899593" y="768852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4 487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0511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534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487110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Tietotekniikan palveluala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11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1251610368"/>
              </p:ext>
            </p:extLst>
          </p:nvPr>
        </p:nvGraphicFramePr>
        <p:xfrm>
          <a:off x="899593" y="768857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4 591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4 654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4 769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4 834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4 964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5 129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5 230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5 463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5 713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4828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5 710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5 855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358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93983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E0C7137-8276-86DD-1651-123942D3A7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2000" y="77046"/>
            <a:ext cx="7992000" cy="648000"/>
          </a:xfrm>
        </p:spPr>
        <p:txBody>
          <a:bodyPr>
            <a:normAutofit fontScale="70000" lnSpcReduction="20000"/>
          </a:bodyPr>
          <a:lstStyle/>
          <a:p>
            <a:r>
              <a:rPr lang="fi-FI"/>
              <a:t>Työnantajan sosiaalivakuutusmaksut teknologiateollisuuden työntekijöillä​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C3448D4B-1192-F97E-270C-82B487AB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12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C436EA-D23E-1B48-9389-25CD96DA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953BE8-8093-B56F-ED7F-883752EF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543F24BC-292B-9546-D492-240758BB39F2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2"/>
          <a:stretch>
            <a:fillRect/>
          </a:stretch>
        </p:blipFill>
        <p:spPr>
          <a:xfrm>
            <a:off x="393106" y="835555"/>
            <a:ext cx="5055152" cy="3809470"/>
          </a:xfrm>
        </p:spPr>
      </p:pic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B5F8D00-4B2C-2EFF-74A6-C174637667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0659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Teollisuuden työn hinta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13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11510" y="4855332"/>
            <a:ext cx="1295891" cy="164690"/>
          </a:xfrm>
        </p:spPr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8"/>
          </p:nvPr>
        </p:nvSpPr>
        <p:spPr>
          <a:xfrm>
            <a:off x="2334682" y="4854859"/>
            <a:ext cx="2971717" cy="165163"/>
          </a:xfrm>
        </p:spPr>
        <p:txBody>
          <a:bodyPr/>
          <a:lstStyle/>
          <a:p>
            <a:r>
              <a:rPr lang="en-US" err="1"/>
              <a:t>Lähde</a:t>
            </a:r>
            <a:r>
              <a:rPr lang="en-US"/>
              <a:t>: Eurostat</a:t>
            </a:r>
          </a:p>
        </p:txBody>
      </p:sp>
      <p:graphicFrame>
        <p:nvGraphicFramePr>
          <p:cNvPr id="14" name="Kaavio 13"/>
          <p:cNvGraphicFramePr/>
          <p:nvPr>
            <p:extLst>
              <p:ext uri="{D42A27DB-BD31-4B8C-83A1-F6EECF244321}">
                <p14:modId xmlns:p14="http://schemas.microsoft.com/office/powerpoint/2010/main" val="1018128029"/>
              </p:ext>
            </p:extLst>
          </p:nvPr>
        </p:nvGraphicFramePr>
        <p:xfrm>
          <a:off x="395536" y="896630"/>
          <a:ext cx="8352928" cy="3907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kstiruutu 14"/>
          <p:cNvSpPr txBox="1"/>
          <p:nvPr/>
        </p:nvSpPr>
        <p:spPr>
          <a:xfrm>
            <a:off x="4993633" y="1559281"/>
            <a:ext cx="3721956" cy="55745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z="1050" spc="-40" err="1"/>
              <a:t>Huom</a:t>
            </a:r>
            <a:r>
              <a:rPr lang="fi-FI" sz="1050" spc="-40"/>
              <a:t>! Valuuttakursseilla voi olla merkittävä vaikutus euroiksi muutettuihin työvoimakustannuksiin (esim. Ruotsi, Norja) 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354462" y="617717"/>
            <a:ext cx="6953842" cy="27891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pc="-40"/>
              <a:t>Teollisuuden työn hinta eri Euroopan maissa 2024, euroa per tunti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6EB08D2-212F-4C4B-BF1C-0E8AA0295A53}"/>
              </a:ext>
            </a:extLst>
          </p:cNvPr>
          <p:cNvSpPr/>
          <p:nvPr/>
        </p:nvSpPr>
        <p:spPr bwMode="auto">
          <a:xfrm>
            <a:off x="668174" y="3314746"/>
            <a:ext cx="5879210" cy="11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771161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65243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052124-1243-F780-7D36-151E259E52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 sz="2400"/>
              <a:t>Teollisuus työntekijät:</a:t>
            </a:r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85BD45FD-BF59-2A4B-2B05-6EC2E42A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8403B7-3431-F5B3-D0EE-B1BFE102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7AEE4A-C727-F5F3-2D5E-2C148E4E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787ACB-47F3-C3C9-22D8-B65CB6D559B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" y="771550"/>
            <a:ext cx="8391525" cy="387347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AUP palkka kuvaa työntekijöiden aika, urakka ja palkkiopalkkaa. Ansiokäsite kuvaa siis keskimääräistä tuntipalkkaa (euroa/tunti) ilman mitään lisiä.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Säännöllisen työajan ansio (STA) pitää sisällään AUP palkan lisäksi olosuhde- vuoro- ja työajan tasaamislisät. Sunnuntai- ja ylityölisät eivät ole mukana STA ansiokäsitteessä.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Ansio kaikkine lisineen kuvaa tuntipalkkaa, johon laskettu edellisten lisäksi myös sunnuntai- ja ylityölisät.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Edellä mainittujen palkkojen muutokset on laskettu perättäisten vuosien keskipalkkojen muutoksista. Muutokseen vaikuttaa ansiokehityksen lisäksi muutokset työvoiman rakenteessa.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Identtisten henkilöiden muutokset on laskettu sellaisista henkilöistä, joilta löytyy havainto kummaltakin perättäiseltä ajankohdalta. Muutos kuvaa parhaiten työssä olevien ansiokehitystä yksilön näkökulmasta.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E8EDE4C-B2A2-F41C-173A-D35382A878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2490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052124-1243-F780-7D36-151E259E52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Kaikki toimihenkilöt: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85BD45FD-BF59-2A4B-2B05-6EC2E42A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8403B7-3431-F5B3-D0EE-B1BFE102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7AEE4A-C727-F5F3-2D5E-2C148E4E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787ACB-47F3-C3C9-22D8-B65CB6D559BC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STA kuukausipalkka ansiokäsite sisältää henkilön kiinteän kuukausipalkan, mahdolliset vuoro- olosuhde ja työajantasaamislisät, palkkiopalkan muuttuvan osan sekä luontoisedut.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Kuukausiansio tulospalkkioineen pitää sisällään STA kuukausipalkan lisäksi myös mahdolliset tulospalkkiot.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Edellä mainittujen palkkojen muutokset on laskettu perättäisten vuosien keskipalkkojen muutoksista. Muutokseen vaikuttaa ansiokehityksen lisäksi muutokset työvoiman rakenteessa.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/>
              <a:t>Identtisten henkilöiden muutokset on laskettu sellaisista henkilöistä, joilta löytyy havainto kummaltakin perättäiseltä ajankohdalta. Muutos kuvaa parhaiten työssä olevien ansiokehitystä yksilön näkökulmasta.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E8EDE4C-B2A2-F41C-173A-D35382A878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71335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2027" y="188866"/>
            <a:ext cx="7992000" cy="648000"/>
          </a:xfrm>
        </p:spPr>
        <p:txBody>
          <a:bodyPr/>
          <a:lstStyle/>
          <a:p>
            <a:r>
              <a:rPr lang="fi-FI"/>
              <a:t>Teollisuus, työntekijät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531571145"/>
              </p:ext>
            </p:extLst>
          </p:nvPr>
        </p:nvGraphicFramePr>
        <p:xfrm>
          <a:off x="1291445" y="1026890"/>
          <a:ext cx="6714532" cy="369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79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788753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900021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677486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765984">
                  <a:extLst>
                    <a:ext uri="{9D8B030D-6E8A-4147-A177-3AD203B41FA5}">
                      <a16:colId xmlns:a16="http://schemas.microsoft.com/office/drawing/2014/main" val="1342549752"/>
                    </a:ext>
                  </a:extLst>
                </a:gridCol>
                <a:gridCol w="765984">
                  <a:extLst>
                    <a:ext uri="{9D8B030D-6E8A-4147-A177-3AD203B41FA5}">
                      <a16:colId xmlns:a16="http://schemas.microsoft.com/office/drawing/2014/main" val="755535329"/>
                    </a:ext>
                  </a:extLst>
                </a:gridCol>
                <a:gridCol w="219957">
                  <a:extLst>
                    <a:ext uri="{9D8B030D-6E8A-4147-A177-3AD203B41FA5}">
                      <a16:colId xmlns:a16="http://schemas.microsoft.com/office/drawing/2014/main" val="1726608762"/>
                    </a:ext>
                  </a:extLst>
                </a:gridCol>
                <a:gridCol w="1132685">
                  <a:extLst>
                    <a:ext uri="{9D8B030D-6E8A-4147-A177-3AD203B41FA5}">
                      <a16:colId xmlns:a16="http://schemas.microsoft.com/office/drawing/2014/main" val="1193522313"/>
                    </a:ext>
                  </a:extLst>
                </a:gridCol>
              </a:tblGrid>
              <a:tr h="499396"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AUP 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AUP palkka,</a:t>
                      </a:r>
                      <a:br>
                        <a:rPr lang="fi-FI" sz="11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palkka,</a:t>
                      </a:r>
                      <a:br>
                        <a:rPr lang="fi-FI" sz="11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1" i="0" u="none" strike="noStrike" kern="120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Ansio kaikkine</a:t>
                      </a:r>
                      <a:br>
                        <a:rPr lang="fi-FI" sz="1100" b="1" i="0" u="none" strike="noStrike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i-FI" sz="1100" b="1" i="0" u="none" strike="noStrike" kern="120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Ansio kaikkine lisineen, 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100" b="1" i="0" u="none" strike="noStrike">
                        <a:solidFill>
                          <a:schemeClr val="bg2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15,75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17,85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16,64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18,61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20,07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17,26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20,69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17,77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19,78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21,22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33357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rgbClr val="000000"/>
                          </a:solidFill>
                          <a:latin typeface="+mj-lt"/>
                        </a:rPr>
                        <a:t>18,19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20,20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21,61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latinLnBrk="0" hangingPunct="1"/>
                      <a:endParaRPr lang="fi-FI" sz="1100" b="0" kern="120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kern="120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138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58353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toimihenkilöt yhteensä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3681539243"/>
              </p:ext>
            </p:extLst>
          </p:nvPr>
        </p:nvGraphicFramePr>
        <p:xfrm>
          <a:off x="740381" y="509400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4 339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4 558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4 958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39609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184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01001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501072411"/>
              </p:ext>
            </p:extLst>
          </p:nvPr>
        </p:nvGraphicFramePr>
        <p:xfrm>
          <a:off x="899593" y="775833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3 597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3 737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3 828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4583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3 933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437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954559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Teollisuus, ylemmät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7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92194424"/>
              </p:ext>
            </p:extLst>
          </p:nvPr>
        </p:nvGraphicFramePr>
        <p:xfrm>
          <a:off x="899593" y="775833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4 782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4 888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4 948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5 005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5 387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5 217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5 625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5 407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5 773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5 546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5 830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236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5 669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6 042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22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75269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8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309840877"/>
              </p:ext>
            </p:extLst>
          </p:nvPr>
        </p:nvGraphicFramePr>
        <p:xfrm>
          <a:off x="899593" y="768854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3 079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3 091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3 159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3 163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3 176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3 219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3 276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3 295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3 364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3 397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3 466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3 541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3 668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98268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3 759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874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25423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3621A4-1764-B90E-B84A-7D2C8841DF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1980" y="91453"/>
            <a:ext cx="7992000" cy="648000"/>
          </a:xfrm>
        </p:spPr>
        <p:txBody>
          <a:bodyPr/>
          <a:lstStyle/>
          <a:p>
            <a:r>
              <a:rPr lang="fi-FI"/>
              <a:t>SKOL, ylemmät toimihenkilöt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6C683-F526-AD4D-0B15-B74B2A4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B90-8271-4E8F-82C1-E646FBB48A2E}" type="slidenum">
              <a:rPr lang="fi-FI" smtClean="0"/>
              <a:pPr/>
              <a:t>9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4A834-5B50-7264-613A-56224B4E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97DB-DA9C-4CFA-B970-B8599B25F3E4}" type="datetime1">
              <a:rPr lang="fi-FI" smtClean="0"/>
              <a:t>29.6.2026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2AB4-A8B3-4976-2400-1A8C0DCD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Teknologiateollisuus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6BA894F-ADAE-6862-2965-9686737F1650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400394092"/>
              </p:ext>
            </p:extLst>
          </p:nvPr>
        </p:nvGraphicFramePr>
        <p:xfrm>
          <a:off x="899593" y="768849"/>
          <a:ext cx="7297869" cy="412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94">
                  <a:extLst>
                    <a:ext uri="{9D8B030D-6E8A-4147-A177-3AD203B41FA5}">
                      <a16:colId xmlns:a16="http://schemas.microsoft.com/office/drawing/2014/main" val="2466972817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16331914"/>
                    </a:ext>
                  </a:extLst>
                </a:gridCol>
                <a:gridCol w="1308448">
                  <a:extLst>
                    <a:ext uri="{9D8B030D-6E8A-4147-A177-3AD203B41FA5}">
                      <a16:colId xmlns:a16="http://schemas.microsoft.com/office/drawing/2014/main" val="3499887196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2880626214"/>
                    </a:ext>
                  </a:extLst>
                </a:gridCol>
                <a:gridCol w="1235757">
                  <a:extLst>
                    <a:ext uri="{9D8B030D-6E8A-4147-A177-3AD203B41FA5}">
                      <a16:colId xmlns:a16="http://schemas.microsoft.com/office/drawing/2014/main" val="3244267379"/>
                    </a:ext>
                  </a:extLst>
                </a:gridCol>
                <a:gridCol w="250225">
                  <a:extLst>
                    <a:ext uri="{9D8B030D-6E8A-4147-A177-3AD203B41FA5}">
                      <a16:colId xmlns:a16="http://schemas.microsoft.com/office/drawing/2014/main" val="1194173067"/>
                    </a:ext>
                  </a:extLst>
                </a:gridCol>
                <a:gridCol w="1381140">
                  <a:extLst>
                    <a:ext uri="{9D8B030D-6E8A-4147-A177-3AD203B41FA5}">
                      <a16:colId xmlns:a16="http://schemas.microsoft.com/office/drawing/2014/main" val="3932676316"/>
                    </a:ext>
                  </a:extLst>
                </a:gridCol>
              </a:tblGrid>
              <a:tr h="1274820">
                <a:tc>
                  <a:txBody>
                    <a:bodyPr/>
                    <a:lstStyle/>
                    <a:p>
                      <a:endParaRPr lang="fi-FI" sz="110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STA kuukausipalkka,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 lisineen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Kuukausiansio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lisineen ja tulos-</a:t>
                      </a:r>
                    </a:p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palkkioineen,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1" i="0" u="none" strike="noStrike" kern="120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Identtisten henkilöiden STA kuukausipalkan muutos,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1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176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3 969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330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3 992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4 070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680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165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4 090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4 181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9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4 149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4 227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5305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4 229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4 320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61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4 311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4 413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921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4 438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4 538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779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4 619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4 697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3279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4 755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75867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4 881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4 936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endParaRPr lang="fi-FI" sz="110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6052" rtl="0" eaLnBrk="1" fontAlgn="b" latinLnBrk="0" hangingPunct="1"/>
                      <a:r>
                        <a:rPr lang="fi-FI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44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49013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knologiateollisuus_masterdia">
  <a:themeElements>
    <a:clrScheme name="Teknologiateollisuus">
      <a:dk1>
        <a:srgbClr val="29282E"/>
      </a:dk1>
      <a:lt1>
        <a:srgbClr val="FFFFFF"/>
      </a:lt1>
      <a:dk2>
        <a:srgbClr val="29282E"/>
      </a:dk2>
      <a:lt2>
        <a:srgbClr val="FFFFFF"/>
      </a:lt2>
      <a:accent1>
        <a:srgbClr val="0070C0"/>
      </a:accent1>
      <a:accent2>
        <a:srgbClr val="FF00B8"/>
      </a:accent2>
      <a:accent3>
        <a:srgbClr val="85E869"/>
      </a:accent3>
      <a:accent4>
        <a:srgbClr val="FF805C"/>
      </a:accent4>
      <a:accent5>
        <a:srgbClr val="8A0FA6"/>
      </a:accent5>
      <a:accent6>
        <a:srgbClr val="FFFF00"/>
      </a:accent6>
      <a:hlink>
        <a:srgbClr val="0ACFCF"/>
      </a:hlink>
      <a:folHlink>
        <a:srgbClr val="0ACFCF"/>
      </a:folHlink>
    </a:clrScheme>
    <a:fontScheme name="Teknologiateollisu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pc="-4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kno_FI_2016" id="{20EA1341-EE32-433B-BC03-FE23A0136C67}" vid="{91854BC2-7349-49C3-92B6-AE41D831AB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57f711-7d93-472c-a8f6-94be00805750">
      <Terms xmlns="http://schemas.microsoft.com/office/infopath/2007/PartnerControls"/>
    </lcf76f155ced4ddcb4097134ff3c332f>
    <TaxCatchAll xmlns="c296724d-1a81-4a23-b6dd-dca7fd62c6ff" xsi:nil="true"/>
    <Henkil_x00f6_ xmlns="b057f711-7d93-472c-a8f6-94be00805750">
      <UserInfo>
        <DisplayName/>
        <AccountId xsi:nil="true"/>
        <AccountType/>
      </UserInfo>
    </Henkil_x00f6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886EDC3C35ED44386E38662B6DACCDA" ma:contentTypeVersion="20" ma:contentTypeDescription="Luo uusi asiakirja." ma:contentTypeScope="" ma:versionID="5f42a86ea9b9bd6e4171dcdf6da9208f">
  <xsd:schema xmlns:xsd="http://www.w3.org/2001/XMLSchema" xmlns:xs="http://www.w3.org/2001/XMLSchema" xmlns:p="http://schemas.microsoft.com/office/2006/metadata/properties" xmlns:ns2="b057f711-7d93-472c-a8f6-94be00805750" xmlns:ns3="c296724d-1a81-4a23-b6dd-dca7fd62c6ff" targetNamespace="http://schemas.microsoft.com/office/2006/metadata/properties" ma:root="true" ma:fieldsID="414f3867d7ba3fb09d89147dee69305a" ns2:_="" ns3:_="">
    <xsd:import namespace="b057f711-7d93-472c-a8f6-94be00805750"/>
    <xsd:import namespace="c296724d-1a81-4a23-b6dd-dca7fd62c6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Henkil_x00f6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57f711-7d93-472c-a8f6-94be00805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f83a129e-02f3-4c10-aeed-b048f014ef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Henkil_x00f6_" ma:index="26" nillable="true" ma:displayName="Henkilö" ma:list="UserInfo" ma:SharePointGroup="0" ma:internalName="Henkil_x00f6_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6724d-1a81-4a23-b6dd-dca7fd62c6f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dbccb1-85c5-4102-b8cd-d9aa5a21b0d6}" ma:internalName="TaxCatchAll" ma:showField="CatchAllData" ma:web="c296724d-1a81-4a23-b6dd-dca7fd62c6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057460-A658-4236-B989-116705EAD4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4B1B8A-3D6F-4854-922D-F02305107E9C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c296724d-1a81-4a23-b6dd-dca7fd62c6ff"/>
    <ds:schemaRef ds:uri="b057f711-7d93-472c-a8f6-94be00805750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120C245-7667-4709-94B4-098AD8E3449D}">
  <ds:schemaRefs>
    <ds:schemaRef ds:uri="b057f711-7d93-472c-a8f6-94be00805750"/>
    <ds:schemaRef ds:uri="c296724d-1a81-4a23-b6dd-dca7fd62c6f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1279</Words>
  <Application>Microsoft Office PowerPoint</Application>
  <PresentationFormat>Näytössä katseltava esitys (16:9)</PresentationFormat>
  <Paragraphs>717</Paragraphs>
  <Slides>14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Verdana</vt:lpstr>
      <vt:lpstr>Teknologiateollisuus_masterdia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Rautaporras Petteri</dc:creator>
  <cp:keywords>Teknologiateollisuus_FI</cp:keywords>
  <cp:lastModifiedBy>Emaus Katriina</cp:lastModifiedBy>
  <cp:revision>1</cp:revision>
  <cp:lastPrinted>2016-06-09T07:47:11Z</cp:lastPrinted>
  <dcterms:created xsi:type="dcterms:W3CDTF">2017-06-06T07:06:58Z</dcterms:created>
  <dcterms:modified xsi:type="dcterms:W3CDTF">2026-06-29T06:48:00Z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482.21.02.003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Tekno_fi.potx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482.90.02.003</vt:lpwstr>
  </property>
  <property fmtid="{D5CDD505-2E9C-101B-9397-08002B2CF9AE}" pid="10" name="dvDefinitionVersion">
    <vt:lpwstr>2.1 / 22.1.2015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4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>Nora Elers</vt:lpwstr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  <property fmtid="{D5CDD505-2E9C-101B-9397-08002B2CF9AE}" pid="27" name="ContentTypeId">
    <vt:lpwstr>0x010100F886EDC3C35ED44386E38662B6DACCDA</vt:lpwstr>
  </property>
  <property fmtid="{D5CDD505-2E9C-101B-9397-08002B2CF9AE}" pid="28" name="xd_ProgID">
    <vt:lpwstr/>
  </property>
  <property fmtid="{D5CDD505-2E9C-101B-9397-08002B2CF9AE}" pid="29" name="ComplianceAssetId">
    <vt:lpwstr/>
  </property>
  <property fmtid="{D5CDD505-2E9C-101B-9397-08002B2CF9AE}" pid="30" name="TemplateUrl">
    <vt:lpwstr/>
  </property>
  <property fmtid="{D5CDD505-2E9C-101B-9397-08002B2CF9AE}" pid="31" name="TyoryhmanNimi">
    <vt:lpwstr>Talous ja tilastot</vt:lpwstr>
  </property>
  <property fmtid="{D5CDD505-2E9C-101B-9397-08002B2CF9AE}" pid="32" name="xd_Signature">
    <vt:bool>false</vt:bool>
  </property>
  <property fmtid="{D5CDD505-2E9C-101B-9397-08002B2CF9AE}" pid="33" name="MediaServiceImageTags">
    <vt:lpwstr/>
  </property>
</Properties>
</file>