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charts/chart4.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theme/themeOverride4.xml" ContentType="application/vnd.openxmlformats-officedocument.themeOverride+xml"/>
  <Override PartName="/ppt/charts/chart7.xml" ContentType="application/vnd.openxmlformats-officedocument.drawingml.chart+xml"/>
  <Override PartName="/ppt/theme/themeOverride5.xml" ContentType="application/vnd.openxmlformats-officedocument.themeOverride+xml"/>
  <Override PartName="/ppt/notesSlides/notesSlide8.xml" ContentType="application/vnd.openxmlformats-officedocument.presentationml.notesSlide+xml"/>
  <Override PartName="/ppt/charts/chart8.xml" ContentType="application/vnd.openxmlformats-officedocument.drawingml.chart+xml"/>
  <Override PartName="/ppt/theme/themeOverride6.xml" ContentType="application/vnd.openxmlformats-officedocument.themeOverride+xml"/>
  <Override PartName="/ppt/charts/chart9.xml" ContentType="application/vnd.openxmlformats-officedocument.drawingml.chart+xml"/>
  <Override PartName="/ppt/theme/themeOverride7.xml" ContentType="application/vnd.openxmlformats-officedocument.themeOverride+xml"/>
  <Override PartName="/ppt/charts/chart10.xml" ContentType="application/vnd.openxmlformats-officedocument.drawingml.chart+xml"/>
  <Override PartName="/ppt/theme/themeOverride8.xml" ContentType="application/vnd.openxmlformats-officedocument.themeOverride+xml"/>
  <Override PartName="/ppt/notesSlides/notesSlide9.xml" ContentType="application/vnd.openxmlformats-officedocument.presentationml.notesSlide+xml"/>
  <Override PartName="/ppt/charts/chart11.xml" ContentType="application/vnd.openxmlformats-officedocument.drawingml.chart+xml"/>
  <Override PartName="/ppt/theme/themeOverride9.xml" ContentType="application/vnd.openxmlformats-officedocument.themeOverride+xml"/>
  <Override PartName="/ppt/charts/chart12.xml" ContentType="application/vnd.openxmlformats-officedocument.drawingml.chart+xml"/>
  <Override PartName="/ppt/theme/themeOverride10.xml" ContentType="application/vnd.openxmlformats-officedocument.themeOverride+xml"/>
  <Override PartName="/ppt/charts/chart13.xml" ContentType="application/vnd.openxmlformats-officedocument.drawingml.chart+xml"/>
  <Override PartName="/ppt/theme/themeOverride11.xml" ContentType="application/vnd.openxmlformats-officedocument.themeOverride+xml"/>
  <Override PartName="/ppt/notesSlides/notesSlide10.xml" ContentType="application/vnd.openxmlformats-officedocument.presentationml.notesSlide+xml"/>
  <Override PartName="/ppt/charts/chart14.xml" ContentType="application/vnd.openxmlformats-officedocument.drawingml.chart+xml"/>
  <Override PartName="/ppt/theme/themeOverride12.xml" ContentType="application/vnd.openxmlformats-officedocument.themeOverride+xml"/>
  <Override PartName="/ppt/charts/chart15.xml" ContentType="application/vnd.openxmlformats-officedocument.drawingml.chart+xml"/>
  <Override PartName="/ppt/theme/themeOverride13.xml" ContentType="application/vnd.openxmlformats-officedocument.themeOverride+xml"/>
  <Override PartName="/ppt/charts/chart16.xml" ContentType="application/vnd.openxmlformats-officedocument.drawingml.chart+xml"/>
  <Override PartName="/ppt/theme/themeOverride14.xml" ContentType="application/vnd.openxmlformats-officedocument.themeOverride+xml"/>
  <Override PartName="/ppt/notesSlides/notesSlide11.xml" ContentType="application/vnd.openxmlformats-officedocument.presentationml.notesSlide+xml"/>
  <Override PartName="/ppt/charts/chart17.xml" ContentType="application/vnd.openxmlformats-officedocument.drawingml.chart+xml"/>
  <Override PartName="/ppt/theme/themeOverride15.xml" ContentType="application/vnd.openxmlformats-officedocument.themeOverride+xml"/>
  <Override PartName="/ppt/charts/chart18.xml" ContentType="application/vnd.openxmlformats-officedocument.drawingml.chart+xml"/>
  <Override PartName="/ppt/theme/themeOverride16.xml" ContentType="application/vnd.openxmlformats-officedocument.themeOverride+xml"/>
  <Override PartName="/ppt/charts/chart19.xml" ContentType="application/vnd.openxmlformats-officedocument.drawingml.chart+xml"/>
  <Override PartName="/ppt/theme/themeOverride17.xml" ContentType="application/vnd.openxmlformats-officedocument.themeOverride+xml"/>
  <Override PartName="/ppt/notesSlides/notesSlide12.xml" ContentType="application/vnd.openxmlformats-officedocument.presentationml.notesSlide+xml"/>
  <Override PartName="/ppt/charts/chart20.xml" ContentType="application/vnd.openxmlformats-officedocument.drawingml.chart+xml"/>
  <Override PartName="/ppt/theme/themeOverride18.xml" ContentType="application/vnd.openxmlformats-officedocument.themeOverride+xml"/>
  <Override PartName="/ppt/charts/chart21.xml" ContentType="application/vnd.openxmlformats-officedocument.drawingml.chart+xml"/>
  <Override PartName="/ppt/theme/themeOverride19.xml" ContentType="application/vnd.openxmlformats-officedocument.themeOverride+xml"/>
  <Override PartName="/ppt/charts/chart22.xml" ContentType="application/vnd.openxmlformats-officedocument.drawingml.chart+xml"/>
  <Override PartName="/ppt/theme/themeOverride20.xml" ContentType="application/vnd.openxmlformats-officedocument.themeOverride+xml"/>
  <Override PartName="/ppt/notesSlides/notesSlide13.xml" ContentType="application/vnd.openxmlformats-officedocument.presentationml.notesSlide+xml"/>
  <Override PartName="/ppt/charts/chart23.xml" ContentType="application/vnd.openxmlformats-officedocument.drawingml.chart+xml"/>
  <Override PartName="/ppt/theme/themeOverride21.xml" ContentType="application/vnd.openxmlformats-officedocument.themeOverride+xml"/>
  <Override PartName="/ppt/charts/chart24.xml" ContentType="application/vnd.openxmlformats-officedocument.drawingml.chart+xml"/>
  <Override PartName="/ppt/theme/themeOverride22.xml" ContentType="application/vnd.openxmlformats-officedocument.themeOverride+xml"/>
  <Override PartName="/ppt/charts/chart25.xml" ContentType="application/vnd.openxmlformats-officedocument.drawingml.chart+xml"/>
  <Override PartName="/ppt/theme/themeOverride23.xml" ContentType="application/vnd.openxmlformats-officedocument.themeOverride+xml"/>
  <Override PartName="/ppt/notesSlides/notesSlide14.xml" ContentType="application/vnd.openxmlformats-officedocument.presentationml.notesSlide+xml"/>
  <Override PartName="/ppt/charts/chart26.xml" ContentType="application/vnd.openxmlformats-officedocument.drawingml.chart+xml"/>
  <Override PartName="/ppt/theme/themeOverride24.xml" ContentType="application/vnd.openxmlformats-officedocument.themeOverride+xml"/>
  <Override PartName="/ppt/charts/chart27.xml" ContentType="application/vnd.openxmlformats-officedocument.drawingml.chart+xml"/>
  <Override PartName="/ppt/theme/themeOverride25.xml" ContentType="application/vnd.openxmlformats-officedocument.themeOverride+xml"/>
  <Override PartName="/ppt/charts/chart28.xml" ContentType="application/vnd.openxmlformats-officedocument.drawingml.chart+xml"/>
  <Override PartName="/ppt/theme/themeOverride26.xml" ContentType="application/vnd.openxmlformats-officedocument.themeOverride+xml"/>
  <Override PartName="/ppt/notesSlides/notesSlide15.xml" ContentType="application/vnd.openxmlformats-officedocument.presentationml.notesSlide+xml"/>
  <Override PartName="/ppt/charts/chart29.xml" ContentType="application/vnd.openxmlformats-officedocument.drawingml.chart+xml"/>
  <Override PartName="/ppt/theme/themeOverride27.xml" ContentType="application/vnd.openxmlformats-officedocument.themeOverride+xml"/>
  <Override PartName="/ppt/charts/chart30.xml" ContentType="application/vnd.openxmlformats-officedocument.drawingml.chart+xml"/>
  <Override PartName="/ppt/theme/themeOverride28.xml" ContentType="application/vnd.openxmlformats-officedocument.themeOverride+xml"/>
  <Override PartName="/ppt/charts/chart31.xml" ContentType="application/vnd.openxmlformats-officedocument.drawingml.chart+xml"/>
  <Override PartName="/ppt/theme/themeOverride29.xml" ContentType="application/vnd.openxmlformats-officedocument.themeOverride+xml"/>
  <Override PartName="/ppt/notesSlides/notesSlide16.xml" ContentType="application/vnd.openxmlformats-officedocument.presentationml.notesSlide+xml"/>
  <Override PartName="/ppt/charts/chart32.xml" ContentType="application/vnd.openxmlformats-officedocument.drawingml.chart+xml"/>
  <Override PartName="/ppt/theme/themeOverride30.xml" ContentType="application/vnd.openxmlformats-officedocument.themeOverride+xml"/>
  <Override PartName="/ppt/charts/chart33.xml" ContentType="application/vnd.openxmlformats-officedocument.drawingml.chart+xml"/>
  <Override PartName="/ppt/theme/themeOverride31.xml" ContentType="application/vnd.openxmlformats-officedocument.themeOverride+xml"/>
  <Override PartName="/ppt/charts/chart34.xml" ContentType="application/vnd.openxmlformats-officedocument.drawingml.chart+xml"/>
  <Override PartName="/ppt/theme/themeOverride32.xml" ContentType="application/vnd.openxmlformats-officedocument.themeOverride+xml"/>
  <Override PartName="/ppt/notesSlides/notesSlide17.xml" ContentType="application/vnd.openxmlformats-officedocument.presentationml.notesSlide+xml"/>
  <Override PartName="/ppt/charts/chart35.xml" ContentType="application/vnd.openxmlformats-officedocument.drawingml.chart+xml"/>
  <Override PartName="/ppt/theme/themeOverride33.xml" ContentType="application/vnd.openxmlformats-officedocument.themeOverride+xml"/>
  <Override PartName="/ppt/charts/chart36.xml" ContentType="application/vnd.openxmlformats-officedocument.drawingml.chart+xml"/>
  <Override PartName="/ppt/theme/themeOverride34.xml" ContentType="application/vnd.openxmlformats-officedocument.themeOverride+xml"/>
  <Override PartName="/ppt/charts/chart37.xml" ContentType="application/vnd.openxmlformats-officedocument.drawingml.chart+xml"/>
  <Override PartName="/ppt/theme/themeOverride35.xml" ContentType="application/vnd.openxmlformats-officedocument.themeOverride+xml"/>
  <Override PartName="/ppt/notesSlides/notesSlide18.xml" ContentType="application/vnd.openxmlformats-officedocument.presentationml.notesSlide+xml"/>
  <Override PartName="/ppt/charts/chart38.xml" ContentType="application/vnd.openxmlformats-officedocument.drawingml.chart+xml"/>
  <Override PartName="/ppt/theme/themeOverride36.xml" ContentType="application/vnd.openxmlformats-officedocument.themeOverride+xml"/>
  <Override PartName="/ppt/charts/chart39.xml" ContentType="application/vnd.openxmlformats-officedocument.drawingml.chart+xml"/>
  <Override PartName="/ppt/theme/themeOverride37.xml" ContentType="application/vnd.openxmlformats-officedocument.themeOverride+xml"/>
  <Override PartName="/ppt/charts/chart40.xml" ContentType="application/vnd.openxmlformats-officedocument.drawingml.chart+xml"/>
  <Override PartName="/ppt/theme/themeOverride38.xml" ContentType="application/vnd.openxmlformats-officedocument.themeOverride+xml"/>
  <Override PartName="/ppt/notesSlides/notesSlide19.xml" ContentType="application/vnd.openxmlformats-officedocument.presentationml.notesSlide+xml"/>
  <Override PartName="/ppt/charts/chart41.xml" ContentType="application/vnd.openxmlformats-officedocument.drawingml.chart+xml"/>
  <Override PartName="/ppt/theme/themeOverride39.xml" ContentType="application/vnd.openxmlformats-officedocument.themeOverride+xml"/>
  <Override PartName="/ppt/charts/chart42.xml" ContentType="application/vnd.openxmlformats-officedocument.drawingml.chart+xml"/>
  <Override PartName="/ppt/theme/themeOverride40.xml" ContentType="application/vnd.openxmlformats-officedocument.themeOverride+xml"/>
  <Override PartName="/ppt/charts/chart43.xml" ContentType="application/vnd.openxmlformats-officedocument.drawingml.chart+xml"/>
  <Override PartName="/ppt/theme/themeOverride41.xml" ContentType="application/vnd.openxmlformats-officedocument.themeOverride+xml"/>
  <Override PartName="/ppt/notesSlides/notesSlide20.xml" ContentType="application/vnd.openxmlformats-officedocument.presentationml.notesSlide+xml"/>
  <Override PartName="/ppt/charts/chart44.xml" ContentType="application/vnd.openxmlformats-officedocument.drawingml.chart+xml"/>
  <Override PartName="/ppt/theme/themeOverride42.xml" ContentType="application/vnd.openxmlformats-officedocument.themeOverride+xml"/>
  <Override PartName="/ppt/charts/chart45.xml" ContentType="application/vnd.openxmlformats-officedocument.drawingml.chart+xml"/>
  <Override PartName="/ppt/theme/themeOverride43.xml" ContentType="application/vnd.openxmlformats-officedocument.themeOverride+xml"/>
  <Override PartName="/ppt/charts/chart46.xml" ContentType="application/vnd.openxmlformats-officedocument.drawingml.chart+xml"/>
  <Override PartName="/ppt/theme/themeOverride44.xml" ContentType="application/vnd.openxmlformats-officedocument.themeOverride+xml"/>
  <Override PartName="/ppt/notesSlides/notesSlide21.xml" ContentType="application/vnd.openxmlformats-officedocument.presentationml.notesSlide+xml"/>
  <Override PartName="/ppt/charts/chart47.xml" ContentType="application/vnd.openxmlformats-officedocument.drawingml.chart+xml"/>
  <Override PartName="/ppt/theme/themeOverride45.xml" ContentType="application/vnd.openxmlformats-officedocument.themeOverride+xml"/>
  <Override PartName="/ppt/charts/chart48.xml" ContentType="application/vnd.openxmlformats-officedocument.drawingml.chart+xml"/>
  <Override PartName="/ppt/theme/themeOverride46.xml" ContentType="application/vnd.openxmlformats-officedocument.themeOverride+xml"/>
  <Override PartName="/ppt/charts/chart49.xml" ContentType="application/vnd.openxmlformats-officedocument.drawingml.chart+xml"/>
  <Override PartName="/ppt/theme/themeOverride47.xml" ContentType="application/vnd.openxmlformats-officedocument.themeOverr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5"/>
  </p:notesMasterIdLst>
  <p:handoutMasterIdLst>
    <p:handoutMasterId r:id="rId46"/>
  </p:handoutMasterIdLst>
  <p:sldIdLst>
    <p:sldId id="256" r:id="rId5"/>
    <p:sldId id="343" r:id="rId6"/>
    <p:sldId id="344" r:id="rId7"/>
    <p:sldId id="342" r:id="rId8"/>
    <p:sldId id="332" r:id="rId9"/>
    <p:sldId id="341" r:id="rId10"/>
    <p:sldId id="259" r:id="rId11"/>
    <p:sldId id="295" r:id="rId12"/>
    <p:sldId id="262"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34" r:id="rId28"/>
    <p:sldId id="312" r:id="rId29"/>
    <p:sldId id="345"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40" r:id="rId44"/>
  </p:sldIdLst>
  <p:sldSz cx="9144000" cy="5143500" type="screen16x9"/>
  <p:notesSz cx="6797675" cy="9926638"/>
  <p:defaultTextStyle>
    <a:defPPr>
      <a:defRPr lang="fi-FI"/>
    </a:defPPr>
    <a:lvl1pPr marL="0" algn="l" defTabSz="679871" rtl="0" eaLnBrk="1" latinLnBrk="0" hangingPunct="1">
      <a:defRPr sz="1340" kern="1200">
        <a:solidFill>
          <a:schemeClr val="tx1"/>
        </a:solidFill>
        <a:latin typeface="+mn-lt"/>
        <a:ea typeface="+mn-ea"/>
        <a:cs typeface="+mn-cs"/>
      </a:defRPr>
    </a:lvl1pPr>
    <a:lvl2pPr marL="339932" algn="l" defTabSz="679871" rtl="0" eaLnBrk="1" latinLnBrk="0" hangingPunct="1">
      <a:defRPr sz="1340" kern="1200">
        <a:solidFill>
          <a:schemeClr val="tx1"/>
        </a:solidFill>
        <a:latin typeface="+mn-lt"/>
        <a:ea typeface="+mn-ea"/>
        <a:cs typeface="+mn-cs"/>
      </a:defRPr>
    </a:lvl2pPr>
    <a:lvl3pPr marL="679871" algn="l" defTabSz="679871" rtl="0" eaLnBrk="1" latinLnBrk="0" hangingPunct="1">
      <a:defRPr sz="1340" kern="1200">
        <a:solidFill>
          <a:schemeClr val="tx1"/>
        </a:solidFill>
        <a:latin typeface="+mn-lt"/>
        <a:ea typeface="+mn-ea"/>
        <a:cs typeface="+mn-cs"/>
      </a:defRPr>
    </a:lvl3pPr>
    <a:lvl4pPr marL="1019807" algn="l" defTabSz="679871" rtl="0" eaLnBrk="1" latinLnBrk="0" hangingPunct="1">
      <a:defRPr sz="1340" kern="1200">
        <a:solidFill>
          <a:schemeClr val="tx1"/>
        </a:solidFill>
        <a:latin typeface="+mn-lt"/>
        <a:ea typeface="+mn-ea"/>
        <a:cs typeface="+mn-cs"/>
      </a:defRPr>
    </a:lvl4pPr>
    <a:lvl5pPr marL="1359744" algn="l" defTabSz="679871" rtl="0" eaLnBrk="1" latinLnBrk="0" hangingPunct="1">
      <a:defRPr sz="1340" kern="1200">
        <a:solidFill>
          <a:schemeClr val="tx1"/>
        </a:solidFill>
        <a:latin typeface="+mn-lt"/>
        <a:ea typeface="+mn-ea"/>
        <a:cs typeface="+mn-cs"/>
      </a:defRPr>
    </a:lvl5pPr>
    <a:lvl6pPr marL="1699681" algn="l" defTabSz="679871" rtl="0" eaLnBrk="1" latinLnBrk="0" hangingPunct="1">
      <a:defRPr sz="1340" kern="1200">
        <a:solidFill>
          <a:schemeClr val="tx1"/>
        </a:solidFill>
        <a:latin typeface="+mn-lt"/>
        <a:ea typeface="+mn-ea"/>
        <a:cs typeface="+mn-cs"/>
      </a:defRPr>
    </a:lvl6pPr>
    <a:lvl7pPr marL="2039614" algn="l" defTabSz="679871" rtl="0" eaLnBrk="1" latinLnBrk="0" hangingPunct="1">
      <a:defRPr sz="1340" kern="1200">
        <a:solidFill>
          <a:schemeClr val="tx1"/>
        </a:solidFill>
        <a:latin typeface="+mn-lt"/>
        <a:ea typeface="+mn-ea"/>
        <a:cs typeface="+mn-cs"/>
      </a:defRPr>
    </a:lvl7pPr>
    <a:lvl8pPr marL="2379548" algn="l" defTabSz="679871" rtl="0" eaLnBrk="1" latinLnBrk="0" hangingPunct="1">
      <a:defRPr sz="1340" kern="1200">
        <a:solidFill>
          <a:schemeClr val="tx1"/>
        </a:solidFill>
        <a:latin typeface="+mn-lt"/>
        <a:ea typeface="+mn-ea"/>
        <a:cs typeface="+mn-cs"/>
      </a:defRPr>
    </a:lvl8pPr>
    <a:lvl9pPr marL="2719486" algn="l" defTabSz="679871" rtl="0" eaLnBrk="1" latinLnBrk="0" hangingPunct="1">
      <a:defRPr sz="134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773739-4A89-A29A-5B4E-E10E00A8B839}" name="Mikkonen Hanne" initials="MH" userId="S::hanne.mikkonen@teknologiateollisuus.fi::5a557d90-2fc0-4583-be01-62766ce855f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ukonen Sini" initials="KS" lastIdx="7" clrIdx="0">
    <p:extLst>
      <p:ext uri="{19B8F6BF-5375-455C-9EA6-DF929625EA0E}">
        <p15:presenceInfo xmlns:p15="http://schemas.microsoft.com/office/powerpoint/2012/main" userId="S-1-5-21-1871869801-2214748161-1963216912-12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1F94"/>
    <a:srgbClr val="85E869"/>
    <a:srgbClr val="000000"/>
    <a:srgbClr val="0ACFCF"/>
    <a:srgbClr val="8A0FA6"/>
    <a:srgbClr val="333333"/>
    <a:srgbClr val="FFFF00"/>
    <a:srgbClr val="FF805C"/>
    <a:srgbClr val="FF00B8"/>
    <a:srgbClr val="0F78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Normaali tyyli 2 - Korostu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Normaali tyyli 2 - Korostu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Normaali tyyli 2 - Korost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7" d="100"/>
          <a:sy n="117" d="100"/>
        </p:scale>
        <p:origin x="678" y="10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us Katriina" userId="e28635f8-d800-42ff-a913-92d375f1fb60" providerId="ADAL" clId="{1B4E4C0C-86B3-44B0-AFB3-D1D45699C4E9}"/>
    <pc:docChg chg="modSld">
      <pc:chgData name="Emaus Katriina" userId="e28635f8-d800-42ff-a913-92d375f1fb60" providerId="ADAL" clId="{1B4E4C0C-86B3-44B0-AFB3-D1D45699C4E9}" dt="2026-08-04T11:37:40.423" v="13" actId="20577"/>
      <pc:docMkLst>
        <pc:docMk/>
      </pc:docMkLst>
      <pc:sldChg chg="modSp mod">
        <pc:chgData name="Emaus Katriina" userId="e28635f8-d800-42ff-a913-92d375f1fb60" providerId="ADAL" clId="{1B4E4C0C-86B3-44B0-AFB3-D1D45699C4E9}" dt="2026-08-04T11:37:40.423" v="13" actId="20577"/>
        <pc:sldMkLst>
          <pc:docMk/>
          <pc:sldMk cId="4082671757" sldId="343"/>
        </pc:sldMkLst>
        <pc:spChg chg="mod">
          <ac:chgData name="Emaus Katriina" userId="e28635f8-d800-42ff-a913-92d375f1fb60" providerId="ADAL" clId="{1B4E4C0C-86B3-44B0-AFB3-D1D45699C4E9}" dt="2026-08-04T11:37:06.280" v="3" actId="20577"/>
          <ac:spMkLst>
            <pc:docMk/>
            <pc:sldMk cId="4082671757" sldId="343"/>
            <ac:spMk id="2" creationId="{AFF46846-6019-4A97-9B81-047703C41449}"/>
          </ac:spMkLst>
        </pc:spChg>
        <pc:spChg chg="mod">
          <ac:chgData name="Emaus Katriina" userId="e28635f8-d800-42ff-a913-92d375f1fb60" providerId="ADAL" clId="{1B4E4C0C-86B3-44B0-AFB3-D1D45699C4E9}" dt="2026-08-04T11:37:40.423" v="13" actId="20577"/>
          <ac:spMkLst>
            <pc:docMk/>
            <pc:sldMk cId="4082671757" sldId="343"/>
            <ac:spMk id="6" creationId="{4B4EBBC5-0BE4-4914-88D0-14756726525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8.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9.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0.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1.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2.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3.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4.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5.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6.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8.xml"/></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9.xml"/></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20.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21.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Excel_Worksheet23.xlsx"/><Relationship Id="rId1" Type="http://schemas.openxmlformats.org/officeDocument/2006/relationships/themeOverride" Target="../theme/themeOverride22.xml"/></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23.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5.xlsx"/><Relationship Id="rId1" Type="http://schemas.openxmlformats.org/officeDocument/2006/relationships/themeOverride" Target="../theme/themeOverride24.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25.xml"/></Relationships>
</file>

<file path=ppt/charts/_rels/chart28.xml.rels><?xml version="1.0" encoding="UTF-8" standalone="yes"?>
<Relationships xmlns="http://schemas.openxmlformats.org/package/2006/relationships"><Relationship Id="rId2" Type="http://schemas.openxmlformats.org/officeDocument/2006/relationships/package" Target="../embeddings/Microsoft_Excel_Worksheet27.xlsx"/><Relationship Id="rId1" Type="http://schemas.openxmlformats.org/officeDocument/2006/relationships/themeOverride" Target="../theme/themeOverride26.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27.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28.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29.xml"/></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30.xml"/></Relationships>
</file>

<file path=ppt/charts/_rels/chart33.xml.rels><?xml version="1.0" encoding="UTF-8" standalone="yes"?>
<Relationships xmlns="http://schemas.openxmlformats.org/package/2006/relationships"><Relationship Id="rId2" Type="http://schemas.openxmlformats.org/officeDocument/2006/relationships/package" Target="../embeddings/Microsoft_Excel_Worksheet32.xlsx"/><Relationship Id="rId1" Type="http://schemas.openxmlformats.org/officeDocument/2006/relationships/themeOverride" Target="../theme/themeOverride31.xml"/></Relationships>
</file>

<file path=ppt/charts/_rels/chart34.xml.rels><?xml version="1.0" encoding="UTF-8" standalone="yes"?>
<Relationships xmlns="http://schemas.openxmlformats.org/package/2006/relationships"><Relationship Id="rId2" Type="http://schemas.openxmlformats.org/officeDocument/2006/relationships/package" Target="../embeddings/Microsoft_Excel_Worksheet33.xlsx"/><Relationship Id="rId1" Type="http://schemas.openxmlformats.org/officeDocument/2006/relationships/themeOverride" Target="../theme/themeOverride32.xml"/></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33.xml"/></Relationships>
</file>

<file path=ppt/charts/_rels/chart36.xml.rels><?xml version="1.0" encoding="UTF-8" standalone="yes"?>
<Relationships xmlns="http://schemas.openxmlformats.org/package/2006/relationships"><Relationship Id="rId2" Type="http://schemas.openxmlformats.org/officeDocument/2006/relationships/package" Target="../embeddings/Microsoft_Excel_Worksheet35.xlsx"/><Relationship Id="rId1" Type="http://schemas.openxmlformats.org/officeDocument/2006/relationships/themeOverride" Target="../theme/themeOverride34.xml"/></Relationships>
</file>

<file path=ppt/charts/_rels/chart37.xml.rels><?xml version="1.0" encoding="UTF-8" standalone="yes"?>
<Relationships xmlns="http://schemas.openxmlformats.org/package/2006/relationships"><Relationship Id="rId2" Type="http://schemas.openxmlformats.org/officeDocument/2006/relationships/package" Target="../embeddings/Microsoft_Excel_Worksheet36.xlsx"/><Relationship Id="rId1" Type="http://schemas.openxmlformats.org/officeDocument/2006/relationships/themeOverride" Target="../theme/themeOverride35.xml"/></Relationships>
</file>

<file path=ppt/charts/_rels/chart38.xml.rels><?xml version="1.0" encoding="UTF-8" standalone="yes"?>
<Relationships xmlns="http://schemas.openxmlformats.org/package/2006/relationships"><Relationship Id="rId2" Type="http://schemas.openxmlformats.org/officeDocument/2006/relationships/package" Target="../embeddings/Microsoft_Excel_Worksheet37.xlsx"/><Relationship Id="rId1" Type="http://schemas.openxmlformats.org/officeDocument/2006/relationships/themeOverride" Target="../theme/themeOverride36.xml"/></Relationships>
</file>

<file path=ppt/charts/_rels/chart39.xml.rels><?xml version="1.0" encoding="UTF-8" standalone="yes"?>
<Relationships xmlns="http://schemas.openxmlformats.org/package/2006/relationships"><Relationship Id="rId2" Type="http://schemas.openxmlformats.org/officeDocument/2006/relationships/package" Target="../embeddings/Microsoft_Excel_Worksheet38.xlsx"/><Relationship Id="rId1" Type="http://schemas.openxmlformats.org/officeDocument/2006/relationships/themeOverride" Target="../theme/themeOverride37.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40.xml.rels><?xml version="1.0" encoding="UTF-8" standalone="yes"?>
<Relationships xmlns="http://schemas.openxmlformats.org/package/2006/relationships"><Relationship Id="rId2" Type="http://schemas.openxmlformats.org/officeDocument/2006/relationships/package" Target="../embeddings/Microsoft_Excel_Worksheet39.xlsx"/><Relationship Id="rId1" Type="http://schemas.openxmlformats.org/officeDocument/2006/relationships/themeOverride" Target="../theme/themeOverride38.xml"/></Relationships>
</file>

<file path=ppt/charts/_rels/chart41.xml.rels><?xml version="1.0" encoding="UTF-8" standalone="yes"?>
<Relationships xmlns="http://schemas.openxmlformats.org/package/2006/relationships"><Relationship Id="rId2" Type="http://schemas.openxmlformats.org/officeDocument/2006/relationships/package" Target="../embeddings/Microsoft_Excel_Worksheet40.xlsx"/><Relationship Id="rId1" Type="http://schemas.openxmlformats.org/officeDocument/2006/relationships/themeOverride" Target="../theme/themeOverride39.xml"/></Relationships>
</file>

<file path=ppt/charts/_rels/chart42.xml.rels><?xml version="1.0" encoding="UTF-8" standalone="yes"?>
<Relationships xmlns="http://schemas.openxmlformats.org/package/2006/relationships"><Relationship Id="rId2" Type="http://schemas.openxmlformats.org/officeDocument/2006/relationships/package" Target="../embeddings/Microsoft_Excel_Worksheet41.xlsx"/><Relationship Id="rId1" Type="http://schemas.openxmlformats.org/officeDocument/2006/relationships/themeOverride" Target="../theme/themeOverride40.xml"/></Relationships>
</file>

<file path=ppt/charts/_rels/chart43.xml.rels><?xml version="1.0" encoding="UTF-8" standalone="yes"?>
<Relationships xmlns="http://schemas.openxmlformats.org/package/2006/relationships"><Relationship Id="rId2" Type="http://schemas.openxmlformats.org/officeDocument/2006/relationships/package" Target="../embeddings/Microsoft_Excel_Worksheet42.xlsx"/><Relationship Id="rId1" Type="http://schemas.openxmlformats.org/officeDocument/2006/relationships/themeOverride" Target="../theme/themeOverride41.xml"/></Relationships>
</file>

<file path=ppt/charts/_rels/chart44.xml.rels><?xml version="1.0" encoding="UTF-8" standalone="yes"?>
<Relationships xmlns="http://schemas.openxmlformats.org/package/2006/relationships"><Relationship Id="rId2" Type="http://schemas.openxmlformats.org/officeDocument/2006/relationships/package" Target="../embeddings/Microsoft_Excel_Worksheet43.xlsx"/><Relationship Id="rId1" Type="http://schemas.openxmlformats.org/officeDocument/2006/relationships/themeOverride" Target="../theme/themeOverride42.xml"/></Relationships>
</file>

<file path=ppt/charts/_rels/chart45.xml.rels><?xml version="1.0" encoding="UTF-8" standalone="yes"?>
<Relationships xmlns="http://schemas.openxmlformats.org/package/2006/relationships"><Relationship Id="rId2" Type="http://schemas.openxmlformats.org/officeDocument/2006/relationships/package" Target="../embeddings/Microsoft_Excel_Worksheet44.xlsx"/><Relationship Id="rId1" Type="http://schemas.openxmlformats.org/officeDocument/2006/relationships/themeOverride" Target="../theme/themeOverride43.xml"/></Relationships>
</file>

<file path=ppt/charts/_rels/chart46.xml.rels><?xml version="1.0" encoding="UTF-8" standalone="yes"?>
<Relationships xmlns="http://schemas.openxmlformats.org/package/2006/relationships"><Relationship Id="rId2" Type="http://schemas.openxmlformats.org/officeDocument/2006/relationships/package" Target="../embeddings/Microsoft_Excel_Worksheet45.xlsx"/><Relationship Id="rId1" Type="http://schemas.openxmlformats.org/officeDocument/2006/relationships/themeOverride" Target="../theme/themeOverride44.xml"/></Relationships>
</file>

<file path=ppt/charts/_rels/chart47.xml.rels><?xml version="1.0" encoding="UTF-8" standalone="yes"?>
<Relationships xmlns="http://schemas.openxmlformats.org/package/2006/relationships"><Relationship Id="rId2" Type="http://schemas.openxmlformats.org/officeDocument/2006/relationships/package" Target="../embeddings/Microsoft_Excel_Worksheet46.xlsx"/><Relationship Id="rId1" Type="http://schemas.openxmlformats.org/officeDocument/2006/relationships/themeOverride" Target="../theme/themeOverride45.xml"/></Relationships>
</file>

<file path=ppt/charts/_rels/chart48.xml.rels><?xml version="1.0" encoding="UTF-8" standalone="yes"?>
<Relationships xmlns="http://schemas.openxmlformats.org/package/2006/relationships"><Relationship Id="rId2" Type="http://schemas.openxmlformats.org/officeDocument/2006/relationships/package" Target="../embeddings/Microsoft_Excel_Worksheet47.xlsx"/><Relationship Id="rId1" Type="http://schemas.openxmlformats.org/officeDocument/2006/relationships/themeOverride" Target="../theme/themeOverride46.xml"/></Relationships>
</file>

<file path=ppt/charts/_rels/chart49.xml.rels><?xml version="1.0" encoding="UTF-8" standalone="yes"?>
<Relationships xmlns="http://schemas.openxmlformats.org/package/2006/relationships"><Relationship Id="rId2" Type="http://schemas.openxmlformats.org/officeDocument/2006/relationships/package" Target="../embeddings/Microsoft_Excel_Worksheet48.xlsx"/><Relationship Id="rId1" Type="http://schemas.openxmlformats.org/officeDocument/2006/relationships/themeOverride" Target="../theme/themeOverride47.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4.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5.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6.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Taul1!$B$1</c:f>
              <c:strCache>
                <c:ptCount val="1"/>
                <c:pt idx="0">
                  <c:v>1-3/2026-1-3/2025</c:v>
                </c:pt>
              </c:strCache>
            </c:strRef>
          </c:tx>
          <c:spPr>
            <a:solidFill>
              <a:srgbClr val="85E869"/>
            </a:solidFill>
            <a:ln>
              <a:solidFill>
                <a:schemeClr val="accent3"/>
              </a:solidFill>
            </a:ln>
            <a:effectLst/>
          </c:spPr>
          <c:invertIfNegative val="0"/>
          <c:dPt>
            <c:idx val="2"/>
            <c:invertIfNegative val="0"/>
            <c:bubble3D val="0"/>
            <c:spPr>
              <a:solidFill>
                <a:srgbClr val="141F94"/>
              </a:solidFill>
              <a:ln>
                <a:solidFill>
                  <a:schemeClr val="accent3"/>
                </a:solidFill>
              </a:ln>
              <a:effectLst/>
            </c:spPr>
            <c:extLst>
              <c:ext xmlns:c16="http://schemas.microsoft.com/office/drawing/2014/chart" uri="{C3380CC4-5D6E-409C-BE32-E72D297353CC}">
                <c16:uniqueId val="{00000009-F80E-4390-A7B3-01DE210B9032}"/>
              </c:ext>
            </c:extLst>
          </c:dPt>
          <c:dPt>
            <c:idx val="6"/>
            <c:invertIfNegative val="0"/>
            <c:bubble3D val="0"/>
            <c:spPr>
              <a:solidFill>
                <a:srgbClr val="85E869"/>
              </a:solidFill>
              <a:ln>
                <a:solidFill>
                  <a:schemeClr val="accent3"/>
                </a:solidFill>
              </a:ln>
              <a:effectLst/>
            </c:spPr>
            <c:extLst>
              <c:ext xmlns:c16="http://schemas.microsoft.com/office/drawing/2014/chart" uri="{C3380CC4-5D6E-409C-BE32-E72D297353CC}">
                <c16:uniqueId val="{00000003-4FE9-4251-BCC8-D5B011A607F9}"/>
              </c:ext>
            </c:extLst>
          </c:dPt>
          <c:dPt>
            <c:idx val="7"/>
            <c:invertIfNegative val="0"/>
            <c:bubble3D val="0"/>
            <c:spPr>
              <a:solidFill>
                <a:srgbClr val="85E869"/>
              </a:solidFill>
              <a:ln>
                <a:solidFill>
                  <a:schemeClr val="accent3"/>
                </a:solidFill>
              </a:ln>
              <a:effectLst/>
            </c:spPr>
            <c:extLst>
              <c:ext xmlns:c16="http://schemas.microsoft.com/office/drawing/2014/chart" uri="{C3380CC4-5D6E-409C-BE32-E72D297353CC}">
                <c16:uniqueId val="{00000006-F038-415A-9CE0-45ADFC809E1C}"/>
              </c:ext>
            </c:extLst>
          </c:dPt>
          <c:dPt>
            <c:idx val="9"/>
            <c:invertIfNegative val="0"/>
            <c:bubble3D val="0"/>
            <c:spPr>
              <a:solidFill>
                <a:srgbClr val="85E869"/>
              </a:solidFill>
              <a:ln>
                <a:solidFill>
                  <a:schemeClr val="accent3"/>
                </a:solidFill>
              </a:ln>
              <a:effectLst/>
            </c:spPr>
            <c:extLst>
              <c:ext xmlns:c16="http://schemas.microsoft.com/office/drawing/2014/chart" uri="{C3380CC4-5D6E-409C-BE32-E72D297353CC}">
                <c16:uniqueId val="{00000000-E145-467D-8C70-98602EEAF4E6}"/>
              </c:ext>
            </c:extLst>
          </c:dPt>
          <c:dPt>
            <c:idx val="10"/>
            <c:invertIfNegative val="0"/>
            <c:bubble3D val="0"/>
            <c:spPr>
              <a:solidFill>
                <a:srgbClr val="85E869"/>
              </a:solidFill>
              <a:ln>
                <a:solidFill>
                  <a:schemeClr val="accent3"/>
                </a:solidFill>
              </a:ln>
              <a:effectLst/>
            </c:spPr>
            <c:extLst>
              <c:ext xmlns:c16="http://schemas.microsoft.com/office/drawing/2014/chart" uri="{C3380CC4-5D6E-409C-BE32-E72D297353CC}">
                <c16:uniqueId val="{00000006-29D1-4E20-AD79-DA90C2FDB17B}"/>
              </c:ext>
            </c:extLst>
          </c:dPt>
          <c:dLbls>
            <c:numFmt formatCode="0.0\ %"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Taul1!$A$2:$A$17</c:f>
              <c:strCache>
                <c:ptCount val="16"/>
                <c:pt idx="0">
                  <c:v>Pohjois-Pohjanmaa</c:v>
                </c:pt>
                <c:pt idx="1">
                  <c:v>Varsinais-Suomi</c:v>
                </c:pt>
                <c:pt idx="2">
                  <c:v>Koko maa</c:v>
                </c:pt>
                <c:pt idx="3">
                  <c:v>Kainuu</c:v>
                </c:pt>
                <c:pt idx="4">
                  <c:v>Uusimaa</c:v>
                </c:pt>
                <c:pt idx="5">
                  <c:v>Kaakkois-Suomi</c:v>
                </c:pt>
                <c:pt idx="6">
                  <c:v>Keski-Suomi</c:v>
                </c:pt>
                <c:pt idx="7">
                  <c:v>Satakunta</c:v>
                </c:pt>
                <c:pt idx="8">
                  <c:v>Pirkanmaa</c:v>
                </c:pt>
                <c:pt idx="9">
                  <c:v>Pohjanmaa</c:v>
                </c:pt>
                <c:pt idx="10">
                  <c:v>Pohjois-Savo</c:v>
                </c:pt>
                <c:pt idx="11">
                  <c:v>Etelä-Savo</c:v>
                </c:pt>
                <c:pt idx="12">
                  <c:v>Häme</c:v>
                </c:pt>
                <c:pt idx="13">
                  <c:v>Pohjois-Karjala</c:v>
                </c:pt>
                <c:pt idx="14">
                  <c:v>Etelä-Pohjanmaa</c:v>
                </c:pt>
                <c:pt idx="15">
                  <c:v>Lappi</c:v>
                </c:pt>
              </c:strCache>
            </c:strRef>
          </c:cat>
          <c:val>
            <c:numRef>
              <c:f>Taul1!$B$2:$B$17</c:f>
              <c:numCache>
                <c:formatCode>General</c:formatCode>
                <c:ptCount val="16"/>
                <c:pt idx="0">
                  <c:v>1.2999999999999999E-2</c:v>
                </c:pt>
                <c:pt idx="1">
                  <c:v>1.9E-2</c:v>
                </c:pt>
                <c:pt idx="2">
                  <c:v>3.5000000000000003E-2</c:v>
                </c:pt>
                <c:pt idx="3">
                  <c:v>4.1000000000000002E-2</c:v>
                </c:pt>
                <c:pt idx="4">
                  <c:v>5.2999999999999999E-2</c:v>
                </c:pt>
                <c:pt idx="5">
                  <c:v>5.6000000000000001E-2</c:v>
                </c:pt>
                <c:pt idx="6">
                  <c:v>5.6000000000000001E-2</c:v>
                </c:pt>
                <c:pt idx="7">
                  <c:v>5.8000000000000003E-2</c:v>
                </c:pt>
                <c:pt idx="8">
                  <c:v>7.6999999999999999E-2</c:v>
                </c:pt>
                <c:pt idx="9">
                  <c:v>0.08</c:v>
                </c:pt>
                <c:pt idx="10">
                  <c:v>8.3000000000000004E-2</c:v>
                </c:pt>
                <c:pt idx="11">
                  <c:v>9.9000000000000005E-2</c:v>
                </c:pt>
                <c:pt idx="12">
                  <c:v>0.108</c:v>
                </c:pt>
                <c:pt idx="13">
                  <c:v>0.11600000000000001</c:v>
                </c:pt>
                <c:pt idx="14">
                  <c:v>0.13300000000000001</c:v>
                </c:pt>
                <c:pt idx="15">
                  <c:v>0.13500000000000001</c:v>
                </c:pt>
              </c:numCache>
            </c:numRef>
          </c:val>
          <c:extLst>
            <c:ext xmlns:c16="http://schemas.microsoft.com/office/drawing/2014/chart" uri="{C3380CC4-5D6E-409C-BE32-E72D297353CC}">
              <c16:uniqueId val="{00000000-F038-415A-9CE0-45ADFC809E1C}"/>
            </c:ext>
          </c:extLst>
        </c:ser>
        <c:dLbls>
          <c:showLegendKey val="0"/>
          <c:showVal val="0"/>
          <c:showCatName val="0"/>
          <c:showSerName val="0"/>
          <c:showPercent val="0"/>
          <c:showBubbleSize val="0"/>
        </c:dLbls>
        <c:gapWidth val="182"/>
        <c:axId val="1646541327"/>
        <c:axId val="961327071"/>
      </c:barChart>
      <c:catAx>
        <c:axId val="1646541327"/>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fi-FI"/>
          </a:p>
        </c:txPr>
        <c:crossAx val="961327071"/>
        <c:crosses val="autoZero"/>
        <c:auto val="1"/>
        <c:lblAlgn val="ctr"/>
        <c:lblOffset val="100"/>
        <c:noMultiLvlLbl val="0"/>
      </c:catAx>
      <c:valAx>
        <c:axId val="961327071"/>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46541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fi-FI"/>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12A7-4419-8538-FA214A72530D}"/>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12A7-4419-8538-FA214A72530D}"/>
              </c:ext>
            </c:extLst>
          </c:dPt>
          <c:cat>
            <c:strRef>
              <c:f>vienti!$A$2:$A$3</c:f>
              <c:strCache>
                <c:ptCount val="2"/>
                <c:pt idx="0">
                  <c:v>Teknologiateollisuus</c:v>
                </c:pt>
                <c:pt idx="1">
                  <c:v>Muut toimialat</c:v>
                </c:pt>
              </c:strCache>
            </c:strRef>
          </c:cat>
          <c:val>
            <c:numRef>
              <c:f>vienti!$B$2:$B$3</c:f>
              <c:numCache>
                <c:formatCode>General</c:formatCode>
                <c:ptCount val="2"/>
                <c:pt idx="0">
                  <c:v>16</c:v>
                </c:pt>
                <c:pt idx="1">
                  <c:v>84</c:v>
                </c:pt>
              </c:numCache>
            </c:numRef>
          </c:val>
          <c:extLst>
            <c:ext xmlns:c16="http://schemas.microsoft.com/office/drawing/2014/chart" uri="{C3380CC4-5D6E-409C-BE32-E72D297353CC}">
              <c16:uniqueId val="{00000004-12A7-4419-8538-FA214A72530D}"/>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1151-4DC8-B674-7796CDAD1958}"/>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1151-4DC8-B674-7796CDAD1958}"/>
              </c:ext>
            </c:extLst>
          </c:dPt>
          <c:cat>
            <c:strRef>
              <c:f>vienti!$A$2:$A$3</c:f>
              <c:strCache>
                <c:ptCount val="2"/>
                <c:pt idx="0">
                  <c:v>Teknologiateollisuus</c:v>
                </c:pt>
                <c:pt idx="1">
                  <c:v>Muut toimialat</c:v>
                </c:pt>
              </c:strCache>
            </c:strRef>
          </c:cat>
          <c:val>
            <c:numRef>
              <c:f>vienti!$B$2:$B$3</c:f>
              <c:numCache>
                <c:formatCode>General</c:formatCode>
                <c:ptCount val="2"/>
                <c:pt idx="0">
                  <c:v>53</c:v>
                </c:pt>
                <c:pt idx="1">
                  <c:v>47</c:v>
                </c:pt>
              </c:numCache>
            </c:numRef>
          </c:val>
          <c:extLst>
            <c:ext xmlns:c16="http://schemas.microsoft.com/office/drawing/2014/chart" uri="{C3380CC4-5D6E-409C-BE32-E72D297353CC}">
              <c16:uniqueId val="{00000004-1151-4DC8-B674-7796CDAD1958}"/>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085C-40FD-B70B-85C22F21F202}"/>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085C-40FD-B70B-85C22F21F202}"/>
              </c:ext>
            </c:extLst>
          </c:dPt>
          <c:cat>
            <c:strRef>
              <c:f>vienti!$A$2:$A$3</c:f>
              <c:strCache>
                <c:ptCount val="2"/>
                <c:pt idx="0">
                  <c:v>Teknologiateollisuus</c:v>
                </c:pt>
                <c:pt idx="1">
                  <c:v>Muut toimialat</c:v>
                </c:pt>
              </c:strCache>
            </c:strRef>
          </c:cat>
          <c:val>
            <c:numRef>
              <c:f>vienti!$B$2:$B$3</c:f>
              <c:numCache>
                <c:formatCode>General</c:formatCode>
                <c:ptCount val="2"/>
                <c:pt idx="0">
                  <c:v>61</c:v>
                </c:pt>
                <c:pt idx="1">
                  <c:v>39</c:v>
                </c:pt>
              </c:numCache>
            </c:numRef>
          </c:val>
          <c:extLst>
            <c:ext xmlns:c16="http://schemas.microsoft.com/office/drawing/2014/chart" uri="{C3380CC4-5D6E-409C-BE32-E72D297353CC}">
              <c16:uniqueId val="{00000004-085C-40FD-B70B-85C22F21F202}"/>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986E-4F5A-9879-2C3DF3BF3247}"/>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986E-4F5A-9879-2C3DF3BF3247}"/>
              </c:ext>
            </c:extLst>
          </c:dPt>
          <c:cat>
            <c:strRef>
              <c:f>vienti!$A$2:$A$3</c:f>
              <c:strCache>
                <c:ptCount val="2"/>
                <c:pt idx="0">
                  <c:v>Teknologiateollisuus</c:v>
                </c:pt>
                <c:pt idx="1">
                  <c:v>Muut toimialat</c:v>
                </c:pt>
              </c:strCache>
            </c:strRef>
          </c:cat>
          <c:val>
            <c:numRef>
              <c:f>vienti!$B$2:$B$3</c:f>
              <c:numCache>
                <c:formatCode>General</c:formatCode>
                <c:ptCount val="2"/>
                <c:pt idx="0">
                  <c:v>22</c:v>
                </c:pt>
                <c:pt idx="1">
                  <c:v>78</c:v>
                </c:pt>
              </c:numCache>
            </c:numRef>
          </c:val>
          <c:extLst>
            <c:ext xmlns:c16="http://schemas.microsoft.com/office/drawing/2014/chart" uri="{C3380CC4-5D6E-409C-BE32-E72D297353CC}">
              <c16:uniqueId val="{00000004-986E-4F5A-9879-2C3DF3BF3247}"/>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945E-4313-90B6-3606C2C0B8C2}"/>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945E-4313-90B6-3606C2C0B8C2}"/>
              </c:ext>
            </c:extLst>
          </c:dPt>
          <c:cat>
            <c:strRef>
              <c:f>vienti!$A$2:$A$3</c:f>
              <c:strCache>
                <c:ptCount val="2"/>
                <c:pt idx="0">
                  <c:v>Teknologiateollisuus</c:v>
                </c:pt>
                <c:pt idx="1">
                  <c:v>Muut toimialat</c:v>
                </c:pt>
              </c:strCache>
            </c:strRef>
          </c:cat>
          <c:val>
            <c:numRef>
              <c:f>vienti!$B$2:$B$3</c:f>
              <c:numCache>
                <c:formatCode>General</c:formatCode>
                <c:ptCount val="2"/>
                <c:pt idx="0">
                  <c:v>23</c:v>
                </c:pt>
                <c:pt idx="1">
                  <c:v>77</c:v>
                </c:pt>
              </c:numCache>
            </c:numRef>
          </c:val>
          <c:extLst>
            <c:ext xmlns:c16="http://schemas.microsoft.com/office/drawing/2014/chart" uri="{C3380CC4-5D6E-409C-BE32-E72D297353CC}">
              <c16:uniqueId val="{00000004-945E-4313-90B6-3606C2C0B8C2}"/>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82FA-415F-9B12-55BBFC671440}"/>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82FA-415F-9B12-55BBFC671440}"/>
              </c:ext>
            </c:extLst>
          </c:dPt>
          <c:cat>
            <c:strRef>
              <c:f>vienti!$A$2:$A$3</c:f>
              <c:strCache>
                <c:ptCount val="2"/>
                <c:pt idx="0">
                  <c:v>Teknologiateollisuus</c:v>
                </c:pt>
                <c:pt idx="1">
                  <c:v>Muut toimialat</c:v>
                </c:pt>
              </c:strCache>
            </c:strRef>
          </c:cat>
          <c:val>
            <c:numRef>
              <c:f>vienti!$B$2:$B$3</c:f>
              <c:numCache>
                <c:formatCode>General</c:formatCode>
                <c:ptCount val="2"/>
                <c:pt idx="0">
                  <c:v>39</c:v>
                </c:pt>
                <c:pt idx="1">
                  <c:v>61</c:v>
                </c:pt>
              </c:numCache>
            </c:numRef>
          </c:val>
          <c:extLst>
            <c:ext xmlns:c16="http://schemas.microsoft.com/office/drawing/2014/chart" uri="{C3380CC4-5D6E-409C-BE32-E72D297353CC}">
              <c16:uniqueId val="{00000004-82FA-415F-9B12-55BBFC671440}"/>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21B4-4D23-BE72-822DC72DE04F}"/>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21B4-4D23-BE72-822DC72DE04F}"/>
              </c:ext>
            </c:extLst>
          </c:dPt>
          <c:cat>
            <c:strRef>
              <c:f>vienti!$A$2:$A$3</c:f>
              <c:strCache>
                <c:ptCount val="2"/>
                <c:pt idx="0">
                  <c:v>Teknologiateollisuus</c:v>
                </c:pt>
                <c:pt idx="1">
                  <c:v>Muut toimialat</c:v>
                </c:pt>
              </c:strCache>
            </c:strRef>
          </c:cat>
          <c:val>
            <c:numRef>
              <c:f>vienti!$B$2:$B$3</c:f>
              <c:numCache>
                <c:formatCode>General</c:formatCode>
                <c:ptCount val="2"/>
                <c:pt idx="0">
                  <c:v>18</c:v>
                </c:pt>
                <c:pt idx="1">
                  <c:v>82</c:v>
                </c:pt>
              </c:numCache>
            </c:numRef>
          </c:val>
          <c:extLst>
            <c:ext xmlns:c16="http://schemas.microsoft.com/office/drawing/2014/chart" uri="{C3380CC4-5D6E-409C-BE32-E72D297353CC}">
              <c16:uniqueId val="{00000004-21B4-4D23-BE72-822DC72DE04F}"/>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CAB1-4AE8-A778-58D8A53B2C87}"/>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CAB1-4AE8-A778-58D8A53B2C87}"/>
              </c:ext>
            </c:extLst>
          </c:dPt>
          <c:cat>
            <c:strRef>
              <c:f>vienti!$A$2:$A$3</c:f>
              <c:strCache>
                <c:ptCount val="2"/>
                <c:pt idx="0">
                  <c:v>Teknologiateollisuus</c:v>
                </c:pt>
                <c:pt idx="1">
                  <c:v>Muut toimialat</c:v>
                </c:pt>
              </c:strCache>
            </c:strRef>
          </c:cat>
          <c:val>
            <c:numRef>
              <c:f>vienti!$B$2:$B$3</c:f>
              <c:numCache>
                <c:formatCode>General</c:formatCode>
                <c:ptCount val="2"/>
                <c:pt idx="0">
                  <c:v>81</c:v>
                </c:pt>
                <c:pt idx="1">
                  <c:v>19</c:v>
                </c:pt>
              </c:numCache>
            </c:numRef>
          </c:val>
          <c:extLst>
            <c:ext xmlns:c16="http://schemas.microsoft.com/office/drawing/2014/chart" uri="{C3380CC4-5D6E-409C-BE32-E72D297353CC}">
              <c16:uniqueId val="{00000004-CAB1-4AE8-A778-58D8A53B2C87}"/>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F632-49C4-AF4C-3893CCED491A}"/>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F632-49C4-AF4C-3893CCED491A}"/>
              </c:ext>
            </c:extLst>
          </c:dPt>
          <c:cat>
            <c:strRef>
              <c:f>vienti!$A$2:$A$3</c:f>
              <c:strCache>
                <c:ptCount val="2"/>
                <c:pt idx="0">
                  <c:v>Teknologiateollisuus</c:v>
                </c:pt>
                <c:pt idx="1">
                  <c:v>Muut toimialat</c:v>
                </c:pt>
              </c:strCache>
            </c:strRef>
          </c:cat>
          <c:val>
            <c:numRef>
              <c:f>vienti!$B$2:$B$3</c:f>
              <c:numCache>
                <c:formatCode>General</c:formatCode>
                <c:ptCount val="2"/>
                <c:pt idx="0">
                  <c:v>77</c:v>
                </c:pt>
                <c:pt idx="1">
                  <c:v>23</c:v>
                </c:pt>
              </c:numCache>
            </c:numRef>
          </c:val>
          <c:extLst>
            <c:ext xmlns:c16="http://schemas.microsoft.com/office/drawing/2014/chart" uri="{C3380CC4-5D6E-409C-BE32-E72D297353CC}">
              <c16:uniqueId val="{00000004-F632-49C4-AF4C-3893CCED491A}"/>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0507-49D3-880C-A87398037F65}"/>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0507-49D3-880C-A87398037F65}"/>
              </c:ext>
            </c:extLst>
          </c:dPt>
          <c:cat>
            <c:strRef>
              <c:f>vienti!$A$2:$A$3</c:f>
              <c:strCache>
                <c:ptCount val="2"/>
                <c:pt idx="0">
                  <c:v>Teknologiateollisuus</c:v>
                </c:pt>
                <c:pt idx="1">
                  <c:v>Muut toimialat</c:v>
                </c:pt>
              </c:strCache>
            </c:strRef>
          </c:cat>
          <c:val>
            <c:numRef>
              <c:f>vienti!$B$2:$B$3</c:f>
              <c:numCache>
                <c:formatCode>General</c:formatCode>
                <c:ptCount val="2"/>
                <c:pt idx="0">
                  <c:v>18</c:v>
                </c:pt>
                <c:pt idx="1">
                  <c:v>82</c:v>
                </c:pt>
              </c:numCache>
            </c:numRef>
          </c:val>
          <c:extLst>
            <c:ext xmlns:c16="http://schemas.microsoft.com/office/drawing/2014/chart" uri="{C3380CC4-5D6E-409C-BE32-E72D297353CC}">
              <c16:uniqueId val="{00000004-0507-49D3-880C-A87398037F65}"/>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797778115420021"/>
          <c:y val="3.9444200996580185E-2"/>
          <c:w val="0.78392914279585657"/>
          <c:h val="0.88418905885063492"/>
        </c:manualLayout>
      </c:layout>
      <c:barChart>
        <c:barDir val="bar"/>
        <c:grouping val="clustered"/>
        <c:varyColors val="0"/>
        <c:ser>
          <c:idx val="0"/>
          <c:order val="0"/>
          <c:tx>
            <c:strRef>
              <c:f>Taul1!$B$1</c:f>
              <c:strCache>
                <c:ptCount val="1"/>
                <c:pt idx="0">
                  <c:v>Liikevaihto</c:v>
                </c:pt>
              </c:strCache>
            </c:strRef>
          </c:tx>
          <c:spPr>
            <a:solidFill>
              <a:schemeClr val="accent3"/>
            </a:solidFill>
            <a:ln>
              <a:noFill/>
            </a:ln>
            <a:effectLst/>
          </c:spPr>
          <c:invertIfNegative val="0"/>
          <c:cat>
            <c:strRef>
              <c:f>Taul1!$A$2:$A$16</c:f>
              <c:strCache>
                <c:ptCount val="15"/>
                <c:pt idx="0">
                  <c:v>Etelä-Savo</c:v>
                </c:pt>
                <c:pt idx="1">
                  <c:v>Kainuu</c:v>
                </c:pt>
                <c:pt idx="2">
                  <c:v>Pohjois-Karjala</c:v>
                </c:pt>
                <c:pt idx="3">
                  <c:v>Etelä-Pohjanmaa</c:v>
                </c:pt>
                <c:pt idx="4">
                  <c:v>Pohjois-Savo</c:v>
                </c:pt>
                <c:pt idx="5">
                  <c:v>Kaakkois-Suomi</c:v>
                </c:pt>
                <c:pt idx="6">
                  <c:v>Keski-Suomi</c:v>
                </c:pt>
                <c:pt idx="7">
                  <c:v>Satakunta</c:v>
                </c:pt>
                <c:pt idx="8">
                  <c:v>Häme</c:v>
                </c:pt>
                <c:pt idx="9">
                  <c:v>Lappi</c:v>
                </c:pt>
                <c:pt idx="10">
                  <c:v>Pohjanmaa</c:v>
                </c:pt>
                <c:pt idx="11">
                  <c:v>Varsinais-Suomi</c:v>
                </c:pt>
                <c:pt idx="12">
                  <c:v>Pohjois-Pohjanmaa</c:v>
                </c:pt>
                <c:pt idx="13">
                  <c:v>Pirkanmaa</c:v>
                </c:pt>
                <c:pt idx="14">
                  <c:v>Uusimaa</c:v>
                </c:pt>
              </c:strCache>
            </c:strRef>
          </c:cat>
          <c:val>
            <c:numRef>
              <c:f>Taul1!$B$2:$B$16</c:f>
              <c:numCache>
                <c:formatCode>0%</c:formatCode>
                <c:ptCount val="15"/>
                <c:pt idx="0">
                  <c:v>7.684918347742555E-3</c:v>
                </c:pt>
                <c:pt idx="1">
                  <c:v>9.6061479346781949E-3</c:v>
                </c:pt>
                <c:pt idx="2">
                  <c:v>1.536983669548511E-2</c:v>
                </c:pt>
                <c:pt idx="3">
                  <c:v>2.1133525456292025E-2</c:v>
                </c:pt>
                <c:pt idx="4">
                  <c:v>2.1133525456292025E-2</c:v>
                </c:pt>
                <c:pt idx="5">
                  <c:v>2.3054755043227664E-2</c:v>
                </c:pt>
                <c:pt idx="6">
                  <c:v>3.1700288184438041E-2</c:v>
                </c:pt>
                <c:pt idx="7">
                  <c:v>4.8030739673390971E-2</c:v>
                </c:pt>
                <c:pt idx="8">
                  <c:v>5.0912584053794431E-2</c:v>
                </c:pt>
                <c:pt idx="9">
                  <c:v>5.8597502401536987E-2</c:v>
                </c:pt>
                <c:pt idx="10">
                  <c:v>7.1085494716618638E-2</c:v>
                </c:pt>
                <c:pt idx="11">
                  <c:v>9.1258405379442839E-2</c:v>
                </c:pt>
                <c:pt idx="12">
                  <c:v>9.6061479346781942E-2</c:v>
                </c:pt>
                <c:pt idx="13">
                  <c:v>0.10470701248799232</c:v>
                </c:pt>
                <c:pt idx="14">
                  <c:v>0.34966378482228627</c:v>
                </c:pt>
              </c:numCache>
            </c:numRef>
          </c:val>
          <c:extLst>
            <c:ext xmlns:c16="http://schemas.microsoft.com/office/drawing/2014/chart" uri="{C3380CC4-5D6E-409C-BE32-E72D297353CC}">
              <c16:uniqueId val="{00000000-07DE-451C-A3A2-74A133ACBED1}"/>
            </c:ext>
          </c:extLst>
        </c:ser>
        <c:ser>
          <c:idx val="1"/>
          <c:order val="1"/>
          <c:tx>
            <c:strRef>
              <c:f>Taul1!$C$1</c:f>
              <c:strCache>
                <c:ptCount val="1"/>
                <c:pt idx="0">
                  <c:v>Henkilöstö</c:v>
                </c:pt>
              </c:strCache>
            </c:strRef>
          </c:tx>
          <c:spPr>
            <a:solidFill>
              <a:srgbClr val="141F94"/>
            </a:solidFill>
            <a:ln>
              <a:noFill/>
            </a:ln>
            <a:effectLst/>
          </c:spPr>
          <c:invertIfNegative val="0"/>
          <c:cat>
            <c:strRef>
              <c:f>Taul1!$A$2:$A$16</c:f>
              <c:strCache>
                <c:ptCount val="15"/>
                <c:pt idx="0">
                  <c:v>Etelä-Savo</c:v>
                </c:pt>
                <c:pt idx="1">
                  <c:v>Kainuu</c:v>
                </c:pt>
                <c:pt idx="2">
                  <c:v>Pohjois-Karjala</c:v>
                </c:pt>
                <c:pt idx="3">
                  <c:v>Etelä-Pohjanmaa</c:v>
                </c:pt>
                <c:pt idx="4">
                  <c:v>Pohjois-Savo</c:v>
                </c:pt>
                <c:pt idx="5">
                  <c:v>Kaakkois-Suomi</c:v>
                </c:pt>
                <c:pt idx="6">
                  <c:v>Keski-Suomi</c:v>
                </c:pt>
                <c:pt idx="7">
                  <c:v>Satakunta</c:v>
                </c:pt>
                <c:pt idx="8">
                  <c:v>Häme</c:v>
                </c:pt>
                <c:pt idx="9">
                  <c:v>Lappi</c:v>
                </c:pt>
                <c:pt idx="10">
                  <c:v>Pohjanmaa</c:v>
                </c:pt>
                <c:pt idx="11">
                  <c:v>Varsinais-Suomi</c:v>
                </c:pt>
                <c:pt idx="12">
                  <c:v>Pohjois-Pohjanmaa</c:v>
                </c:pt>
                <c:pt idx="13">
                  <c:v>Pirkanmaa</c:v>
                </c:pt>
                <c:pt idx="14">
                  <c:v>Uusimaa</c:v>
                </c:pt>
              </c:strCache>
            </c:strRef>
          </c:cat>
          <c:val>
            <c:numRef>
              <c:f>Taul1!$C$2:$C$16</c:f>
              <c:numCache>
                <c:formatCode>0%</c:formatCode>
                <c:ptCount val="15"/>
                <c:pt idx="0">
                  <c:v>1.2605042016806723E-2</c:v>
                </c:pt>
                <c:pt idx="1">
                  <c:v>9.9039615846338528E-3</c:v>
                </c:pt>
                <c:pt idx="2">
                  <c:v>1.9807923169267706E-2</c:v>
                </c:pt>
                <c:pt idx="3">
                  <c:v>2.971188475390156E-2</c:v>
                </c:pt>
                <c:pt idx="4">
                  <c:v>3.3313325330132051E-2</c:v>
                </c:pt>
                <c:pt idx="5">
                  <c:v>3.3313325330132051E-2</c:v>
                </c:pt>
                <c:pt idx="6">
                  <c:v>4.8619447779111646E-2</c:v>
                </c:pt>
                <c:pt idx="7">
                  <c:v>3.9015606242496996E-2</c:v>
                </c:pt>
                <c:pt idx="8">
                  <c:v>4.9519807923169269E-2</c:v>
                </c:pt>
                <c:pt idx="9">
                  <c:v>2.4009603841536616E-2</c:v>
                </c:pt>
                <c:pt idx="10">
                  <c:v>6.2725090036014411E-2</c:v>
                </c:pt>
                <c:pt idx="11">
                  <c:v>9.6038415366146462E-2</c:v>
                </c:pt>
                <c:pt idx="12">
                  <c:v>7.3829531812725085E-2</c:v>
                </c:pt>
                <c:pt idx="13">
                  <c:v>0.12004801920768307</c:v>
                </c:pt>
                <c:pt idx="14">
                  <c:v>0.34483793517406963</c:v>
                </c:pt>
              </c:numCache>
            </c:numRef>
          </c:val>
          <c:extLst>
            <c:ext xmlns:c16="http://schemas.microsoft.com/office/drawing/2014/chart" uri="{C3380CC4-5D6E-409C-BE32-E72D297353CC}">
              <c16:uniqueId val="{00000001-07DE-451C-A3A2-74A133ACBED1}"/>
            </c:ext>
          </c:extLst>
        </c:ser>
        <c:dLbls>
          <c:showLegendKey val="0"/>
          <c:showVal val="0"/>
          <c:showCatName val="0"/>
          <c:showSerName val="0"/>
          <c:showPercent val="0"/>
          <c:showBubbleSize val="0"/>
        </c:dLbls>
        <c:gapWidth val="182"/>
        <c:axId val="694029695"/>
        <c:axId val="694001855"/>
      </c:barChart>
      <c:catAx>
        <c:axId val="6940296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fi-FI"/>
          </a:p>
        </c:txPr>
        <c:crossAx val="694001855"/>
        <c:crosses val="autoZero"/>
        <c:auto val="1"/>
        <c:lblAlgn val="ctr"/>
        <c:lblOffset val="100"/>
        <c:noMultiLvlLbl val="0"/>
      </c:catAx>
      <c:valAx>
        <c:axId val="69400185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fi-FI"/>
          </a:p>
        </c:txPr>
        <c:crossAx val="694029695"/>
        <c:crosses val="autoZero"/>
        <c:crossBetween val="between"/>
      </c:valAx>
      <c:spPr>
        <a:noFill/>
        <a:ln>
          <a:noFill/>
        </a:ln>
        <a:effectLst/>
      </c:spPr>
    </c:plotArea>
    <c:legend>
      <c:legendPos val="b"/>
      <c:layout>
        <c:manualLayout>
          <c:xMode val="edge"/>
          <c:yMode val="edge"/>
          <c:x val="0.71516285776423238"/>
          <c:y val="0.84354148502193294"/>
          <c:w val="0.24466482552337027"/>
          <c:h val="6.6812603622203051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fi-FI"/>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F4E0-4607-9A46-74A7AA263821}"/>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F4E0-4607-9A46-74A7AA263821}"/>
              </c:ext>
            </c:extLst>
          </c:dPt>
          <c:cat>
            <c:strRef>
              <c:f>vienti!$A$2:$A$3</c:f>
              <c:strCache>
                <c:ptCount val="2"/>
                <c:pt idx="0">
                  <c:v>Teknologiateollisuus</c:v>
                </c:pt>
                <c:pt idx="1">
                  <c:v>Muut toimialat</c:v>
                </c:pt>
              </c:strCache>
            </c:strRef>
          </c:cat>
          <c:val>
            <c:numRef>
              <c:f>vienti!$B$2:$B$3</c:f>
              <c:numCache>
                <c:formatCode>General</c:formatCode>
                <c:ptCount val="2"/>
                <c:pt idx="0">
                  <c:v>47</c:v>
                </c:pt>
                <c:pt idx="1">
                  <c:v>53</c:v>
                </c:pt>
              </c:numCache>
            </c:numRef>
          </c:val>
          <c:extLst>
            <c:ext xmlns:c16="http://schemas.microsoft.com/office/drawing/2014/chart" uri="{C3380CC4-5D6E-409C-BE32-E72D297353CC}">
              <c16:uniqueId val="{00000004-F4E0-4607-9A46-74A7AA263821}"/>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4BC3-47FF-8BC7-12F3504946F1}"/>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4BC3-47FF-8BC7-12F3504946F1}"/>
              </c:ext>
            </c:extLst>
          </c:dPt>
          <c:cat>
            <c:strRef>
              <c:f>vienti!$A$2:$A$3</c:f>
              <c:strCache>
                <c:ptCount val="2"/>
                <c:pt idx="0">
                  <c:v>Teknologiateollisuus</c:v>
                </c:pt>
                <c:pt idx="1">
                  <c:v>Muut toimialat</c:v>
                </c:pt>
              </c:strCache>
            </c:strRef>
          </c:cat>
          <c:val>
            <c:numRef>
              <c:f>vienti!$B$2:$B$3</c:f>
              <c:numCache>
                <c:formatCode>General</c:formatCode>
                <c:ptCount val="2"/>
                <c:pt idx="0">
                  <c:v>61</c:v>
                </c:pt>
                <c:pt idx="1">
                  <c:v>39</c:v>
                </c:pt>
              </c:numCache>
            </c:numRef>
          </c:val>
          <c:extLst>
            <c:ext xmlns:c16="http://schemas.microsoft.com/office/drawing/2014/chart" uri="{C3380CC4-5D6E-409C-BE32-E72D297353CC}">
              <c16:uniqueId val="{00000004-4BC3-47FF-8BC7-12F3504946F1}"/>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F0FD-4A8F-B820-B33F145C87E1}"/>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F0FD-4A8F-B820-B33F145C87E1}"/>
              </c:ext>
            </c:extLst>
          </c:dPt>
          <c:cat>
            <c:strRef>
              <c:f>vienti!$A$2:$A$3</c:f>
              <c:strCache>
                <c:ptCount val="2"/>
                <c:pt idx="0">
                  <c:v>Teknologiateollisuus</c:v>
                </c:pt>
                <c:pt idx="1">
                  <c:v>Muut toimialat</c:v>
                </c:pt>
              </c:strCache>
            </c:strRef>
          </c:cat>
          <c:val>
            <c:numRef>
              <c:f>vienti!$B$2:$B$3</c:f>
              <c:numCache>
                <c:formatCode>General</c:formatCode>
                <c:ptCount val="2"/>
                <c:pt idx="0">
                  <c:v>28</c:v>
                </c:pt>
                <c:pt idx="1">
                  <c:v>72</c:v>
                </c:pt>
              </c:numCache>
            </c:numRef>
          </c:val>
          <c:extLst>
            <c:ext xmlns:c16="http://schemas.microsoft.com/office/drawing/2014/chart" uri="{C3380CC4-5D6E-409C-BE32-E72D297353CC}">
              <c16:uniqueId val="{00000004-F0FD-4A8F-B820-B33F145C87E1}"/>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7FEB-484E-BFB0-1449DC5B8393}"/>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7FEB-484E-BFB0-1449DC5B8393}"/>
              </c:ext>
            </c:extLst>
          </c:dPt>
          <c:cat>
            <c:strRef>
              <c:f>vienti!$A$2:$A$3</c:f>
              <c:strCache>
                <c:ptCount val="2"/>
                <c:pt idx="0">
                  <c:v>Teknologiateollisuus</c:v>
                </c:pt>
                <c:pt idx="1">
                  <c:v>Muut toimialat</c:v>
                </c:pt>
              </c:strCache>
            </c:strRef>
          </c:cat>
          <c:val>
            <c:numRef>
              <c:f>vienti!$B$2:$B$3</c:f>
              <c:numCache>
                <c:formatCode>General</c:formatCode>
                <c:ptCount val="2"/>
                <c:pt idx="0">
                  <c:v>73</c:v>
                </c:pt>
                <c:pt idx="1">
                  <c:v>27</c:v>
                </c:pt>
              </c:numCache>
            </c:numRef>
          </c:val>
          <c:extLst>
            <c:ext xmlns:c16="http://schemas.microsoft.com/office/drawing/2014/chart" uri="{C3380CC4-5D6E-409C-BE32-E72D297353CC}">
              <c16:uniqueId val="{00000004-7FEB-484E-BFB0-1449DC5B8393}"/>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B857-46EF-9BB8-3B74A1756F59}"/>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B857-46EF-9BB8-3B74A1756F59}"/>
              </c:ext>
            </c:extLst>
          </c:dPt>
          <c:cat>
            <c:strRef>
              <c:f>vienti!$A$2:$A$3</c:f>
              <c:strCache>
                <c:ptCount val="2"/>
                <c:pt idx="0">
                  <c:v>Teknologiateollisuus</c:v>
                </c:pt>
                <c:pt idx="1">
                  <c:v>Muut toimialat</c:v>
                </c:pt>
              </c:strCache>
            </c:strRef>
          </c:cat>
          <c:val>
            <c:numRef>
              <c:f>vienti!$B$2:$B$3</c:f>
              <c:numCache>
                <c:formatCode>General</c:formatCode>
                <c:ptCount val="2"/>
                <c:pt idx="0">
                  <c:v>59</c:v>
                </c:pt>
                <c:pt idx="1">
                  <c:v>41</c:v>
                </c:pt>
              </c:numCache>
            </c:numRef>
          </c:val>
          <c:extLst>
            <c:ext xmlns:c16="http://schemas.microsoft.com/office/drawing/2014/chart" uri="{C3380CC4-5D6E-409C-BE32-E72D297353CC}">
              <c16:uniqueId val="{00000004-B857-46EF-9BB8-3B74A1756F59}"/>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E73B-4390-A8E5-32AD93A1E50F}"/>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E73B-4390-A8E5-32AD93A1E50F}"/>
              </c:ext>
            </c:extLst>
          </c:dPt>
          <c:cat>
            <c:strRef>
              <c:f>vienti!$A$2:$A$3</c:f>
              <c:strCache>
                <c:ptCount val="2"/>
                <c:pt idx="0">
                  <c:v>Teknologiateollisuus</c:v>
                </c:pt>
                <c:pt idx="1">
                  <c:v>Muut toimialat</c:v>
                </c:pt>
              </c:strCache>
            </c:strRef>
          </c:cat>
          <c:val>
            <c:numRef>
              <c:f>vienti!$B$2:$B$3</c:f>
              <c:numCache>
                <c:formatCode>General</c:formatCode>
                <c:ptCount val="2"/>
                <c:pt idx="0">
                  <c:v>21</c:v>
                </c:pt>
                <c:pt idx="1">
                  <c:v>79</c:v>
                </c:pt>
              </c:numCache>
            </c:numRef>
          </c:val>
          <c:extLst>
            <c:ext xmlns:c16="http://schemas.microsoft.com/office/drawing/2014/chart" uri="{C3380CC4-5D6E-409C-BE32-E72D297353CC}">
              <c16:uniqueId val="{00000004-E73B-4390-A8E5-32AD93A1E50F}"/>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043B-420C-AAFD-00CD28B080AD}"/>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043B-420C-AAFD-00CD28B080AD}"/>
              </c:ext>
            </c:extLst>
          </c:dPt>
          <c:cat>
            <c:strRef>
              <c:f>vienti!$A$2:$A$3</c:f>
              <c:strCache>
                <c:ptCount val="2"/>
                <c:pt idx="0">
                  <c:v>Teknologiateollisuus</c:v>
                </c:pt>
                <c:pt idx="1">
                  <c:v>Muut toimialat</c:v>
                </c:pt>
              </c:strCache>
            </c:strRef>
          </c:cat>
          <c:val>
            <c:numRef>
              <c:f>vienti!$B$2:$B$3</c:f>
              <c:numCache>
                <c:formatCode>General</c:formatCode>
                <c:ptCount val="2"/>
                <c:pt idx="0">
                  <c:v>54</c:v>
                </c:pt>
                <c:pt idx="1">
                  <c:v>46</c:v>
                </c:pt>
              </c:numCache>
            </c:numRef>
          </c:val>
          <c:extLst>
            <c:ext xmlns:c16="http://schemas.microsoft.com/office/drawing/2014/chart" uri="{C3380CC4-5D6E-409C-BE32-E72D297353CC}">
              <c16:uniqueId val="{00000004-043B-420C-AAFD-00CD28B080AD}"/>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24D6-47D2-8579-482085775FE3}"/>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24D6-47D2-8579-482085775FE3}"/>
              </c:ext>
            </c:extLst>
          </c:dPt>
          <c:cat>
            <c:strRef>
              <c:f>vienti!$A$2:$A$3</c:f>
              <c:strCache>
                <c:ptCount val="2"/>
                <c:pt idx="0">
                  <c:v>Teknologiateollisuus</c:v>
                </c:pt>
                <c:pt idx="1">
                  <c:v>Muut toimialat</c:v>
                </c:pt>
              </c:strCache>
            </c:strRef>
          </c:cat>
          <c:val>
            <c:numRef>
              <c:f>vienti!$B$2:$B$3</c:f>
              <c:numCache>
                <c:formatCode>General</c:formatCode>
                <c:ptCount val="2"/>
                <c:pt idx="0">
                  <c:v>77</c:v>
                </c:pt>
                <c:pt idx="1">
                  <c:v>23</c:v>
                </c:pt>
              </c:numCache>
            </c:numRef>
          </c:val>
          <c:extLst>
            <c:ext xmlns:c16="http://schemas.microsoft.com/office/drawing/2014/chart" uri="{C3380CC4-5D6E-409C-BE32-E72D297353CC}">
              <c16:uniqueId val="{00000004-24D6-47D2-8579-482085775FE3}"/>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B899-4C51-B23C-7D874EF9B2A8}"/>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B899-4C51-B23C-7D874EF9B2A8}"/>
              </c:ext>
            </c:extLst>
          </c:dPt>
          <c:cat>
            <c:strRef>
              <c:f>vienti!$A$2:$A$3</c:f>
              <c:strCache>
                <c:ptCount val="2"/>
                <c:pt idx="0">
                  <c:v>Teknologiateollisuus</c:v>
                </c:pt>
                <c:pt idx="1">
                  <c:v>Muut toimialat</c:v>
                </c:pt>
              </c:strCache>
            </c:strRef>
          </c:cat>
          <c:val>
            <c:numRef>
              <c:f>vienti!$B$2:$B$3</c:f>
              <c:numCache>
                <c:formatCode>General</c:formatCode>
                <c:ptCount val="2"/>
                <c:pt idx="0">
                  <c:v>32</c:v>
                </c:pt>
                <c:pt idx="1">
                  <c:v>68</c:v>
                </c:pt>
              </c:numCache>
            </c:numRef>
          </c:val>
          <c:extLst>
            <c:ext xmlns:c16="http://schemas.microsoft.com/office/drawing/2014/chart" uri="{C3380CC4-5D6E-409C-BE32-E72D297353CC}">
              <c16:uniqueId val="{00000004-B899-4C51-B23C-7D874EF9B2A8}"/>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72E1-4A66-83AB-5C95707A5959}"/>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72E1-4A66-83AB-5C95707A5959}"/>
              </c:ext>
            </c:extLst>
          </c:dPt>
          <c:cat>
            <c:strRef>
              <c:f>vienti!$A$2:$A$3</c:f>
              <c:strCache>
                <c:ptCount val="2"/>
                <c:pt idx="0">
                  <c:v>Teknologiateollisuus</c:v>
                </c:pt>
                <c:pt idx="1">
                  <c:v>Muut toimialat</c:v>
                </c:pt>
              </c:strCache>
            </c:strRef>
          </c:cat>
          <c:val>
            <c:numRef>
              <c:f>vienti!$B$2:$B$3</c:f>
              <c:numCache>
                <c:formatCode>General</c:formatCode>
                <c:ptCount val="2"/>
                <c:pt idx="0">
                  <c:v>63</c:v>
                </c:pt>
                <c:pt idx="1">
                  <c:v>37</c:v>
                </c:pt>
              </c:numCache>
            </c:numRef>
          </c:val>
          <c:extLst>
            <c:ext xmlns:c16="http://schemas.microsoft.com/office/drawing/2014/chart" uri="{C3380CC4-5D6E-409C-BE32-E72D297353CC}">
              <c16:uniqueId val="{00000004-72E1-4A66-83AB-5C95707A5959}"/>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7821577119339507"/>
          <c:y val="2.0724994231410186E-2"/>
          <c:w val="0.78968351328493225"/>
          <c:h val="0.76497029494775159"/>
        </c:manualLayout>
      </c:layout>
      <c:barChart>
        <c:barDir val="bar"/>
        <c:grouping val="percentStacked"/>
        <c:varyColors val="0"/>
        <c:ser>
          <c:idx val="0"/>
          <c:order val="0"/>
          <c:tx>
            <c:strRef>
              <c:f>Taul1!$B$1</c:f>
              <c:strCache>
                <c:ptCount val="1"/>
                <c:pt idx="0">
                  <c:v>Elektroniikka- ja sähköteollisuus</c:v>
                </c:pt>
              </c:strCache>
            </c:strRef>
          </c:tx>
          <c:spPr>
            <a:solidFill>
              <a:srgbClr val="141F94"/>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Taul1!$B$2:$B$17</c:f>
              <c:numCache>
                <c:formatCode>0%</c:formatCode>
                <c:ptCount val="16"/>
                <c:pt idx="0">
                  <c:v>0.23533750866596947</c:v>
                </c:pt>
                <c:pt idx="1">
                  <c:v>0.14216870570874587</c:v>
                </c:pt>
                <c:pt idx="2">
                  <c:v>0.37961743986924634</c:v>
                </c:pt>
                <c:pt idx="3">
                  <c:v>3.0343845668599823E-2</c:v>
                </c:pt>
                <c:pt idx="4">
                  <c:v>8.009284369492535E-2</c:v>
                </c:pt>
                <c:pt idx="5">
                  <c:v>0.54813736806329627</c:v>
                </c:pt>
                <c:pt idx="6">
                  <c:v>0.15404302344922904</c:v>
                </c:pt>
                <c:pt idx="7">
                  <c:v>0.24800549144239931</c:v>
                </c:pt>
                <c:pt idx="8">
                  <c:v>0.19622443378236795</c:v>
                </c:pt>
                <c:pt idx="9">
                  <c:v>1.0336319149035296E-3</c:v>
                </c:pt>
                <c:pt idx="10">
                  <c:v>0.10797941589369142</c:v>
                </c:pt>
                <c:pt idx="11">
                  <c:v>0.27542521266174042</c:v>
                </c:pt>
                <c:pt idx="12">
                  <c:v>7.7307941999744917E-2</c:v>
                </c:pt>
                <c:pt idx="13">
                  <c:v>0.12842894393045493</c:v>
                </c:pt>
                <c:pt idx="14">
                  <c:v>0.1518203392538271</c:v>
                </c:pt>
                <c:pt idx="15">
                  <c:v>4.5585451461060834E-2</c:v>
                </c:pt>
              </c:numCache>
            </c:numRef>
          </c:val>
          <c:extLst>
            <c:ext xmlns:c16="http://schemas.microsoft.com/office/drawing/2014/chart" uri="{C3380CC4-5D6E-409C-BE32-E72D297353CC}">
              <c16:uniqueId val="{00000000-1706-4126-AF3C-963DFE2CD4B0}"/>
            </c:ext>
          </c:extLst>
        </c:ser>
        <c:ser>
          <c:idx val="1"/>
          <c:order val="1"/>
          <c:tx>
            <c:strRef>
              <c:f>Taul1!$C$1</c:f>
              <c:strCache>
                <c:ptCount val="1"/>
                <c:pt idx="0">
                  <c:v>Kone- ja metallituoteteollisuus</c:v>
                </c:pt>
              </c:strCache>
            </c:strRef>
          </c:tx>
          <c:spPr>
            <a:solidFill>
              <a:srgbClr val="8A0FA6"/>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Taul1!$C$2:$C$17</c:f>
              <c:numCache>
                <c:formatCode>0%</c:formatCode>
                <c:ptCount val="16"/>
                <c:pt idx="0">
                  <c:v>0.38872197689858173</c:v>
                </c:pt>
                <c:pt idx="1">
                  <c:v>0.68905115907959991</c:v>
                </c:pt>
                <c:pt idx="2">
                  <c:v>0.24385263323610806</c:v>
                </c:pt>
                <c:pt idx="3">
                  <c:v>0.45945191698199728</c:v>
                </c:pt>
                <c:pt idx="4">
                  <c:v>0.73030044551728834</c:v>
                </c:pt>
                <c:pt idx="5">
                  <c:v>0.16149027347452882</c:v>
                </c:pt>
                <c:pt idx="6">
                  <c:v>0.71385686882438315</c:v>
                </c:pt>
                <c:pt idx="7">
                  <c:v>0.56370567351243839</c:v>
                </c:pt>
                <c:pt idx="8">
                  <c:v>0.58355347028716376</c:v>
                </c:pt>
                <c:pt idx="9">
                  <c:v>5.6244259720180385E-2</c:v>
                </c:pt>
                <c:pt idx="10">
                  <c:v>0.6279153632672031</c:v>
                </c:pt>
                <c:pt idx="11">
                  <c:v>0.40325276050232056</c:v>
                </c:pt>
                <c:pt idx="12">
                  <c:v>0.70977241583662809</c:v>
                </c:pt>
                <c:pt idx="13">
                  <c:v>0.51950122898153162</c:v>
                </c:pt>
                <c:pt idx="14">
                  <c:v>0.67201039972995746</c:v>
                </c:pt>
                <c:pt idx="15">
                  <c:v>0.7695718536222248</c:v>
                </c:pt>
              </c:numCache>
            </c:numRef>
          </c:val>
          <c:extLst>
            <c:ext xmlns:c16="http://schemas.microsoft.com/office/drawing/2014/chart" uri="{C3380CC4-5D6E-409C-BE32-E72D297353CC}">
              <c16:uniqueId val="{00000001-1706-4126-AF3C-963DFE2CD4B0}"/>
            </c:ext>
          </c:extLst>
        </c:ser>
        <c:ser>
          <c:idx val="2"/>
          <c:order val="2"/>
          <c:tx>
            <c:strRef>
              <c:f>Taul1!$D$1</c:f>
              <c:strCache>
                <c:ptCount val="1"/>
                <c:pt idx="0">
                  <c:v>Metallien jalostus</c:v>
                </c:pt>
              </c:strCache>
            </c:strRef>
          </c:tx>
          <c:spPr>
            <a:solidFill>
              <a:srgbClr val="FF805C"/>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Taul1!$D$2:$D$17</c:f>
              <c:numCache>
                <c:formatCode>0%</c:formatCode>
                <c:ptCount val="16"/>
                <c:pt idx="0">
                  <c:v>0.1623773168983467</c:v>
                </c:pt>
                <c:pt idx="1">
                  <c:v>1.4258995521542923E-2</c:v>
                </c:pt>
                <c:pt idx="2">
                  <c:v>0</c:v>
                </c:pt>
                <c:pt idx="3">
                  <c:v>0.43507158293149623</c:v>
                </c:pt>
                <c:pt idx="4">
                  <c:v>9.5590577400292594E-3</c:v>
                </c:pt>
                <c:pt idx="5">
                  <c:v>0.14387444379286815</c:v>
                </c:pt>
                <c:pt idx="6">
                  <c:v>2.0101072909133613E-2</c:v>
                </c:pt>
                <c:pt idx="7">
                  <c:v>0.11503660704220349</c:v>
                </c:pt>
                <c:pt idx="8">
                  <c:v>1.4034421435205105E-2</c:v>
                </c:pt>
                <c:pt idx="9">
                  <c:v>0.90588214314918436</c:v>
                </c:pt>
                <c:pt idx="10">
                  <c:v>4.2029128370696849E-3</c:v>
                </c:pt>
                <c:pt idx="11">
                  <c:v>0</c:v>
                </c:pt>
                <c:pt idx="12">
                  <c:v>3.3083274918178825E-4</c:v>
                </c:pt>
                <c:pt idx="13">
                  <c:v>0.25506734562421685</c:v>
                </c:pt>
                <c:pt idx="14">
                  <c:v>0</c:v>
                </c:pt>
                <c:pt idx="15">
                  <c:v>9.8160669200983389E-2</c:v>
                </c:pt>
              </c:numCache>
            </c:numRef>
          </c:val>
          <c:extLst>
            <c:ext xmlns:c16="http://schemas.microsoft.com/office/drawing/2014/chart" uri="{C3380CC4-5D6E-409C-BE32-E72D297353CC}">
              <c16:uniqueId val="{00000002-1706-4126-AF3C-963DFE2CD4B0}"/>
            </c:ext>
          </c:extLst>
        </c:ser>
        <c:ser>
          <c:idx val="3"/>
          <c:order val="3"/>
          <c:tx>
            <c:strRef>
              <c:f>Taul1!$E$1</c:f>
              <c:strCache>
                <c:ptCount val="1"/>
                <c:pt idx="0">
                  <c:v>Suunnittelu ja konsultointi</c:v>
                </c:pt>
              </c:strCache>
            </c:strRef>
          </c:tx>
          <c:spPr>
            <a:solidFill>
              <a:srgbClr val="85E869"/>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Taul1!$E$2:$E$17</c:f>
              <c:numCache>
                <c:formatCode>0%</c:formatCode>
                <c:ptCount val="16"/>
                <c:pt idx="0">
                  <c:v>7.0986479912576519E-2</c:v>
                </c:pt>
                <c:pt idx="1">
                  <c:v>8.368752037612176E-2</c:v>
                </c:pt>
                <c:pt idx="2">
                  <c:v>9.3340014902290505E-2</c:v>
                </c:pt>
                <c:pt idx="3">
                  <c:v>3.8123135270023298E-2</c:v>
                </c:pt>
                <c:pt idx="4">
                  <c:v>9.0496486182341698E-2</c:v>
                </c:pt>
                <c:pt idx="5">
                  <c:v>5.6537524617529443E-2</c:v>
                </c:pt>
                <c:pt idx="6">
                  <c:v>5.4484280442699054E-2</c:v>
                </c:pt>
                <c:pt idx="7">
                  <c:v>4.662212977161715E-2</c:v>
                </c:pt>
                <c:pt idx="8">
                  <c:v>7.8513114631753478E-2</c:v>
                </c:pt>
                <c:pt idx="9">
                  <c:v>2.7715440523351263E-2</c:v>
                </c:pt>
                <c:pt idx="10">
                  <c:v>0.10912864263003891</c:v>
                </c:pt>
                <c:pt idx="11">
                  <c:v>0.12962281631078978</c:v>
                </c:pt>
                <c:pt idx="12">
                  <c:v>0.13041954387273774</c:v>
                </c:pt>
                <c:pt idx="13">
                  <c:v>5.6380609331286635E-2</c:v>
                </c:pt>
                <c:pt idx="14">
                  <c:v>0.1134977466392845</c:v>
                </c:pt>
                <c:pt idx="15">
                  <c:v>5.0032801804209673E-2</c:v>
                </c:pt>
              </c:numCache>
            </c:numRef>
          </c:val>
          <c:extLst>
            <c:ext xmlns:c16="http://schemas.microsoft.com/office/drawing/2014/chart" uri="{C3380CC4-5D6E-409C-BE32-E72D297353CC}">
              <c16:uniqueId val="{00000003-1706-4126-AF3C-963DFE2CD4B0}"/>
            </c:ext>
          </c:extLst>
        </c:ser>
        <c:ser>
          <c:idx val="4"/>
          <c:order val="4"/>
          <c:tx>
            <c:strRef>
              <c:f>Taul1!$F$1</c:f>
              <c:strCache>
                <c:ptCount val="1"/>
                <c:pt idx="0">
                  <c:v>Tietotekniikka-ala</c:v>
                </c:pt>
              </c:strCache>
            </c:strRef>
          </c:tx>
          <c:spPr>
            <a:solidFill>
              <a:srgbClr val="0ACFCF"/>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Taul1!$F$2:$F$17</c:f>
              <c:numCache>
                <c:formatCode>0%</c:formatCode>
                <c:ptCount val="16"/>
                <c:pt idx="0">
                  <c:v>0.14257671762452556</c:v>
                </c:pt>
                <c:pt idx="1">
                  <c:v>7.0833619313989599E-2</c:v>
                </c:pt>
                <c:pt idx="2">
                  <c:v>0.2831899119923551</c:v>
                </c:pt>
                <c:pt idx="3">
                  <c:v>3.7009519147883377E-2</c:v>
                </c:pt>
                <c:pt idx="4">
                  <c:v>8.9551166865415352E-2</c:v>
                </c:pt>
                <c:pt idx="5">
                  <c:v>8.996039005177732E-2</c:v>
                </c:pt>
                <c:pt idx="6">
                  <c:v>5.7514754374555159E-2</c:v>
                </c:pt>
                <c:pt idx="7">
                  <c:v>2.6630098231341683E-2</c:v>
                </c:pt>
                <c:pt idx="8">
                  <c:v>0.1276745598635097</c:v>
                </c:pt>
                <c:pt idx="9">
                  <c:v>9.1245246923804431E-3</c:v>
                </c:pt>
                <c:pt idx="10">
                  <c:v>0.15077366537199688</c:v>
                </c:pt>
                <c:pt idx="11">
                  <c:v>0.19169921052514927</c:v>
                </c:pt>
                <c:pt idx="12">
                  <c:v>8.2169265541707462E-2</c:v>
                </c:pt>
                <c:pt idx="13">
                  <c:v>4.0621872132509951E-2</c:v>
                </c:pt>
                <c:pt idx="14">
                  <c:v>6.2671514376930942E-2</c:v>
                </c:pt>
                <c:pt idx="15">
                  <c:v>3.6649223911521277E-2</c:v>
                </c:pt>
              </c:numCache>
            </c:numRef>
          </c:val>
          <c:extLst>
            <c:ext xmlns:c16="http://schemas.microsoft.com/office/drawing/2014/chart" uri="{C3380CC4-5D6E-409C-BE32-E72D297353CC}">
              <c16:uniqueId val="{00000004-1706-4126-AF3C-963DFE2CD4B0}"/>
            </c:ext>
          </c:extLst>
        </c:ser>
        <c:dLbls>
          <c:showLegendKey val="0"/>
          <c:showVal val="0"/>
          <c:showCatName val="0"/>
          <c:showSerName val="0"/>
          <c:showPercent val="0"/>
          <c:showBubbleSize val="0"/>
        </c:dLbls>
        <c:gapWidth val="25"/>
        <c:overlap val="100"/>
        <c:axId val="349091216"/>
        <c:axId val="349091608"/>
      </c:barChart>
      <c:catAx>
        <c:axId val="349091216"/>
        <c:scaling>
          <c:orientation val="minMax"/>
        </c:scaling>
        <c:delete val="0"/>
        <c:axPos val="l"/>
        <c:numFmt formatCode="General" sourceLinked="0"/>
        <c:majorTickMark val="out"/>
        <c:minorTickMark val="none"/>
        <c:tickLblPos val="nextTo"/>
        <c:txPr>
          <a:bodyPr/>
          <a:lstStyle/>
          <a:p>
            <a:pPr algn="ctr">
              <a:defRPr lang="fi-FI" sz="1050" b="0" i="0" u="none" strike="noStrike" kern="1200" baseline="0">
                <a:solidFill>
                  <a:srgbClr val="000000"/>
                </a:solidFill>
                <a:latin typeface="Verdana" panose="020B0604030504040204" pitchFamily="34" charset="0"/>
                <a:ea typeface="+mn-ea"/>
                <a:cs typeface="+mn-cs"/>
              </a:defRPr>
            </a:pPr>
            <a:endParaRPr lang="fi-FI"/>
          </a:p>
        </c:txPr>
        <c:crossAx val="349091608"/>
        <c:crosses val="autoZero"/>
        <c:auto val="1"/>
        <c:lblAlgn val="ctr"/>
        <c:lblOffset val="100"/>
        <c:noMultiLvlLbl val="0"/>
      </c:catAx>
      <c:valAx>
        <c:axId val="349091608"/>
        <c:scaling>
          <c:orientation val="minMax"/>
        </c:scaling>
        <c:delete val="0"/>
        <c:axPos val="b"/>
        <c:majorGridlines>
          <c:spPr>
            <a:ln>
              <a:prstDash val="lgDash"/>
            </a:ln>
          </c:spPr>
        </c:majorGridlines>
        <c:numFmt formatCode="0%" sourceLinked="0"/>
        <c:majorTickMark val="out"/>
        <c:minorTickMark val="none"/>
        <c:tickLblPos val="nextTo"/>
        <c:txPr>
          <a:bodyPr/>
          <a:lstStyle/>
          <a:p>
            <a:pPr algn="ctr">
              <a:defRPr lang="fi-FI" sz="1050" b="0" i="0" u="none" strike="noStrike" kern="1200" baseline="0">
                <a:solidFill>
                  <a:srgbClr val="000000"/>
                </a:solidFill>
                <a:latin typeface="Verdana" panose="020B0604030504040204" pitchFamily="34" charset="0"/>
                <a:ea typeface="+mn-ea"/>
                <a:cs typeface="+mn-cs"/>
              </a:defRPr>
            </a:pPr>
            <a:endParaRPr lang="fi-FI"/>
          </a:p>
        </c:txPr>
        <c:crossAx val="349091216"/>
        <c:crosses val="autoZero"/>
        <c:crossBetween val="between"/>
      </c:valAx>
    </c:plotArea>
    <c:legend>
      <c:legendPos val="b"/>
      <c:layout>
        <c:manualLayout>
          <c:xMode val="edge"/>
          <c:yMode val="edge"/>
          <c:x val="0.2039509018713011"/>
          <c:y val="0.87045784422291006"/>
          <c:w val="0.79604909812869884"/>
          <c:h val="0.12738150425673508"/>
        </c:manualLayout>
      </c:layout>
      <c:overlay val="1"/>
      <c:spPr>
        <a:solidFill>
          <a:schemeClr val="bg1"/>
        </a:solidFill>
      </c:spPr>
      <c:txPr>
        <a:bodyPr/>
        <a:lstStyle/>
        <a:p>
          <a:pPr algn="ctr">
            <a:defRPr lang="fi-FI" sz="1050" b="0" i="0" u="none" strike="noStrike" kern="1200" baseline="0">
              <a:solidFill>
                <a:srgbClr val="000000"/>
              </a:solidFill>
              <a:latin typeface="Verdana" panose="020B0604030504040204" pitchFamily="34" charset="0"/>
              <a:ea typeface="+mn-ea"/>
              <a:cs typeface="+mn-cs"/>
            </a:defRPr>
          </a:pPr>
          <a:endParaRPr lang="fi-FI"/>
        </a:p>
      </c:txPr>
    </c:legend>
    <c:plotVisOnly val="1"/>
    <c:dispBlanksAs val="gap"/>
    <c:showDLblsOverMax val="0"/>
  </c:chart>
  <c:txPr>
    <a:bodyPr/>
    <a:lstStyle/>
    <a:p>
      <a:pPr>
        <a:defRPr sz="1200"/>
      </a:pPr>
      <a:endParaRPr lang="fi-FI"/>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2A5A-4EA1-BDA4-9F740943CCD9}"/>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2A5A-4EA1-BDA4-9F740943CCD9}"/>
              </c:ext>
            </c:extLst>
          </c:dPt>
          <c:cat>
            <c:strRef>
              <c:f>vienti!$A$2:$A$3</c:f>
              <c:strCache>
                <c:ptCount val="2"/>
                <c:pt idx="0">
                  <c:v>Teknologiateollisuus</c:v>
                </c:pt>
                <c:pt idx="1">
                  <c:v>Muut toimialat</c:v>
                </c:pt>
              </c:strCache>
            </c:strRef>
          </c:cat>
          <c:val>
            <c:numRef>
              <c:f>vienti!$B$2:$B$3</c:f>
              <c:numCache>
                <c:formatCode>General</c:formatCode>
                <c:ptCount val="2"/>
                <c:pt idx="0">
                  <c:v>93</c:v>
                </c:pt>
                <c:pt idx="1">
                  <c:v>7</c:v>
                </c:pt>
              </c:numCache>
            </c:numRef>
          </c:val>
          <c:extLst>
            <c:ext xmlns:c16="http://schemas.microsoft.com/office/drawing/2014/chart" uri="{C3380CC4-5D6E-409C-BE32-E72D297353CC}">
              <c16:uniqueId val="{00000004-2A5A-4EA1-BDA4-9F740943CCD9}"/>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D43A-4188-B729-E636457B696E}"/>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D43A-4188-B729-E636457B696E}"/>
              </c:ext>
            </c:extLst>
          </c:dPt>
          <c:cat>
            <c:strRef>
              <c:f>vienti!$A$2:$A$3</c:f>
              <c:strCache>
                <c:ptCount val="2"/>
                <c:pt idx="0">
                  <c:v>Teknologiateollisuus</c:v>
                </c:pt>
                <c:pt idx="1">
                  <c:v>Muut toimialat</c:v>
                </c:pt>
              </c:strCache>
            </c:strRef>
          </c:cat>
          <c:val>
            <c:numRef>
              <c:f>vienti!$B$2:$B$3</c:f>
              <c:numCache>
                <c:formatCode>General</c:formatCode>
                <c:ptCount val="2"/>
                <c:pt idx="0">
                  <c:v>33</c:v>
                </c:pt>
                <c:pt idx="1">
                  <c:v>67</c:v>
                </c:pt>
              </c:numCache>
            </c:numRef>
          </c:val>
          <c:extLst>
            <c:ext xmlns:c16="http://schemas.microsoft.com/office/drawing/2014/chart" uri="{C3380CC4-5D6E-409C-BE32-E72D297353CC}">
              <c16:uniqueId val="{00000004-D43A-4188-B729-E636457B696E}"/>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D027-4164-9495-1218652C5CAD}"/>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D027-4164-9495-1218652C5CAD}"/>
              </c:ext>
            </c:extLst>
          </c:dPt>
          <c:cat>
            <c:strRef>
              <c:f>vienti!$A$2:$A$3</c:f>
              <c:strCache>
                <c:ptCount val="2"/>
                <c:pt idx="0">
                  <c:v>Teknologiateollisuus</c:v>
                </c:pt>
                <c:pt idx="1">
                  <c:v>Muut toimialat</c:v>
                </c:pt>
              </c:strCache>
            </c:strRef>
          </c:cat>
          <c:val>
            <c:numRef>
              <c:f>vienti!$B$2:$B$3</c:f>
              <c:numCache>
                <c:formatCode>General</c:formatCode>
                <c:ptCount val="2"/>
                <c:pt idx="0">
                  <c:v>42</c:v>
                </c:pt>
                <c:pt idx="1">
                  <c:v>58</c:v>
                </c:pt>
              </c:numCache>
            </c:numRef>
          </c:val>
          <c:extLst>
            <c:ext xmlns:c16="http://schemas.microsoft.com/office/drawing/2014/chart" uri="{C3380CC4-5D6E-409C-BE32-E72D297353CC}">
              <c16:uniqueId val="{00000004-D027-4164-9495-1218652C5CAD}"/>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CA88-4B46-AD5A-A7B89E9865A0}"/>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CA88-4B46-AD5A-A7B89E9865A0}"/>
              </c:ext>
            </c:extLst>
          </c:dPt>
          <c:cat>
            <c:strRef>
              <c:f>vienti!$A$2:$A$3</c:f>
              <c:strCache>
                <c:ptCount val="2"/>
                <c:pt idx="0">
                  <c:v>Teknologiateollisuus</c:v>
                </c:pt>
                <c:pt idx="1">
                  <c:v>Muut toimialat</c:v>
                </c:pt>
              </c:strCache>
            </c:strRef>
          </c:cat>
          <c:val>
            <c:numRef>
              <c:f>vienti!$B$2:$B$3</c:f>
              <c:numCache>
                <c:formatCode>General</c:formatCode>
                <c:ptCount val="2"/>
                <c:pt idx="0">
                  <c:v>65</c:v>
                </c:pt>
                <c:pt idx="1">
                  <c:v>35</c:v>
                </c:pt>
              </c:numCache>
            </c:numRef>
          </c:val>
          <c:extLst>
            <c:ext xmlns:c16="http://schemas.microsoft.com/office/drawing/2014/chart" uri="{C3380CC4-5D6E-409C-BE32-E72D297353CC}">
              <c16:uniqueId val="{00000004-CA88-4B46-AD5A-A7B89E9865A0}"/>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30A3-4E5F-A274-9D7CB71E1464}"/>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30A3-4E5F-A274-9D7CB71E1464}"/>
              </c:ext>
            </c:extLst>
          </c:dPt>
          <c:cat>
            <c:strRef>
              <c:f>vienti!$A$2:$A$3</c:f>
              <c:strCache>
                <c:ptCount val="2"/>
                <c:pt idx="0">
                  <c:v>Teknologiateollisuus</c:v>
                </c:pt>
                <c:pt idx="1">
                  <c:v>Muut toimialat</c:v>
                </c:pt>
              </c:strCache>
            </c:strRef>
          </c:cat>
          <c:val>
            <c:numRef>
              <c:f>vienti!$B$2:$B$3</c:f>
              <c:numCache>
                <c:formatCode>General</c:formatCode>
                <c:ptCount val="2"/>
                <c:pt idx="0">
                  <c:v>22</c:v>
                </c:pt>
                <c:pt idx="1">
                  <c:v>78</c:v>
                </c:pt>
              </c:numCache>
            </c:numRef>
          </c:val>
          <c:extLst>
            <c:ext xmlns:c16="http://schemas.microsoft.com/office/drawing/2014/chart" uri="{C3380CC4-5D6E-409C-BE32-E72D297353CC}">
              <c16:uniqueId val="{00000004-30A3-4E5F-A274-9D7CB71E1464}"/>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C18F-40FC-9EF5-6846ECC1F509}"/>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C18F-40FC-9EF5-6846ECC1F509}"/>
              </c:ext>
            </c:extLst>
          </c:dPt>
          <c:cat>
            <c:strRef>
              <c:f>vienti!$A$2:$A$3</c:f>
              <c:strCache>
                <c:ptCount val="2"/>
                <c:pt idx="0">
                  <c:v>Teknologiateollisuus</c:v>
                </c:pt>
                <c:pt idx="1">
                  <c:v>Muut toimialat</c:v>
                </c:pt>
              </c:strCache>
            </c:strRef>
          </c:cat>
          <c:val>
            <c:numRef>
              <c:f>vienti!$B$2:$B$3</c:f>
              <c:numCache>
                <c:formatCode>General</c:formatCode>
                <c:ptCount val="2"/>
                <c:pt idx="0">
                  <c:v>65</c:v>
                </c:pt>
                <c:pt idx="1">
                  <c:v>35</c:v>
                </c:pt>
              </c:numCache>
            </c:numRef>
          </c:val>
          <c:extLst>
            <c:ext xmlns:c16="http://schemas.microsoft.com/office/drawing/2014/chart" uri="{C3380CC4-5D6E-409C-BE32-E72D297353CC}">
              <c16:uniqueId val="{00000004-C18F-40FC-9EF5-6846ECC1F509}"/>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0831-4ABF-9B8E-1691F51590E0}"/>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0831-4ABF-9B8E-1691F51590E0}"/>
              </c:ext>
            </c:extLst>
          </c:dPt>
          <c:cat>
            <c:strRef>
              <c:f>vienti!$A$2:$A$3</c:f>
              <c:strCache>
                <c:ptCount val="2"/>
                <c:pt idx="0">
                  <c:v>Teknologiateollisuus</c:v>
                </c:pt>
                <c:pt idx="1">
                  <c:v>Muut toimialat</c:v>
                </c:pt>
              </c:strCache>
            </c:strRef>
          </c:cat>
          <c:val>
            <c:numRef>
              <c:f>vienti!$B$2:$B$3</c:f>
              <c:numCache>
                <c:formatCode>General</c:formatCode>
                <c:ptCount val="2"/>
                <c:pt idx="0">
                  <c:v>90</c:v>
                </c:pt>
                <c:pt idx="1">
                  <c:v>10</c:v>
                </c:pt>
              </c:numCache>
            </c:numRef>
          </c:val>
          <c:extLst>
            <c:ext xmlns:c16="http://schemas.microsoft.com/office/drawing/2014/chart" uri="{C3380CC4-5D6E-409C-BE32-E72D297353CC}">
              <c16:uniqueId val="{00000004-0831-4ABF-9B8E-1691F51590E0}"/>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7F1F-4545-80B2-B4EB8A7A350B}"/>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7F1F-4545-80B2-B4EB8A7A350B}"/>
              </c:ext>
            </c:extLst>
          </c:dPt>
          <c:cat>
            <c:strRef>
              <c:f>vienti!$A$2:$A$3</c:f>
              <c:strCache>
                <c:ptCount val="2"/>
                <c:pt idx="0">
                  <c:v>Teknologiateollisuus</c:v>
                </c:pt>
                <c:pt idx="1">
                  <c:v>Muut toimialat</c:v>
                </c:pt>
              </c:strCache>
            </c:strRef>
          </c:cat>
          <c:val>
            <c:numRef>
              <c:f>vienti!$B$2:$B$3</c:f>
              <c:numCache>
                <c:formatCode>General</c:formatCode>
                <c:ptCount val="2"/>
                <c:pt idx="0">
                  <c:v>28</c:v>
                </c:pt>
                <c:pt idx="1">
                  <c:v>72</c:v>
                </c:pt>
              </c:numCache>
            </c:numRef>
          </c:val>
          <c:extLst>
            <c:ext xmlns:c16="http://schemas.microsoft.com/office/drawing/2014/chart" uri="{C3380CC4-5D6E-409C-BE32-E72D297353CC}">
              <c16:uniqueId val="{00000004-7F1F-4545-80B2-B4EB8A7A350B}"/>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F6D3-4A35-AF45-F787C59191AD}"/>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F6D3-4A35-AF45-F787C59191AD}"/>
              </c:ext>
            </c:extLst>
          </c:dPt>
          <c:cat>
            <c:strRef>
              <c:f>vienti!$A$2:$A$3</c:f>
              <c:strCache>
                <c:ptCount val="2"/>
                <c:pt idx="0">
                  <c:v>Teknologiateollisuus</c:v>
                </c:pt>
                <c:pt idx="1">
                  <c:v>Muut toimialat</c:v>
                </c:pt>
              </c:strCache>
            </c:strRef>
          </c:cat>
          <c:val>
            <c:numRef>
              <c:f>vienti!$B$2:$B$3</c:f>
              <c:numCache>
                <c:formatCode>General</c:formatCode>
                <c:ptCount val="2"/>
                <c:pt idx="0">
                  <c:v>45</c:v>
                </c:pt>
                <c:pt idx="1">
                  <c:v>55</c:v>
                </c:pt>
              </c:numCache>
            </c:numRef>
          </c:val>
          <c:extLst>
            <c:ext xmlns:c16="http://schemas.microsoft.com/office/drawing/2014/chart" uri="{C3380CC4-5D6E-409C-BE32-E72D297353CC}">
              <c16:uniqueId val="{00000004-F6D3-4A35-AF45-F787C59191AD}"/>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5B21-4639-BD41-601449F22081}"/>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5B21-4639-BD41-601449F22081}"/>
              </c:ext>
            </c:extLst>
          </c:dPt>
          <c:cat>
            <c:strRef>
              <c:f>vienti!$A$2:$A$3</c:f>
              <c:strCache>
                <c:ptCount val="2"/>
                <c:pt idx="0">
                  <c:v>Teknologiateollisuus</c:v>
                </c:pt>
                <c:pt idx="1">
                  <c:v>Muut toimialat</c:v>
                </c:pt>
              </c:strCache>
            </c:strRef>
          </c:cat>
          <c:val>
            <c:numRef>
              <c:f>vienti!$B$2:$B$3</c:f>
              <c:numCache>
                <c:formatCode>General</c:formatCode>
                <c:ptCount val="2"/>
                <c:pt idx="0">
                  <c:v>57</c:v>
                </c:pt>
                <c:pt idx="1">
                  <c:v>43</c:v>
                </c:pt>
              </c:numCache>
            </c:numRef>
          </c:val>
          <c:extLst>
            <c:ext xmlns:c16="http://schemas.microsoft.com/office/drawing/2014/chart" uri="{C3380CC4-5D6E-409C-BE32-E72D297353CC}">
              <c16:uniqueId val="{00000004-5B21-4639-BD41-601449F22081}"/>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7821577119339507"/>
          <c:y val="2.0724994231410186E-2"/>
          <c:w val="0.78968351328493225"/>
          <c:h val="0.76497029494775159"/>
        </c:manualLayout>
      </c:layout>
      <c:barChart>
        <c:barDir val="bar"/>
        <c:grouping val="percentStacked"/>
        <c:varyColors val="0"/>
        <c:ser>
          <c:idx val="0"/>
          <c:order val="0"/>
          <c:tx>
            <c:strRef>
              <c:f>Taul1!$B$1</c:f>
              <c:strCache>
                <c:ptCount val="1"/>
                <c:pt idx="0">
                  <c:v>Elektroniikka- ja sähköteollisuus</c:v>
                </c:pt>
              </c:strCache>
            </c:strRef>
          </c:tx>
          <c:spPr>
            <a:solidFill>
              <a:srgbClr val="141F94"/>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Taul1!$B$2:$B$17</c:f>
              <c:numCache>
                <c:formatCode>0%</c:formatCode>
                <c:ptCount val="16"/>
                <c:pt idx="0">
                  <c:v>0.14083209643948374</c:v>
                </c:pt>
                <c:pt idx="1">
                  <c:v>0.11073177972391272</c:v>
                </c:pt>
                <c:pt idx="2">
                  <c:v>0.17935242915599456</c:v>
                </c:pt>
                <c:pt idx="3">
                  <c:v>5.2289845035061899E-2</c:v>
                </c:pt>
                <c:pt idx="4">
                  <c:v>9.2226477590311565E-2</c:v>
                </c:pt>
                <c:pt idx="5">
                  <c:v>0.26592122216086878</c:v>
                </c:pt>
                <c:pt idx="6">
                  <c:v>0.16545849945632476</c:v>
                </c:pt>
                <c:pt idx="7">
                  <c:v>0.21699611235832011</c:v>
                </c:pt>
                <c:pt idx="8">
                  <c:v>8.2350911495773185E-2</c:v>
                </c:pt>
                <c:pt idx="9">
                  <c:v>4.6976814668889229E-3</c:v>
                </c:pt>
                <c:pt idx="10">
                  <c:v>6.9064854483675581E-2</c:v>
                </c:pt>
                <c:pt idx="11">
                  <c:v>0.32821497120921306</c:v>
                </c:pt>
                <c:pt idx="12">
                  <c:v>5.8481701285855586E-2</c:v>
                </c:pt>
                <c:pt idx="13">
                  <c:v>0.13391267184272385</c:v>
                </c:pt>
                <c:pt idx="14">
                  <c:v>0.15607580824972128</c:v>
                </c:pt>
                <c:pt idx="15">
                  <c:v>4.9653855335402244E-2</c:v>
                </c:pt>
              </c:numCache>
            </c:numRef>
          </c:val>
          <c:extLst>
            <c:ext xmlns:c16="http://schemas.microsoft.com/office/drawing/2014/chart" uri="{C3380CC4-5D6E-409C-BE32-E72D297353CC}">
              <c16:uniqueId val="{00000000-525E-4CFE-9225-3108491E8329}"/>
            </c:ext>
          </c:extLst>
        </c:ser>
        <c:ser>
          <c:idx val="1"/>
          <c:order val="1"/>
          <c:tx>
            <c:strRef>
              <c:f>Taul1!$C$1</c:f>
              <c:strCache>
                <c:ptCount val="1"/>
                <c:pt idx="0">
                  <c:v>Kone- ja metallituoteteollisuus</c:v>
                </c:pt>
              </c:strCache>
            </c:strRef>
          </c:tx>
          <c:spPr>
            <a:solidFill>
              <a:srgbClr val="8A0FA6"/>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Taul1!$C$2:$C$17</c:f>
              <c:numCache>
                <c:formatCode>0%</c:formatCode>
                <c:ptCount val="16"/>
                <c:pt idx="0">
                  <c:v>0.41178658453923239</c:v>
                </c:pt>
                <c:pt idx="1">
                  <c:v>0.60995250111325516</c:v>
                </c:pt>
                <c:pt idx="2">
                  <c:v>0.21403716440299192</c:v>
                </c:pt>
                <c:pt idx="3">
                  <c:v>0.61025019478832998</c:v>
                </c:pt>
                <c:pt idx="4">
                  <c:v>0.5853431321809337</c:v>
                </c:pt>
                <c:pt idx="5">
                  <c:v>0.26329836186269095</c:v>
                </c:pt>
                <c:pt idx="6">
                  <c:v>0.60057992026096407</c:v>
                </c:pt>
                <c:pt idx="7">
                  <c:v>0.54952636478125172</c:v>
                </c:pt>
                <c:pt idx="8">
                  <c:v>0.47161998964862845</c:v>
                </c:pt>
                <c:pt idx="9">
                  <c:v>0.25306864676466129</c:v>
                </c:pt>
                <c:pt idx="10">
                  <c:v>0.55724626975919633</c:v>
                </c:pt>
                <c:pt idx="11">
                  <c:v>0.2943058221369162</c:v>
                </c:pt>
                <c:pt idx="12">
                  <c:v>0.59136993076162214</c:v>
                </c:pt>
                <c:pt idx="13">
                  <c:v>0.58458579670916733</c:v>
                </c:pt>
                <c:pt idx="14">
                  <c:v>0.59949832775919731</c:v>
                </c:pt>
                <c:pt idx="15">
                  <c:v>0.76450226784435427</c:v>
                </c:pt>
              </c:numCache>
            </c:numRef>
          </c:val>
          <c:extLst>
            <c:ext xmlns:c16="http://schemas.microsoft.com/office/drawing/2014/chart" uri="{C3380CC4-5D6E-409C-BE32-E72D297353CC}">
              <c16:uniqueId val="{00000001-525E-4CFE-9225-3108491E8329}"/>
            </c:ext>
          </c:extLst>
        </c:ser>
        <c:ser>
          <c:idx val="2"/>
          <c:order val="2"/>
          <c:tx>
            <c:strRef>
              <c:f>Taul1!$D$1</c:f>
              <c:strCache>
                <c:ptCount val="1"/>
                <c:pt idx="0">
                  <c:v>Metallien jalostus</c:v>
                </c:pt>
              </c:strCache>
            </c:strRef>
          </c:tx>
          <c:spPr>
            <a:solidFill>
              <a:srgbClr val="FF805C"/>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Taul1!$D$2:$D$17</c:f>
              <c:numCache>
                <c:formatCode>0%</c:formatCode>
                <c:ptCount val="16"/>
                <c:pt idx="0">
                  <c:v>5.0691212202319917E-2</c:v>
                </c:pt>
                <c:pt idx="1">
                  <c:v>1.2097372717826927E-2</c:v>
                </c:pt>
                <c:pt idx="2">
                  <c:v>0</c:v>
                </c:pt>
                <c:pt idx="3">
                  <c:v>0.18405332871612848</c:v>
                </c:pt>
                <c:pt idx="4">
                  <c:v>1.2628092329986544E-2</c:v>
                </c:pt>
                <c:pt idx="5">
                  <c:v>0.11526780784097183</c:v>
                </c:pt>
                <c:pt idx="6">
                  <c:v>1.5766582094961942E-2</c:v>
                </c:pt>
                <c:pt idx="7">
                  <c:v>7.8519410830641193E-2</c:v>
                </c:pt>
                <c:pt idx="8">
                  <c:v>1.5785841624015182E-2</c:v>
                </c:pt>
                <c:pt idx="9">
                  <c:v>0.52598878617972422</c:v>
                </c:pt>
                <c:pt idx="10">
                  <c:v>5.0967646624316739E-3</c:v>
                </c:pt>
                <c:pt idx="11">
                  <c:v>0</c:v>
                </c:pt>
                <c:pt idx="12">
                  <c:v>1.9782393669634025E-3</c:v>
                </c:pt>
                <c:pt idx="13">
                  <c:v>8.4407721347674339E-2</c:v>
                </c:pt>
                <c:pt idx="14">
                  <c:v>0</c:v>
                </c:pt>
                <c:pt idx="15">
                  <c:v>4.4760085939365001E-2</c:v>
                </c:pt>
              </c:numCache>
            </c:numRef>
          </c:val>
          <c:extLst>
            <c:ext xmlns:c16="http://schemas.microsoft.com/office/drawing/2014/chart" uri="{C3380CC4-5D6E-409C-BE32-E72D297353CC}">
              <c16:uniqueId val="{00000002-525E-4CFE-9225-3108491E8329}"/>
            </c:ext>
          </c:extLst>
        </c:ser>
        <c:ser>
          <c:idx val="3"/>
          <c:order val="3"/>
          <c:tx>
            <c:strRef>
              <c:f>Taul1!$E$1</c:f>
              <c:strCache>
                <c:ptCount val="1"/>
                <c:pt idx="0">
                  <c:v>Suunnittelu ja konsultointi</c:v>
                </c:pt>
              </c:strCache>
            </c:strRef>
          </c:tx>
          <c:spPr>
            <a:solidFill>
              <a:srgbClr val="85E869"/>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Taul1!$E$2:$E$17</c:f>
              <c:numCache>
                <c:formatCode>0%</c:formatCode>
                <c:ptCount val="16"/>
                <c:pt idx="0">
                  <c:v>0.15613366100881873</c:v>
                </c:pt>
                <c:pt idx="1">
                  <c:v>0.14045569244470832</c:v>
                </c:pt>
                <c:pt idx="2">
                  <c:v>0.18345459554884333</c:v>
                </c:pt>
                <c:pt idx="3">
                  <c:v>0.11332352177300667</c:v>
                </c:pt>
                <c:pt idx="4">
                  <c:v>0.15578097505434221</c:v>
                </c:pt>
                <c:pt idx="5">
                  <c:v>0.15138965580710473</c:v>
                </c:pt>
                <c:pt idx="6">
                  <c:v>0.10746647335991301</c:v>
                </c:pt>
                <c:pt idx="7">
                  <c:v>9.877895197941193E-2</c:v>
                </c:pt>
                <c:pt idx="8">
                  <c:v>0.17755477600782105</c:v>
                </c:pt>
                <c:pt idx="9">
                  <c:v>0.15972116987422336</c:v>
                </c:pt>
                <c:pt idx="10">
                  <c:v>0.15999409070763776</c:v>
                </c:pt>
                <c:pt idx="11">
                  <c:v>0.15355086372360843</c:v>
                </c:pt>
                <c:pt idx="12">
                  <c:v>0.23256676557863501</c:v>
                </c:pt>
                <c:pt idx="13">
                  <c:v>0.11517914381366194</c:v>
                </c:pt>
                <c:pt idx="14">
                  <c:v>0.16861761426978819</c:v>
                </c:pt>
                <c:pt idx="15">
                  <c:v>8.7371687753640487E-2</c:v>
                </c:pt>
              </c:numCache>
            </c:numRef>
          </c:val>
          <c:extLst>
            <c:ext xmlns:c16="http://schemas.microsoft.com/office/drawing/2014/chart" uri="{C3380CC4-5D6E-409C-BE32-E72D297353CC}">
              <c16:uniqueId val="{00000003-525E-4CFE-9225-3108491E8329}"/>
            </c:ext>
          </c:extLst>
        </c:ser>
        <c:ser>
          <c:idx val="4"/>
          <c:order val="4"/>
          <c:tx>
            <c:strRef>
              <c:f>Taul1!$F$1</c:f>
              <c:strCache>
                <c:ptCount val="1"/>
                <c:pt idx="0">
                  <c:v>Tietotekniikka-ala</c:v>
                </c:pt>
              </c:strCache>
            </c:strRef>
          </c:tx>
          <c:spPr>
            <a:solidFill>
              <a:srgbClr val="0ACFCF"/>
            </a:solidFill>
          </c:spPr>
          <c:invertIfNegative val="0"/>
          <c:cat>
            <c:strRef>
              <c:f>Taul1!$A$2:$A$17</c:f>
              <c:strCache>
                <c:ptCount val="16"/>
                <c:pt idx="0">
                  <c:v>Koko maa</c:v>
                </c:pt>
                <c:pt idx="1">
                  <c:v>Varsinais-Suomi</c:v>
                </c:pt>
                <c:pt idx="2">
                  <c:v>Uusimaa</c:v>
                </c:pt>
                <c:pt idx="3">
                  <c:v>Satakunta</c:v>
                </c:pt>
                <c:pt idx="4">
                  <c:v>Pohjois-Savo</c:v>
                </c:pt>
                <c:pt idx="5">
                  <c:v>Pohjois-Pohjanmaa</c:v>
                </c:pt>
                <c:pt idx="6">
                  <c:v>Pohjois-Karjala</c:v>
                </c:pt>
                <c:pt idx="7">
                  <c:v>Pohjanmaa</c:v>
                </c:pt>
                <c:pt idx="8">
                  <c:v>Pirkanmaa</c:v>
                </c:pt>
                <c:pt idx="9">
                  <c:v>Lappi</c:v>
                </c:pt>
                <c:pt idx="10">
                  <c:v>Keski-Suomi</c:v>
                </c:pt>
                <c:pt idx="11">
                  <c:v>Kainuu</c:v>
                </c:pt>
                <c:pt idx="12">
                  <c:v>Kaakkois-Suomi</c:v>
                </c:pt>
                <c:pt idx="13">
                  <c:v>Häme</c:v>
                </c:pt>
                <c:pt idx="14">
                  <c:v>Etelä-Savo</c:v>
                </c:pt>
                <c:pt idx="15">
                  <c:v>Etelä-Pohjanmaa</c:v>
                </c:pt>
              </c:strCache>
            </c:strRef>
          </c:cat>
          <c:val>
            <c:numRef>
              <c:f>Taul1!$F$2:$F$17</c:f>
              <c:numCache>
                <c:formatCode>0%</c:formatCode>
                <c:ptCount val="16"/>
                <c:pt idx="0">
                  <c:v>0.24055644581014518</c:v>
                </c:pt>
                <c:pt idx="1">
                  <c:v>0.12676265400029688</c:v>
                </c:pt>
                <c:pt idx="2">
                  <c:v>0.42315581089217019</c:v>
                </c:pt>
                <c:pt idx="3">
                  <c:v>4.0083109687472945E-2</c:v>
                </c:pt>
                <c:pt idx="4">
                  <c:v>0.15402132284442605</c:v>
                </c:pt>
                <c:pt idx="5">
                  <c:v>0.20412295232836369</c:v>
                </c:pt>
                <c:pt idx="6">
                  <c:v>0.11072852482783617</c:v>
                </c:pt>
                <c:pt idx="7">
                  <c:v>5.6179160050375078E-2</c:v>
                </c:pt>
                <c:pt idx="8">
                  <c:v>0.25268848122376214</c:v>
                </c:pt>
                <c:pt idx="9">
                  <c:v>5.6523715714502196E-2</c:v>
                </c:pt>
                <c:pt idx="10">
                  <c:v>0.20859802038705866</c:v>
                </c:pt>
                <c:pt idx="11">
                  <c:v>0.22392834293026231</c:v>
                </c:pt>
                <c:pt idx="12">
                  <c:v>0.11560336300692384</c:v>
                </c:pt>
                <c:pt idx="13">
                  <c:v>8.1914666286772561E-2</c:v>
                </c:pt>
                <c:pt idx="14">
                  <c:v>7.58082497212932E-2</c:v>
                </c:pt>
                <c:pt idx="15">
                  <c:v>5.3712103127238002E-2</c:v>
                </c:pt>
              </c:numCache>
            </c:numRef>
          </c:val>
          <c:extLst>
            <c:ext xmlns:c16="http://schemas.microsoft.com/office/drawing/2014/chart" uri="{C3380CC4-5D6E-409C-BE32-E72D297353CC}">
              <c16:uniqueId val="{00000004-525E-4CFE-9225-3108491E8329}"/>
            </c:ext>
          </c:extLst>
        </c:ser>
        <c:dLbls>
          <c:showLegendKey val="0"/>
          <c:showVal val="0"/>
          <c:showCatName val="0"/>
          <c:showSerName val="0"/>
          <c:showPercent val="0"/>
          <c:showBubbleSize val="0"/>
        </c:dLbls>
        <c:gapWidth val="25"/>
        <c:overlap val="100"/>
        <c:axId val="351481400"/>
        <c:axId val="351481792"/>
      </c:barChart>
      <c:catAx>
        <c:axId val="351481400"/>
        <c:scaling>
          <c:orientation val="minMax"/>
        </c:scaling>
        <c:delete val="0"/>
        <c:axPos val="l"/>
        <c:numFmt formatCode="General" sourceLinked="0"/>
        <c:majorTickMark val="out"/>
        <c:minorTickMark val="none"/>
        <c:tickLblPos val="nextTo"/>
        <c:txPr>
          <a:bodyPr/>
          <a:lstStyle/>
          <a:p>
            <a:pPr algn="ctr">
              <a:defRPr lang="fi-FI" sz="1050" b="0" i="0" u="none" strike="noStrike" kern="1200" baseline="0">
                <a:solidFill>
                  <a:srgbClr val="000000"/>
                </a:solidFill>
                <a:latin typeface="Verdana" panose="020B0604030504040204" pitchFamily="34" charset="0"/>
                <a:ea typeface="+mn-ea"/>
                <a:cs typeface="+mn-cs"/>
              </a:defRPr>
            </a:pPr>
            <a:endParaRPr lang="fi-FI"/>
          </a:p>
        </c:txPr>
        <c:crossAx val="351481792"/>
        <c:crosses val="autoZero"/>
        <c:auto val="1"/>
        <c:lblAlgn val="ctr"/>
        <c:lblOffset val="100"/>
        <c:noMultiLvlLbl val="0"/>
      </c:catAx>
      <c:valAx>
        <c:axId val="351481792"/>
        <c:scaling>
          <c:orientation val="minMax"/>
        </c:scaling>
        <c:delete val="0"/>
        <c:axPos val="b"/>
        <c:majorGridlines>
          <c:spPr>
            <a:ln>
              <a:prstDash val="lgDash"/>
            </a:ln>
          </c:spPr>
        </c:majorGridlines>
        <c:numFmt formatCode="0%" sourceLinked="0"/>
        <c:majorTickMark val="out"/>
        <c:minorTickMark val="none"/>
        <c:tickLblPos val="nextTo"/>
        <c:txPr>
          <a:bodyPr/>
          <a:lstStyle/>
          <a:p>
            <a:pPr algn="ctr">
              <a:defRPr lang="fi-FI" sz="1050" b="0" i="0" u="none" strike="noStrike" kern="1200" baseline="0">
                <a:solidFill>
                  <a:srgbClr val="000000"/>
                </a:solidFill>
                <a:latin typeface="Verdana" panose="020B0604030504040204" pitchFamily="34" charset="0"/>
                <a:ea typeface="+mn-ea"/>
                <a:cs typeface="+mn-cs"/>
              </a:defRPr>
            </a:pPr>
            <a:endParaRPr lang="fi-FI"/>
          </a:p>
        </c:txPr>
        <c:crossAx val="351481400"/>
        <c:crosses val="autoZero"/>
        <c:crossBetween val="between"/>
      </c:valAx>
    </c:plotArea>
    <c:legend>
      <c:legendPos val="b"/>
      <c:layout>
        <c:manualLayout>
          <c:xMode val="edge"/>
          <c:yMode val="edge"/>
          <c:x val="0.2039509018713011"/>
          <c:y val="0.87045784422291006"/>
          <c:w val="0.79604909812869884"/>
          <c:h val="0.12738150425673508"/>
        </c:manualLayout>
      </c:layout>
      <c:overlay val="1"/>
      <c:spPr>
        <a:solidFill>
          <a:schemeClr val="bg1"/>
        </a:solidFill>
      </c:spPr>
      <c:txPr>
        <a:bodyPr/>
        <a:lstStyle/>
        <a:p>
          <a:pPr algn="ctr">
            <a:defRPr lang="fi-FI" sz="1050" b="0" i="0" u="none" strike="noStrike" kern="1200" baseline="0">
              <a:solidFill>
                <a:srgbClr val="000000"/>
              </a:solidFill>
              <a:latin typeface="Verdana" panose="020B0604030504040204" pitchFamily="34" charset="0"/>
              <a:ea typeface="+mn-ea"/>
              <a:cs typeface="+mn-cs"/>
            </a:defRPr>
          </a:pPr>
          <a:endParaRPr lang="fi-FI"/>
        </a:p>
      </c:txPr>
    </c:legend>
    <c:plotVisOnly val="1"/>
    <c:dispBlanksAs val="gap"/>
    <c:showDLblsOverMax val="0"/>
  </c:chart>
  <c:txPr>
    <a:bodyPr/>
    <a:lstStyle/>
    <a:p>
      <a:pPr>
        <a:defRPr sz="1200"/>
      </a:pPr>
      <a:endParaRPr lang="fi-FI"/>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F84A-41B2-B739-6BD67FD94AAC}"/>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F84A-41B2-B739-6BD67FD94AAC}"/>
              </c:ext>
            </c:extLst>
          </c:dPt>
          <c:cat>
            <c:strRef>
              <c:f>vienti!$A$2:$A$3</c:f>
              <c:strCache>
                <c:ptCount val="2"/>
                <c:pt idx="0">
                  <c:v>Teknologiateollisuus</c:v>
                </c:pt>
                <c:pt idx="1">
                  <c:v>Muut toimialat</c:v>
                </c:pt>
              </c:strCache>
            </c:strRef>
          </c:cat>
          <c:val>
            <c:numRef>
              <c:f>vienti!$B$2:$B$3</c:f>
              <c:numCache>
                <c:formatCode>General</c:formatCode>
                <c:ptCount val="2"/>
                <c:pt idx="0">
                  <c:v>21</c:v>
                </c:pt>
                <c:pt idx="1">
                  <c:v>79</c:v>
                </c:pt>
              </c:numCache>
            </c:numRef>
          </c:val>
          <c:extLst>
            <c:ext xmlns:c16="http://schemas.microsoft.com/office/drawing/2014/chart" uri="{C3380CC4-5D6E-409C-BE32-E72D297353CC}">
              <c16:uniqueId val="{00000004-F84A-41B2-B739-6BD67FD94AAC}"/>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DEB3-4DFD-9B78-5985610890F3}"/>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DEB3-4DFD-9B78-5985610890F3}"/>
              </c:ext>
            </c:extLst>
          </c:dPt>
          <c:cat>
            <c:strRef>
              <c:f>vienti!$A$2:$A$3</c:f>
              <c:strCache>
                <c:ptCount val="2"/>
                <c:pt idx="0">
                  <c:v>Teknologiateollisuus</c:v>
                </c:pt>
                <c:pt idx="1">
                  <c:v>Muut toimialat</c:v>
                </c:pt>
              </c:strCache>
            </c:strRef>
          </c:cat>
          <c:val>
            <c:numRef>
              <c:f>vienti!$B$2:$B$3</c:f>
              <c:numCache>
                <c:formatCode>General</c:formatCode>
                <c:ptCount val="2"/>
                <c:pt idx="0">
                  <c:v>58</c:v>
                </c:pt>
                <c:pt idx="1">
                  <c:v>42</c:v>
                </c:pt>
              </c:numCache>
            </c:numRef>
          </c:val>
          <c:extLst>
            <c:ext xmlns:c16="http://schemas.microsoft.com/office/drawing/2014/chart" uri="{C3380CC4-5D6E-409C-BE32-E72D297353CC}">
              <c16:uniqueId val="{00000004-DEB3-4DFD-9B78-5985610890F3}"/>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7086-4483-AAD5-8D4E7CDC1D23}"/>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7086-4483-AAD5-8D4E7CDC1D23}"/>
              </c:ext>
            </c:extLst>
          </c:dPt>
          <c:cat>
            <c:strRef>
              <c:f>vienti!$A$2:$A$3</c:f>
              <c:strCache>
                <c:ptCount val="2"/>
                <c:pt idx="0">
                  <c:v>Teknologiateollisuus</c:v>
                </c:pt>
                <c:pt idx="1">
                  <c:v>Muut toimialat</c:v>
                </c:pt>
              </c:strCache>
            </c:strRef>
          </c:cat>
          <c:val>
            <c:numRef>
              <c:f>vienti!$B$2:$B$3</c:f>
              <c:numCache>
                <c:formatCode>General</c:formatCode>
                <c:ptCount val="2"/>
                <c:pt idx="0">
                  <c:v>69</c:v>
                </c:pt>
                <c:pt idx="1">
                  <c:v>31</c:v>
                </c:pt>
              </c:numCache>
            </c:numRef>
          </c:val>
          <c:extLst>
            <c:ext xmlns:c16="http://schemas.microsoft.com/office/drawing/2014/chart" uri="{C3380CC4-5D6E-409C-BE32-E72D297353CC}">
              <c16:uniqueId val="{00000004-7086-4483-AAD5-8D4E7CDC1D23}"/>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641E-408D-A6A6-51714B7ED184}"/>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641E-408D-A6A6-51714B7ED184}"/>
              </c:ext>
            </c:extLst>
          </c:dPt>
          <c:cat>
            <c:strRef>
              <c:f>vienti!$A$2:$A$3</c:f>
              <c:strCache>
                <c:ptCount val="2"/>
                <c:pt idx="0">
                  <c:v>Teknologiateollisuus</c:v>
                </c:pt>
                <c:pt idx="1">
                  <c:v>Muut toimialat</c:v>
                </c:pt>
              </c:strCache>
            </c:strRef>
          </c:cat>
          <c:val>
            <c:numRef>
              <c:f>vienti!$B$2:$B$3</c:f>
              <c:numCache>
                <c:formatCode>General</c:formatCode>
                <c:ptCount val="2"/>
                <c:pt idx="0">
                  <c:v>27</c:v>
                </c:pt>
                <c:pt idx="1">
                  <c:v>73</c:v>
                </c:pt>
              </c:numCache>
            </c:numRef>
          </c:val>
          <c:extLst>
            <c:ext xmlns:c16="http://schemas.microsoft.com/office/drawing/2014/chart" uri="{C3380CC4-5D6E-409C-BE32-E72D297353CC}">
              <c16:uniqueId val="{00000004-641E-408D-A6A6-51714B7ED184}"/>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D742-4174-B22F-79AE30C55612}"/>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D742-4174-B22F-79AE30C55612}"/>
              </c:ext>
            </c:extLst>
          </c:dPt>
          <c:cat>
            <c:strRef>
              <c:f>vienti!$A$2:$A$3</c:f>
              <c:strCache>
                <c:ptCount val="2"/>
                <c:pt idx="0">
                  <c:v>Teknologiateollisuus</c:v>
                </c:pt>
                <c:pt idx="1">
                  <c:v>Muut toimialat</c:v>
                </c:pt>
              </c:strCache>
            </c:strRef>
          </c:cat>
          <c:val>
            <c:numRef>
              <c:f>vienti!$B$2:$B$3</c:f>
              <c:numCache>
                <c:formatCode>General</c:formatCode>
                <c:ptCount val="2"/>
                <c:pt idx="0">
                  <c:v>53</c:v>
                </c:pt>
                <c:pt idx="1">
                  <c:v>47</c:v>
                </c:pt>
              </c:numCache>
            </c:numRef>
          </c:val>
          <c:extLst>
            <c:ext xmlns:c16="http://schemas.microsoft.com/office/drawing/2014/chart" uri="{C3380CC4-5D6E-409C-BE32-E72D297353CC}">
              <c16:uniqueId val="{00000004-D742-4174-B22F-79AE30C55612}"/>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EA9E-4D4D-A472-B89378D60394}"/>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EA9E-4D4D-A472-B89378D60394}"/>
              </c:ext>
            </c:extLst>
          </c:dPt>
          <c:cat>
            <c:strRef>
              <c:f>vienti!$A$2:$A$3</c:f>
              <c:strCache>
                <c:ptCount val="2"/>
                <c:pt idx="0">
                  <c:v>Teknologiateollisuus</c:v>
                </c:pt>
                <c:pt idx="1">
                  <c:v>Muut toimialat</c:v>
                </c:pt>
              </c:strCache>
            </c:strRef>
          </c:cat>
          <c:val>
            <c:numRef>
              <c:f>vienti!$B$2:$B$3</c:f>
              <c:numCache>
                <c:formatCode>General</c:formatCode>
                <c:ptCount val="2"/>
                <c:pt idx="0">
                  <c:v>49</c:v>
                </c:pt>
                <c:pt idx="1">
                  <c:v>51</c:v>
                </c:pt>
              </c:numCache>
            </c:numRef>
          </c:val>
          <c:extLst>
            <c:ext xmlns:c16="http://schemas.microsoft.com/office/drawing/2014/chart" uri="{C3380CC4-5D6E-409C-BE32-E72D297353CC}">
              <c16:uniqueId val="{00000004-EA9E-4D4D-A472-B89378D60394}"/>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FD26-4B7A-A62A-836A587EB00F}"/>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FD26-4B7A-A62A-836A587EB00F}"/>
              </c:ext>
            </c:extLst>
          </c:dPt>
          <c:cat>
            <c:strRef>
              <c:f>vienti!$A$2:$A$3</c:f>
              <c:strCache>
                <c:ptCount val="2"/>
                <c:pt idx="0">
                  <c:v>Teknologiateollisuus</c:v>
                </c:pt>
                <c:pt idx="1">
                  <c:v>Muut toimialat</c:v>
                </c:pt>
              </c:strCache>
            </c:strRef>
          </c:cat>
          <c:val>
            <c:numRef>
              <c:f>vienti!$B$2:$B$3</c:f>
              <c:numCache>
                <c:formatCode>General</c:formatCode>
                <c:ptCount val="2"/>
                <c:pt idx="0">
                  <c:v>24</c:v>
                </c:pt>
                <c:pt idx="1">
                  <c:v>76</c:v>
                </c:pt>
              </c:numCache>
            </c:numRef>
          </c:val>
          <c:extLst>
            <c:ext xmlns:c16="http://schemas.microsoft.com/office/drawing/2014/chart" uri="{C3380CC4-5D6E-409C-BE32-E72D297353CC}">
              <c16:uniqueId val="{00000004-FD26-4B7A-A62A-836A587EB00F}"/>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A45C-48E0-9E67-3A770F7D19ED}"/>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A45C-48E0-9E67-3A770F7D19ED}"/>
              </c:ext>
            </c:extLst>
          </c:dPt>
          <c:cat>
            <c:strRef>
              <c:f>vienti!$A$2:$A$3</c:f>
              <c:strCache>
                <c:ptCount val="2"/>
                <c:pt idx="0">
                  <c:v>Teknologiateollisuus</c:v>
                </c:pt>
                <c:pt idx="1">
                  <c:v>Muut toimialat</c:v>
                </c:pt>
              </c:strCache>
            </c:strRef>
          </c:cat>
          <c:val>
            <c:numRef>
              <c:f>vienti!$B$2:$B$3</c:f>
              <c:numCache>
                <c:formatCode>General</c:formatCode>
                <c:ptCount val="2"/>
                <c:pt idx="0">
                  <c:v>48</c:v>
                </c:pt>
                <c:pt idx="1">
                  <c:v>52</c:v>
                </c:pt>
              </c:numCache>
            </c:numRef>
          </c:val>
          <c:extLst>
            <c:ext xmlns:c16="http://schemas.microsoft.com/office/drawing/2014/chart" uri="{C3380CC4-5D6E-409C-BE32-E72D297353CC}">
              <c16:uniqueId val="{00000004-A45C-48E0-9E67-3A770F7D19ED}"/>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B4A7-4C18-BD36-92D27D3B655C}"/>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B4A7-4C18-BD36-92D27D3B655C}"/>
              </c:ext>
            </c:extLst>
          </c:dPt>
          <c:cat>
            <c:strRef>
              <c:f>vienti!$A$2:$A$3</c:f>
              <c:strCache>
                <c:ptCount val="2"/>
                <c:pt idx="0">
                  <c:v>Teknologiateollisuus</c:v>
                </c:pt>
                <c:pt idx="1">
                  <c:v>Muut toimialat</c:v>
                </c:pt>
              </c:strCache>
            </c:strRef>
          </c:cat>
          <c:val>
            <c:numRef>
              <c:f>vienti!$B$2:$B$3</c:f>
              <c:numCache>
                <c:formatCode>General</c:formatCode>
                <c:ptCount val="2"/>
                <c:pt idx="0">
                  <c:v>47</c:v>
                </c:pt>
                <c:pt idx="1">
                  <c:v>53</c:v>
                </c:pt>
              </c:numCache>
            </c:numRef>
          </c:val>
          <c:extLst>
            <c:ext xmlns:c16="http://schemas.microsoft.com/office/drawing/2014/chart" uri="{C3380CC4-5D6E-409C-BE32-E72D297353CC}">
              <c16:uniqueId val="{00000004-B4A7-4C18-BD36-92D27D3B655C}"/>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E7C4-4284-A0E4-69A900769371}"/>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E7C4-4284-A0E4-69A900769371}"/>
              </c:ext>
            </c:extLst>
          </c:dPt>
          <c:cat>
            <c:strRef>
              <c:f>vienti!$A$2:$A$3</c:f>
              <c:strCache>
                <c:ptCount val="2"/>
                <c:pt idx="0">
                  <c:v>Teknologiateollisuus</c:v>
                </c:pt>
                <c:pt idx="1">
                  <c:v>Muut toimialat</c:v>
                </c:pt>
              </c:strCache>
            </c:strRef>
          </c:cat>
          <c:val>
            <c:numRef>
              <c:f>vienti!$B$2:$B$3</c:f>
              <c:numCache>
                <c:formatCode>General</c:formatCode>
                <c:ptCount val="2"/>
                <c:pt idx="0">
                  <c:v>28</c:v>
                </c:pt>
                <c:pt idx="1">
                  <c:v>72</c:v>
                </c:pt>
              </c:numCache>
            </c:numRef>
          </c:val>
          <c:extLst>
            <c:ext xmlns:c16="http://schemas.microsoft.com/office/drawing/2014/chart" uri="{C3380CC4-5D6E-409C-BE32-E72D297353CC}">
              <c16:uniqueId val="{00000004-E7C4-4284-A0E4-69A900769371}"/>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20B8-44C2-945E-A36E8862E340}"/>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20B8-44C2-945E-A36E8862E340}"/>
              </c:ext>
            </c:extLst>
          </c:dPt>
          <c:cat>
            <c:strRef>
              <c:f>vienti!$A$2:$A$3</c:f>
              <c:strCache>
                <c:ptCount val="2"/>
                <c:pt idx="0">
                  <c:v>Teknologiateollisuus</c:v>
                </c:pt>
                <c:pt idx="1">
                  <c:v>Muut toimialat</c:v>
                </c:pt>
              </c:strCache>
            </c:strRef>
          </c:cat>
          <c:val>
            <c:numRef>
              <c:f>vienti!$B$2:$B$3</c:f>
              <c:numCache>
                <c:formatCode>General</c:formatCode>
                <c:ptCount val="2"/>
                <c:pt idx="0">
                  <c:v>48</c:v>
                </c:pt>
                <c:pt idx="1">
                  <c:v>52</c:v>
                </c:pt>
              </c:numCache>
            </c:numRef>
          </c:val>
          <c:extLst>
            <c:ext xmlns:c16="http://schemas.microsoft.com/office/drawing/2014/chart" uri="{C3380CC4-5D6E-409C-BE32-E72D297353CC}">
              <c16:uniqueId val="{00000004-20B8-44C2-945E-A36E8862E340}"/>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EC51-4743-AFC4-F061F74A4A86}"/>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EC51-4743-AFC4-F061F74A4A86}"/>
              </c:ext>
            </c:extLst>
          </c:dPt>
          <c:cat>
            <c:strRef>
              <c:f>vienti!$A$2:$A$3</c:f>
              <c:strCache>
                <c:ptCount val="2"/>
                <c:pt idx="0">
                  <c:v>Teknologiateollisuus</c:v>
                </c:pt>
                <c:pt idx="1">
                  <c:v>Muut toimialat</c:v>
                </c:pt>
              </c:strCache>
            </c:strRef>
          </c:cat>
          <c:val>
            <c:numRef>
              <c:f>vienti!$B$2:$B$3</c:f>
              <c:numCache>
                <c:formatCode>General</c:formatCode>
                <c:ptCount val="2"/>
                <c:pt idx="0">
                  <c:v>46</c:v>
                </c:pt>
                <c:pt idx="1">
                  <c:v>54</c:v>
                </c:pt>
              </c:numCache>
            </c:numRef>
          </c:val>
          <c:extLst>
            <c:ext xmlns:c16="http://schemas.microsoft.com/office/drawing/2014/chart" uri="{C3380CC4-5D6E-409C-BE32-E72D297353CC}">
              <c16:uniqueId val="{00000004-EC51-4743-AFC4-F061F74A4A86}"/>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CAAC-4D6C-9563-29B2942442ED}"/>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CAAC-4D6C-9563-29B2942442ED}"/>
              </c:ext>
            </c:extLst>
          </c:dPt>
          <c:cat>
            <c:strRef>
              <c:f>vienti!$A$2:$A$3</c:f>
              <c:strCache>
                <c:ptCount val="2"/>
                <c:pt idx="0">
                  <c:v>Teknologiateollisuus</c:v>
                </c:pt>
                <c:pt idx="1">
                  <c:v>Muut toimialat</c:v>
                </c:pt>
              </c:strCache>
            </c:strRef>
          </c:cat>
          <c:val>
            <c:numRef>
              <c:f>vienti!$B$2:$B$3</c:f>
              <c:numCache>
                <c:formatCode>General</c:formatCode>
                <c:ptCount val="2"/>
                <c:pt idx="0">
                  <c:v>22</c:v>
                </c:pt>
                <c:pt idx="1">
                  <c:v>78</c:v>
                </c:pt>
              </c:numCache>
            </c:numRef>
          </c:val>
          <c:extLst>
            <c:ext xmlns:c16="http://schemas.microsoft.com/office/drawing/2014/chart" uri="{C3380CC4-5D6E-409C-BE32-E72D297353CC}">
              <c16:uniqueId val="{00000004-CAAC-4D6C-9563-29B2942442ED}"/>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05F9-4D1C-98FB-945B020CF14A}"/>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05F9-4D1C-98FB-945B020CF14A}"/>
              </c:ext>
            </c:extLst>
          </c:dPt>
          <c:cat>
            <c:strRef>
              <c:f>vienti!$A$2:$A$3</c:f>
              <c:strCache>
                <c:ptCount val="2"/>
                <c:pt idx="0">
                  <c:v>Teknologiateollisuus</c:v>
                </c:pt>
                <c:pt idx="1">
                  <c:v>Muut toimialat</c:v>
                </c:pt>
              </c:strCache>
            </c:strRef>
          </c:cat>
          <c:val>
            <c:numRef>
              <c:f>vienti!$B$2:$B$3</c:f>
              <c:numCache>
                <c:formatCode>General</c:formatCode>
                <c:ptCount val="2"/>
                <c:pt idx="0">
                  <c:v>33</c:v>
                </c:pt>
                <c:pt idx="1">
                  <c:v>67</c:v>
                </c:pt>
              </c:numCache>
            </c:numRef>
          </c:val>
          <c:extLst>
            <c:ext xmlns:c16="http://schemas.microsoft.com/office/drawing/2014/chart" uri="{C3380CC4-5D6E-409C-BE32-E72D297353CC}">
              <c16:uniqueId val="{00000004-05F9-4D1C-98FB-945B020CF14A}"/>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vienti!$B$1</c:f>
              <c:strCache>
                <c:ptCount val="1"/>
                <c:pt idx="0">
                  <c:v>Osuus alueen tavaraviennistä</c:v>
                </c:pt>
              </c:strCache>
            </c:strRef>
          </c:tx>
          <c:spPr>
            <a:ln>
              <a:solidFill>
                <a:schemeClr val="tx1"/>
              </a:solidFill>
            </a:ln>
          </c:spPr>
          <c:dPt>
            <c:idx val="0"/>
            <c:bubble3D val="0"/>
            <c:spPr>
              <a:solidFill>
                <a:srgbClr val="141F94"/>
              </a:solidFill>
              <a:ln>
                <a:solidFill>
                  <a:schemeClr val="tx1"/>
                </a:solidFill>
              </a:ln>
            </c:spPr>
            <c:extLst>
              <c:ext xmlns:c16="http://schemas.microsoft.com/office/drawing/2014/chart" uri="{C3380CC4-5D6E-409C-BE32-E72D297353CC}">
                <c16:uniqueId val="{00000001-F3D8-4BF5-9D0B-E4F305CB2B89}"/>
              </c:ext>
            </c:extLst>
          </c:dPt>
          <c:dPt>
            <c:idx val="1"/>
            <c:bubble3D val="0"/>
            <c:spPr>
              <a:solidFill>
                <a:schemeClr val="bg1">
                  <a:lumMod val="95000"/>
                </a:schemeClr>
              </a:solidFill>
              <a:ln>
                <a:solidFill>
                  <a:schemeClr val="tx1"/>
                </a:solidFill>
              </a:ln>
            </c:spPr>
            <c:extLst>
              <c:ext xmlns:c16="http://schemas.microsoft.com/office/drawing/2014/chart" uri="{C3380CC4-5D6E-409C-BE32-E72D297353CC}">
                <c16:uniqueId val="{00000003-F3D8-4BF5-9D0B-E4F305CB2B89}"/>
              </c:ext>
            </c:extLst>
          </c:dPt>
          <c:cat>
            <c:strRef>
              <c:f>vienti!$A$2:$A$3</c:f>
              <c:strCache>
                <c:ptCount val="2"/>
                <c:pt idx="0">
                  <c:v>Teknologiateollisuus</c:v>
                </c:pt>
                <c:pt idx="1">
                  <c:v>Muut toimialat</c:v>
                </c:pt>
              </c:strCache>
            </c:strRef>
          </c:cat>
          <c:val>
            <c:numRef>
              <c:f>vienti!$B$2:$B$3</c:f>
              <c:numCache>
                <c:formatCode>General</c:formatCode>
                <c:ptCount val="2"/>
                <c:pt idx="0">
                  <c:v>85</c:v>
                </c:pt>
                <c:pt idx="1">
                  <c:v>15</c:v>
                </c:pt>
              </c:numCache>
            </c:numRef>
          </c:val>
          <c:extLst>
            <c:ext xmlns:c16="http://schemas.microsoft.com/office/drawing/2014/chart" uri="{C3380CC4-5D6E-409C-BE32-E72D297353CC}">
              <c16:uniqueId val="{00000004-F3D8-4BF5-9D0B-E4F305CB2B89}"/>
            </c:ext>
          </c:extLst>
        </c:ser>
        <c:dLbls>
          <c:showLegendKey val="0"/>
          <c:showVal val="0"/>
          <c:showCatName val="0"/>
          <c:showSerName val="0"/>
          <c:showPercent val="0"/>
          <c:showBubbleSize val="0"/>
          <c:showLeaderLines val="1"/>
        </c:dLbls>
        <c:firstSliceAng val="0"/>
      </c:pieChart>
      <c:spPr>
        <a:ln>
          <a:solidFill>
            <a:schemeClr val="bg1"/>
          </a:solidFill>
        </a:ln>
      </c:spPr>
    </c:plotArea>
    <c:plotVisOnly val="1"/>
    <c:dispBlanksAs val="gap"/>
    <c:showDLblsOverMax val="0"/>
  </c:chart>
  <c:txPr>
    <a:bodyPr/>
    <a:lstStyle/>
    <a:p>
      <a:pPr>
        <a:defRPr sz="1800"/>
      </a:pPr>
      <a:endParaRPr lang="fi-FI"/>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r>
              <a:rPr lang="en-US" sz="1050" err="1">
                <a:latin typeface="Verdana" panose="020B0604030504040204" pitchFamily="34" charset="0"/>
                <a:ea typeface="Verdana" panose="020B0604030504040204" pitchFamily="34" charset="0"/>
                <a:cs typeface="Verdana" panose="020B0604030504040204" pitchFamily="34" charset="0"/>
              </a:rPr>
              <a:t>Teknologiateollisuus</a:t>
            </a:r>
            <a:endParaRPr lang="en-US" sz="1050">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F2C89C3-1639-C64F-B7DC-4038F10D3C80}" type="slidenum">
              <a:rPr sz="1050">
                <a:latin typeface="Verdana" panose="020B0604030504040204" pitchFamily="34" charset="0"/>
                <a:ea typeface="Verdana" panose="020B0604030504040204" pitchFamily="34" charset="0"/>
                <a:cs typeface="Verdana" panose="020B0604030504040204" pitchFamily="34" charset="0"/>
              </a:rPr>
              <a:t>‹#›</a:t>
            </a:fld>
            <a:endParaRPr lang="en-US" sz="105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36375265"/>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050">
                <a:latin typeface="Verdana" panose="020B0604030504040204" pitchFamily="34" charset="0"/>
                <a:ea typeface="Verdana" panose="020B0604030504040204" pitchFamily="34" charset="0"/>
                <a:cs typeface="Verdana" panose="020B0604030504040204" pitchFamily="34" charset="0"/>
              </a:defRPr>
            </a:lvl1pPr>
          </a:lstStyle>
          <a:p>
            <a:r>
              <a:rPr lang="fi-FI"/>
              <a:t>Teknologiateollisuus</a:t>
            </a:r>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050">
                <a:latin typeface="Verdana" panose="020B0604030504040204" pitchFamily="34" charset="0"/>
                <a:ea typeface="Verdana" panose="020B0604030504040204" pitchFamily="34" charset="0"/>
                <a:cs typeface="Verdana" panose="020B0604030504040204" pitchFamily="34" charset="0"/>
              </a:defRPr>
            </a:lvl1pPr>
          </a:lstStyle>
          <a:p>
            <a:fld id="{B5A0B3B4-F971-4AD3-B530-DE860EFC07D2}" type="slidenum">
              <a:rPr lang="fi-FI" smtClean="0"/>
              <a:pPr/>
              <a:t>‹#›</a:t>
            </a:fld>
            <a:endParaRPr lang="fi-FI"/>
          </a:p>
        </p:txBody>
      </p:sp>
    </p:spTree>
    <p:extLst>
      <p:ext uri="{BB962C8B-B14F-4D97-AF65-F5344CB8AC3E}">
        <p14:creationId xmlns:p14="http://schemas.microsoft.com/office/powerpoint/2010/main" val="4248243881"/>
      </p:ext>
    </p:extLst>
  </p:cSld>
  <p:clrMap bg1="lt1" tx1="dk1" bg2="lt2" tx2="dk2" accent1="accent1" accent2="accent2" accent3="accent3" accent4="accent4" accent5="accent5" accent6="accent6" hlink="hlink" folHlink="folHlink"/>
  <p:hf/>
  <p:notesStyle>
    <a:lvl1pPr marL="0" algn="l" defTabSz="679871" rtl="0" eaLnBrk="1" latinLnBrk="0" hangingPunct="1">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39932" algn="l" defTabSz="679871" rtl="0" eaLnBrk="1" latinLnBrk="0" hangingPunct="1">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679871" algn="l" defTabSz="679871" rtl="0" eaLnBrk="1" latinLnBrk="0" hangingPunct="1">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019807" algn="l" defTabSz="679871" rtl="0" eaLnBrk="1" latinLnBrk="0" hangingPunct="1">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359744" algn="l" defTabSz="679871" rtl="0" eaLnBrk="1" latinLnBrk="0" hangingPunct="1">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699681" algn="l" defTabSz="679871" rtl="0" eaLnBrk="1" latinLnBrk="0" hangingPunct="1">
      <a:defRPr sz="893" kern="1200">
        <a:solidFill>
          <a:schemeClr val="tx1"/>
        </a:solidFill>
        <a:latin typeface="+mn-lt"/>
        <a:ea typeface="+mn-ea"/>
        <a:cs typeface="+mn-cs"/>
      </a:defRPr>
    </a:lvl6pPr>
    <a:lvl7pPr marL="2039614" algn="l" defTabSz="679871" rtl="0" eaLnBrk="1" latinLnBrk="0" hangingPunct="1">
      <a:defRPr sz="893" kern="1200">
        <a:solidFill>
          <a:schemeClr val="tx1"/>
        </a:solidFill>
        <a:latin typeface="+mn-lt"/>
        <a:ea typeface="+mn-ea"/>
        <a:cs typeface="+mn-cs"/>
      </a:defRPr>
    </a:lvl7pPr>
    <a:lvl8pPr marL="2379548" algn="l" defTabSz="679871" rtl="0" eaLnBrk="1" latinLnBrk="0" hangingPunct="1">
      <a:defRPr sz="893" kern="1200">
        <a:solidFill>
          <a:schemeClr val="tx1"/>
        </a:solidFill>
        <a:latin typeface="+mn-lt"/>
        <a:ea typeface="+mn-ea"/>
        <a:cs typeface="+mn-cs"/>
      </a:defRPr>
    </a:lvl8pPr>
    <a:lvl9pPr marL="2719486" algn="l" defTabSz="679871" rtl="0" eaLnBrk="1" latinLnBrk="0" hangingPunct="1">
      <a:defRPr sz="89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29A75-F242-0D8F-7E1D-8B44E522FDCC}"/>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9267C9F-F9D9-7043-F10E-28BD9DA0389A}"/>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E80AAF1F-CF3B-AA99-963E-21780506D30E}"/>
              </a:ext>
            </a:extLst>
          </p:cNvPr>
          <p:cNvSpPr>
            <a:spLocks noGrp="1"/>
          </p:cNvSpPr>
          <p:nvPr>
            <p:ph type="body" idx="1"/>
          </p:nvPr>
        </p:nvSpPr>
        <p:spPr/>
        <p:txBody>
          <a:bodyPr/>
          <a:lstStyle/>
          <a:p>
            <a:endParaRPr lang="fi-FI" dirty="0"/>
          </a:p>
        </p:txBody>
      </p:sp>
      <p:sp>
        <p:nvSpPr>
          <p:cNvPr id="4" name="Alatunnisteen paikkamerkki 3">
            <a:extLst>
              <a:ext uri="{FF2B5EF4-FFF2-40B4-BE49-F238E27FC236}">
                <a16:creationId xmlns:a16="http://schemas.microsoft.com/office/drawing/2014/main" id="{D0D8F55C-14BF-2AD3-CD33-2922CD68E3A6}"/>
              </a:ext>
            </a:extLst>
          </p:cNvPr>
          <p:cNvSpPr>
            <a:spLocks noGrp="1"/>
          </p:cNvSpPr>
          <p:nvPr>
            <p:ph type="ftr" sz="quarter" idx="4"/>
          </p:nvPr>
        </p:nvSpPr>
        <p:spPr/>
        <p:txBody>
          <a:bodyPr/>
          <a:lstStyle/>
          <a:p>
            <a:r>
              <a:rPr lang="fi-FI"/>
              <a:t>Teknologiateollisuus</a:t>
            </a:r>
          </a:p>
        </p:txBody>
      </p:sp>
      <p:sp>
        <p:nvSpPr>
          <p:cNvPr id="5" name="Dian numeron paikkamerkki 4">
            <a:extLst>
              <a:ext uri="{FF2B5EF4-FFF2-40B4-BE49-F238E27FC236}">
                <a16:creationId xmlns:a16="http://schemas.microsoft.com/office/drawing/2014/main" id="{193591FA-E74B-8BD9-F3DD-E65B7CC80D0F}"/>
              </a:ext>
            </a:extLst>
          </p:cNvPr>
          <p:cNvSpPr>
            <a:spLocks noGrp="1"/>
          </p:cNvSpPr>
          <p:nvPr>
            <p:ph type="sldNum" sz="quarter" idx="5"/>
          </p:nvPr>
        </p:nvSpPr>
        <p:spPr/>
        <p:txBody>
          <a:bodyPr/>
          <a:lstStyle/>
          <a:p>
            <a:fld id="{B5A0B3B4-F971-4AD3-B530-DE860EFC07D2}" type="slidenum">
              <a:rPr lang="fi-FI" smtClean="0"/>
              <a:pPr/>
              <a:t>3</a:t>
            </a:fld>
            <a:endParaRPr lang="fi-FI"/>
          </a:p>
        </p:txBody>
      </p:sp>
    </p:spTree>
    <p:extLst>
      <p:ext uri="{BB962C8B-B14F-4D97-AF65-F5344CB8AC3E}">
        <p14:creationId xmlns:p14="http://schemas.microsoft.com/office/powerpoint/2010/main" val="2212582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12</a:t>
            </a:fld>
            <a:endParaRPr lang="fi-FI"/>
          </a:p>
        </p:txBody>
      </p:sp>
    </p:spTree>
    <p:extLst>
      <p:ext uri="{BB962C8B-B14F-4D97-AF65-F5344CB8AC3E}">
        <p14:creationId xmlns:p14="http://schemas.microsoft.com/office/powerpoint/2010/main" val="3294549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13</a:t>
            </a:fld>
            <a:endParaRPr lang="fi-FI"/>
          </a:p>
        </p:txBody>
      </p:sp>
    </p:spTree>
    <p:extLst>
      <p:ext uri="{BB962C8B-B14F-4D97-AF65-F5344CB8AC3E}">
        <p14:creationId xmlns:p14="http://schemas.microsoft.com/office/powerpoint/2010/main" val="217107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14</a:t>
            </a:fld>
            <a:endParaRPr lang="fi-FI"/>
          </a:p>
        </p:txBody>
      </p:sp>
    </p:spTree>
    <p:extLst>
      <p:ext uri="{BB962C8B-B14F-4D97-AF65-F5344CB8AC3E}">
        <p14:creationId xmlns:p14="http://schemas.microsoft.com/office/powerpoint/2010/main" val="1907952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15</a:t>
            </a:fld>
            <a:endParaRPr lang="fi-FI"/>
          </a:p>
        </p:txBody>
      </p:sp>
    </p:spTree>
    <p:extLst>
      <p:ext uri="{BB962C8B-B14F-4D97-AF65-F5344CB8AC3E}">
        <p14:creationId xmlns:p14="http://schemas.microsoft.com/office/powerpoint/2010/main" val="72076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16</a:t>
            </a:fld>
            <a:endParaRPr lang="fi-FI"/>
          </a:p>
        </p:txBody>
      </p:sp>
    </p:spTree>
    <p:extLst>
      <p:ext uri="{BB962C8B-B14F-4D97-AF65-F5344CB8AC3E}">
        <p14:creationId xmlns:p14="http://schemas.microsoft.com/office/powerpoint/2010/main" val="124999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17</a:t>
            </a:fld>
            <a:endParaRPr lang="fi-FI"/>
          </a:p>
        </p:txBody>
      </p:sp>
    </p:spTree>
    <p:extLst>
      <p:ext uri="{BB962C8B-B14F-4D97-AF65-F5344CB8AC3E}">
        <p14:creationId xmlns:p14="http://schemas.microsoft.com/office/powerpoint/2010/main" val="4121446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18</a:t>
            </a:fld>
            <a:endParaRPr lang="fi-FI"/>
          </a:p>
        </p:txBody>
      </p:sp>
    </p:spTree>
    <p:extLst>
      <p:ext uri="{BB962C8B-B14F-4D97-AF65-F5344CB8AC3E}">
        <p14:creationId xmlns:p14="http://schemas.microsoft.com/office/powerpoint/2010/main" val="2495789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19</a:t>
            </a:fld>
            <a:endParaRPr lang="fi-FI"/>
          </a:p>
        </p:txBody>
      </p:sp>
    </p:spTree>
    <p:extLst>
      <p:ext uri="{BB962C8B-B14F-4D97-AF65-F5344CB8AC3E}">
        <p14:creationId xmlns:p14="http://schemas.microsoft.com/office/powerpoint/2010/main" val="3810375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20</a:t>
            </a:fld>
            <a:endParaRPr lang="fi-FI"/>
          </a:p>
        </p:txBody>
      </p:sp>
    </p:spTree>
    <p:extLst>
      <p:ext uri="{BB962C8B-B14F-4D97-AF65-F5344CB8AC3E}">
        <p14:creationId xmlns:p14="http://schemas.microsoft.com/office/powerpoint/2010/main" val="1739540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21</a:t>
            </a:fld>
            <a:endParaRPr lang="fi-FI"/>
          </a:p>
        </p:txBody>
      </p:sp>
    </p:spTree>
    <p:extLst>
      <p:ext uri="{BB962C8B-B14F-4D97-AF65-F5344CB8AC3E}">
        <p14:creationId xmlns:p14="http://schemas.microsoft.com/office/powerpoint/2010/main" val="354330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4</a:t>
            </a:fld>
            <a:endParaRPr lang="fi-FI"/>
          </a:p>
        </p:txBody>
      </p:sp>
    </p:spTree>
    <p:extLst>
      <p:ext uri="{BB962C8B-B14F-4D97-AF65-F5344CB8AC3E}">
        <p14:creationId xmlns:p14="http://schemas.microsoft.com/office/powerpoint/2010/main" val="10350192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22</a:t>
            </a:fld>
            <a:endParaRPr lang="fi-FI"/>
          </a:p>
        </p:txBody>
      </p:sp>
    </p:spTree>
    <p:extLst>
      <p:ext uri="{BB962C8B-B14F-4D97-AF65-F5344CB8AC3E}">
        <p14:creationId xmlns:p14="http://schemas.microsoft.com/office/powerpoint/2010/main" val="4288812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23</a:t>
            </a:fld>
            <a:endParaRPr lang="fi-FI"/>
          </a:p>
        </p:txBody>
      </p:sp>
    </p:spTree>
    <p:extLst>
      <p:ext uri="{BB962C8B-B14F-4D97-AF65-F5344CB8AC3E}">
        <p14:creationId xmlns:p14="http://schemas.microsoft.com/office/powerpoint/2010/main" val="1030935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5</a:t>
            </a:fld>
            <a:endParaRPr lang="fi-FI"/>
          </a:p>
        </p:txBody>
      </p:sp>
    </p:spTree>
    <p:extLst>
      <p:ext uri="{BB962C8B-B14F-4D97-AF65-F5344CB8AC3E}">
        <p14:creationId xmlns:p14="http://schemas.microsoft.com/office/powerpoint/2010/main" val="1855873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6</a:t>
            </a:fld>
            <a:endParaRPr lang="fi-FI"/>
          </a:p>
        </p:txBody>
      </p:sp>
    </p:spTree>
    <p:extLst>
      <p:ext uri="{BB962C8B-B14F-4D97-AF65-F5344CB8AC3E}">
        <p14:creationId xmlns:p14="http://schemas.microsoft.com/office/powerpoint/2010/main" val="3996635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7</a:t>
            </a:fld>
            <a:endParaRPr lang="fi-FI"/>
          </a:p>
        </p:txBody>
      </p:sp>
    </p:spTree>
    <p:extLst>
      <p:ext uri="{BB962C8B-B14F-4D97-AF65-F5344CB8AC3E}">
        <p14:creationId xmlns:p14="http://schemas.microsoft.com/office/powerpoint/2010/main" val="1374350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8</a:t>
            </a:fld>
            <a:endParaRPr lang="fi-FI"/>
          </a:p>
        </p:txBody>
      </p:sp>
    </p:spTree>
    <p:extLst>
      <p:ext uri="{BB962C8B-B14F-4D97-AF65-F5344CB8AC3E}">
        <p14:creationId xmlns:p14="http://schemas.microsoft.com/office/powerpoint/2010/main" val="1024906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9</a:t>
            </a:fld>
            <a:endParaRPr lang="fi-FI"/>
          </a:p>
        </p:txBody>
      </p:sp>
    </p:spTree>
    <p:extLst>
      <p:ext uri="{BB962C8B-B14F-4D97-AF65-F5344CB8AC3E}">
        <p14:creationId xmlns:p14="http://schemas.microsoft.com/office/powerpoint/2010/main" val="2038203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10</a:t>
            </a:fld>
            <a:endParaRPr lang="fi-FI"/>
          </a:p>
        </p:txBody>
      </p:sp>
    </p:spTree>
    <p:extLst>
      <p:ext uri="{BB962C8B-B14F-4D97-AF65-F5344CB8AC3E}">
        <p14:creationId xmlns:p14="http://schemas.microsoft.com/office/powerpoint/2010/main" val="351767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11</a:t>
            </a:fld>
            <a:endParaRPr lang="fi-FI"/>
          </a:p>
        </p:txBody>
      </p:sp>
    </p:spTree>
    <p:extLst>
      <p:ext uri="{BB962C8B-B14F-4D97-AF65-F5344CB8AC3E}">
        <p14:creationId xmlns:p14="http://schemas.microsoft.com/office/powerpoint/2010/main" val="27239160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dia">
    <p:bg>
      <p:bgPr>
        <a:solidFill>
          <a:srgbClr val="000000"/>
        </a:solidFill>
        <a:effectLst/>
      </p:bgPr>
    </p:bg>
    <p:spTree>
      <p:nvGrpSpPr>
        <p:cNvPr id="1" name=""/>
        <p:cNvGrpSpPr/>
        <p:nvPr/>
      </p:nvGrpSpPr>
      <p:grpSpPr>
        <a:xfrm>
          <a:off x="0" y="0"/>
          <a:ext cx="0" cy="0"/>
          <a:chOff x="0" y="0"/>
          <a:chExt cx="0" cy="0"/>
        </a:xfrm>
      </p:grpSpPr>
      <p:pic>
        <p:nvPicPr>
          <p:cNvPr id="21" name="Kuva 20"/>
          <p:cNvPicPr>
            <a:picLocks noChangeAspect="1"/>
          </p:cNvPicPr>
          <p:nvPr userDrawn="1"/>
        </p:nvPicPr>
        <p:blipFill>
          <a:blip r:embed="rId2"/>
          <a:stretch>
            <a:fillRect/>
          </a:stretch>
        </p:blipFill>
        <p:spPr>
          <a:xfrm>
            <a:off x="2072269" y="1966957"/>
            <a:ext cx="4730093" cy="1172552"/>
          </a:xfrm>
          <a:prstGeom prst="rect">
            <a:avLst/>
          </a:prstGeom>
        </p:spPr>
      </p:pic>
    </p:spTree>
    <p:extLst>
      <p:ext uri="{BB962C8B-B14F-4D97-AF65-F5344CB8AC3E}">
        <p14:creationId xmlns:p14="http://schemas.microsoft.com/office/powerpoint/2010/main" val="1151411044"/>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violetti">
    <p:bg>
      <p:bgPr>
        <a:solidFill>
          <a:srgbClr val="8A0FA6"/>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5090400" y="0"/>
            <a:ext cx="4053605" cy="5143500"/>
          </a:xfrm>
          <a:prstGeom prst="rect">
            <a:avLst/>
          </a:prstGeom>
        </p:spPr>
        <p:txBody>
          <a:bodyPr anchor="ctr"/>
          <a:lstStyle>
            <a:lvl1pPr marL="0" indent="0" algn="ctr">
              <a:buFontTx/>
              <a:buNone/>
              <a:defRPr sz="1500">
                <a:solidFill>
                  <a:schemeClr val="bg1"/>
                </a:solidFill>
              </a:defRPr>
            </a:lvl1pPr>
          </a:lstStyle>
          <a:p>
            <a:r>
              <a:rPr lang="fi-FI"/>
              <a:t>Lisää kuva napsauttamalla kuvaketta</a:t>
            </a:r>
          </a:p>
        </p:txBody>
      </p:sp>
      <p:sp>
        <p:nvSpPr>
          <p:cNvPr id="9"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04B4512B-9268-4DA6-A4DE-9BAC66E0AE0F}" type="datetime1">
              <a:rPr lang="fi-FI" smtClean="0"/>
              <a:t>3.8.2026</a:t>
            </a:fld>
            <a:endParaRPr lang="fi-FI"/>
          </a:p>
        </p:txBody>
      </p:sp>
      <p:sp>
        <p:nvSpPr>
          <p:cNvPr id="10"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
        <p:nvSpPr>
          <p:cNvPr id="7" name="Tekstin paikkamerkki 2"/>
          <p:cNvSpPr>
            <a:spLocks noGrp="1"/>
          </p:cNvSpPr>
          <p:nvPr>
            <p:ph idx="21"/>
          </p:nvPr>
        </p:nvSpPr>
        <p:spPr>
          <a:xfrm>
            <a:off x="1072800" y="1585226"/>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chemeClr val="bg1"/>
                </a:solidFill>
              </a:defRPr>
            </a:lvl1pPr>
            <a:lvl2pPr indent="-158400">
              <a:buSzPct val="125000"/>
              <a:defRPr sz="1300" baseline="0">
                <a:solidFill>
                  <a:schemeClr val="bg1"/>
                </a:solidFill>
              </a:defRPr>
            </a:lvl2pPr>
            <a:lvl3pPr indent="-158400">
              <a:buSzPct val="125000"/>
              <a:defRPr sz="1100">
                <a:solidFill>
                  <a:schemeClr val="bg1"/>
                </a:solidFill>
              </a:defRPr>
            </a:lvl3pPr>
            <a:lvl4pPr indent="-158400">
              <a:buSzPct val="125000"/>
              <a:defRPr sz="1000">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072800" y="1102950"/>
            <a:ext cx="3844800" cy="367183"/>
          </a:xfrm>
          <a:prstGeom prst="rect">
            <a:avLst/>
          </a:prstGeom>
        </p:spPr>
        <p:txBody>
          <a:bodyPr/>
          <a:lstStyle>
            <a:lvl1pPr marL="14400" indent="0">
              <a:lnSpc>
                <a:spcPts val="2700"/>
              </a:lnSpc>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Tree>
    <p:extLst>
      <p:ext uri="{BB962C8B-B14F-4D97-AF65-F5344CB8AC3E}">
        <p14:creationId xmlns:p14="http://schemas.microsoft.com/office/powerpoint/2010/main" val="376262288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äliotsikkodia - pinkki">
    <p:bg>
      <p:bgPr>
        <a:solidFill>
          <a:srgbClr val="FF00B8"/>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stretch>
            <a:fillRect/>
          </a:stretch>
        </p:blipFill>
        <p:spPr>
          <a:xfrm>
            <a:off x="8335004" y="370433"/>
            <a:ext cx="437200" cy="437174"/>
          </a:xfrm>
          <a:prstGeom prst="rect">
            <a:avLst/>
          </a:prstGeom>
        </p:spPr>
      </p:pic>
      <p:sp>
        <p:nvSpPr>
          <p:cNvPr id="14" name="Tekstin paikkamerkki 28"/>
          <p:cNvSpPr>
            <a:spLocks noGrp="1"/>
          </p:cNvSpPr>
          <p:nvPr>
            <p:ph type="body" sz="quarter" idx="15" hasCustomPrompt="1"/>
          </p:nvPr>
        </p:nvSpPr>
        <p:spPr>
          <a:xfrm>
            <a:off x="1072800" y="1924882"/>
            <a:ext cx="6977283" cy="1165268"/>
          </a:xfrm>
          <a:prstGeom prst="rect">
            <a:avLst/>
          </a:prstGeom>
        </p:spPr>
        <p:txBody>
          <a:bodyPr/>
          <a:lstStyle>
            <a:lvl1pPr marL="10800" indent="0">
              <a:lnSpc>
                <a:spcPts val="2700"/>
              </a:lnSpc>
              <a:spcBef>
                <a:spcPts val="0"/>
              </a:spcBef>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5" name="Dian numeron paikkamerkki 3"/>
          <p:cNvSpPr>
            <a:spLocks noGrp="1"/>
          </p:cNvSpPr>
          <p:nvPr>
            <p:ph type="sldNum" sz="quarter" idx="12"/>
          </p:nvPr>
        </p:nvSpPr>
        <p:spPr>
          <a:xfrm>
            <a:off x="8005977" y="4729407"/>
            <a:ext cx="863990" cy="165406"/>
          </a:xfrm>
          <a:prstGeom prst="rect">
            <a:avLst/>
          </a:prstGeom>
        </p:spPr>
        <p:txBody>
          <a:bodyPr/>
          <a:lstStyle>
            <a:lvl1pPr>
              <a:defRPr sz="700">
                <a:solidFill>
                  <a:schemeClr val="bg1"/>
                </a:solidFill>
              </a:defRPr>
            </a:lvl1pPr>
          </a:lstStyle>
          <a:p>
            <a:fld id="{6FCB6B90-8271-4E8F-82C1-E646FBB48A2E}" type="slidenum">
              <a:rPr lang="fi-FI" smtClean="0"/>
              <a:pPr/>
              <a:t>‹#›</a:t>
            </a:fld>
            <a:endParaRPr lang="fi-FI"/>
          </a:p>
        </p:txBody>
      </p:sp>
      <p:sp>
        <p:nvSpPr>
          <p:cNvPr id="17"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FAF34066-C849-43D6-AD11-EC5B4E0FCE81}" type="datetime1">
              <a:rPr lang="fi-FI" smtClean="0"/>
              <a:t>3.8.2026</a:t>
            </a:fld>
            <a:endParaRPr lang="fi-FI"/>
          </a:p>
        </p:txBody>
      </p:sp>
      <p:sp>
        <p:nvSpPr>
          <p:cNvPr id="18"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Tree>
    <p:extLst>
      <p:ext uri="{BB962C8B-B14F-4D97-AF65-F5344CB8AC3E}">
        <p14:creationId xmlns:p14="http://schemas.microsoft.com/office/powerpoint/2010/main" val="2080886621"/>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pinkki">
    <p:bg>
      <p:bgPr>
        <a:solidFill>
          <a:srgbClr val="FF00B8"/>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5090400" y="0"/>
            <a:ext cx="4053605" cy="5143500"/>
          </a:xfrm>
          <a:prstGeom prst="rect">
            <a:avLst/>
          </a:prstGeom>
        </p:spPr>
        <p:txBody>
          <a:bodyPr anchor="ctr"/>
          <a:lstStyle>
            <a:lvl1pPr marL="0" indent="0" algn="ctr">
              <a:buFontTx/>
              <a:buNone/>
              <a:defRPr sz="1500">
                <a:solidFill>
                  <a:schemeClr val="bg1"/>
                </a:solidFill>
              </a:defRPr>
            </a:lvl1pPr>
          </a:lstStyle>
          <a:p>
            <a:r>
              <a:rPr lang="fi-FI"/>
              <a:t>Lisää kuva napsauttamalla kuvaketta</a:t>
            </a:r>
          </a:p>
        </p:txBody>
      </p:sp>
      <p:sp>
        <p:nvSpPr>
          <p:cNvPr id="9"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91DAFD31-6E2D-43E4-B45F-A91916303127}" type="datetime1">
              <a:rPr lang="fi-FI" smtClean="0"/>
              <a:t>3.8.2026</a:t>
            </a:fld>
            <a:endParaRPr lang="fi-FI"/>
          </a:p>
        </p:txBody>
      </p:sp>
      <p:sp>
        <p:nvSpPr>
          <p:cNvPr id="10"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
        <p:nvSpPr>
          <p:cNvPr id="7" name="Tekstin paikkamerkki 2"/>
          <p:cNvSpPr>
            <a:spLocks noGrp="1"/>
          </p:cNvSpPr>
          <p:nvPr>
            <p:ph idx="21"/>
          </p:nvPr>
        </p:nvSpPr>
        <p:spPr>
          <a:xfrm>
            <a:off x="1072800" y="1585226"/>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chemeClr val="bg1"/>
                </a:solidFill>
              </a:defRPr>
            </a:lvl1pPr>
            <a:lvl2pPr indent="-158400">
              <a:buSzPct val="125000"/>
              <a:defRPr sz="1300" baseline="0">
                <a:solidFill>
                  <a:schemeClr val="bg1"/>
                </a:solidFill>
              </a:defRPr>
            </a:lvl2pPr>
            <a:lvl3pPr indent="-158400">
              <a:buSzPct val="125000"/>
              <a:defRPr sz="1100">
                <a:solidFill>
                  <a:schemeClr val="bg1"/>
                </a:solidFill>
              </a:defRPr>
            </a:lvl3pPr>
            <a:lvl4pPr indent="-158400">
              <a:buSzPct val="125000"/>
              <a:defRPr sz="1000">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072800" y="1102950"/>
            <a:ext cx="3844800" cy="367183"/>
          </a:xfrm>
          <a:prstGeom prst="rect">
            <a:avLst/>
          </a:prstGeom>
        </p:spPr>
        <p:txBody>
          <a:bodyPr/>
          <a:lstStyle>
            <a:lvl1pPr marL="14400" indent="0">
              <a:lnSpc>
                <a:spcPts val="2700"/>
              </a:lnSpc>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Tree>
    <p:extLst>
      <p:ext uri="{BB962C8B-B14F-4D97-AF65-F5344CB8AC3E}">
        <p14:creationId xmlns:p14="http://schemas.microsoft.com/office/powerpoint/2010/main" val="4150421713"/>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äliotsikkodia - mandariini">
    <p:bg>
      <p:bgPr>
        <a:solidFill>
          <a:srgbClr val="FF805C"/>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stretch>
            <a:fillRect/>
          </a:stretch>
        </p:blipFill>
        <p:spPr>
          <a:xfrm>
            <a:off x="8335004" y="370433"/>
            <a:ext cx="437200" cy="437174"/>
          </a:xfrm>
          <a:prstGeom prst="rect">
            <a:avLst/>
          </a:prstGeom>
        </p:spPr>
      </p:pic>
      <p:sp>
        <p:nvSpPr>
          <p:cNvPr id="10" name="Tekstin paikkamerkki 28"/>
          <p:cNvSpPr>
            <a:spLocks noGrp="1"/>
          </p:cNvSpPr>
          <p:nvPr>
            <p:ph type="body" sz="quarter" idx="15" hasCustomPrompt="1"/>
          </p:nvPr>
        </p:nvSpPr>
        <p:spPr>
          <a:xfrm>
            <a:off x="1072800" y="1924882"/>
            <a:ext cx="6977283" cy="1165268"/>
          </a:xfrm>
          <a:prstGeom prst="rect">
            <a:avLst/>
          </a:prstGeom>
        </p:spPr>
        <p:txBody>
          <a:bodyPr/>
          <a:lstStyle>
            <a:lvl1pPr marL="10800" indent="0">
              <a:lnSpc>
                <a:spcPts val="2700"/>
              </a:lnSpc>
              <a:spcBef>
                <a:spcPts val="0"/>
              </a:spcBef>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2" name="Dian numeron paikkamerkki 3"/>
          <p:cNvSpPr>
            <a:spLocks noGrp="1"/>
          </p:cNvSpPr>
          <p:nvPr>
            <p:ph type="sldNum" sz="quarter" idx="12"/>
          </p:nvPr>
        </p:nvSpPr>
        <p:spPr>
          <a:xfrm>
            <a:off x="8005977" y="4729407"/>
            <a:ext cx="863990" cy="165406"/>
          </a:xfrm>
          <a:prstGeom prst="rect">
            <a:avLst/>
          </a:prstGeom>
        </p:spPr>
        <p:txBody>
          <a:bodyPr/>
          <a:lstStyle>
            <a:lvl1pPr>
              <a:defRPr sz="700">
                <a:solidFill>
                  <a:schemeClr val="bg1"/>
                </a:solidFill>
              </a:defRPr>
            </a:lvl1pPr>
          </a:lstStyle>
          <a:p>
            <a:fld id="{6FCB6B90-8271-4E8F-82C1-E646FBB48A2E}" type="slidenum">
              <a:rPr lang="fi-FI" smtClean="0"/>
              <a:pPr/>
              <a:t>‹#›</a:t>
            </a:fld>
            <a:endParaRPr lang="fi-FI"/>
          </a:p>
        </p:txBody>
      </p:sp>
      <p:sp>
        <p:nvSpPr>
          <p:cNvPr id="14"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A05A29F8-3631-43D8-937B-CB2D984A1FF3}" type="datetime1">
              <a:rPr lang="fi-FI" smtClean="0"/>
              <a:t>3.8.2026</a:t>
            </a:fld>
            <a:endParaRPr lang="fi-FI"/>
          </a:p>
        </p:txBody>
      </p:sp>
      <p:sp>
        <p:nvSpPr>
          <p:cNvPr id="15"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Tree>
    <p:extLst>
      <p:ext uri="{BB962C8B-B14F-4D97-AF65-F5344CB8AC3E}">
        <p14:creationId xmlns:p14="http://schemas.microsoft.com/office/powerpoint/2010/main" val="641818466"/>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mandariini">
    <p:bg>
      <p:bgPr>
        <a:solidFill>
          <a:srgbClr val="FF805C"/>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5090400" y="0"/>
            <a:ext cx="4053605" cy="5143500"/>
          </a:xfrm>
          <a:prstGeom prst="rect">
            <a:avLst/>
          </a:prstGeom>
        </p:spPr>
        <p:txBody>
          <a:bodyPr anchor="ctr"/>
          <a:lstStyle>
            <a:lvl1pPr marL="0" indent="0" algn="ctr">
              <a:buFontTx/>
              <a:buNone/>
              <a:defRPr sz="1500">
                <a:solidFill>
                  <a:schemeClr val="bg1"/>
                </a:solidFill>
              </a:defRPr>
            </a:lvl1pPr>
          </a:lstStyle>
          <a:p>
            <a:r>
              <a:rPr lang="fi-FI"/>
              <a:t>Lisää kuva napsauttamalla kuvaketta</a:t>
            </a:r>
          </a:p>
        </p:txBody>
      </p:sp>
      <p:sp>
        <p:nvSpPr>
          <p:cNvPr id="9"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5A1FFB15-5351-4C69-B4D2-8C0154A2BCAF}" type="datetime1">
              <a:rPr lang="fi-FI" smtClean="0"/>
              <a:t>3.8.2026</a:t>
            </a:fld>
            <a:endParaRPr lang="fi-FI"/>
          </a:p>
        </p:txBody>
      </p:sp>
      <p:sp>
        <p:nvSpPr>
          <p:cNvPr id="10"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
        <p:nvSpPr>
          <p:cNvPr id="7" name="Tekstin paikkamerkki 2"/>
          <p:cNvSpPr>
            <a:spLocks noGrp="1"/>
          </p:cNvSpPr>
          <p:nvPr>
            <p:ph idx="21"/>
          </p:nvPr>
        </p:nvSpPr>
        <p:spPr>
          <a:xfrm>
            <a:off x="1072800" y="1585226"/>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chemeClr val="bg1"/>
                </a:solidFill>
              </a:defRPr>
            </a:lvl1pPr>
            <a:lvl2pPr indent="-158400">
              <a:buSzPct val="125000"/>
              <a:defRPr sz="1300" baseline="0">
                <a:solidFill>
                  <a:schemeClr val="bg1"/>
                </a:solidFill>
              </a:defRPr>
            </a:lvl2pPr>
            <a:lvl3pPr indent="-158400">
              <a:buSzPct val="125000"/>
              <a:defRPr sz="1100">
                <a:solidFill>
                  <a:schemeClr val="bg1"/>
                </a:solidFill>
              </a:defRPr>
            </a:lvl3pPr>
            <a:lvl4pPr indent="-158400">
              <a:buSzPct val="125000"/>
              <a:defRPr sz="1000">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072800" y="1102950"/>
            <a:ext cx="3844800" cy="367183"/>
          </a:xfrm>
          <a:prstGeom prst="rect">
            <a:avLst/>
          </a:prstGeom>
        </p:spPr>
        <p:txBody>
          <a:bodyPr/>
          <a:lstStyle>
            <a:lvl1pPr marL="14400" indent="0">
              <a:lnSpc>
                <a:spcPts val="2700"/>
              </a:lnSpc>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Tree>
    <p:extLst>
      <p:ext uri="{BB962C8B-B14F-4D97-AF65-F5344CB8AC3E}">
        <p14:creationId xmlns:p14="http://schemas.microsoft.com/office/powerpoint/2010/main" val="417453004"/>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äliotsikkodia - omena">
    <p:bg>
      <p:bgPr>
        <a:solidFill>
          <a:srgbClr val="85E869"/>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stretch>
            <a:fillRect/>
          </a:stretch>
        </p:blipFill>
        <p:spPr>
          <a:xfrm>
            <a:off x="8335004" y="370433"/>
            <a:ext cx="437200" cy="437174"/>
          </a:xfrm>
          <a:prstGeom prst="rect">
            <a:avLst/>
          </a:prstGeom>
        </p:spPr>
      </p:pic>
      <p:sp>
        <p:nvSpPr>
          <p:cNvPr id="10" name="Tekstin paikkamerkki 28"/>
          <p:cNvSpPr>
            <a:spLocks noGrp="1"/>
          </p:cNvSpPr>
          <p:nvPr>
            <p:ph type="body" sz="quarter" idx="15" hasCustomPrompt="1"/>
          </p:nvPr>
        </p:nvSpPr>
        <p:spPr>
          <a:xfrm>
            <a:off x="1072800" y="1924882"/>
            <a:ext cx="6977283" cy="1165268"/>
          </a:xfrm>
          <a:prstGeom prst="rect">
            <a:avLst/>
          </a:prstGeom>
        </p:spPr>
        <p:txBody>
          <a:bodyPr/>
          <a:lstStyle>
            <a:lvl1pPr marL="10800" indent="0">
              <a:lnSpc>
                <a:spcPts val="2700"/>
              </a:lnSpc>
              <a:spcBef>
                <a:spcPts val="0"/>
              </a:spcBef>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2" name="Dian numeron paikkamerkki 3"/>
          <p:cNvSpPr>
            <a:spLocks noGrp="1"/>
          </p:cNvSpPr>
          <p:nvPr>
            <p:ph type="sldNum" sz="quarter" idx="12"/>
          </p:nvPr>
        </p:nvSpPr>
        <p:spPr>
          <a:xfrm>
            <a:off x="8005977" y="4729407"/>
            <a:ext cx="863990" cy="165406"/>
          </a:xfrm>
          <a:prstGeom prst="rect">
            <a:avLst/>
          </a:prstGeom>
        </p:spPr>
        <p:txBody>
          <a:bodyPr/>
          <a:lstStyle>
            <a:lvl1pPr>
              <a:defRPr sz="700">
                <a:solidFill>
                  <a:schemeClr val="bg1"/>
                </a:solidFill>
              </a:defRPr>
            </a:lvl1pPr>
          </a:lstStyle>
          <a:p>
            <a:fld id="{6FCB6B90-8271-4E8F-82C1-E646FBB48A2E}" type="slidenum">
              <a:rPr lang="fi-FI" smtClean="0"/>
              <a:pPr/>
              <a:t>‹#›</a:t>
            </a:fld>
            <a:endParaRPr lang="fi-FI"/>
          </a:p>
        </p:txBody>
      </p:sp>
      <p:sp>
        <p:nvSpPr>
          <p:cNvPr id="14"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AB4C9FC2-AB49-4BC7-8E34-F35776C6F0E4}" type="datetime1">
              <a:rPr lang="fi-FI" smtClean="0"/>
              <a:t>3.8.2026</a:t>
            </a:fld>
            <a:endParaRPr lang="fi-FI"/>
          </a:p>
        </p:txBody>
      </p:sp>
      <p:sp>
        <p:nvSpPr>
          <p:cNvPr id="15"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Tree>
    <p:extLst>
      <p:ext uri="{BB962C8B-B14F-4D97-AF65-F5344CB8AC3E}">
        <p14:creationId xmlns:p14="http://schemas.microsoft.com/office/powerpoint/2010/main" val="1667850046"/>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omena">
    <p:bg>
      <p:bgPr>
        <a:solidFill>
          <a:srgbClr val="85E869"/>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5090400" y="0"/>
            <a:ext cx="4053605" cy="5143500"/>
          </a:xfrm>
          <a:prstGeom prst="rect">
            <a:avLst/>
          </a:prstGeom>
        </p:spPr>
        <p:txBody>
          <a:bodyPr anchor="ctr"/>
          <a:lstStyle>
            <a:lvl1pPr marL="0" indent="0" algn="ctr">
              <a:buFontTx/>
              <a:buNone/>
              <a:defRPr sz="1500">
                <a:solidFill>
                  <a:schemeClr val="bg1"/>
                </a:solidFill>
              </a:defRPr>
            </a:lvl1pPr>
          </a:lstStyle>
          <a:p>
            <a:r>
              <a:rPr lang="fi-FI"/>
              <a:t>Lisää kuva napsauttamalla kuvaketta</a:t>
            </a:r>
          </a:p>
        </p:txBody>
      </p:sp>
      <p:sp>
        <p:nvSpPr>
          <p:cNvPr id="9"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BFD90D18-063C-4F97-88EB-7B998FCF1C84}" type="datetime1">
              <a:rPr lang="fi-FI" smtClean="0"/>
              <a:t>3.8.2026</a:t>
            </a:fld>
            <a:endParaRPr lang="fi-FI"/>
          </a:p>
        </p:txBody>
      </p:sp>
      <p:sp>
        <p:nvSpPr>
          <p:cNvPr id="10"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
        <p:nvSpPr>
          <p:cNvPr id="7" name="Tekstin paikkamerkki 2"/>
          <p:cNvSpPr>
            <a:spLocks noGrp="1"/>
          </p:cNvSpPr>
          <p:nvPr>
            <p:ph idx="21"/>
          </p:nvPr>
        </p:nvSpPr>
        <p:spPr>
          <a:xfrm>
            <a:off x="1072800" y="1585225"/>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chemeClr val="bg1"/>
                </a:solidFill>
              </a:defRPr>
            </a:lvl1pPr>
            <a:lvl2pPr indent="-158400">
              <a:buSzPct val="125000"/>
              <a:defRPr sz="1300" baseline="0">
                <a:solidFill>
                  <a:schemeClr val="bg1"/>
                </a:solidFill>
              </a:defRPr>
            </a:lvl2pPr>
            <a:lvl3pPr indent="-158400">
              <a:buSzPct val="125000"/>
              <a:defRPr sz="1100">
                <a:solidFill>
                  <a:schemeClr val="bg1"/>
                </a:solidFill>
              </a:defRPr>
            </a:lvl3pPr>
            <a:lvl4pPr indent="-158400">
              <a:buSzPct val="125000"/>
              <a:defRPr sz="1000">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072800" y="1102950"/>
            <a:ext cx="3844800" cy="367183"/>
          </a:xfrm>
          <a:prstGeom prst="rect">
            <a:avLst/>
          </a:prstGeom>
        </p:spPr>
        <p:txBody>
          <a:bodyPr/>
          <a:lstStyle>
            <a:lvl1pPr marL="14400" indent="0">
              <a:lnSpc>
                <a:spcPts val="2700"/>
              </a:lnSpc>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Tree>
    <p:extLst>
      <p:ext uri="{BB962C8B-B14F-4D97-AF65-F5344CB8AC3E}">
        <p14:creationId xmlns:p14="http://schemas.microsoft.com/office/powerpoint/2010/main" val="639826258"/>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äliotsikkodia - sitruuna">
    <p:bg>
      <p:bgPr>
        <a:solidFill>
          <a:srgbClr val="FFFF00"/>
        </a:solidFill>
        <a:effectLst/>
      </p:bgPr>
    </p:bg>
    <p:spTree>
      <p:nvGrpSpPr>
        <p:cNvPr id="1" name=""/>
        <p:cNvGrpSpPr/>
        <p:nvPr/>
      </p:nvGrpSpPr>
      <p:grpSpPr>
        <a:xfrm>
          <a:off x="0" y="0"/>
          <a:ext cx="0" cy="0"/>
          <a:chOff x="0" y="0"/>
          <a:chExt cx="0" cy="0"/>
        </a:xfrm>
      </p:grpSpPr>
      <p:pic>
        <p:nvPicPr>
          <p:cNvPr id="9" name="Kuva 8"/>
          <p:cNvPicPr>
            <a:picLocks noChangeAspect="1"/>
          </p:cNvPicPr>
          <p:nvPr userDrawn="1"/>
        </p:nvPicPr>
        <p:blipFill>
          <a:blip r:embed="rId2"/>
          <a:stretch>
            <a:fillRect/>
          </a:stretch>
        </p:blipFill>
        <p:spPr>
          <a:xfrm>
            <a:off x="8335624" y="368923"/>
            <a:ext cx="437056" cy="437032"/>
          </a:xfrm>
          <a:prstGeom prst="rect">
            <a:avLst/>
          </a:prstGeom>
        </p:spPr>
      </p:pic>
      <p:sp>
        <p:nvSpPr>
          <p:cNvPr id="10" name="Tekstin paikkamerkki 28"/>
          <p:cNvSpPr>
            <a:spLocks noGrp="1"/>
          </p:cNvSpPr>
          <p:nvPr>
            <p:ph type="body" sz="quarter" idx="15" hasCustomPrompt="1"/>
          </p:nvPr>
        </p:nvSpPr>
        <p:spPr>
          <a:xfrm>
            <a:off x="1072800" y="1924882"/>
            <a:ext cx="6977283" cy="1165268"/>
          </a:xfrm>
          <a:prstGeom prst="rect">
            <a:avLst/>
          </a:prstGeom>
        </p:spPr>
        <p:txBody>
          <a:bodyPr/>
          <a:lstStyle>
            <a:lvl1pPr marL="10800" indent="0">
              <a:lnSpc>
                <a:spcPts val="2700"/>
              </a:lnSpc>
              <a:spcBef>
                <a:spcPts val="0"/>
              </a:spcBef>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2" name="Dian numeron paikkamerkki 3"/>
          <p:cNvSpPr>
            <a:spLocks noGrp="1"/>
          </p:cNvSpPr>
          <p:nvPr>
            <p:ph type="sldNum" sz="quarter" idx="12"/>
          </p:nvPr>
        </p:nvSpPr>
        <p:spPr>
          <a:xfrm>
            <a:off x="8005977" y="4729407"/>
            <a:ext cx="863990" cy="165406"/>
          </a:xfrm>
          <a:prstGeom prst="rect">
            <a:avLst/>
          </a:prstGeom>
        </p:spPr>
        <p:txBody>
          <a:bodyPr/>
          <a:lstStyle>
            <a:lvl1pPr>
              <a:defRPr sz="700">
                <a:solidFill>
                  <a:srgbClr val="000000"/>
                </a:solidFill>
              </a:defRPr>
            </a:lvl1pPr>
          </a:lstStyle>
          <a:p>
            <a:fld id="{6FCB6B90-8271-4E8F-82C1-E646FBB48A2E}" type="slidenum">
              <a:rPr lang="fi-FI" smtClean="0"/>
              <a:pPr/>
              <a:t>‹#›</a:t>
            </a:fld>
            <a:endParaRPr lang="fi-FI"/>
          </a:p>
        </p:txBody>
      </p:sp>
      <p:sp>
        <p:nvSpPr>
          <p:cNvPr id="14" name="Päivämäärän paikkamerkki 1"/>
          <p:cNvSpPr>
            <a:spLocks noGrp="1"/>
          </p:cNvSpPr>
          <p:nvPr>
            <p:ph type="dt" sz="half" idx="10"/>
          </p:nvPr>
        </p:nvSpPr>
        <p:spPr>
          <a:xfrm>
            <a:off x="282027" y="4728047"/>
            <a:ext cx="916709" cy="164690"/>
          </a:xfrm>
        </p:spPr>
        <p:txBody>
          <a:bodyPr/>
          <a:lstStyle>
            <a:lvl1pPr>
              <a:defRPr>
                <a:solidFill>
                  <a:srgbClr val="000000"/>
                </a:solidFill>
              </a:defRPr>
            </a:lvl1pPr>
          </a:lstStyle>
          <a:p>
            <a:fld id="{0F905F96-8735-44CC-A79D-9FF4592D6200}" type="datetime1">
              <a:rPr lang="fi-FI" smtClean="0"/>
              <a:t>3.8.2026</a:t>
            </a:fld>
            <a:endParaRPr lang="fi-FI"/>
          </a:p>
        </p:txBody>
      </p:sp>
      <p:sp>
        <p:nvSpPr>
          <p:cNvPr id="15" name="Alatunnisteen paikkamerkki 2"/>
          <p:cNvSpPr>
            <a:spLocks noGrp="1"/>
          </p:cNvSpPr>
          <p:nvPr>
            <p:ph type="ftr" sz="quarter" idx="11"/>
          </p:nvPr>
        </p:nvSpPr>
        <p:spPr>
          <a:xfrm>
            <a:off x="1111510" y="4728047"/>
            <a:ext cx="1295891" cy="164690"/>
          </a:xfrm>
        </p:spPr>
        <p:txBody>
          <a:bodyPr/>
          <a:lstStyle>
            <a:lvl1pPr>
              <a:defRPr>
                <a:solidFill>
                  <a:srgbClr val="000000"/>
                </a:solidFill>
              </a:defRPr>
            </a:lvl1pPr>
          </a:lstStyle>
          <a:p>
            <a:r>
              <a:rPr lang="fi-FI"/>
              <a:t>Teknologiateollisuus</a:t>
            </a:r>
          </a:p>
        </p:txBody>
      </p:sp>
    </p:spTree>
    <p:extLst>
      <p:ext uri="{BB962C8B-B14F-4D97-AF65-F5344CB8AC3E}">
        <p14:creationId xmlns:p14="http://schemas.microsoft.com/office/powerpoint/2010/main" val="549499557"/>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sitruuna">
    <p:bg>
      <p:bgPr>
        <a:solidFill>
          <a:srgbClr val="FFFF00"/>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5090400" y="0"/>
            <a:ext cx="4053605" cy="5143500"/>
          </a:xfrm>
          <a:prstGeom prst="rect">
            <a:avLst/>
          </a:prstGeom>
        </p:spPr>
        <p:txBody>
          <a:bodyPr anchor="ctr"/>
          <a:lstStyle>
            <a:lvl1pPr marL="0" indent="0" algn="ctr">
              <a:buFontTx/>
              <a:buNone/>
              <a:defRPr sz="1500">
                <a:solidFill>
                  <a:srgbClr val="000000"/>
                </a:solidFill>
              </a:defRPr>
            </a:lvl1pPr>
          </a:lstStyle>
          <a:p>
            <a:r>
              <a:rPr lang="fi-FI"/>
              <a:t>Lisää kuva napsauttamalla kuvaketta</a:t>
            </a:r>
          </a:p>
        </p:txBody>
      </p:sp>
      <p:sp>
        <p:nvSpPr>
          <p:cNvPr id="9" name="Päivämäärän paikkamerkki 1"/>
          <p:cNvSpPr>
            <a:spLocks noGrp="1"/>
          </p:cNvSpPr>
          <p:nvPr>
            <p:ph type="dt" sz="half" idx="10"/>
          </p:nvPr>
        </p:nvSpPr>
        <p:spPr>
          <a:xfrm>
            <a:off x="282027" y="4728047"/>
            <a:ext cx="916709" cy="164690"/>
          </a:xfrm>
        </p:spPr>
        <p:txBody>
          <a:bodyPr/>
          <a:lstStyle>
            <a:lvl1pPr>
              <a:defRPr>
                <a:solidFill>
                  <a:srgbClr val="000000"/>
                </a:solidFill>
              </a:defRPr>
            </a:lvl1pPr>
          </a:lstStyle>
          <a:p>
            <a:fld id="{4D1D5393-FFB8-4AFB-965F-DF835FFEFFC2}" type="datetime1">
              <a:rPr lang="fi-FI" smtClean="0"/>
              <a:t>3.8.2026</a:t>
            </a:fld>
            <a:endParaRPr lang="fi-FI"/>
          </a:p>
        </p:txBody>
      </p:sp>
      <p:sp>
        <p:nvSpPr>
          <p:cNvPr id="10" name="Alatunnisteen paikkamerkki 2"/>
          <p:cNvSpPr>
            <a:spLocks noGrp="1"/>
          </p:cNvSpPr>
          <p:nvPr>
            <p:ph type="ftr" sz="quarter" idx="11"/>
          </p:nvPr>
        </p:nvSpPr>
        <p:spPr>
          <a:xfrm>
            <a:off x="1111510" y="4728047"/>
            <a:ext cx="1295891" cy="164690"/>
          </a:xfrm>
        </p:spPr>
        <p:txBody>
          <a:bodyPr/>
          <a:lstStyle>
            <a:lvl1pPr>
              <a:defRPr>
                <a:solidFill>
                  <a:srgbClr val="000000"/>
                </a:solidFill>
              </a:defRPr>
            </a:lvl1pPr>
          </a:lstStyle>
          <a:p>
            <a:r>
              <a:rPr lang="fi-FI"/>
              <a:t>Teknologiateollisuus</a:t>
            </a:r>
          </a:p>
        </p:txBody>
      </p:sp>
      <p:sp>
        <p:nvSpPr>
          <p:cNvPr id="7" name="Tekstin paikkamerkki 2"/>
          <p:cNvSpPr>
            <a:spLocks noGrp="1"/>
          </p:cNvSpPr>
          <p:nvPr>
            <p:ph idx="21"/>
          </p:nvPr>
        </p:nvSpPr>
        <p:spPr>
          <a:xfrm>
            <a:off x="1072800" y="1585226"/>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rgbClr val="000000"/>
                </a:solidFill>
              </a:defRPr>
            </a:lvl1pPr>
            <a:lvl2pPr indent="-158400">
              <a:buSzPct val="125000"/>
              <a:defRPr sz="1300" baseline="0">
                <a:solidFill>
                  <a:srgbClr val="000000"/>
                </a:solidFill>
              </a:defRPr>
            </a:lvl2pPr>
            <a:lvl3pPr indent="-158400">
              <a:buSzPct val="125000"/>
              <a:defRPr sz="1100">
                <a:solidFill>
                  <a:srgbClr val="000000"/>
                </a:solidFill>
              </a:defRPr>
            </a:lvl3pPr>
            <a:lvl4pPr indent="-158400">
              <a:buSzPct val="125000"/>
              <a:defRPr sz="10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072800" y="1102950"/>
            <a:ext cx="3844800" cy="367183"/>
          </a:xfrm>
          <a:prstGeom prst="rect">
            <a:avLst/>
          </a:prstGeom>
        </p:spPr>
        <p:txBody>
          <a:bodyPr/>
          <a:lstStyle>
            <a:lvl1pPr marL="14400" indent="0">
              <a:lnSpc>
                <a:spcPts val="2700"/>
              </a:lnSpc>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Tree>
    <p:extLst>
      <p:ext uri="{BB962C8B-B14F-4D97-AF65-F5344CB8AC3E}">
        <p14:creationId xmlns:p14="http://schemas.microsoft.com/office/powerpoint/2010/main" val="1897754279"/>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sältödia tekstille">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stretch>
            <a:fillRect/>
          </a:stretch>
        </p:blipFill>
        <p:spPr>
          <a:xfrm>
            <a:off x="8335624" y="368923"/>
            <a:ext cx="437056" cy="437032"/>
          </a:xfrm>
          <a:prstGeom prst="rect">
            <a:avLst/>
          </a:prstGeom>
        </p:spPr>
      </p:pic>
      <p:sp>
        <p:nvSpPr>
          <p:cNvPr id="14" name="Dian numeron paikkamerkki 3"/>
          <p:cNvSpPr>
            <a:spLocks noGrp="1"/>
          </p:cNvSpPr>
          <p:nvPr>
            <p:ph type="sldNum" sz="quarter" idx="12"/>
          </p:nvPr>
        </p:nvSpPr>
        <p:spPr>
          <a:xfrm>
            <a:off x="8005977" y="4729407"/>
            <a:ext cx="863990" cy="165406"/>
          </a:xfrm>
          <a:prstGeom prst="rect">
            <a:avLst/>
          </a:prstGeom>
        </p:spPr>
        <p:txBody>
          <a:bodyPr/>
          <a:lstStyle>
            <a:lvl1pPr>
              <a:defRPr sz="700"/>
            </a:lvl1pPr>
          </a:lstStyle>
          <a:p>
            <a:fld id="{6FCB6B90-8271-4E8F-82C1-E646FBB48A2E}" type="slidenum">
              <a:rPr lang="fi-FI" smtClean="0"/>
              <a:pPr/>
              <a:t>‹#›</a:t>
            </a:fld>
            <a:endParaRPr lang="fi-FI"/>
          </a:p>
        </p:txBody>
      </p:sp>
      <p:sp>
        <p:nvSpPr>
          <p:cNvPr id="15" name="Päivämäärän paikkamerkki 1"/>
          <p:cNvSpPr>
            <a:spLocks noGrp="1"/>
          </p:cNvSpPr>
          <p:nvPr>
            <p:ph type="dt" sz="half" idx="10"/>
          </p:nvPr>
        </p:nvSpPr>
        <p:spPr>
          <a:xfrm>
            <a:off x="282027" y="4728047"/>
            <a:ext cx="916709" cy="164690"/>
          </a:xfrm>
        </p:spPr>
        <p:txBody>
          <a:bodyPr/>
          <a:lstStyle/>
          <a:p>
            <a:fld id="{1F9AB61F-25F5-4BAC-AFD2-7CF6AA8759C3}" type="datetime1">
              <a:rPr lang="fi-FI" smtClean="0"/>
              <a:t>3.8.2026</a:t>
            </a:fld>
            <a:endParaRPr lang="fi-FI"/>
          </a:p>
        </p:txBody>
      </p:sp>
      <p:sp>
        <p:nvSpPr>
          <p:cNvPr id="17" name="Alatunnisteen paikkamerkki 2"/>
          <p:cNvSpPr>
            <a:spLocks noGrp="1"/>
          </p:cNvSpPr>
          <p:nvPr>
            <p:ph type="ftr" sz="quarter" idx="11"/>
          </p:nvPr>
        </p:nvSpPr>
        <p:spPr>
          <a:xfrm>
            <a:off x="1111510" y="4728047"/>
            <a:ext cx="1295891" cy="164690"/>
          </a:xfrm>
        </p:spPr>
        <p:txBody>
          <a:bodyPr/>
          <a:lstStyle/>
          <a:p>
            <a:r>
              <a:rPr lang="fi-FI"/>
              <a:t>Teknologiateollisuus</a:t>
            </a:r>
          </a:p>
        </p:txBody>
      </p:sp>
      <p:sp>
        <p:nvSpPr>
          <p:cNvPr id="9" name="Tekstin paikkamerkki 3"/>
          <p:cNvSpPr>
            <a:spLocks noGrp="1"/>
          </p:cNvSpPr>
          <p:nvPr>
            <p:ph type="body" sz="quarter" idx="18" hasCustomPrompt="1"/>
          </p:nvPr>
        </p:nvSpPr>
        <p:spPr>
          <a:xfrm>
            <a:off x="252000" y="290513"/>
            <a:ext cx="4320000" cy="250837"/>
          </a:xfrm>
          <a:prstGeom prst="rect">
            <a:avLst/>
          </a:prstGeom>
        </p:spPr>
        <p:txBody>
          <a:bodyPr anchor="t"/>
          <a:lstStyle>
            <a:lvl1pPr marL="25200" indent="0">
              <a:lnSpc>
                <a:spcPct val="100000"/>
              </a:lnSpc>
              <a:spcBef>
                <a:spcPts val="0"/>
              </a:spcBef>
              <a:spcAft>
                <a:spcPts val="0"/>
              </a:spcAft>
              <a:buFontTx/>
              <a:buNone/>
              <a:defRPr sz="1000" b="0" kern="1200" spc="0" baseline="0">
                <a:solidFill>
                  <a:schemeClr val="tx1"/>
                </a:solidFill>
              </a:defRPr>
            </a:lvl1pPr>
            <a:lvl2pPr marL="314865" indent="0">
              <a:buFontTx/>
              <a:buNone/>
              <a:defRPr/>
            </a:lvl2pPr>
            <a:lvl3pPr marL="629724" indent="0">
              <a:buFontTx/>
              <a:buNone/>
              <a:defRPr/>
            </a:lvl3pPr>
            <a:lvl4pPr marL="944589" indent="0">
              <a:buFontTx/>
              <a:buNone/>
              <a:defRPr/>
            </a:lvl4pPr>
            <a:lvl5pPr marL="1267851" indent="0">
              <a:buFontTx/>
              <a:buNone/>
              <a:defRPr/>
            </a:lvl5pPr>
          </a:lstStyle>
          <a:p>
            <a:pPr lvl="0"/>
            <a:r>
              <a:rPr lang="en-US" err="1"/>
              <a:t>Väliotsikko</a:t>
            </a:r>
            <a:r>
              <a:rPr lang="en-US"/>
              <a:t> </a:t>
            </a:r>
            <a:r>
              <a:rPr lang="en-US" err="1"/>
              <a:t>yläviitteenä</a:t>
            </a:r>
            <a:endParaRPr lang="fi-FI"/>
          </a:p>
        </p:txBody>
      </p:sp>
      <p:sp>
        <p:nvSpPr>
          <p:cNvPr id="21" name="Tekstin paikkamerkki 2"/>
          <p:cNvSpPr>
            <a:spLocks noGrp="1"/>
          </p:cNvSpPr>
          <p:nvPr>
            <p:ph idx="19"/>
          </p:nvPr>
        </p:nvSpPr>
        <p:spPr>
          <a:xfrm>
            <a:off x="1072800" y="1582404"/>
            <a:ext cx="7171200" cy="2894345"/>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rgbClr val="000000"/>
                </a:solidFill>
              </a:defRPr>
            </a:lvl1pPr>
            <a:lvl2pPr indent="-158400">
              <a:lnSpc>
                <a:spcPts val="1800"/>
              </a:lnSpc>
              <a:spcBef>
                <a:spcPts val="200"/>
              </a:spcBef>
              <a:spcAft>
                <a:spcPts val="200"/>
              </a:spcAft>
              <a:buSzPct val="125000"/>
              <a:defRPr sz="1300" baseline="0">
                <a:solidFill>
                  <a:srgbClr val="000000"/>
                </a:solidFill>
              </a:defRPr>
            </a:lvl2pPr>
            <a:lvl3pPr indent="-158400">
              <a:lnSpc>
                <a:spcPts val="1800"/>
              </a:lnSpc>
              <a:spcBef>
                <a:spcPts val="200"/>
              </a:spcBef>
              <a:spcAft>
                <a:spcPts val="200"/>
              </a:spcAft>
              <a:buSzPct val="125000"/>
              <a:defRPr sz="1050">
                <a:solidFill>
                  <a:srgbClr val="000000"/>
                </a:solidFill>
              </a:defRPr>
            </a:lvl3pPr>
            <a:lvl4pPr indent="-158400">
              <a:lnSpc>
                <a:spcPts val="1800"/>
              </a:lnSpc>
              <a:spcBef>
                <a:spcPts val="200"/>
              </a:spcBef>
              <a:spcAft>
                <a:spcPts val="200"/>
              </a:spcAft>
              <a:buSzPct val="125000"/>
              <a:defRPr sz="105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22" name="Tekstin paikkamerkki 28"/>
          <p:cNvSpPr>
            <a:spLocks noGrp="1"/>
          </p:cNvSpPr>
          <p:nvPr>
            <p:ph type="body" sz="quarter" idx="20" hasCustomPrompt="1"/>
          </p:nvPr>
        </p:nvSpPr>
        <p:spPr>
          <a:xfrm>
            <a:off x="1072800" y="1102950"/>
            <a:ext cx="7171200" cy="367183"/>
          </a:xfrm>
          <a:prstGeom prst="rect">
            <a:avLst/>
          </a:prstGeom>
        </p:spPr>
        <p:txBody>
          <a:bodyPr/>
          <a:lstStyle>
            <a:lvl1pPr marL="14400" indent="0">
              <a:lnSpc>
                <a:spcPts val="2700"/>
              </a:lnSpc>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Tree>
    <p:extLst>
      <p:ext uri="{BB962C8B-B14F-4D97-AF65-F5344CB8AC3E}">
        <p14:creationId xmlns:p14="http://schemas.microsoft.com/office/powerpoint/2010/main" val="63290165"/>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dia">
    <p:bg>
      <p:bgPr>
        <a:solidFill>
          <a:srgbClr val="000000"/>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stretch>
            <a:fillRect/>
          </a:stretch>
        </p:blipFill>
        <p:spPr>
          <a:xfrm>
            <a:off x="8335004" y="370433"/>
            <a:ext cx="437200" cy="437174"/>
          </a:xfrm>
          <a:prstGeom prst="rect">
            <a:avLst/>
          </a:prstGeom>
        </p:spPr>
      </p:pic>
      <p:sp>
        <p:nvSpPr>
          <p:cNvPr id="9" name="Tekstin paikkamerkki 28"/>
          <p:cNvSpPr>
            <a:spLocks noGrp="1"/>
          </p:cNvSpPr>
          <p:nvPr>
            <p:ph type="body" sz="quarter" idx="15" hasCustomPrompt="1"/>
          </p:nvPr>
        </p:nvSpPr>
        <p:spPr>
          <a:xfrm>
            <a:off x="1072800" y="1881898"/>
            <a:ext cx="6977283" cy="1165268"/>
          </a:xfrm>
          <a:prstGeom prst="rect">
            <a:avLst/>
          </a:prstGeom>
        </p:spPr>
        <p:txBody>
          <a:bodyPr>
            <a:normAutofit/>
          </a:bodyPr>
          <a:lstStyle>
            <a:lvl1pPr marL="10800" indent="0">
              <a:lnSpc>
                <a:spcPct val="100000"/>
              </a:lnSpc>
              <a:spcBef>
                <a:spcPts val="0"/>
              </a:spcBef>
              <a:spcAft>
                <a:spcPts val="0"/>
              </a:spcAft>
              <a:buFontTx/>
              <a:buNone/>
              <a:defRPr sz="26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pääotsikkoa </a:t>
            </a:r>
            <a:r>
              <a:rPr lang="fi-FI" err="1"/>
              <a:t>napsautt</a:t>
            </a:r>
            <a:r>
              <a:rPr lang="fi-FI"/>
              <a:t>.</a:t>
            </a:r>
          </a:p>
        </p:txBody>
      </p:sp>
      <p:sp>
        <p:nvSpPr>
          <p:cNvPr id="10" name="Dian numeron paikkamerkki 3"/>
          <p:cNvSpPr>
            <a:spLocks noGrp="1"/>
          </p:cNvSpPr>
          <p:nvPr>
            <p:ph type="sldNum" sz="quarter" idx="12"/>
          </p:nvPr>
        </p:nvSpPr>
        <p:spPr>
          <a:xfrm>
            <a:off x="8005977" y="4729407"/>
            <a:ext cx="863990" cy="165406"/>
          </a:xfrm>
          <a:prstGeom prst="rect">
            <a:avLst/>
          </a:prstGeom>
        </p:spPr>
        <p:txBody>
          <a:bodyPr/>
          <a:lstStyle>
            <a:lvl1pPr>
              <a:defRPr sz="700">
                <a:solidFill>
                  <a:schemeClr val="bg1"/>
                </a:solidFill>
              </a:defRPr>
            </a:lvl1pPr>
          </a:lstStyle>
          <a:p>
            <a:fld id="{6FCB6B90-8271-4E8F-82C1-E646FBB48A2E}" type="slidenum">
              <a:rPr lang="fi-FI" smtClean="0"/>
              <a:pPr/>
              <a:t>‹#›</a:t>
            </a:fld>
            <a:endParaRPr lang="fi-FI"/>
          </a:p>
        </p:txBody>
      </p:sp>
      <p:sp>
        <p:nvSpPr>
          <p:cNvPr id="12"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F553C366-6A2C-43B9-A437-B827E0484441}" type="datetime1">
              <a:rPr lang="fi-FI" smtClean="0"/>
              <a:t>3.8.2026</a:t>
            </a:fld>
            <a:endParaRPr lang="fi-FI"/>
          </a:p>
        </p:txBody>
      </p:sp>
      <p:sp>
        <p:nvSpPr>
          <p:cNvPr id="14"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Tree>
    <p:extLst>
      <p:ext uri="{BB962C8B-B14F-4D97-AF65-F5344CB8AC3E}">
        <p14:creationId xmlns:p14="http://schemas.microsoft.com/office/powerpoint/2010/main" val="1540390374"/>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sältödia tekstille 2-palstaa">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stretch>
            <a:fillRect/>
          </a:stretch>
        </p:blipFill>
        <p:spPr>
          <a:xfrm>
            <a:off x="8335624" y="368923"/>
            <a:ext cx="437056" cy="437032"/>
          </a:xfrm>
          <a:prstGeom prst="rect">
            <a:avLst/>
          </a:prstGeom>
        </p:spPr>
      </p:pic>
      <p:sp>
        <p:nvSpPr>
          <p:cNvPr id="14" name="Dian numeron paikkamerkki 3"/>
          <p:cNvSpPr>
            <a:spLocks noGrp="1"/>
          </p:cNvSpPr>
          <p:nvPr>
            <p:ph type="sldNum" sz="quarter" idx="12"/>
          </p:nvPr>
        </p:nvSpPr>
        <p:spPr>
          <a:xfrm>
            <a:off x="8005977" y="4729407"/>
            <a:ext cx="863990" cy="165406"/>
          </a:xfrm>
          <a:prstGeom prst="rect">
            <a:avLst/>
          </a:prstGeom>
        </p:spPr>
        <p:txBody>
          <a:bodyPr/>
          <a:lstStyle>
            <a:lvl1pPr>
              <a:defRPr sz="700"/>
            </a:lvl1pPr>
          </a:lstStyle>
          <a:p>
            <a:fld id="{6FCB6B90-8271-4E8F-82C1-E646FBB48A2E}" type="slidenum">
              <a:rPr lang="fi-FI" smtClean="0"/>
              <a:pPr/>
              <a:t>‹#›</a:t>
            </a:fld>
            <a:endParaRPr lang="fi-FI"/>
          </a:p>
        </p:txBody>
      </p:sp>
      <p:sp>
        <p:nvSpPr>
          <p:cNvPr id="15" name="Päivämäärän paikkamerkki 1"/>
          <p:cNvSpPr>
            <a:spLocks noGrp="1"/>
          </p:cNvSpPr>
          <p:nvPr>
            <p:ph type="dt" sz="half" idx="10"/>
          </p:nvPr>
        </p:nvSpPr>
        <p:spPr>
          <a:xfrm>
            <a:off x="282027" y="4728047"/>
            <a:ext cx="916709" cy="164690"/>
          </a:xfrm>
        </p:spPr>
        <p:txBody>
          <a:bodyPr/>
          <a:lstStyle/>
          <a:p>
            <a:fld id="{4E9C680B-B035-4481-9C89-9B8DCFA07DE9}" type="datetime1">
              <a:rPr lang="fi-FI" smtClean="0"/>
              <a:t>3.8.2026</a:t>
            </a:fld>
            <a:endParaRPr lang="fi-FI"/>
          </a:p>
        </p:txBody>
      </p:sp>
      <p:sp>
        <p:nvSpPr>
          <p:cNvPr id="17" name="Alatunnisteen paikkamerkki 2"/>
          <p:cNvSpPr>
            <a:spLocks noGrp="1"/>
          </p:cNvSpPr>
          <p:nvPr>
            <p:ph type="ftr" sz="quarter" idx="11"/>
          </p:nvPr>
        </p:nvSpPr>
        <p:spPr>
          <a:xfrm>
            <a:off x="1111510" y="4728047"/>
            <a:ext cx="1295891" cy="164690"/>
          </a:xfrm>
        </p:spPr>
        <p:txBody>
          <a:bodyPr/>
          <a:lstStyle/>
          <a:p>
            <a:r>
              <a:rPr lang="fi-FI"/>
              <a:t>Teknologiateollisuus</a:t>
            </a:r>
          </a:p>
        </p:txBody>
      </p:sp>
      <p:sp>
        <p:nvSpPr>
          <p:cNvPr id="9" name="Tekstin paikkamerkki 3"/>
          <p:cNvSpPr>
            <a:spLocks noGrp="1"/>
          </p:cNvSpPr>
          <p:nvPr>
            <p:ph type="body" sz="quarter" idx="18" hasCustomPrompt="1"/>
          </p:nvPr>
        </p:nvSpPr>
        <p:spPr>
          <a:xfrm>
            <a:off x="252000" y="290513"/>
            <a:ext cx="4320000" cy="250837"/>
          </a:xfrm>
          <a:prstGeom prst="rect">
            <a:avLst/>
          </a:prstGeom>
        </p:spPr>
        <p:txBody>
          <a:bodyPr anchor="t"/>
          <a:lstStyle>
            <a:lvl1pPr marL="25200" indent="0">
              <a:lnSpc>
                <a:spcPct val="100000"/>
              </a:lnSpc>
              <a:spcBef>
                <a:spcPts val="0"/>
              </a:spcBef>
              <a:spcAft>
                <a:spcPts val="0"/>
              </a:spcAft>
              <a:buFontTx/>
              <a:buNone/>
              <a:defRPr sz="1000" b="0" kern="1200" spc="0" baseline="0">
                <a:solidFill>
                  <a:schemeClr val="tx1"/>
                </a:solidFill>
              </a:defRPr>
            </a:lvl1pPr>
            <a:lvl2pPr marL="314865" indent="0">
              <a:buFontTx/>
              <a:buNone/>
              <a:defRPr/>
            </a:lvl2pPr>
            <a:lvl3pPr marL="629724" indent="0">
              <a:buFontTx/>
              <a:buNone/>
              <a:defRPr/>
            </a:lvl3pPr>
            <a:lvl4pPr marL="944589" indent="0">
              <a:buFontTx/>
              <a:buNone/>
              <a:defRPr/>
            </a:lvl4pPr>
            <a:lvl5pPr marL="1267851" indent="0">
              <a:buFontTx/>
              <a:buNone/>
              <a:defRPr/>
            </a:lvl5pPr>
          </a:lstStyle>
          <a:p>
            <a:pPr lvl="0"/>
            <a:r>
              <a:rPr lang="en-US" err="1"/>
              <a:t>Väliotsikko</a:t>
            </a:r>
            <a:r>
              <a:rPr lang="en-US"/>
              <a:t> </a:t>
            </a:r>
            <a:r>
              <a:rPr lang="en-US" err="1"/>
              <a:t>yläviitteenä</a:t>
            </a:r>
            <a:endParaRPr lang="fi-FI"/>
          </a:p>
        </p:txBody>
      </p:sp>
      <p:sp>
        <p:nvSpPr>
          <p:cNvPr id="11" name="Tekstin paikkamerkki 2"/>
          <p:cNvSpPr>
            <a:spLocks noGrp="1"/>
          </p:cNvSpPr>
          <p:nvPr>
            <p:ph idx="1"/>
          </p:nvPr>
        </p:nvSpPr>
        <p:spPr>
          <a:xfrm>
            <a:off x="4449254" y="1565735"/>
            <a:ext cx="3499200" cy="2894345"/>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rgbClr val="000000"/>
                </a:solidFill>
              </a:defRPr>
            </a:lvl1pPr>
            <a:lvl2pPr indent="-158400">
              <a:lnSpc>
                <a:spcPts val="1800"/>
              </a:lnSpc>
              <a:spcBef>
                <a:spcPts val="200"/>
              </a:spcBef>
              <a:spcAft>
                <a:spcPts val="200"/>
              </a:spcAft>
              <a:buSzPct val="125000"/>
              <a:defRPr sz="1300" baseline="0">
                <a:solidFill>
                  <a:srgbClr val="000000"/>
                </a:solidFill>
              </a:defRPr>
            </a:lvl2pPr>
            <a:lvl3pPr indent="-158400">
              <a:lnSpc>
                <a:spcPts val="1800"/>
              </a:lnSpc>
              <a:spcBef>
                <a:spcPts val="200"/>
              </a:spcBef>
              <a:spcAft>
                <a:spcPts val="200"/>
              </a:spcAft>
              <a:buSzPct val="125000"/>
              <a:defRPr sz="1050">
                <a:solidFill>
                  <a:srgbClr val="000000"/>
                </a:solidFill>
              </a:defRPr>
            </a:lvl3pPr>
            <a:lvl4pPr indent="-158400">
              <a:lnSpc>
                <a:spcPts val="1800"/>
              </a:lnSpc>
              <a:spcBef>
                <a:spcPts val="200"/>
              </a:spcBef>
              <a:spcAft>
                <a:spcPts val="200"/>
              </a:spcAft>
              <a:buSzPct val="125000"/>
              <a:defRPr sz="105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12" name="Tekstin paikkamerkki 28"/>
          <p:cNvSpPr>
            <a:spLocks noGrp="1"/>
          </p:cNvSpPr>
          <p:nvPr>
            <p:ph type="body" sz="quarter" idx="17" hasCustomPrompt="1"/>
          </p:nvPr>
        </p:nvSpPr>
        <p:spPr>
          <a:xfrm>
            <a:off x="1072800" y="1102950"/>
            <a:ext cx="7171200" cy="367183"/>
          </a:xfrm>
          <a:prstGeom prst="rect">
            <a:avLst/>
          </a:prstGeom>
        </p:spPr>
        <p:txBody>
          <a:bodyPr/>
          <a:lstStyle>
            <a:lvl1pPr marL="14400" indent="0">
              <a:lnSpc>
                <a:spcPts val="2700"/>
              </a:lnSpc>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28" name="Tekstin paikkamerkki 2"/>
          <p:cNvSpPr>
            <a:spLocks noGrp="1"/>
          </p:cNvSpPr>
          <p:nvPr>
            <p:ph idx="19"/>
          </p:nvPr>
        </p:nvSpPr>
        <p:spPr>
          <a:xfrm>
            <a:off x="1072800" y="1582404"/>
            <a:ext cx="3499200" cy="2894345"/>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rgbClr val="000000"/>
                </a:solidFill>
              </a:defRPr>
            </a:lvl1pPr>
            <a:lvl2pPr indent="-158400">
              <a:lnSpc>
                <a:spcPts val="1800"/>
              </a:lnSpc>
              <a:spcBef>
                <a:spcPts val="200"/>
              </a:spcBef>
              <a:spcAft>
                <a:spcPts val="200"/>
              </a:spcAft>
              <a:buSzPct val="125000"/>
              <a:defRPr sz="1300" baseline="0">
                <a:solidFill>
                  <a:srgbClr val="000000"/>
                </a:solidFill>
              </a:defRPr>
            </a:lvl2pPr>
            <a:lvl3pPr indent="-158400">
              <a:lnSpc>
                <a:spcPts val="1800"/>
              </a:lnSpc>
              <a:spcBef>
                <a:spcPts val="200"/>
              </a:spcBef>
              <a:spcAft>
                <a:spcPts val="200"/>
              </a:spcAft>
              <a:buSzPct val="125000"/>
              <a:defRPr sz="1050">
                <a:solidFill>
                  <a:srgbClr val="000000"/>
                </a:solidFill>
              </a:defRPr>
            </a:lvl3pPr>
            <a:lvl4pPr indent="-158400">
              <a:lnSpc>
                <a:spcPts val="1800"/>
              </a:lnSpc>
              <a:spcBef>
                <a:spcPts val="200"/>
              </a:spcBef>
              <a:spcAft>
                <a:spcPts val="200"/>
              </a:spcAft>
              <a:buSzPct val="125000"/>
              <a:defRPr sz="105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2535803264"/>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sältödia tekstille ja kuvalle A">
    <p:spTree>
      <p:nvGrpSpPr>
        <p:cNvPr id="1" name=""/>
        <p:cNvGrpSpPr/>
        <p:nvPr/>
      </p:nvGrpSpPr>
      <p:grpSpPr>
        <a:xfrm>
          <a:off x="0" y="0"/>
          <a:ext cx="0" cy="0"/>
          <a:chOff x="0" y="0"/>
          <a:chExt cx="0" cy="0"/>
        </a:xfrm>
      </p:grpSpPr>
      <p:sp>
        <p:nvSpPr>
          <p:cNvPr id="15" name="Päivämäärän paikkamerkki 1"/>
          <p:cNvSpPr>
            <a:spLocks noGrp="1"/>
          </p:cNvSpPr>
          <p:nvPr>
            <p:ph type="dt" sz="half" idx="10"/>
          </p:nvPr>
        </p:nvSpPr>
        <p:spPr>
          <a:xfrm>
            <a:off x="282027" y="4728047"/>
            <a:ext cx="916709" cy="164690"/>
          </a:xfrm>
        </p:spPr>
        <p:txBody>
          <a:bodyPr/>
          <a:lstStyle/>
          <a:p>
            <a:fld id="{26EC10B7-6068-4592-8DF6-C21B5E169149}" type="datetime1">
              <a:rPr lang="fi-FI" smtClean="0"/>
              <a:t>3.8.2026</a:t>
            </a:fld>
            <a:endParaRPr lang="fi-FI"/>
          </a:p>
        </p:txBody>
      </p:sp>
      <p:sp>
        <p:nvSpPr>
          <p:cNvPr id="17" name="Alatunnisteen paikkamerkki 2"/>
          <p:cNvSpPr>
            <a:spLocks noGrp="1"/>
          </p:cNvSpPr>
          <p:nvPr>
            <p:ph type="ftr" sz="quarter" idx="11"/>
          </p:nvPr>
        </p:nvSpPr>
        <p:spPr>
          <a:xfrm>
            <a:off x="1111510" y="4728047"/>
            <a:ext cx="1295891" cy="164690"/>
          </a:xfrm>
        </p:spPr>
        <p:txBody>
          <a:bodyPr/>
          <a:lstStyle/>
          <a:p>
            <a:r>
              <a:rPr lang="fi-FI"/>
              <a:t>Teknologiateollisuus</a:t>
            </a:r>
          </a:p>
        </p:txBody>
      </p:sp>
      <p:sp>
        <p:nvSpPr>
          <p:cNvPr id="8" name="Tekstin paikkamerkki 2"/>
          <p:cNvSpPr>
            <a:spLocks noGrp="1"/>
          </p:cNvSpPr>
          <p:nvPr>
            <p:ph idx="19"/>
          </p:nvPr>
        </p:nvSpPr>
        <p:spPr>
          <a:xfrm>
            <a:off x="1072800" y="1584553"/>
            <a:ext cx="55296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rgbClr val="000000"/>
                </a:solidFill>
              </a:defRPr>
            </a:lvl1pPr>
            <a:lvl2pPr indent="-158400">
              <a:lnSpc>
                <a:spcPts val="1800"/>
              </a:lnSpc>
              <a:spcBef>
                <a:spcPts val="200"/>
              </a:spcBef>
              <a:spcAft>
                <a:spcPts val="200"/>
              </a:spcAft>
              <a:buSzPct val="125000"/>
              <a:defRPr sz="1300" baseline="0">
                <a:solidFill>
                  <a:srgbClr val="000000"/>
                </a:solidFill>
              </a:defRPr>
            </a:lvl2pPr>
            <a:lvl3pPr indent="-158400">
              <a:lnSpc>
                <a:spcPts val="1800"/>
              </a:lnSpc>
              <a:spcBef>
                <a:spcPts val="200"/>
              </a:spcBef>
              <a:spcAft>
                <a:spcPts val="200"/>
              </a:spcAft>
              <a:buSzPct val="125000"/>
              <a:defRPr sz="1100">
                <a:solidFill>
                  <a:srgbClr val="000000"/>
                </a:solidFill>
              </a:defRPr>
            </a:lvl3pPr>
            <a:lvl4pPr indent="-158400">
              <a:lnSpc>
                <a:spcPts val="1800"/>
              </a:lnSpc>
              <a:spcBef>
                <a:spcPts val="200"/>
              </a:spcBef>
              <a:spcAft>
                <a:spcPts val="200"/>
              </a:spcAft>
              <a:buSzPct val="125000"/>
              <a:defRPr sz="10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9" name="Tekstin paikkamerkki 28"/>
          <p:cNvSpPr>
            <a:spLocks noGrp="1"/>
          </p:cNvSpPr>
          <p:nvPr>
            <p:ph type="body" sz="quarter" idx="21" hasCustomPrompt="1"/>
          </p:nvPr>
        </p:nvSpPr>
        <p:spPr>
          <a:xfrm>
            <a:off x="1072800" y="1104452"/>
            <a:ext cx="5529600" cy="365682"/>
          </a:xfrm>
          <a:prstGeom prst="rect">
            <a:avLst/>
          </a:prstGeom>
        </p:spPr>
        <p:txBody>
          <a:bodyPr/>
          <a:lstStyle>
            <a:lvl1pPr marL="14400" indent="0">
              <a:lnSpc>
                <a:spcPts val="2700"/>
              </a:lnSpc>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0" name="Kuvan paikkamerkki 6"/>
          <p:cNvSpPr>
            <a:spLocks noGrp="1"/>
          </p:cNvSpPr>
          <p:nvPr>
            <p:ph type="pic" sz="quarter" idx="20"/>
          </p:nvPr>
        </p:nvSpPr>
        <p:spPr>
          <a:xfrm>
            <a:off x="6775200" y="0"/>
            <a:ext cx="2368805" cy="5143500"/>
          </a:xfrm>
          <a:prstGeom prst="rect">
            <a:avLst/>
          </a:prstGeom>
        </p:spPr>
        <p:txBody>
          <a:bodyPr anchor="ctr"/>
          <a:lstStyle>
            <a:lvl1pPr marL="0" indent="0" algn="ctr">
              <a:buFontTx/>
              <a:buNone/>
              <a:defRPr sz="1500">
                <a:solidFill>
                  <a:srgbClr val="000000"/>
                </a:solidFill>
              </a:defRPr>
            </a:lvl1pPr>
          </a:lstStyle>
          <a:p>
            <a:r>
              <a:rPr lang="fi-FI"/>
              <a:t>Lisää kuva napsauttamalla kuvaketta</a:t>
            </a:r>
          </a:p>
        </p:txBody>
      </p:sp>
      <p:sp>
        <p:nvSpPr>
          <p:cNvPr id="12" name="Tekstin paikkamerkki 3"/>
          <p:cNvSpPr>
            <a:spLocks noGrp="1"/>
          </p:cNvSpPr>
          <p:nvPr>
            <p:ph type="body" sz="quarter" idx="18" hasCustomPrompt="1"/>
          </p:nvPr>
        </p:nvSpPr>
        <p:spPr>
          <a:xfrm>
            <a:off x="252000" y="290513"/>
            <a:ext cx="4320000" cy="250837"/>
          </a:xfrm>
          <a:prstGeom prst="rect">
            <a:avLst/>
          </a:prstGeom>
        </p:spPr>
        <p:txBody>
          <a:bodyPr anchor="t"/>
          <a:lstStyle>
            <a:lvl1pPr marL="25200" indent="0">
              <a:lnSpc>
                <a:spcPct val="100000"/>
              </a:lnSpc>
              <a:spcBef>
                <a:spcPts val="0"/>
              </a:spcBef>
              <a:spcAft>
                <a:spcPts val="0"/>
              </a:spcAft>
              <a:buFontTx/>
              <a:buNone/>
              <a:defRPr sz="1000" b="0" kern="1200" spc="0" baseline="0">
                <a:solidFill>
                  <a:schemeClr val="tx1"/>
                </a:solidFill>
              </a:defRPr>
            </a:lvl1pPr>
            <a:lvl2pPr marL="314865" indent="0">
              <a:buFontTx/>
              <a:buNone/>
              <a:defRPr/>
            </a:lvl2pPr>
            <a:lvl3pPr marL="629724" indent="0">
              <a:buFontTx/>
              <a:buNone/>
              <a:defRPr/>
            </a:lvl3pPr>
            <a:lvl4pPr marL="944589" indent="0">
              <a:buFontTx/>
              <a:buNone/>
              <a:defRPr/>
            </a:lvl4pPr>
            <a:lvl5pPr marL="1267851" indent="0">
              <a:buFontTx/>
              <a:buNone/>
              <a:defRPr/>
            </a:lvl5pPr>
          </a:lstStyle>
          <a:p>
            <a:pPr lvl="0"/>
            <a:r>
              <a:rPr lang="en-US" err="1"/>
              <a:t>Väliotsikko</a:t>
            </a:r>
            <a:r>
              <a:rPr lang="en-US"/>
              <a:t> </a:t>
            </a:r>
            <a:r>
              <a:rPr lang="en-US" err="1"/>
              <a:t>yläviitteenä</a:t>
            </a:r>
            <a:endParaRPr lang="fi-FI"/>
          </a:p>
        </p:txBody>
      </p:sp>
    </p:spTree>
    <p:extLst>
      <p:ext uri="{BB962C8B-B14F-4D97-AF65-F5344CB8AC3E}">
        <p14:creationId xmlns:p14="http://schemas.microsoft.com/office/powerpoint/2010/main" val="785668406"/>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sältödia tekstille ja kuvalle B">
    <p:spTree>
      <p:nvGrpSpPr>
        <p:cNvPr id="1" name=""/>
        <p:cNvGrpSpPr/>
        <p:nvPr/>
      </p:nvGrpSpPr>
      <p:grpSpPr>
        <a:xfrm>
          <a:off x="0" y="0"/>
          <a:ext cx="0" cy="0"/>
          <a:chOff x="0" y="0"/>
          <a:chExt cx="0" cy="0"/>
        </a:xfrm>
      </p:grpSpPr>
      <p:sp>
        <p:nvSpPr>
          <p:cNvPr id="15" name="Päivämäärän paikkamerkki 1"/>
          <p:cNvSpPr>
            <a:spLocks noGrp="1"/>
          </p:cNvSpPr>
          <p:nvPr>
            <p:ph type="dt" sz="half" idx="10"/>
          </p:nvPr>
        </p:nvSpPr>
        <p:spPr>
          <a:xfrm>
            <a:off x="282027" y="4728047"/>
            <a:ext cx="916709" cy="164690"/>
          </a:xfrm>
        </p:spPr>
        <p:txBody>
          <a:bodyPr/>
          <a:lstStyle/>
          <a:p>
            <a:fld id="{B470C21F-BEA7-4001-A59E-ED99F75C48EF}" type="datetime1">
              <a:rPr lang="fi-FI" smtClean="0"/>
              <a:t>3.8.2026</a:t>
            </a:fld>
            <a:endParaRPr lang="fi-FI"/>
          </a:p>
        </p:txBody>
      </p:sp>
      <p:sp>
        <p:nvSpPr>
          <p:cNvPr id="17" name="Alatunnisteen paikkamerkki 2"/>
          <p:cNvSpPr>
            <a:spLocks noGrp="1"/>
          </p:cNvSpPr>
          <p:nvPr>
            <p:ph type="ftr" sz="quarter" idx="11"/>
          </p:nvPr>
        </p:nvSpPr>
        <p:spPr>
          <a:xfrm>
            <a:off x="1111510" y="4728047"/>
            <a:ext cx="1295891" cy="164690"/>
          </a:xfrm>
        </p:spPr>
        <p:txBody>
          <a:bodyPr/>
          <a:lstStyle/>
          <a:p>
            <a:r>
              <a:rPr lang="fi-FI"/>
              <a:t>Teknologiateollisuus</a:t>
            </a:r>
          </a:p>
        </p:txBody>
      </p:sp>
      <p:sp>
        <p:nvSpPr>
          <p:cNvPr id="19" name="Kuvan paikkamerkki 6"/>
          <p:cNvSpPr>
            <a:spLocks noGrp="1"/>
          </p:cNvSpPr>
          <p:nvPr>
            <p:ph type="pic" sz="quarter" idx="20"/>
          </p:nvPr>
        </p:nvSpPr>
        <p:spPr>
          <a:xfrm>
            <a:off x="5090400" y="0"/>
            <a:ext cx="4053606" cy="5143500"/>
          </a:xfrm>
          <a:prstGeom prst="rect">
            <a:avLst/>
          </a:prstGeom>
        </p:spPr>
        <p:txBody>
          <a:bodyPr anchor="ctr"/>
          <a:lstStyle>
            <a:lvl1pPr marL="0" indent="0" algn="ctr">
              <a:buFontTx/>
              <a:buNone/>
              <a:defRPr sz="1500">
                <a:solidFill>
                  <a:srgbClr val="000000"/>
                </a:solidFill>
              </a:defRPr>
            </a:lvl1pPr>
          </a:lstStyle>
          <a:p>
            <a:r>
              <a:rPr lang="fi-FI"/>
              <a:t>Lisää kuva napsauttamalla kuvaketta</a:t>
            </a:r>
          </a:p>
        </p:txBody>
      </p:sp>
      <p:sp>
        <p:nvSpPr>
          <p:cNvPr id="8" name="Tekstin paikkamerkki 2"/>
          <p:cNvSpPr>
            <a:spLocks noGrp="1"/>
          </p:cNvSpPr>
          <p:nvPr>
            <p:ph idx="19"/>
          </p:nvPr>
        </p:nvSpPr>
        <p:spPr>
          <a:xfrm>
            <a:off x="1072800" y="1584554"/>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0"/>
              </a:spcBef>
              <a:spcAft>
                <a:spcPts val="700"/>
              </a:spcAft>
              <a:buClrTx/>
              <a:buSzPct val="125000"/>
              <a:buFont typeface="Arial" panose="020B0604020202020204" pitchFamily="34" charset="0"/>
              <a:buChar char="•"/>
              <a:tabLst/>
              <a:defRPr sz="1600">
                <a:solidFill>
                  <a:srgbClr val="000000"/>
                </a:solidFill>
              </a:defRPr>
            </a:lvl1pPr>
            <a:lvl2pPr indent="-158400">
              <a:lnSpc>
                <a:spcPts val="1800"/>
              </a:lnSpc>
              <a:spcBef>
                <a:spcPts val="200"/>
              </a:spcBef>
              <a:spcAft>
                <a:spcPts val="200"/>
              </a:spcAft>
              <a:buSzPct val="125000"/>
              <a:defRPr sz="1300" baseline="0">
                <a:solidFill>
                  <a:srgbClr val="000000"/>
                </a:solidFill>
              </a:defRPr>
            </a:lvl2pPr>
            <a:lvl3pPr indent="-158400">
              <a:lnSpc>
                <a:spcPts val="1800"/>
              </a:lnSpc>
              <a:spcBef>
                <a:spcPts val="200"/>
              </a:spcBef>
              <a:spcAft>
                <a:spcPts val="200"/>
              </a:spcAft>
              <a:buSzPct val="125000"/>
              <a:defRPr sz="1100">
                <a:solidFill>
                  <a:srgbClr val="000000"/>
                </a:solidFill>
              </a:defRPr>
            </a:lvl3pPr>
            <a:lvl4pPr indent="-158400">
              <a:lnSpc>
                <a:spcPts val="1800"/>
              </a:lnSpc>
              <a:spcBef>
                <a:spcPts val="200"/>
              </a:spcBef>
              <a:spcAft>
                <a:spcPts val="200"/>
              </a:spcAft>
              <a:buSzPct val="125000"/>
              <a:defRPr sz="10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9" name="Tekstin paikkamerkki 28"/>
          <p:cNvSpPr>
            <a:spLocks noGrp="1"/>
          </p:cNvSpPr>
          <p:nvPr>
            <p:ph type="body" sz="quarter" idx="21" hasCustomPrompt="1"/>
          </p:nvPr>
        </p:nvSpPr>
        <p:spPr>
          <a:xfrm>
            <a:off x="1072800" y="1104452"/>
            <a:ext cx="3844800" cy="365682"/>
          </a:xfrm>
          <a:prstGeom prst="rect">
            <a:avLst/>
          </a:prstGeom>
        </p:spPr>
        <p:txBody>
          <a:bodyPr/>
          <a:lstStyle>
            <a:lvl1pPr marL="14400" indent="0">
              <a:lnSpc>
                <a:spcPts val="2700"/>
              </a:lnSpc>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
        <p:nvSpPr>
          <p:cNvPr id="10" name="Tekstin paikkamerkki 3"/>
          <p:cNvSpPr>
            <a:spLocks noGrp="1"/>
          </p:cNvSpPr>
          <p:nvPr>
            <p:ph type="body" sz="quarter" idx="18" hasCustomPrompt="1"/>
          </p:nvPr>
        </p:nvSpPr>
        <p:spPr>
          <a:xfrm>
            <a:off x="252000" y="290513"/>
            <a:ext cx="4320000" cy="250837"/>
          </a:xfrm>
          <a:prstGeom prst="rect">
            <a:avLst/>
          </a:prstGeom>
        </p:spPr>
        <p:txBody>
          <a:bodyPr anchor="t"/>
          <a:lstStyle>
            <a:lvl1pPr marL="25200" indent="0">
              <a:lnSpc>
                <a:spcPct val="100000"/>
              </a:lnSpc>
              <a:spcBef>
                <a:spcPts val="0"/>
              </a:spcBef>
              <a:spcAft>
                <a:spcPts val="0"/>
              </a:spcAft>
              <a:buFontTx/>
              <a:buNone/>
              <a:defRPr sz="1000" b="0" kern="1200" spc="0" baseline="0">
                <a:solidFill>
                  <a:schemeClr val="tx1"/>
                </a:solidFill>
              </a:defRPr>
            </a:lvl1pPr>
            <a:lvl2pPr marL="314865" indent="0">
              <a:buFontTx/>
              <a:buNone/>
              <a:defRPr/>
            </a:lvl2pPr>
            <a:lvl3pPr marL="629724" indent="0">
              <a:buFontTx/>
              <a:buNone/>
              <a:defRPr/>
            </a:lvl3pPr>
            <a:lvl4pPr marL="944589" indent="0">
              <a:buFontTx/>
              <a:buNone/>
              <a:defRPr/>
            </a:lvl4pPr>
            <a:lvl5pPr marL="1267851" indent="0">
              <a:buFontTx/>
              <a:buNone/>
              <a:defRPr/>
            </a:lvl5pPr>
          </a:lstStyle>
          <a:p>
            <a:pPr lvl="0"/>
            <a:r>
              <a:rPr lang="en-US" err="1"/>
              <a:t>Väliotsikko</a:t>
            </a:r>
            <a:r>
              <a:rPr lang="en-US"/>
              <a:t> </a:t>
            </a:r>
            <a:r>
              <a:rPr lang="en-US" err="1"/>
              <a:t>yläviitteenä</a:t>
            </a:r>
            <a:endParaRPr lang="fi-FI"/>
          </a:p>
        </p:txBody>
      </p:sp>
    </p:spTree>
    <p:extLst>
      <p:ext uri="{BB962C8B-B14F-4D97-AF65-F5344CB8AC3E}">
        <p14:creationId xmlns:p14="http://schemas.microsoft.com/office/powerpoint/2010/main" val="3032161638"/>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sältödia pelkälle kuvalle">
    <p:spTree>
      <p:nvGrpSpPr>
        <p:cNvPr id="1" name=""/>
        <p:cNvGrpSpPr/>
        <p:nvPr/>
      </p:nvGrpSpPr>
      <p:grpSpPr>
        <a:xfrm>
          <a:off x="0" y="0"/>
          <a:ext cx="0" cy="0"/>
          <a:chOff x="0" y="0"/>
          <a:chExt cx="0" cy="0"/>
        </a:xfrm>
      </p:grpSpPr>
      <p:sp>
        <p:nvSpPr>
          <p:cNvPr id="19" name="Kuvan paikkamerkki 6"/>
          <p:cNvSpPr>
            <a:spLocks noGrp="1"/>
          </p:cNvSpPr>
          <p:nvPr>
            <p:ph type="pic" sz="quarter" idx="20"/>
          </p:nvPr>
        </p:nvSpPr>
        <p:spPr>
          <a:xfrm>
            <a:off x="0" y="0"/>
            <a:ext cx="9144005" cy="5143500"/>
          </a:xfrm>
          <a:prstGeom prst="rect">
            <a:avLst/>
          </a:prstGeom>
        </p:spPr>
        <p:txBody>
          <a:bodyPr anchor="ctr"/>
          <a:lstStyle>
            <a:lvl1pPr marL="0" indent="0" algn="ctr">
              <a:buFontTx/>
              <a:buNone/>
              <a:defRPr sz="1500">
                <a:solidFill>
                  <a:srgbClr val="000000"/>
                </a:solidFill>
              </a:defRPr>
            </a:lvl1pPr>
          </a:lstStyle>
          <a:p>
            <a:r>
              <a:rPr lang="fi-FI"/>
              <a:t>Lisää kuva napsauttamalla kuvaketta</a:t>
            </a:r>
          </a:p>
        </p:txBody>
      </p:sp>
    </p:spTree>
    <p:extLst>
      <p:ext uri="{BB962C8B-B14F-4D97-AF65-F5344CB8AC3E}">
        <p14:creationId xmlns:p14="http://schemas.microsoft.com/office/powerpoint/2010/main" val="964117059"/>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sältödia taulukoille">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stretch>
            <a:fillRect/>
          </a:stretch>
        </p:blipFill>
        <p:spPr>
          <a:xfrm>
            <a:off x="8335624" y="368923"/>
            <a:ext cx="437056" cy="437032"/>
          </a:xfrm>
          <a:prstGeom prst="rect">
            <a:avLst/>
          </a:prstGeom>
        </p:spPr>
      </p:pic>
      <p:sp>
        <p:nvSpPr>
          <p:cNvPr id="9" name="Tekstin paikkamerkki 3"/>
          <p:cNvSpPr>
            <a:spLocks noGrp="1"/>
          </p:cNvSpPr>
          <p:nvPr>
            <p:ph type="body" sz="quarter" idx="18" hasCustomPrompt="1"/>
          </p:nvPr>
        </p:nvSpPr>
        <p:spPr>
          <a:xfrm>
            <a:off x="252000" y="290513"/>
            <a:ext cx="4320000" cy="250837"/>
          </a:xfrm>
          <a:prstGeom prst="rect">
            <a:avLst/>
          </a:prstGeom>
        </p:spPr>
        <p:txBody>
          <a:bodyPr anchor="t"/>
          <a:lstStyle>
            <a:lvl1pPr marL="25200" indent="0">
              <a:lnSpc>
                <a:spcPct val="100000"/>
              </a:lnSpc>
              <a:spcBef>
                <a:spcPts val="0"/>
              </a:spcBef>
              <a:spcAft>
                <a:spcPts val="0"/>
              </a:spcAft>
              <a:buFontTx/>
              <a:buNone/>
              <a:defRPr sz="1000" b="0" kern="1200" spc="0" baseline="0">
                <a:solidFill>
                  <a:schemeClr val="tx1"/>
                </a:solidFill>
              </a:defRPr>
            </a:lvl1pPr>
            <a:lvl2pPr marL="314865" indent="0">
              <a:buFontTx/>
              <a:buNone/>
              <a:defRPr/>
            </a:lvl2pPr>
            <a:lvl3pPr marL="629724" indent="0">
              <a:buFontTx/>
              <a:buNone/>
              <a:defRPr/>
            </a:lvl3pPr>
            <a:lvl4pPr marL="944589" indent="0">
              <a:buFontTx/>
              <a:buNone/>
              <a:defRPr/>
            </a:lvl4pPr>
            <a:lvl5pPr marL="1267851" indent="0">
              <a:buFontTx/>
              <a:buNone/>
              <a:defRPr/>
            </a:lvl5pPr>
          </a:lstStyle>
          <a:p>
            <a:pPr lvl="0"/>
            <a:r>
              <a:rPr lang="en-US" err="1"/>
              <a:t>Väliotsikko</a:t>
            </a:r>
            <a:r>
              <a:rPr lang="en-US"/>
              <a:t> </a:t>
            </a:r>
            <a:r>
              <a:rPr lang="en-US" err="1"/>
              <a:t>yläviitteenä</a:t>
            </a:r>
            <a:endParaRPr lang="fi-FI"/>
          </a:p>
        </p:txBody>
      </p:sp>
      <p:sp>
        <p:nvSpPr>
          <p:cNvPr id="11" name="Tekstin paikkamerkki 2"/>
          <p:cNvSpPr>
            <a:spLocks noGrp="1"/>
          </p:cNvSpPr>
          <p:nvPr>
            <p:ph type="body" sz="quarter" idx="23" hasCustomPrompt="1"/>
          </p:nvPr>
        </p:nvSpPr>
        <p:spPr>
          <a:xfrm>
            <a:off x="2334682" y="4727574"/>
            <a:ext cx="2971717" cy="165163"/>
          </a:xfrm>
        </p:spPr>
        <p:txBody>
          <a:bodyPr>
            <a:noAutofit/>
          </a:bodyPr>
          <a:lstStyle>
            <a:lvl1pPr marL="0" indent="0">
              <a:lnSpc>
                <a:spcPct val="100000"/>
              </a:lnSpc>
              <a:spcBef>
                <a:spcPts val="0"/>
              </a:spcBef>
              <a:spcAft>
                <a:spcPts val="0"/>
              </a:spcAft>
              <a:buFontTx/>
              <a:buNone/>
              <a:defRPr sz="700" spc="0" baseline="0"/>
            </a:lvl1pPr>
          </a:lstStyle>
          <a:p>
            <a:pPr lvl="0"/>
            <a:r>
              <a:rPr lang="fi-FI"/>
              <a:t>Lähde tähän</a:t>
            </a:r>
          </a:p>
        </p:txBody>
      </p:sp>
      <p:sp>
        <p:nvSpPr>
          <p:cNvPr id="19" name="Tekstin paikkamerkki 28"/>
          <p:cNvSpPr>
            <a:spLocks noGrp="1"/>
          </p:cNvSpPr>
          <p:nvPr>
            <p:ph type="body" sz="quarter" idx="21" hasCustomPrompt="1"/>
          </p:nvPr>
        </p:nvSpPr>
        <p:spPr>
          <a:xfrm>
            <a:off x="1072799" y="1102950"/>
            <a:ext cx="6868801" cy="367183"/>
          </a:xfrm>
          <a:prstGeom prst="rect">
            <a:avLst/>
          </a:prstGeom>
        </p:spPr>
        <p:txBody>
          <a:bodyPr/>
          <a:lstStyle>
            <a:lvl1pPr marL="14400" indent="0">
              <a:lnSpc>
                <a:spcPts val="2700"/>
              </a:lnSpc>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20" name="Sisällön paikkamerkki 4"/>
          <p:cNvSpPr>
            <a:spLocks noGrp="1"/>
          </p:cNvSpPr>
          <p:nvPr>
            <p:ph sz="quarter" idx="17"/>
          </p:nvPr>
        </p:nvSpPr>
        <p:spPr>
          <a:xfrm>
            <a:off x="1201739" y="1584200"/>
            <a:ext cx="6739862" cy="3010469"/>
          </a:xfrm>
        </p:spPr>
        <p:txBody>
          <a:bodyPr/>
          <a:lstStyle>
            <a:lvl1pPr marL="241200" indent="-212400">
              <a:buFont typeface="Arial" panose="020B0604020202020204" pitchFamily="34" charset="0"/>
              <a:buChar char="•"/>
              <a:defRPr/>
            </a:lvl1pPr>
            <a:lvl2pPr marL="471332" indent="0">
              <a:lnSpc>
                <a:spcPts val="1800"/>
              </a:lnSpc>
              <a:spcBef>
                <a:spcPts val="200"/>
              </a:spcBef>
              <a:spcAft>
                <a:spcPts val="200"/>
              </a:spcAft>
              <a:buFontTx/>
              <a:buNone/>
              <a:defRPr/>
            </a:lvl2pPr>
            <a:lvl3pPr marL="786191" indent="0">
              <a:lnSpc>
                <a:spcPts val="1800"/>
              </a:lnSpc>
              <a:spcBef>
                <a:spcPts val="200"/>
              </a:spcBef>
              <a:spcAft>
                <a:spcPts val="200"/>
              </a:spcAft>
              <a:buFontTx/>
              <a:buNone/>
              <a:defRPr/>
            </a:lvl3pPr>
            <a:lvl4pPr marL="1109451" indent="0">
              <a:lnSpc>
                <a:spcPts val="1800"/>
              </a:lnSpc>
              <a:spcBef>
                <a:spcPts val="200"/>
              </a:spcBef>
              <a:spcAft>
                <a:spcPts val="200"/>
              </a:spcAft>
              <a:buFontTx/>
              <a:buNone/>
              <a:defRPr/>
            </a:lvl4pPr>
          </a:lstStyle>
          <a:p>
            <a:pPr lvl="0"/>
            <a:r>
              <a:rPr lang="fi-FI"/>
              <a:t>Muokkaa tekstin perustyylejä napsauttamalla</a:t>
            </a:r>
          </a:p>
        </p:txBody>
      </p:sp>
      <p:sp>
        <p:nvSpPr>
          <p:cNvPr id="24" name="Dian numeron paikkamerkki 3"/>
          <p:cNvSpPr>
            <a:spLocks noGrp="1"/>
          </p:cNvSpPr>
          <p:nvPr>
            <p:ph type="sldNum" sz="quarter" idx="12"/>
          </p:nvPr>
        </p:nvSpPr>
        <p:spPr>
          <a:xfrm>
            <a:off x="8005977" y="4729407"/>
            <a:ext cx="863990" cy="165406"/>
          </a:xfrm>
          <a:prstGeom prst="rect">
            <a:avLst/>
          </a:prstGeom>
        </p:spPr>
        <p:txBody>
          <a:bodyPr/>
          <a:lstStyle>
            <a:lvl1pPr>
              <a:defRPr sz="700"/>
            </a:lvl1pPr>
          </a:lstStyle>
          <a:p>
            <a:fld id="{6FCB6B90-8271-4E8F-82C1-E646FBB48A2E}" type="slidenum">
              <a:rPr lang="fi-FI" smtClean="0"/>
              <a:pPr/>
              <a:t>‹#›</a:t>
            </a:fld>
            <a:endParaRPr lang="fi-FI"/>
          </a:p>
        </p:txBody>
      </p:sp>
      <p:sp>
        <p:nvSpPr>
          <p:cNvPr id="25" name="Päivämäärän paikkamerkki 1"/>
          <p:cNvSpPr>
            <a:spLocks noGrp="1"/>
          </p:cNvSpPr>
          <p:nvPr>
            <p:ph type="dt" sz="half" idx="10"/>
          </p:nvPr>
        </p:nvSpPr>
        <p:spPr>
          <a:xfrm>
            <a:off x="282027" y="4728047"/>
            <a:ext cx="916709" cy="164690"/>
          </a:xfrm>
        </p:spPr>
        <p:txBody>
          <a:bodyPr/>
          <a:lstStyle/>
          <a:p>
            <a:fld id="{C26F1C2C-1F3D-4324-8DB1-2B3A728EB293}" type="datetime1">
              <a:rPr lang="fi-FI" smtClean="0"/>
              <a:t>3.8.2026</a:t>
            </a:fld>
            <a:endParaRPr lang="fi-FI"/>
          </a:p>
        </p:txBody>
      </p:sp>
      <p:sp>
        <p:nvSpPr>
          <p:cNvPr id="26" name="Alatunnisteen paikkamerkki 2"/>
          <p:cNvSpPr>
            <a:spLocks noGrp="1"/>
          </p:cNvSpPr>
          <p:nvPr>
            <p:ph type="ftr" sz="quarter" idx="11"/>
          </p:nvPr>
        </p:nvSpPr>
        <p:spPr>
          <a:xfrm>
            <a:off x="1111510" y="4728047"/>
            <a:ext cx="1295891" cy="164690"/>
          </a:xfrm>
        </p:spPr>
        <p:txBody>
          <a:bodyPr/>
          <a:lstStyle/>
          <a:p>
            <a:r>
              <a:rPr lang="fi-FI"/>
              <a:t>Teknologiateollisuus</a:t>
            </a:r>
          </a:p>
        </p:txBody>
      </p:sp>
    </p:spTree>
    <p:extLst>
      <p:ext uri="{BB962C8B-B14F-4D97-AF65-F5344CB8AC3E}">
        <p14:creationId xmlns:p14="http://schemas.microsoft.com/office/powerpoint/2010/main" val="875942832"/>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sältödia tekstille ja taulukolle">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stretch>
            <a:fillRect/>
          </a:stretch>
        </p:blipFill>
        <p:spPr>
          <a:xfrm>
            <a:off x="8335624" y="368923"/>
            <a:ext cx="437056" cy="437032"/>
          </a:xfrm>
          <a:prstGeom prst="rect">
            <a:avLst/>
          </a:prstGeom>
        </p:spPr>
      </p:pic>
      <p:sp>
        <p:nvSpPr>
          <p:cNvPr id="17" name="Dian numeron paikkamerkki 3"/>
          <p:cNvSpPr>
            <a:spLocks noGrp="1"/>
          </p:cNvSpPr>
          <p:nvPr>
            <p:ph type="sldNum" sz="quarter" idx="12"/>
          </p:nvPr>
        </p:nvSpPr>
        <p:spPr>
          <a:xfrm>
            <a:off x="8005977" y="4729407"/>
            <a:ext cx="863990" cy="165406"/>
          </a:xfrm>
          <a:prstGeom prst="rect">
            <a:avLst/>
          </a:prstGeom>
        </p:spPr>
        <p:txBody>
          <a:bodyPr/>
          <a:lstStyle>
            <a:lvl1pPr>
              <a:defRPr sz="700"/>
            </a:lvl1pPr>
          </a:lstStyle>
          <a:p>
            <a:fld id="{6FCB6B90-8271-4E8F-82C1-E646FBB48A2E}" type="slidenum">
              <a:rPr lang="fi-FI" smtClean="0"/>
              <a:pPr/>
              <a:t>‹#›</a:t>
            </a:fld>
            <a:endParaRPr lang="fi-FI"/>
          </a:p>
        </p:txBody>
      </p:sp>
      <p:sp>
        <p:nvSpPr>
          <p:cNvPr id="18" name="Päivämäärän paikkamerkki 1"/>
          <p:cNvSpPr>
            <a:spLocks noGrp="1"/>
          </p:cNvSpPr>
          <p:nvPr>
            <p:ph type="dt" sz="half" idx="10"/>
          </p:nvPr>
        </p:nvSpPr>
        <p:spPr>
          <a:xfrm>
            <a:off x="282027" y="4728047"/>
            <a:ext cx="916709" cy="164690"/>
          </a:xfrm>
        </p:spPr>
        <p:txBody>
          <a:bodyPr/>
          <a:lstStyle/>
          <a:p>
            <a:fld id="{00B1868B-515C-4A84-A79A-DDEC623D6CDB}" type="datetime1">
              <a:rPr lang="fi-FI" smtClean="0"/>
              <a:t>3.8.2026</a:t>
            </a:fld>
            <a:endParaRPr lang="fi-FI"/>
          </a:p>
        </p:txBody>
      </p:sp>
      <p:sp>
        <p:nvSpPr>
          <p:cNvPr id="19" name="Alatunnisteen paikkamerkki 2"/>
          <p:cNvSpPr>
            <a:spLocks noGrp="1"/>
          </p:cNvSpPr>
          <p:nvPr>
            <p:ph type="ftr" sz="quarter" idx="11"/>
          </p:nvPr>
        </p:nvSpPr>
        <p:spPr>
          <a:xfrm>
            <a:off x="1111510" y="4728047"/>
            <a:ext cx="1295891" cy="164690"/>
          </a:xfrm>
        </p:spPr>
        <p:txBody>
          <a:bodyPr/>
          <a:lstStyle/>
          <a:p>
            <a:r>
              <a:rPr lang="fi-FI"/>
              <a:t>Teknologiateollisuus</a:t>
            </a:r>
          </a:p>
        </p:txBody>
      </p:sp>
      <p:sp>
        <p:nvSpPr>
          <p:cNvPr id="16" name="Tekstin paikkamerkki 2"/>
          <p:cNvSpPr>
            <a:spLocks noGrp="1"/>
          </p:cNvSpPr>
          <p:nvPr>
            <p:ph type="body" sz="quarter" idx="18" hasCustomPrompt="1"/>
          </p:nvPr>
        </p:nvSpPr>
        <p:spPr>
          <a:xfrm>
            <a:off x="2334682" y="4727574"/>
            <a:ext cx="2971717" cy="165163"/>
          </a:xfrm>
        </p:spPr>
        <p:txBody>
          <a:bodyPr>
            <a:noAutofit/>
          </a:bodyPr>
          <a:lstStyle>
            <a:lvl1pPr marL="0" indent="0">
              <a:lnSpc>
                <a:spcPct val="100000"/>
              </a:lnSpc>
              <a:spcBef>
                <a:spcPts val="0"/>
              </a:spcBef>
              <a:spcAft>
                <a:spcPts val="0"/>
              </a:spcAft>
              <a:buFontTx/>
              <a:buNone/>
              <a:defRPr sz="700" spc="0" baseline="0"/>
            </a:lvl1pPr>
          </a:lstStyle>
          <a:p>
            <a:pPr lvl="0"/>
            <a:r>
              <a:rPr lang="fi-FI"/>
              <a:t>Lähde tähän</a:t>
            </a:r>
          </a:p>
        </p:txBody>
      </p:sp>
      <p:sp>
        <p:nvSpPr>
          <p:cNvPr id="9" name="Tekstin paikkamerkki 28"/>
          <p:cNvSpPr>
            <a:spLocks noGrp="1"/>
          </p:cNvSpPr>
          <p:nvPr>
            <p:ph type="body" sz="quarter" idx="21" hasCustomPrompt="1"/>
          </p:nvPr>
        </p:nvSpPr>
        <p:spPr>
          <a:xfrm>
            <a:off x="1072799" y="1102950"/>
            <a:ext cx="6868801" cy="367183"/>
          </a:xfrm>
          <a:prstGeom prst="rect">
            <a:avLst/>
          </a:prstGeom>
        </p:spPr>
        <p:txBody>
          <a:bodyPr/>
          <a:lstStyle>
            <a:lvl1pPr marL="14400" indent="0">
              <a:lnSpc>
                <a:spcPts val="2700"/>
              </a:lnSpc>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1" name="Tekstin paikkamerkki 3"/>
          <p:cNvSpPr>
            <a:spLocks noGrp="1"/>
          </p:cNvSpPr>
          <p:nvPr>
            <p:ph type="body" sz="quarter" idx="22" hasCustomPrompt="1"/>
          </p:nvPr>
        </p:nvSpPr>
        <p:spPr>
          <a:xfrm>
            <a:off x="252000" y="290513"/>
            <a:ext cx="4320000" cy="250837"/>
          </a:xfrm>
          <a:prstGeom prst="rect">
            <a:avLst/>
          </a:prstGeom>
        </p:spPr>
        <p:txBody>
          <a:bodyPr anchor="t"/>
          <a:lstStyle>
            <a:lvl1pPr marL="25200" indent="0">
              <a:lnSpc>
                <a:spcPct val="100000"/>
              </a:lnSpc>
              <a:spcBef>
                <a:spcPts val="0"/>
              </a:spcBef>
              <a:spcAft>
                <a:spcPts val="0"/>
              </a:spcAft>
              <a:buFontTx/>
              <a:buNone/>
              <a:defRPr sz="1000" b="0" kern="1200" spc="0" baseline="0">
                <a:solidFill>
                  <a:schemeClr val="tx1"/>
                </a:solidFill>
              </a:defRPr>
            </a:lvl1pPr>
            <a:lvl2pPr marL="314865" indent="0">
              <a:buFontTx/>
              <a:buNone/>
              <a:defRPr/>
            </a:lvl2pPr>
            <a:lvl3pPr marL="629724" indent="0">
              <a:buFontTx/>
              <a:buNone/>
              <a:defRPr/>
            </a:lvl3pPr>
            <a:lvl4pPr marL="944589" indent="0">
              <a:buFontTx/>
              <a:buNone/>
              <a:defRPr/>
            </a:lvl4pPr>
            <a:lvl5pPr marL="1267851" indent="0">
              <a:buFontTx/>
              <a:buNone/>
              <a:defRPr/>
            </a:lvl5pPr>
          </a:lstStyle>
          <a:p>
            <a:pPr lvl="0"/>
            <a:r>
              <a:rPr lang="en-US" err="1"/>
              <a:t>Väliotsikko</a:t>
            </a:r>
            <a:r>
              <a:rPr lang="en-US"/>
              <a:t> </a:t>
            </a:r>
            <a:r>
              <a:rPr lang="en-US" err="1"/>
              <a:t>yläviitteenä</a:t>
            </a:r>
            <a:endParaRPr lang="fi-FI"/>
          </a:p>
        </p:txBody>
      </p:sp>
      <p:sp>
        <p:nvSpPr>
          <p:cNvPr id="13" name="Sisällön paikkamerkki 4"/>
          <p:cNvSpPr>
            <a:spLocks noGrp="1"/>
          </p:cNvSpPr>
          <p:nvPr>
            <p:ph sz="quarter" idx="23" hasCustomPrompt="1"/>
          </p:nvPr>
        </p:nvSpPr>
        <p:spPr>
          <a:xfrm>
            <a:off x="4572001" y="1584200"/>
            <a:ext cx="3369600" cy="2892550"/>
          </a:xfrm>
        </p:spPr>
        <p:txBody>
          <a:bodyPr/>
          <a:lstStyle>
            <a:lvl1pPr marL="0" indent="0">
              <a:buFontTx/>
              <a:buNone/>
              <a:defRPr/>
            </a:lvl1pPr>
            <a:lvl2pPr marL="471332" indent="0">
              <a:lnSpc>
                <a:spcPts val="1800"/>
              </a:lnSpc>
              <a:spcBef>
                <a:spcPts val="200"/>
              </a:spcBef>
              <a:spcAft>
                <a:spcPts val="200"/>
              </a:spcAft>
              <a:buFontTx/>
              <a:buNone/>
              <a:defRPr/>
            </a:lvl2pPr>
            <a:lvl3pPr marL="786191" indent="0">
              <a:lnSpc>
                <a:spcPts val="1800"/>
              </a:lnSpc>
              <a:spcBef>
                <a:spcPts val="200"/>
              </a:spcBef>
              <a:spcAft>
                <a:spcPts val="200"/>
              </a:spcAft>
              <a:buFontTx/>
              <a:buNone/>
              <a:defRPr/>
            </a:lvl3pPr>
            <a:lvl4pPr marL="1109451" indent="0">
              <a:lnSpc>
                <a:spcPts val="1800"/>
              </a:lnSpc>
              <a:spcBef>
                <a:spcPts val="200"/>
              </a:spcBef>
              <a:spcAft>
                <a:spcPts val="200"/>
              </a:spcAft>
              <a:buFontTx/>
              <a:buNone/>
              <a:defRPr/>
            </a:lvl4pPr>
          </a:lstStyle>
          <a:p>
            <a:pPr lvl="0"/>
            <a:r>
              <a:rPr lang="fi-FI"/>
              <a:t>Lisää objekti</a:t>
            </a:r>
          </a:p>
        </p:txBody>
      </p:sp>
      <p:sp>
        <p:nvSpPr>
          <p:cNvPr id="12" name="Tekstin paikkamerkki 2"/>
          <p:cNvSpPr>
            <a:spLocks noGrp="1"/>
          </p:cNvSpPr>
          <p:nvPr>
            <p:ph idx="19"/>
          </p:nvPr>
        </p:nvSpPr>
        <p:spPr>
          <a:xfrm>
            <a:off x="1072800" y="1582404"/>
            <a:ext cx="3499200" cy="2894345"/>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rgbClr val="000000"/>
                </a:solidFill>
              </a:defRPr>
            </a:lvl1pPr>
            <a:lvl2pPr indent="-158400">
              <a:lnSpc>
                <a:spcPts val="1800"/>
              </a:lnSpc>
              <a:spcBef>
                <a:spcPts val="200"/>
              </a:spcBef>
              <a:spcAft>
                <a:spcPts val="200"/>
              </a:spcAft>
              <a:buSzPct val="125000"/>
              <a:defRPr sz="1300" baseline="0">
                <a:solidFill>
                  <a:srgbClr val="000000"/>
                </a:solidFill>
              </a:defRPr>
            </a:lvl2pPr>
            <a:lvl3pPr indent="-158400">
              <a:lnSpc>
                <a:spcPts val="1800"/>
              </a:lnSpc>
              <a:spcBef>
                <a:spcPts val="200"/>
              </a:spcBef>
              <a:spcAft>
                <a:spcPts val="200"/>
              </a:spcAft>
              <a:buSzPct val="125000"/>
              <a:defRPr sz="1050">
                <a:solidFill>
                  <a:srgbClr val="000000"/>
                </a:solidFill>
              </a:defRPr>
            </a:lvl3pPr>
            <a:lvl4pPr indent="-158400">
              <a:lnSpc>
                <a:spcPts val="1800"/>
              </a:lnSpc>
              <a:spcBef>
                <a:spcPts val="200"/>
              </a:spcBef>
              <a:spcAft>
                <a:spcPts val="200"/>
              </a:spcAft>
              <a:buSzPct val="125000"/>
              <a:defRPr sz="105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2687386369"/>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sältödia isoille taulukoille">
    <p:spTree>
      <p:nvGrpSpPr>
        <p:cNvPr id="1" name=""/>
        <p:cNvGrpSpPr/>
        <p:nvPr/>
      </p:nvGrpSpPr>
      <p:grpSpPr>
        <a:xfrm>
          <a:off x="0" y="0"/>
          <a:ext cx="0" cy="0"/>
          <a:chOff x="0" y="0"/>
          <a:chExt cx="0" cy="0"/>
        </a:xfrm>
      </p:grpSpPr>
      <p:sp>
        <p:nvSpPr>
          <p:cNvPr id="30" name="Tekstin paikkamerkki 28"/>
          <p:cNvSpPr>
            <a:spLocks noGrp="1"/>
          </p:cNvSpPr>
          <p:nvPr>
            <p:ph type="body" sz="quarter" idx="15" hasCustomPrompt="1"/>
          </p:nvPr>
        </p:nvSpPr>
        <p:spPr>
          <a:xfrm>
            <a:off x="252000" y="282150"/>
            <a:ext cx="7992000" cy="648000"/>
          </a:xfrm>
          <a:prstGeom prst="rect">
            <a:avLst/>
          </a:prstGeom>
        </p:spPr>
        <p:txBody>
          <a:bodyPr/>
          <a:lstStyle>
            <a:lvl1pPr marL="14400" indent="0">
              <a:lnSpc>
                <a:spcPts val="2700"/>
              </a:lnSpc>
              <a:spcAft>
                <a:spcPts val="0"/>
              </a:spcAft>
              <a:buFontTx/>
              <a:buNone/>
              <a:defRPr sz="2200" b="1">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pic>
        <p:nvPicPr>
          <p:cNvPr id="10" name="Kuva 9"/>
          <p:cNvPicPr>
            <a:picLocks noChangeAspect="1"/>
          </p:cNvPicPr>
          <p:nvPr userDrawn="1"/>
        </p:nvPicPr>
        <p:blipFill>
          <a:blip r:embed="rId2"/>
          <a:stretch>
            <a:fillRect/>
          </a:stretch>
        </p:blipFill>
        <p:spPr>
          <a:xfrm>
            <a:off x="8335624" y="368923"/>
            <a:ext cx="437056" cy="437032"/>
          </a:xfrm>
          <a:prstGeom prst="rect">
            <a:avLst/>
          </a:prstGeom>
        </p:spPr>
      </p:pic>
      <p:sp>
        <p:nvSpPr>
          <p:cNvPr id="17" name="Dian numeron paikkamerkki 3"/>
          <p:cNvSpPr>
            <a:spLocks noGrp="1"/>
          </p:cNvSpPr>
          <p:nvPr>
            <p:ph type="sldNum" sz="quarter" idx="12"/>
          </p:nvPr>
        </p:nvSpPr>
        <p:spPr>
          <a:xfrm>
            <a:off x="8005977" y="4729407"/>
            <a:ext cx="863990" cy="165406"/>
          </a:xfrm>
          <a:prstGeom prst="rect">
            <a:avLst/>
          </a:prstGeom>
        </p:spPr>
        <p:txBody>
          <a:bodyPr/>
          <a:lstStyle>
            <a:lvl1pPr>
              <a:defRPr sz="700"/>
            </a:lvl1pPr>
          </a:lstStyle>
          <a:p>
            <a:fld id="{6FCB6B90-8271-4E8F-82C1-E646FBB48A2E}" type="slidenum">
              <a:rPr lang="fi-FI" smtClean="0"/>
              <a:pPr/>
              <a:t>‹#›</a:t>
            </a:fld>
            <a:endParaRPr lang="fi-FI"/>
          </a:p>
        </p:txBody>
      </p:sp>
      <p:sp>
        <p:nvSpPr>
          <p:cNvPr id="18" name="Päivämäärän paikkamerkki 1"/>
          <p:cNvSpPr>
            <a:spLocks noGrp="1"/>
          </p:cNvSpPr>
          <p:nvPr>
            <p:ph type="dt" sz="half" idx="10"/>
          </p:nvPr>
        </p:nvSpPr>
        <p:spPr>
          <a:xfrm>
            <a:off x="282027" y="4728047"/>
            <a:ext cx="916709" cy="164690"/>
          </a:xfrm>
        </p:spPr>
        <p:txBody>
          <a:bodyPr/>
          <a:lstStyle/>
          <a:p>
            <a:fld id="{E70C97DB-DA9C-4CFA-B970-B8599B25F3E4}" type="datetime1">
              <a:rPr lang="fi-FI" smtClean="0"/>
              <a:t>3.8.2026</a:t>
            </a:fld>
            <a:endParaRPr lang="fi-FI"/>
          </a:p>
        </p:txBody>
      </p:sp>
      <p:sp>
        <p:nvSpPr>
          <p:cNvPr id="19" name="Alatunnisteen paikkamerkki 2"/>
          <p:cNvSpPr>
            <a:spLocks noGrp="1"/>
          </p:cNvSpPr>
          <p:nvPr>
            <p:ph type="ftr" sz="quarter" idx="11"/>
          </p:nvPr>
        </p:nvSpPr>
        <p:spPr>
          <a:xfrm>
            <a:off x="1111510" y="4728047"/>
            <a:ext cx="1295891" cy="164690"/>
          </a:xfrm>
        </p:spPr>
        <p:txBody>
          <a:bodyPr/>
          <a:lstStyle/>
          <a:p>
            <a:r>
              <a:rPr lang="fi-FI"/>
              <a:t>Teknologiateollisuus</a:t>
            </a:r>
          </a:p>
        </p:txBody>
      </p:sp>
      <p:sp>
        <p:nvSpPr>
          <p:cNvPr id="5" name="Sisällön paikkamerkki 4"/>
          <p:cNvSpPr>
            <a:spLocks noGrp="1"/>
          </p:cNvSpPr>
          <p:nvPr>
            <p:ph sz="quarter" idx="17"/>
          </p:nvPr>
        </p:nvSpPr>
        <p:spPr>
          <a:xfrm>
            <a:off x="381000" y="1103313"/>
            <a:ext cx="8391525" cy="3541712"/>
          </a:xfrm>
        </p:spPr>
        <p:txBody>
          <a:bodyPr/>
          <a:lstStyle>
            <a:lvl1pPr marL="0" indent="0">
              <a:buFontTx/>
              <a:buNone/>
              <a:defRPr/>
            </a:lvl1pPr>
            <a:lvl2pPr marL="471332" indent="0">
              <a:lnSpc>
                <a:spcPts val="1800"/>
              </a:lnSpc>
              <a:spcBef>
                <a:spcPts val="200"/>
              </a:spcBef>
              <a:spcAft>
                <a:spcPts val="200"/>
              </a:spcAft>
              <a:buFontTx/>
              <a:buNone/>
              <a:defRPr/>
            </a:lvl2pPr>
            <a:lvl3pPr marL="786191" indent="0">
              <a:lnSpc>
                <a:spcPts val="1800"/>
              </a:lnSpc>
              <a:spcBef>
                <a:spcPts val="200"/>
              </a:spcBef>
              <a:spcAft>
                <a:spcPts val="200"/>
              </a:spcAft>
              <a:buFontTx/>
              <a:buNone/>
              <a:defRPr/>
            </a:lvl3pPr>
            <a:lvl4pPr marL="1109451" indent="0">
              <a:lnSpc>
                <a:spcPts val="1800"/>
              </a:lnSpc>
              <a:spcBef>
                <a:spcPts val="200"/>
              </a:spcBef>
              <a:spcAft>
                <a:spcPts val="200"/>
              </a:spcAft>
              <a:buFontTx/>
              <a:buNone/>
              <a:defRPr/>
            </a:lvl4pPr>
          </a:lstStyle>
          <a:p>
            <a:pPr lvl="0"/>
            <a:r>
              <a:rPr lang="fi-FI"/>
              <a:t>Muokkaa tekstin perustyylejä napsauttamalla</a:t>
            </a:r>
          </a:p>
        </p:txBody>
      </p:sp>
      <p:sp>
        <p:nvSpPr>
          <p:cNvPr id="16" name="Tekstin paikkamerkki 2"/>
          <p:cNvSpPr>
            <a:spLocks noGrp="1"/>
          </p:cNvSpPr>
          <p:nvPr>
            <p:ph type="body" sz="quarter" idx="18" hasCustomPrompt="1"/>
          </p:nvPr>
        </p:nvSpPr>
        <p:spPr>
          <a:xfrm>
            <a:off x="2334682" y="4727574"/>
            <a:ext cx="2971717" cy="165163"/>
          </a:xfrm>
        </p:spPr>
        <p:txBody>
          <a:bodyPr>
            <a:noAutofit/>
          </a:bodyPr>
          <a:lstStyle>
            <a:lvl1pPr marL="0" indent="0">
              <a:lnSpc>
                <a:spcPct val="100000"/>
              </a:lnSpc>
              <a:spcBef>
                <a:spcPts val="0"/>
              </a:spcBef>
              <a:spcAft>
                <a:spcPts val="0"/>
              </a:spcAft>
              <a:buFontTx/>
              <a:buNone/>
              <a:defRPr sz="700" spc="0" baseline="0"/>
            </a:lvl1pPr>
          </a:lstStyle>
          <a:p>
            <a:pPr lvl="0"/>
            <a:r>
              <a:rPr lang="fi-FI"/>
              <a:t>Lähde tähän</a:t>
            </a:r>
          </a:p>
        </p:txBody>
      </p:sp>
    </p:spTree>
    <p:extLst>
      <p:ext uri="{BB962C8B-B14F-4D97-AF65-F5344CB8AC3E}">
        <p14:creationId xmlns:p14="http://schemas.microsoft.com/office/powerpoint/2010/main" val="1067460176"/>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yhjä dia">
    <p:spTree>
      <p:nvGrpSpPr>
        <p:cNvPr id="1" name=""/>
        <p:cNvGrpSpPr/>
        <p:nvPr/>
      </p:nvGrpSpPr>
      <p:grpSpPr>
        <a:xfrm>
          <a:off x="0" y="0"/>
          <a:ext cx="0" cy="0"/>
          <a:chOff x="0" y="0"/>
          <a:chExt cx="0" cy="0"/>
        </a:xfrm>
      </p:grpSpPr>
      <p:pic>
        <p:nvPicPr>
          <p:cNvPr id="2" name="Kuva 1"/>
          <p:cNvPicPr>
            <a:picLocks noChangeAspect="1"/>
          </p:cNvPicPr>
          <p:nvPr userDrawn="1"/>
        </p:nvPicPr>
        <p:blipFill>
          <a:blip r:embed="rId2"/>
          <a:stretch>
            <a:fillRect/>
          </a:stretch>
        </p:blipFill>
        <p:spPr>
          <a:xfrm>
            <a:off x="8335624" y="368923"/>
            <a:ext cx="437056" cy="437032"/>
          </a:xfrm>
          <a:prstGeom prst="rect">
            <a:avLst/>
          </a:prstGeom>
        </p:spPr>
      </p:pic>
      <p:sp>
        <p:nvSpPr>
          <p:cNvPr id="3" name="Dian numeron paikkamerkki 3"/>
          <p:cNvSpPr>
            <a:spLocks noGrp="1"/>
          </p:cNvSpPr>
          <p:nvPr>
            <p:ph type="sldNum" sz="quarter" idx="12"/>
          </p:nvPr>
        </p:nvSpPr>
        <p:spPr>
          <a:xfrm>
            <a:off x="8005977" y="4729407"/>
            <a:ext cx="863990" cy="165406"/>
          </a:xfrm>
          <a:prstGeom prst="rect">
            <a:avLst/>
          </a:prstGeom>
        </p:spPr>
        <p:txBody>
          <a:bodyPr/>
          <a:lstStyle>
            <a:lvl1pPr>
              <a:defRPr sz="700"/>
            </a:lvl1pPr>
          </a:lstStyle>
          <a:p>
            <a:fld id="{6FCB6B90-8271-4E8F-82C1-E646FBB48A2E}" type="slidenum">
              <a:rPr lang="fi-FI" smtClean="0"/>
              <a:pPr/>
              <a:t>‹#›</a:t>
            </a:fld>
            <a:endParaRPr lang="fi-FI"/>
          </a:p>
        </p:txBody>
      </p:sp>
      <p:sp>
        <p:nvSpPr>
          <p:cNvPr id="4" name="Päivämäärän paikkamerkki 1"/>
          <p:cNvSpPr>
            <a:spLocks noGrp="1"/>
          </p:cNvSpPr>
          <p:nvPr>
            <p:ph type="dt" sz="half" idx="10"/>
          </p:nvPr>
        </p:nvSpPr>
        <p:spPr>
          <a:xfrm>
            <a:off x="282027" y="4728047"/>
            <a:ext cx="916709" cy="164690"/>
          </a:xfrm>
        </p:spPr>
        <p:txBody>
          <a:bodyPr/>
          <a:lstStyle/>
          <a:p>
            <a:fld id="{E70C97DB-DA9C-4CFA-B970-B8599B25F3E4}" type="datetime1">
              <a:rPr lang="fi-FI" smtClean="0"/>
              <a:t>3.8.2026</a:t>
            </a:fld>
            <a:endParaRPr lang="fi-FI"/>
          </a:p>
        </p:txBody>
      </p:sp>
      <p:sp>
        <p:nvSpPr>
          <p:cNvPr id="5" name="Alatunnisteen paikkamerkki 2"/>
          <p:cNvSpPr>
            <a:spLocks noGrp="1"/>
          </p:cNvSpPr>
          <p:nvPr>
            <p:ph type="ftr" sz="quarter" idx="11"/>
          </p:nvPr>
        </p:nvSpPr>
        <p:spPr>
          <a:xfrm>
            <a:off x="1111510" y="4728047"/>
            <a:ext cx="1295891" cy="164690"/>
          </a:xfrm>
        </p:spPr>
        <p:txBody>
          <a:bodyPr/>
          <a:lstStyle/>
          <a:p>
            <a:r>
              <a:rPr lang="fi-FI"/>
              <a:t>Teknologiateollisuus</a:t>
            </a:r>
          </a:p>
        </p:txBody>
      </p:sp>
      <p:sp>
        <p:nvSpPr>
          <p:cNvPr id="7" name="Tekstin paikkamerkki 3"/>
          <p:cNvSpPr>
            <a:spLocks noGrp="1"/>
          </p:cNvSpPr>
          <p:nvPr>
            <p:ph type="body" sz="quarter" idx="22" hasCustomPrompt="1"/>
          </p:nvPr>
        </p:nvSpPr>
        <p:spPr>
          <a:xfrm>
            <a:off x="252000" y="290513"/>
            <a:ext cx="4320000" cy="250837"/>
          </a:xfrm>
          <a:prstGeom prst="rect">
            <a:avLst/>
          </a:prstGeom>
        </p:spPr>
        <p:txBody>
          <a:bodyPr anchor="t"/>
          <a:lstStyle>
            <a:lvl1pPr marL="25200" indent="0">
              <a:lnSpc>
                <a:spcPct val="100000"/>
              </a:lnSpc>
              <a:spcBef>
                <a:spcPts val="0"/>
              </a:spcBef>
              <a:spcAft>
                <a:spcPts val="0"/>
              </a:spcAft>
              <a:buFontTx/>
              <a:buNone/>
              <a:defRPr sz="1000" b="0" kern="1200" spc="0" baseline="0">
                <a:solidFill>
                  <a:schemeClr val="tx1"/>
                </a:solidFill>
              </a:defRPr>
            </a:lvl1pPr>
            <a:lvl2pPr marL="314865" indent="0">
              <a:buFontTx/>
              <a:buNone/>
              <a:defRPr/>
            </a:lvl2pPr>
            <a:lvl3pPr marL="629724" indent="0">
              <a:buFontTx/>
              <a:buNone/>
              <a:defRPr/>
            </a:lvl3pPr>
            <a:lvl4pPr marL="944589" indent="0">
              <a:buFontTx/>
              <a:buNone/>
              <a:defRPr/>
            </a:lvl4pPr>
            <a:lvl5pPr marL="1267851" indent="0">
              <a:buFontTx/>
              <a:buNone/>
              <a:defRPr/>
            </a:lvl5pPr>
          </a:lstStyle>
          <a:p>
            <a:pPr lvl="0"/>
            <a:r>
              <a:rPr lang="en-US" err="1"/>
              <a:t>Väliotsikko</a:t>
            </a:r>
            <a:r>
              <a:rPr lang="en-US"/>
              <a:t> </a:t>
            </a:r>
            <a:r>
              <a:rPr lang="en-US" err="1"/>
              <a:t>yläviitteenä</a:t>
            </a:r>
            <a:endParaRPr lang="fi-FI"/>
          </a:p>
        </p:txBody>
      </p:sp>
    </p:spTree>
    <p:extLst>
      <p:ext uri="{BB962C8B-B14F-4D97-AF65-F5344CB8AC3E}">
        <p14:creationId xmlns:p14="http://schemas.microsoft.com/office/powerpoint/2010/main" val="3583285883"/>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äliotsikkodia - valkoinen">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stretch>
            <a:fillRect/>
          </a:stretch>
        </p:blipFill>
        <p:spPr>
          <a:xfrm>
            <a:off x="8335624" y="368923"/>
            <a:ext cx="437056" cy="437032"/>
          </a:xfrm>
          <a:prstGeom prst="rect">
            <a:avLst/>
          </a:prstGeom>
        </p:spPr>
      </p:pic>
      <p:sp>
        <p:nvSpPr>
          <p:cNvPr id="14" name="Dian numeron paikkamerkki 3"/>
          <p:cNvSpPr>
            <a:spLocks noGrp="1"/>
          </p:cNvSpPr>
          <p:nvPr>
            <p:ph type="sldNum" sz="quarter" idx="12"/>
          </p:nvPr>
        </p:nvSpPr>
        <p:spPr>
          <a:xfrm>
            <a:off x="8005977" y="4729407"/>
            <a:ext cx="863990" cy="165406"/>
          </a:xfrm>
          <a:prstGeom prst="rect">
            <a:avLst/>
          </a:prstGeom>
        </p:spPr>
        <p:txBody>
          <a:bodyPr/>
          <a:lstStyle>
            <a:lvl1pPr>
              <a:defRPr sz="700"/>
            </a:lvl1pPr>
          </a:lstStyle>
          <a:p>
            <a:fld id="{6FCB6B90-8271-4E8F-82C1-E646FBB48A2E}" type="slidenum">
              <a:rPr lang="fi-FI" smtClean="0"/>
              <a:pPr/>
              <a:t>‹#›</a:t>
            </a:fld>
            <a:endParaRPr lang="fi-FI"/>
          </a:p>
        </p:txBody>
      </p:sp>
      <p:sp>
        <p:nvSpPr>
          <p:cNvPr id="15" name="Päivämäärän paikkamerkki 1"/>
          <p:cNvSpPr>
            <a:spLocks noGrp="1"/>
          </p:cNvSpPr>
          <p:nvPr>
            <p:ph type="dt" sz="half" idx="10"/>
          </p:nvPr>
        </p:nvSpPr>
        <p:spPr>
          <a:xfrm>
            <a:off x="282027" y="4728047"/>
            <a:ext cx="916709" cy="164690"/>
          </a:xfrm>
        </p:spPr>
        <p:txBody>
          <a:bodyPr/>
          <a:lstStyle/>
          <a:p>
            <a:fld id="{8D9E7F89-CFBC-40A6-849E-791F2CE17670}" type="datetime1">
              <a:rPr lang="fi-FI" smtClean="0"/>
              <a:t>3.8.2026</a:t>
            </a:fld>
            <a:endParaRPr lang="fi-FI"/>
          </a:p>
        </p:txBody>
      </p:sp>
      <p:sp>
        <p:nvSpPr>
          <p:cNvPr id="17" name="Alatunnisteen paikkamerkki 2"/>
          <p:cNvSpPr>
            <a:spLocks noGrp="1"/>
          </p:cNvSpPr>
          <p:nvPr>
            <p:ph type="ftr" sz="quarter" idx="11"/>
          </p:nvPr>
        </p:nvSpPr>
        <p:spPr>
          <a:xfrm>
            <a:off x="1111510" y="4728047"/>
            <a:ext cx="1295891" cy="164690"/>
          </a:xfrm>
        </p:spPr>
        <p:txBody>
          <a:bodyPr/>
          <a:lstStyle/>
          <a:p>
            <a:r>
              <a:rPr lang="fi-FI"/>
              <a:t>Teknologiateollisuus</a:t>
            </a:r>
          </a:p>
        </p:txBody>
      </p:sp>
      <p:sp>
        <p:nvSpPr>
          <p:cNvPr id="11" name="Tekstin paikkamerkki 28"/>
          <p:cNvSpPr>
            <a:spLocks noGrp="1"/>
          </p:cNvSpPr>
          <p:nvPr>
            <p:ph type="body" sz="quarter" idx="22" hasCustomPrompt="1"/>
          </p:nvPr>
        </p:nvSpPr>
        <p:spPr>
          <a:xfrm>
            <a:off x="1072800" y="1913747"/>
            <a:ext cx="7171200" cy="1176411"/>
          </a:xfrm>
          <a:prstGeom prst="rect">
            <a:avLst/>
          </a:prstGeom>
        </p:spPr>
        <p:txBody>
          <a:bodyPr/>
          <a:lstStyle>
            <a:lvl1pPr marL="14400" indent="0">
              <a:lnSpc>
                <a:spcPts val="2700"/>
              </a:lnSpc>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Tree>
    <p:extLst>
      <p:ext uri="{BB962C8B-B14F-4D97-AF65-F5344CB8AC3E}">
        <p14:creationId xmlns:p14="http://schemas.microsoft.com/office/powerpoint/2010/main" val="2207341520"/>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valkoinen">
    <p:bg>
      <p:bgPr>
        <a:solidFill>
          <a:schemeClr val="bg1"/>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5090400" y="0"/>
            <a:ext cx="4053605" cy="5143500"/>
          </a:xfrm>
          <a:prstGeom prst="rect">
            <a:avLst/>
          </a:prstGeom>
        </p:spPr>
        <p:txBody>
          <a:bodyPr anchor="ctr"/>
          <a:lstStyle>
            <a:lvl1pPr marL="0" indent="0" algn="ctr">
              <a:buFontTx/>
              <a:buNone/>
              <a:defRPr sz="1500">
                <a:solidFill>
                  <a:srgbClr val="000000"/>
                </a:solidFill>
              </a:defRPr>
            </a:lvl1pPr>
          </a:lstStyle>
          <a:p>
            <a:r>
              <a:rPr lang="fi-FI"/>
              <a:t>Lisää kuva napsauttamalla kuvaketta</a:t>
            </a:r>
          </a:p>
        </p:txBody>
      </p:sp>
      <p:sp>
        <p:nvSpPr>
          <p:cNvPr id="9" name="Päivämäärän paikkamerkki 1"/>
          <p:cNvSpPr>
            <a:spLocks noGrp="1"/>
          </p:cNvSpPr>
          <p:nvPr>
            <p:ph type="dt" sz="half" idx="10"/>
          </p:nvPr>
        </p:nvSpPr>
        <p:spPr>
          <a:xfrm>
            <a:off x="282027" y="4728047"/>
            <a:ext cx="916709" cy="164690"/>
          </a:xfrm>
        </p:spPr>
        <p:txBody>
          <a:bodyPr/>
          <a:lstStyle>
            <a:lvl1pPr>
              <a:defRPr>
                <a:solidFill>
                  <a:srgbClr val="000000"/>
                </a:solidFill>
              </a:defRPr>
            </a:lvl1pPr>
          </a:lstStyle>
          <a:p>
            <a:fld id="{4D1D5393-FFB8-4AFB-965F-DF835FFEFFC2}" type="datetime1">
              <a:rPr lang="fi-FI" smtClean="0"/>
              <a:t>3.8.2026</a:t>
            </a:fld>
            <a:endParaRPr lang="fi-FI"/>
          </a:p>
        </p:txBody>
      </p:sp>
      <p:sp>
        <p:nvSpPr>
          <p:cNvPr id="10" name="Alatunnisteen paikkamerkki 2"/>
          <p:cNvSpPr>
            <a:spLocks noGrp="1"/>
          </p:cNvSpPr>
          <p:nvPr>
            <p:ph type="ftr" sz="quarter" idx="11"/>
          </p:nvPr>
        </p:nvSpPr>
        <p:spPr>
          <a:xfrm>
            <a:off x="1111510" y="4728047"/>
            <a:ext cx="1295891" cy="164690"/>
          </a:xfrm>
        </p:spPr>
        <p:txBody>
          <a:bodyPr/>
          <a:lstStyle>
            <a:lvl1pPr>
              <a:defRPr>
                <a:solidFill>
                  <a:srgbClr val="000000"/>
                </a:solidFill>
              </a:defRPr>
            </a:lvl1pPr>
          </a:lstStyle>
          <a:p>
            <a:r>
              <a:rPr lang="fi-FI"/>
              <a:t>Teknologiateollisuus</a:t>
            </a:r>
          </a:p>
        </p:txBody>
      </p:sp>
      <p:sp>
        <p:nvSpPr>
          <p:cNvPr id="7" name="Tekstin paikkamerkki 2"/>
          <p:cNvSpPr>
            <a:spLocks noGrp="1"/>
          </p:cNvSpPr>
          <p:nvPr>
            <p:ph idx="21"/>
          </p:nvPr>
        </p:nvSpPr>
        <p:spPr>
          <a:xfrm>
            <a:off x="1072800" y="1585226"/>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rgbClr val="000000"/>
                </a:solidFill>
              </a:defRPr>
            </a:lvl1pPr>
            <a:lvl2pPr indent="-158400">
              <a:buSzPct val="125000"/>
              <a:defRPr sz="1300" baseline="0">
                <a:solidFill>
                  <a:srgbClr val="000000"/>
                </a:solidFill>
              </a:defRPr>
            </a:lvl2pPr>
            <a:lvl3pPr indent="-158400">
              <a:buSzPct val="125000"/>
              <a:defRPr sz="1100">
                <a:solidFill>
                  <a:srgbClr val="000000"/>
                </a:solidFill>
              </a:defRPr>
            </a:lvl3pPr>
            <a:lvl4pPr indent="-158400">
              <a:buSzPct val="125000"/>
              <a:defRPr sz="10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072800" y="1102950"/>
            <a:ext cx="3844800" cy="367183"/>
          </a:xfrm>
          <a:prstGeom prst="rect">
            <a:avLst/>
          </a:prstGeom>
        </p:spPr>
        <p:txBody>
          <a:bodyPr/>
          <a:lstStyle>
            <a:lvl1pPr marL="14400" indent="0">
              <a:lnSpc>
                <a:spcPts val="2700"/>
              </a:lnSpc>
              <a:spcAft>
                <a:spcPts val="0"/>
              </a:spcAft>
              <a:buFontTx/>
              <a:buNone/>
              <a:defRPr sz="2200" b="1" baseline="0">
                <a:solidFill>
                  <a:srgbClr val="000000"/>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Tree>
    <p:extLst>
      <p:ext uri="{BB962C8B-B14F-4D97-AF65-F5344CB8AC3E}">
        <p14:creationId xmlns:p14="http://schemas.microsoft.com/office/powerpoint/2010/main" val="1021886745"/>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äliotsikkodia - turkoosi">
    <p:bg>
      <p:bgPr>
        <a:solidFill>
          <a:srgbClr val="0ACFCF"/>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stretch>
            <a:fillRect/>
          </a:stretch>
        </p:blipFill>
        <p:spPr>
          <a:xfrm>
            <a:off x="8335004" y="370433"/>
            <a:ext cx="437200" cy="437174"/>
          </a:xfrm>
          <a:prstGeom prst="rect">
            <a:avLst/>
          </a:prstGeom>
        </p:spPr>
      </p:pic>
      <p:sp>
        <p:nvSpPr>
          <p:cNvPr id="9" name="Tekstin paikkamerkki 28"/>
          <p:cNvSpPr>
            <a:spLocks noGrp="1"/>
          </p:cNvSpPr>
          <p:nvPr>
            <p:ph type="body" sz="quarter" idx="15" hasCustomPrompt="1"/>
          </p:nvPr>
        </p:nvSpPr>
        <p:spPr>
          <a:xfrm>
            <a:off x="1072800" y="1924882"/>
            <a:ext cx="6977283" cy="1165268"/>
          </a:xfrm>
          <a:prstGeom prst="rect">
            <a:avLst/>
          </a:prstGeom>
        </p:spPr>
        <p:txBody>
          <a:bodyPr/>
          <a:lstStyle>
            <a:lvl1pPr marL="10800" indent="0">
              <a:lnSpc>
                <a:spcPts val="2700"/>
              </a:lnSpc>
              <a:spcBef>
                <a:spcPts val="0"/>
              </a:spcBef>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0" name="Dian numeron paikkamerkki 3"/>
          <p:cNvSpPr>
            <a:spLocks noGrp="1"/>
          </p:cNvSpPr>
          <p:nvPr>
            <p:ph type="sldNum" sz="quarter" idx="12"/>
          </p:nvPr>
        </p:nvSpPr>
        <p:spPr>
          <a:xfrm>
            <a:off x="8005977" y="4729407"/>
            <a:ext cx="863990" cy="165406"/>
          </a:xfrm>
          <a:prstGeom prst="rect">
            <a:avLst/>
          </a:prstGeom>
        </p:spPr>
        <p:txBody>
          <a:bodyPr/>
          <a:lstStyle>
            <a:lvl1pPr>
              <a:defRPr sz="700">
                <a:solidFill>
                  <a:schemeClr val="bg1"/>
                </a:solidFill>
              </a:defRPr>
            </a:lvl1pPr>
          </a:lstStyle>
          <a:p>
            <a:fld id="{6FCB6B90-8271-4E8F-82C1-E646FBB48A2E}" type="slidenum">
              <a:rPr lang="fi-FI" smtClean="0"/>
              <a:pPr/>
              <a:t>‹#›</a:t>
            </a:fld>
            <a:endParaRPr lang="fi-FI"/>
          </a:p>
        </p:txBody>
      </p:sp>
      <p:sp>
        <p:nvSpPr>
          <p:cNvPr id="12"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FBD49F65-936D-47C1-B476-B10D0AC9DEC4}" type="datetime1">
              <a:rPr lang="fi-FI" smtClean="0"/>
              <a:t>3.8.2026</a:t>
            </a:fld>
            <a:endParaRPr lang="fi-FI"/>
          </a:p>
        </p:txBody>
      </p:sp>
      <p:sp>
        <p:nvSpPr>
          <p:cNvPr id="14"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Tree>
    <p:extLst>
      <p:ext uri="{BB962C8B-B14F-4D97-AF65-F5344CB8AC3E}">
        <p14:creationId xmlns:p14="http://schemas.microsoft.com/office/powerpoint/2010/main" val="456958868"/>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turkoosi">
    <p:bg>
      <p:bgPr>
        <a:solidFill>
          <a:srgbClr val="0ACFCF"/>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5090400" y="0"/>
            <a:ext cx="4053605" cy="5143500"/>
          </a:xfrm>
          <a:prstGeom prst="rect">
            <a:avLst/>
          </a:prstGeom>
        </p:spPr>
        <p:txBody>
          <a:bodyPr anchor="ctr"/>
          <a:lstStyle>
            <a:lvl1pPr marL="0" indent="0" algn="ctr">
              <a:buFontTx/>
              <a:buNone/>
              <a:defRPr sz="1500">
                <a:solidFill>
                  <a:schemeClr val="bg1"/>
                </a:solidFill>
              </a:defRPr>
            </a:lvl1pPr>
          </a:lstStyle>
          <a:p>
            <a:r>
              <a:rPr lang="fi-FI"/>
              <a:t>Lisää kuva napsauttamalla kuvaketta</a:t>
            </a:r>
          </a:p>
        </p:txBody>
      </p:sp>
      <p:sp>
        <p:nvSpPr>
          <p:cNvPr id="9"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8E114E9B-AF34-462B-9107-FB4A4FE20955}" type="datetime1">
              <a:rPr lang="fi-FI" smtClean="0"/>
              <a:t>3.8.2026</a:t>
            </a:fld>
            <a:endParaRPr lang="fi-FI"/>
          </a:p>
        </p:txBody>
      </p:sp>
      <p:sp>
        <p:nvSpPr>
          <p:cNvPr id="10"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
        <p:nvSpPr>
          <p:cNvPr id="7" name="Tekstin paikkamerkki 2"/>
          <p:cNvSpPr>
            <a:spLocks noGrp="1"/>
          </p:cNvSpPr>
          <p:nvPr>
            <p:ph idx="21"/>
          </p:nvPr>
        </p:nvSpPr>
        <p:spPr>
          <a:xfrm>
            <a:off x="1072800" y="1583052"/>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chemeClr val="bg1"/>
                </a:solidFill>
              </a:defRPr>
            </a:lvl1pPr>
            <a:lvl2pPr indent="-158400">
              <a:buSzPct val="125000"/>
              <a:defRPr sz="1300" baseline="0">
                <a:solidFill>
                  <a:schemeClr val="bg1"/>
                </a:solidFill>
              </a:defRPr>
            </a:lvl2pPr>
            <a:lvl3pPr indent="-158400">
              <a:buSzPct val="125000"/>
              <a:defRPr sz="1100">
                <a:solidFill>
                  <a:schemeClr val="bg1"/>
                </a:solidFill>
              </a:defRPr>
            </a:lvl3pPr>
            <a:lvl4pPr indent="-158400">
              <a:buSzPct val="125000"/>
              <a:defRPr sz="1000">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072800" y="1102950"/>
            <a:ext cx="3844800" cy="367183"/>
          </a:xfrm>
          <a:prstGeom prst="rect">
            <a:avLst/>
          </a:prstGeom>
        </p:spPr>
        <p:txBody>
          <a:bodyPr/>
          <a:lstStyle>
            <a:lvl1pPr marL="14400" indent="0">
              <a:lnSpc>
                <a:spcPts val="2700"/>
              </a:lnSpc>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Tree>
    <p:extLst>
      <p:ext uri="{BB962C8B-B14F-4D97-AF65-F5344CB8AC3E}">
        <p14:creationId xmlns:p14="http://schemas.microsoft.com/office/powerpoint/2010/main" val="2005528484"/>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äliotsikkodia - petroli">
    <p:bg>
      <p:bgPr>
        <a:solidFill>
          <a:srgbClr val="0F78B2"/>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stretch>
            <a:fillRect/>
          </a:stretch>
        </p:blipFill>
        <p:spPr>
          <a:xfrm>
            <a:off x="8335004" y="370433"/>
            <a:ext cx="437200" cy="437174"/>
          </a:xfrm>
          <a:prstGeom prst="rect">
            <a:avLst/>
          </a:prstGeom>
        </p:spPr>
      </p:pic>
      <p:sp>
        <p:nvSpPr>
          <p:cNvPr id="10" name="Tekstin paikkamerkki 28"/>
          <p:cNvSpPr>
            <a:spLocks noGrp="1"/>
          </p:cNvSpPr>
          <p:nvPr>
            <p:ph type="body" sz="quarter" idx="15" hasCustomPrompt="1"/>
          </p:nvPr>
        </p:nvSpPr>
        <p:spPr>
          <a:xfrm>
            <a:off x="1072800" y="1924882"/>
            <a:ext cx="6977283" cy="1165268"/>
          </a:xfrm>
          <a:prstGeom prst="rect">
            <a:avLst/>
          </a:prstGeom>
        </p:spPr>
        <p:txBody>
          <a:bodyPr/>
          <a:lstStyle>
            <a:lvl1pPr marL="10800" indent="0">
              <a:lnSpc>
                <a:spcPts val="2700"/>
              </a:lnSpc>
              <a:spcBef>
                <a:spcPts val="0"/>
              </a:spcBef>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2" name="Dian numeron paikkamerkki 3"/>
          <p:cNvSpPr>
            <a:spLocks noGrp="1"/>
          </p:cNvSpPr>
          <p:nvPr>
            <p:ph type="sldNum" sz="quarter" idx="12"/>
          </p:nvPr>
        </p:nvSpPr>
        <p:spPr>
          <a:xfrm>
            <a:off x="8005977" y="4729407"/>
            <a:ext cx="863990" cy="165406"/>
          </a:xfrm>
          <a:prstGeom prst="rect">
            <a:avLst/>
          </a:prstGeom>
        </p:spPr>
        <p:txBody>
          <a:bodyPr/>
          <a:lstStyle>
            <a:lvl1pPr>
              <a:defRPr sz="700">
                <a:solidFill>
                  <a:schemeClr val="bg1"/>
                </a:solidFill>
              </a:defRPr>
            </a:lvl1pPr>
          </a:lstStyle>
          <a:p>
            <a:fld id="{6FCB6B90-8271-4E8F-82C1-E646FBB48A2E}" type="slidenum">
              <a:rPr lang="fi-FI" smtClean="0"/>
              <a:pPr/>
              <a:t>‹#›</a:t>
            </a:fld>
            <a:endParaRPr lang="fi-FI"/>
          </a:p>
        </p:txBody>
      </p:sp>
      <p:sp>
        <p:nvSpPr>
          <p:cNvPr id="14"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F7D0C29F-D373-4791-88C9-86C29F06AD83}" type="datetime1">
              <a:rPr lang="fi-FI" smtClean="0"/>
              <a:t>3.8.2026</a:t>
            </a:fld>
            <a:endParaRPr lang="fi-FI"/>
          </a:p>
        </p:txBody>
      </p:sp>
      <p:sp>
        <p:nvSpPr>
          <p:cNvPr id="15"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Tree>
    <p:extLst>
      <p:ext uri="{BB962C8B-B14F-4D97-AF65-F5344CB8AC3E}">
        <p14:creationId xmlns:p14="http://schemas.microsoft.com/office/powerpoint/2010/main" val="174770107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petroli">
    <p:bg>
      <p:bgPr>
        <a:solidFill>
          <a:srgbClr val="0F78B2"/>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5090400" y="0"/>
            <a:ext cx="4053605" cy="5143500"/>
          </a:xfrm>
          <a:prstGeom prst="rect">
            <a:avLst/>
          </a:prstGeom>
        </p:spPr>
        <p:txBody>
          <a:bodyPr anchor="ctr"/>
          <a:lstStyle>
            <a:lvl1pPr marL="0" indent="0" algn="ctr">
              <a:buFontTx/>
              <a:buNone/>
              <a:defRPr sz="1500">
                <a:solidFill>
                  <a:schemeClr val="bg1"/>
                </a:solidFill>
              </a:defRPr>
            </a:lvl1pPr>
          </a:lstStyle>
          <a:p>
            <a:r>
              <a:rPr lang="fi-FI"/>
              <a:t>Lisää kuva napsauttamalla kuvaketta</a:t>
            </a:r>
          </a:p>
        </p:txBody>
      </p:sp>
      <p:sp>
        <p:nvSpPr>
          <p:cNvPr id="9"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5C870B0A-5FAA-48CC-9422-68AAC5A5CADB}" type="datetime1">
              <a:rPr lang="fi-FI" smtClean="0"/>
              <a:t>3.8.2026</a:t>
            </a:fld>
            <a:endParaRPr lang="fi-FI"/>
          </a:p>
        </p:txBody>
      </p:sp>
      <p:sp>
        <p:nvSpPr>
          <p:cNvPr id="10"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
        <p:nvSpPr>
          <p:cNvPr id="11" name="Tekstin paikkamerkki 2"/>
          <p:cNvSpPr>
            <a:spLocks noGrp="1"/>
          </p:cNvSpPr>
          <p:nvPr>
            <p:ph idx="21"/>
          </p:nvPr>
        </p:nvSpPr>
        <p:spPr>
          <a:xfrm>
            <a:off x="1072800" y="1584884"/>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chemeClr val="bg1"/>
                </a:solidFill>
              </a:defRPr>
            </a:lvl1pPr>
            <a:lvl2pPr indent="-158400">
              <a:buSzPct val="125000"/>
              <a:defRPr sz="1300" baseline="0">
                <a:solidFill>
                  <a:schemeClr val="bg1"/>
                </a:solidFill>
              </a:defRPr>
            </a:lvl2pPr>
            <a:lvl3pPr indent="-158400">
              <a:buSzPct val="125000"/>
              <a:defRPr sz="1100">
                <a:solidFill>
                  <a:schemeClr val="bg1"/>
                </a:solidFill>
              </a:defRPr>
            </a:lvl3pPr>
            <a:lvl4pPr indent="-158400">
              <a:buSzPct val="125000"/>
              <a:defRPr sz="1000">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12" name="Tekstin paikkamerkki 28"/>
          <p:cNvSpPr>
            <a:spLocks noGrp="1"/>
          </p:cNvSpPr>
          <p:nvPr>
            <p:ph type="body" sz="quarter" idx="22" hasCustomPrompt="1"/>
          </p:nvPr>
        </p:nvSpPr>
        <p:spPr>
          <a:xfrm>
            <a:off x="1072800" y="1102950"/>
            <a:ext cx="3844800" cy="367183"/>
          </a:xfrm>
          <a:prstGeom prst="rect">
            <a:avLst/>
          </a:prstGeom>
        </p:spPr>
        <p:txBody>
          <a:bodyPr/>
          <a:lstStyle>
            <a:lvl1pPr marL="14400" indent="0">
              <a:lnSpc>
                <a:spcPts val="2700"/>
              </a:lnSpc>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Tree>
    <p:extLst>
      <p:ext uri="{BB962C8B-B14F-4D97-AF65-F5344CB8AC3E}">
        <p14:creationId xmlns:p14="http://schemas.microsoft.com/office/powerpoint/2010/main" val="2647428192"/>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äliotsikkodia - sininen">
    <p:bg>
      <p:bgPr>
        <a:solidFill>
          <a:srgbClr val="141F94"/>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stretch>
            <a:fillRect/>
          </a:stretch>
        </p:blipFill>
        <p:spPr>
          <a:xfrm>
            <a:off x="8335004" y="370433"/>
            <a:ext cx="437200" cy="437174"/>
          </a:xfrm>
          <a:prstGeom prst="rect">
            <a:avLst/>
          </a:prstGeom>
        </p:spPr>
      </p:pic>
      <p:sp>
        <p:nvSpPr>
          <p:cNvPr id="10" name="Tekstin paikkamerkki 28"/>
          <p:cNvSpPr>
            <a:spLocks noGrp="1"/>
          </p:cNvSpPr>
          <p:nvPr>
            <p:ph type="body" sz="quarter" idx="15" hasCustomPrompt="1"/>
          </p:nvPr>
        </p:nvSpPr>
        <p:spPr>
          <a:xfrm>
            <a:off x="1072800" y="1924882"/>
            <a:ext cx="6977283" cy="1165268"/>
          </a:xfrm>
          <a:prstGeom prst="rect">
            <a:avLst/>
          </a:prstGeom>
        </p:spPr>
        <p:txBody>
          <a:bodyPr/>
          <a:lstStyle>
            <a:lvl1pPr marL="10800" indent="0">
              <a:lnSpc>
                <a:spcPts val="2700"/>
              </a:lnSpc>
              <a:spcBef>
                <a:spcPts val="0"/>
              </a:spcBef>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2" name="Dian numeron paikkamerkki 3"/>
          <p:cNvSpPr>
            <a:spLocks noGrp="1"/>
          </p:cNvSpPr>
          <p:nvPr>
            <p:ph type="sldNum" sz="quarter" idx="12"/>
          </p:nvPr>
        </p:nvSpPr>
        <p:spPr>
          <a:xfrm>
            <a:off x="8005977" y="4729407"/>
            <a:ext cx="863990" cy="165406"/>
          </a:xfrm>
          <a:prstGeom prst="rect">
            <a:avLst/>
          </a:prstGeom>
        </p:spPr>
        <p:txBody>
          <a:bodyPr/>
          <a:lstStyle>
            <a:lvl1pPr>
              <a:defRPr sz="700">
                <a:solidFill>
                  <a:schemeClr val="bg1"/>
                </a:solidFill>
              </a:defRPr>
            </a:lvl1pPr>
          </a:lstStyle>
          <a:p>
            <a:fld id="{6FCB6B90-8271-4E8F-82C1-E646FBB48A2E}" type="slidenum">
              <a:rPr lang="fi-FI" smtClean="0"/>
              <a:pPr/>
              <a:t>‹#›</a:t>
            </a:fld>
            <a:endParaRPr lang="fi-FI"/>
          </a:p>
        </p:txBody>
      </p:sp>
      <p:sp>
        <p:nvSpPr>
          <p:cNvPr id="14"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33A50D0A-99B9-48FE-8B08-047EE10ADBDA}" type="datetime1">
              <a:rPr lang="fi-FI" smtClean="0"/>
              <a:t>3.8.2026</a:t>
            </a:fld>
            <a:endParaRPr lang="fi-FI"/>
          </a:p>
        </p:txBody>
      </p:sp>
      <p:sp>
        <p:nvSpPr>
          <p:cNvPr id="15"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Tree>
    <p:extLst>
      <p:ext uri="{BB962C8B-B14F-4D97-AF65-F5344CB8AC3E}">
        <p14:creationId xmlns:p14="http://schemas.microsoft.com/office/powerpoint/2010/main" val="4062311651"/>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äliotsikkodia tekstille ja kuvalle - sininen">
    <p:bg>
      <p:bgPr>
        <a:solidFill>
          <a:srgbClr val="141F94"/>
        </a:solidFill>
        <a:effectLst/>
      </p:bgPr>
    </p:bg>
    <p:spTree>
      <p:nvGrpSpPr>
        <p:cNvPr id="1" name=""/>
        <p:cNvGrpSpPr/>
        <p:nvPr/>
      </p:nvGrpSpPr>
      <p:grpSpPr>
        <a:xfrm>
          <a:off x="0" y="0"/>
          <a:ext cx="0" cy="0"/>
          <a:chOff x="0" y="0"/>
          <a:chExt cx="0" cy="0"/>
        </a:xfrm>
      </p:grpSpPr>
      <p:sp>
        <p:nvSpPr>
          <p:cNvPr id="14" name="Kuvan paikkamerkki 6"/>
          <p:cNvSpPr>
            <a:spLocks noGrp="1"/>
          </p:cNvSpPr>
          <p:nvPr>
            <p:ph type="pic" sz="quarter" idx="18"/>
          </p:nvPr>
        </p:nvSpPr>
        <p:spPr>
          <a:xfrm>
            <a:off x="5090400" y="0"/>
            <a:ext cx="4053605" cy="5143500"/>
          </a:xfrm>
          <a:prstGeom prst="rect">
            <a:avLst/>
          </a:prstGeom>
        </p:spPr>
        <p:txBody>
          <a:bodyPr anchor="ctr"/>
          <a:lstStyle>
            <a:lvl1pPr marL="0" indent="0" algn="ctr">
              <a:buFontTx/>
              <a:buNone/>
              <a:defRPr sz="1500">
                <a:solidFill>
                  <a:schemeClr val="bg1"/>
                </a:solidFill>
              </a:defRPr>
            </a:lvl1pPr>
          </a:lstStyle>
          <a:p>
            <a:r>
              <a:rPr lang="fi-FI"/>
              <a:t>Lisää kuva napsauttamalla kuvaketta</a:t>
            </a:r>
          </a:p>
        </p:txBody>
      </p:sp>
      <p:sp>
        <p:nvSpPr>
          <p:cNvPr id="9"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71EF2A4B-BD6C-442B-B37A-933F3A2F5101}" type="datetime1">
              <a:rPr lang="fi-FI" smtClean="0"/>
              <a:t>3.8.2026</a:t>
            </a:fld>
            <a:endParaRPr lang="fi-FI"/>
          </a:p>
        </p:txBody>
      </p:sp>
      <p:sp>
        <p:nvSpPr>
          <p:cNvPr id="10"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
        <p:nvSpPr>
          <p:cNvPr id="7" name="Tekstin paikkamerkki 2"/>
          <p:cNvSpPr>
            <a:spLocks noGrp="1"/>
          </p:cNvSpPr>
          <p:nvPr>
            <p:ph idx="21"/>
          </p:nvPr>
        </p:nvSpPr>
        <p:spPr>
          <a:xfrm>
            <a:off x="1072800" y="1585226"/>
            <a:ext cx="3844800" cy="2849967"/>
          </a:xfrm>
          <a:prstGeom prst="rect">
            <a:avLst/>
          </a:prstGeom>
        </p:spPr>
        <p:txBody>
          <a:bodyPr vert="horz" lIns="91440" tIns="45720" rIns="91440" bIns="45720" rtlCol="0">
            <a:normAutofit/>
          </a:bodyPr>
          <a:lstStyle>
            <a:lvl1pPr marL="234000" marR="0" indent="-212400" algn="l" defTabSz="806052" rtl="0" eaLnBrk="1" fontAlgn="auto" latinLnBrk="0" hangingPunct="1">
              <a:lnSpc>
                <a:spcPts val="2000"/>
              </a:lnSpc>
              <a:spcBef>
                <a:spcPts val="400"/>
              </a:spcBef>
              <a:spcAft>
                <a:spcPts val="300"/>
              </a:spcAft>
              <a:buClrTx/>
              <a:buSzPct val="125000"/>
              <a:buFont typeface="Arial" panose="020B0604020202020204" pitchFamily="34" charset="0"/>
              <a:buChar char="•"/>
              <a:tabLst/>
              <a:defRPr sz="1600">
                <a:solidFill>
                  <a:schemeClr val="bg1"/>
                </a:solidFill>
              </a:defRPr>
            </a:lvl1pPr>
            <a:lvl2pPr indent="-158400">
              <a:buSzPct val="125000"/>
              <a:defRPr sz="1300" baseline="0">
                <a:solidFill>
                  <a:schemeClr val="bg1"/>
                </a:solidFill>
              </a:defRPr>
            </a:lvl2pPr>
            <a:lvl3pPr indent="-158400">
              <a:buSzPct val="125000"/>
              <a:defRPr sz="1100">
                <a:solidFill>
                  <a:schemeClr val="bg1"/>
                </a:solidFill>
              </a:defRPr>
            </a:lvl3pPr>
            <a:lvl4pPr indent="-158400">
              <a:buSzPct val="125000"/>
              <a:defRPr sz="1000">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Tekstin paikkamerkki 28"/>
          <p:cNvSpPr>
            <a:spLocks noGrp="1"/>
          </p:cNvSpPr>
          <p:nvPr>
            <p:ph type="body" sz="quarter" idx="22" hasCustomPrompt="1"/>
          </p:nvPr>
        </p:nvSpPr>
        <p:spPr>
          <a:xfrm>
            <a:off x="1072800" y="1102950"/>
            <a:ext cx="3844800" cy="367183"/>
          </a:xfrm>
          <a:prstGeom prst="rect">
            <a:avLst/>
          </a:prstGeom>
        </p:spPr>
        <p:txBody>
          <a:bodyPr/>
          <a:lstStyle>
            <a:lvl1pPr marL="14400" indent="0">
              <a:lnSpc>
                <a:spcPts val="2700"/>
              </a:lnSpc>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a:t>
            </a:r>
            <a:r>
              <a:rPr lang="fi-FI" err="1"/>
              <a:t>napsautt</a:t>
            </a:r>
            <a:r>
              <a:rPr lang="fi-FI"/>
              <a:t>.</a:t>
            </a:r>
          </a:p>
        </p:txBody>
      </p:sp>
    </p:spTree>
    <p:extLst>
      <p:ext uri="{BB962C8B-B14F-4D97-AF65-F5344CB8AC3E}">
        <p14:creationId xmlns:p14="http://schemas.microsoft.com/office/powerpoint/2010/main" val="2781393815"/>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äliotsikkodia - violetti">
    <p:bg>
      <p:bgPr>
        <a:solidFill>
          <a:srgbClr val="8A0FA6"/>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stretch>
            <a:fillRect/>
          </a:stretch>
        </p:blipFill>
        <p:spPr>
          <a:xfrm>
            <a:off x="8335004" y="370433"/>
            <a:ext cx="437200" cy="437174"/>
          </a:xfrm>
          <a:prstGeom prst="rect">
            <a:avLst/>
          </a:prstGeom>
        </p:spPr>
      </p:pic>
      <p:sp>
        <p:nvSpPr>
          <p:cNvPr id="10" name="Tekstin paikkamerkki 28"/>
          <p:cNvSpPr>
            <a:spLocks noGrp="1"/>
          </p:cNvSpPr>
          <p:nvPr>
            <p:ph type="body" sz="quarter" idx="15" hasCustomPrompt="1"/>
          </p:nvPr>
        </p:nvSpPr>
        <p:spPr>
          <a:xfrm>
            <a:off x="1072800" y="1924882"/>
            <a:ext cx="6977283" cy="1165268"/>
          </a:xfrm>
          <a:prstGeom prst="rect">
            <a:avLst/>
          </a:prstGeom>
        </p:spPr>
        <p:txBody>
          <a:bodyPr/>
          <a:lstStyle>
            <a:lvl1pPr marL="10800" indent="0">
              <a:lnSpc>
                <a:spcPts val="2700"/>
              </a:lnSpc>
              <a:spcBef>
                <a:spcPts val="0"/>
              </a:spcBef>
              <a:spcAft>
                <a:spcPts val="0"/>
              </a:spcAft>
              <a:buFontTx/>
              <a:buNone/>
              <a:defRPr sz="2200" b="1" baseline="0">
                <a:solidFill>
                  <a:schemeClr val="bg1"/>
                </a:solidFill>
              </a:defRPr>
            </a:lvl1pPr>
            <a:lvl2pPr marL="314865" indent="0">
              <a:spcAft>
                <a:spcPts val="0"/>
              </a:spcAft>
              <a:buFontTx/>
              <a:buNone/>
              <a:defRPr sz="2200" b="1">
                <a:solidFill>
                  <a:srgbClr val="666666"/>
                </a:solidFill>
              </a:defRPr>
            </a:lvl2pPr>
            <a:lvl3pPr marL="629724" indent="0">
              <a:spcAft>
                <a:spcPts val="0"/>
              </a:spcAft>
              <a:buFontTx/>
              <a:buNone/>
              <a:defRPr sz="2200" b="1">
                <a:solidFill>
                  <a:srgbClr val="666666"/>
                </a:solidFill>
              </a:defRPr>
            </a:lvl3pPr>
            <a:lvl4pPr marL="944589" indent="0">
              <a:spcAft>
                <a:spcPts val="0"/>
              </a:spcAft>
              <a:buFontTx/>
              <a:buNone/>
              <a:defRPr sz="2200" b="1">
                <a:solidFill>
                  <a:srgbClr val="666666"/>
                </a:solidFill>
              </a:defRPr>
            </a:lvl4pPr>
            <a:lvl5pPr marL="1267851" indent="0">
              <a:spcAft>
                <a:spcPts val="0"/>
              </a:spcAft>
              <a:buFontTx/>
              <a:buNone/>
              <a:defRPr sz="2200" b="1">
                <a:solidFill>
                  <a:srgbClr val="666666"/>
                </a:solidFill>
              </a:defRPr>
            </a:lvl5pPr>
          </a:lstStyle>
          <a:p>
            <a:pPr lvl="0"/>
            <a:r>
              <a:rPr lang="fi-FI"/>
              <a:t>Muokkaa väliotsikkoa </a:t>
            </a:r>
            <a:r>
              <a:rPr lang="fi-FI" err="1"/>
              <a:t>napsautt</a:t>
            </a:r>
            <a:r>
              <a:rPr lang="fi-FI"/>
              <a:t>.</a:t>
            </a:r>
          </a:p>
        </p:txBody>
      </p:sp>
      <p:sp>
        <p:nvSpPr>
          <p:cNvPr id="12" name="Dian numeron paikkamerkki 3"/>
          <p:cNvSpPr>
            <a:spLocks noGrp="1"/>
          </p:cNvSpPr>
          <p:nvPr>
            <p:ph type="sldNum" sz="quarter" idx="12"/>
          </p:nvPr>
        </p:nvSpPr>
        <p:spPr>
          <a:xfrm>
            <a:off x="8005977" y="4729407"/>
            <a:ext cx="863990" cy="165406"/>
          </a:xfrm>
          <a:prstGeom prst="rect">
            <a:avLst/>
          </a:prstGeom>
        </p:spPr>
        <p:txBody>
          <a:bodyPr/>
          <a:lstStyle>
            <a:lvl1pPr>
              <a:defRPr sz="700">
                <a:solidFill>
                  <a:schemeClr val="bg1"/>
                </a:solidFill>
              </a:defRPr>
            </a:lvl1pPr>
          </a:lstStyle>
          <a:p>
            <a:fld id="{6FCB6B90-8271-4E8F-82C1-E646FBB48A2E}" type="slidenum">
              <a:rPr lang="fi-FI" smtClean="0"/>
              <a:pPr/>
              <a:t>‹#›</a:t>
            </a:fld>
            <a:endParaRPr lang="fi-FI"/>
          </a:p>
        </p:txBody>
      </p:sp>
      <p:sp>
        <p:nvSpPr>
          <p:cNvPr id="14" name="Päivämäärän paikkamerkki 1"/>
          <p:cNvSpPr>
            <a:spLocks noGrp="1"/>
          </p:cNvSpPr>
          <p:nvPr>
            <p:ph type="dt" sz="half" idx="10"/>
          </p:nvPr>
        </p:nvSpPr>
        <p:spPr>
          <a:xfrm>
            <a:off x="282027" y="4728047"/>
            <a:ext cx="916709" cy="164690"/>
          </a:xfrm>
        </p:spPr>
        <p:txBody>
          <a:bodyPr/>
          <a:lstStyle>
            <a:lvl1pPr>
              <a:defRPr>
                <a:solidFill>
                  <a:schemeClr val="bg1"/>
                </a:solidFill>
              </a:defRPr>
            </a:lvl1pPr>
          </a:lstStyle>
          <a:p>
            <a:fld id="{9AA3CBEF-2865-4434-A020-1FAA7DCEF42D}" type="datetime1">
              <a:rPr lang="fi-FI" smtClean="0"/>
              <a:t>3.8.2026</a:t>
            </a:fld>
            <a:endParaRPr lang="fi-FI"/>
          </a:p>
        </p:txBody>
      </p:sp>
      <p:sp>
        <p:nvSpPr>
          <p:cNvPr id="15" name="Alatunnisteen paikkamerkki 2"/>
          <p:cNvSpPr>
            <a:spLocks noGrp="1"/>
          </p:cNvSpPr>
          <p:nvPr>
            <p:ph type="ftr" sz="quarter" idx="11"/>
          </p:nvPr>
        </p:nvSpPr>
        <p:spPr>
          <a:xfrm>
            <a:off x="1111510" y="4728047"/>
            <a:ext cx="1295891" cy="164690"/>
          </a:xfrm>
        </p:spPr>
        <p:txBody>
          <a:bodyPr/>
          <a:lstStyle>
            <a:lvl1pPr>
              <a:defRPr>
                <a:solidFill>
                  <a:schemeClr val="bg1"/>
                </a:solidFill>
              </a:defRPr>
            </a:lvl1pPr>
          </a:lstStyle>
          <a:p>
            <a:r>
              <a:rPr lang="fi-FI"/>
              <a:t>Teknologiateollisuus</a:t>
            </a:r>
          </a:p>
        </p:txBody>
      </p:sp>
    </p:spTree>
    <p:extLst>
      <p:ext uri="{BB962C8B-B14F-4D97-AF65-F5344CB8AC3E}">
        <p14:creationId xmlns:p14="http://schemas.microsoft.com/office/powerpoint/2010/main" val="330501944"/>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Päivämäärän paikkamerkki 3"/>
          <p:cNvSpPr>
            <a:spLocks noGrp="1"/>
          </p:cNvSpPr>
          <p:nvPr>
            <p:ph type="dt" sz="half" idx="2"/>
          </p:nvPr>
        </p:nvSpPr>
        <p:spPr>
          <a:xfrm>
            <a:off x="282027" y="4728047"/>
            <a:ext cx="919711" cy="163042"/>
          </a:xfrm>
          <a:prstGeom prst="rect">
            <a:avLst/>
          </a:prstGeom>
        </p:spPr>
        <p:txBody>
          <a:bodyPr vert="horz" lIns="91440" tIns="45720" rIns="91440" bIns="45720" rtlCol="0" anchor="t"/>
          <a:lstStyle>
            <a:lvl1pPr algn="l">
              <a:defRPr sz="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1B16F53B-7158-4458-A0D4-1436C88C6842}" type="datetime1">
              <a:rPr lang="fi-FI" smtClean="0"/>
              <a:t>3.8.2026</a:t>
            </a:fld>
            <a:endParaRPr lang="fi-FI"/>
          </a:p>
        </p:txBody>
      </p:sp>
      <p:sp>
        <p:nvSpPr>
          <p:cNvPr id="8" name="Alatunnisteen paikkamerkki 4"/>
          <p:cNvSpPr>
            <a:spLocks noGrp="1"/>
          </p:cNvSpPr>
          <p:nvPr>
            <p:ph type="ftr" sz="quarter" idx="3"/>
          </p:nvPr>
        </p:nvSpPr>
        <p:spPr>
          <a:xfrm>
            <a:off x="1111307" y="4728047"/>
            <a:ext cx="1296094" cy="163042"/>
          </a:xfrm>
          <a:prstGeom prst="rect">
            <a:avLst/>
          </a:prstGeom>
        </p:spPr>
        <p:txBody>
          <a:bodyPr vert="horz" lIns="91440" tIns="45720" rIns="91440" bIns="45720" rtlCol="0" anchor="t"/>
          <a:lstStyle>
            <a:lvl1pPr algn="l">
              <a:defRPr sz="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fi-FI"/>
              <a:t>Teknologiateollisuus</a:t>
            </a:r>
          </a:p>
        </p:txBody>
      </p:sp>
      <p:sp>
        <p:nvSpPr>
          <p:cNvPr id="26" name="Tekstin paikkamerkki 3"/>
          <p:cNvSpPr>
            <a:spLocks noGrp="1"/>
          </p:cNvSpPr>
          <p:nvPr>
            <p:ph type="body" idx="1"/>
          </p:nvPr>
        </p:nvSpPr>
        <p:spPr>
          <a:xfrm>
            <a:off x="1072801" y="1583532"/>
            <a:ext cx="7171199" cy="289321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27" name="Otsikon paikkamerkki 2"/>
          <p:cNvSpPr>
            <a:spLocks noGrp="1"/>
          </p:cNvSpPr>
          <p:nvPr>
            <p:ph type="title"/>
          </p:nvPr>
        </p:nvSpPr>
        <p:spPr>
          <a:xfrm>
            <a:off x="1072801" y="1102950"/>
            <a:ext cx="7171199" cy="367183"/>
          </a:xfrm>
          <a:prstGeom prst="rect">
            <a:avLst/>
          </a:prstGeom>
        </p:spPr>
        <p:txBody>
          <a:bodyPr vert="horz" lIns="91440" tIns="45720" rIns="91440" bIns="45720" rtlCol="0" anchor="t">
            <a:normAutofit/>
          </a:bodyPr>
          <a:lstStyle/>
          <a:p>
            <a:r>
              <a:rPr lang="fi-FI"/>
              <a:t>Muokkaa </a:t>
            </a:r>
            <a:r>
              <a:rPr lang="fi-FI" err="1"/>
              <a:t>perustyyl</a:t>
            </a:r>
            <a:r>
              <a:rPr lang="fi-FI"/>
              <a:t>. </a:t>
            </a:r>
            <a:r>
              <a:rPr lang="fi-FI" err="1"/>
              <a:t>napsautt</a:t>
            </a:r>
            <a:r>
              <a:rPr lang="fi-FI"/>
              <a:t>.</a:t>
            </a:r>
          </a:p>
        </p:txBody>
      </p:sp>
      <p:sp>
        <p:nvSpPr>
          <p:cNvPr id="13" name="Dian numeron paikkamerkki 1"/>
          <p:cNvSpPr>
            <a:spLocks noGrp="1"/>
          </p:cNvSpPr>
          <p:nvPr>
            <p:ph type="sldNum" sz="quarter" idx="4"/>
          </p:nvPr>
        </p:nvSpPr>
        <p:spPr>
          <a:xfrm>
            <a:off x="8005977" y="4729163"/>
            <a:ext cx="863990" cy="166687"/>
          </a:xfrm>
          <a:prstGeom prst="rect">
            <a:avLst/>
          </a:prstGeom>
        </p:spPr>
        <p:txBody>
          <a:bodyPr vert="horz" lIns="91440" tIns="45720" rIns="91440" bIns="45720" rtlCol="0" anchor="t"/>
          <a:lstStyle>
            <a:lvl1pPr algn="r">
              <a:defRPr sz="700">
                <a:solidFill>
                  <a:schemeClr val="tx1"/>
                </a:solidFill>
              </a:defRPr>
            </a:lvl1pPr>
          </a:lstStyle>
          <a:p>
            <a:fld id="{6FCB6B90-8271-4E8F-82C1-E646FBB48A2E}" type="slidenum">
              <a:rPr lang="fi-FI" smtClean="0"/>
              <a:pPr/>
              <a:t>‹#›</a:t>
            </a:fld>
            <a:endParaRPr lang="fi-FI"/>
          </a:p>
        </p:txBody>
      </p:sp>
    </p:spTree>
    <p:extLst>
      <p:ext uri="{BB962C8B-B14F-4D97-AF65-F5344CB8AC3E}">
        <p14:creationId xmlns:p14="http://schemas.microsoft.com/office/powerpoint/2010/main" val="729942253"/>
      </p:ext>
    </p:extLst>
  </p:cSld>
  <p:clrMap bg1="lt1" tx1="dk1" bg2="lt2" tx2="dk2" accent1="accent1" accent2="accent2" accent3="accent3" accent4="accent4" accent5="accent5" accent6="accent6" hlink="hlink" folHlink="folHlink"/>
  <p:sldLayoutIdLst>
    <p:sldLayoutId id="2147483649" r:id="rId1"/>
    <p:sldLayoutId id="2147483701" r:id="rId2"/>
    <p:sldLayoutId id="2147483664" r:id="rId3"/>
    <p:sldLayoutId id="2147483679" r:id="rId4"/>
    <p:sldLayoutId id="2147483665" r:id="rId5"/>
    <p:sldLayoutId id="2147483681" r:id="rId6"/>
    <p:sldLayoutId id="2147483666" r:id="rId7"/>
    <p:sldLayoutId id="2147483682" r:id="rId8"/>
    <p:sldLayoutId id="2147483667" r:id="rId9"/>
    <p:sldLayoutId id="2147483683" r:id="rId10"/>
    <p:sldLayoutId id="2147483668" r:id="rId11"/>
    <p:sldLayoutId id="2147483684" r:id="rId12"/>
    <p:sldLayoutId id="2147483669" r:id="rId13"/>
    <p:sldLayoutId id="2147483685" r:id="rId14"/>
    <p:sldLayoutId id="2147483670" r:id="rId15"/>
    <p:sldLayoutId id="2147483686" r:id="rId16"/>
    <p:sldLayoutId id="2147483671" r:id="rId17"/>
    <p:sldLayoutId id="2147483687" r:id="rId18"/>
    <p:sldLayoutId id="2147483702" r:id="rId19"/>
    <p:sldLayoutId id="2147483704" r:id="rId20"/>
    <p:sldLayoutId id="2147483680" r:id="rId21"/>
    <p:sldLayoutId id="2147483674" r:id="rId22"/>
    <p:sldLayoutId id="2147483691" r:id="rId23"/>
    <p:sldLayoutId id="2147483700" r:id="rId24"/>
    <p:sldLayoutId id="2147483696" r:id="rId25"/>
    <p:sldLayoutId id="2147483673" r:id="rId26"/>
    <p:sldLayoutId id="2147483703" r:id="rId27"/>
    <p:sldLayoutId id="2147483707" r:id="rId28"/>
    <p:sldLayoutId id="2147483708" r:id="rId29"/>
  </p:sldLayoutIdLst>
  <p:transition spd="med">
    <p:fade/>
  </p:transition>
  <p:hf hdr="0"/>
  <p:txStyles>
    <p:titleStyle>
      <a:lvl1pPr marL="14400" algn="l" defTabSz="806052" rtl="0" eaLnBrk="1" latinLnBrk="0" hangingPunct="1">
        <a:lnSpc>
          <a:spcPts val="2700"/>
        </a:lnSpc>
        <a:spcBef>
          <a:spcPts val="0"/>
        </a:spcBef>
        <a:spcAft>
          <a:spcPts val="0"/>
        </a:spcAft>
        <a:buNone/>
        <a:defRPr sz="2200" b="1" kern="1200" spc="-35" baseline="0">
          <a:solidFill>
            <a:srgbClr val="000000"/>
          </a:solidFill>
          <a:latin typeface="+mj-lt"/>
          <a:ea typeface="Adobe Fan Heiti Std B" panose="020B0700000000000000" pitchFamily="34" charset="-128"/>
          <a:cs typeface="Adobe Hebrew" panose="02040503050201020203" pitchFamily="18" charset="-79"/>
        </a:defRPr>
      </a:lvl1pPr>
    </p:titleStyle>
    <p:bodyStyle>
      <a:lvl1pPr marL="234000" indent="-212400" algn="l" defTabSz="806052" rtl="0" eaLnBrk="1" latinLnBrk="0" hangingPunct="1">
        <a:lnSpc>
          <a:spcPts val="2000"/>
        </a:lnSpc>
        <a:spcBef>
          <a:spcPts val="400"/>
        </a:spcBef>
        <a:spcAft>
          <a:spcPts val="300"/>
        </a:spcAft>
        <a:buClrTx/>
        <a:buSzPct val="125000"/>
        <a:buFont typeface="Arial" panose="020B0604020202020204" pitchFamily="34" charset="0"/>
        <a:buChar char="•"/>
        <a:defRPr sz="1600" kern="1200" spc="-35"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29732" indent="-158400" algn="l" defTabSz="806052" rtl="0" eaLnBrk="1" latinLnBrk="0" hangingPunct="1">
        <a:lnSpc>
          <a:spcPts val="1800"/>
        </a:lnSpc>
        <a:spcBef>
          <a:spcPts val="200"/>
        </a:spcBef>
        <a:spcAft>
          <a:spcPts val="200"/>
        </a:spcAft>
        <a:buClrTx/>
        <a:buSzPct val="125000"/>
        <a:buFont typeface="Arial" pitchFamily="34" charset="0"/>
        <a:buChar char="–"/>
        <a:defRPr sz="1300" kern="1200" spc="-35" baseline="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591" indent="-158400" algn="l" defTabSz="806052" rtl="0" eaLnBrk="1" latinLnBrk="0" hangingPunct="1">
        <a:lnSpc>
          <a:spcPts val="1800"/>
        </a:lnSpc>
        <a:spcBef>
          <a:spcPts val="200"/>
        </a:spcBef>
        <a:spcAft>
          <a:spcPts val="200"/>
        </a:spcAft>
        <a:buClrTx/>
        <a:buSzPct val="125000"/>
        <a:buFont typeface="Arial" panose="020B0604020202020204" pitchFamily="34" charset="0"/>
        <a:buChar char="•"/>
        <a:defRPr sz="1050" kern="1200" spc="-35" baseline="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67851" indent="-158400" algn="l" defTabSz="806052" rtl="0" eaLnBrk="1" latinLnBrk="0" hangingPunct="1">
        <a:lnSpc>
          <a:spcPts val="1800"/>
        </a:lnSpc>
        <a:spcBef>
          <a:spcPts val="200"/>
        </a:spcBef>
        <a:spcAft>
          <a:spcPts val="200"/>
        </a:spcAft>
        <a:buClrTx/>
        <a:buSzPct val="125000"/>
        <a:buFont typeface="Arial" pitchFamily="34" charset="0"/>
        <a:buChar char="–"/>
        <a:defRPr sz="1050" kern="1200" spc="-35"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82718" indent="-158400" algn="l" defTabSz="806052" rtl="0" eaLnBrk="1" latinLnBrk="0" hangingPunct="1">
        <a:lnSpc>
          <a:spcPts val="2000"/>
        </a:lnSpc>
        <a:spcBef>
          <a:spcPts val="400"/>
        </a:spcBef>
        <a:spcAft>
          <a:spcPts val="300"/>
        </a:spcAft>
        <a:buClrTx/>
        <a:buSzPct val="125000"/>
        <a:buFont typeface="Arial" panose="020B0604020202020204" pitchFamily="34" charset="0"/>
        <a:buChar char="•"/>
        <a:defRPr sz="1000" kern="1200" spc="-35"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16640" indent="-201515" algn="l" defTabSz="806052" rtl="0" eaLnBrk="1" latinLnBrk="0" hangingPunct="1">
        <a:spcBef>
          <a:spcPct val="20000"/>
        </a:spcBef>
        <a:buFont typeface="Arial" pitchFamily="34" charset="0"/>
        <a:buChar char="•"/>
        <a:defRPr sz="1856" kern="1200">
          <a:solidFill>
            <a:schemeClr val="tx1"/>
          </a:solidFill>
          <a:latin typeface="+mn-lt"/>
          <a:ea typeface="+mn-ea"/>
          <a:cs typeface="+mn-cs"/>
        </a:defRPr>
      </a:lvl6pPr>
      <a:lvl7pPr marL="2619666" indent="-201515" algn="l" defTabSz="806052" rtl="0" eaLnBrk="1" latinLnBrk="0" hangingPunct="1">
        <a:spcBef>
          <a:spcPct val="20000"/>
        </a:spcBef>
        <a:buFont typeface="Arial" pitchFamily="34" charset="0"/>
        <a:buChar char="•"/>
        <a:defRPr sz="1856" kern="1200">
          <a:solidFill>
            <a:schemeClr val="tx1"/>
          </a:solidFill>
          <a:latin typeface="+mn-lt"/>
          <a:ea typeface="+mn-ea"/>
          <a:cs typeface="+mn-cs"/>
        </a:defRPr>
      </a:lvl7pPr>
      <a:lvl8pPr marL="3022694" indent="-201515" algn="l" defTabSz="806052" rtl="0" eaLnBrk="1" latinLnBrk="0" hangingPunct="1">
        <a:spcBef>
          <a:spcPct val="20000"/>
        </a:spcBef>
        <a:buFont typeface="Arial" pitchFamily="34" charset="0"/>
        <a:buChar char="•"/>
        <a:defRPr sz="1856" kern="1200">
          <a:solidFill>
            <a:schemeClr val="tx1"/>
          </a:solidFill>
          <a:latin typeface="+mn-lt"/>
          <a:ea typeface="+mn-ea"/>
          <a:cs typeface="+mn-cs"/>
        </a:defRPr>
      </a:lvl8pPr>
      <a:lvl9pPr marL="3425719" indent="-201515" algn="l" defTabSz="806052" rtl="0" eaLnBrk="1" latinLnBrk="0" hangingPunct="1">
        <a:spcBef>
          <a:spcPct val="20000"/>
        </a:spcBef>
        <a:buFont typeface="Arial" pitchFamily="34" charset="0"/>
        <a:buChar char="•"/>
        <a:defRPr sz="1856" kern="1200">
          <a:solidFill>
            <a:schemeClr val="tx1"/>
          </a:solidFill>
          <a:latin typeface="+mn-lt"/>
          <a:ea typeface="+mn-ea"/>
          <a:cs typeface="+mn-cs"/>
        </a:defRPr>
      </a:lvl9pPr>
    </p:bodyStyle>
    <p:otherStyle>
      <a:defPPr>
        <a:defRPr lang="fi-FI"/>
      </a:defPPr>
      <a:lvl1pPr marL="0" algn="l" defTabSz="806052" rtl="0" eaLnBrk="1" latinLnBrk="0" hangingPunct="1">
        <a:defRPr sz="1587" kern="1200">
          <a:solidFill>
            <a:schemeClr val="tx1"/>
          </a:solidFill>
          <a:latin typeface="+mn-lt"/>
          <a:ea typeface="+mn-ea"/>
          <a:cs typeface="+mn-cs"/>
        </a:defRPr>
      </a:lvl1pPr>
      <a:lvl2pPr marL="403025" algn="l" defTabSz="806052" rtl="0" eaLnBrk="1" latinLnBrk="0" hangingPunct="1">
        <a:defRPr sz="1587" kern="1200">
          <a:solidFill>
            <a:schemeClr val="tx1"/>
          </a:solidFill>
          <a:latin typeface="+mn-lt"/>
          <a:ea typeface="+mn-ea"/>
          <a:cs typeface="+mn-cs"/>
        </a:defRPr>
      </a:lvl2pPr>
      <a:lvl3pPr marL="806052" algn="l" defTabSz="806052" rtl="0" eaLnBrk="1" latinLnBrk="0" hangingPunct="1">
        <a:defRPr sz="1587" kern="1200">
          <a:solidFill>
            <a:schemeClr val="tx1"/>
          </a:solidFill>
          <a:latin typeface="+mn-lt"/>
          <a:ea typeface="+mn-ea"/>
          <a:cs typeface="+mn-cs"/>
        </a:defRPr>
      </a:lvl3pPr>
      <a:lvl4pPr marL="1209078" algn="l" defTabSz="806052" rtl="0" eaLnBrk="1" latinLnBrk="0" hangingPunct="1">
        <a:defRPr sz="1587" kern="1200">
          <a:solidFill>
            <a:schemeClr val="tx1"/>
          </a:solidFill>
          <a:latin typeface="+mn-lt"/>
          <a:ea typeface="+mn-ea"/>
          <a:cs typeface="+mn-cs"/>
        </a:defRPr>
      </a:lvl4pPr>
      <a:lvl5pPr marL="1612105" algn="l" defTabSz="806052" rtl="0" eaLnBrk="1" latinLnBrk="0" hangingPunct="1">
        <a:defRPr sz="1587" kern="1200">
          <a:solidFill>
            <a:schemeClr val="tx1"/>
          </a:solidFill>
          <a:latin typeface="+mn-lt"/>
          <a:ea typeface="+mn-ea"/>
          <a:cs typeface="+mn-cs"/>
        </a:defRPr>
      </a:lvl5pPr>
      <a:lvl6pPr marL="2015123" algn="l" defTabSz="806052" rtl="0" eaLnBrk="1" latinLnBrk="0" hangingPunct="1">
        <a:defRPr sz="1587" kern="1200">
          <a:solidFill>
            <a:schemeClr val="tx1"/>
          </a:solidFill>
          <a:latin typeface="+mn-lt"/>
          <a:ea typeface="+mn-ea"/>
          <a:cs typeface="+mn-cs"/>
        </a:defRPr>
      </a:lvl6pPr>
      <a:lvl7pPr marL="2418157" algn="l" defTabSz="806052" rtl="0" eaLnBrk="1" latinLnBrk="0" hangingPunct="1">
        <a:defRPr sz="1587" kern="1200">
          <a:solidFill>
            <a:schemeClr val="tx1"/>
          </a:solidFill>
          <a:latin typeface="+mn-lt"/>
          <a:ea typeface="+mn-ea"/>
          <a:cs typeface="+mn-cs"/>
        </a:defRPr>
      </a:lvl7pPr>
      <a:lvl8pPr marL="2821180" algn="l" defTabSz="806052" rtl="0" eaLnBrk="1" latinLnBrk="0" hangingPunct="1">
        <a:defRPr sz="1587" kern="1200">
          <a:solidFill>
            <a:schemeClr val="tx1"/>
          </a:solidFill>
          <a:latin typeface="+mn-lt"/>
          <a:ea typeface="+mn-ea"/>
          <a:cs typeface="+mn-cs"/>
        </a:defRPr>
      </a:lvl8pPr>
      <a:lvl9pPr marL="3224205" algn="l" defTabSz="806052" rtl="0" eaLnBrk="1" latinLnBrk="0" hangingPunct="1">
        <a:defRPr sz="1587" kern="1200">
          <a:solidFill>
            <a:schemeClr val="tx1"/>
          </a:solidFill>
          <a:latin typeface="+mn-lt"/>
          <a:ea typeface="+mn-ea"/>
          <a:cs typeface="+mn-cs"/>
        </a:defRPr>
      </a:lvl9pPr>
    </p:otherStyle>
  </p:txStyles>
  <p:extLst>
    <p:ext uri="{27BBF7A9-308A-43DC-89C8-2F10F3537804}">
      <p15:sldGuideLst xmlns:p15="http://schemas.microsoft.com/office/powerpoint/2012/main">
        <p15:guide id="20" pos="5520" userDrawn="1">
          <p15:clr>
            <a:srgbClr val="F26B43"/>
          </p15:clr>
        </p15:guide>
        <p15:guide id="22" orient="horz" pos="3062" userDrawn="1">
          <p15:clr>
            <a:srgbClr val="F26B43"/>
          </p15:clr>
        </p15:guide>
        <p15:guide id="23" orient="horz" pos="232" userDrawn="1">
          <p15:clr>
            <a:srgbClr val="F26B43"/>
          </p15:clr>
        </p15:guide>
        <p15:guide id="26" pos="240" userDrawn="1">
          <p15:clr>
            <a:srgbClr val="F26B43"/>
          </p15:clr>
        </p15:guide>
        <p15:guide id="27" pos="75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chart" Target="../charts/chart10.xml"/><Relationship Id="rId4" Type="http://schemas.openxmlformats.org/officeDocument/2006/relationships/chart" Target="../charts/char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chart" Target="../charts/chart13.xml"/><Relationship Id="rId4" Type="http://schemas.openxmlformats.org/officeDocument/2006/relationships/chart" Target="../charts/char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6.xml"/><Relationship Id="rId5" Type="http://schemas.openxmlformats.org/officeDocument/2006/relationships/chart" Target="../charts/chart16.xml"/><Relationship Id="rId4" Type="http://schemas.openxmlformats.org/officeDocument/2006/relationships/chart" Target="../charts/chart15.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1.xml"/><Relationship Id="rId1" Type="http://schemas.openxmlformats.org/officeDocument/2006/relationships/slideLayout" Target="../slideLayouts/slideLayout26.xml"/><Relationship Id="rId5" Type="http://schemas.openxmlformats.org/officeDocument/2006/relationships/chart" Target="../charts/chart19.xml"/><Relationship Id="rId4" Type="http://schemas.openxmlformats.org/officeDocument/2006/relationships/chart" Target="../charts/chart18.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2.xml"/><Relationship Id="rId1" Type="http://schemas.openxmlformats.org/officeDocument/2006/relationships/slideLayout" Target="../slideLayouts/slideLayout26.xml"/><Relationship Id="rId5" Type="http://schemas.openxmlformats.org/officeDocument/2006/relationships/chart" Target="../charts/chart22.xml"/><Relationship Id="rId4" Type="http://schemas.openxmlformats.org/officeDocument/2006/relationships/chart" Target="../charts/chart21.xml"/></Relationships>
</file>

<file path=ppt/slides/_rels/slide1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chart" Target="../charts/chart25.xml"/><Relationship Id="rId4" Type="http://schemas.openxmlformats.org/officeDocument/2006/relationships/chart" Target="../charts/chart24.xml"/></Relationships>
</file>

<file path=ppt/slides/_rels/slide1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4.xml"/><Relationship Id="rId1" Type="http://schemas.openxmlformats.org/officeDocument/2006/relationships/slideLayout" Target="../slideLayouts/slideLayout26.xml"/><Relationship Id="rId5" Type="http://schemas.openxmlformats.org/officeDocument/2006/relationships/chart" Target="../charts/chart28.xml"/><Relationship Id="rId4" Type="http://schemas.openxmlformats.org/officeDocument/2006/relationships/chart" Target="../charts/chart27.xml"/></Relationships>
</file>

<file path=ppt/slides/_rels/slide17.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5.xml"/><Relationship Id="rId1" Type="http://schemas.openxmlformats.org/officeDocument/2006/relationships/slideLayout" Target="../slideLayouts/slideLayout26.xml"/><Relationship Id="rId5" Type="http://schemas.openxmlformats.org/officeDocument/2006/relationships/chart" Target="../charts/chart31.xml"/><Relationship Id="rId4" Type="http://schemas.openxmlformats.org/officeDocument/2006/relationships/chart" Target="../charts/chart30.xml"/></Relationships>
</file>

<file path=ppt/slides/_rels/slide18.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chart" Target="../charts/chart34.xml"/><Relationship Id="rId4" Type="http://schemas.openxmlformats.org/officeDocument/2006/relationships/chart" Target="../charts/chart33.xml"/></Relationships>
</file>

<file path=ppt/slides/_rels/slide19.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17.xml"/><Relationship Id="rId1" Type="http://schemas.openxmlformats.org/officeDocument/2006/relationships/slideLayout" Target="../slideLayouts/slideLayout26.xml"/><Relationship Id="rId5" Type="http://schemas.openxmlformats.org/officeDocument/2006/relationships/chart" Target="../charts/chart37.xml"/><Relationship Id="rId4" Type="http://schemas.openxmlformats.org/officeDocument/2006/relationships/chart" Target="../charts/char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18.xml"/><Relationship Id="rId1" Type="http://schemas.openxmlformats.org/officeDocument/2006/relationships/slideLayout" Target="../slideLayouts/slideLayout26.xml"/><Relationship Id="rId5" Type="http://schemas.openxmlformats.org/officeDocument/2006/relationships/chart" Target="../charts/chart40.xml"/><Relationship Id="rId4" Type="http://schemas.openxmlformats.org/officeDocument/2006/relationships/chart" Target="../charts/chart39.xml"/></Relationships>
</file>

<file path=ppt/slides/_rels/slide21.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19.xml"/><Relationship Id="rId1" Type="http://schemas.openxmlformats.org/officeDocument/2006/relationships/slideLayout" Target="../slideLayouts/slideLayout26.xml"/><Relationship Id="rId5" Type="http://schemas.openxmlformats.org/officeDocument/2006/relationships/chart" Target="../charts/chart43.xml"/><Relationship Id="rId4" Type="http://schemas.openxmlformats.org/officeDocument/2006/relationships/chart" Target="../charts/chart42.xml"/></Relationships>
</file>

<file path=ppt/slides/_rels/slide22.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0.xml"/><Relationship Id="rId1" Type="http://schemas.openxmlformats.org/officeDocument/2006/relationships/slideLayout" Target="../slideLayouts/slideLayout26.xml"/><Relationship Id="rId5" Type="http://schemas.openxmlformats.org/officeDocument/2006/relationships/chart" Target="../charts/chart46.xml"/><Relationship Id="rId4" Type="http://schemas.openxmlformats.org/officeDocument/2006/relationships/chart" Target="../charts/chart45.xml"/></Relationships>
</file>

<file path=ppt/slides/_rels/slide23.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21.xml"/><Relationship Id="rId1" Type="http://schemas.openxmlformats.org/officeDocument/2006/relationships/slideLayout" Target="../slideLayouts/slideLayout26.xml"/><Relationship Id="rId5" Type="http://schemas.openxmlformats.org/officeDocument/2006/relationships/chart" Target="../charts/chart49.xml"/><Relationship Id="rId4" Type="http://schemas.openxmlformats.org/officeDocument/2006/relationships/chart" Target="../charts/chart48.xml"/></Relationships>
</file>

<file path=ppt/slides/_rels/slide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2.bin"/><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3.bin"/><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oleObject" Target="../embeddings/oleObject4.bin"/><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embeddings/oleObject5.bin"/><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oleObject" Target="../embeddings/oleObject6.bin"/><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oleObject" Target="../embeddings/oleObject7.bin"/><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oleObject8.bin"/><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oleObject" Target="../embeddings/oleObject9.bin"/><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10.bin"/><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11.bin"/><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oleObject" Target="../embeddings/oleObject12.bin"/><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3.bin"/><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oleObject" Target="../embeddings/oleObject14.bin"/><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oleObject" Target="../embeddings/oleObject15.bin"/><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oleObject" Target="../embeddings/oleObject16.bin"/><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6.xml"/><Relationship Id="rId5" Type="http://schemas.openxmlformats.org/officeDocument/2006/relationships/chart" Target="../charts/chart7.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lnSpcReduction="10000"/>
          </a:bodyPr>
          <a:lstStyle/>
          <a:p>
            <a:r>
              <a:rPr lang="fi-FI" dirty="0"/>
              <a:t>Teknologiateollisuuden talousnäkymät alueittain</a:t>
            </a:r>
          </a:p>
          <a:p>
            <a:r>
              <a:rPr lang="fi-FI" dirty="0"/>
              <a:t>5.8.2026</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a:t>
            </a:fld>
            <a:endParaRPr lang="fi-FI"/>
          </a:p>
        </p:txBody>
      </p:sp>
      <p:sp>
        <p:nvSpPr>
          <p:cNvPr id="4" name="Päivämäärän paikkamerkki 3"/>
          <p:cNvSpPr>
            <a:spLocks noGrp="1"/>
          </p:cNvSpPr>
          <p:nvPr>
            <p:ph type="dt" sz="half" idx="10"/>
          </p:nvPr>
        </p:nvSpPr>
        <p:spPr/>
        <p:txBody>
          <a:bodyPr/>
          <a:lstStyle/>
          <a:p>
            <a:fld id="{F553C366-6A2C-43B9-A437-B827E0484441}"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Tree>
    <p:extLst>
      <p:ext uri="{BB962C8B-B14F-4D97-AF65-F5344CB8AC3E}">
        <p14:creationId xmlns:p14="http://schemas.microsoft.com/office/powerpoint/2010/main" val="2990267714"/>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Etelä-Savossa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10</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33 %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85 %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9 000 työpaikkaa eli 16 prosenttia Etelä-Savon kaikista työllisistä. Alalla työskentelee suoraan 4 200 ihmistä, joista jokaisen välillinen työllisyysvaikutus vähintään 1,1 lisätyöpaikkaa. Vaikuttaa merkittävästi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3587069492"/>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1709173538"/>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Etelä-Savossa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1,0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4 2</a:t>
                      </a:r>
                      <a:r>
                        <a:rPr lang="fi-FI" sz="1050" kern="1200">
                          <a:solidFill>
                            <a:srgbClr val="000000"/>
                          </a:solidFill>
                          <a:latin typeface="+mn-lt"/>
                          <a:ea typeface="ＭＳ Ｐゴシック" pitchFamily="34" charset="-128"/>
                        </a:rPr>
                        <a:t>00</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3660123439"/>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3937600819"/>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83265135"/>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Hämeessä</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11</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53 %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61 %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35 000 työpaikkaa eli reilu viidennes Hämeen kaikista työllisistä. Alalla työskentelee suoraan 16 500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3081644885"/>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573886776"/>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Hämeessä</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5,0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ea typeface="ＭＳ Ｐゴシック" pitchFamily="34" charset="-128"/>
                        </a:rPr>
                        <a:t>16 500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1840669920"/>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3784256268"/>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
        <p:nvSpPr>
          <p:cNvPr id="6" name="Tekstin paikkamerkki 6">
            <a:extLst>
              <a:ext uri="{FF2B5EF4-FFF2-40B4-BE49-F238E27FC236}">
                <a16:creationId xmlns:a16="http://schemas.microsoft.com/office/drawing/2014/main" id="{6917516A-EF59-8B0B-5FF9-4B5F09F214FE}"/>
              </a:ext>
            </a:extLst>
          </p:cNvPr>
          <p:cNvSpPr>
            <a:spLocks noGrp="1"/>
          </p:cNvSpPr>
          <p:nvPr>
            <p:ph type="body" sz="quarter" idx="18"/>
          </p:nvPr>
        </p:nvSpPr>
        <p:spPr>
          <a:xfrm>
            <a:off x="2213539" y="4782014"/>
            <a:ext cx="6224433" cy="158672"/>
          </a:xfrm>
        </p:spPr>
        <p:txBody>
          <a:bodyPr/>
          <a:lstStyle/>
          <a:p>
            <a:r>
              <a:rPr lang="fi-FI"/>
              <a:t>*Häme sisältää Päijät-Hämeen ja Kanta-Hämeen maakunnat.</a:t>
            </a:r>
          </a:p>
        </p:txBody>
      </p:sp>
    </p:spTree>
    <p:extLst>
      <p:ext uri="{BB962C8B-B14F-4D97-AF65-F5344CB8AC3E}">
        <p14:creationId xmlns:p14="http://schemas.microsoft.com/office/powerpoint/2010/main" val="1746970912"/>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Kaakkois-Suomessa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12</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23 %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39 %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23 000 työpaikkaa eli lähes viidennes Kaakkois-Suomen kaikista työllisistä. Alalla työskentelee suoraan 11 100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3531611489"/>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1674046345"/>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err="1">
                          <a:solidFill>
                            <a:srgbClr val="000000"/>
                          </a:solidFill>
                          <a:latin typeface="+mn-lt"/>
                        </a:rPr>
                        <a:t>Kaakkois</a:t>
                      </a:r>
                      <a:r>
                        <a:rPr lang="fi-FI" sz="1050" b="0">
                          <a:solidFill>
                            <a:srgbClr val="000000"/>
                          </a:solidFill>
                          <a:latin typeface="+mn-lt"/>
                        </a:rPr>
                        <a:t>-Suomessa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2,0</a:t>
                      </a:r>
                    </a:p>
                  </a:txBody>
                  <a:tcPr marL="0" marR="0" marT="0" marB="0" anchor="b">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a:ln>
                            <a:noFill/>
                          </a:ln>
                          <a:solidFill>
                            <a:srgbClr val="000000"/>
                          </a:solidFill>
                          <a:effectLst/>
                          <a:uLnTx/>
                          <a:uFillTx/>
                          <a:latin typeface="Verdana"/>
                          <a:ea typeface="ＭＳ Ｐゴシック" pitchFamily="34" charset="-128"/>
                        </a:rPr>
                        <a:t>11 100</a:t>
                      </a:r>
                    </a:p>
                  </a:txBody>
                  <a:tcPr marL="0" marR="0" marT="0" marB="0" anchor="b">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1165822787"/>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1992645752"/>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
        <p:nvSpPr>
          <p:cNvPr id="6" name="Tekstin paikkamerkki 6">
            <a:extLst>
              <a:ext uri="{FF2B5EF4-FFF2-40B4-BE49-F238E27FC236}">
                <a16:creationId xmlns:a16="http://schemas.microsoft.com/office/drawing/2014/main" id="{BB1F61DA-9A56-C907-392C-2B430A509D15}"/>
              </a:ext>
            </a:extLst>
          </p:cNvPr>
          <p:cNvSpPr>
            <a:spLocks noGrp="1"/>
          </p:cNvSpPr>
          <p:nvPr>
            <p:ph type="body" sz="quarter" idx="18"/>
          </p:nvPr>
        </p:nvSpPr>
        <p:spPr>
          <a:xfrm>
            <a:off x="2213539" y="4782014"/>
            <a:ext cx="6224433" cy="158672"/>
          </a:xfrm>
        </p:spPr>
        <p:txBody>
          <a:bodyPr/>
          <a:lstStyle/>
          <a:p>
            <a:r>
              <a:rPr lang="fi-FI"/>
              <a:t>*Kaakkois-Suomi sisältää Etelä-Karjalan ja Kymenlaakson maakunnat.</a:t>
            </a:r>
          </a:p>
        </p:txBody>
      </p:sp>
    </p:spTree>
    <p:extLst>
      <p:ext uri="{BB962C8B-B14F-4D97-AF65-F5344CB8AC3E}">
        <p14:creationId xmlns:p14="http://schemas.microsoft.com/office/powerpoint/2010/main" val="233937539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Kainuussa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13</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81 %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77 %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7 000 työpaikkaa eli viidennes Kainuun kaikista työllisistä. Alalla työskentelee suoraan    3 300 ihmistä, joista jokaisen välillinen työllisyysvaikutus vähintään 1,1 lisätyöpaikkaa. Vaikuttaa merkittävästi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1227946549"/>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4281455599"/>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Kainuussa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ea typeface="ＭＳ Ｐゴシック" pitchFamily="34" charset="-128"/>
                        </a:rPr>
                        <a:t>1,0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3 300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4274032295"/>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2274678511"/>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03584777"/>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Keski-Suomessa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14</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47 %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61 %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34 000 työpaikkaa eli reilu neljännes Keski-Suomen kaikista työllisistä. Alalla työskentelee suoraan 16 200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862842133"/>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2222137652"/>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Keski-Suomessa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3,0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ea typeface="ＭＳ Ｐゴシック" pitchFamily="34" charset="-128"/>
                        </a:rPr>
                        <a:t>16 </a:t>
                      </a:r>
                      <a:r>
                        <a:rPr lang="fi-FI" sz="1050" b="0" baseline="0">
                          <a:solidFill>
                            <a:srgbClr val="000000"/>
                          </a:solidFill>
                          <a:latin typeface="+mn-lt"/>
                          <a:ea typeface="ＭＳ Ｐゴシック" pitchFamily="34" charset="-128"/>
                        </a:rPr>
                        <a:t>200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2513607978"/>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2192611497"/>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05567736"/>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Autofit/>
          </a:bodyPr>
          <a:lstStyle/>
          <a:p>
            <a:r>
              <a:rPr lang="fi-FI" dirty="0">
                <a:solidFill>
                  <a:schemeClr val="tx2"/>
                </a:solidFill>
              </a:rPr>
              <a:t>Teknologiateollisuus</a:t>
            </a:r>
            <a:br>
              <a:rPr lang="fi-FI" dirty="0">
                <a:solidFill>
                  <a:schemeClr val="tx2"/>
                </a:solidFill>
              </a:rPr>
            </a:br>
            <a:r>
              <a:rPr lang="fi-FI" sz="1400" dirty="0">
                <a:solidFill>
                  <a:schemeClr val="tx2"/>
                </a:solidFill>
              </a:rPr>
              <a:t>Merkittävin elinkeino myös Lapissa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15</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73 %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59 %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17 000 työpaikkaa eli viidennes Lapin kaikista työllisistä. Alalla työskentelee suoraan      8 000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3625418982"/>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936317801"/>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Lapissa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rPr>
                        <a:t>6,0</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8 000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1473016265"/>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2273871028"/>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33507209"/>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Pirkanmaalla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16</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54 %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77 %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84 000 työpaikkaa eli lähes kolmannes Pirkanmaan kaikista työllisistä. Alalla työskentelee suoraan 40 000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3039149540"/>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4101961967"/>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Pirkanmaalla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10,0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40 000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2021222226"/>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2285350377"/>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58463701"/>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Pohjanmaalla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17</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63 %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93 %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44 000 työpaikkaa eli kolmannes Pohjanmaan kaikista työllisistä. Alalla työskentelee suoraan 20 900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261981833"/>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47392577"/>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Pohjanmaalla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7,0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20 900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3859269636"/>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2786665913"/>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
        <p:nvSpPr>
          <p:cNvPr id="6" name="Tekstin paikkamerkki 6">
            <a:extLst>
              <a:ext uri="{FF2B5EF4-FFF2-40B4-BE49-F238E27FC236}">
                <a16:creationId xmlns:a16="http://schemas.microsoft.com/office/drawing/2014/main" id="{7C83DEEA-7587-C747-EE84-4599B647EF10}"/>
              </a:ext>
            </a:extLst>
          </p:cNvPr>
          <p:cNvSpPr>
            <a:spLocks noGrp="1"/>
          </p:cNvSpPr>
          <p:nvPr>
            <p:ph type="body" sz="quarter" idx="18"/>
          </p:nvPr>
        </p:nvSpPr>
        <p:spPr>
          <a:xfrm>
            <a:off x="2213539" y="4782014"/>
            <a:ext cx="6224433" cy="158672"/>
          </a:xfrm>
        </p:spPr>
        <p:txBody>
          <a:bodyPr/>
          <a:lstStyle/>
          <a:p>
            <a:r>
              <a:rPr lang="fi-FI"/>
              <a:t>*Pohjanmaan ELY-alue sisältää Keski-Pohjanmaan ja Pohjanmaan maakunnat. </a:t>
            </a:r>
          </a:p>
        </p:txBody>
      </p:sp>
    </p:spTree>
    <p:extLst>
      <p:ext uri="{BB962C8B-B14F-4D97-AF65-F5344CB8AC3E}">
        <p14:creationId xmlns:p14="http://schemas.microsoft.com/office/powerpoint/2010/main" val="242337131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Pohjois-Karjalassa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18</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42 %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65 %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14 000 työpaikkaa eli noin viidennes Pohjois-Karjalan kaikista työllisistä. Alalla työskentelee suoraan 6 600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1686213370"/>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4268418247"/>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err="1">
                          <a:solidFill>
                            <a:srgbClr val="000000"/>
                          </a:solidFill>
                          <a:latin typeface="+mn-lt"/>
                        </a:rPr>
                        <a:t>Pohjois</a:t>
                      </a:r>
                      <a:r>
                        <a:rPr lang="fi-FI" sz="1050" b="0">
                          <a:solidFill>
                            <a:srgbClr val="000000"/>
                          </a:solidFill>
                          <a:latin typeface="+mn-lt"/>
                        </a:rPr>
                        <a:t>-Karjalassa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2,0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a:ln>
                            <a:noFill/>
                          </a:ln>
                          <a:solidFill>
                            <a:srgbClr val="000000"/>
                          </a:solidFill>
                          <a:effectLst/>
                          <a:uLnTx/>
                          <a:uFillTx/>
                          <a:latin typeface="Verdana"/>
                          <a:ea typeface="ＭＳ Ｐゴシック" pitchFamily="34" charset="-128"/>
                        </a:rPr>
                        <a:t>6 600</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2815997059"/>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2628291010"/>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11854673"/>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Pohjois-Pohjanmaalla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19</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65 %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90 %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52 000 työpaikkaa eli reilu neljännes Pohjois-Pohjanmaan kaikista työllisistä. Alalla työskentelee suoraan 24 600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1792353180"/>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2480093629"/>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err="1">
                          <a:solidFill>
                            <a:srgbClr val="000000"/>
                          </a:solidFill>
                          <a:latin typeface="+mn-lt"/>
                        </a:rPr>
                        <a:t>Pohjois</a:t>
                      </a:r>
                      <a:r>
                        <a:rPr lang="fi-FI" sz="1050" b="0">
                          <a:solidFill>
                            <a:srgbClr val="000000"/>
                          </a:solidFill>
                          <a:latin typeface="+mn-lt"/>
                        </a:rPr>
                        <a:t>-Pohjanmaalla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10,0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24 600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1966556519"/>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3142657404"/>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6747254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AFF46846-6019-4A97-9B81-047703C41449}"/>
              </a:ext>
            </a:extLst>
          </p:cNvPr>
          <p:cNvSpPr>
            <a:spLocks noGrp="1"/>
          </p:cNvSpPr>
          <p:nvPr>
            <p:ph type="body" sz="quarter" idx="15"/>
          </p:nvPr>
        </p:nvSpPr>
        <p:spPr/>
        <p:txBody>
          <a:bodyPr>
            <a:normAutofit/>
          </a:bodyPr>
          <a:lstStyle/>
          <a:p>
            <a:r>
              <a:rPr lang="fi-FI" dirty="0">
                <a:solidFill>
                  <a:schemeClr val="tx1"/>
                </a:solidFill>
              </a:rPr>
              <a:t>Teknologiateollisuus alueittain 5.8.2026</a:t>
            </a:r>
          </a:p>
        </p:txBody>
      </p:sp>
      <p:sp>
        <p:nvSpPr>
          <p:cNvPr id="3" name="Dian numeron paikkamerkki 2">
            <a:extLst>
              <a:ext uri="{FF2B5EF4-FFF2-40B4-BE49-F238E27FC236}">
                <a16:creationId xmlns:a16="http://schemas.microsoft.com/office/drawing/2014/main" id="{F1501574-C9FC-4C36-85FB-D1DE3E4A7A43}"/>
              </a:ext>
            </a:extLst>
          </p:cNvPr>
          <p:cNvSpPr>
            <a:spLocks noGrp="1"/>
          </p:cNvSpPr>
          <p:nvPr>
            <p:ph type="sldNum" sz="quarter" idx="12"/>
          </p:nvPr>
        </p:nvSpPr>
        <p:spPr/>
        <p:txBody>
          <a:bodyPr/>
          <a:lstStyle/>
          <a:p>
            <a:fld id="{6FCB6B90-8271-4E8F-82C1-E646FBB48A2E}" type="slidenum">
              <a:rPr lang="fi-FI" smtClean="0"/>
              <a:pPr/>
              <a:t>2</a:t>
            </a:fld>
            <a:endParaRPr lang="fi-FI"/>
          </a:p>
        </p:txBody>
      </p:sp>
      <p:sp>
        <p:nvSpPr>
          <p:cNvPr id="4" name="Päivämäärän paikkamerkki 3">
            <a:extLst>
              <a:ext uri="{FF2B5EF4-FFF2-40B4-BE49-F238E27FC236}">
                <a16:creationId xmlns:a16="http://schemas.microsoft.com/office/drawing/2014/main" id="{7487A687-CD81-43A7-AE05-B825043A25ED}"/>
              </a:ext>
            </a:extLst>
          </p:cNvPr>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a:extLst>
              <a:ext uri="{FF2B5EF4-FFF2-40B4-BE49-F238E27FC236}">
                <a16:creationId xmlns:a16="http://schemas.microsoft.com/office/drawing/2014/main" id="{9CEC7F99-0A4B-473D-9B1D-65A59959BCE0}"/>
              </a:ext>
            </a:extLst>
          </p:cNvPr>
          <p:cNvSpPr>
            <a:spLocks noGrp="1"/>
          </p:cNvSpPr>
          <p:nvPr>
            <p:ph type="ftr" sz="quarter" idx="11"/>
          </p:nvPr>
        </p:nvSpPr>
        <p:spPr/>
        <p:txBody>
          <a:bodyPr/>
          <a:lstStyle/>
          <a:p>
            <a:r>
              <a:rPr lang="fi-FI"/>
              <a:t>Teknologiateollisuus</a:t>
            </a:r>
          </a:p>
        </p:txBody>
      </p:sp>
      <p:sp>
        <p:nvSpPr>
          <p:cNvPr id="6" name="Sisällön paikkamerkki 5">
            <a:extLst>
              <a:ext uri="{FF2B5EF4-FFF2-40B4-BE49-F238E27FC236}">
                <a16:creationId xmlns:a16="http://schemas.microsoft.com/office/drawing/2014/main" id="{4B4EBBC5-0BE4-4914-88D0-14756726525D}"/>
              </a:ext>
            </a:extLst>
          </p:cNvPr>
          <p:cNvSpPr>
            <a:spLocks noGrp="1"/>
          </p:cNvSpPr>
          <p:nvPr>
            <p:ph sz="quarter" idx="17"/>
          </p:nvPr>
        </p:nvSpPr>
        <p:spPr/>
        <p:txBody>
          <a:bodyPr>
            <a:noAutofit/>
          </a:bodyPr>
          <a:lstStyle/>
          <a:p>
            <a:pPr marL="285750" indent="-285750">
              <a:lnSpc>
                <a:spcPct val="100000"/>
              </a:lnSpc>
              <a:buFont typeface="Arial" panose="020B0604020202020204" pitchFamily="34" charset="0"/>
              <a:buChar char="•"/>
            </a:pPr>
            <a:r>
              <a:rPr lang="fi-FI" sz="1050" dirty="0">
                <a:effectLst/>
                <a:latin typeface="Verdana" panose="020B0604030504040204" pitchFamily="34" charset="0"/>
                <a:ea typeface="Verdana" panose="020B0604030504040204" pitchFamily="34" charset="0"/>
                <a:cs typeface="Verdana" panose="020B0604030504040204" pitchFamily="34" charset="0"/>
              </a:rPr>
              <a:t>Teknologiayritysten liikevaihto kehittyi vaihtelevasti 1-3/2026 vuodentakaiseen ajankohtaan verrattuna eri ELY-alueilla. </a:t>
            </a:r>
          </a:p>
          <a:p>
            <a:pPr marL="285750" indent="-285750">
              <a:lnSpc>
                <a:spcPct val="100000"/>
              </a:lnSpc>
              <a:buFont typeface="Arial" panose="020B0604020202020204" pitchFamily="34" charset="0"/>
              <a:buChar char="•"/>
            </a:pPr>
            <a:r>
              <a:rPr lang="fi-FI" sz="1050" dirty="0">
                <a:effectLst/>
                <a:latin typeface="Verdana" panose="020B0604030504040204" pitchFamily="34" charset="0"/>
                <a:ea typeface="Verdana" panose="020B0604030504040204" pitchFamily="34" charset="0"/>
                <a:cs typeface="Verdana" panose="020B0604030504040204" pitchFamily="34" charset="0"/>
              </a:rPr>
              <a:t>Voimakkainta kasvu </a:t>
            </a:r>
            <a:r>
              <a:rPr lang="fi-FI" sz="1050" dirty="0"/>
              <a:t>oli Lapissa, </a:t>
            </a:r>
            <a:r>
              <a:rPr lang="fi-FI" sz="1050" dirty="0">
                <a:effectLst/>
                <a:latin typeface="Verdana" panose="020B0604030504040204" pitchFamily="34" charset="0"/>
                <a:ea typeface="Verdana" panose="020B0604030504040204" pitchFamily="34" charset="0"/>
                <a:cs typeface="Verdana" panose="020B0604030504040204" pitchFamily="34" charset="0"/>
              </a:rPr>
              <a:t>jossa liikevaihto kasvoi  13,</a:t>
            </a:r>
            <a:r>
              <a:rPr lang="fi-FI" sz="1050" dirty="0"/>
              <a:t>5</a:t>
            </a:r>
            <a:r>
              <a:rPr lang="fi-FI" sz="1050" dirty="0">
                <a:effectLst/>
                <a:latin typeface="Verdana" panose="020B0604030504040204" pitchFamily="34" charset="0"/>
                <a:ea typeface="Verdana" panose="020B0604030504040204" pitchFamily="34" charset="0"/>
                <a:cs typeface="Verdana" panose="020B0604030504040204" pitchFamily="34" charset="0"/>
              </a:rPr>
              <a:t> % prosenttia. Seuraavaksi eniten liikevaihto kasvoi Etelä-Pohjanmaalla, +13,</a:t>
            </a:r>
            <a:r>
              <a:rPr lang="fi-FI" sz="1050" dirty="0"/>
              <a:t>3</a:t>
            </a:r>
            <a:r>
              <a:rPr lang="fi-FI" sz="1050" dirty="0">
                <a:effectLst/>
                <a:latin typeface="Verdana" panose="020B0604030504040204" pitchFamily="34" charset="0"/>
                <a:ea typeface="Verdana" panose="020B0604030504040204" pitchFamily="34" charset="0"/>
                <a:cs typeface="Verdana" panose="020B0604030504040204" pitchFamily="34" charset="0"/>
              </a:rPr>
              <a:t> %, Pohjois-</a:t>
            </a:r>
            <a:r>
              <a:rPr lang="fi-FI" sz="1050" dirty="0"/>
              <a:t>Karjalassa</a:t>
            </a:r>
            <a:r>
              <a:rPr lang="fi-FI" sz="1050" dirty="0">
                <a:effectLst/>
                <a:latin typeface="Verdana" panose="020B0604030504040204" pitchFamily="34" charset="0"/>
                <a:ea typeface="Verdana" panose="020B0604030504040204" pitchFamily="34" charset="0"/>
                <a:cs typeface="Verdana" panose="020B0604030504040204" pitchFamily="34" charset="0"/>
              </a:rPr>
              <a:t> +</a:t>
            </a:r>
            <a:r>
              <a:rPr lang="fi-FI" sz="1050" dirty="0"/>
              <a:t>11,6</a:t>
            </a:r>
            <a:r>
              <a:rPr lang="fi-FI" sz="1050" dirty="0">
                <a:effectLst/>
                <a:latin typeface="Verdana" panose="020B0604030504040204" pitchFamily="34" charset="0"/>
                <a:ea typeface="Verdana" panose="020B0604030504040204" pitchFamily="34" charset="0"/>
                <a:cs typeface="Verdana" panose="020B0604030504040204" pitchFamily="34" charset="0"/>
              </a:rPr>
              <a:t> % ja </a:t>
            </a:r>
            <a:r>
              <a:rPr lang="fi-FI" sz="1050" dirty="0"/>
              <a:t>Hämeessä</a:t>
            </a:r>
            <a:r>
              <a:rPr lang="fi-FI" sz="1050" dirty="0">
                <a:effectLst/>
                <a:latin typeface="Verdana" panose="020B0604030504040204" pitchFamily="34" charset="0"/>
                <a:ea typeface="Verdana" panose="020B0604030504040204" pitchFamily="34" charset="0"/>
                <a:cs typeface="Verdana" panose="020B0604030504040204" pitchFamily="34" charset="0"/>
              </a:rPr>
              <a:t> +10</a:t>
            </a:r>
            <a:r>
              <a:rPr lang="fi-FI" sz="1050" dirty="0"/>
              <a:t>,8</a:t>
            </a:r>
            <a:r>
              <a:rPr lang="fi-FI" sz="1050" dirty="0">
                <a:effectLst/>
                <a:latin typeface="Verdana" panose="020B0604030504040204" pitchFamily="34" charset="0"/>
                <a:ea typeface="Verdana" panose="020B0604030504040204" pitchFamily="34" charset="0"/>
                <a:cs typeface="Verdana" panose="020B0604030504040204" pitchFamily="34" charset="0"/>
              </a:rPr>
              <a:t> %. Koko maassa liikevaihto kasvoi</a:t>
            </a:r>
            <a:r>
              <a:rPr lang="fi-FI" sz="1050" dirty="0"/>
              <a:t> </a:t>
            </a:r>
            <a:r>
              <a:rPr lang="fi-FI" sz="1050" dirty="0">
                <a:effectLst/>
                <a:latin typeface="Verdana" panose="020B0604030504040204" pitchFamily="34" charset="0"/>
                <a:ea typeface="Verdana" panose="020B0604030504040204" pitchFamily="34" charset="0"/>
                <a:cs typeface="Verdana" panose="020B0604030504040204" pitchFamily="34" charset="0"/>
              </a:rPr>
              <a:t>alustavien tietojen mukaan </a:t>
            </a:r>
            <a:r>
              <a:rPr lang="fi-FI" sz="1050" dirty="0"/>
              <a:t>+3</a:t>
            </a:r>
            <a:r>
              <a:rPr lang="fi-FI" sz="1050" dirty="0">
                <a:effectLst/>
                <a:latin typeface="Verdana" panose="020B0604030504040204" pitchFamily="34" charset="0"/>
                <a:ea typeface="Verdana" panose="020B0604030504040204" pitchFamily="34" charset="0"/>
                <a:cs typeface="Verdana" panose="020B0604030504040204" pitchFamily="34" charset="0"/>
              </a:rPr>
              <a:t>,5</a:t>
            </a:r>
            <a:r>
              <a:rPr lang="fi-FI" sz="1050" dirty="0"/>
              <a:t> </a:t>
            </a:r>
            <a:r>
              <a:rPr lang="fi-FI" sz="1050" dirty="0">
                <a:effectLst/>
                <a:latin typeface="Verdana" panose="020B0604030504040204" pitchFamily="34" charset="0"/>
                <a:ea typeface="Verdana" panose="020B0604030504040204" pitchFamily="34" charset="0"/>
                <a:cs typeface="Verdana" panose="020B0604030504040204" pitchFamily="34" charset="0"/>
              </a:rPr>
              <a:t>%.*</a:t>
            </a:r>
          </a:p>
          <a:p>
            <a:pPr marL="285750" indent="-285750">
              <a:lnSpc>
                <a:spcPct val="100000"/>
              </a:lnSpc>
              <a:buFont typeface="Arial" panose="020B0604020202020204" pitchFamily="34" charset="0"/>
              <a:buChar char="•"/>
            </a:pPr>
            <a:r>
              <a:rPr lang="fi-FI" sz="1050" dirty="0">
                <a:effectLst/>
                <a:latin typeface="Verdana" panose="020B0604030504040204" pitchFamily="34" charset="0"/>
                <a:ea typeface="Verdana" panose="020B0604030504040204" pitchFamily="34" charset="0"/>
                <a:cs typeface="Verdana" panose="020B0604030504040204" pitchFamily="34" charset="0"/>
              </a:rPr>
              <a:t>Teknologiateollisuuden (elektroniikka- ja sähköteollisuus, kone- ja metallituoteteollisuus, metallien jalostus, suunnittelu ja konsultointi sekä tietotekniikka-ala) liikevaihdoltaan suurimmat ELY-alueet ovat Uusimaa (osuus koko teknologiateollisuuden liikevaihdosta: 3</a:t>
            </a:r>
            <a:r>
              <a:rPr lang="fi-FI" sz="1050" dirty="0"/>
              <a:t>5</a:t>
            </a:r>
            <a:r>
              <a:rPr lang="fi-FI" sz="1050" dirty="0">
                <a:effectLst/>
                <a:latin typeface="Verdana" panose="020B0604030504040204" pitchFamily="34" charset="0"/>
                <a:ea typeface="Verdana" panose="020B0604030504040204" pitchFamily="34" charset="0"/>
                <a:cs typeface="Verdana" panose="020B0604030504040204" pitchFamily="34" charset="0"/>
              </a:rPr>
              <a:t> %), Pirkanmaa (11 %), Pohjois-Pohjanmaa (10 %), </a:t>
            </a:r>
            <a:r>
              <a:rPr lang="fi-FI" sz="1050" dirty="0"/>
              <a:t>Varsinais-Suomi (9 %), </a:t>
            </a:r>
            <a:r>
              <a:rPr lang="fi-FI" sz="1050" dirty="0">
                <a:effectLst/>
                <a:latin typeface="Verdana" panose="020B0604030504040204" pitchFamily="34" charset="0"/>
                <a:ea typeface="Verdana" panose="020B0604030504040204" pitchFamily="34" charset="0"/>
                <a:cs typeface="Verdana" panose="020B0604030504040204" pitchFamily="34" charset="0"/>
              </a:rPr>
              <a:t>Pohjanmaa (7 %) ja Lappi (6 %) . Seuraavaksi eniten liikevaihtoa kertyi Hämeessä, </a:t>
            </a:r>
            <a:r>
              <a:rPr lang="fi-FI" sz="1050" dirty="0"/>
              <a:t>Satakunnassa </a:t>
            </a:r>
            <a:r>
              <a:rPr lang="fi-FI" sz="1050" dirty="0">
                <a:effectLst/>
                <a:latin typeface="Verdana" panose="020B0604030504040204" pitchFamily="34" charset="0"/>
                <a:ea typeface="Verdana" panose="020B0604030504040204" pitchFamily="34" charset="0"/>
                <a:cs typeface="Verdana" panose="020B0604030504040204" pitchFamily="34" charset="0"/>
              </a:rPr>
              <a:t>ja Keski-Suomessa. Alan henkilöstö jakaantuu Suomessa alueellisesti suunnilleen liikevaihdon mukaisessa suhteessa.</a:t>
            </a:r>
          </a:p>
          <a:p>
            <a:pPr>
              <a:lnSpc>
                <a:spcPct val="100000"/>
              </a:lnSpc>
            </a:pPr>
            <a:endParaRPr lang="fi-FI" sz="1050" dirty="0"/>
          </a:p>
          <a:p>
            <a:pPr>
              <a:lnSpc>
                <a:spcPct val="100000"/>
              </a:lnSpc>
            </a:pPr>
            <a:endParaRPr lang="fi-FI" sz="900" dirty="0"/>
          </a:p>
          <a:p>
            <a:pPr>
              <a:lnSpc>
                <a:spcPct val="100000"/>
              </a:lnSpc>
            </a:pPr>
            <a:r>
              <a:rPr lang="fi-FI" sz="900" dirty="0"/>
              <a:t>*) </a:t>
            </a:r>
            <a:r>
              <a:rPr lang="fi-FI" sz="900" dirty="0">
                <a:effectLst/>
                <a:latin typeface="Verdana" panose="020B0604030504040204" pitchFamily="34" charset="0"/>
                <a:ea typeface="Verdana" panose="020B0604030504040204" pitchFamily="34" charset="0"/>
                <a:cs typeface="Verdana" panose="020B0604030504040204" pitchFamily="34" charset="0"/>
              </a:rPr>
              <a:t>Joillakin ELY-alueilla liikevaihdossa esiintyy voimakasta, suhdanteista riippumatonta, kuukausivaihtelua. Tämä johtuu lähinnä alan yritysten toiminnan luonteesta. Voimakkaat heilahtelut ovat usein peräisin suurista projekteista, joiden laskutus tapahtuu yleensä projektien valmistuttua eikä vähitellen niiden valmistumisen aikana.</a:t>
            </a:r>
          </a:p>
          <a:p>
            <a:pPr marL="285750" indent="-285750">
              <a:lnSpc>
                <a:spcPct val="100000"/>
              </a:lnSpc>
              <a:buFont typeface="Arial" panose="020B0604020202020204" pitchFamily="34" charset="0"/>
              <a:buChar char="•"/>
            </a:pPr>
            <a:endParaRPr lang="fi-FI" sz="900" dirty="0">
              <a:effectLst/>
              <a:latin typeface="Verdana" panose="020B0604030504040204" pitchFamily="34" charset="0"/>
              <a:ea typeface="Verdana" panose="020B0604030504040204" pitchFamily="34" charset="0"/>
              <a:cs typeface="Verdana" panose="020B0604030504040204" pitchFamily="34" charset="0"/>
            </a:endParaRPr>
          </a:p>
          <a:p>
            <a:pPr marL="285750" indent="-285750">
              <a:lnSpc>
                <a:spcPct val="100000"/>
              </a:lnSpc>
              <a:buFont typeface="Arial" panose="020B0604020202020204" pitchFamily="34" charset="0"/>
              <a:buChar char="•"/>
            </a:pPr>
            <a:endParaRPr lang="fi-FI" sz="9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7" name="Tekstin paikkamerkki 6">
            <a:extLst>
              <a:ext uri="{FF2B5EF4-FFF2-40B4-BE49-F238E27FC236}">
                <a16:creationId xmlns:a16="http://schemas.microsoft.com/office/drawing/2014/main" id="{C3D095EB-0842-4D62-9C81-361A029B4C6B}"/>
              </a:ext>
            </a:extLst>
          </p:cNvPr>
          <p:cNvSpPr>
            <a:spLocks noGrp="1"/>
          </p:cNvSpPr>
          <p:nvPr>
            <p:ph type="body" sz="quarter" idx="18"/>
          </p:nvPr>
        </p:nvSpPr>
        <p:spPr/>
        <p:txBody>
          <a:bodyPr/>
          <a:lstStyle/>
          <a:p>
            <a:endParaRPr lang="fi-FI"/>
          </a:p>
        </p:txBody>
      </p:sp>
    </p:spTree>
    <p:extLst>
      <p:ext uri="{BB962C8B-B14F-4D97-AF65-F5344CB8AC3E}">
        <p14:creationId xmlns:p14="http://schemas.microsoft.com/office/powerpoint/2010/main" val="4082671757"/>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Pohjois-Savossa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20</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45 %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57 %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23 000 työpaikkaa eli reilu viidennes Pohjois-Savon kaikista työllisistä. Alalla työskentelee suoraan 11 100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1270114760"/>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3459588522"/>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err="1">
                          <a:solidFill>
                            <a:srgbClr val="000000"/>
                          </a:solidFill>
                          <a:latin typeface="+mn-lt"/>
                        </a:rPr>
                        <a:t>Pohjois</a:t>
                      </a:r>
                      <a:r>
                        <a:rPr lang="fi-FI" sz="1050" b="0">
                          <a:solidFill>
                            <a:srgbClr val="000000"/>
                          </a:solidFill>
                          <a:latin typeface="+mn-lt"/>
                        </a:rPr>
                        <a:t>-Savossa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2,0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11 100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1317848844"/>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83982459"/>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84300583"/>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Satakunnassa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21</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58 %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69 %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27 000 työpaikkaa eli reilu neljännes Satakunnan kaikista työllisistä. Alalla työskentelee suoraan 13 000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4004918440"/>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3753073293"/>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Satakunnassa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5,0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13 000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741438785"/>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3409041233"/>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00882757"/>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Uudellamaalla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22</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53 %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49 %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241 000 työpaikkaa eli noin neljännes Uudenmaan kaikista työllisistä. Alalla työskentelee suoraan 114 900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1086803152"/>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3166552307"/>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Uudellamaalla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35,0</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114 900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4223780092"/>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2710739377"/>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8845647"/>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25000" lnSpcReduction="20000"/>
          </a:bodyPr>
          <a:lstStyle/>
          <a:p>
            <a:r>
              <a:rPr lang="fi-FI" sz="8800" dirty="0">
                <a:solidFill>
                  <a:schemeClr val="tx2"/>
                </a:solidFill>
              </a:rPr>
              <a:t>Teknologiateollisuus</a:t>
            </a:r>
            <a:br>
              <a:rPr lang="fi-FI" dirty="0">
                <a:solidFill>
                  <a:schemeClr val="tx2"/>
                </a:solidFill>
              </a:rPr>
            </a:br>
            <a:r>
              <a:rPr lang="fi-FI" sz="5600" dirty="0">
                <a:solidFill>
                  <a:schemeClr val="tx2"/>
                </a:solidFill>
              </a:rPr>
              <a:t>Merkittävin elinkeino myös Varsinais-Suomessa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23</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48 % alueen koko tavaraviennistä</a:t>
            </a: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47 % alueen koko elinkeinoelämän </a:t>
            </a:r>
            <a:r>
              <a:rPr lang="fi-FI" sz="1050" err="1">
                <a:solidFill>
                  <a:srgbClr val="000000"/>
                </a:solidFill>
                <a:ea typeface="ＭＳ Ｐゴシック" pitchFamily="34" charset="-128"/>
                <a:cs typeface="Arial Unicode MS"/>
              </a:rPr>
              <a:t>t&amp;k-investoinneista</a:t>
            </a: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a:solidFill>
                  <a:srgbClr val="000000"/>
                </a:solidFill>
                <a:ea typeface="ＭＳ Ｐゴシック" pitchFamily="34" charset="-128"/>
                <a:cs typeface="Arial Unicode MS"/>
              </a:rPr>
              <a:t>Työllisyysvaikutus 67 000 työpaikkaa eli reilu neljännes Varsinais-Suomen kaikista työllisistä. Alalla työskentelee suoraan 32 000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1262818905"/>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3084038693"/>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rgbClr val="000000"/>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Varsinais-Suomessa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rgbClr val="000000"/>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Liikevaihto, mrd. euroa</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dirty="0">
                          <a:solidFill>
                            <a:srgbClr val="000000"/>
                          </a:solidFill>
                          <a:latin typeface="+mn-lt"/>
                          <a:ea typeface="ＭＳ Ｐゴシック" pitchFamily="34" charset="-128"/>
                        </a:rPr>
                        <a:t>9,0</a:t>
                      </a:r>
                      <a:endParaRPr lang="fi-FI" sz="1050" b="0" dirty="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rgbClr val="000000"/>
                          </a:solidFill>
                          <a:latin typeface="+mn-lt"/>
                          <a:ea typeface="ＭＳ Ｐゴシック" pitchFamily="34" charset="-128"/>
                        </a:rPr>
                        <a:t>Henkilöstön määrä</a:t>
                      </a:r>
                      <a:endParaRPr lang="fi-FI" sz="1050" b="0">
                        <a:solidFill>
                          <a:srgbClr val="000000"/>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baseline="0">
                          <a:solidFill>
                            <a:srgbClr val="000000"/>
                          </a:solidFill>
                          <a:latin typeface="+mn-lt"/>
                          <a:ea typeface="ＭＳ Ｐゴシック" pitchFamily="34" charset="-128"/>
                        </a:rPr>
                        <a:t>32 000</a:t>
                      </a:r>
                      <a:endParaRPr lang="fi-FI" sz="1050" b="0">
                        <a:solidFill>
                          <a:srgbClr val="000000"/>
                        </a:solidFill>
                        <a:latin typeface="+mn-lt"/>
                      </a:endParaRP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rgbClr val="000000"/>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4135599613"/>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118237513"/>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59390883"/>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a:xfrm>
            <a:off x="252000" y="282150"/>
            <a:ext cx="7928173" cy="648000"/>
          </a:xfrm>
        </p:spPr>
        <p:txBody>
          <a:bodyPr>
            <a:noAutofit/>
          </a:bodyPr>
          <a:lstStyle/>
          <a:p>
            <a:r>
              <a:rPr lang="fi-FI" sz="2000" dirty="0"/>
              <a:t>Teknologiateollisuuden liikevaihto alan merkittävimmillä alueilla Suomessa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24</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7" name="Sisällön paikkamerkki 16">
            <a:extLst>
              <a:ext uri="{FF2B5EF4-FFF2-40B4-BE49-F238E27FC236}">
                <a16:creationId xmlns:a16="http://schemas.microsoft.com/office/drawing/2014/main" id="{B08411F2-F54B-30EF-A934-8B9D38A81411}"/>
              </a:ext>
            </a:extLst>
          </p:cNvPr>
          <p:cNvGraphicFramePr>
            <a:graphicFrameLocks noGrp="1" noChangeAspect="1"/>
          </p:cNvGraphicFramePr>
          <p:nvPr>
            <p:ph sz="quarter" idx="17"/>
            <p:extLst>
              <p:ext uri="{D42A27DB-BD31-4B8C-83A1-F6EECF244321}">
                <p14:modId xmlns:p14="http://schemas.microsoft.com/office/powerpoint/2010/main" val="2687652599"/>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7" name="Sisällön paikkamerkki 16">
                        <a:extLst>
                          <a:ext uri="{FF2B5EF4-FFF2-40B4-BE49-F238E27FC236}">
                            <a16:creationId xmlns:a16="http://schemas.microsoft.com/office/drawing/2014/main" id="{B08411F2-F54B-30EF-A934-8B9D38A81411}"/>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1535896550"/>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92500"/>
          </a:bodyPr>
          <a:lstStyle/>
          <a:p>
            <a:r>
              <a:rPr lang="fi-FI" dirty="0"/>
              <a:t>Teknologiateollisuuden liikevaihto Etelä-Pohjanmaalla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25</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0" name="Sisällön paikkamerkki 9">
            <a:extLst>
              <a:ext uri="{FF2B5EF4-FFF2-40B4-BE49-F238E27FC236}">
                <a16:creationId xmlns:a16="http://schemas.microsoft.com/office/drawing/2014/main" id="{6F55D5ED-8FC9-8CB4-9C88-3E02624331C1}"/>
              </a:ext>
            </a:extLst>
          </p:cNvPr>
          <p:cNvGraphicFramePr>
            <a:graphicFrameLocks noGrp="1" noChangeAspect="1"/>
          </p:cNvGraphicFramePr>
          <p:nvPr>
            <p:ph sz="quarter" idx="17"/>
            <p:extLst>
              <p:ext uri="{D42A27DB-BD31-4B8C-83A1-F6EECF244321}">
                <p14:modId xmlns:p14="http://schemas.microsoft.com/office/powerpoint/2010/main" val="3344257409"/>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0" name="Sisällön paikkamerkki 9">
                        <a:extLst>
                          <a:ext uri="{FF2B5EF4-FFF2-40B4-BE49-F238E27FC236}">
                            <a16:creationId xmlns:a16="http://schemas.microsoft.com/office/drawing/2014/main" id="{6F55D5ED-8FC9-8CB4-9C88-3E02624331C1}"/>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4173300650"/>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1D19C-F1F2-D549-A1BD-625875AE81A0}"/>
            </a:ext>
          </a:extLst>
        </p:cNvPr>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9DA03A02-6995-2A24-4A99-6F5C67FFDF53}"/>
              </a:ext>
            </a:extLst>
          </p:cNvPr>
          <p:cNvSpPr>
            <a:spLocks noGrp="1"/>
          </p:cNvSpPr>
          <p:nvPr>
            <p:ph type="body" sz="quarter" idx="15"/>
          </p:nvPr>
        </p:nvSpPr>
        <p:spPr/>
        <p:txBody>
          <a:bodyPr/>
          <a:lstStyle/>
          <a:p>
            <a:r>
              <a:rPr lang="fi-FI"/>
              <a:t>Teknologiateollisuuden liikevaihto Etelä-Savossa</a:t>
            </a:r>
          </a:p>
        </p:txBody>
      </p:sp>
      <p:sp>
        <p:nvSpPr>
          <p:cNvPr id="3" name="Dian numeron paikkamerkki 2">
            <a:extLst>
              <a:ext uri="{FF2B5EF4-FFF2-40B4-BE49-F238E27FC236}">
                <a16:creationId xmlns:a16="http://schemas.microsoft.com/office/drawing/2014/main" id="{D26A8030-CBCC-6C0F-79E9-2F399EB86724}"/>
              </a:ext>
            </a:extLst>
          </p:cNvPr>
          <p:cNvSpPr>
            <a:spLocks noGrp="1"/>
          </p:cNvSpPr>
          <p:nvPr>
            <p:ph type="sldNum" sz="quarter" idx="12"/>
          </p:nvPr>
        </p:nvSpPr>
        <p:spPr/>
        <p:txBody>
          <a:bodyPr/>
          <a:lstStyle/>
          <a:p>
            <a:fld id="{6FCB6B90-8271-4E8F-82C1-E646FBB48A2E}" type="slidenum">
              <a:rPr lang="fi-FI" smtClean="0"/>
              <a:pPr/>
              <a:t>26</a:t>
            </a:fld>
            <a:endParaRPr lang="fi-FI"/>
          </a:p>
        </p:txBody>
      </p:sp>
      <p:sp>
        <p:nvSpPr>
          <p:cNvPr id="4" name="Päivämäärän paikkamerkki 3">
            <a:extLst>
              <a:ext uri="{FF2B5EF4-FFF2-40B4-BE49-F238E27FC236}">
                <a16:creationId xmlns:a16="http://schemas.microsoft.com/office/drawing/2014/main" id="{127A0801-11EB-0205-F969-0141D36C8784}"/>
              </a:ext>
            </a:extLst>
          </p:cNvPr>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a:extLst>
              <a:ext uri="{FF2B5EF4-FFF2-40B4-BE49-F238E27FC236}">
                <a16:creationId xmlns:a16="http://schemas.microsoft.com/office/drawing/2014/main" id="{405A95ED-3870-A8BE-0C56-E98B1ED7C761}"/>
              </a:ext>
            </a:extLst>
          </p:cNvPr>
          <p:cNvSpPr>
            <a:spLocks noGrp="1"/>
          </p:cNvSpPr>
          <p:nvPr>
            <p:ph type="ftr" sz="quarter" idx="11"/>
          </p:nvPr>
        </p:nvSpPr>
        <p:spPr/>
        <p:txBody>
          <a:bodyPr/>
          <a:lstStyle/>
          <a:p>
            <a:r>
              <a:rPr lang="fi-FI"/>
              <a:t>Teknologiateollisuus</a:t>
            </a:r>
          </a:p>
        </p:txBody>
      </p:sp>
      <p:sp>
        <p:nvSpPr>
          <p:cNvPr id="7" name="Tekstin paikkamerkki 6">
            <a:extLst>
              <a:ext uri="{FF2B5EF4-FFF2-40B4-BE49-F238E27FC236}">
                <a16:creationId xmlns:a16="http://schemas.microsoft.com/office/drawing/2014/main" id="{64EB0959-32EA-EBC8-FAEC-F13E6DAF91B0}"/>
              </a:ext>
            </a:extLst>
          </p:cNvPr>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1" name="Sisällön paikkamerkki 10">
            <a:extLst>
              <a:ext uri="{FF2B5EF4-FFF2-40B4-BE49-F238E27FC236}">
                <a16:creationId xmlns:a16="http://schemas.microsoft.com/office/drawing/2014/main" id="{029FA19F-68DB-2BD5-BED1-C74166800F90}"/>
              </a:ext>
            </a:extLst>
          </p:cNvPr>
          <p:cNvGraphicFramePr>
            <a:graphicFrameLocks noGrp="1" noChangeAspect="1"/>
          </p:cNvGraphicFramePr>
          <p:nvPr>
            <p:ph sz="quarter" idx="17"/>
            <p:extLst>
              <p:ext uri="{D42A27DB-BD31-4B8C-83A1-F6EECF244321}">
                <p14:modId xmlns:p14="http://schemas.microsoft.com/office/powerpoint/2010/main" val="1009311626"/>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1" name="Sisällön paikkamerkki 10">
                        <a:extLst>
                          <a:ext uri="{FF2B5EF4-FFF2-40B4-BE49-F238E27FC236}">
                            <a16:creationId xmlns:a16="http://schemas.microsoft.com/office/drawing/2014/main" id="{029FA19F-68DB-2BD5-BED1-C74166800F90}"/>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2865825020"/>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lstStyle/>
          <a:p>
            <a:r>
              <a:rPr lang="fi-FI"/>
              <a:t>Teknologiateollisuuden liikevaihto Hämeessä</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27</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a:p>
            <a:r>
              <a:rPr lang="fi-FI"/>
              <a:t>*Häme sisältää Päijät-Hämeen ja Kanta-Hämeen maakunnat.</a:t>
            </a:r>
          </a:p>
          <a:p>
            <a:endParaRPr lang="fi-FI"/>
          </a:p>
        </p:txBody>
      </p:sp>
      <p:graphicFrame>
        <p:nvGraphicFramePr>
          <p:cNvPr id="11" name="Sisällön paikkamerkki 10">
            <a:extLst>
              <a:ext uri="{FF2B5EF4-FFF2-40B4-BE49-F238E27FC236}">
                <a16:creationId xmlns:a16="http://schemas.microsoft.com/office/drawing/2014/main" id="{ABA0F850-1B80-0F57-C78D-A663602883CB}"/>
              </a:ext>
            </a:extLst>
          </p:cNvPr>
          <p:cNvGraphicFramePr>
            <a:graphicFrameLocks noGrp="1" noChangeAspect="1"/>
          </p:cNvGraphicFramePr>
          <p:nvPr>
            <p:ph sz="quarter" idx="17"/>
            <p:extLst>
              <p:ext uri="{D42A27DB-BD31-4B8C-83A1-F6EECF244321}">
                <p14:modId xmlns:p14="http://schemas.microsoft.com/office/powerpoint/2010/main" val="2248744540"/>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1" name="Sisällön paikkamerkki 10">
                        <a:extLst>
                          <a:ext uri="{FF2B5EF4-FFF2-40B4-BE49-F238E27FC236}">
                            <a16:creationId xmlns:a16="http://schemas.microsoft.com/office/drawing/2014/main" id="{ABA0F850-1B80-0F57-C78D-A663602883CB}"/>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4073917404"/>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92500"/>
          </a:bodyPr>
          <a:lstStyle/>
          <a:p>
            <a:r>
              <a:rPr lang="fi-FI"/>
              <a:t>Teknologiateollisuuden liikevaihto </a:t>
            </a:r>
            <a:r>
              <a:rPr lang="fi-FI" err="1"/>
              <a:t>Kaakkois</a:t>
            </a:r>
            <a:r>
              <a:rPr lang="fi-FI"/>
              <a:t>-Suomessa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28</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a:xfrm>
            <a:off x="2334682" y="4727575"/>
            <a:ext cx="5909318" cy="133776"/>
          </a:xfrm>
        </p:spPr>
        <p:txBody>
          <a:bodyPr/>
          <a:lstStyle/>
          <a:p>
            <a:r>
              <a:rPr lang="fi-FI"/>
              <a:t>Kausipuhdistetut liikevaihtokuvaajat</a:t>
            </a:r>
          </a:p>
          <a:p>
            <a:r>
              <a:rPr lang="fi-FI"/>
              <a:t>Lähde: </a:t>
            </a:r>
            <a:r>
              <a:rPr lang="fi-FI" err="1"/>
              <a:t>Macrobond</a:t>
            </a:r>
            <a:r>
              <a:rPr lang="fi-FI"/>
              <a:t>, Tilastokeskus.</a:t>
            </a:r>
          </a:p>
          <a:p>
            <a:r>
              <a:rPr lang="fi-FI"/>
              <a:t>*Kaakkois-Suomi sisältää Etelä-Karjalan ja Kymenlaakson maakunnat.</a:t>
            </a:r>
          </a:p>
          <a:p>
            <a:endParaRPr lang="fi-FI"/>
          </a:p>
        </p:txBody>
      </p:sp>
      <p:graphicFrame>
        <p:nvGraphicFramePr>
          <p:cNvPr id="10" name="Sisällön paikkamerkki 9">
            <a:extLst>
              <a:ext uri="{FF2B5EF4-FFF2-40B4-BE49-F238E27FC236}">
                <a16:creationId xmlns:a16="http://schemas.microsoft.com/office/drawing/2014/main" id="{054BAD5C-7E6D-5DF9-A19F-A46336E1DE17}"/>
              </a:ext>
            </a:extLst>
          </p:cNvPr>
          <p:cNvGraphicFramePr>
            <a:graphicFrameLocks noGrp="1" noChangeAspect="1"/>
          </p:cNvGraphicFramePr>
          <p:nvPr>
            <p:ph sz="quarter" idx="17"/>
            <p:extLst>
              <p:ext uri="{D42A27DB-BD31-4B8C-83A1-F6EECF244321}">
                <p14:modId xmlns:p14="http://schemas.microsoft.com/office/powerpoint/2010/main" val="3748802895"/>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0" name="Sisällön paikkamerkki 9">
                        <a:extLst>
                          <a:ext uri="{FF2B5EF4-FFF2-40B4-BE49-F238E27FC236}">
                            <a16:creationId xmlns:a16="http://schemas.microsoft.com/office/drawing/2014/main" id="{054BAD5C-7E6D-5DF9-A19F-A46336E1DE17}"/>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3071498469"/>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lstStyle/>
          <a:p>
            <a:r>
              <a:rPr lang="fi-FI"/>
              <a:t>Teknologiateollisuuden liikevaihto Kainuussa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29</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0" name="Sisällön paikkamerkki 9">
            <a:extLst>
              <a:ext uri="{FF2B5EF4-FFF2-40B4-BE49-F238E27FC236}">
                <a16:creationId xmlns:a16="http://schemas.microsoft.com/office/drawing/2014/main" id="{3E4ECE55-4D5A-A9F9-CE88-6060F502F849}"/>
              </a:ext>
            </a:extLst>
          </p:cNvPr>
          <p:cNvGraphicFramePr>
            <a:graphicFrameLocks noGrp="1" noChangeAspect="1"/>
          </p:cNvGraphicFramePr>
          <p:nvPr>
            <p:ph sz="quarter" idx="17"/>
            <p:extLst>
              <p:ext uri="{D42A27DB-BD31-4B8C-83A1-F6EECF244321}">
                <p14:modId xmlns:p14="http://schemas.microsoft.com/office/powerpoint/2010/main" val="810587346"/>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0" name="Sisällön paikkamerkki 9">
                        <a:extLst>
                          <a:ext uri="{FF2B5EF4-FFF2-40B4-BE49-F238E27FC236}">
                            <a16:creationId xmlns:a16="http://schemas.microsoft.com/office/drawing/2014/main" id="{3E4ECE55-4D5A-A9F9-CE88-6060F502F849}"/>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4276321020"/>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F7E23-36D1-40D4-F1D0-D9C9FDC50C7A}"/>
            </a:ext>
          </a:extLst>
        </p:cNvPr>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9166EB18-2F0E-F075-55D2-49427648A83C}"/>
              </a:ext>
            </a:extLst>
          </p:cNvPr>
          <p:cNvSpPr>
            <a:spLocks noGrp="1"/>
          </p:cNvSpPr>
          <p:nvPr>
            <p:ph type="body" sz="quarter" idx="15"/>
          </p:nvPr>
        </p:nvSpPr>
        <p:spPr>
          <a:xfrm>
            <a:off x="258578" y="282150"/>
            <a:ext cx="7992000" cy="648000"/>
          </a:xfrm>
        </p:spPr>
        <p:txBody>
          <a:bodyPr>
            <a:noAutofit/>
          </a:bodyPr>
          <a:lstStyle/>
          <a:p>
            <a:r>
              <a:rPr lang="fi-FI" sz="1600" dirty="0">
                <a:solidFill>
                  <a:schemeClr val="tx1"/>
                </a:solidFill>
              </a:rPr>
              <a:t>Teknologiateollisuus</a:t>
            </a:r>
          </a:p>
          <a:p>
            <a:r>
              <a:rPr lang="fi-FI" sz="1600" dirty="0">
                <a:solidFill>
                  <a:schemeClr val="tx1"/>
                </a:solidFill>
              </a:rPr>
              <a:t>Liikevaihdon muutos ELY-alueittain,</a:t>
            </a:r>
            <a:r>
              <a:rPr lang="fi-FI" sz="1600" baseline="0" dirty="0">
                <a:solidFill>
                  <a:schemeClr val="tx1"/>
                </a:solidFill>
              </a:rPr>
              <a:t> 1</a:t>
            </a:r>
            <a:r>
              <a:rPr lang="fi-FI" sz="1600" dirty="0">
                <a:solidFill>
                  <a:schemeClr val="tx1"/>
                </a:solidFill>
              </a:rPr>
              <a:t>-3</a:t>
            </a:r>
            <a:r>
              <a:rPr lang="fi-FI" sz="1600" baseline="0" dirty="0">
                <a:solidFill>
                  <a:schemeClr val="tx1"/>
                </a:solidFill>
              </a:rPr>
              <a:t>/2026 vs. </a:t>
            </a:r>
            <a:r>
              <a:rPr lang="fi-FI" sz="1600" dirty="0">
                <a:solidFill>
                  <a:schemeClr val="tx1"/>
                </a:solidFill>
              </a:rPr>
              <a:t>1-3</a:t>
            </a:r>
            <a:r>
              <a:rPr lang="fi-FI" sz="1600" baseline="0" dirty="0">
                <a:solidFill>
                  <a:schemeClr val="tx1"/>
                </a:solidFill>
              </a:rPr>
              <a:t>/2025*</a:t>
            </a:r>
            <a:endParaRPr lang="fi-FI" sz="1600" dirty="0">
              <a:solidFill>
                <a:schemeClr val="tx1"/>
              </a:solidFill>
            </a:endParaRPr>
          </a:p>
          <a:p>
            <a:endParaRPr lang="fi-FI" sz="1600" dirty="0">
              <a:solidFill>
                <a:schemeClr val="tx1"/>
              </a:solidFill>
            </a:endParaRPr>
          </a:p>
        </p:txBody>
      </p:sp>
      <p:sp>
        <p:nvSpPr>
          <p:cNvPr id="3" name="Dian numeron paikkamerkki 2">
            <a:extLst>
              <a:ext uri="{FF2B5EF4-FFF2-40B4-BE49-F238E27FC236}">
                <a16:creationId xmlns:a16="http://schemas.microsoft.com/office/drawing/2014/main" id="{59AA382D-3154-521A-465D-AC9D97237F5F}"/>
              </a:ext>
            </a:extLst>
          </p:cNvPr>
          <p:cNvSpPr>
            <a:spLocks noGrp="1"/>
          </p:cNvSpPr>
          <p:nvPr>
            <p:ph type="sldNum" sz="quarter" idx="12"/>
          </p:nvPr>
        </p:nvSpPr>
        <p:spPr/>
        <p:txBody>
          <a:bodyPr/>
          <a:lstStyle/>
          <a:p>
            <a:fld id="{6FCB6B90-8271-4E8F-82C1-E646FBB48A2E}" type="slidenum">
              <a:rPr lang="fi-FI" smtClean="0"/>
              <a:pPr/>
              <a:t>3</a:t>
            </a:fld>
            <a:endParaRPr lang="fi-FI"/>
          </a:p>
        </p:txBody>
      </p:sp>
      <p:sp>
        <p:nvSpPr>
          <p:cNvPr id="4" name="Päivämäärän paikkamerkki 3">
            <a:extLst>
              <a:ext uri="{FF2B5EF4-FFF2-40B4-BE49-F238E27FC236}">
                <a16:creationId xmlns:a16="http://schemas.microsoft.com/office/drawing/2014/main" id="{1C48CD93-07AC-0F8E-5CF5-48781BC08A20}"/>
              </a:ext>
            </a:extLst>
          </p:cNvPr>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a:extLst>
              <a:ext uri="{FF2B5EF4-FFF2-40B4-BE49-F238E27FC236}">
                <a16:creationId xmlns:a16="http://schemas.microsoft.com/office/drawing/2014/main" id="{184490E6-5B7F-E20E-7A2D-E0A401B3372F}"/>
              </a:ext>
            </a:extLst>
          </p:cNvPr>
          <p:cNvSpPr>
            <a:spLocks noGrp="1"/>
          </p:cNvSpPr>
          <p:nvPr>
            <p:ph type="ftr" sz="quarter" idx="11"/>
          </p:nvPr>
        </p:nvSpPr>
        <p:spPr/>
        <p:txBody>
          <a:bodyPr/>
          <a:lstStyle/>
          <a:p>
            <a:r>
              <a:rPr lang="fi-FI"/>
              <a:t>Teknologiateollisuus</a:t>
            </a:r>
          </a:p>
        </p:txBody>
      </p:sp>
      <p:sp>
        <p:nvSpPr>
          <p:cNvPr id="7" name="Tekstin paikkamerkki 6">
            <a:extLst>
              <a:ext uri="{FF2B5EF4-FFF2-40B4-BE49-F238E27FC236}">
                <a16:creationId xmlns:a16="http://schemas.microsoft.com/office/drawing/2014/main" id="{79B1BED5-C9FA-F125-D8D6-FE49F4B8A012}"/>
              </a:ext>
            </a:extLst>
          </p:cNvPr>
          <p:cNvSpPr>
            <a:spLocks noGrp="1"/>
          </p:cNvSpPr>
          <p:nvPr>
            <p:ph type="body" sz="quarter" idx="18"/>
          </p:nvPr>
        </p:nvSpPr>
        <p:spPr>
          <a:xfrm>
            <a:off x="2337021" y="4497921"/>
            <a:ext cx="6714928" cy="165163"/>
          </a:xfrm>
        </p:spPr>
        <p:txBody>
          <a:bodyPr/>
          <a:lstStyle/>
          <a:p>
            <a:r>
              <a:rPr lang="fi-FI"/>
              <a:t>Lähde: Tilastokeskus; Aluetilinpito, Liikevaihdon alueittaiset arvoindeksit.  </a:t>
            </a:r>
          </a:p>
          <a:p>
            <a:r>
              <a:rPr lang="fi-FI"/>
              <a:t>*)</a:t>
            </a:r>
            <a:r>
              <a:rPr lang="fi-FI" b="1"/>
              <a:t> </a:t>
            </a:r>
            <a:r>
              <a:rPr lang="fi-FI">
                <a:effectLst/>
                <a:latin typeface="Verdana" panose="020B0604030504040204" pitchFamily="34" charset="0"/>
                <a:ea typeface="Verdana" panose="020B0604030504040204" pitchFamily="34" charset="0"/>
                <a:cs typeface="Verdana" panose="020B0604030504040204" pitchFamily="34" charset="0"/>
              </a:rPr>
              <a:t>Joillakin ELY-alueilla liikevaihdossa esiintyy voimakasta, suhdanteista riippumatonta, kuukausivaihtelua. Tämä johtuu lähinnä alan yritysten toiminnan luonteesta. Voimakkaat heilahtelut ovat usein peräisin suurista projekteista, joiden laskutus tapahtuu yleensä projektien valmistuttua eikä vähitellen niiden valmistumisen aikana. </a:t>
            </a:r>
            <a:r>
              <a:rPr lang="fi-FI"/>
              <a:t>Kaakkois-Suomi sisältää Etelä-Karjalan ja Kymenlaakson, Häme sisältää </a:t>
            </a:r>
            <a:r>
              <a:rPr lang="fi-FI" err="1"/>
              <a:t>Päijät</a:t>
            </a:r>
            <a:r>
              <a:rPr lang="fi-FI"/>
              <a:t>- ja Kanta-Hämeen ja Pohjanmaan ELY-alue sisältää Keski-Pohjanmaan ja Pohjanmaan maakunnat. </a:t>
            </a:r>
          </a:p>
          <a:p>
            <a:endParaRPr lang="fi-FI">
              <a:effectLst/>
              <a:latin typeface="Verdana" panose="020B0604030504040204" pitchFamily="34" charset="0"/>
              <a:ea typeface="Verdana" panose="020B0604030504040204" pitchFamily="34" charset="0"/>
              <a:cs typeface="Verdana" panose="020B0604030504040204" pitchFamily="34" charset="0"/>
            </a:endParaRPr>
          </a:p>
          <a:p>
            <a:endParaRPr lang="fi-FI"/>
          </a:p>
        </p:txBody>
      </p:sp>
      <p:graphicFrame>
        <p:nvGraphicFramePr>
          <p:cNvPr id="11" name="Sisällön paikkamerkki 10">
            <a:extLst>
              <a:ext uri="{FF2B5EF4-FFF2-40B4-BE49-F238E27FC236}">
                <a16:creationId xmlns:a16="http://schemas.microsoft.com/office/drawing/2014/main" id="{3E83994A-CA5D-A2C7-762C-CE19E6C0D0B2}"/>
              </a:ext>
            </a:extLst>
          </p:cNvPr>
          <p:cNvGraphicFramePr>
            <a:graphicFrameLocks noGrp="1"/>
          </p:cNvGraphicFramePr>
          <p:nvPr>
            <p:ph sz="quarter" idx="17"/>
            <p:extLst>
              <p:ext uri="{D42A27DB-BD31-4B8C-83A1-F6EECF244321}">
                <p14:modId xmlns:p14="http://schemas.microsoft.com/office/powerpoint/2010/main" val="2765952433"/>
              </p:ext>
            </p:extLst>
          </p:nvPr>
        </p:nvGraphicFramePr>
        <p:xfrm>
          <a:off x="376237" y="1057770"/>
          <a:ext cx="8391525" cy="35417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10806027"/>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92500"/>
          </a:bodyPr>
          <a:lstStyle/>
          <a:p>
            <a:r>
              <a:rPr lang="fi-FI"/>
              <a:t>Teknologiateollisuuden liikevaihto Keski-Suomessa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30</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0" name="Sisällön paikkamerkki 9">
            <a:extLst>
              <a:ext uri="{FF2B5EF4-FFF2-40B4-BE49-F238E27FC236}">
                <a16:creationId xmlns:a16="http://schemas.microsoft.com/office/drawing/2014/main" id="{91393025-3AAE-DDA0-DBC0-ED92C730DEF8}"/>
              </a:ext>
            </a:extLst>
          </p:cNvPr>
          <p:cNvGraphicFramePr>
            <a:graphicFrameLocks noGrp="1" noChangeAspect="1"/>
          </p:cNvGraphicFramePr>
          <p:nvPr>
            <p:ph sz="quarter" idx="17"/>
            <p:extLst>
              <p:ext uri="{D42A27DB-BD31-4B8C-83A1-F6EECF244321}">
                <p14:modId xmlns:p14="http://schemas.microsoft.com/office/powerpoint/2010/main" val="1179603674"/>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0" name="Sisällön paikkamerkki 9">
                        <a:extLst>
                          <a:ext uri="{FF2B5EF4-FFF2-40B4-BE49-F238E27FC236}">
                            <a16:creationId xmlns:a16="http://schemas.microsoft.com/office/drawing/2014/main" id="{91393025-3AAE-DDA0-DBC0-ED92C730DEF8}"/>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812514303"/>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lstStyle/>
          <a:p>
            <a:r>
              <a:rPr lang="fi-FI"/>
              <a:t>Teknologiateollisuuden liikevaihto Lapissa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31</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0" name="Sisällön paikkamerkki 9">
            <a:extLst>
              <a:ext uri="{FF2B5EF4-FFF2-40B4-BE49-F238E27FC236}">
                <a16:creationId xmlns:a16="http://schemas.microsoft.com/office/drawing/2014/main" id="{79A82DB0-C669-0BF3-FB05-365993D09B85}"/>
              </a:ext>
            </a:extLst>
          </p:cNvPr>
          <p:cNvGraphicFramePr>
            <a:graphicFrameLocks noGrp="1" noChangeAspect="1"/>
          </p:cNvGraphicFramePr>
          <p:nvPr>
            <p:ph sz="quarter" idx="17"/>
            <p:extLst>
              <p:ext uri="{D42A27DB-BD31-4B8C-83A1-F6EECF244321}">
                <p14:modId xmlns:p14="http://schemas.microsoft.com/office/powerpoint/2010/main" val="2177480201"/>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0" name="Sisällön paikkamerkki 9">
                        <a:extLst>
                          <a:ext uri="{FF2B5EF4-FFF2-40B4-BE49-F238E27FC236}">
                            <a16:creationId xmlns:a16="http://schemas.microsoft.com/office/drawing/2014/main" id="{79A82DB0-C669-0BF3-FB05-365993D09B85}"/>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1723456984"/>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lstStyle/>
          <a:p>
            <a:r>
              <a:rPr lang="fi-FI"/>
              <a:t>Teknologiateollisuuden liikevaihto Pirkanmaalla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32</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0" name="Sisällön paikkamerkki 9">
            <a:extLst>
              <a:ext uri="{FF2B5EF4-FFF2-40B4-BE49-F238E27FC236}">
                <a16:creationId xmlns:a16="http://schemas.microsoft.com/office/drawing/2014/main" id="{C41E6B13-A535-887B-1F2F-1E349209EAF2}"/>
              </a:ext>
            </a:extLst>
          </p:cNvPr>
          <p:cNvGraphicFramePr>
            <a:graphicFrameLocks noGrp="1" noChangeAspect="1"/>
          </p:cNvGraphicFramePr>
          <p:nvPr>
            <p:ph sz="quarter" idx="17"/>
            <p:extLst>
              <p:ext uri="{D42A27DB-BD31-4B8C-83A1-F6EECF244321}">
                <p14:modId xmlns:p14="http://schemas.microsoft.com/office/powerpoint/2010/main" val="2690994075"/>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0" name="Sisällön paikkamerkki 9">
                        <a:extLst>
                          <a:ext uri="{FF2B5EF4-FFF2-40B4-BE49-F238E27FC236}">
                            <a16:creationId xmlns:a16="http://schemas.microsoft.com/office/drawing/2014/main" id="{C41E6B13-A535-887B-1F2F-1E349209EAF2}"/>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306528166"/>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lstStyle/>
          <a:p>
            <a:r>
              <a:rPr lang="fi-FI"/>
              <a:t>Teknologiateollisuuden liikevaihto Pohjanmaalla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33</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a:xfrm>
            <a:off x="2334682" y="4727574"/>
            <a:ext cx="6150291" cy="248185"/>
          </a:xfrm>
        </p:spPr>
        <p:txBody>
          <a:bodyPr/>
          <a:lstStyle/>
          <a:p>
            <a:r>
              <a:rPr lang="fi-FI"/>
              <a:t>Kausipuhdistetut liikevaihtokuvaajat</a:t>
            </a:r>
          </a:p>
          <a:p>
            <a:r>
              <a:rPr lang="fi-FI"/>
              <a:t>Lähde: </a:t>
            </a:r>
            <a:r>
              <a:rPr lang="fi-FI" err="1"/>
              <a:t>Macrobond</a:t>
            </a:r>
            <a:r>
              <a:rPr lang="fi-FI"/>
              <a:t>, Tilastokeskus</a:t>
            </a:r>
          </a:p>
          <a:p>
            <a:r>
              <a:rPr lang="fi-FI"/>
              <a:t>Pohjanmaan ELY-alue sisältää Keski-Pohjanmaan ja Pohjanmaan maakunnat.</a:t>
            </a:r>
          </a:p>
        </p:txBody>
      </p:sp>
      <p:graphicFrame>
        <p:nvGraphicFramePr>
          <p:cNvPr id="11" name="Sisällön paikkamerkki 10">
            <a:extLst>
              <a:ext uri="{FF2B5EF4-FFF2-40B4-BE49-F238E27FC236}">
                <a16:creationId xmlns:a16="http://schemas.microsoft.com/office/drawing/2014/main" id="{5DCB46C1-0175-1D4E-DFBF-AB60B85508F3}"/>
              </a:ext>
            </a:extLst>
          </p:cNvPr>
          <p:cNvGraphicFramePr>
            <a:graphicFrameLocks noGrp="1" noChangeAspect="1"/>
          </p:cNvGraphicFramePr>
          <p:nvPr>
            <p:ph sz="quarter" idx="17"/>
            <p:extLst>
              <p:ext uri="{D42A27DB-BD31-4B8C-83A1-F6EECF244321}">
                <p14:modId xmlns:p14="http://schemas.microsoft.com/office/powerpoint/2010/main" val="1841819748"/>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1" name="Sisällön paikkamerkki 10">
                        <a:extLst>
                          <a:ext uri="{FF2B5EF4-FFF2-40B4-BE49-F238E27FC236}">
                            <a16:creationId xmlns:a16="http://schemas.microsoft.com/office/drawing/2014/main" id="{5DCB46C1-0175-1D4E-DFBF-AB60B85508F3}"/>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898908919"/>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92500"/>
          </a:bodyPr>
          <a:lstStyle/>
          <a:p>
            <a:r>
              <a:rPr lang="fi-FI"/>
              <a:t>Teknologiateollisuuden liikevaihto </a:t>
            </a:r>
            <a:r>
              <a:rPr lang="fi-FI" err="1"/>
              <a:t>Pohjois</a:t>
            </a:r>
            <a:r>
              <a:rPr lang="fi-FI"/>
              <a:t>-Karjalassa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34</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0" name="Sisällön paikkamerkki 9">
            <a:extLst>
              <a:ext uri="{FF2B5EF4-FFF2-40B4-BE49-F238E27FC236}">
                <a16:creationId xmlns:a16="http://schemas.microsoft.com/office/drawing/2014/main" id="{8A474BD2-3B69-2169-B7C7-D8DA2A4D35CC}"/>
              </a:ext>
            </a:extLst>
          </p:cNvPr>
          <p:cNvGraphicFramePr>
            <a:graphicFrameLocks noGrp="1" noChangeAspect="1"/>
          </p:cNvGraphicFramePr>
          <p:nvPr>
            <p:ph sz="quarter" idx="17"/>
            <p:extLst>
              <p:ext uri="{D42A27DB-BD31-4B8C-83A1-F6EECF244321}">
                <p14:modId xmlns:p14="http://schemas.microsoft.com/office/powerpoint/2010/main" val="2860444156"/>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0" name="Sisällön paikkamerkki 9">
                        <a:extLst>
                          <a:ext uri="{FF2B5EF4-FFF2-40B4-BE49-F238E27FC236}">
                            <a16:creationId xmlns:a16="http://schemas.microsoft.com/office/drawing/2014/main" id="{8A474BD2-3B69-2169-B7C7-D8DA2A4D35CC}"/>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2378820786"/>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85000" lnSpcReduction="10000"/>
          </a:bodyPr>
          <a:lstStyle/>
          <a:p>
            <a:r>
              <a:rPr lang="fi-FI"/>
              <a:t>Teknologiateollisuuden liikevaihto </a:t>
            </a:r>
            <a:r>
              <a:rPr lang="fi-FI" err="1"/>
              <a:t>Pohjois</a:t>
            </a:r>
            <a:r>
              <a:rPr lang="fi-FI"/>
              <a:t>-Pohjanmaalla</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35</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1" name="Sisällön paikkamerkki 10">
            <a:extLst>
              <a:ext uri="{FF2B5EF4-FFF2-40B4-BE49-F238E27FC236}">
                <a16:creationId xmlns:a16="http://schemas.microsoft.com/office/drawing/2014/main" id="{D262A15F-CB14-3751-84DF-991036B47210}"/>
              </a:ext>
            </a:extLst>
          </p:cNvPr>
          <p:cNvGraphicFramePr>
            <a:graphicFrameLocks noGrp="1" noChangeAspect="1"/>
          </p:cNvGraphicFramePr>
          <p:nvPr>
            <p:ph sz="quarter" idx="17"/>
            <p:extLst>
              <p:ext uri="{D42A27DB-BD31-4B8C-83A1-F6EECF244321}">
                <p14:modId xmlns:p14="http://schemas.microsoft.com/office/powerpoint/2010/main" val="1253515979"/>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1" name="Sisällön paikkamerkki 10">
                        <a:extLst>
                          <a:ext uri="{FF2B5EF4-FFF2-40B4-BE49-F238E27FC236}">
                            <a16:creationId xmlns:a16="http://schemas.microsoft.com/office/drawing/2014/main" id="{D262A15F-CB14-3751-84DF-991036B47210}"/>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3156155292"/>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92500"/>
          </a:bodyPr>
          <a:lstStyle/>
          <a:p>
            <a:r>
              <a:rPr lang="fi-FI"/>
              <a:t>Teknologiateollisuuden liikevaihto </a:t>
            </a:r>
            <a:r>
              <a:rPr lang="fi-FI" err="1"/>
              <a:t>Pohjois</a:t>
            </a:r>
            <a:r>
              <a:rPr lang="fi-FI"/>
              <a:t>-Savossa </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36</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1" name="Sisällön paikkamerkki 10">
            <a:extLst>
              <a:ext uri="{FF2B5EF4-FFF2-40B4-BE49-F238E27FC236}">
                <a16:creationId xmlns:a16="http://schemas.microsoft.com/office/drawing/2014/main" id="{D18C741E-FAB7-DD59-4375-70656BBF8C10}"/>
              </a:ext>
            </a:extLst>
          </p:cNvPr>
          <p:cNvGraphicFramePr>
            <a:graphicFrameLocks noGrp="1" noChangeAspect="1"/>
          </p:cNvGraphicFramePr>
          <p:nvPr>
            <p:ph sz="quarter" idx="17"/>
            <p:extLst>
              <p:ext uri="{D42A27DB-BD31-4B8C-83A1-F6EECF244321}">
                <p14:modId xmlns:p14="http://schemas.microsoft.com/office/powerpoint/2010/main" val="2099261516"/>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1" name="Sisällön paikkamerkki 10">
                        <a:extLst>
                          <a:ext uri="{FF2B5EF4-FFF2-40B4-BE49-F238E27FC236}">
                            <a16:creationId xmlns:a16="http://schemas.microsoft.com/office/drawing/2014/main" id="{D18C741E-FAB7-DD59-4375-70656BBF8C10}"/>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2625046603"/>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lstStyle/>
          <a:p>
            <a:r>
              <a:rPr lang="fi-FI"/>
              <a:t>Teknologiateollisuuden liikevaihto Satakunnassa </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37</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0" name="Sisällön paikkamerkki 9">
            <a:extLst>
              <a:ext uri="{FF2B5EF4-FFF2-40B4-BE49-F238E27FC236}">
                <a16:creationId xmlns:a16="http://schemas.microsoft.com/office/drawing/2014/main" id="{A874AAB4-FE61-A5AA-B955-3A26BB0E065A}"/>
              </a:ext>
            </a:extLst>
          </p:cNvPr>
          <p:cNvGraphicFramePr>
            <a:graphicFrameLocks noGrp="1" noChangeAspect="1"/>
          </p:cNvGraphicFramePr>
          <p:nvPr>
            <p:ph sz="quarter" idx="17"/>
            <p:extLst>
              <p:ext uri="{D42A27DB-BD31-4B8C-83A1-F6EECF244321}">
                <p14:modId xmlns:p14="http://schemas.microsoft.com/office/powerpoint/2010/main" val="2365403298"/>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0" name="Sisällön paikkamerkki 9">
                        <a:extLst>
                          <a:ext uri="{FF2B5EF4-FFF2-40B4-BE49-F238E27FC236}">
                            <a16:creationId xmlns:a16="http://schemas.microsoft.com/office/drawing/2014/main" id="{A874AAB4-FE61-A5AA-B955-3A26BB0E065A}"/>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4249250928"/>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lstStyle/>
          <a:p>
            <a:r>
              <a:rPr lang="fi-FI"/>
              <a:t>Teknologiateollisuuden liikevaihto Uudellamaalla </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38</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1" name="Sisällön paikkamerkki 10">
            <a:extLst>
              <a:ext uri="{FF2B5EF4-FFF2-40B4-BE49-F238E27FC236}">
                <a16:creationId xmlns:a16="http://schemas.microsoft.com/office/drawing/2014/main" id="{5B236423-5ACC-78D8-587D-E9D4E22A52AA}"/>
              </a:ext>
            </a:extLst>
          </p:cNvPr>
          <p:cNvGraphicFramePr>
            <a:graphicFrameLocks noGrp="1" noChangeAspect="1"/>
          </p:cNvGraphicFramePr>
          <p:nvPr>
            <p:ph sz="quarter" idx="17"/>
            <p:extLst>
              <p:ext uri="{D42A27DB-BD31-4B8C-83A1-F6EECF244321}">
                <p14:modId xmlns:p14="http://schemas.microsoft.com/office/powerpoint/2010/main" val="3611959618"/>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1" name="Sisällön paikkamerkki 10">
                        <a:extLst>
                          <a:ext uri="{FF2B5EF4-FFF2-40B4-BE49-F238E27FC236}">
                            <a16:creationId xmlns:a16="http://schemas.microsoft.com/office/drawing/2014/main" id="{5B236423-5ACC-78D8-587D-E9D4E22A52AA}"/>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2966646190"/>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92500"/>
          </a:bodyPr>
          <a:lstStyle/>
          <a:p>
            <a:r>
              <a:rPr lang="fi-FI"/>
              <a:t>Teknologiateollisuuden liikevaihto Varsinais-Suomessa </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39</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4.8.2026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p:txBody>
          <a:bodyPr/>
          <a:lstStyle/>
          <a:p>
            <a:r>
              <a:rPr lang="fi-FI"/>
              <a:t>Kausipuhdistetut liikevaihtokuvaajat</a:t>
            </a:r>
          </a:p>
          <a:p>
            <a:r>
              <a:rPr lang="fi-FI"/>
              <a:t>Lähde: </a:t>
            </a:r>
            <a:r>
              <a:rPr lang="fi-FI" err="1"/>
              <a:t>Macrobond</a:t>
            </a:r>
            <a:r>
              <a:rPr lang="fi-FI"/>
              <a:t>, Tilastokeskus</a:t>
            </a:r>
          </a:p>
        </p:txBody>
      </p:sp>
      <p:graphicFrame>
        <p:nvGraphicFramePr>
          <p:cNvPr id="10" name="Sisällön paikkamerkki 9">
            <a:extLst>
              <a:ext uri="{FF2B5EF4-FFF2-40B4-BE49-F238E27FC236}">
                <a16:creationId xmlns:a16="http://schemas.microsoft.com/office/drawing/2014/main" id="{10E9BE91-2ED8-61B3-43C1-E31582293A17}"/>
              </a:ext>
            </a:extLst>
          </p:cNvPr>
          <p:cNvGraphicFramePr>
            <a:graphicFrameLocks noGrp="1" noChangeAspect="1"/>
          </p:cNvGraphicFramePr>
          <p:nvPr>
            <p:ph sz="quarter" idx="17"/>
            <p:extLst>
              <p:ext uri="{D42A27DB-BD31-4B8C-83A1-F6EECF244321}">
                <p14:modId xmlns:p14="http://schemas.microsoft.com/office/powerpoint/2010/main" val="2482388607"/>
              </p:ext>
            </p:extLst>
          </p:nvPr>
        </p:nvGraphicFramePr>
        <p:xfrm>
          <a:off x="395182" y="1103313"/>
          <a:ext cx="8363160" cy="3541712"/>
        </p:xfrm>
        <a:graphic>
          <a:graphicData uri="http://schemas.openxmlformats.org/presentationml/2006/ole">
            <mc:AlternateContent xmlns:mc="http://schemas.openxmlformats.org/markup-compatibility/2006">
              <mc:Choice xmlns:v="urn:schemas-microsoft-com:vml" Requires="v">
                <p:oleObj name="Macrobond document" r:id="rId2" imgW="13165511" imgH="5574689" progId="Mbnd.mbnd">
                  <p:embed/>
                </p:oleObj>
              </mc:Choice>
              <mc:Fallback>
                <p:oleObj name="Macrobond document" r:id="rId2" imgW="13165511" imgH="5574689" progId="Mbnd.mbnd">
                  <p:embed/>
                  <p:pic>
                    <p:nvPicPr>
                      <p:cNvPr id="10" name="Sisällön paikkamerkki 9">
                        <a:extLst>
                          <a:ext uri="{FF2B5EF4-FFF2-40B4-BE49-F238E27FC236}">
                            <a16:creationId xmlns:a16="http://schemas.microsoft.com/office/drawing/2014/main" id="{10E9BE91-2ED8-61B3-43C1-E31582293A17}"/>
                          </a:ext>
                        </a:extLst>
                      </p:cNvPr>
                      <p:cNvPicPr/>
                      <p:nvPr/>
                    </p:nvPicPr>
                    <p:blipFill>
                      <a:blip r:embed="rId3"/>
                      <a:stretch>
                        <a:fillRect/>
                      </a:stretch>
                    </p:blipFill>
                    <p:spPr>
                      <a:xfrm>
                        <a:off x="395182" y="1103313"/>
                        <a:ext cx="8363160" cy="3541712"/>
                      </a:xfrm>
                      <a:prstGeom prst="rect">
                        <a:avLst/>
                      </a:prstGeom>
                    </p:spPr>
                  </p:pic>
                </p:oleObj>
              </mc:Fallback>
            </mc:AlternateContent>
          </a:graphicData>
        </a:graphic>
      </p:graphicFrame>
    </p:spTree>
    <p:extLst>
      <p:ext uri="{BB962C8B-B14F-4D97-AF65-F5344CB8AC3E}">
        <p14:creationId xmlns:p14="http://schemas.microsoft.com/office/powerpoint/2010/main" val="1243919645"/>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385E7206-225F-7E78-00C0-5B9A21300910}"/>
              </a:ext>
            </a:extLst>
          </p:cNvPr>
          <p:cNvSpPr>
            <a:spLocks noGrp="1"/>
          </p:cNvSpPr>
          <p:nvPr>
            <p:ph type="body" sz="quarter" idx="15"/>
          </p:nvPr>
        </p:nvSpPr>
        <p:spPr/>
        <p:txBody>
          <a:bodyPr>
            <a:noAutofit/>
          </a:bodyPr>
          <a:lstStyle/>
          <a:p>
            <a:r>
              <a:rPr lang="fi-FI" sz="1600" dirty="0">
                <a:solidFill>
                  <a:schemeClr val="tx1"/>
                </a:solidFill>
              </a:rPr>
              <a:t>Teknologiateollisuus ELY-alueittain 2025* (arvio)</a:t>
            </a:r>
          </a:p>
          <a:p>
            <a:r>
              <a:rPr lang="fi-FI" sz="1600" dirty="0">
                <a:solidFill>
                  <a:schemeClr val="tx1"/>
                </a:solidFill>
              </a:rPr>
              <a:t>Alueiden osuudet alan koko liikevaihdosta ja henkilöstöstä Suomessa</a:t>
            </a:r>
          </a:p>
          <a:p>
            <a:endParaRPr lang="fi-FI" sz="1600" dirty="0">
              <a:solidFill>
                <a:schemeClr val="tx1"/>
              </a:solidFill>
            </a:endParaRPr>
          </a:p>
          <a:p>
            <a:endParaRPr lang="fi-FI" sz="1600" dirty="0"/>
          </a:p>
        </p:txBody>
      </p:sp>
      <p:sp>
        <p:nvSpPr>
          <p:cNvPr id="3" name="Dian numeron paikkamerkki 2">
            <a:extLst>
              <a:ext uri="{FF2B5EF4-FFF2-40B4-BE49-F238E27FC236}">
                <a16:creationId xmlns:a16="http://schemas.microsoft.com/office/drawing/2014/main" id="{49F104AF-1D20-F074-9EB9-01EDF69AAE58}"/>
              </a:ext>
            </a:extLst>
          </p:cNvPr>
          <p:cNvSpPr>
            <a:spLocks noGrp="1"/>
          </p:cNvSpPr>
          <p:nvPr>
            <p:ph type="sldNum" sz="quarter" idx="12"/>
          </p:nvPr>
        </p:nvSpPr>
        <p:spPr/>
        <p:txBody>
          <a:bodyPr/>
          <a:lstStyle/>
          <a:p>
            <a:fld id="{6FCB6B90-8271-4E8F-82C1-E646FBB48A2E}" type="slidenum">
              <a:rPr lang="fi-FI" smtClean="0"/>
              <a:pPr/>
              <a:t>4</a:t>
            </a:fld>
            <a:endParaRPr lang="fi-FI"/>
          </a:p>
        </p:txBody>
      </p:sp>
      <p:sp>
        <p:nvSpPr>
          <p:cNvPr id="4" name="Päivämäärän paikkamerkki 3">
            <a:extLst>
              <a:ext uri="{FF2B5EF4-FFF2-40B4-BE49-F238E27FC236}">
                <a16:creationId xmlns:a16="http://schemas.microsoft.com/office/drawing/2014/main" id="{EEDF8F76-D47B-B379-C593-D88F3A818579}"/>
              </a:ext>
            </a:extLst>
          </p:cNvPr>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a:extLst>
              <a:ext uri="{FF2B5EF4-FFF2-40B4-BE49-F238E27FC236}">
                <a16:creationId xmlns:a16="http://schemas.microsoft.com/office/drawing/2014/main" id="{A10C1D2A-B7E4-8C26-22B0-FF765A3F7D8C}"/>
              </a:ext>
            </a:extLst>
          </p:cNvPr>
          <p:cNvSpPr>
            <a:spLocks noGrp="1"/>
          </p:cNvSpPr>
          <p:nvPr>
            <p:ph type="ftr" sz="quarter" idx="11"/>
          </p:nvPr>
        </p:nvSpPr>
        <p:spPr/>
        <p:txBody>
          <a:bodyPr/>
          <a:lstStyle/>
          <a:p>
            <a:r>
              <a:rPr lang="fi-FI"/>
              <a:t>Teknologiateollisuus</a:t>
            </a:r>
          </a:p>
        </p:txBody>
      </p:sp>
      <p:graphicFrame>
        <p:nvGraphicFramePr>
          <p:cNvPr id="10" name="Sisällön paikkamerkki 9">
            <a:extLst>
              <a:ext uri="{FF2B5EF4-FFF2-40B4-BE49-F238E27FC236}">
                <a16:creationId xmlns:a16="http://schemas.microsoft.com/office/drawing/2014/main" id="{545B8B4B-5D0E-5E72-1A11-2037F408D2BF}"/>
              </a:ext>
            </a:extLst>
          </p:cNvPr>
          <p:cNvGraphicFramePr>
            <a:graphicFrameLocks noGrp="1"/>
          </p:cNvGraphicFramePr>
          <p:nvPr>
            <p:ph sz="quarter" idx="17"/>
            <p:extLst>
              <p:ext uri="{D42A27DB-BD31-4B8C-83A1-F6EECF244321}">
                <p14:modId xmlns:p14="http://schemas.microsoft.com/office/powerpoint/2010/main" val="355201396"/>
              </p:ext>
            </p:extLst>
          </p:nvPr>
        </p:nvGraphicFramePr>
        <p:xfrm>
          <a:off x="381000" y="1103313"/>
          <a:ext cx="8391525" cy="3541712"/>
        </p:xfrm>
        <a:graphic>
          <a:graphicData uri="http://schemas.openxmlformats.org/drawingml/2006/chart">
            <c:chart xmlns:c="http://schemas.openxmlformats.org/drawingml/2006/chart" xmlns:r="http://schemas.openxmlformats.org/officeDocument/2006/relationships" r:id="rId3"/>
          </a:graphicData>
        </a:graphic>
      </p:graphicFrame>
      <p:sp>
        <p:nvSpPr>
          <p:cNvPr id="7" name="Tekstin paikkamerkki 6">
            <a:extLst>
              <a:ext uri="{FF2B5EF4-FFF2-40B4-BE49-F238E27FC236}">
                <a16:creationId xmlns:a16="http://schemas.microsoft.com/office/drawing/2014/main" id="{2BAE5108-A2EE-B36B-F57A-1A5F73CFD684}"/>
              </a:ext>
            </a:extLst>
          </p:cNvPr>
          <p:cNvSpPr>
            <a:spLocks noGrp="1"/>
          </p:cNvSpPr>
          <p:nvPr>
            <p:ph type="body" sz="quarter" idx="18"/>
          </p:nvPr>
        </p:nvSpPr>
        <p:spPr>
          <a:xfrm>
            <a:off x="2124830" y="4727574"/>
            <a:ext cx="6745138" cy="165163"/>
          </a:xfrm>
        </p:spPr>
        <p:txBody>
          <a:bodyPr/>
          <a:lstStyle/>
          <a:p>
            <a:r>
              <a:rPr lang="fi-FI"/>
              <a:t>Lähde: Tilastokeskus; Aluetilinpito, Liikevaihdon alueittaiset arvoindeksit, Yritysten rakenne- ja tilinpäätöstilasto / Teknologiateollisuus ry:n henkilöstötiedustelu. Kaakkois-Suomi sisältää Etelä-Karjalan ja Kymenlaakson, Häme sisältää </a:t>
            </a:r>
            <a:r>
              <a:rPr lang="fi-FI" err="1"/>
              <a:t>Päijät</a:t>
            </a:r>
            <a:r>
              <a:rPr lang="fi-FI"/>
              <a:t>- ja Kanta-Hämeen ja Pohjanmaan ELY-alue sisältää Keski-Pohjanmaan ja Pohjanmaan maakunnat. </a:t>
            </a:r>
          </a:p>
          <a:p>
            <a:endParaRPr lang="fi-FI"/>
          </a:p>
        </p:txBody>
      </p:sp>
    </p:spTree>
    <p:extLst>
      <p:ext uri="{BB962C8B-B14F-4D97-AF65-F5344CB8AC3E}">
        <p14:creationId xmlns:p14="http://schemas.microsoft.com/office/powerpoint/2010/main" val="341879834"/>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3285559"/>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rmAutofit fontScale="62500" lnSpcReduction="20000"/>
          </a:bodyPr>
          <a:lstStyle/>
          <a:p>
            <a:r>
              <a:rPr lang="fi-FI">
                <a:solidFill>
                  <a:schemeClr val="tx1"/>
                </a:solidFill>
              </a:rPr>
              <a:t>Teknologiateollisuuden päätoimialojen liikevaihto-osuudet* ELY-alueittain 2024</a:t>
            </a:r>
          </a:p>
        </p:txBody>
      </p:sp>
      <p:sp>
        <p:nvSpPr>
          <p:cNvPr id="3" name="Dian numeron paikkamerkki 2"/>
          <p:cNvSpPr>
            <a:spLocks noGrp="1"/>
          </p:cNvSpPr>
          <p:nvPr>
            <p:ph type="sldNum" sz="quarter" idx="12"/>
          </p:nvPr>
        </p:nvSpPr>
        <p:spPr/>
        <p:txBody>
          <a:bodyPr/>
          <a:lstStyle/>
          <a:p>
            <a:fld id="{6FCB6B90-8271-4E8F-82C1-E646FBB48A2E}" type="slidenum">
              <a:rPr lang="fi-FI" smtClean="0"/>
              <a:pPr/>
              <a:t>5</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7" name="Tekstin paikkamerkki 6"/>
          <p:cNvSpPr>
            <a:spLocks noGrp="1"/>
          </p:cNvSpPr>
          <p:nvPr>
            <p:ph type="body" sz="quarter" idx="18"/>
          </p:nvPr>
        </p:nvSpPr>
        <p:spPr>
          <a:xfrm>
            <a:off x="2100649" y="4727574"/>
            <a:ext cx="6575807" cy="415926"/>
          </a:xfrm>
        </p:spPr>
        <p:txBody>
          <a:bodyPr/>
          <a:lstStyle/>
          <a:p>
            <a:r>
              <a:rPr lang="fi-FI"/>
              <a:t>*) Prosenttia teknologiateollisuuden toimipaikkojen liikevaihdosta kyseisellä alueella. Lähde: Tilastokeskus; Alueellinen yritystoimintatilasto. Tietosuojasyistä joidenkin alueiden kaikki toimialat eivät ole 100 % edustettuina. Kaakkois-Suomi sisältää Etelä-Karjalan ja Kymenlaakson, Häme sisältää </a:t>
            </a:r>
            <a:r>
              <a:rPr lang="fi-FI" err="1"/>
              <a:t>Päijät</a:t>
            </a:r>
            <a:r>
              <a:rPr lang="fi-FI"/>
              <a:t>- ja Kanta-Hämeen ja Pohjanmaan ELY-alue sisältää Keski-Pohjanmaan ja Pohjanmaan maakunnat. </a:t>
            </a:r>
          </a:p>
          <a:p>
            <a:endParaRPr lang="fi-FI"/>
          </a:p>
          <a:p>
            <a:endParaRPr lang="fi-FI"/>
          </a:p>
        </p:txBody>
      </p:sp>
      <p:graphicFrame>
        <p:nvGraphicFramePr>
          <p:cNvPr id="8" name="Sisällön paikkamerkki 7"/>
          <p:cNvGraphicFramePr>
            <a:graphicFrameLocks noGrp="1"/>
          </p:cNvGraphicFramePr>
          <p:nvPr>
            <p:ph idx="4294967295"/>
            <p:extLst>
              <p:ext uri="{D42A27DB-BD31-4B8C-83A1-F6EECF244321}">
                <p14:modId xmlns:p14="http://schemas.microsoft.com/office/powerpoint/2010/main" val="779092161"/>
              </p:ext>
            </p:extLst>
          </p:nvPr>
        </p:nvGraphicFramePr>
        <p:xfrm>
          <a:off x="234512" y="1161813"/>
          <a:ext cx="8570347" cy="3565761"/>
        </p:xfrm>
        <a:graphic>
          <a:graphicData uri="http://schemas.openxmlformats.org/drawingml/2006/chart">
            <c:chart xmlns:c="http://schemas.openxmlformats.org/drawingml/2006/chart" xmlns:r="http://schemas.openxmlformats.org/officeDocument/2006/relationships" r:id="rId3"/>
          </a:graphicData>
        </a:graphic>
      </p:graphicFrame>
      <p:sp>
        <p:nvSpPr>
          <p:cNvPr id="9" name="Tekstiruutu 8"/>
          <p:cNvSpPr txBox="1"/>
          <p:nvPr/>
        </p:nvSpPr>
        <p:spPr>
          <a:xfrm>
            <a:off x="6804248" y="1062073"/>
            <a:ext cx="1872209" cy="195814"/>
          </a:xfrm>
          <a:prstGeom prst="rect">
            <a:avLst/>
          </a:prstGeom>
          <a:noFill/>
        </p:spPr>
        <p:txBody>
          <a:bodyPr wrap="square" lIns="36000" tIns="36000" rIns="36000" bIns="36000" rtlCol="0">
            <a:spAutoFit/>
          </a:bodyPr>
          <a:lstStyle/>
          <a:p>
            <a:r>
              <a:rPr lang="fi-FI" sz="800" spc="-40">
                <a:ea typeface="Verdana" panose="020B0604030504040204" pitchFamily="34" charset="0"/>
                <a:cs typeface="Verdana" panose="020B0604030504040204" pitchFamily="34" charset="0"/>
              </a:rPr>
              <a:t>Osuus alan liikevaihdosta alueella, %</a:t>
            </a:r>
          </a:p>
        </p:txBody>
      </p:sp>
    </p:spTree>
    <p:extLst>
      <p:ext uri="{BB962C8B-B14F-4D97-AF65-F5344CB8AC3E}">
        <p14:creationId xmlns:p14="http://schemas.microsoft.com/office/powerpoint/2010/main" val="2948034354"/>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45C16-73B1-D8DE-0387-86DBD8D475D2}"/>
            </a:ext>
          </a:extLst>
        </p:cNvPr>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5A65DB6A-3450-A13C-D8A6-9F80C9F0D6D4}"/>
              </a:ext>
            </a:extLst>
          </p:cNvPr>
          <p:cNvSpPr>
            <a:spLocks noGrp="1"/>
          </p:cNvSpPr>
          <p:nvPr>
            <p:ph type="body" sz="quarter" idx="15"/>
          </p:nvPr>
        </p:nvSpPr>
        <p:spPr/>
        <p:txBody>
          <a:bodyPr>
            <a:normAutofit fontScale="62500" lnSpcReduction="20000"/>
          </a:bodyPr>
          <a:lstStyle/>
          <a:p>
            <a:r>
              <a:rPr lang="fi-FI">
                <a:solidFill>
                  <a:schemeClr val="tx1"/>
                </a:solidFill>
              </a:rPr>
              <a:t>Teknologiateollisuuden päätoimialojen henkilöstöosuudet* ELY-alueittain 2024</a:t>
            </a:r>
          </a:p>
          <a:p>
            <a:endParaRPr lang="fi-FI">
              <a:solidFill>
                <a:schemeClr val="tx1"/>
              </a:solidFill>
            </a:endParaRPr>
          </a:p>
        </p:txBody>
      </p:sp>
      <p:sp>
        <p:nvSpPr>
          <p:cNvPr id="3" name="Dian numeron paikkamerkki 2">
            <a:extLst>
              <a:ext uri="{FF2B5EF4-FFF2-40B4-BE49-F238E27FC236}">
                <a16:creationId xmlns:a16="http://schemas.microsoft.com/office/drawing/2014/main" id="{58166AF8-49A2-07CA-0842-2F632A00804B}"/>
              </a:ext>
            </a:extLst>
          </p:cNvPr>
          <p:cNvSpPr>
            <a:spLocks noGrp="1"/>
          </p:cNvSpPr>
          <p:nvPr>
            <p:ph type="sldNum" sz="quarter" idx="12"/>
          </p:nvPr>
        </p:nvSpPr>
        <p:spPr/>
        <p:txBody>
          <a:bodyPr/>
          <a:lstStyle/>
          <a:p>
            <a:fld id="{6FCB6B90-8271-4E8F-82C1-E646FBB48A2E}" type="slidenum">
              <a:rPr lang="fi-FI" smtClean="0"/>
              <a:pPr/>
              <a:t>6</a:t>
            </a:fld>
            <a:endParaRPr lang="fi-FI"/>
          </a:p>
        </p:txBody>
      </p:sp>
      <p:sp>
        <p:nvSpPr>
          <p:cNvPr id="4" name="Päivämäärän paikkamerkki 3">
            <a:extLst>
              <a:ext uri="{FF2B5EF4-FFF2-40B4-BE49-F238E27FC236}">
                <a16:creationId xmlns:a16="http://schemas.microsoft.com/office/drawing/2014/main" id="{1CA661DB-D62C-4393-5032-061093F12C7B}"/>
              </a:ext>
            </a:extLst>
          </p:cNvPr>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a:extLst>
              <a:ext uri="{FF2B5EF4-FFF2-40B4-BE49-F238E27FC236}">
                <a16:creationId xmlns:a16="http://schemas.microsoft.com/office/drawing/2014/main" id="{6011F1F9-6F85-43BE-180D-79BE16DF042D}"/>
              </a:ext>
            </a:extLst>
          </p:cNvPr>
          <p:cNvSpPr>
            <a:spLocks noGrp="1"/>
          </p:cNvSpPr>
          <p:nvPr>
            <p:ph type="ftr" sz="quarter" idx="11"/>
          </p:nvPr>
        </p:nvSpPr>
        <p:spPr/>
        <p:txBody>
          <a:bodyPr/>
          <a:lstStyle/>
          <a:p>
            <a:r>
              <a:rPr lang="fi-FI"/>
              <a:t>Teknologiateollisuus</a:t>
            </a:r>
          </a:p>
        </p:txBody>
      </p:sp>
      <p:graphicFrame>
        <p:nvGraphicFramePr>
          <p:cNvPr id="8" name="Sisällön paikkamerkki 7">
            <a:extLst>
              <a:ext uri="{FF2B5EF4-FFF2-40B4-BE49-F238E27FC236}">
                <a16:creationId xmlns:a16="http://schemas.microsoft.com/office/drawing/2014/main" id="{CD6F3FF9-70B4-2C62-DE8B-F53A6A9ECEE7}"/>
              </a:ext>
            </a:extLst>
          </p:cNvPr>
          <p:cNvGraphicFramePr>
            <a:graphicFrameLocks noGrp="1"/>
          </p:cNvGraphicFramePr>
          <p:nvPr>
            <p:ph idx="4294967295"/>
            <p:extLst>
              <p:ext uri="{D42A27DB-BD31-4B8C-83A1-F6EECF244321}">
                <p14:modId xmlns:p14="http://schemas.microsoft.com/office/powerpoint/2010/main" val="1328221143"/>
              </p:ext>
            </p:extLst>
          </p:nvPr>
        </p:nvGraphicFramePr>
        <p:xfrm>
          <a:off x="234512" y="1161813"/>
          <a:ext cx="8570347" cy="3565761"/>
        </p:xfrm>
        <a:graphic>
          <a:graphicData uri="http://schemas.openxmlformats.org/drawingml/2006/chart">
            <c:chart xmlns:c="http://schemas.openxmlformats.org/drawingml/2006/chart" xmlns:r="http://schemas.openxmlformats.org/officeDocument/2006/relationships" r:id="rId3"/>
          </a:graphicData>
        </a:graphic>
      </p:graphicFrame>
      <p:sp>
        <p:nvSpPr>
          <p:cNvPr id="9" name="Tekstiruutu 8">
            <a:extLst>
              <a:ext uri="{FF2B5EF4-FFF2-40B4-BE49-F238E27FC236}">
                <a16:creationId xmlns:a16="http://schemas.microsoft.com/office/drawing/2014/main" id="{CD74B4E5-7420-3838-8692-96967E4B1BEB}"/>
              </a:ext>
            </a:extLst>
          </p:cNvPr>
          <p:cNvSpPr txBox="1"/>
          <p:nvPr/>
        </p:nvSpPr>
        <p:spPr>
          <a:xfrm>
            <a:off x="6804248" y="1062073"/>
            <a:ext cx="1872209" cy="195814"/>
          </a:xfrm>
          <a:prstGeom prst="rect">
            <a:avLst/>
          </a:prstGeom>
          <a:noFill/>
        </p:spPr>
        <p:txBody>
          <a:bodyPr wrap="square" lIns="36000" tIns="36000" rIns="36000" bIns="36000" rtlCol="0">
            <a:spAutoFit/>
          </a:bodyPr>
          <a:lstStyle/>
          <a:p>
            <a:r>
              <a:rPr lang="fi-FI" sz="800" spc="-40">
                <a:ea typeface="Verdana" panose="020B0604030504040204" pitchFamily="34" charset="0"/>
                <a:cs typeface="Verdana" panose="020B0604030504040204" pitchFamily="34" charset="0"/>
              </a:rPr>
              <a:t>Osuus alan henkilöstöstä alueella, %</a:t>
            </a:r>
          </a:p>
        </p:txBody>
      </p:sp>
      <p:sp>
        <p:nvSpPr>
          <p:cNvPr id="6" name="Tekstin paikkamerkki 6">
            <a:extLst>
              <a:ext uri="{FF2B5EF4-FFF2-40B4-BE49-F238E27FC236}">
                <a16:creationId xmlns:a16="http://schemas.microsoft.com/office/drawing/2014/main" id="{5564398A-7EC1-801E-EEBF-E0EF6E48A28E}"/>
              </a:ext>
            </a:extLst>
          </p:cNvPr>
          <p:cNvSpPr txBox="1">
            <a:spLocks/>
          </p:cNvSpPr>
          <p:nvPr/>
        </p:nvSpPr>
        <p:spPr>
          <a:xfrm>
            <a:off x="2229052" y="4728600"/>
            <a:ext cx="6575807" cy="415926"/>
          </a:xfrm>
          <a:prstGeom prst="rect">
            <a:avLst/>
          </a:prstGeom>
        </p:spPr>
        <p:txBody>
          <a:bodyPr vert="horz" lIns="91440" tIns="45720" rIns="91440" bIns="45720" rtlCol="0">
            <a:noAutofit/>
          </a:bodyPr>
          <a:lstStyle>
            <a:lvl1pPr marL="0" indent="0" algn="l" defTabSz="806052" rtl="0" eaLnBrk="1" latinLnBrk="0" hangingPunct="1">
              <a:lnSpc>
                <a:spcPct val="100000"/>
              </a:lnSpc>
              <a:spcBef>
                <a:spcPts val="0"/>
              </a:spcBef>
              <a:spcAft>
                <a:spcPts val="0"/>
              </a:spcAft>
              <a:buClrTx/>
              <a:buSzPct val="125000"/>
              <a:buFontTx/>
              <a:buNone/>
              <a:defRPr sz="700" kern="1200" spc="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29732" indent="-158400" algn="l" defTabSz="806052" rtl="0" eaLnBrk="1" latinLnBrk="0" hangingPunct="1">
              <a:lnSpc>
                <a:spcPts val="1800"/>
              </a:lnSpc>
              <a:spcBef>
                <a:spcPts val="200"/>
              </a:spcBef>
              <a:spcAft>
                <a:spcPts val="200"/>
              </a:spcAft>
              <a:buClrTx/>
              <a:buSzPct val="125000"/>
              <a:buFont typeface="Arial" pitchFamily="34" charset="0"/>
              <a:buChar char="–"/>
              <a:defRPr sz="1300" kern="1200" spc="-35" baseline="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591" indent="-158400" algn="l" defTabSz="806052" rtl="0" eaLnBrk="1" latinLnBrk="0" hangingPunct="1">
              <a:lnSpc>
                <a:spcPts val="1800"/>
              </a:lnSpc>
              <a:spcBef>
                <a:spcPts val="200"/>
              </a:spcBef>
              <a:spcAft>
                <a:spcPts val="200"/>
              </a:spcAft>
              <a:buClrTx/>
              <a:buSzPct val="125000"/>
              <a:buFont typeface="Arial" panose="020B0604020202020204" pitchFamily="34" charset="0"/>
              <a:buChar char="•"/>
              <a:defRPr sz="1050" kern="1200" spc="-35" baseline="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67851" indent="-158400" algn="l" defTabSz="806052" rtl="0" eaLnBrk="1" latinLnBrk="0" hangingPunct="1">
              <a:lnSpc>
                <a:spcPts val="1800"/>
              </a:lnSpc>
              <a:spcBef>
                <a:spcPts val="200"/>
              </a:spcBef>
              <a:spcAft>
                <a:spcPts val="200"/>
              </a:spcAft>
              <a:buClrTx/>
              <a:buSzPct val="125000"/>
              <a:buFont typeface="Arial" pitchFamily="34" charset="0"/>
              <a:buChar char="–"/>
              <a:defRPr sz="1050" kern="1200" spc="-35"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82718" indent="-158400" algn="l" defTabSz="806052" rtl="0" eaLnBrk="1" latinLnBrk="0" hangingPunct="1">
              <a:lnSpc>
                <a:spcPts val="2000"/>
              </a:lnSpc>
              <a:spcBef>
                <a:spcPts val="400"/>
              </a:spcBef>
              <a:spcAft>
                <a:spcPts val="300"/>
              </a:spcAft>
              <a:buClrTx/>
              <a:buSzPct val="125000"/>
              <a:buFont typeface="Arial" panose="020B0604020202020204" pitchFamily="34" charset="0"/>
              <a:buChar char="•"/>
              <a:defRPr sz="1000" kern="1200" spc="-35"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16640" indent="-201515" algn="l" defTabSz="806052" rtl="0" eaLnBrk="1" latinLnBrk="0" hangingPunct="1">
              <a:spcBef>
                <a:spcPct val="20000"/>
              </a:spcBef>
              <a:buFont typeface="Arial" pitchFamily="34" charset="0"/>
              <a:buChar char="•"/>
              <a:defRPr sz="1856" kern="1200">
                <a:solidFill>
                  <a:schemeClr val="tx1"/>
                </a:solidFill>
                <a:latin typeface="+mn-lt"/>
                <a:ea typeface="+mn-ea"/>
                <a:cs typeface="+mn-cs"/>
              </a:defRPr>
            </a:lvl6pPr>
            <a:lvl7pPr marL="2619666" indent="-201515" algn="l" defTabSz="806052" rtl="0" eaLnBrk="1" latinLnBrk="0" hangingPunct="1">
              <a:spcBef>
                <a:spcPct val="20000"/>
              </a:spcBef>
              <a:buFont typeface="Arial" pitchFamily="34" charset="0"/>
              <a:buChar char="•"/>
              <a:defRPr sz="1856" kern="1200">
                <a:solidFill>
                  <a:schemeClr val="tx1"/>
                </a:solidFill>
                <a:latin typeface="+mn-lt"/>
                <a:ea typeface="+mn-ea"/>
                <a:cs typeface="+mn-cs"/>
              </a:defRPr>
            </a:lvl7pPr>
            <a:lvl8pPr marL="3022694" indent="-201515" algn="l" defTabSz="806052" rtl="0" eaLnBrk="1" latinLnBrk="0" hangingPunct="1">
              <a:spcBef>
                <a:spcPct val="20000"/>
              </a:spcBef>
              <a:buFont typeface="Arial" pitchFamily="34" charset="0"/>
              <a:buChar char="•"/>
              <a:defRPr sz="1856" kern="1200">
                <a:solidFill>
                  <a:schemeClr val="tx1"/>
                </a:solidFill>
                <a:latin typeface="+mn-lt"/>
                <a:ea typeface="+mn-ea"/>
                <a:cs typeface="+mn-cs"/>
              </a:defRPr>
            </a:lvl8pPr>
            <a:lvl9pPr marL="3425719" indent="-201515" algn="l" defTabSz="806052" rtl="0" eaLnBrk="1" latinLnBrk="0" hangingPunct="1">
              <a:spcBef>
                <a:spcPct val="20000"/>
              </a:spcBef>
              <a:buFont typeface="Arial" pitchFamily="34" charset="0"/>
              <a:buChar char="•"/>
              <a:defRPr sz="1856" kern="1200">
                <a:solidFill>
                  <a:schemeClr val="tx1"/>
                </a:solidFill>
                <a:latin typeface="+mn-lt"/>
                <a:ea typeface="+mn-ea"/>
                <a:cs typeface="+mn-cs"/>
              </a:defRPr>
            </a:lvl9pPr>
          </a:lstStyle>
          <a:p>
            <a:r>
              <a:rPr lang="fi-FI"/>
              <a:t>*) Prosenttia teknologiateollisuuden toimipaikkojen liikevaihdosta kyseisellä alueella. Lähde: Tilastokeskus; Alueellinen yritystoimintatilasto. Tietosuojasyistä joidenkin alueiden kaikki toimialat eivät ole 100 % edustettuina. Kaakkois-Suomi sisältää Etelä-Karjalan ja Kymenlaakson, Häme sisältää </a:t>
            </a:r>
            <a:r>
              <a:rPr lang="fi-FI" err="1"/>
              <a:t>Päijät</a:t>
            </a:r>
            <a:r>
              <a:rPr lang="fi-FI"/>
              <a:t>- ja Kanta-Hämeen ja Pohjanmaan ELY-alue sisältää Keski-Pohjanmaan ja Pohjanmaan maakunnat. </a:t>
            </a:r>
          </a:p>
          <a:p>
            <a:endParaRPr lang="fi-FI"/>
          </a:p>
          <a:p>
            <a:endParaRPr lang="fi-FI"/>
          </a:p>
        </p:txBody>
      </p:sp>
    </p:spTree>
    <p:extLst>
      <p:ext uri="{BB962C8B-B14F-4D97-AF65-F5344CB8AC3E}">
        <p14:creationId xmlns:p14="http://schemas.microsoft.com/office/powerpoint/2010/main" val="1095490638"/>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lstStyle/>
          <a:p>
            <a:r>
              <a:rPr lang="fi-FI">
                <a:solidFill>
                  <a:schemeClr val="tx1"/>
                </a:solidFill>
              </a:rPr>
              <a:t>Teknologiateollisuuden liikevaihto ELY-alueittain</a:t>
            </a:r>
          </a:p>
        </p:txBody>
      </p:sp>
      <p:sp>
        <p:nvSpPr>
          <p:cNvPr id="3" name="Dian numeron paikkamerkki 2"/>
          <p:cNvSpPr>
            <a:spLocks noGrp="1"/>
          </p:cNvSpPr>
          <p:nvPr>
            <p:ph type="sldNum" sz="quarter" idx="12"/>
          </p:nvPr>
        </p:nvSpPr>
        <p:spPr>
          <a:xfrm>
            <a:off x="8005977" y="4854616"/>
            <a:ext cx="863990" cy="165406"/>
          </a:xfrm>
        </p:spPr>
        <p:txBody>
          <a:bodyPr/>
          <a:lstStyle/>
          <a:p>
            <a:fld id="{6FCB6B90-8271-4E8F-82C1-E646FBB48A2E}" type="slidenum">
              <a:rPr lang="fi-FI" smtClean="0"/>
              <a:pPr/>
              <a:t>7</a:t>
            </a:fld>
            <a:endParaRPr lang="fi-FI"/>
          </a:p>
        </p:txBody>
      </p:sp>
      <p:sp>
        <p:nvSpPr>
          <p:cNvPr id="4" name="Päivämäärän paikkamerkki 3"/>
          <p:cNvSpPr>
            <a:spLocks noGrp="1"/>
          </p:cNvSpPr>
          <p:nvPr>
            <p:ph type="dt" sz="half" idx="10"/>
          </p:nvPr>
        </p:nvSpPr>
        <p:spPr>
          <a:xfrm>
            <a:off x="282027" y="4855332"/>
            <a:ext cx="916709" cy="164690"/>
          </a:xfrm>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a:xfrm>
            <a:off x="1111510" y="4855332"/>
            <a:ext cx="1295891" cy="164690"/>
          </a:xfrm>
        </p:spPr>
        <p:txBody>
          <a:bodyPr/>
          <a:lstStyle/>
          <a:p>
            <a:r>
              <a:rPr lang="fi-FI"/>
              <a:t>Teknologiateollisuus</a:t>
            </a:r>
          </a:p>
        </p:txBody>
      </p:sp>
      <p:sp>
        <p:nvSpPr>
          <p:cNvPr id="7" name="Tekstin paikkamerkki 6"/>
          <p:cNvSpPr>
            <a:spLocks noGrp="1"/>
          </p:cNvSpPr>
          <p:nvPr>
            <p:ph type="body" sz="quarter" idx="18"/>
          </p:nvPr>
        </p:nvSpPr>
        <p:spPr>
          <a:xfrm>
            <a:off x="2334681" y="4778043"/>
            <a:ext cx="6207957" cy="241979"/>
          </a:xfrm>
        </p:spPr>
        <p:txBody>
          <a:bodyPr/>
          <a:lstStyle/>
          <a:p>
            <a:r>
              <a:rPr lang="fi-FI"/>
              <a:t>Lähde: Tilastokeskus; Aluetilinpito, Liikevaihdon alueittaiset arvoindeksit. Kaakkois-Suomi sisältää Etelä-Karjalan ja Kymenlaakson, Häme sisältää </a:t>
            </a:r>
            <a:r>
              <a:rPr lang="fi-FI" err="1"/>
              <a:t>Päijät</a:t>
            </a:r>
            <a:r>
              <a:rPr lang="fi-FI"/>
              <a:t>- ja Kanta-Hämeen ja Pohjanmaan ELY-alue sisältää Keski-Pohjanmaan ja Pohjanmaan maakunnat. </a:t>
            </a:r>
          </a:p>
          <a:p>
            <a:endParaRPr lang="fi-FI"/>
          </a:p>
        </p:txBody>
      </p:sp>
      <p:graphicFrame>
        <p:nvGraphicFramePr>
          <p:cNvPr id="12" name="Sisällön paikkamerkki 10"/>
          <p:cNvGraphicFramePr>
            <a:graphicFrameLocks noGrp="1"/>
          </p:cNvGraphicFramePr>
          <p:nvPr>
            <p:ph sz="quarter" idx="17"/>
            <p:extLst>
              <p:ext uri="{D42A27DB-BD31-4B8C-83A1-F6EECF244321}">
                <p14:modId xmlns:p14="http://schemas.microsoft.com/office/powerpoint/2010/main" val="513671824"/>
              </p:ext>
            </p:extLst>
          </p:nvPr>
        </p:nvGraphicFramePr>
        <p:xfrm>
          <a:off x="1323403" y="911451"/>
          <a:ext cx="6351239" cy="3833955"/>
        </p:xfrm>
        <a:graphic>
          <a:graphicData uri="http://schemas.openxmlformats.org/drawingml/2006/table">
            <a:tbl>
              <a:tblPr firstRow="1" bandRow="1">
                <a:tableStyleId>{21E4AEA4-8DFA-4A89-87EB-49C32662AFE0}</a:tableStyleId>
              </a:tblPr>
              <a:tblGrid>
                <a:gridCol w="1058539">
                  <a:extLst>
                    <a:ext uri="{9D8B030D-6E8A-4147-A177-3AD203B41FA5}">
                      <a16:colId xmlns:a16="http://schemas.microsoft.com/office/drawing/2014/main" val="20000"/>
                    </a:ext>
                  </a:extLst>
                </a:gridCol>
                <a:gridCol w="529270">
                  <a:extLst>
                    <a:ext uri="{9D8B030D-6E8A-4147-A177-3AD203B41FA5}">
                      <a16:colId xmlns:a16="http://schemas.microsoft.com/office/drawing/2014/main" val="20001"/>
                    </a:ext>
                  </a:extLst>
                </a:gridCol>
                <a:gridCol w="529270">
                  <a:extLst>
                    <a:ext uri="{9D8B030D-6E8A-4147-A177-3AD203B41FA5}">
                      <a16:colId xmlns:a16="http://schemas.microsoft.com/office/drawing/2014/main" val="20002"/>
                    </a:ext>
                  </a:extLst>
                </a:gridCol>
                <a:gridCol w="529270">
                  <a:extLst>
                    <a:ext uri="{9D8B030D-6E8A-4147-A177-3AD203B41FA5}">
                      <a16:colId xmlns:a16="http://schemas.microsoft.com/office/drawing/2014/main" val="20003"/>
                    </a:ext>
                  </a:extLst>
                </a:gridCol>
                <a:gridCol w="529270">
                  <a:extLst>
                    <a:ext uri="{9D8B030D-6E8A-4147-A177-3AD203B41FA5}">
                      <a16:colId xmlns:a16="http://schemas.microsoft.com/office/drawing/2014/main" val="20004"/>
                    </a:ext>
                  </a:extLst>
                </a:gridCol>
                <a:gridCol w="529270">
                  <a:extLst>
                    <a:ext uri="{9D8B030D-6E8A-4147-A177-3AD203B41FA5}">
                      <a16:colId xmlns:a16="http://schemas.microsoft.com/office/drawing/2014/main" val="20005"/>
                    </a:ext>
                  </a:extLst>
                </a:gridCol>
                <a:gridCol w="529270">
                  <a:extLst>
                    <a:ext uri="{9D8B030D-6E8A-4147-A177-3AD203B41FA5}">
                      <a16:colId xmlns:a16="http://schemas.microsoft.com/office/drawing/2014/main" val="20006"/>
                    </a:ext>
                  </a:extLst>
                </a:gridCol>
                <a:gridCol w="529270">
                  <a:extLst>
                    <a:ext uri="{9D8B030D-6E8A-4147-A177-3AD203B41FA5}">
                      <a16:colId xmlns:a16="http://schemas.microsoft.com/office/drawing/2014/main" val="192938550"/>
                    </a:ext>
                  </a:extLst>
                </a:gridCol>
                <a:gridCol w="529270">
                  <a:extLst>
                    <a:ext uri="{9D8B030D-6E8A-4147-A177-3AD203B41FA5}">
                      <a16:colId xmlns:a16="http://schemas.microsoft.com/office/drawing/2014/main" val="3525892722"/>
                    </a:ext>
                  </a:extLst>
                </a:gridCol>
                <a:gridCol w="529270">
                  <a:extLst>
                    <a:ext uri="{9D8B030D-6E8A-4147-A177-3AD203B41FA5}">
                      <a16:colId xmlns:a16="http://schemas.microsoft.com/office/drawing/2014/main" val="779703509"/>
                    </a:ext>
                  </a:extLst>
                </a:gridCol>
                <a:gridCol w="529270">
                  <a:extLst>
                    <a:ext uri="{9D8B030D-6E8A-4147-A177-3AD203B41FA5}">
                      <a16:colId xmlns:a16="http://schemas.microsoft.com/office/drawing/2014/main" val="20007"/>
                    </a:ext>
                  </a:extLst>
                </a:gridCol>
              </a:tblGrid>
              <a:tr h="316334">
                <a:tc>
                  <a:txBody>
                    <a:bodyPr/>
                    <a:lstStyle/>
                    <a:p>
                      <a:pPr algn="ctr" fontAlgn="ctr"/>
                      <a:r>
                        <a:rPr lang="fi-FI" sz="900" b="1" i="0" u="none" strike="noStrike">
                          <a:solidFill>
                            <a:srgbClr val="FFFFFF"/>
                          </a:solidFill>
                          <a:effectLst/>
                          <a:latin typeface="Verdana" panose="020B0604030504040204" pitchFamily="34" charset="0"/>
                        </a:rPr>
                        <a:t>ELY-alue</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2010</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2018</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2019</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2020</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2021</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2022</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2023</a:t>
                      </a:r>
                    </a:p>
                  </a:txBody>
                  <a:tcPr marL="0" marR="0" marT="0" marB="0" anchor="ctr"/>
                </a:tc>
                <a:tc>
                  <a:txBody>
                    <a:bodyPr/>
                    <a:lstStyle/>
                    <a:p>
                      <a:pPr algn="ctr" fontAlgn="ctr"/>
                      <a:r>
                        <a:rPr lang="fi-FI" sz="900" b="1" i="0" u="none" strike="noStrike" dirty="0">
                          <a:solidFill>
                            <a:srgbClr val="FFFFFF"/>
                          </a:solidFill>
                          <a:effectLst/>
                          <a:latin typeface="Verdana" panose="020B0604030504040204" pitchFamily="34" charset="0"/>
                        </a:rPr>
                        <a:t>2024 (arvio)</a:t>
                      </a:r>
                    </a:p>
                  </a:txBody>
                  <a:tcPr marL="0" marR="0" marT="0" marB="0" anchor="ctr"/>
                </a:tc>
                <a:tc>
                  <a:txBody>
                    <a:bodyPr/>
                    <a:lstStyle/>
                    <a:p>
                      <a:pPr algn="ctr" fontAlgn="ctr"/>
                      <a:r>
                        <a:rPr lang="fi-FI" sz="900" b="1" i="0" u="none" strike="noStrike" dirty="0">
                          <a:solidFill>
                            <a:srgbClr val="FFFFFF"/>
                          </a:solidFill>
                          <a:effectLst/>
                          <a:latin typeface="Verdana" panose="020B0604030504040204" pitchFamily="34" charset="0"/>
                        </a:rPr>
                        <a:t>2025 (arvio)</a:t>
                      </a:r>
                    </a:p>
                  </a:txBody>
                  <a:tcPr marL="0" marR="0" marT="0" marB="0" anchor="ctr"/>
                </a:tc>
                <a:tc>
                  <a:txBody>
                    <a:bodyPr/>
                    <a:lstStyle/>
                    <a:p>
                      <a:pPr algn="ctr" fontAlgn="ctr"/>
                      <a:r>
                        <a:rPr lang="fi-FI" sz="900" b="1" i="0" u="none" strike="noStrike" dirty="0">
                          <a:solidFill>
                            <a:srgbClr val="FFFFFF"/>
                          </a:solidFill>
                          <a:effectLst/>
                          <a:latin typeface="Verdana" panose="020B0604030504040204" pitchFamily="34" charset="0"/>
                        </a:rPr>
                        <a:t>Osuus, %</a:t>
                      </a:r>
                      <a:br>
                        <a:rPr lang="fi-FI" sz="900" b="1" i="0" u="none" strike="noStrike" dirty="0">
                          <a:solidFill>
                            <a:srgbClr val="FFFFFF"/>
                          </a:solidFill>
                          <a:effectLst/>
                          <a:latin typeface="Verdana" panose="020B0604030504040204" pitchFamily="34" charset="0"/>
                        </a:rPr>
                      </a:br>
                      <a:r>
                        <a:rPr lang="fi-FI" sz="900" b="1" i="0" u="none" strike="noStrike" dirty="0">
                          <a:solidFill>
                            <a:srgbClr val="FFFFFF"/>
                          </a:solidFill>
                          <a:effectLst/>
                          <a:latin typeface="Verdana" panose="020B0604030504040204" pitchFamily="34" charset="0"/>
                        </a:rPr>
                        <a:t>2025</a:t>
                      </a:r>
                    </a:p>
                  </a:txBody>
                  <a:tcPr marL="0" marR="0" marT="0" marB="0" anchor="ctr"/>
                </a:tc>
                <a:extLst>
                  <a:ext uri="{0D108BD9-81ED-4DB2-BD59-A6C34878D82A}">
                    <a16:rowId xmlns:a16="http://schemas.microsoft.com/office/drawing/2014/main" val="10000"/>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Etelä-Pohjanmaa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2 300</a:t>
                      </a:r>
                    </a:p>
                  </a:txBody>
                  <a:tcPr marL="0" marR="0" marT="0" marB="0" anchor="ctr"/>
                </a:tc>
                <a:tc>
                  <a:txBody>
                    <a:bodyPr/>
                    <a:lstStyle/>
                    <a:p>
                      <a:pPr algn="ctr" fontAlgn="ctr">
                        <a:buNone/>
                      </a:pPr>
                      <a:r>
                        <a:rPr lang="fi-FI" sz="900" b="0" i="0" u="none" strike="noStrike" dirty="0">
                          <a:solidFill>
                            <a:srgbClr val="000000"/>
                          </a:solidFill>
                          <a:effectLst/>
                          <a:latin typeface="Verdana" panose="020B0604030504040204" pitchFamily="34" charset="0"/>
                        </a:rPr>
                        <a:t>2 200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2,1 %</a:t>
                      </a:r>
                    </a:p>
                  </a:txBody>
                  <a:tcPr marL="0" marR="0" marT="0" marB="0" anchor="ctr"/>
                </a:tc>
                <a:extLst>
                  <a:ext uri="{0D108BD9-81ED-4DB2-BD59-A6C34878D82A}">
                    <a16:rowId xmlns:a16="http://schemas.microsoft.com/office/drawing/2014/main" val="10001"/>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Etelä-Savo</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0,8 %</a:t>
                      </a:r>
                    </a:p>
                  </a:txBody>
                  <a:tcPr marL="0" marR="0" marT="0" marB="0" anchor="ctr"/>
                </a:tc>
                <a:extLst>
                  <a:ext uri="{0D108BD9-81ED-4DB2-BD59-A6C34878D82A}">
                    <a16:rowId xmlns:a16="http://schemas.microsoft.com/office/drawing/2014/main" val="10002"/>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Häme</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5 300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5,1 %</a:t>
                      </a:r>
                    </a:p>
                  </a:txBody>
                  <a:tcPr marL="0" marR="0" marT="0" marB="0" anchor="ctr"/>
                </a:tc>
                <a:extLst>
                  <a:ext uri="{0D108BD9-81ED-4DB2-BD59-A6C34878D82A}">
                    <a16:rowId xmlns:a16="http://schemas.microsoft.com/office/drawing/2014/main" val="10003"/>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Kaakkois-Suomi</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2 400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2,3 %</a:t>
                      </a:r>
                    </a:p>
                  </a:txBody>
                  <a:tcPr marL="0" marR="0" marT="0" marB="0" anchor="ctr"/>
                </a:tc>
                <a:extLst>
                  <a:ext uri="{0D108BD9-81ED-4DB2-BD59-A6C34878D82A}">
                    <a16:rowId xmlns:a16="http://schemas.microsoft.com/office/drawing/2014/main" val="10004"/>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Kainuu</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1 000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1,0 %</a:t>
                      </a:r>
                    </a:p>
                  </a:txBody>
                  <a:tcPr marL="0" marR="0" marT="0" marB="0" anchor="ctr"/>
                </a:tc>
                <a:extLst>
                  <a:ext uri="{0D108BD9-81ED-4DB2-BD59-A6C34878D82A}">
                    <a16:rowId xmlns:a16="http://schemas.microsoft.com/office/drawing/2014/main" val="10005"/>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Keski-Suomi</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3 300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3,2 %</a:t>
                      </a:r>
                    </a:p>
                  </a:txBody>
                  <a:tcPr marL="0" marR="0" marT="0" marB="0" anchor="ctr"/>
                </a:tc>
                <a:extLst>
                  <a:ext uri="{0D108BD9-81ED-4DB2-BD59-A6C34878D82A}">
                    <a16:rowId xmlns:a16="http://schemas.microsoft.com/office/drawing/2014/main" val="10006"/>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Lappi</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6 100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5,9 %</a:t>
                      </a:r>
                    </a:p>
                  </a:txBody>
                  <a:tcPr marL="0" marR="0" marT="0" marB="0" anchor="ctr"/>
                </a:tc>
                <a:extLst>
                  <a:ext uri="{0D108BD9-81ED-4DB2-BD59-A6C34878D82A}">
                    <a16:rowId xmlns:a16="http://schemas.microsoft.com/office/drawing/2014/main" val="10007"/>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Pirkanmaa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10 900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10,5 %</a:t>
                      </a:r>
                    </a:p>
                  </a:txBody>
                  <a:tcPr marL="0" marR="0" marT="0" marB="0" anchor="ctr"/>
                </a:tc>
                <a:extLst>
                  <a:ext uri="{0D108BD9-81ED-4DB2-BD59-A6C34878D82A}">
                    <a16:rowId xmlns:a16="http://schemas.microsoft.com/office/drawing/2014/main" val="10008"/>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Pohjanmaa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7 400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7,1 %</a:t>
                      </a:r>
                    </a:p>
                  </a:txBody>
                  <a:tcPr marL="0" marR="0" marT="0" marB="0" anchor="ctr"/>
                </a:tc>
                <a:extLst>
                  <a:ext uri="{0D108BD9-81ED-4DB2-BD59-A6C34878D82A}">
                    <a16:rowId xmlns:a16="http://schemas.microsoft.com/office/drawing/2014/main" val="10009"/>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Pohjois-Karjala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1 600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1,5 %</a:t>
                      </a:r>
                    </a:p>
                  </a:txBody>
                  <a:tcPr marL="0" marR="0" marT="0" marB="0" anchor="ctr"/>
                </a:tc>
                <a:extLst>
                  <a:ext uri="{0D108BD9-81ED-4DB2-BD59-A6C34878D82A}">
                    <a16:rowId xmlns:a16="http://schemas.microsoft.com/office/drawing/2014/main" val="10010"/>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Pohjois-Pohjanmaa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10 000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9,6 %</a:t>
                      </a:r>
                    </a:p>
                  </a:txBody>
                  <a:tcPr marL="0" marR="0" marT="0" marB="0" anchor="ctr"/>
                </a:tc>
                <a:extLst>
                  <a:ext uri="{0D108BD9-81ED-4DB2-BD59-A6C34878D82A}">
                    <a16:rowId xmlns:a16="http://schemas.microsoft.com/office/drawing/2014/main" val="10011"/>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Pohjois-Savo</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2 200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2,1 %</a:t>
                      </a:r>
                    </a:p>
                  </a:txBody>
                  <a:tcPr marL="0" marR="0" marT="0" marB="0" anchor="ctr"/>
                </a:tc>
                <a:extLst>
                  <a:ext uri="{0D108BD9-81ED-4DB2-BD59-A6C34878D82A}">
                    <a16:rowId xmlns:a16="http://schemas.microsoft.com/office/drawing/2014/main" val="10012"/>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Satakunta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5 000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4,8 %</a:t>
                      </a:r>
                    </a:p>
                  </a:txBody>
                  <a:tcPr marL="0" marR="0" marT="0" marB="0" anchor="ctr"/>
                </a:tc>
                <a:extLst>
                  <a:ext uri="{0D108BD9-81ED-4DB2-BD59-A6C34878D82A}">
                    <a16:rowId xmlns:a16="http://schemas.microsoft.com/office/drawing/2014/main" val="10013"/>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Uusimaa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22 000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26 500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28 600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28 900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30 200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35 700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33 800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35 000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36 400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35,0 %</a:t>
                      </a:r>
                    </a:p>
                  </a:txBody>
                  <a:tcPr marL="0" marR="0" marT="0" marB="0" anchor="ctr"/>
                </a:tc>
                <a:extLst>
                  <a:ext uri="{0D108BD9-81ED-4DB2-BD59-A6C34878D82A}">
                    <a16:rowId xmlns:a16="http://schemas.microsoft.com/office/drawing/2014/main" val="10014"/>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Varsinais-Suomi</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9 500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9,1 %</a:t>
                      </a:r>
                    </a:p>
                  </a:txBody>
                  <a:tcPr marL="0" marR="0" marT="0" marB="0" anchor="ctr"/>
                </a:tc>
                <a:extLst>
                  <a:ext uri="{0D108BD9-81ED-4DB2-BD59-A6C34878D82A}">
                    <a16:rowId xmlns:a16="http://schemas.microsoft.com/office/drawing/2014/main" val="10015"/>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KOKO 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66 700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75 800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80 600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81 000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89 600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102 700</a:t>
                      </a:r>
                    </a:p>
                  </a:txBody>
                  <a:tcPr marL="0" marR="0" marT="0" marB="0" anchor="ctr"/>
                </a:tc>
                <a:tc>
                  <a:txBody>
                    <a:bodyPr/>
                    <a:lstStyle/>
                    <a:p>
                      <a:pPr algn="ctr" fontAlgn="ctr">
                        <a:buNone/>
                      </a:pPr>
                      <a:r>
                        <a:rPr lang="fi-FI" sz="900" b="0" i="0" u="none" strike="noStrike" dirty="0">
                          <a:solidFill>
                            <a:srgbClr val="000000"/>
                          </a:solidFill>
                          <a:effectLst/>
                          <a:latin typeface="Verdana" panose="020B0604030504040204" pitchFamily="34" charset="0"/>
                        </a:rPr>
                        <a:t>99 300</a:t>
                      </a:r>
                    </a:p>
                  </a:txBody>
                  <a:tcPr marL="0" marR="0" marT="0" marB="0" anchor="ctr"/>
                </a:tc>
                <a:tc>
                  <a:txBody>
                    <a:bodyPr/>
                    <a:lstStyle/>
                    <a:p>
                      <a:pPr algn="ctr" fontAlgn="ctr">
                        <a:buNone/>
                      </a:pPr>
                      <a:r>
                        <a:rPr lang="fi-FI" sz="900" b="0" i="0" u="none" strike="noStrike" dirty="0">
                          <a:solidFill>
                            <a:srgbClr val="000000"/>
                          </a:solidFill>
                          <a:effectLst/>
                          <a:latin typeface="Verdana" panose="020B0604030504040204" pitchFamily="34" charset="0"/>
                        </a:rPr>
                        <a:t>101 100</a:t>
                      </a:r>
                    </a:p>
                  </a:txBody>
                  <a:tcPr marL="0" marR="0" marT="0" marB="0" anchor="ctr"/>
                </a:tc>
                <a:tc>
                  <a:txBody>
                    <a:bodyPr/>
                    <a:lstStyle/>
                    <a:p>
                      <a:pPr algn="ctr" fontAlgn="ctr">
                        <a:buNone/>
                      </a:pPr>
                      <a:r>
                        <a:rPr lang="fi-FI" sz="900" b="0" i="0" u="none" strike="noStrike" dirty="0">
                          <a:solidFill>
                            <a:srgbClr val="000000"/>
                          </a:solidFill>
                          <a:effectLst/>
                          <a:latin typeface="Verdana" panose="020B0604030504040204" pitchFamily="34" charset="0"/>
                        </a:rPr>
                        <a:t>104 100</a:t>
                      </a:r>
                    </a:p>
                  </a:txBody>
                  <a:tcPr marL="0" marR="0" marT="0" marB="0" anchor="ctr"/>
                </a:tc>
                <a:tc>
                  <a:txBody>
                    <a:bodyPr/>
                    <a:lstStyle/>
                    <a:p>
                      <a:pPr algn="r" fontAlgn="ctr">
                        <a:buNone/>
                      </a:pPr>
                      <a:r>
                        <a:rPr lang="fi-FI" sz="900" b="0" i="0" u="none" strike="noStrike" dirty="0">
                          <a:solidFill>
                            <a:srgbClr val="000000"/>
                          </a:solidFill>
                          <a:effectLst/>
                          <a:latin typeface="Verdana" panose="020B0604030504040204" pitchFamily="34" charset="0"/>
                        </a:rPr>
                        <a:t>100,0 %</a:t>
                      </a:r>
                    </a:p>
                  </a:txBody>
                  <a:tcPr marL="0" marR="0" marT="0" marB="0" anchor="ctr"/>
                </a:tc>
                <a:extLst>
                  <a:ext uri="{0D108BD9-81ED-4DB2-BD59-A6C34878D82A}">
                    <a16:rowId xmlns:a16="http://schemas.microsoft.com/office/drawing/2014/main" val="10016"/>
                  </a:ext>
                </a:extLst>
              </a:tr>
            </a:tbl>
          </a:graphicData>
        </a:graphic>
      </p:graphicFrame>
      <p:sp>
        <p:nvSpPr>
          <p:cNvPr id="6" name="Tekstiruutu 5"/>
          <p:cNvSpPr txBox="1"/>
          <p:nvPr/>
        </p:nvSpPr>
        <p:spPr>
          <a:xfrm>
            <a:off x="6600248" y="671832"/>
            <a:ext cx="1405729" cy="241980"/>
          </a:xfrm>
          <a:prstGeom prst="rect">
            <a:avLst/>
          </a:prstGeom>
          <a:noFill/>
        </p:spPr>
        <p:txBody>
          <a:bodyPr wrap="square" lIns="36000" tIns="36000" rIns="36000" bIns="36000" rtlCol="0">
            <a:spAutoFit/>
          </a:bodyPr>
          <a:lstStyle/>
          <a:p>
            <a:r>
              <a:rPr lang="fi-FI" sz="1100" spc="-40" dirty="0">
                <a:solidFill>
                  <a:srgbClr val="000000"/>
                </a:solidFill>
              </a:rPr>
              <a:t>Miljoonaa euroa</a:t>
            </a:r>
          </a:p>
        </p:txBody>
      </p:sp>
    </p:spTree>
    <p:extLst>
      <p:ext uri="{BB962C8B-B14F-4D97-AF65-F5344CB8AC3E}">
        <p14:creationId xmlns:p14="http://schemas.microsoft.com/office/powerpoint/2010/main" val="339318902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lstStyle/>
          <a:p>
            <a:r>
              <a:rPr lang="fi-FI">
                <a:solidFill>
                  <a:schemeClr val="tx1"/>
                </a:solidFill>
              </a:rPr>
              <a:t>Teknologiateollisuuden henkilöstö ELY-alueittain</a:t>
            </a:r>
          </a:p>
        </p:txBody>
      </p:sp>
      <p:sp>
        <p:nvSpPr>
          <p:cNvPr id="3" name="Dian numeron paikkamerkki 2"/>
          <p:cNvSpPr>
            <a:spLocks noGrp="1"/>
          </p:cNvSpPr>
          <p:nvPr>
            <p:ph type="sldNum" sz="quarter" idx="12"/>
          </p:nvPr>
        </p:nvSpPr>
        <p:spPr>
          <a:xfrm>
            <a:off x="8005977" y="4854616"/>
            <a:ext cx="863990" cy="165406"/>
          </a:xfrm>
        </p:spPr>
        <p:txBody>
          <a:bodyPr/>
          <a:lstStyle/>
          <a:p>
            <a:fld id="{6FCB6B90-8271-4E8F-82C1-E646FBB48A2E}" type="slidenum">
              <a:rPr lang="fi-FI" smtClean="0"/>
              <a:pPr/>
              <a:t>8</a:t>
            </a:fld>
            <a:endParaRPr lang="fi-FI"/>
          </a:p>
        </p:txBody>
      </p:sp>
      <p:sp>
        <p:nvSpPr>
          <p:cNvPr id="4" name="Päivämäärän paikkamerkki 3"/>
          <p:cNvSpPr>
            <a:spLocks noGrp="1"/>
          </p:cNvSpPr>
          <p:nvPr>
            <p:ph type="dt" sz="half" idx="10"/>
          </p:nvPr>
        </p:nvSpPr>
        <p:spPr>
          <a:xfrm>
            <a:off x="282027" y="4855332"/>
            <a:ext cx="916709" cy="164690"/>
          </a:xfrm>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a:xfrm>
            <a:off x="1111510" y="4855332"/>
            <a:ext cx="1295891" cy="164690"/>
          </a:xfrm>
        </p:spPr>
        <p:txBody>
          <a:bodyPr/>
          <a:lstStyle/>
          <a:p>
            <a:r>
              <a:rPr lang="fi-FI"/>
              <a:t>Teknologiateollisuus</a:t>
            </a:r>
          </a:p>
        </p:txBody>
      </p:sp>
      <p:sp>
        <p:nvSpPr>
          <p:cNvPr id="7" name="Tekstin paikkamerkki 6"/>
          <p:cNvSpPr>
            <a:spLocks noGrp="1"/>
          </p:cNvSpPr>
          <p:nvPr>
            <p:ph type="body" sz="quarter" idx="18"/>
          </p:nvPr>
        </p:nvSpPr>
        <p:spPr>
          <a:xfrm>
            <a:off x="2301730" y="4746554"/>
            <a:ext cx="6224433" cy="158672"/>
          </a:xfrm>
        </p:spPr>
        <p:txBody>
          <a:bodyPr/>
          <a:lstStyle/>
          <a:p>
            <a:r>
              <a:rPr lang="fi-FI"/>
              <a:t>Lähde: Tilastokeskus; Aluetilinpito, Alueellinen yritystoimintatilasto / Teknologiateollisuus ry:n henkilöstötiedustelu. Kaakkois-Suomi sisältää Etelä-Karjalan ja Kymenlaakson, Häme sisältää </a:t>
            </a:r>
            <a:r>
              <a:rPr lang="fi-FI" err="1"/>
              <a:t>Päijät</a:t>
            </a:r>
            <a:r>
              <a:rPr lang="fi-FI"/>
              <a:t>- ja Kanta-Hämeen ja Pohjanmaan ELY-alue sisältää Keski-Pohjanmaan ja Pohjanmaan maakunnat. </a:t>
            </a:r>
          </a:p>
          <a:p>
            <a:r>
              <a:rPr lang="fi-FI"/>
              <a:t> </a:t>
            </a:r>
          </a:p>
        </p:txBody>
      </p:sp>
      <p:graphicFrame>
        <p:nvGraphicFramePr>
          <p:cNvPr id="12" name="Sisällön paikkamerkki 10"/>
          <p:cNvGraphicFramePr>
            <a:graphicFrameLocks noGrp="1"/>
          </p:cNvGraphicFramePr>
          <p:nvPr>
            <p:ph sz="quarter" idx="17"/>
            <p:extLst>
              <p:ext uri="{D42A27DB-BD31-4B8C-83A1-F6EECF244321}">
                <p14:modId xmlns:p14="http://schemas.microsoft.com/office/powerpoint/2010/main" val="1325520462"/>
              </p:ext>
            </p:extLst>
          </p:nvPr>
        </p:nvGraphicFramePr>
        <p:xfrm>
          <a:off x="1323402" y="836413"/>
          <a:ext cx="6351239" cy="3833955"/>
        </p:xfrm>
        <a:graphic>
          <a:graphicData uri="http://schemas.openxmlformats.org/drawingml/2006/table">
            <a:tbl>
              <a:tblPr firstRow="1" bandRow="1">
                <a:tableStyleId>{21E4AEA4-8DFA-4A89-87EB-49C32662AFE0}</a:tableStyleId>
              </a:tblPr>
              <a:tblGrid>
                <a:gridCol w="1058539">
                  <a:extLst>
                    <a:ext uri="{9D8B030D-6E8A-4147-A177-3AD203B41FA5}">
                      <a16:colId xmlns:a16="http://schemas.microsoft.com/office/drawing/2014/main" val="20000"/>
                    </a:ext>
                  </a:extLst>
                </a:gridCol>
                <a:gridCol w="529270">
                  <a:extLst>
                    <a:ext uri="{9D8B030D-6E8A-4147-A177-3AD203B41FA5}">
                      <a16:colId xmlns:a16="http://schemas.microsoft.com/office/drawing/2014/main" val="20001"/>
                    </a:ext>
                  </a:extLst>
                </a:gridCol>
                <a:gridCol w="529270">
                  <a:extLst>
                    <a:ext uri="{9D8B030D-6E8A-4147-A177-3AD203B41FA5}">
                      <a16:colId xmlns:a16="http://schemas.microsoft.com/office/drawing/2014/main" val="20002"/>
                    </a:ext>
                  </a:extLst>
                </a:gridCol>
                <a:gridCol w="529270">
                  <a:extLst>
                    <a:ext uri="{9D8B030D-6E8A-4147-A177-3AD203B41FA5}">
                      <a16:colId xmlns:a16="http://schemas.microsoft.com/office/drawing/2014/main" val="20003"/>
                    </a:ext>
                  </a:extLst>
                </a:gridCol>
                <a:gridCol w="529270">
                  <a:extLst>
                    <a:ext uri="{9D8B030D-6E8A-4147-A177-3AD203B41FA5}">
                      <a16:colId xmlns:a16="http://schemas.microsoft.com/office/drawing/2014/main" val="20004"/>
                    </a:ext>
                  </a:extLst>
                </a:gridCol>
                <a:gridCol w="529270">
                  <a:extLst>
                    <a:ext uri="{9D8B030D-6E8A-4147-A177-3AD203B41FA5}">
                      <a16:colId xmlns:a16="http://schemas.microsoft.com/office/drawing/2014/main" val="20005"/>
                    </a:ext>
                  </a:extLst>
                </a:gridCol>
                <a:gridCol w="529270">
                  <a:extLst>
                    <a:ext uri="{9D8B030D-6E8A-4147-A177-3AD203B41FA5}">
                      <a16:colId xmlns:a16="http://schemas.microsoft.com/office/drawing/2014/main" val="20006"/>
                    </a:ext>
                  </a:extLst>
                </a:gridCol>
                <a:gridCol w="529270">
                  <a:extLst>
                    <a:ext uri="{9D8B030D-6E8A-4147-A177-3AD203B41FA5}">
                      <a16:colId xmlns:a16="http://schemas.microsoft.com/office/drawing/2014/main" val="1532166925"/>
                    </a:ext>
                  </a:extLst>
                </a:gridCol>
                <a:gridCol w="529270">
                  <a:extLst>
                    <a:ext uri="{9D8B030D-6E8A-4147-A177-3AD203B41FA5}">
                      <a16:colId xmlns:a16="http://schemas.microsoft.com/office/drawing/2014/main" val="1336294811"/>
                    </a:ext>
                  </a:extLst>
                </a:gridCol>
                <a:gridCol w="529270">
                  <a:extLst>
                    <a:ext uri="{9D8B030D-6E8A-4147-A177-3AD203B41FA5}">
                      <a16:colId xmlns:a16="http://schemas.microsoft.com/office/drawing/2014/main" val="1453444635"/>
                    </a:ext>
                  </a:extLst>
                </a:gridCol>
                <a:gridCol w="529270">
                  <a:extLst>
                    <a:ext uri="{9D8B030D-6E8A-4147-A177-3AD203B41FA5}">
                      <a16:colId xmlns:a16="http://schemas.microsoft.com/office/drawing/2014/main" val="20007"/>
                    </a:ext>
                  </a:extLst>
                </a:gridCol>
              </a:tblGrid>
              <a:tr h="316334">
                <a:tc>
                  <a:txBody>
                    <a:bodyPr/>
                    <a:lstStyle/>
                    <a:p>
                      <a:pPr algn="ctr" fontAlgn="ctr"/>
                      <a:r>
                        <a:rPr lang="fi-FI" sz="900" b="1" i="0" u="none" strike="noStrike">
                          <a:solidFill>
                            <a:srgbClr val="FFFFFF"/>
                          </a:solidFill>
                          <a:effectLst/>
                          <a:latin typeface="Verdana" panose="020B0604030504040204" pitchFamily="34" charset="0"/>
                        </a:rPr>
                        <a:t>ELY-alue</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2010</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2018</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2019</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2020</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2021</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2022</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2023</a:t>
                      </a:r>
                    </a:p>
                  </a:txBody>
                  <a:tcPr marL="0" marR="0" marT="0" marB="0" anchor="ctr"/>
                </a:tc>
                <a:tc>
                  <a:txBody>
                    <a:bodyPr/>
                    <a:lstStyle/>
                    <a:p>
                      <a:pPr algn="ctr" fontAlgn="ctr"/>
                      <a:r>
                        <a:rPr lang="fi-FI" sz="900" b="1" i="0" u="none" strike="noStrike">
                          <a:solidFill>
                            <a:srgbClr val="FFFFFF"/>
                          </a:solidFill>
                          <a:effectLst/>
                          <a:latin typeface="Verdana" panose="020B0604030504040204" pitchFamily="34" charset="0"/>
                        </a:rPr>
                        <a:t>2024 (arvio)</a:t>
                      </a:r>
                    </a:p>
                  </a:txBody>
                  <a:tcPr marL="0" marR="0" marT="0" marB="0" anchor="ctr"/>
                </a:tc>
                <a:tc>
                  <a:txBody>
                    <a:bodyPr/>
                    <a:lstStyle/>
                    <a:p>
                      <a:pPr algn="ctr" fontAlgn="ctr"/>
                      <a:r>
                        <a:rPr lang="fi-FI" sz="900" b="1" i="0" u="none" strike="noStrike" dirty="0">
                          <a:solidFill>
                            <a:srgbClr val="FFFFFF"/>
                          </a:solidFill>
                          <a:effectLst/>
                          <a:latin typeface="Verdana" panose="020B0604030504040204" pitchFamily="34" charset="0"/>
                        </a:rPr>
                        <a:t>2025 (arvio)</a:t>
                      </a:r>
                    </a:p>
                  </a:txBody>
                  <a:tcPr marL="0" marR="0" marT="0" marB="0" anchor="ctr"/>
                </a:tc>
                <a:tc>
                  <a:txBody>
                    <a:bodyPr/>
                    <a:lstStyle/>
                    <a:p>
                      <a:pPr algn="ctr" fontAlgn="ctr"/>
                      <a:r>
                        <a:rPr lang="fi-FI" sz="900" b="1" i="0" u="none" strike="noStrike" dirty="0">
                          <a:solidFill>
                            <a:srgbClr val="FFFFFF"/>
                          </a:solidFill>
                          <a:effectLst/>
                          <a:latin typeface="Verdana" panose="020B0604030504040204" pitchFamily="34" charset="0"/>
                        </a:rPr>
                        <a:t>Osuus, %</a:t>
                      </a:r>
                      <a:br>
                        <a:rPr lang="fi-FI" sz="900" b="1" i="0" u="none" strike="noStrike" dirty="0">
                          <a:solidFill>
                            <a:srgbClr val="FFFFFF"/>
                          </a:solidFill>
                          <a:effectLst/>
                          <a:latin typeface="Verdana" panose="020B0604030504040204" pitchFamily="34" charset="0"/>
                        </a:rPr>
                      </a:br>
                      <a:r>
                        <a:rPr lang="fi-FI" sz="900" b="1" i="0" u="none" strike="noStrike" dirty="0">
                          <a:solidFill>
                            <a:srgbClr val="FFFFFF"/>
                          </a:solidFill>
                          <a:effectLst/>
                          <a:latin typeface="Verdana" panose="020B0604030504040204" pitchFamily="34" charset="0"/>
                        </a:rPr>
                        <a:t>2025</a:t>
                      </a:r>
                    </a:p>
                  </a:txBody>
                  <a:tcPr marL="0" marR="0" marT="0" marB="0" anchor="ctr"/>
                </a:tc>
                <a:extLst>
                  <a:ext uri="{0D108BD9-81ED-4DB2-BD59-A6C34878D82A}">
                    <a16:rowId xmlns:a16="http://schemas.microsoft.com/office/drawing/2014/main" val="10000"/>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Etelä-Pohjanmaa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9 900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3,0 %</a:t>
                      </a:r>
                    </a:p>
                  </a:txBody>
                  <a:tcPr marL="0" marR="0" marT="0" marB="0" anchor="ctr"/>
                </a:tc>
                <a:extLst>
                  <a:ext uri="{0D108BD9-81ED-4DB2-BD59-A6C34878D82A}">
                    <a16:rowId xmlns:a16="http://schemas.microsoft.com/office/drawing/2014/main" val="10001"/>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Etelä-Savo</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4 200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1,3 %</a:t>
                      </a:r>
                    </a:p>
                  </a:txBody>
                  <a:tcPr marL="0" marR="0" marT="0" marB="0" anchor="ctr"/>
                </a:tc>
                <a:extLst>
                  <a:ext uri="{0D108BD9-81ED-4DB2-BD59-A6C34878D82A}">
                    <a16:rowId xmlns:a16="http://schemas.microsoft.com/office/drawing/2014/main" val="10002"/>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Häme</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16 400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4,9 %</a:t>
                      </a:r>
                    </a:p>
                  </a:txBody>
                  <a:tcPr marL="0" marR="0" marT="0" marB="0" anchor="ctr"/>
                </a:tc>
                <a:extLst>
                  <a:ext uri="{0D108BD9-81ED-4DB2-BD59-A6C34878D82A}">
                    <a16:rowId xmlns:a16="http://schemas.microsoft.com/office/drawing/2014/main" val="10003"/>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Kaakkois-Suomi</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11 000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3,3 %</a:t>
                      </a:r>
                    </a:p>
                  </a:txBody>
                  <a:tcPr marL="0" marR="0" marT="0" marB="0" anchor="ctr"/>
                </a:tc>
                <a:extLst>
                  <a:ext uri="{0D108BD9-81ED-4DB2-BD59-A6C34878D82A}">
                    <a16:rowId xmlns:a16="http://schemas.microsoft.com/office/drawing/2014/main" val="10004"/>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Kainuu</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3 300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1,0 %</a:t>
                      </a:r>
                    </a:p>
                  </a:txBody>
                  <a:tcPr marL="0" marR="0" marT="0" marB="0" anchor="ctr"/>
                </a:tc>
                <a:extLst>
                  <a:ext uri="{0D108BD9-81ED-4DB2-BD59-A6C34878D82A}">
                    <a16:rowId xmlns:a16="http://schemas.microsoft.com/office/drawing/2014/main" val="10005"/>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Keski-Suomi</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13 600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15 000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15 300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15 300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15 800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16 100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4,9 %</a:t>
                      </a:r>
                    </a:p>
                  </a:txBody>
                  <a:tcPr marL="0" marR="0" marT="0" marB="0" anchor="ctr"/>
                </a:tc>
                <a:extLst>
                  <a:ext uri="{0D108BD9-81ED-4DB2-BD59-A6C34878D82A}">
                    <a16:rowId xmlns:a16="http://schemas.microsoft.com/office/drawing/2014/main" val="10006"/>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Lappi</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8 000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2,4 %</a:t>
                      </a:r>
                    </a:p>
                  </a:txBody>
                  <a:tcPr marL="0" marR="0" marT="0" marB="0" anchor="ctr"/>
                </a:tc>
                <a:extLst>
                  <a:ext uri="{0D108BD9-81ED-4DB2-BD59-A6C34878D82A}">
                    <a16:rowId xmlns:a16="http://schemas.microsoft.com/office/drawing/2014/main" val="10007"/>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Pirkanmaa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32 700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33 700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34 700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34 900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36 900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39 000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40 300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40 100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39 900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12,0 %</a:t>
                      </a:r>
                    </a:p>
                  </a:txBody>
                  <a:tcPr marL="0" marR="0" marT="0" marB="0" anchor="ctr"/>
                </a:tc>
                <a:extLst>
                  <a:ext uri="{0D108BD9-81ED-4DB2-BD59-A6C34878D82A}">
                    <a16:rowId xmlns:a16="http://schemas.microsoft.com/office/drawing/2014/main" val="10008"/>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Pohjanmaa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17 700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18 800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19 100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18 500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18 900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19 400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20 100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21 000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20 900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6,3 %</a:t>
                      </a:r>
                    </a:p>
                  </a:txBody>
                  <a:tcPr marL="0" marR="0" marT="0" marB="0" anchor="ctr"/>
                </a:tc>
                <a:extLst>
                  <a:ext uri="{0D108BD9-81ED-4DB2-BD59-A6C34878D82A}">
                    <a16:rowId xmlns:a16="http://schemas.microsoft.com/office/drawing/2014/main" val="10009"/>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Pohjois-Karjala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5 700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7 000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6 600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2,0 %</a:t>
                      </a:r>
                    </a:p>
                  </a:txBody>
                  <a:tcPr marL="0" marR="0" marT="0" marB="0" anchor="ctr"/>
                </a:tc>
                <a:extLst>
                  <a:ext uri="{0D108BD9-81ED-4DB2-BD59-A6C34878D82A}">
                    <a16:rowId xmlns:a16="http://schemas.microsoft.com/office/drawing/2014/main" val="10010"/>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Pohjois-Pohjanmaa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22 500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23 500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23 700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23 900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25 200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26 300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26 400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24 600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24 500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7,4 %</a:t>
                      </a:r>
                    </a:p>
                  </a:txBody>
                  <a:tcPr marL="0" marR="0" marT="0" marB="0" anchor="ctr"/>
                </a:tc>
                <a:extLst>
                  <a:ext uri="{0D108BD9-81ED-4DB2-BD59-A6C34878D82A}">
                    <a16:rowId xmlns:a16="http://schemas.microsoft.com/office/drawing/2014/main" val="10011"/>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Pohjois-Savo</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11 000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3,3 %</a:t>
                      </a:r>
                    </a:p>
                  </a:txBody>
                  <a:tcPr marL="0" marR="0" marT="0" marB="0" anchor="ctr"/>
                </a:tc>
                <a:extLst>
                  <a:ext uri="{0D108BD9-81ED-4DB2-BD59-A6C34878D82A}">
                    <a16:rowId xmlns:a16="http://schemas.microsoft.com/office/drawing/2014/main" val="10012"/>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Satakunta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13 200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12 800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12 700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12 700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12 800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13 200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13 100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13 000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13 000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3,9 %</a:t>
                      </a:r>
                    </a:p>
                  </a:txBody>
                  <a:tcPr marL="0" marR="0" marT="0" marB="0" anchor="ctr"/>
                </a:tc>
                <a:extLst>
                  <a:ext uri="{0D108BD9-81ED-4DB2-BD59-A6C34878D82A}">
                    <a16:rowId xmlns:a16="http://schemas.microsoft.com/office/drawing/2014/main" val="10013"/>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Uusimaa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90 800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102 400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105 200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105 900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108 400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113 300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115 500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115 000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114 500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34,5 %</a:t>
                      </a:r>
                    </a:p>
                  </a:txBody>
                  <a:tcPr marL="0" marR="0" marT="0" marB="0" anchor="ctr"/>
                </a:tc>
                <a:extLst>
                  <a:ext uri="{0D108BD9-81ED-4DB2-BD59-A6C34878D82A}">
                    <a16:rowId xmlns:a16="http://schemas.microsoft.com/office/drawing/2014/main" val="10014"/>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Varsinais-Suomi</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28 500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29 700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30 700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30 400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30 500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32 100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32 000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32 000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31 900</a:t>
                      </a:r>
                    </a:p>
                  </a:txBody>
                  <a:tcPr marL="0" marR="0" marT="0" marB="0" anchor="ctr"/>
                </a:tc>
                <a:tc>
                  <a:txBody>
                    <a:bodyPr/>
                    <a:lstStyle/>
                    <a:p>
                      <a:pPr algn="r" fontAlgn="ctr">
                        <a:buNone/>
                      </a:pPr>
                      <a:r>
                        <a:rPr lang="fi-FI" sz="900" b="0" i="0" u="none" strike="noStrike">
                          <a:solidFill>
                            <a:srgbClr val="000000"/>
                          </a:solidFill>
                          <a:effectLst/>
                          <a:latin typeface="Verdana" panose="020B0604030504040204" pitchFamily="34" charset="0"/>
                        </a:rPr>
                        <a:t>9,6 %</a:t>
                      </a:r>
                    </a:p>
                  </a:txBody>
                  <a:tcPr marL="0" marR="0" marT="0" marB="0" anchor="ctr"/>
                </a:tc>
                <a:extLst>
                  <a:ext uri="{0D108BD9-81ED-4DB2-BD59-A6C34878D82A}">
                    <a16:rowId xmlns:a16="http://schemas.microsoft.com/office/drawing/2014/main" val="10015"/>
                  </a:ext>
                </a:extLst>
              </a:tr>
              <a:tr h="209877">
                <a:tc>
                  <a:txBody>
                    <a:bodyPr/>
                    <a:lstStyle/>
                    <a:p>
                      <a:pPr algn="ctr" fontAlgn="ctr">
                        <a:buNone/>
                      </a:pPr>
                      <a:r>
                        <a:rPr lang="fi-FI" sz="900" b="0" i="0" u="none" strike="noStrike">
                          <a:solidFill>
                            <a:srgbClr val="000000"/>
                          </a:solidFill>
                          <a:effectLst/>
                          <a:latin typeface="Verdana" panose="020B0604030504040204" pitchFamily="34" charset="0"/>
                        </a:rPr>
                        <a:t>KOKO MAA</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283 700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305 500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311 900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311 500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318 600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330 900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334 800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333 600</a:t>
                      </a:r>
                    </a:p>
                  </a:txBody>
                  <a:tcPr marL="0" marR="0" marT="0" marB="0" anchor="ctr"/>
                </a:tc>
                <a:tc>
                  <a:txBody>
                    <a:bodyPr/>
                    <a:lstStyle/>
                    <a:p>
                      <a:pPr algn="ctr" fontAlgn="ctr">
                        <a:buNone/>
                      </a:pPr>
                      <a:r>
                        <a:rPr lang="fi-FI" sz="900" b="0" i="0" u="none" strike="noStrike">
                          <a:solidFill>
                            <a:srgbClr val="000000"/>
                          </a:solidFill>
                          <a:effectLst/>
                          <a:latin typeface="Verdana" panose="020B0604030504040204" pitchFamily="34" charset="0"/>
                        </a:rPr>
                        <a:t>331 900</a:t>
                      </a:r>
                    </a:p>
                  </a:txBody>
                  <a:tcPr marL="0" marR="0" marT="0" marB="0" anchor="ctr"/>
                </a:tc>
                <a:tc>
                  <a:txBody>
                    <a:bodyPr/>
                    <a:lstStyle/>
                    <a:p>
                      <a:pPr algn="r" fontAlgn="ctr">
                        <a:buNone/>
                      </a:pPr>
                      <a:r>
                        <a:rPr lang="fi-FI" sz="900" b="0" i="0" u="none" strike="noStrike" dirty="0">
                          <a:solidFill>
                            <a:srgbClr val="000000"/>
                          </a:solidFill>
                          <a:effectLst/>
                          <a:latin typeface="Verdana" panose="020B0604030504040204" pitchFamily="34" charset="0"/>
                        </a:rPr>
                        <a:t>100,0 %</a:t>
                      </a:r>
                    </a:p>
                  </a:txBody>
                  <a:tcPr marL="0" marR="0" marT="0" marB="0" anchor="ct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842250481"/>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p:cNvSpPr>
            <a:spLocks noGrp="1"/>
          </p:cNvSpPr>
          <p:nvPr>
            <p:ph type="body" sz="quarter" idx="15"/>
          </p:nvPr>
        </p:nvSpPr>
        <p:spPr/>
        <p:txBody>
          <a:bodyPr>
            <a:noAutofit/>
          </a:bodyPr>
          <a:lstStyle/>
          <a:p>
            <a:r>
              <a:rPr lang="fi-FI" dirty="0">
                <a:solidFill>
                  <a:schemeClr val="tx2"/>
                </a:solidFill>
              </a:rPr>
              <a:t>Teknologiateollisuus</a:t>
            </a:r>
            <a:br>
              <a:rPr lang="fi-FI" sz="1600" dirty="0">
                <a:solidFill>
                  <a:schemeClr val="tx2"/>
                </a:solidFill>
              </a:rPr>
            </a:br>
            <a:r>
              <a:rPr lang="fi-FI" sz="1400" dirty="0">
                <a:solidFill>
                  <a:schemeClr val="tx2"/>
                </a:solidFill>
              </a:rPr>
              <a:t>Merkittävin elinkeino myös Etelä-Pohjanmaalla</a:t>
            </a:r>
            <a:endParaRPr lang="fi-FI" sz="1600" dirty="0">
              <a:solidFill>
                <a:schemeClr val="tx2"/>
              </a:solidFill>
            </a:endParaRPr>
          </a:p>
        </p:txBody>
      </p:sp>
      <p:sp>
        <p:nvSpPr>
          <p:cNvPr id="3" name="Dian numeron paikkamerkki 2"/>
          <p:cNvSpPr>
            <a:spLocks noGrp="1"/>
          </p:cNvSpPr>
          <p:nvPr>
            <p:ph type="sldNum" sz="quarter" idx="12"/>
          </p:nvPr>
        </p:nvSpPr>
        <p:spPr/>
        <p:txBody>
          <a:bodyPr/>
          <a:lstStyle/>
          <a:p>
            <a:fld id="{6FCB6B90-8271-4E8F-82C1-E646FBB48A2E}" type="slidenum">
              <a:rPr lang="fi-FI" smtClean="0"/>
              <a:pPr/>
              <a:t>9</a:t>
            </a:fld>
            <a:endParaRPr lang="fi-FI"/>
          </a:p>
        </p:txBody>
      </p:sp>
      <p:sp>
        <p:nvSpPr>
          <p:cNvPr id="4" name="Päivämäärän paikkamerkki 3"/>
          <p:cNvSpPr>
            <a:spLocks noGrp="1"/>
          </p:cNvSpPr>
          <p:nvPr>
            <p:ph type="dt" sz="half" idx="10"/>
          </p:nvPr>
        </p:nvSpPr>
        <p:spPr/>
        <p:txBody>
          <a:bodyPr/>
          <a:lstStyle/>
          <a:p>
            <a:fld id="{E70C97DB-DA9C-4CFA-B970-B8599B25F3E4}" type="datetime1">
              <a:rPr lang="fi-FI" smtClean="0"/>
              <a:t>3.8.2026</a:t>
            </a:fld>
            <a:endParaRPr lang="fi-FI"/>
          </a:p>
        </p:txBody>
      </p:sp>
      <p:sp>
        <p:nvSpPr>
          <p:cNvPr id="5" name="Alatunnisteen paikkamerkki 4"/>
          <p:cNvSpPr>
            <a:spLocks noGrp="1"/>
          </p:cNvSpPr>
          <p:nvPr>
            <p:ph type="ftr" sz="quarter" idx="11"/>
          </p:nvPr>
        </p:nvSpPr>
        <p:spPr/>
        <p:txBody>
          <a:bodyPr/>
          <a:lstStyle/>
          <a:p>
            <a:r>
              <a:rPr lang="fi-FI"/>
              <a:t>Teknologiateollisuus</a:t>
            </a:r>
          </a:p>
        </p:txBody>
      </p:sp>
      <p:sp>
        <p:nvSpPr>
          <p:cNvPr id="8" name="Sisällön paikkamerkki 2"/>
          <p:cNvSpPr txBox="1">
            <a:spLocks/>
          </p:cNvSpPr>
          <p:nvPr/>
        </p:nvSpPr>
        <p:spPr>
          <a:xfrm>
            <a:off x="1330921" y="1491631"/>
            <a:ext cx="7488832" cy="2216072"/>
          </a:xfrm>
          <a:prstGeom prst="rect">
            <a:avLst/>
          </a:prstGeom>
        </p:spPr>
        <p:txBody>
          <a:bodyPr/>
          <a:lstStyle>
            <a:lvl1pPr marL="271463" indent="-271463" algn="l" rtl="0" eaLnBrk="1" fontAlgn="base" hangingPunct="1">
              <a:spcBef>
                <a:spcPct val="0"/>
              </a:spcBef>
              <a:spcAft>
                <a:spcPct val="20000"/>
              </a:spcAft>
              <a:buClr>
                <a:schemeClr val="accent1"/>
              </a:buClr>
              <a:buChar char="•"/>
              <a:defRPr sz="2000">
                <a:solidFill>
                  <a:schemeClr val="tx1"/>
                </a:solidFill>
                <a:latin typeface="+mn-lt"/>
                <a:ea typeface="+mn-ea"/>
                <a:cs typeface="+mn-cs"/>
              </a:defRPr>
            </a:lvl1pPr>
            <a:lvl2pPr marL="533400" indent="-260350" algn="l" rtl="0" eaLnBrk="1" fontAlgn="base" hangingPunct="1">
              <a:spcBef>
                <a:spcPct val="0"/>
              </a:spcBef>
              <a:spcAft>
                <a:spcPct val="20000"/>
              </a:spcAft>
              <a:buClr>
                <a:schemeClr val="accent1"/>
              </a:buClr>
              <a:buChar char="–"/>
              <a:defRPr>
                <a:solidFill>
                  <a:schemeClr val="tx1"/>
                </a:solidFill>
                <a:latin typeface="+mn-lt"/>
                <a:ea typeface="+mn-ea"/>
                <a:cs typeface="+mn-cs"/>
              </a:defRPr>
            </a:lvl2pPr>
            <a:lvl3pPr marL="804863"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3pPr>
            <a:lvl4pPr marL="1074738" indent="-268288" algn="l" rtl="0" eaLnBrk="1" fontAlgn="base" hangingPunct="1">
              <a:spcBef>
                <a:spcPct val="0"/>
              </a:spcBef>
              <a:spcAft>
                <a:spcPct val="20000"/>
              </a:spcAft>
              <a:buClr>
                <a:schemeClr val="accent1"/>
              </a:buClr>
              <a:buChar char="–"/>
              <a:defRPr>
                <a:solidFill>
                  <a:schemeClr val="tx1"/>
                </a:solidFill>
                <a:latin typeface="+mn-lt"/>
                <a:ea typeface="+mn-ea"/>
                <a:cs typeface="+mn-cs"/>
              </a:defRPr>
            </a:lvl4pPr>
            <a:lvl5pPr marL="13462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5pPr>
            <a:lvl6pPr marL="18034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6pPr>
            <a:lvl7pPr marL="22606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7pPr>
            <a:lvl8pPr marL="27178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8pPr>
            <a:lvl9pPr marL="3175000" indent="-269875" algn="l" rtl="0" eaLnBrk="1" fontAlgn="base" hangingPunct="1">
              <a:spcBef>
                <a:spcPct val="0"/>
              </a:spcBef>
              <a:spcAft>
                <a:spcPct val="20000"/>
              </a:spcAft>
              <a:buClr>
                <a:schemeClr val="accent1"/>
              </a:buClr>
              <a:buChar char="»"/>
              <a:defRPr>
                <a:solidFill>
                  <a:schemeClr val="tx1"/>
                </a:solidFill>
                <a:latin typeface="+mn-lt"/>
                <a:ea typeface="+mn-ea"/>
                <a:cs typeface="+mn-cs"/>
              </a:defRPr>
            </a:lvl9pPr>
          </a:lstStyle>
          <a:p>
            <a:pPr marL="0" indent="0" defTabSz="914400">
              <a:spcBef>
                <a:spcPct val="20000"/>
              </a:spcBef>
              <a:buClr>
                <a:srgbClr val="822433"/>
              </a:buClr>
              <a:buFontTx/>
              <a:buNone/>
            </a:pPr>
            <a:r>
              <a:rPr lang="fi-FI" sz="1050" dirty="0">
                <a:solidFill>
                  <a:srgbClr val="000000"/>
                </a:solidFill>
                <a:ea typeface="ＭＳ Ｐゴシック" pitchFamily="34" charset="-128"/>
                <a:cs typeface="Arial Unicode MS"/>
              </a:rPr>
              <a:t>48 % alueen koko tavaraviennistä</a:t>
            </a:r>
          </a:p>
          <a:p>
            <a:pPr marL="0" indent="0" defTabSz="914400">
              <a:spcBef>
                <a:spcPct val="20000"/>
              </a:spcBef>
              <a:buClr>
                <a:srgbClr val="822433"/>
              </a:buClr>
              <a:buFontTx/>
              <a:buNone/>
            </a:pPr>
            <a:endParaRPr lang="fi-FI" sz="1050" dirty="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dirty="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dirty="0">
                <a:solidFill>
                  <a:srgbClr val="000000"/>
                </a:solidFill>
                <a:ea typeface="ＭＳ Ｐゴシック" pitchFamily="34" charset="-128"/>
                <a:cs typeface="Arial Unicode MS"/>
              </a:rPr>
              <a:t>46 % alueen koko elinkeinoelämän </a:t>
            </a:r>
            <a:r>
              <a:rPr lang="fi-FI" sz="1050" dirty="0" err="1">
                <a:solidFill>
                  <a:srgbClr val="000000"/>
                </a:solidFill>
                <a:ea typeface="ＭＳ Ｐゴシック" pitchFamily="34" charset="-128"/>
                <a:cs typeface="Arial Unicode MS"/>
              </a:rPr>
              <a:t>t&amp;k-investoinneista</a:t>
            </a:r>
            <a:endParaRPr lang="fi-FI" sz="1050" dirty="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dirty="0">
              <a:solidFill>
                <a:srgbClr val="000000"/>
              </a:solidFill>
              <a:ea typeface="ＭＳ Ｐゴシック" pitchFamily="34" charset="-128"/>
              <a:cs typeface="Arial Unicode MS"/>
            </a:endParaRPr>
          </a:p>
          <a:p>
            <a:pPr marL="0" indent="0" defTabSz="914400">
              <a:spcBef>
                <a:spcPct val="20000"/>
              </a:spcBef>
              <a:buClr>
                <a:srgbClr val="822433"/>
              </a:buClr>
              <a:buFontTx/>
              <a:buNone/>
            </a:pPr>
            <a:endParaRPr lang="fi-FI" sz="1050" dirty="0">
              <a:solidFill>
                <a:srgbClr val="000000"/>
              </a:solidFill>
              <a:ea typeface="ＭＳ Ｐゴシック" pitchFamily="34" charset="-128"/>
              <a:cs typeface="Arial Unicode MS"/>
            </a:endParaRPr>
          </a:p>
          <a:p>
            <a:pPr marL="0" indent="0" defTabSz="914400">
              <a:spcBef>
                <a:spcPct val="20000"/>
              </a:spcBef>
              <a:buClr>
                <a:srgbClr val="822433"/>
              </a:buClr>
              <a:buFontTx/>
              <a:buNone/>
            </a:pPr>
            <a:r>
              <a:rPr lang="fi-FI" sz="1050" dirty="0">
                <a:ea typeface="ＭＳ Ｐゴシック" pitchFamily="34" charset="-128"/>
                <a:cs typeface="Arial Unicode MS"/>
              </a:rPr>
              <a:t>Työllisyysvaikutus 21 000 </a:t>
            </a:r>
            <a:r>
              <a:rPr lang="fi-FI" sz="1050" dirty="0">
                <a:solidFill>
                  <a:srgbClr val="000000"/>
                </a:solidFill>
                <a:ea typeface="ＭＳ Ｐゴシック" pitchFamily="34" charset="-128"/>
                <a:cs typeface="Arial Unicode MS"/>
              </a:rPr>
              <a:t>työpaikkaa eli reilu viidennes Etelä-Pohjanmaan kaikista työllisistä. Alalla työskentelee suoraan 9 900 ihmistä, joista jokaisen välillinen työllisyysvaikutus vähintään 1,1 lisätyöpaikkaa. Vaikuttaa ratkaisevasti alueen ja Suomen muunkin työvoiman työllistymismahdollisuuksiin.</a:t>
            </a:r>
          </a:p>
        </p:txBody>
      </p:sp>
      <p:graphicFrame>
        <p:nvGraphicFramePr>
          <p:cNvPr id="9" name="Kaavio 8"/>
          <p:cNvGraphicFramePr>
            <a:graphicFrameLocks noChangeAspect="1"/>
          </p:cNvGraphicFramePr>
          <p:nvPr>
            <p:extLst>
              <p:ext uri="{D42A27DB-BD31-4B8C-83A1-F6EECF244321}">
                <p14:modId xmlns:p14="http://schemas.microsoft.com/office/powerpoint/2010/main" val="3463851640"/>
              </p:ext>
            </p:extLst>
          </p:nvPr>
        </p:nvGraphicFramePr>
        <p:xfrm>
          <a:off x="282027" y="1151585"/>
          <a:ext cx="916709" cy="9167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ulukko 11"/>
          <p:cNvGraphicFramePr>
            <a:graphicFrameLocks noGrp="1"/>
          </p:cNvGraphicFramePr>
          <p:nvPr>
            <p:extLst>
              <p:ext uri="{D42A27DB-BD31-4B8C-83A1-F6EECF244321}">
                <p14:modId xmlns:p14="http://schemas.microsoft.com/office/powerpoint/2010/main" val="2088233364"/>
              </p:ext>
            </p:extLst>
          </p:nvPr>
        </p:nvGraphicFramePr>
        <p:xfrm>
          <a:off x="1691680" y="3660194"/>
          <a:ext cx="6192688" cy="1044464"/>
        </p:xfrm>
        <a:graphic>
          <a:graphicData uri="http://schemas.openxmlformats.org/drawingml/2006/table">
            <a:tbl>
              <a:tblPr firstRow="1" bandRow="1"/>
              <a:tblGrid>
                <a:gridCol w="2802474">
                  <a:extLst>
                    <a:ext uri="{9D8B030D-6E8A-4147-A177-3AD203B41FA5}">
                      <a16:colId xmlns:a16="http://schemas.microsoft.com/office/drawing/2014/main" val="20000"/>
                    </a:ext>
                  </a:extLst>
                </a:gridCol>
                <a:gridCol w="166202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tblGrid>
              <a:tr h="261116">
                <a:tc gridSpan="3">
                  <a:txBody>
                    <a:bodyPr/>
                    <a:lstStyle>
                      <a:lvl1pPr marL="0" algn="l" defTabSz="914069" rtl="0" eaLnBrk="1" latinLnBrk="0" hangingPunct="1">
                        <a:defRPr sz="1800" b="1" kern="1200">
                          <a:solidFill>
                            <a:schemeClr val="lt1"/>
                          </a:solidFill>
                          <a:latin typeface="Arial"/>
                          <a:ea typeface="Arial Unicode MS"/>
                          <a:cs typeface="Arial Unicode MS"/>
                        </a:defRPr>
                      </a:lvl1pPr>
                      <a:lvl2pPr marL="457034" algn="l" defTabSz="914069" rtl="0" eaLnBrk="1" latinLnBrk="0" hangingPunct="1">
                        <a:defRPr sz="1800" b="1" kern="1200">
                          <a:solidFill>
                            <a:schemeClr val="lt1"/>
                          </a:solidFill>
                          <a:latin typeface="Arial"/>
                          <a:ea typeface="Arial Unicode MS"/>
                          <a:cs typeface="Arial Unicode MS"/>
                        </a:defRPr>
                      </a:lvl2pPr>
                      <a:lvl3pPr marL="914069" algn="l" defTabSz="914069" rtl="0" eaLnBrk="1" latinLnBrk="0" hangingPunct="1">
                        <a:defRPr sz="1800" b="1" kern="1200">
                          <a:solidFill>
                            <a:schemeClr val="lt1"/>
                          </a:solidFill>
                          <a:latin typeface="Arial"/>
                          <a:ea typeface="Arial Unicode MS"/>
                          <a:cs typeface="Arial Unicode MS"/>
                        </a:defRPr>
                      </a:lvl3pPr>
                      <a:lvl4pPr marL="1371104" algn="l" defTabSz="914069" rtl="0" eaLnBrk="1" latinLnBrk="0" hangingPunct="1">
                        <a:defRPr sz="1800" b="1" kern="1200">
                          <a:solidFill>
                            <a:schemeClr val="lt1"/>
                          </a:solidFill>
                          <a:latin typeface="Arial"/>
                          <a:ea typeface="Arial Unicode MS"/>
                          <a:cs typeface="Arial Unicode MS"/>
                        </a:defRPr>
                      </a:lvl4pPr>
                      <a:lvl5pPr marL="1828139" algn="l" defTabSz="914069" rtl="0" eaLnBrk="1" latinLnBrk="0" hangingPunct="1">
                        <a:defRPr sz="1800" b="1" kern="1200">
                          <a:solidFill>
                            <a:schemeClr val="lt1"/>
                          </a:solidFill>
                          <a:latin typeface="Arial"/>
                          <a:ea typeface="Arial Unicode MS"/>
                          <a:cs typeface="Arial Unicode MS"/>
                        </a:defRPr>
                      </a:lvl5pPr>
                      <a:lvl6pPr marL="2285173" algn="l" defTabSz="914069" rtl="0" eaLnBrk="1" latinLnBrk="0" hangingPunct="1">
                        <a:defRPr sz="1800" b="1" kern="1200">
                          <a:solidFill>
                            <a:schemeClr val="lt1"/>
                          </a:solidFill>
                          <a:latin typeface="Arial"/>
                          <a:ea typeface="Arial Unicode MS"/>
                          <a:cs typeface="Arial Unicode MS"/>
                        </a:defRPr>
                      </a:lvl6pPr>
                      <a:lvl7pPr marL="2742207" algn="l" defTabSz="914069" rtl="0" eaLnBrk="1" latinLnBrk="0" hangingPunct="1">
                        <a:defRPr sz="1800" b="1" kern="1200">
                          <a:solidFill>
                            <a:schemeClr val="lt1"/>
                          </a:solidFill>
                          <a:latin typeface="Arial"/>
                          <a:ea typeface="Arial Unicode MS"/>
                          <a:cs typeface="Arial Unicode MS"/>
                        </a:defRPr>
                      </a:lvl7pPr>
                      <a:lvl8pPr marL="3199243" algn="l" defTabSz="914069" rtl="0" eaLnBrk="1" latinLnBrk="0" hangingPunct="1">
                        <a:defRPr sz="1800" b="1" kern="1200">
                          <a:solidFill>
                            <a:schemeClr val="lt1"/>
                          </a:solidFill>
                          <a:latin typeface="Arial"/>
                          <a:ea typeface="Arial Unicode MS"/>
                          <a:cs typeface="Arial Unicode MS"/>
                        </a:defRPr>
                      </a:lvl8pPr>
                      <a:lvl9pPr marL="3656278" algn="l" defTabSz="914069" rtl="0" eaLnBrk="1" latinLnBrk="0" hangingPunct="1">
                        <a:defRPr sz="1800" b="1" kern="1200">
                          <a:solidFill>
                            <a:schemeClr val="lt1"/>
                          </a:solidFill>
                          <a:latin typeface="Arial"/>
                          <a:ea typeface="Arial Unicode MS"/>
                          <a:cs typeface="Arial Unicode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050" b="1" dirty="0">
                          <a:solidFill>
                            <a:schemeClr val="tx1"/>
                          </a:solidFill>
                          <a:latin typeface="+mn-lt"/>
                          <a:ea typeface="ＭＳ Ｐゴシック" pitchFamily="34" charset="-128"/>
                        </a:rPr>
                        <a:t>Teknologiateollisuus vuonna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sz="1200" b="0">
                        <a:latin typeface="Arial Narrow"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endParaRPr lang="fi-FI" sz="1050" b="0">
                        <a:solidFill>
                          <a:schemeClr val="tx1"/>
                        </a:solidFill>
                        <a:latin typeface="+mn-lt"/>
                      </a:endParaRPr>
                    </a:p>
                  </a:txBody>
                  <a:tcPr anchor="ctr">
                    <a:lnL w="12700" cmpd="sng">
                      <a:noFill/>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chemeClr val="tx1"/>
                          </a:solidFill>
                          <a:latin typeface="+mn-lt"/>
                        </a:rPr>
                        <a:t>Etelä-Pohjanmaalla</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lang="fi-FI" sz="1050" b="0">
                          <a:solidFill>
                            <a:schemeClr val="tx1"/>
                          </a:solidFill>
                          <a:latin typeface="+mn-lt"/>
                        </a:rPr>
                        <a:t>Koko maassa</a:t>
                      </a:r>
                    </a:p>
                  </a:txBody>
                  <a:tcPr anchor="ctr">
                    <a:lnL w="12700" cap="flat" cmpd="sng" algn="ctr">
                      <a:solidFill>
                        <a:srgbClr val="002664"/>
                      </a:solidFill>
                      <a:prstDash val="solid"/>
                      <a:round/>
                      <a:headEnd type="none" w="med" len="med"/>
                      <a:tailEnd type="none" w="med" len="med"/>
                    </a:lnL>
                    <a:lnR w="12700" cmpd="sng">
                      <a:noFill/>
                    </a:lnR>
                    <a:lnT w="38100" cmpd="sng">
                      <a:noFill/>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chemeClr val="tx1"/>
                          </a:solidFill>
                          <a:latin typeface="+mn-lt"/>
                          <a:ea typeface="ＭＳ Ｐゴシック" pitchFamily="34" charset="-128"/>
                        </a:rPr>
                        <a:t>Liikevaihto, mrd. euroa</a:t>
                      </a:r>
                      <a:endParaRPr lang="fi-FI" sz="1050" b="0">
                        <a:solidFill>
                          <a:schemeClr val="tx1"/>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chemeClr val="tx1"/>
                          </a:solidFill>
                          <a:effectLst/>
                          <a:uLnTx/>
                          <a:uFillTx/>
                          <a:latin typeface="Verdana"/>
                          <a:ea typeface="ＭＳ Ｐゴシック" pitchFamily="34" charset="-128"/>
                        </a:rPr>
                        <a:t>2</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chemeClr val="tx1"/>
                          </a:solidFill>
                          <a:effectLst/>
                          <a:uLnTx/>
                          <a:uFillTx/>
                          <a:latin typeface="Verdana"/>
                          <a:ea typeface="ＭＳ Ｐゴシック" pitchFamily="34" charset="-128"/>
                        </a:rPr>
                        <a:t>104,1</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ap="flat" cmpd="sng" algn="ctr">
                      <a:solidFill>
                        <a:srgbClr val="0026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1116">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r>
                        <a:rPr lang="fi-FI" sz="1050">
                          <a:solidFill>
                            <a:schemeClr val="tx1"/>
                          </a:solidFill>
                          <a:latin typeface="+mn-lt"/>
                          <a:ea typeface="ＭＳ Ｐゴシック" pitchFamily="34" charset="-128"/>
                        </a:rPr>
                        <a:t>Henkilöstön määrä</a:t>
                      </a:r>
                      <a:endParaRPr lang="fi-FI" sz="1050" b="0">
                        <a:solidFill>
                          <a:schemeClr val="tx1"/>
                        </a:solidFill>
                        <a:latin typeface="+mn-lt"/>
                      </a:endParaRPr>
                    </a:p>
                  </a:txBody>
                  <a:tcPr anchor="ctr">
                    <a:lnL w="12700" cmpd="sng">
                      <a:noFill/>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algn="ctr"/>
                      <a:r>
                        <a:rPr kumimoji="0" lang="fi-FI" sz="1050" b="0" i="0" u="none" strike="noStrike" kern="1200" cap="none" spc="0" normalizeH="0" baseline="0">
                          <a:ln>
                            <a:noFill/>
                          </a:ln>
                          <a:solidFill>
                            <a:schemeClr val="tx1"/>
                          </a:solidFill>
                          <a:effectLst/>
                          <a:uLnTx/>
                          <a:uFillTx/>
                          <a:latin typeface="Verdana"/>
                          <a:ea typeface="ＭＳ Ｐゴシック" pitchFamily="34" charset="-128"/>
                        </a:rPr>
                        <a:t>9 900</a:t>
                      </a:r>
                    </a:p>
                  </a:txBody>
                  <a:tcPr anchor="ctr">
                    <a:lnL w="12700" cap="flat" cmpd="sng" algn="ctr">
                      <a:solidFill>
                        <a:srgbClr val="002664"/>
                      </a:solidFill>
                      <a:prstDash val="solid"/>
                      <a:round/>
                      <a:headEnd type="none" w="med" len="med"/>
                      <a:tailEnd type="none" w="med" len="med"/>
                    </a:lnL>
                    <a:lnR w="12700" cap="flat" cmpd="sng" algn="ctr">
                      <a:solidFill>
                        <a:srgbClr val="002664"/>
                      </a:solidFill>
                      <a:prstDash val="solid"/>
                      <a:round/>
                      <a:headEnd type="none" w="med" len="med"/>
                      <a:tailEnd type="none" w="med" len="med"/>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069" rtl="0" eaLnBrk="1" latinLnBrk="0" hangingPunct="1">
                        <a:defRPr sz="1800" kern="1200">
                          <a:solidFill>
                            <a:schemeClr val="dk1"/>
                          </a:solidFill>
                          <a:latin typeface="Arial"/>
                          <a:ea typeface="Arial Unicode MS"/>
                          <a:cs typeface="Arial Unicode MS"/>
                        </a:defRPr>
                      </a:lvl1pPr>
                      <a:lvl2pPr marL="457034" algn="l" defTabSz="914069" rtl="0" eaLnBrk="1" latinLnBrk="0" hangingPunct="1">
                        <a:defRPr sz="1800" kern="1200">
                          <a:solidFill>
                            <a:schemeClr val="dk1"/>
                          </a:solidFill>
                          <a:latin typeface="Arial"/>
                          <a:ea typeface="Arial Unicode MS"/>
                          <a:cs typeface="Arial Unicode MS"/>
                        </a:defRPr>
                      </a:lvl2pPr>
                      <a:lvl3pPr marL="914069" algn="l" defTabSz="914069" rtl="0" eaLnBrk="1" latinLnBrk="0" hangingPunct="1">
                        <a:defRPr sz="1800" kern="1200">
                          <a:solidFill>
                            <a:schemeClr val="dk1"/>
                          </a:solidFill>
                          <a:latin typeface="Arial"/>
                          <a:ea typeface="Arial Unicode MS"/>
                          <a:cs typeface="Arial Unicode MS"/>
                        </a:defRPr>
                      </a:lvl3pPr>
                      <a:lvl4pPr marL="1371104" algn="l" defTabSz="914069" rtl="0" eaLnBrk="1" latinLnBrk="0" hangingPunct="1">
                        <a:defRPr sz="1800" kern="1200">
                          <a:solidFill>
                            <a:schemeClr val="dk1"/>
                          </a:solidFill>
                          <a:latin typeface="Arial"/>
                          <a:ea typeface="Arial Unicode MS"/>
                          <a:cs typeface="Arial Unicode MS"/>
                        </a:defRPr>
                      </a:lvl4pPr>
                      <a:lvl5pPr marL="1828139" algn="l" defTabSz="914069" rtl="0" eaLnBrk="1" latinLnBrk="0" hangingPunct="1">
                        <a:defRPr sz="1800" kern="1200">
                          <a:solidFill>
                            <a:schemeClr val="dk1"/>
                          </a:solidFill>
                          <a:latin typeface="Arial"/>
                          <a:ea typeface="Arial Unicode MS"/>
                          <a:cs typeface="Arial Unicode MS"/>
                        </a:defRPr>
                      </a:lvl5pPr>
                      <a:lvl6pPr marL="2285173" algn="l" defTabSz="914069" rtl="0" eaLnBrk="1" latinLnBrk="0" hangingPunct="1">
                        <a:defRPr sz="1800" kern="1200">
                          <a:solidFill>
                            <a:schemeClr val="dk1"/>
                          </a:solidFill>
                          <a:latin typeface="Arial"/>
                          <a:ea typeface="Arial Unicode MS"/>
                          <a:cs typeface="Arial Unicode MS"/>
                        </a:defRPr>
                      </a:lvl6pPr>
                      <a:lvl7pPr marL="2742207" algn="l" defTabSz="914069" rtl="0" eaLnBrk="1" latinLnBrk="0" hangingPunct="1">
                        <a:defRPr sz="1800" kern="1200">
                          <a:solidFill>
                            <a:schemeClr val="dk1"/>
                          </a:solidFill>
                          <a:latin typeface="Arial"/>
                          <a:ea typeface="Arial Unicode MS"/>
                          <a:cs typeface="Arial Unicode MS"/>
                        </a:defRPr>
                      </a:lvl7pPr>
                      <a:lvl8pPr marL="3199243" algn="l" defTabSz="914069" rtl="0" eaLnBrk="1" latinLnBrk="0" hangingPunct="1">
                        <a:defRPr sz="1800" kern="1200">
                          <a:solidFill>
                            <a:schemeClr val="dk1"/>
                          </a:solidFill>
                          <a:latin typeface="Arial"/>
                          <a:ea typeface="Arial Unicode MS"/>
                          <a:cs typeface="Arial Unicode MS"/>
                        </a:defRPr>
                      </a:lvl8pPr>
                      <a:lvl9pPr marL="3656278" algn="l" defTabSz="914069" rtl="0" eaLnBrk="1" latinLnBrk="0" hangingPunct="1">
                        <a:defRPr sz="1800" kern="1200">
                          <a:solidFill>
                            <a:schemeClr val="dk1"/>
                          </a:solidFill>
                          <a:latin typeface="Arial"/>
                          <a:ea typeface="Arial Unicode MS"/>
                          <a:cs typeface="Arial Unicode MS"/>
                        </a:defRPr>
                      </a:lvl9pPr>
                    </a:lstStyle>
                    <a:p>
                      <a:pPr marL="0" marR="0" lvl="0" indent="0" algn="ctr" defTabSz="806052"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dirty="0">
                          <a:ln>
                            <a:noFill/>
                          </a:ln>
                          <a:solidFill>
                            <a:schemeClr val="tx1"/>
                          </a:solidFill>
                          <a:effectLst/>
                          <a:uLnTx/>
                          <a:uFillTx/>
                          <a:latin typeface="Verdana"/>
                          <a:ea typeface="ＭＳ Ｐゴシック" pitchFamily="34" charset="-128"/>
                          <a:cs typeface="Arial Unicode MS"/>
                        </a:rPr>
                        <a:t>331 900</a:t>
                      </a:r>
                    </a:p>
                  </a:txBody>
                  <a:tcPr anchor="ctr">
                    <a:lnL w="12700" cap="flat" cmpd="sng" algn="ctr">
                      <a:solidFill>
                        <a:srgbClr val="002664"/>
                      </a:solidFill>
                      <a:prstDash val="solid"/>
                      <a:round/>
                      <a:headEnd type="none" w="med" len="med"/>
                      <a:tailEnd type="none" w="med" len="med"/>
                    </a:lnL>
                    <a:lnR w="12700" cmpd="sng">
                      <a:noFill/>
                    </a:lnR>
                    <a:lnT w="12700" cap="flat" cmpd="sng" algn="ctr">
                      <a:solidFill>
                        <a:srgbClr val="0026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5" name="Kaavio 14"/>
          <p:cNvGraphicFramePr>
            <a:graphicFrameLocks noChangeAspect="1"/>
          </p:cNvGraphicFramePr>
          <p:nvPr>
            <p:extLst>
              <p:ext uri="{D42A27DB-BD31-4B8C-83A1-F6EECF244321}">
                <p14:modId xmlns:p14="http://schemas.microsoft.com/office/powerpoint/2010/main" val="3074754579"/>
              </p:ext>
            </p:extLst>
          </p:nvPr>
        </p:nvGraphicFramePr>
        <p:xfrm>
          <a:off x="282027" y="1913572"/>
          <a:ext cx="916709" cy="916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Kaavio 15"/>
          <p:cNvGraphicFramePr>
            <a:graphicFrameLocks noChangeAspect="1"/>
          </p:cNvGraphicFramePr>
          <p:nvPr>
            <p:extLst>
              <p:ext uri="{D42A27DB-BD31-4B8C-83A1-F6EECF244321}">
                <p14:modId xmlns:p14="http://schemas.microsoft.com/office/powerpoint/2010/main" val="2425764470"/>
              </p:ext>
            </p:extLst>
          </p:nvPr>
        </p:nvGraphicFramePr>
        <p:xfrm>
          <a:off x="252000" y="2691015"/>
          <a:ext cx="946736" cy="94673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90948734"/>
      </p:ext>
    </p:extLst>
  </p:cSld>
  <p:clrMapOvr>
    <a:masterClrMapping/>
  </p:clrMapOvr>
  <p:transition spd="med">
    <p:fade/>
  </p:transition>
</p:sld>
</file>

<file path=ppt/theme/theme1.xml><?xml version="1.0" encoding="utf-8"?>
<a:theme xmlns:a="http://schemas.openxmlformats.org/drawingml/2006/main" name="Teknologiateollisuus_masterdia">
  <a:themeElements>
    <a:clrScheme name="Teknologiateollisuus">
      <a:dk1>
        <a:srgbClr val="29282E"/>
      </a:dk1>
      <a:lt1>
        <a:srgbClr val="FFFFFF"/>
      </a:lt1>
      <a:dk2>
        <a:srgbClr val="29282E"/>
      </a:dk2>
      <a:lt2>
        <a:srgbClr val="FFFFFF"/>
      </a:lt2>
      <a:accent1>
        <a:srgbClr val="0070C0"/>
      </a:accent1>
      <a:accent2>
        <a:srgbClr val="FF00B8"/>
      </a:accent2>
      <a:accent3>
        <a:srgbClr val="85E869"/>
      </a:accent3>
      <a:accent4>
        <a:srgbClr val="FF805C"/>
      </a:accent4>
      <a:accent5>
        <a:srgbClr val="8A0FA6"/>
      </a:accent5>
      <a:accent6>
        <a:srgbClr val="FFFF00"/>
      </a:accent6>
      <a:hlink>
        <a:srgbClr val="0ACFCF"/>
      </a:hlink>
      <a:folHlink>
        <a:srgbClr val="0ACFCF"/>
      </a:folHlink>
    </a:clrScheme>
    <a:fontScheme name="Teknologiateollisuu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ln>
      </a:spPr>
      <a:bodyPr vert="horz" wrap="square" lIns="91440" tIns="45720" rIns="91440" bIns="45720" numCol="1" anchor="t" anchorCtr="0" compatLnSpc="1">
        <a:prstTxWarp prst="textNoShape">
          <a:avLst/>
        </a:prstTxWarp>
      </a:bodyPr>
      <a:lstStyle>
        <a:defPPr>
          <a:defRPr/>
        </a:defPPr>
      </a:lst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defRPr spc="-40" dirty="0" err="1" smtClean="0"/>
        </a:defPPr>
      </a:lstStyle>
    </a:txDef>
  </a:objectDefaults>
  <a:extraClrSchemeLst/>
  <a:extLst>
    <a:ext uri="{05A4C25C-085E-4340-85A3-A5531E510DB2}">
      <thm15:themeFamily xmlns:thm15="http://schemas.microsoft.com/office/thememl/2012/main" name="Tekno_FI_2016" id="{20EA1341-EE32-433B-BC03-FE23A0136C67}" vid="{91854BC2-7349-49C3-92B6-AE41D831AB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1.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5.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6.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7.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Teknologiateollisuus">
    <a:dk1>
      <a:srgbClr val="002664"/>
    </a:dk1>
    <a:lt1>
      <a:srgbClr val="FFFFFF"/>
    </a:lt1>
    <a:dk2>
      <a:srgbClr val="002664"/>
    </a:dk2>
    <a:lt2>
      <a:srgbClr val="D7D3C7"/>
    </a:lt2>
    <a:accent1>
      <a:srgbClr val="822433"/>
    </a:accent1>
    <a:accent2>
      <a:srgbClr val="002664"/>
    </a:accent2>
    <a:accent3>
      <a:srgbClr val="00A1DE"/>
    </a:accent3>
    <a:accent4>
      <a:srgbClr val="D95E16"/>
    </a:accent4>
    <a:accent5>
      <a:srgbClr val="FFBC3D"/>
    </a:accent5>
    <a:accent6>
      <a:srgbClr val="A2AD00"/>
    </a:accent6>
    <a:hlink>
      <a:srgbClr val="A2AD00"/>
    </a:hlink>
    <a:folHlink>
      <a:srgbClr val="00A1DE"/>
    </a:folHlink>
  </a:clrScheme>
  <a:fontScheme name="5nuolen_vaakaKANSI_SUOMI">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886EDC3C35ED44386E38662B6DACCDA" ma:contentTypeVersion="20" ma:contentTypeDescription="Luo uusi asiakirja." ma:contentTypeScope="" ma:versionID="5f42a86ea9b9bd6e4171dcdf6da9208f">
  <xsd:schema xmlns:xsd="http://www.w3.org/2001/XMLSchema" xmlns:xs="http://www.w3.org/2001/XMLSchema" xmlns:p="http://schemas.microsoft.com/office/2006/metadata/properties" xmlns:ns2="b057f711-7d93-472c-a8f6-94be00805750" xmlns:ns3="c296724d-1a81-4a23-b6dd-dca7fd62c6ff" targetNamespace="http://schemas.microsoft.com/office/2006/metadata/properties" ma:root="true" ma:fieldsID="414f3867d7ba3fb09d89147dee69305a" ns2:_="" ns3:_="">
    <xsd:import namespace="b057f711-7d93-472c-a8f6-94be00805750"/>
    <xsd:import namespace="c296724d-1a81-4a23-b6dd-dca7fd62c6f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Henkil_x00f6_"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57f711-7d93-472c-a8f6-94be0080575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f83a129e-02f3-4c10-aeed-b048f014efe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Henkil_x00f6_" ma:index="26" nillable="true" ma:displayName="Henkilö" ma:list="UserInfo" ma:SharePointGroup="0" ma:internalName="Henkil_x00f6_"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296724d-1a81-4a23-b6dd-dca7fd62c6ff" elementFormDefault="qualified">
    <xsd:import namespace="http://schemas.microsoft.com/office/2006/documentManagement/types"/>
    <xsd:import namespace="http://schemas.microsoft.com/office/infopath/2007/PartnerControls"/>
    <xsd:element name="SharedWithUsers" ma:index="1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bddbccb1-85c5-4102-b8cd-d9aa5a21b0d6}" ma:internalName="TaxCatchAll" ma:showField="CatchAllData" ma:web="c296724d-1a81-4a23-b6dd-dca7fd62c6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057f711-7d93-472c-a8f6-94be00805750">
      <Terms xmlns="http://schemas.microsoft.com/office/infopath/2007/PartnerControls"/>
    </lcf76f155ced4ddcb4097134ff3c332f>
    <TaxCatchAll xmlns="c296724d-1a81-4a23-b6dd-dca7fd62c6ff" xsi:nil="true"/>
    <Henkil_x00f6_ xmlns="b057f711-7d93-472c-a8f6-94be00805750">
      <UserInfo>
        <DisplayName/>
        <AccountId xsi:nil="true"/>
        <AccountType/>
      </UserInfo>
    </Henkil_x00f6_>
  </documentManagement>
</p:properties>
</file>

<file path=customXml/itemProps1.xml><?xml version="1.0" encoding="utf-8"?>
<ds:datastoreItem xmlns:ds="http://schemas.openxmlformats.org/officeDocument/2006/customXml" ds:itemID="{5F694263-2B53-45CB-AFF2-969E53A26DD6}">
  <ds:schemaRefs>
    <ds:schemaRef ds:uri="b057f711-7d93-472c-a8f6-94be00805750"/>
    <ds:schemaRef ds:uri="c296724d-1a81-4a23-b6dd-dca7fd62c6f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98B5D26-78F3-4913-8886-54C1A97D2A8B}">
  <ds:schemaRefs>
    <ds:schemaRef ds:uri="http://schemas.microsoft.com/sharepoint/v3/contenttype/forms"/>
  </ds:schemaRefs>
</ds:datastoreItem>
</file>

<file path=customXml/itemProps3.xml><?xml version="1.0" encoding="utf-8"?>
<ds:datastoreItem xmlns:ds="http://schemas.openxmlformats.org/officeDocument/2006/customXml" ds:itemID="{3FE7B2A1-A39B-49C6-9D33-BB474F8035BD}">
  <ds:schemaRefs>
    <ds:schemaRef ds:uri="http://purl.org/dc/elements/1.1/"/>
    <ds:schemaRef ds:uri="b057f711-7d93-472c-a8f6-94be00805750"/>
    <ds:schemaRef ds:uri="http://purl.org/dc/dcmitype/"/>
    <ds:schemaRef ds:uri="c296724d-1a81-4a23-b6dd-dca7fd62c6ff"/>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blank</Template>
  <TotalTime>1580</TotalTime>
  <Words>2676</Words>
  <Application>Microsoft Office PowerPoint</Application>
  <PresentationFormat>Näytössä katseltava esitys (16:9)</PresentationFormat>
  <Paragraphs>870</Paragraphs>
  <Slides>40</Slides>
  <Notes>21</Notes>
  <HiddenSlides>0</HiddenSlides>
  <MMClips>0</MMClips>
  <ScaleCrop>false</ScaleCrop>
  <HeadingPairs>
    <vt:vector size="8" baseType="variant">
      <vt:variant>
        <vt:lpstr>Käytetyt fontit</vt:lpstr>
      </vt:variant>
      <vt:variant>
        <vt:i4>3</vt:i4>
      </vt:variant>
      <vt:variant>
        <vt:lpstr>Teema</vt:lpstr>
      </vt:variant>
      <vt:variant>
        <vt:i4>1</vt:i4>
      </vt:variant>
      <vt:variant>
        <vt:lpstr>Upotetut OLE-palvelimet</vt:lpstr>
      </vt:variant>
      <vt:variant>
        <vt:i4>1</vt:i4>
      </vt:variant>
      <vt:variant>
        <vt:lpstr>Dian otsikot</vt:lpstr>
      </vt:variant>
      <vt:variant>
        <vt:i4>40</vt:i4>
      </vt:variant>
    </vt:vector>
  </HeadingPairs>
  <TitlesOfParts>
    <vt:vector size="45" baseType="lpstr">
      <vt:lpstr>ＭＳ Ｐゴシック</vt:lpstr>
      <vt:lpstr>Arial</vt:lpstr>
      <vt:lpstr>Verdana</vt:lpstr>
      <vt:lpstr>Teknologiateollisuus_masterdia</vt:lpstr>
      <vt:lpstr>Macrobond document</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Rautaporras Petteri</dc:creator>
  <cp:keywords>Teknologiateollisuus_FI</cp:keywords>
  <cp:lastModifiedBy>Emaus Katriina</cp:lastModifiedBy>
  <cp:revision>2</cp:revision>
  <cp:lastPrinted>2016-06-09T07:47:11Z</cp:lastPrinted>
  <dcterms:created xsi:type="dcterms:W3CDTF">2016-09-06T05:42:13Z</dcterms:created>
  <dcterms:modified xsi:type="dcterms:W3CDTF">2026-08-04T11:37:45Z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vkameleonVerID">
    <vt:lpwstr>482.21.02.003</vt:lpwstr>
  </property>
  <property fmtid="{D5CDD505-2E9C-101B-9397-08002B2CF9AE}" pid="3" name="dvSaved">
    <vt:lpwstr>1</vt:lpwstr>
  </property>
  <property fmtid="{D5CDD505-2E9C-101B-9397-08002B2CF9AE}" pid="4" name="dvLanguage">
    <vt:lpwstr>1035</vt:lpwstr>
  </property>
  <property fmtid="{D5CDD505-2E9C-101B-9397-08002B2CF9AE}" pid="5" name="dvTemplate">
    <vt:lpwstr>Tekno_fi.potx</vt:lpwstr>
  </property>
  <property fmtid="{D5CDD505-2E9C-101B-9397-08002B2CF9AE}" pid="6" name="dvDefinition">
    <vt:lpwstr>23 (dd_default.xml)</vt:lpwstr>
  </property>
  <property fmtid="{D5CDD505-2E9C-101B-9397-08002B2CF9AE}" pid="7" name="dvDefinitionID">
    <vt:lpwstr>23</vt:lpwstr>
  </property>
  <property fmtid="{D5CDD505-2E9C-101B-9397-08002B2CF9AE}" pid="8" name="dvContentFile">
    <vt:lpwstr>dd_default.xml</vt:lpwstr>
  </property>
  <property fmtid="{D5CDD505-2E9C-101B-9397-08002B2CF9AE}" pid="9" name="dvGlobalVerID">
    <vt:lpwstr>482.90.02.003</vt:lpwstr>
  </property>
  <property fmtid="{D5CDD505-2E9C-101B-9397-08002B2CF9AE}" pid="10" name="dvDefinitionVersion">
    <vt:lpwstr>2.1 / 22.1.2015</vt:lpwstr>
  </property>
  <property fmtid="{D5CDD505-2E9C-101B-9397-08002B2CF9AE}" pid="11" name="filename">
    <vt:lpwstr>false</vt:lpwstr>
  </property>
  <property fmtid="{D5CDD505-2E9C-101B-9397-08002B2CF9AE}" pid="12" name="filenameandpath">
    <vt:lpwstr>false</vt:lpwstr>
  </property>
  <property fmtid="{D5CDD505-2E9C-101B-9397-08002B2CF9AE}" pid="13" name="dvPagenumberExist">
    <vt:lpwstr>1</vt:lpwstr>
  </property>
  <property fmtid="{D5CDD505-2E9C-101B-9397-08002B2CF9AE}" pid="14" name="dvAuthorExist">
    <vt:lpwstr>1</vt:lpwstr>
  </property>
  <property fmtid="{D5CDD505-2E9C-101B-9397-08002B2CF9AE}" pid="15" name="dvDateExist">
    <vt:lpwstr>-1</vt:lpwstr>
  </property>
  <property fmtid="{D5CDD505-2E9C-101B-9397-08002B2CF9AE}" pid="16" name="dvCategory">
    <vt:lpwstr>4</vt:lpwstr>
  </property>
  <property fmtid="{D5CDD505-2E9C-101B-9397-08002B2CF9AE}" pid="17" name="dvCategory_2">
    <vt:lpwstr>0</vt:lpwstr>
  </property>
  <property fmtid="{D5CDD505-2E9C-101B-9397-08002B2CF9AE}" pid="18" name="dvSavepath">
    <vt:lpwstr/>
  </property>
  <property fmtid="{D5CDD505-2E9C-101B-9397-08002B2CF9AE}" pid="19" name="dvUsed">
    <vt:lpwstr>1</vt:lpwstr>
  </property>
  <property fmtid="{D5CDD505-2E9C-101B-9397-08002B2CF9AE}" pid="20" name="dvCompany">
    <vt:lpwstr/>
  </property>
  <property fmtid="{D5CDD505-2E9C-101B-9397-08002B2CF9AE}" pid="21" name="dvSite">
    <vt:lpwstr/>
  </property>
  <property fmtid="{D5CDD505-2E9C-101B-9397-08002B2CF9AE}" pid="22" name="dvNumbering">
    <vt:lpwstr>0</vt:lpwstr>
  </property>
  <property fmtid="{D5CDD505-2E9C-101B-9397-08002B2CF9AE}" pid="23" name="dvDUname">
    <vt:lpwstr>Nora Elers</vt:lpwstr>
  </property>
  <property fmtid="{D5CDD505-2E9C-101B-9397-08002B2CF9AE}" pid="24" name="dvDUdepartment">
    <vt:lpwstr/>
  </property>
  <property fmtid="{D5CDD505-2E9C-101B-9397-08002B2CF9AE}" pid="25" name="dvLogoExist">
    <vt:lpwstr>0</vt:lpwstr>
  </property>
  <property fmtid="{D5CDD505-2E9C-101B-9397-08002B2CF9AE}" pid="26" name="dvCurrentlogo">
    <vt:lpwstr/>
  </property>
  <property fmtid="{D5CDD505-2E9C-101B-9397-08002B2CF9AE}" pid="27" name="ContentTypeId">
    <vt:lpwstr>0x010100F886EDC3C35ED44386E38662B6DACCDA</vt:lpwstr>
  </property>
  <property fmtid="{D5CDD505-2E9C-101B-9397-08002B2CF9AE}" pid="28" name="Order">
    <vt:r8>725000</vt:r8>
  </property>
  <property fmtid="{D5CDD505-2E9C-101B-9397-08002B2CF9AE}" pid="29" name="xd_Signature">
    <vt:bool>false</vt:bool>
  </property>
  <property fmtid="{D5CDD505-2E9C-101B-9397-08002B2CF9AE}" pid="30" name="xd_ProgID">
    <vt:lpwstr/>
  </property>
  <property fmtid="{D5CDD505-2E9C-101B-9397-08002B2CF9AE}" pid="31" name="ComplianceAssetId">
    <vt:lpwstr/>
  </property>
  <property fmtid="{D5CDD505-2E9C-101B-9397-08002B2CF9AE}" pid="32" name="TemplateUrl">
    <vt:lpwstr/>
  </property>
  <property fmtid="{D5CDD505-2E9C-101B-9397-08002B2CF9AE}" pid="33" name="TyoryhmanNimi">
    <vt:lpwstr>Talous ja tilastot</vt:lpwstr>
  </property>
  <property fmtid="{D5CDD505-2E9C-101B-9397-08002B2CF9AE}" pid="34" name="MediaServiceImageTags">
    <vt:lpwstr/>
  </property>
</Properties>
</file>