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notesSlides/notesSlide11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31"/>
  </p:notesMasterIdLst>
  <p:handoutMasterIdLst>
    <p:handoutMasterId r:id="rId32"/>
  </p:handoutMasterIdLst>
  <p:sldIdLst>
    <p:sldId id="2147373930" r:id="rId5"/>
    <p:sldId id="2147373931" r:id="rId6"/>
    <p:sldId id="1095" r:id="rId7"/>
    <p:sldId id="2147373932" r:id="rId8"/>
    <p:sldId id="1085" r:id="rId9"/>
    <p:sldId id="1112" r:id="rId10"/>
    <p:sldId id="1098" r:id="rId11"/>
    <p:sldId id="1101" r:id="rId12"/>
    <p:sldId id="267" r:id="rId13"/>
    <p:sldId id="276" r:id="rId14"/>
    <p:sldId id="1102" r:id="rId15"/>
    <p:sldId id="1107" r:id="rId16"/>
    <p:sldId id="365" r:id="rId17"/>
    <p:sldId id="1093" r:id="rId18"/>
    <p:sldId id="1103" r:id="rId19"/>
    <p:sldId id="1108" r:id="rId20"/>
    <p:sldId id="1104" r:id="rId21"/>
    <p:sldId id="1109" r:id="rId22"/>
    <p:sldId id="953" r:id="rId23"/>
    <p:sldId id="954" r:id="rId24"/>
    <p:sldId id="1105" r:id="rId25"/>
    <p:sldId id="1110" r:id="rId26"/>
    <p:sldId id="1106" r:id="rId27"/>
    <p:sldId id="1111" r:id="rId28"/>
    <p:sldId id="2147373935" r:id="rId29"/>
    <p:sldId id="1113" r:id="rId30"/>
  </p:sldIdLst>
  <p:sldSz cx="9144000" cy="5143500" type="screen16x9"/>
  <p:notesSz cx="7102475" cy="10233025"/>
  <p:defaultTextStyle>
    <a:defPPr>
      <a:defRPr lang="fi-FI"/>
    </a:defPPr>
    <a:lvl1pPr marL="0" algn="l" defTabSz="679871" rtl="0" eaLnBrk="1" latinLnBrk="0" hangingPunct="1">
      <a:defRPr sz="1340" kern="1200">
        <a:solidFill>
          <a:schemeClr val="tx1"/>
        </a:solidFill>
        <a:latin typeface="+mn-lt"/>
        <a:ea typeface="+mn-ea"/>
        <a:cs typeface="+mn-cs"/>
      </a:defRPr>
    </a:lvl1pPr>
    <a:lvl2pPr marL="339932" algn="l" defTabSz="679871" rtl="0" eaLnBrk="1" latinLnBrk="0" hangingPunct="1">
      <a:defRPr sz="1340" kern="1200">
        <a:solidFill>
          <a:schemeClr val="tx1"/>
        </a:solidFill>
        <a:latin typeface="+mn-lt"/>
        <a:ea typeface="+mn-ea"/>
        <a:cs typeface="+mn-cs"/>
      </a:defRPr>
    </a:lvl2pPr>
    <a:lvl3pPr marL="679871" algn="l" defTabSz="679871" rtl="0" eaLnBrk="1" latinLnBrk="0" hangingPunct="1">
      <a:defRPr sz="1340" kern="1200">
        <a:solidFill>
          <a:schemeClr val="tx1"/>
        </a:solidFill>
        <a:latin typeface="+mn-lt"/>
        <a:ea typeface="+mn-ea"/>
        <a:cs typeface="+mn-cs"/>
      </a:defRPr>
    </a:lvl3pPr>
    <a:lvl4pPr marL="1019807" algn="l" defTabSz="679871" rtl="0" eaLnBrk="1" latinLnBrk="0" hangingPunct="1">
      <a:defRPr sz="1340" kern="1200">
        <a:solidFill>
          <a:schemeClr val="tx1"/>
        </a:solidFill>
        <a:latin typeface="+mn-lt"/>
        <a:ea typeface="+mn-ea"/>
        <a:cs typeface="+mn-cs"/>
      </a:defRPr>
    </a:lvl4pPr>
    <a:lvl5pPr marL="1359744" algn="l" defTabSz="679871" rtl="0" eaLnBrk="1" latinLnBrk="0" hangingPunct="1">
      <a:defRPr sz="1340" kern="1200">
        <a:solidFill>
          <a:schemeClr val="tx1"/>
        </a:solidFill>
        <a:latin typeface="+mn-lt"/>
        <a:ea typeface="+mn-ea"/>
        <a:cs typeface="+mn-cs"/>
      </a:defRPr>
    </a:lvl5pPr>
    <a:lvl6pPr marL="1699681" algn="l" defTabSz="679871" rtl="0" eaLnBrk="1" latinLnBrk="0" hangingPunct="1">
      <a:defRPr sz="1340" kern="1200">
        <a:solidFill>
          <a:schemeClr val="tx1"/>
        </a:solidFill>
        <a:latin typeface="+mn-lt"/>
        <a:ea typeface="+mn-ea"/>
        <a:cs typeface="+mn-cs"/>
      </a:defRPr>
    </a:lvl6pPr>
    <a:lvl7pPr marL="2039614" algn="l" defTabSz="679871" rtl="0" eaLnBrk="1" latinLnBrk="0" hangingPunct="1">
      <a:defRPr sz="1340" kern="1200">
        <a:solidFill>
          <a:schemeClr val="tx1"/>
        </a:solidFill>
        <a:latin typeface="+mn-lt"/>
        <a:ea typeface="+mn-ea"/>
        <a:cs typeface="+mn-cs"/>
      </a:defRPr>
    </a:lvl7pPr>
    <a:lvl8pPr marL="2379548" algn="l" defTabSz="679871" rtl="0" eaLnBrk="1" latinLnBrk="0" hangingPunct="1">
      <a:defRPr sz="1340" kern="1200">
        <a:solidFill>
          <a:schemeClr val="tx1"/>
        </a:solidFill>
        <a:latin typeface="+mn-lt"/>
        <a:ea typeface="+mn-ea"/>
        <a:cs typeface="+mn-cs"/>
      </a:defRPr>
    </a:lvl8pPr>
    <a:lvl9pPr marL="2719486" algn="l" defTabSz="679871" rtl="0" eaLnBrk="1" latinLnBrk="0" hangingPunct="1">
      <a:defRPr sz="134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7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17E9CD8-0DD0-C070-85C1-EDA6250BF07B}" name="Ollikainen Marjo" initials="OM" userId="S::marjo.ollikainen@teknologiateollisuus.fi::a7ec0376-660e-4191-b0cd-ef9c24ea6926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ukonen Sini" initials="KS" lastIdx="7" clrIdx="0">
    <p:extLst>
      <p:ext uri="{19B8F6BF-5375-455C-9EA6-DF929625EA0E}">
        <p15:presenceInfo xmlns:p15="http://schemas.microsoft.com/office/powerpoint/2012/main" userId="S-1-5-21-1871869801-2214748161-1963216912-121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1F94"/>
    <a:srgbClr val="000000"/>
    <a:srgbClr val="FF00B8"/>
    <a:srgbClr val="333333"/>
    <a:srgbClr val="FFFF00"/>
    <a:srgbClr val="85E869"/>
    <a:srgbClr val="FF805C"/>
    <a:srgbClr val="8A0FA6"/>
    <a:srgbClr val="0F78B2"/>
    <a:srgbClr val="0ACF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Normaali tyyli 2 - Korostu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Normaali tyyli 2 - Korostu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Normaali tyyli 2 - Korostu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54" d="100"/>
          <a:sy n="154" d="100"/>
        </p:scale>
        <p:origin x="150" y="22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224"/>
        <p:guide pos="2237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8/10/relationships/authors" Target="authors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commentAuthors" Target="commentAuthors.xml"/><Relationship Id="rId38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kkonen Hanne" userId="5a557d90-2fc0-4583-be01-62766ce855fb" providerId="ADAL" clId="{6B3A4193-5657-4015-B2F2-156642724D3C}"/>
    <pc:docChg chg="modSld">
      <pc:chgData name="Mikkonen Hanne" userId="5a557d90-2fc0-4583-be01-62766ce855fb" providerId="ADAL" clId="{6B3A4193-5657-4015-B2F2-156642724D3C}" dt="2026-08-13T06:54:58.032" v="4" actId="6549"/>
      <pc:docMkLst>
        <pc:docMk/>
      </pc:docMkLst>
      <pc:sldChg chg="modNotesTx">
        <pc:chgData name="Mikkonen Hanne" userId="5a557d90-2fc0-4583-be01-62766ce855fb" providerId="ADAL" clId="{6B3A4193-5657-4015-B2F2-156642724D3C}" dt="2026-08-13T06:54:51.355" v="2" actId="6549"/>
        <pc:sldMkLst>
          <pc:docMk/>
          <pc:sldMk cId="3342183405" sldId="1085"/>
        </pc:sldMkLst>
      </pc:sldChg>
      <pc:sldChg chg="modNotesTx">
        <pc:chgData name="Mikkonen Hanne" userId="5a557d90-2fc0-4583-be01-62766ce855fb" providerId="ADAL" clId="{6B3A4193-5657-4015-B2F2-156642724D3C}" dt="2026-08-13T06:54:46.852" v="0" actId="6549"/>
        <pc:sldMkLst>
          <pc:docMk/>
          <pc:sldMk cId="4013050561" sldId="1095"/>
        </pc:sldMkLst>
      </pc:sldChg>
      <pc:sldChg chg="modNotesTx">
        <pc:chgData name="Mikkonen Hanne" userId="5a557d90-2fc0-4583-be01-62766ce855fb" providerId="ADAL" clId="{6B3A4193-5657-4015-B2F2-156642724D3C}" dt="2026-08-13T06:54:58.032" v="4" actId="6549"/>
        <pc:sldMkLst>
          <pc:docMk/>
          <pc:sldMk cId="2433131409" sldId="1098"/>
        </pc:sldMkLst>
      </pc:sldChg>
      <pc:sldChg chg="modNotesTx">
        <pc:chgData name="Mikkonen Hanne" userId="5a557d90-2fc0-4583-be01-62766ce855fb" providerId="ADAL" clId="{6B3A4193-5657-4015-B2F2-156642724D3C}" dt="2026-08-13T06:54:54.119" v="3" actId="6549"/>
        <pc:sldMkLst>
          <pc:docMk/>
          <pc:sldMk cId="4098252478" sldId="1112"/>
        </pc:sldMkLst>
      </pc:sldChg>
      <pc:sldChg chg="modNotesTx">
        <pc:chgData name="Mikkonen Hanne" userId="5a557d90-2fc0-4583-be01-62766ce855fb" providerId="ADAL" clId="{6B3A4193-5657-4015-B2F2-156642724D3C}" dt="2026-08-13T06:54:49.278" v="1" actId="6549"/>
        <pc:sldMkLst>
          <pc:docMk/>
          <pc:sldMk cId="3605406341" sldId="2147373932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Business situation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Taul1!$A$14:$A$88</c:f>
              <c:strCache>
                <c:ptCount val="75"/>
                <c:pt idx="4">
                  <c:v>2009.1</c:v>
                </c:pt>
                <c:pt idx="8">
                  <c:v>2010.1</c:v>
                </c:pt>
                <c:pt idx="12">
                  <c:v>2011.1</c:v>
                </c:pt>
                <c:pt idx="16">
                  <c:v>2012.1</c:v>
                </c:pt>
                <c:pt idx="20">
                  <c:v>2013.1</c:v>
                </c:pt>
                <c:pt idx="24">
                  <c:v>2014.1</c:v>
                </c:pt>
                <c:pt idx="28">
                  <c:v>2015.1</c:v>
                </c:pt>
                <c:pt idx="32">
                  <c:v>2016.1</c:v>
                </c:pt>
                <c:pt idx="36">
                  <c:v>2017.1</c:v>
                </c:pt>
                <c:pt idx="40">
                  <c:v>2018.1</c:v>
                </c:pt>
                <c:pt idx="44">
                  <c:v>2019.1</c:v>
                </c:pt>
                <c:pt idx="48">
                  <c:v>2020.1</c:v>
                </c:pt>
                <c:pt idx="52">
                  <c:v>2021.1</c:v>
                </c:pt>
                <c:pt idx="56">
                  <c:v>2022.1</c:v>
                </c:pt>
                <c:pt idx="60">
                  <c:v>2023.1</c:v>
                </c:pt>
                <c:pt idx="64">
                  <c:v>2024.1</c:v>
                </c:pt>
                <c:pt idx="68">
                  <c:v>2025.1</c:v>
                </c:pt>
                <c:pt idx="72">
                  <c:v>2026.1</c:v>
                </c:pt>
                <c:pt idx="74">
                  <c:v>2026.7</c:v>
                </c:pt>
              </c:strCache>
            </c:strRef>
          </c:cat>
          <c:val>
            <c:numRef>
              <c:f>Taul1!$B$14:$B$88</c:f>
              <c:numCache>
                <c:formatCode>General</c:formatCode>
                <c:ptCount val="75"/>
                <c:pt idx="0">
                  <c:v>35.799999999999997</c:v>
                </c:pt>
                <c:pt idx="1">
                  <c:v>18.899999999999999</c:v>
                </c:pt>
                <c:pt idx="2">
                  <c:v>4.9000000000000004</c:v>
                </c:pt>
                <c:pt idx="3">
                  <c:v>-13.3</c:v>
                </c:pt>
                <c:pt idx="4">
                  <c:v>-43.8</c:v>
                </c:pt>
                <c:pt idx="5">
                  <c:v>-68.3</c:v>
                </c:pt>
                <c:pt idx="6">
                  <c:v>-72.3</c:v>
                </c:pt>
                <c:pt idx="7">
                  <c:v>-65.400000000000006</c:v>
                </c:pt>
                <c:pt idx="8">
                  <c:v>-50.7</c:v>
                </c:pt>
                <c:pt idx="9">
                  <c:v>-32.799999999999997</c:v>
                </c:pt>
                <c:pt idx="10">
                  <c:v>-13.2</c:v>
                </c:pt>
                <c:pt idx="11">
                  <c:v>-5.7</c:v>
                </c:pt>
                <c:pt idx="12">
                  <c:v>-1.3</c:v>
                </c:pt>
                <c:pt idx="13">
                  <c:v>5.7</c:v>
                </c:pt>
                <c:pt idx="14">
                  <c:v>-4.4000000000000004</c:v>
                </c:pt>
                <c:pt idx="15">
                  <c:v>-13.1</c:v>
                </c:pt>
                <c:pt idx="16">
                  <c:v>-17.100000000000001</c:v>
                </c:pt>
                <c:pt idx="17">
                  <c:v>-20.3</c:v>
                </c:pt>
                <c:pt idx="18">
                  <c:v>-16.7</c:v>
                </c:pt>
                <c:pt idx="19">
                  <c:v>-26.5</c:v>
                </c:pt>
                <c:pt idx="20">
                  <c:v>-31.2</c:v>
                </c:pt>
                <c:pt idx="21">
                  <c:v>-38.6</c:v>
                </c:pt>
                <c:pt idx="22">
                  <c:v>-36</c:v>
                </c:pt>
                <c:pt idx="23">
                  <c:v>-39.299999999999997</c:v>
                </c:pt>
                <c:pt idx="24">
                  <c:v>-27.1</c:v>
                </c:pt>
                <c:pt idx="25">
                  <c:v>-24.7</c:v>
                </c:pt>
                <c:pt idx="26">
                  <c:v>-23.1</c:v>
                </c:pt>
                <c:pt idx="27">
                  <c:v>-24.9</c:v>
                </c:pt>
                <c:pt idx="28">
                  <c:v>-28.6</c:v>
                </c:pt>
                <c:pt idx="29">
                  <c:v>-30.5</c:v>
                </c:pt>
                <c:pt idx="30">
                  <c:v>-34.799999999999997</c:v>
                </c:pt>
                <c:pt idx="31">
                  <c:v>-27.9</c:v>
                </c:pt>
                <c:pt idx="32">
                  <c:v>-25.4</c:v>
                </c:pt>
                <c:pt idx="33">
                  <c:v>-20.2</c:v>
                </c:pt>
                <c:pt idx="34">
                  <c:v>-22.4</c:v>
                </c:pt>
                <c:pt idx="35">
                  <c:v>-15.7</c:v>
                </c:pt>
                <c:pt idx="36">
                  <c:v>-2.7</c:v>
                </c:pt>
                <c:pt idx="37">
                  <c:v>10.199999999999999</c:v>
                </c:pt>
                <c:pt idx="38">
                  <c:v>16.3</c:v>
                </c:pt>
                <c:pt idx="39">
                  <c:v>26.7</c:v>
                </c:pt>
                <c:pt idx="40">
                  <c:v>27.5</c:v>
                </c:pt>
                <c:pt idx="41">
                  <c:v>30.8</c:v>
                </c:pt>
                <c:pt idx="42">
                  <c:v>37.200000000000003</c:v>
                </c:pt>
                <c:pt idx="43">
                  <c:v>36.5</c:v>
                </c:pt>
                <c:pt idx="44">
                  <c:v>19.2</c:v>
                </c:pt>
                <c:pt idx="45">
                  <c:v>10.4</c:v>
                </c:pt>
                <c:pt idx="46">
                  <c:v>4.3</c:v>
                </c:pt>
                <c:pt idx="47">
                  <c:v>-4.3</c:v>
                </c:pt>
                <c:pt idx="48">
                  <c:v>-16.3</c:v>
                </c:pt>
                <c:pt idx="49">
                  <c:v>-33.700000000000003</c:v>
                </c:pt>
                <c:pt idx="50">
                  <c:v>-46.6</c:v>
                </c:pt>
                <c:pt idx="51">
                  <c:v>-39.1</c:v>
                </c:pt>
                <c:pt idx="52">
                  <c:v>-13.1</c:v>
                </c:pt>
                <c:pt idx="53">
                  <c:v>10.8</c:v>
                </c:pt>
                <c:pt idx="54">
                  <c:v>34.200000000000003</c:v>
                </c:pt>
                <c:pt idx="55">
                  <c:v>39.1</c:v>
                </c:pt>
                <c:pt idx="56">
                  <c:v>43.7</c:v>
                </c:pt>
                <c:pt idx="57">
                  <c:v>26.4</c:v>
                </c:pt>
                <c:pt idx="58">
                  <c:v>12.4</c:v>
                </c:pt>
                <c:pt idx="59">
                  <c:v>2.7</c:v>
                </c:pt>
                <c:pt idx="60">
                  <c:v>-11.6</c:v>
                </c:pt>
                <c:pt idx="61">
                  <c:v>-18.2</c:v>
                </c:pt>
                <c:pt idx="62">
                  <c:v>-29</c:v>
                </c:pt>
                <c:pt idx="63">
                  <c:v>-41.1</c:v>
                </c:pt>
                <c:pt idx="64">
                  <c:v>-46.7</c:v>
                </c:pt>
                <c:pt idx="65">
                  <c:v>-47.7</c:v>
                </c:pt>
                <c:pt idx="66">
                  <c:v>-38.6</c:v>
                </c:pt>
                <c:pt idx="67">
                  <c:v>-41.3</c:v>
                </c:pt>
                <c:pt idx="68">
                  <c:v>-38.9</c:v>
                </c:pt>
                <c:pt idx="69">
                  <c:v>-37.799999999999997</c:v>
                </c:pt>
                <c:pt idx="70">
                  <c:v>-44.9</c:v>
                </c:pt>
                <c:pt idx="71">
                  <c:v>-26.1</c:v>
                </c:pt>
                <c:pt idx="72">
                  <c:v>-30</c:v>
                </c:pt>
                <c:pt idx="73">
                  <c:v>-13.7</c:v>
                </c:pt>
                <c:pt idx="74">
                  <c:v>-6.9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39C-4A5D-BD65-4399120C706A}"/>
            </c:ext>
          </c:extLst>
        </c:ser>
        <c:ser>
          <c:idx val="1"/>
          <c:order val="1"/>
          <c:tx>
            <c:strRef>
              <c:f>Taul1!$C$1</c:f>
              <c:strCache>
                <c:ptCount val="1"/>
                <c:pt idx="0">
                  <c:v>Business outlook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Taul1!$A$14:$A$88</c:f>
              <c:strCache>
                <c:ptCount val="75"/>
                <c:pt idx="4">
                  <c:v>2009.1</c:v>
                </c:pt>
                <c:pt idx="8">
                  <c:v>2010.1</c:v>
                </c:pt>
                <c:pt idx="12">
                  <c:v>2011.1</c:v>
                </c:pt>
                <c:pt idx="16">
                  <c:v>2012.1</c:v>
                </c:pt>
                <c:pt idx="20">
                  <c:v>2013.1</c:v>
                </c:pt>
                <c:pt idx="24">
                  <c:v>2014.1</c:v>
                </c:pt>
                <c:pt idx="28">
                  <c:v>2015.1</c:v>
                </c:pt>
                <c:pt idx="32">
                  <c:v>2016.1</c:v>
                </c:pt>
                <c:pt idx="36">
                  <c:v>2017.1</c:v>
                </c:pt>
                <c:pt idx="40">
                  <c:v>2018.1</c:v>
                </c:pt>
                <c:pt idx="44">
                  <c:v>2019.1</c:v>
                </c:pt>
                <c:pt idx="48">
                  <c:v>2020.1</c:v>
                </c:pt>
                <c:pt idx="52">
                  <c:v>2021.1</c:v>
                </c:pt>
                <c:pt idx="56">
                  <c:v>2022.1</c:v>
                </c:pt>
                <c:pt idx="60">
                  <c:v>2023.1</c:v>
                </c:pt>
                <c:pt idx="64">
                  <c:v>2024.1</c:v>
                </c:pt>
                <c:pt idx="68">
                  <c:v>2025.1</c:v>
                </c:pt>
                <c:pt idx="72">
                  <c:v>2026.1</c:v>
                </c:pt>
                <c:pt idx="74">
                  <c:v>2026.7</c:v>
                </c:pt>
              </c:strCache>
            </c:strRef>
          </c:cat>
          <c:val>
            <c:numRef>
              <c:f>Taul1!$C$14:$C$88</c:f>
              <c:numCache>
                <c:formatCode>General</c:formatCode>
                <c:ptCount val="75"/>
                <c:pt idx="0">
                  <c:v>-2.2000000000000002</c:v>
                </c:pt>
                <c:pt idx="1">
                  <c:v>-16.399999999999999</c:v>
                </c:pt>
                <c:pt idx="2">
                  <c:v>-25.9</c:v>
                </c:pt>
                <c:pt idx="3">
                  <c:v>-33.9</c:v>
                </c:pt>
                <c:pt idx="4">
                  <c:v>-40.700000000000003</c:v>
                </c:pt>
                <c:pt idx="5">
                  <c:v>-36.200000000000003</c:v>
                </c:pt>
                <c:pt idx="6">
                  <c:v>-19.3</c:v>
                </c:pt>
                <c:pt idx="7">
                  <c:v>0.9</c:v>
                </c:pt>
                <c:pt idx="8">
                  <c:v>15.3</c:v>
                </c:pt>
                <c:pt idx="9">
                  <c:v>20.9</c:v>
                </c:pt>
                <c:pt idx="10">
                  <c:v>13.8</c:v>
                </c:pt>
                <c:pt idx="11">
                  <c:v>19.5</c:v>
                </c:pt>
                <c:pt idx="12">
                  <c:v>22.3</c:v>
                </c:pt>
                <c:pt idx="13">
                  <c:v>15.1</c:v>
                </c:pt>
                <c:pt idx="14">
                  <c:v>10.199999999999999</c:v>
                </c:pt>
                <c:pt idx="15">
                  <c:v>-21.3</c:v>
                </c:pt>
                <c:pt idx="16">
                  <c:v>-13.3</c:v>
                </c:pt>
                <c:pt idx="17">
                  <c:v>-2.9</c:v>
                </c:pt>
                <c:pt idx="18">
                  <c:v>-4.5</c:v>
                </c:pt>
                <c:pt idx="19">
                  <c:v>-24.4</c:v>
                </c:pt>
                <c:pt idx="20">
                  <c:v>-10.3</c:v>
                </c:pt>
                <c:pt idx="21">
                  <c:v>-8.1</c:v>
                </c:pt>
                <c:pt idx="22">
                  <c:v>-8.8000000000000007</c:v>
                </c:pt>
                <c:pt idx="23">
                  <c:v>-0.9</c:v>
                </c:pt>
                <c:pt idx="24">
                  <c:v>-6.5</c:v>
                </c:pt>
                <c:pt idx="25">
                  <c:v>-7.7</c:v>
                </c:pt>
                <c:pt idx="26">
                  <c:v>-1.2</c:v>
                </c:pt>
                <c:pt idx="27">
                  <c:v>-6.3</c:v>
                </c:pt>
                <c:pt idx="28">
                  <c:v>-5</c:v>
                </c:pt>
                <c:pt idx="29">
                  <c:v>-4.3</c:v>
                </c:pt>
                <c:pt idx="30">
                  <c:v>-2.1</c:v>
                </c:pt>
                <c:pt idx="31">
                  <c:v>1.9</c:v>
                </c:pt>
                <c:pt idx="32">
                  <c:v>2.2999999999999998</c:v>
                </c:pt>
                <c:pt idx="33">
                  <c:v>-1</c:v>
                </c:pt>
                <c:pt idx="34">
                  <c:v>-4.9000000000000004</c:v>
                </c:pt>
                <c:pt idx="35">
                  <c:v>4.4000000000000004</c:v>
                </c:pt>
                <c:pt idx="36">
                  <c:v>7.6</c:v>
                </c:pt>
                <c:pt idx="37">
                  <c:v>8.1</c:v>
                </c:pt>
                <c:pt idx="38">
                  <c:v>9.6999999999999993</c:v>
                </c:pt>
                <c:pt idx="39">
                  <c:v>23.7</c:v>
                </c:pt>
                <c:pt idx="40">
                  <c:v>17.3</c:v>
                </c:pt>
                <c:pt idx="41">
                  <c:v>12.7</c:v>
                </c:pt>
                <c:pt idx="42">
                  <c:v>11.1</c:v>
                </c:pt>
                <c:pt idx="43">
                  <c:v>2.9</c:v>
                </c:pt>
                <c:pt idx="44">
                  <c:v>-10.9</c:v>
                </c:pt>
                <c:pt idx="45">
                  <c:v>-11.7</c:v>
                </c:pt>
                <c:pt idx="46">
                  <c:v>-12.9</c:v>
                </c:pt>
                <c:pt idx="47">
                  <c:v>-20.9</c:v>
                </c:pt>
                <c:pt idx="48">
                  <c:v>-16.899999999999999</c:v>
                </c:pt>
                <c:pt idx="49">
                  <c:v>-52.8</c:v>
                </c:pt>
                <c:pt idx="50">
                  <c:v>-20.6</c:v>
                </c:pt>
                <c:pt idx="51">
                  <c:v>-7.8</c:v>
                </c:pt>
                <c:pt idx="52">
                  <c:v>6.8</c:v>
                </c:pt>
                <c:pt idx="53">
                  <c:v>15.7</c:v>
                </c:pt>
                <c:pt idx="54">
                  <c:v>14.6</c:v>
                </c:pt>
                <c:pt idx="55">
                  <c:v>12</c:v>
                </c:pt>
                <c:pt idx="56">
                  <c:v>0.1</c:v>
                </c:pt>
                <c:pt idx="57">
                  <c:v>-19.899999999999999</c:v>
                </c:pt>
                <c:pt idx="58">
                  <c:v>-25</c:v>
                </c:pt>
                <c:pt idx="59">
                  <c:v>-28.9</c:v>
                </c:pt>
                <c:pt idx="60">
                  <c:v>-28.8</c:v>
                </c:pt>
                <c:pt idx="61">
                  <c:v>-23.6</c:v>
                </c:pt>
                <c:pt idx="62">
                  <c:v>-30.2</c:v>
                </c:pt>
                <c:pt idx="63">
                  <c:v>-27.7</c:v>
                </c:pt>
                <c:pt idx="64">
                  <c:v>-17.8</c:v>
                </c:pt>
                <c:pt idx="65">
                  <c:v>-2.8</c:v>
                </c:pt>
                <c:pt idx="66">
                  <c:v>2.7</c:v>
                </c:pt>
                <c:pt idx="67">
                  <c:v>0.8</c:v>
                </c:pt>
                <c:pt idx="68">
                  <c:v>1.1000000000000001</c:v>
                </c:pt>
                <c:pt idx="69">
                  <c:v>-3.2</c:v>
                </c:pt>
                <c:pt idx="70">
                  <c:v>2.2000000000000002</c:v>
                </c:pt>
                <c:pt idx="71">
                  <c:v>10.199999999999999</c:v>
                </c:pt>
                <c:pt idx="72">
                  <c:v>7.5</c:v>
                </c:pt>
                <c:pt idx="73">
                  <c:v>-1.6</c:v>
                </c:pt>
                <c:pt idx="74">
                  <c:v>16.5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39C-4A5D-BD65-4399120C70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23954368"/>
        <c:axId val="323968928"/>
      </c:lineChart>
      <c:catAx>
        <c:axId val="3239543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323968928"/>
        <c:crosses val="autoZero"/>
        <c:auto val="1"/>
        <c:lblAlgn val="ctr"/>
        <c:lblOffset val="100"/>
        <c:tickMarkSkip val="4"/>
        <c:noMultiLvlLbl val="0"/>
      </c:catAx>
      <c:valAx>
        <c:axId val="3239689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3239543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lang="en-US" sz="1050" b="0" i="0" u="none" strike="noStrike" kern="1200" baseline="0">
              <a:solidFill>
                <a:srgbClr val="000000"/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Saldoluku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74"/>
              <c:layout>
                <c:manualLayout>
                  <c:x val="-1.9674612183125235E-2"/>
                  <c:y val="-3.58583645423456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2A8-49CC-AE7D-B040213000C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fi-F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Taul1!$A$2:$A$76</c:f>
              <c:strCache>
                <c:ptCount val="73"/>
                <c:pt idx="0">
                  <c:v>2008(1)</c:v>
                </c:pt>
                <c:pt idx="4">
                  <c:v>2009(1)</c:v>
                </c:pt>
                <c:pt idx="8">
                  <c:v>2010(1)</c:v>
                </c:pt>
                <c:pt idx="12">
                  <c:v>2011(1)</c:v>
                </c:pt>
                <c:pt idx="16">
                  <c:v>2012(1)</c:v>
                </c:pt>
                <c:pt idx="20">
                  <c:v>2013(1)</c:v>
                </c:pt>
                <c:pt idx="24">
                  <c:v>2014(1)</c:v>
                </c:pt>
                <c:pt idx="28">
                  <c:v>2015(1)</c:v>
                </c:pt>
                <c:pt idx="32">
                  <c:v>2016(1)</c:v>
                </c:pt>
                <c:pt idx="36">
                  <c:v>2017(1)</c:v>
                </c:pt>
                <c:pt idx="40">
                  <c:v>2018(1)</c:v>
                </c:pt>
                <c:pt idx="44">
                  <c:v>2019(1)</c:v>
                </c:pt>
                <c:pt idx="48">
                  <c:v>2020(1)</c:v>
                </c:pt>
                <c:pt idx="52">
                  <c:v>2021(1)</c:v>
                </c:pt>
                <c:pt idx="56">
                  <c:v>2022(1)</c:v>
                </c:pt>
                <c:pt idx="60">
                  <c:v>2023(1)</c:v>
                </c:pt>
                <c:pt idx="64">
                  <c:v>2024(1)</c:v>
                </c:pt>
                <c:pt idx="68">
                  <c:v>2025(1)</c:v>
                </c:pt>
                <c:pt idx="72">
                  <c:v>2026(1)</c:v>
                </c:pt>
              </c:strCache>
            </c:strRef>
          </c:cat>
          <c:val>
            <c:numRef>
              <c:f>Taul1!$B$2:$B$76</c:f>
              <c:numCache>
                <c:formatCode>General</c:formatCode>
                <c:ptCount val="75"/>
                <c:pt idx="0">
                  <c:v>-2</c:v>
                </c:pt>
                <c:pt idx="1">
                  <c:v>1</c:v>
                </c:pt>
                <c:pt idx="2">
                  <c:v>-14</c:v>
                </c:pt>
                <c:pt idx="3">
                  <c:v>-28</c:v>
                </c:pt>
                <c:pt idx="4">
                  <c:v>-56</c:v>
                </c:pt>
                <c:pt idx="5">
                  <c:v>-36</c:v>
                </c:pt>
                <c:pt idx="6">
                  <c:v>-21</c:v>
                </c:pt>
                <c:pt idx="7">
                  <c:v>2</c:v>
                </c:pt>
                <c:pt idx="8">
                  <c:v>10</c:v>
                </c:pt>
                <c:pt idx="9">
                  <c:v>33</c:v>
                </c:pt>
                <c:pt idx="10">
                  <c:v>27</c:v>
                </c:pt>
                <c:pt idx="11">
                  <c:v>19</c:v>
                </c:pt>
                <c:pt idx="12">
                  <c:v>26</c:v>
                </c:pt>
                <c:pt idx="13">
                  <c:v>30</c:v>
                </c:pt>
                <c:pt idx="14">
                  <c:v>18</c:v>
                </c:pt>
                <c:pt idx="15">
                  <c:v>-5</c:v>
                </c:pt>
                <c:pt idx="16">
                  <c:v>-5</c:v>
                </c:pt>
                <c:pt idx="17">
                  <c:v>8</c:v>
                </c:pt>
                <c:pt idx="18">
                  <c:v>-4</c:v>
                </c:pt>
                <c:pt idx="19">
                  <c:v>-24</c:v>
                </c:pt>
                <c:pt idx="20">
                  <c:v>-11</c:v>
                </c:pt>
                <c:pt idx="21">
                  <c:v>-2</c:v>
                </c:pt>
                <c:pt idx="22">
                  <c:v>-11</c:v>
                </c:pt>
                <c:pt idx="23">
                  <c:v>-13</c:v>
                </c:pt>
                <c:pt idx="24">
                  <c:v>5</c:v>
                </c:pt>
                <c:pt idx="25">
                  <c:v>15</c:v>
                </c:pt>
                <c:pt idx="26">
                  <c:v>3</c:v>
                </c:pt>
                <c:pt idx="27">
                  <c:v>-12</c:v>
                </c:pt>
                <c:pt idx="28">
                  <c:v>-4</c:v>
                </c:pt>
                <c:pt idx="29">
                  <c:v>10</c:v>
                </c:pt>
                <c:pt idx="30">
                  <c:v>1</c:v>
                </c:pt>
                <c:pt idx="31">
                  <c:v>-3</c:v>
                </c:pt>
                <c:pt idx="32">
                  <c:v>1</c:v>
                </c:pt>
                <c:pt idx="33">
                  <c:v>18</c:v>
                </c:pt>
                <c:pt idx="34">
                  <c:v>4</c:v>
                </c:pt>
                <c:pt idx="35">
                  <c:v>9</c:v>
                </c:pt>
                <c:pt idx="36">
                  <c:v>14</c:v>
                </c:pt>
                <c:pt idx="37">
                  <c:v>24</c:v>
                </c:pt>
                <c:pt idx="38">
                  <c:v>24</c:v>
                </c:pt>
                <c:pt idx="39">
                  <c:v>21.45</c:v>
                </c:pt>
                <c:pt idx="40">
                  <c:v>26.4</c:v>
                </c:pt>
                <c:pt idx="41">
                  <c:v>24.3</c:v>
                </c:pt>
                <c:pt idx="42">
                  <c:v>11.46</c:v>
                </c:pt>
                <c:pt idx="43">
                  <c:v>0.45</c:v>
                </c:pt>
                <c:pt idx="44">
                  <c:v>4.71</c:v>
                </c:pt>
                <c:pt idx="45">
                  <c:v>12.19</c:v>
                </c:pt>
                <c:pt idx="46">
                  <c:v>-2.73</c:v>
                </c:pt>
                <c:pt idx="47">
                  <c:v>-16.66</c:v>
                </c:pt>
                <c:pt idx="48">
                  <c:v>-6.75</c:v>
                </c:pt>
                <c:pt idx="49">
                  <c:v>-41.7</c:v>
                </c:pt>
                <c:pt idx="50">
                  <c:v>-43.86</c:v>
                </c:pt>
                <c:pt idx="51">
                  <c:v>-15.28</c:v>
                </c:pt>
                <c:pt idx="52">
                  <c:v>7.89</c:v>
                </c:pt>
                <c:pt idx="53">
                  <c:v>26.61</c:v>
                </c:pt>
                <c:pt idx="54">
                  <c:v>29.11</c:v>
                </c:pt>
                <c:pt idx="55">
                  <c:v>21.43</c:v>
                </c:pt>
                <c:pt idx="56">
                  <c:v>17.13</c:v>
                </c:pt>
                <c:pt idx="57">
                  <c:v>6.57</c:v>
                </c:pt>
                <c:pt idx="58">
                  <c:v>3.12</c:v>
                </c:pt>
                <c:pt idx="59">
                  <c:v>-7.26</c:v>
                </c:pt>
                <c:pt idx="60">
                  <c:v>-11.7</c:v>
                </c:pt>
                <c:pt idx="61">
                  <c:v>-13.5</c:v>
                </c:pt>
                <c:pt idx="62">
                  <c:v>-21</c:v>
                </c:pt>
                <c:pt idx="63">
                  <c:v>-30.6</c:v>
                </c:pt>
                <c:pt idx="64">
                  <c:v>-23.2</c:v>
                </c:pt>
                <c:pt idx="65">
                  <c:v>-10.4</c:v>
                </c:pt>
                <c:pt idx="66">
                  <c:v>-14.7</c:v>
                </c:pt>
                <c:pt idx="67">
                  <c:v>-13</c:v>
                </c:pt>
                <c:pt idx="68">
                  <c:v>-7</c:v>
                </c:pt>
                <c:pt idx="69">
                  <c:v>7</c:v>
                </c:pt>
                <c:pt idx="70">
                  <c:v>7</c:v>
                </c:pt>
                <c:pt idx="71">
                  <c:v>2</c:v>
                </c:pt>
                <c:pt idx="72">
                  <c:v>6</c:v>
                </c:pt>
                <c:pt idx="73">
                  <c:v>14</c:v>
                </c:pt>
                <c:pt idx="74">
                  <c:v>20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878-483D-96A1-9D2AC9D93C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808836832"/>
        <c:axId val="1808846432"/>
      </c:lineChart>
      <c:catAx>
        <c:axId val="18088368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808846432"/>
        <c:crosses val="autoZero"/>
        <c:auto val="1"/>
        <c:lblAlgn val="ctr"/>
        <c:lblOffset val="100"/>
        <c:noMultiLvlLbl val="0"/>
      </c:catAx>
      <c:valAx>
        <c:axId val="18088464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18088368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fi-FI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i-F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Taul1!$B$1</c:f>
              <c:strCache>
                <c:ptCount val="1"/>
                <c:pt idx="0">
                  <c:v>Change in number of personnel comparede to previous quarter</c:v>
                </c:pt>
              </c:strCache>
            </c:strRef>
          </c:tx>
          <c:spPr>
            <a:solidFill>
              <a:srgbClr val="141F94"/>
            </a:solidFill>
            <a:ln>
              <a:noFill/>
            </a:ln>
            <a:effectLst/>
          </c:spPr>
          <c:invertIfNegative val="0"/>
          <c:cat>
            <c:strRef>
              <c:f>Taul1!$A$4:$A$49</c:f>
              <c:strCache>
                <c:ptCount val="46"/>
                <c:pt idx="0">
                  <c:v>2015Q1</c:v>
                </c:pt>
                <c:pt idx="1">
                  <c:v>2015Q2</c:v>
                </c:pt>
                <c:pt idx="2">
                  <c:v>2015Q3</c:v>
                </c:pt>
                <c:pt idx="3">
                  <c:v>2015Q4</c:v>
                </c:pt>
                <c:pt idx="4">
                  <c:v>2016Q1</c:v>
                </c:pt>
                <c:pt idx="5">
                  <c:v>2016Q2</c:v>
                </c:pt>
                <c:pt idx="6">
                  <c:v>2016Q3</c:v>
                </c:pt>
                <c:pt idx="7">
                  <c:v>2016Q4</c:v>
                </c:pt>
                <c:pt idx="8">
                  <c:v>2017Q1</c:v>
                </c:pt>
                <c:pt idx="9">
                  <c:v>2017Q2</c:v>
                </c:pt>
                <c:pt idx="10">
                  <c:v>2017Q3</c:v>
                </c:pt>
                <c:pt idx="11">
                  <c:v>2017Q4</c:v>
                </c:pt>
                <c:pt idx="12">
                  <c:v>2018Q1</c:v>
                </c:pt>
                <c:pt idx="13">
                  <c:v>2018Q2</c:v>
                </c:pt>
                <c:pt idx="14">
                  <c:v>2018Q3</c:v>
                </c:pt>
                <c:pt idx="15">
                  <c:v>2018Q4</c:v>
                </c:pt>
                <c:pt idx="16">
                  <c:v>2019Q1</c:v>
                </c:pt>
                <c:pt idx="17">
                  <c:v>2019Q2</c:v>
                </c:pt>
                <c:pt idx="18">
                  <c:v>2019Q3</c:v>
                </c:pt>
                <c:pt idx="19">
                  <c:v>2019Q4</c:v>
                </c:pt>
                <c:pt idx="20">
                  <c:v>2020Q1</c:v>
                </c:pt>
                <c:pt idx="21">
                  <c:v>2020Q2</c:v>
                </c:pt>
                <c:pt idx="22">
                  <c:v>2020Q3</c:v>
                </c:pt>
                <c:pt idx="23">
                  <c:v>2020Q4</c:v>
                </c:pt>
                <c:pt idx="24">
                  <c:v>2021Q1</c:v>
                </c:pt>
                <c:pt idx="25">
                  <c:v>2021Q2</c:v>
                </c:pt>
                <c:pt idx="26">
                  <c:v>2021Q3</c:v>
                </c:pt>
                <c:pt idx="27">
                  <c:v>2021Q4</c:v>
                </c:pt>
                <c:pt idx="28">
                  <c:v>2022Q1</c:v>
                </c:pt>
                <c:pt idx="29">
                  <c:v>2022Q2</c:v>
                </c:pt>
                <c:pt idx="30">
                  <c:v>2022Q3</c:v>
                </c:pt>
                <c:pt idx="31">
                  <c:v>2022Q4</c:v>
                </c:pt>
                <c:pt idx="32">
                  <c:v>2023Q1</c:v>
                </c:pt>
                <c:pt idx="33">
                  <c:v>2023Q2</c:v>
                </c:pt>
                <c:pt idx="34">
                  <c:v>2023Q3</c:v>
                </c:pt>
                <c:pt idx="35">
                  <c:v>2023Q4</c:v>
                </c:pt>
                <c:pt idx="36">
                  <c:v>2024Q1</c:v>
                </c:pt>
                <c:pt idx="37">
                  <c:v>2024Q2</c:v>
                </c:pt>
                <c:pt idx="38">
                  <c:v>2024Q3</c:v>
                </c:pt>
                <c:pt idx="39">
                  <c:v>2024Q4</c:v>
                </c:pt>
                <c:pt idx="40">
                  <c:v>2025Q1</c:v>
                </c:pt>
                <c:pt idx="41">
                  <c:v>2025Q2</c:v>
                </c:pt>
                <c:pt idx="42">
                  <c:v>2025Q3</c:v>
                </c:pt>
                <c:pt idx="43">
                  <c:v>2025Q4</c:v>
                </c:pt>
                <c:pt idx="44">
                  <c:v>2026Q1</c:v>
                </c:pt>
                <c:pt idx="45">
                  <c:v>2026Q2</c:v>
                </c:pt>
              </c:strCache>
            </c:strRef>
          </c:cat>
          <c:val>
            <c:numRef>
              <c:f>Taul1!$B$4:$B$49</c:f>
              <c:numCache>
                <c:formatCode>General</c:formatCode>
                <c:ptCount val="46"/>
                <c:pt idx="0">
                  <c:v>500</c:v>
                </c:pt>
                <c:pt idx="1">
                  <c:v>1465</c:v>
                </c:pt>
                <c:pt idx="2">
                  <c:v>-1044</c:v>
                </c:pt>
                <c:pt idx="3">
                  <c:v>-2243</c:v>
                </c:pt>
                <c:pt idx="4">
                  <c:v>-424</c:v>
                </c:pt>
                <c:pt idx="5">
                  <c:v>784</c:v>
                </c:pt>
                <c:pt idx="6">
                  <c:v>-1881</c:v>
                </c:pt>
                <c:pt idx="7">
                  <c:v>578</c:v>
                </c:pt>
                <c:pt idx="8">
                  <c:v>2477</c:v>
                </c:pt>
                <c:pt idx="9">
                  <c:v>3855</c:v>
                </c:pt>
                <c:pt idx="10">
                  <c:v>1906</c:v>
                </c:pt>
                <c:pt idx="11">
                  <c:v>1556</c:v>
                </c:pt>
                <c:pt idx="12">
                  <c:v>2395</c:v>
                </c:pt>
                <c:pt idx="13">
                  <c:v>4631</c:v>
                </c:pt>
                <c:pt idx="14" formatCode="#,##0">
                  <c:v>4578</c:v>
                </c:pt>
                <c:pt idx="15">
                  <c:v>756</c:v>
                </c:pt>
                <c:pt idx="16">
                  <c:v>3414</c:v>
                </c:pt>
                <c:pt idx="17">
                  <c:v>2632</c:v>
                </c:pt>
                <c:pt idx="18">
                  <c:v>1555</c:v>
                </c:pt>
                <c:pt idx="19">
                  <c:v>-757</c:v>
                </c:pt>
                <c:pt idx="20">
                  <c:v>-379</c:v>
                </c:pt>
                <c:pt idx="21">
                  <c:v>-2512</c:v>
                </c:pt>
                <c:pt idx="22">
                  <c:v>-1443</c:v>
                </c:pt>
                <c:pt idx="23" formatCode="#,##0">
                  <c:v>-1675</c:v>
                </c:pt>
                <c:pt idx="24">
                  <c:v>1159</c:v>
                </c:pt>
                <c:pt idx="25">
                  <c:v>3050</c:v>
                </c:pt>
                <c:pt idx="26">
                  <c:v>2200</c:v>
                </c:pt>
                <c:pt idx="27">
                  <c:v>1060</c:v>
                </c:pt>
                <c:pt idx="28">
                  <c:v>5742</c:v>
                </c:pt>
                <c:pt idx="29">
                  <c:v>5139</c:v>
                </c:pt>
                <c:pt idx="30">
                  <c:v>1156</c:v>
                </c:pt>
                <c:pt idx="31">
                  <c:v>825</c:v>
                </c:pt>
                <c:pt idx="32" formatCode="#,##0">
                  <c:v>3138</c:v>
                </c:pt>
                <c:pt idx="33">
                  <c:v>-784</c:v>
                </c:pt>
                <c:pt idx="34">
                  <c:v>365</c:v>
                </c:pt>
                <c:pt idx="35">
                  <c:v>-1200</c:v>
                </c:pt>
                <c:pt idx="36">
                  <c:v>-798</c:v>
                </c:pt>
                <c:pt idx="37">
                  <c:v>-990</c:v>
                </c:pt>
                <c:pt idx="38">
                  <c:v>-1230</c:v>
                </c:pt>
                <c:pt idx="39">
                  <c:v>-2540</c:v>
                </c:pt>
                <c:pt idx="40">
                  <c:v>-28</c:v>
                </c:pt>
                <c:pt idx="41">
                  <c:v>436</c:v>
                </c:pt>
                <c:pt idx="42">
                  <c:v>-81</c:v>
                </c:pt>
                <c:pt idx="43">
                  <c:v>-1718</c:v>
                </c:pt>
                <c:pt idx="44">
                  <c:v>164</c:v>
                </c:pt>
                <c:pt idx="45">
                  <c:v>-317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6A3-46A3-8055-4EC0C63818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overlap val="-21"/>
        <c:axId val="368210920"/>
        <c:axId val="368211704"/>
      </c:barChart>
      <c:lineChart>
        <c:grouping val="standard"/>
        <c:varyColors val="0"/>
        <c:ser>
          <c:idx val="1"/>
          <c:order val="1"/>
          <c:tx>
            <c:strRef>
              <c:f>Taul1!$C$1</c:f>
              <c:strCache>
                <c:ptCount val="1"/>
                <c:pt idx="0">
                  <c:v>Number of recruitments during the quarter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Taul1!$A$4:$A$49</c:f>
              <c:strCache>
                <c:ptCount val="46"/>
                <c:pt idx="0">
                  <c:v>2015Q1</c:v>
                </c:pt>
                <c:pt idx="1">
                  <c:v>2015Q2</c:v>
                </c:pt>
                <c:pt idx="2">
                  <c:v>2015Q3</c:v>
                </c:pt>
                <c:pt idx="3">
                  <c:v>2015Q4</c:v>
                </c:pt>
                <c:pt idx="4">
                  <c:v>2016Q1</c:v>
                </c:pt>
                <c:pt idx="5">
                  <c:v>2016Q2</c:v>
                </c:pt>
                <c:pt idx="6">
                  <c:v>2016Q3</c:v>
                </c:pt>
                <c:pt idx="7">
                  <c:v>2016Q4</c:v>
                </c:pt>
                <c:pt idx="8">
                  <c:v>2017Q1</c:v>
                </c:pt>
                <c:pt idx="9">
                  <c:v>2017Q2</c:v>
                </c:pt>
                <c:pt idx="10">
                  <c:v>2017Q3</c:v>
                </c:pt>
                <c:pt idx="11">
                  <c:v>2017Q4</c:v>
                </c:pt>
                <c:pt idx="12">
                  <c:v>2018Q1</c:v>
                </c:pt>
                <c:pt idx="13">
                  <c:v>2018Q2</c:v>
                </c:pt>
                <c:pt idx="14">
                  <c:v>2018Q3</c:v>
                </c:pt>
                <c:pt idx="15">
                  <c:v>2018Q4</c:v>
                </c:pt>
                <c:pt idx="16">
                  <c:v>2019Q1</c:v>
                </c:pt>
                <c:pt idx="17">
                  <c:v>2019Q2</c:v>
                </c:pt>
                <c:pt idx="18">
                  <c:v>2019Q3</c:v>
                </c:pt>
                <c:pt idx="19">
                  <c:v>2019Q4</c:v>
                </c:pt>
                <c:pt idx="20">
                  <c:v>2020Q1</c:v>
                </c:pt>
                <c:pt idx="21">
                  <c:v>2020Q2</c:v>
                </c:pt>
                <c:pt idx="22">
                  <c:v>2020Q3</c:v>
                </c:pt>
                <c:pt idx="23">
                  <c:v>2020Q4</c:v>
                </c:pt>
                <c:pt idx="24">
                  <c:v>2021Q1</c:v>
                </c:pt>
                <c:pt idx="25">
                  <c:v>2021Q2</c:v>
                </c:pt>
                <c:pt idx="26">
                  <c:v>2021Q3</c:v>
                </c:pt>
                <c:pt idx="27">
                  <c:v>2021Q4</c:v>
                </c:pt>
                <c:pt idx="28">
                  <c:v>2022Q1</c:v>
                </c:pt>
                <c:pt idx="29">
                  <c:v>2022Q2</c:v>
                </c:pt>
                <c:pt idx="30">
                  <c:v>2022Q3</c:v>
                </c:pt>
                <c:pt idx="31">
                  <c:v>2022Q4</c:v>
                </c:pt>
                <c:pt idx="32">
                  <c:v>2023Q1</c:v>
                </c:pt>
                <c:pt idx="33">
                  <c:v>2023Q2</c:v>
                </c:pt>
                <c:pt idx="34">
                  <c:v>2023Q3</c:v>
                </c:pt>
                <c:pt idx="35">
                  <c:v>2023Q4</c:v>
                </c:pt>
                <c:pt idx="36">
                  <c:v>2024Q1</c:v>
                </c:pt>
                <c:pt idx="37">
                  <c:v>2024Q2</c:v>
                </c:pt>
                <c:pt idx="38">
                  <c:v>2024Q3</c:v>
                </c:pt>
                <c:pt idx="39">
                  <c:v>2024Q4</c:v>
                </c:pt>
                <c:pt idx="40">
                  <c:v>2025Q1</c:v>
                </c:pt>
                <c:pt idx="41">
                  <c:v>2025Q2</c:v>
                </c:pt>
                <c:pt idx="42">
                  <c:v>2025Q3</c:v>
                </c:pt>
                <c:pt idx="43">
                  <c:v>2025Q4</c:v>
                </c:pt>
                <c:pt idx="44">
                  <c:v>2026Q1</c:v>
                </c:pt>
                <c:pt idx="45">
                  <c:v>2026Q2</c:v>
                </c:pt>
              </c:strCache>
            </c:strRef>
          </c:cat>
          <c:val>
            <c:numRef>
              <c:f>Taul1!$C$4:$C$49</c:f>
              <c:numCache>
                <c:formatCode>#,##0</c:formatCode>
                <c:ptCount val="46"/>
                <c:pt idx="0">
                  <c:v>7851</c:v>
                </c:pt>
                <c:pt idx="1">
                  <c:v>6686</c:v>
                </c:pt>
                <c:pt idx="2" formatCode="General">
                  <c:v>7700</c:v>
                </c:pt>
                <c:pt idx="3">
                  <c:v>6176</c:v>
                </c:pt>
                <c:pt idx="4">
                  <c:v>7538</c:v>
                </c:pt>
                <c:pt idx="5">
                  <c:v>6857</c:v>
                </c:pt>
                <c:pt idx="6" formatCode="General">
                  <c:v>6818</c:v>
                </c:pt>
                <c:pt idx="7" formatCode="General">
                  <c:v>7300</c:v>
                </c:pt>
                <c:pt idx="8" formatCode="General">
                  <c:v>11000</c:v>
                </c:pt>
                <c:pt idx="9" formatCode="General">
                  <c:v>11600</c:v>
                </c:pt>
                <c:pt idx="10" formatCode="General">
                  <c:v>10900</c:v>
                </c:pt>
                <c:pt idx="11" formatCode="General">
                  <c:v>9000</c:v>
                </c:pt>
                <c:pt idx="12">
                  <c:v>11000</c:v>
                </c:pt>
                <c:pt idx="13" formatCode="General">
                  <c:v>14600</c:v>
                </c:pt>
                <c:pt idx="14" formatCode="General">
                  <c:v>14700</c:v>
                </c:pt>
                <c:pt idx="15" formatCode="General">
                  <c:v>9600</c:v>
                </c:pt>
                <c:pt idx="16">
                  <c:v>12400</c:v>
                </c:pt>
                <c:pt idx="17" formatCode="General">
                  <c:v>11400</c:v>
                </c:pt>
                <c:pt idx="18" formatCode="General">
                  <c:v>9400</c:v>
                </c:pt>
                <c:pt idx="19" formatCode="General">
                  <c:v>7300</c:v>
                </c:pt>
                <c:pt idx="20">
                  <c:v>10400</c:v>
                </c:pt>
                <c:pt idx="21" formatCode="General">
                  <c:v>5900</c:v>
                </c:pt>
                <c:pt idx="22" formatCode="General">
                  <c:v>5500</c:v>
                </c:pt>
                <c:pt idx="23" formatCode="General">
                  <c:v>6500</c:v>
                </c:pt>
                <c:pt idx="24" formatCode="General">
                  <c:v>9500</c:v>
                </c:pt>
                <c:pt idx="25" formatCode="General">
                  <c:v>11500</c:v>
                </c:pt>
                <c:pt idx="26" formatCode="General">
                  <c:v>14000</c:v>
                </c:pt>
                <c:pt idx="27" formatCode="General">
                  <c:v>11500</c:v>
                </c:pt>
                <c:pt idx="28" formatCode="General">
                  <c:v>14800</c:v>
                </c:pt>
                <c:pt idx="29" formatCode="General">
                  <c:v>15300</c:v>
                </c:pt>
                <c:pt idx="30" formatCode="General">
                  <c:v>11700</c:v>
                </c:pt>
                <c:pt idx="31" formatCode="General">
                  <c:v>11000</c:v>
                </c:pt>
                <c:pt idx="32">
                  <c:v>13400</c:v>
                </c:pt>
                <c:pt idx="33" formatCode="General">
                  <c:v>11700</c:v>
                </c:pt>
                <c:pt idx="34" formatCode="General">
                  <c:v>8700</c:v>
                </c:pt>
                <c:pt idx="35" formatCode="General">
                  <c:v>7500</c:v>
                </c:pt>
                <c:pt idx="36" formatCode="General">
                  <c:v>9600</c:v>
                </c:pt>
                <c:pt idx="37" formatCode="General">
                  <c:v>9500</c:v>
                </c:pt>
                <c:pt idx="38" formatCode="General">
                  <c:v>7600</c:v>
                </c:pt>
                <c:pt idx="39" formatCode="General">
                  <c:v>5500</c:v>
                </c:pt>
                <c:pt idx="40" formatCode="General">
                  <c:v>8000</c:v>
                </c:pt>
                <c:pt idx="41" formatCode="General">
                  <c:v>7800</c:v>
                </c:pt>
                <c:pt idx="42" formatCode="General">
                  <c:v>6700</c:v>
                </c:pt>
                <c:pt idx="43" formatCode="General">
                  <c:v>5500</c:v>
                </c:pt>
                <c:pt idx="44" formatCode="General">
                  <c:v>8200</c:v>
                </c:pt>
                <c:pt idx="45" formatCode="General">
                  <c:v>7600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6A3-46A3-8055-4EC0C63818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68210920"/>
        <c:axId val="368211704"/>
      </c:lineChart>
      <c:catAx>
        <c:axId val="368210920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fi-FI" sz="105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368211704"/>
        <c:crosses val="autoZero"/>
        <c:auto val="1"/>
        <c:lblAlgn val="ctr"/>
        <c:lblOffset val="0"/>
        <c:tickLblSkip val="1"/>
        <c:noMultiLvlLbl val="0"/>
      </c:catAx>
      <c:valAx>
        <c:axId val="368211704"/>
        <c:scaling>
          <c:orientation val="minMax"/>
          <c:max val="16000"/>
          <c:min val="-4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endParaRPr lang="fi-FI"/>
          </a:p>
        </c:txPr>
        <c:crossAx val="3682109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3366727281582397E-2"/>
          <c:y val="0.90557673802951788"/>
          <c:w val="0.95491074975467694"/>
          <c:h val="6.603157705948033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lang="fi-FI" sz="1050" b="0" i="0" u="none" strike="noStrike" kern="1200" baseline="0">
              <a:solidFill>
                <a:srgbClr val="000000"/>
              </a:solidFill>
              <a:latin typeface="+mn-lt"/>
              <a:ea typeface="+mn-ea"/>
              <a:cs typeface="+mn-cs"/>
            </a:defRPr>
          </a:pPr>
          <a:endParaRPr lang="fi-F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i-F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0.05368</cdr:x>
      <cdr:y>0.39899</cdr:y>
    </cdr:from>
    <cdr:to>
      <cdr:x>0.98924</cdr:x>
      <cdr:y>0.39899</cdr:y>
    </cdr:to>
    <cdr:cxnSp macro="">
      <cdr:nvCxnSpPr>
        <cdr:cNvPr id="3" name="Suora yhdysviiva 2">
          <a:extLst xmlns:a="http://schemas.openxmlformats.org/drawingml/2006/main">
            <a:ext uri="{FF2B5EF4-FFF2-40B4-BE49-F238E27FC236}">
              <a16:creationId xmlns:a16="http://schemas.microsoft.com/office/drawing/2014/main" id="{5BC341E0-40D1-3A98-AE7A-BE2734612ECE}"/>
            </a:ext>
          </a:extLst>
        </cdr:cNvPr>
        <cdr:cNvCxnSpPr/>
      </cdr:nvCxnSpPr>
      <cdr:spPr>
        <a:xfrm xmlns:a="http://schemas.openxmlformats.org/drawingml/2006/main">
          <a:off x="471541" y="1413116"/>
          <a:ext cx="8218914" cy="0"/>
        </a:xfrm>
        <a:prstGeom xmlns:a="http://schemas.openxmlformats.org/drawingml/2006/main" prst="line">
          <a:avLst/>
        </a:prstGeom>
        <a:ln xmlns:a="http://schemas.openxmlformats.org/drawingml/2006/main" w="28575">
          <a:solidFill>
            <a:schemeClr val="tx2"/>
          </a:solidFill>
        </a:ln>
      </cdr:spPr>
      <cdr:style>
        <a:lnRef xmlns:a="http://schemas.openxmlformats.org/drawingml/2006/main" idx="1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0.05543</cdr:x>
      <cdr:y>0.37608</cdr:y>
    </cdr:from>
    <cdr:to>
      <cdr:x>1</cdr:x>
      <cdr:y>0.37608</cdr:y>
    </cdr:to>
    <cdr:cxnSp macro="">
      <cdr:nvCxnSpPr>
        <cdr:cNvPr id="5" name="Suora yhdysviiva 4">
          <a:extLst xmlns:a="http://schemas.openxmlformats.org/drawingml/2006/main">
            <a:ext uri="{FF2B5EF4-FFF2-40B4-BE49-F238E27FC236}">
              <a16:creationId xmlns:a16="http://schemas.microsoft.com/office/drawing/2014/main" id="{59143D38-0891-80AE-A133-13796B68CF8D}"/>
            </a:ext>
          </a:extLst>
        </cdr:cNvPr>
        <cdr:cNvCxnSpPr/>
      </cdr:nvCxnSpPr>
      <cdr:spPr>
        <a:xfrm xmlns:a="http://schemas.openxmlformats.org/drawingml/2006/main">
          <a:off x="465161" y="1331959"/>
          <a:ext cx="7926364" cy="0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chemeClr val="tx2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719598"/>
            <a:ext cx="3077739" cy="511651"/>
          </a:xfrm>
          <a:prstGeom prst="rect">
            <a:avLst/>
          </a:prstGeom>
        </p:spPr>
        <p:txBody>
          <a:bodyPr vert="horz" lIns="94778" tIns="47389" rIns="94778" bIns="47389" rtlCol="0" anchor="b"/>
          <a:lstStyle>
            <a:lvl1pPr algn="l">
              <a:defRPr sz="1200"/>
            </a:lvl1pPr>
          </a:lstStyle>
          <a:p>
            <a:r>
              <a:rPr lang="en-US" sz="110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Teknologiateollisuus</a:t>
            </a:r>
            <a:endParaRPr lang="en-US" sz="11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3" y="9719598"/>
            <a:ext cx="3077739" cy="511651"/>
          </a:xfrm>
          <a:prstGeom prst="rect">
            <a:avLst/>
          </a:prstGeom>
        </p:spPr>
        <p:txBody>
          <a:bodyPr vert="horz" lIns="94778" tIns="47389" rIns="94778" bIns="47389" rtlCol="0" anchor="b"/>
          <a:lstStyle>
            <a:lvl1pPr algn="r">
              <a:defRPr sz="1200"/>
            </a:lvl1pPr>
          </a:lstStyle>
          <a:p>
            <a:fld id="{6F2C89C3-1639-C64F-B7DC-4038F10D3C80}" type="slidenum">
              <a:rPr sz="11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‹#›</a:t>
            </a:fld>
            <a:endParaRPr lang="en-US" sz="11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6375265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6763"/>
            <a:ext cx="6823075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78" tIns="47389" rIns="94778" bIns="47389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860687"/>
            <a:ext cx="5681980" cy="4604861"/>
          </a:xfrm>
          <a:prstGeom prst="rect">
            <a:avLst/>
          </a:prstGeom>
        </p:spPr>
        <p:txBody>
          <a:bodyPr vert="horz" lIns="94778" tIns="47389" rIns="94778" bIns="473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719598"/>
            <a:ext cx="3077739" cy="511651"/>
          </a:xfrm>
          <a:prstGeom prst="rect">
            <a:avLst/>
          </a:prstGeom>
        </p:spPr>
        <p:txBody>
          <a:bodyPr vert="horz" lIns="94778" tIns="47389" rIns="94778" bIns="47389" rtlCol="0" anchor="b"/>
          <a:lstStyle>
            <a:lvl1pPr algn="l">
              <a:defRPr sz="11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fi-FI"/>
              <a:t>Teknologiateollisuus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3" y="9719598"/>
            <a:ext cx="3077739" cy="511651"/>
          </a:xfrm>
          <a:prstGeom prst="rect">
            <a:avLst/>
          </a:prstGeom>
        </p:spPr>
        <p:txBody>
          <a:bodyPr vert="horz" lIns="94778" tIns="47389" rIns="94778" bIns="47389" rtlCol="0" anchor="b"/>
          <a:lstStyle>
            <a:lvl1pPr algn="r">
              <a:defRPr sz="11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B5A0B3B4-F971-4AD3-B530-DE860EFC07D2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48243881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679871" rtl="0" eaLnBrk="1" latinLnBrk="0" hangingPunct="1">
      <a:defRPr sz="900" kern="1200">
        <a:solidFill>
          <a:schemeClr val="tx1"/>
        </a:solidFill>
        <a:latin typeface="Verdana" panose="020B0604030504040204" pitchFamily="34" charset="0"/>
        <a:ea typeface="Verdana" panose="020B0604030504040204" pitchFamily="34" charset="0"/>
        <a:cs typeface="Verdana" panose="020B0604030504040204" pitchFamily="34" charset="0"/>
      </a:defRPr>
    </a:lvl1pPr>
    <a:lvl2pPr marL="339932" algn="l" defTabSz="679871" rtl="0" eaLnBrk="1" latinLnBrk="0" hangingPunct="1">
      <a:defRPr sz="900" kern="1200">
        <a:solidFill>
          <a:schemeClr val="tx1"/>
        </a:solidFill>
        <a:latin typeface="Verdana" panose="020B0604030504040204" pitchFamily="34" charset="0"/>
        <a:ea typeface="Verdana" panose="020B0604030504040204" pitchFamily="34" charset="0"/>
        <a:cs typeface="Verdana" panose="020B0604030504040204" pitchFamily="34" charset="0"/>
      </a:defRPr>
    </a:lvl2pPr>
    <a:lvl3pPr marL="679871" algn="l" defTabSz="679871" rtl="0" eaLnBrk="1" latinLnBrk="0" hangingPunct="1">
      <a:defRPr sz="900" kern="1200">
        <a:solidFill>
          <a:schemeClr val="tx1"/>
        </a:solidFill>
        <a:latin typeface="Verdana" panose="020B0604030504040204" pitchFamily="34" charset="0"/>
        <a:ea typeface="Verdana" panose="020B0604030504040204" pitchFamily="34" charset="0"/>
        <a:cs typeface="Verdana" panose="020B0604030504040204" pitchFamily="34" charset="0"/>
      </a:defRPr>
    </a:lvl3pPr>
    <a:lvl4pPr marL="1019807" algn="l" defTabSz="679871" rtl="0" eaLnBrk="1" latinLnBrk="0" hangingPunct="1">
      <a:defRPr sz="900" kern="1200">
        <a:solidFill>
          <a:schemeClr val="tx1"/>
        </a:solidFill>
        <a:latin typeface="Verdana" panose="020B0604030504040204" pitchFamily="34" charset="0"/>
        <a:ea typeface="Verdana" panose="020B0604030504040204" pitchFamily="34" charset="0"/>
        <a:cs typeface="Verdana" panose="020B0604030504040204" pitchFamily="34" charset="0"/>
      </a:defRPr>
    </a:lvl4pPr>
    <a:lvl5pPr marL="1359744" algn="l" defTabSz="679871" rtl="0" eaLnBrk="1" latinLnBrk="0" hangingPunct="1">
      <a:defRPr sz="900" kern="1200">
        <a:solidFill>
          <a:schemeClr val="tx1"/>
        </a:solidFill>
        <a:latin typeface="Verdana" panose="020B0604030504040204" pitchFamily="34" charset="0"/>
        <a:ea typeface="Verdana" panose="020B0604030504040204" pitchFamily="34" charset="0"/>
        <a:cs typeface="Verdana" panose="020B0604030504040204" pitchFamily="34" charset="0"/>
      </a:defRPr>
    </a:lvl5pPr>
    <a:lvl6pPr marL="1699681" algn="l" defTabSz="679871" rtl="0" eaLnBrk="1" latinLnBrk="0" hangingPunct="1">
      <a:defRPr sz="893" kern="1200">
        <a:solidFill>
          <a:schemeClr val="tx1"/>
        </a:solidFill>
        <a:latin typeface="+mn-lt"/>
        <a:ea typeface="+mn-ea"/>
        <a:cs typeface="+mn-cs"/>
      </a:defRPr>
    </a:lvl6pPr>
    <a:lvl7pPr marL="2039614" algn="l" defTabSz="679871" rtl="0" eaLnBrk="1" latinLnBrk="0" hangingPunct="1">
      <a:defRPr sz="893" kern="1200">
        <a:solidFill>
          <a:schemeClr val="tx1"/>
        </a:solidFill>
        <a:latin typeface="+mn-lt"/>
        <a:ea typeface="+mn-ea"/>
        <a:cs typeface="+mn-cs"/>
      </a:defRPr>
    </a:lvl7pPr>
    <a:lvl8pPr marL="2379548" algn="l" defTabSz="679871" rtl="0" eaLnBrk="1" latinLnBrk="0" hangingPunct="1">
      <a:defRPr sz="893" kern="1200">
        <a:solidFill>
          <a:schemeClr val="tx1"/>
        </a:solidFill>
        <a:latin typeface="+mn-lt"/>
        <a:ea typeface="+mn-ea"/>
        <a:cs typeface="+mn-cs"/>
      </a:defRPr>
    </a:lvl8pPr>
    <a:lvl9pPr marL="2719486" algn="l" defTabSz="679871" rtl="0" eaLnBrk="1" latinLnBrk="0" hangingPunct="1">
      <a:defRPr sz="89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A0B3B4-F971-4AD3-B530-DE860EFC07D2}" type="slidenum">
              <a:rPr lang="fi-FI" smtClean="0"/>
              <a:pPr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955908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A0B3B4-F971-4AD3-B530-DE860EFC07D2}" type="slidenum">
              <a:rPr lang="fi-FI" smtClean="0"/>
              <a:pPr/>
              <a:t>13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310124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A0B3B4-F971-4AD3-B530-DE860EFC07D2}" type="slidenum">
              <a:rPr lang="fi-FI" smtClean="0"/>
              <a:pPr/>
              <a:t>14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230067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A0B3B4-F971-4AD3-B530-DE860EFC07D2}" type="slidenum">
              <a:rPr lang="fi-FI" smtClean="0"/>
              <a:pPr/>
              <a:t>15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384179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A0B3B4-F971-4AD3-B530-DE860EFC07D2}" type="slidenum">
              <a:rPr lang="fi-FI" smtClean="0"/>
              <a:pPr/>
              <a:t>16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901967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A0B3B4-F971-4AD3-B530-DE860EFC07D2}" type="slidenum">
              <a:rPr lang="fi-FI" smtClean="0"/>
              <a:pPr/>
              <a:t>17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725450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A0B3B4-F971-4AD3-B530-DE860EFC07D2}" type="slidenum">
              <a:rPr lang="fi-FI" smtClean="0"/>
              <a:pPr/>
              <a:t>18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5463397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A0B3B4-F971-4AD3-B530-DE860EFC07D2}" type="slidenum">
              <a:rPr lang="fi-FI" smtClean="0"/>
              <a:pPr/>
              <a:t>19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799748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A0B3B4-F971-4AD3-B530-DE860EFC07D2}" type="slidenum">
              <a:rPr lang="fi-FI" smtClean="0"/>
              <a:pPr/>
              <a:t>20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080078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A0B3B4-F971-4AD3-B530-DE860EFC07D2}" type="slidenum">
              <a:rPr lang="fi-FI" smtClean="0"/>
              <a:pPr/>
              <a:t>21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5538505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A0B3B4-F971-4AD3-B530-DE860EFC07D2}" type="slidenum">
              <a:rPr lang="fi-FI" smtClean="0"/>
              <a:pPr/>
              <a:t>22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90098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A0B3B4-F971-4AD3-B530-DE860EFC07D2}" type="slidenum">
              <a:rPr lang="fi-FI" smtClean="0"/>
              <a:pPr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0706623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A0B3B4-F971-4AD3-B530-DE860EFC07D2}" type="slidenum">
              <a:rPr lang="fi-FI" smtClean="0"/>
              <a:pPr/>
              <a:t>23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6641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A0B3B4-F971-4AD3-B530-DE860EFC07D2}" type="slidenum">
              <a:rPr lang="fi-FI" smtClean="0"/>
              <a:pPr/>
              <a:t>24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035507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798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i="0" dirty="0">
              <a:solidFill>
                <a:srgbClr val="000000"/>
              </a:solidFill>
              <a:effectLst/>
              <a:latin typeface="DIN Pro"/>
            </a:endParaRPr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A0B3B4-F971-4AD3-B530-DE860EFC07D2}" type="slidenum">
              <a:rPr lang="fi-FI" smtClean="0"/>
              <a:pPr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285755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A0B3B4-F971-4AD3-B530-DE860EFC07D2}" type="slidenum">
              <a:rPr lang="fi-FI" smtClean="0"/>
              <a:pPr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432366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A0B3B4-F971-4AD3-B530-DE860EFC07D2}" type="slidenum">
              <a:rPr lang="fi-FI" smtClean="0"/>
              <a:pPr/>
              <a:t>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579887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A0B3B4-F971-4AD3-B530-DE860EFC07D2}" type="slidenum">
              <a:rPr lang="fi-FI" smtClean="0"/>
              <a:pPr/>
              <a:t>8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055285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A0B3B4-F971-4AD3-B530-DE860EFC07D2}" type="slidenum">
              <a:rPr lang="fi-FI" smtClean="0"/>
              <a:pPr/>
              <a:t>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046225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A0B3B4-F971-4AD3-B530-DE860EFC07D2}" type="slidenum">
              <a:rPr lang="fi-FI" smtClean="0"/>
              <a:pPr/>
              <a:t>11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99436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5A0B3B4-F971-4AD3-B530-DE860EFC07D2}" type="slidenum">
              <a:rPr lang="fi-FI" smtClean="0"/>
              <a:pPr/>
              <a:t>12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34103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dia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Kuva 2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72269" y="1966957"/>
            <a:ext cx="4730093" cy="1172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11044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tekstille ja kuvalle - violetti">
    <p:bg>
      <p:bgPr>
        <a:solidFill>
          <a:srgbClr val="8A0F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Kuvan paikkamerkki 6"/>
          <p:cNvSpPr>
            <a:spLocks noGrp="1"/>
          </p:cNvSpPr>
          <p:nvPr>
            <p:ph type="pic" sz="quarter" idx="18"/>
          </p:nvPr>
        </p:nvSpPr>
        <p:spPr>
          <a:xfrm>
            <a:off x="5090400" y="0"/>
            <a:ext cx="4053605" cy="51435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9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4B4512B-9268-4DA6-A4DE-9BAC66E0AE0F}" type="datetime1">
              <a:rPr lang="fi-FI" smtClean="0"/>
              <a:t>13.8.2026</a:t>
            </a:fld>
            <a:endParaRPr lang="fi-FI"/>
          </a:p>
        </p:txBody>
      </p:sp>
      <p:sp>
        <p:nvSpPr>
          <p:cNvPr id="10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Teknologiateollisuus</a:t>
            </a:r>
          </a:p>
        </p:txBody>
      </p:sp>
      <p:sp>
        <p:nvSpPr>
          <p:cNvPr id="7" name="Tekstin paikkamerkki 2"/>
          <p:cNvSpPr>
            <a:spLocks noGrp="1"/>
          </p:cNvSpPr>
          <p:nvPr>
            <p:ph idx="21"/>
          </p:nvPr>
        </p:nvSpPr>
        <p:spPr>
          <a:xfrm>
            <a:off x="1072800" y="1585226"/>
            <a:ext cx="3844800" cy="2849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4000" marR="0" indent="-212400" algn="l" defTabSz="806052" rtl="0" eaLnBrk="1" fontAlgn="auto" latinLnBrk="0" hangingPunct="1">
              <a:lnSpc>
                <a:spcPts val="2000"/>
              </a:lnSpc>
              <a:spcBef>
                <a:spcPts val="400"/>
              </a:spcBef>
              <a:spcAft>
                <a:spcPts val="30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</a:defRPr>
            </a:lvl1pPr>
            <a:lvl2pPr indent="-158400">
              <a:buSzPct val="125000"/>
              <a:defRPr sz="1300" baseline="0">
                <a:solidFill>
                  <a:schemeClr val="bg1"/>
                </a:solidFill>
              </a:defRPr>
            </a:lvl2pPr>
            <a:lvl3pPr indent="-158400">
              <a:buSzPct val="125000"/>
              <a:defRPr sz="1100">
                <a:solidFill>
                  <a:schemeClr val="bg1"/>
                </a:solidFill>
              </a:defRPr>
            </a:lvl3pPr>
            <a:lvl4pPr indent="-158400">
              <a:buSzPct val="125000"/>
              <a:defRPr sz="1000">
                <a:solidFill>
                  <a:schemeClr val="bg1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8" name="Tekstin paikkamerkki 28"/>
          <p:cNvSpPr>
            <a:spLocks noGrp="1"/>
          </p:cNvSpPr>
          <p:nvPr>
            <p:ph type="body" sz="quarter" idx="22" hasCustomPrompt="1"/>
          </p:nvPr>
        </p:nvSpPr>
        <p:spPr>
          <a:xfrm>
            <a:off x="1072800" y="1102950"/>
            <a:ext cx="3844800" cy="367183"/>
          </a:xfrm>
          <a:prstGeom prst="rect">
            <a:avLst/>
          </a:prstGeom>
        </p:spPr>
        <p:txBody>
          <a:bodyPr/>
          <a:lstStyle>
            <a:lvl1pPr marL="14400" indent="0">
              <a:lnSpc>
                <a:spcPts val="2700"/>
              </a:lnSpc>
              <a:spcAft>
                <a:spcPts val="0"/>
              </a:spcAft>
              <a:buFontTx/>
              <a:buNone/>
              <a:defRPr sz="2200" b="1" baseline="0">
                <a:solidFill>
                  <a:schemeClr val="bg1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62622885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- pinkki">
    <p:bg>
      <p:bgPr>
        <a:solidFill>
          <a:srgbClr val="FF00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35004" y="370433"/>
            <a:ext cx="437200" cy="437174"/>
          </a:xfrm>
          <a:prstGeom prst="rect">
            <a:avLst/>
          </a:prstGeom>
        </p:spPr>
      </p:pic>
      <p:sp>
        <p:nvSpPr>
          <p:cNvPr id="14" name="Tekstin paikkamerkki 28"/>
          <p:cNvSpPr>
            <a:spLocks noGrp="1"/>
          </p:cNvSpPr>
          <p:nvPr>
            <p:ph type="body" sz="quarter" idx="15" hasCustomPrompt="1"/>
          </p:nvPr>
        </p:nvSpPr>
        <p:spPr>
          <a:xfrm>
            <a:off x="1072800" y="1924882"/>
            <a:ext cx="6977283" cy="1165268"/>
          </a:xfrm>
          <a:prstGeom prst="rect">
            <a:avLst/>
          </a:prstGeom>
        </p:spPr>
        <p:txBody>
          <a:bodyPr/>
          <a:lstStyle>
            <a:lvl1pPr marL="10800" indent="0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200" b="1" baseline="0">
                <a:solidFill>
                  <a:schemeClr val="bg1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väliotsikkoa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15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8005977" y="4729407"/>
            <a:ext cx="863990" cy="165406"/>
          </a:xfrm>
          <a:prstGeom prst="rect">
            <a:avLst/>
          </a:prstGeom>
        </p:spPr>
        <p:txBody>
          <a:bodyPr/>
          <a:lstStyle>
            <a:lvl1pPr>
              <a:defRPr sz="700">
                <a:solidFill>
                  <a:schemeClr val="bg1"/>
                </a:solidFill>
              </a:defRPr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7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AF34066-C849-43D6-AD11-EC5B4E0FCE81}" type="datetime1">
              <a:rPr lang="fi-FI" smtClean="0"/>
              <a:t>13.8.2026</a:t>
            </a:fld>
            <a:endParaRPr lang="fi-FI"/>
          </a:p>
        </p:txBody>
      </p:sp>
      <p:sp>
        <p:nvSpPr>
          <p:cNvPr id="18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Teknologiateollisuus</a:t>
            </a:r>
          </a:p>
        </p:txBody>
      </p:sp>
    </p:spTree>
    <p:extLst>
      <p:ext uri="{BB962C8B-B14F-4D97-AF65-F5344CB8AC3E}">
        <p14:creationId xmlns:p14="http://schemas.microsoft.com/office/powerpoint/2010/main" val="2080886621"/>
      </p:ext>
    </p:extLst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tekstille ja kuvalle - pinkki">
    <p:bg>
      <p:bgPr>
        <a:solidFill>
          <a:srgbClr val="FF00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Kuvan paikkamerkki 6"/>
          <p:cNvSpPr>
            <a:spLocks noGrp="1"/>
          </p:cNvSpPr>
          <p:nvPr>
            <p:ph type="pic" sz="quarter" idx="18"/>
          </p:nvPr>
        </p:nvSpPr>
        <p:spPr>
          <a:xfrm>
            <a:off x="5090400" y="0"/>
            <a:ext cx="4053605" cy="51435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9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DAFD31-6E2D-43E4-B45F-A91916303127}" type="datetime1">
              <a:rPr lang="fi-FI" smtClean="0"/>
              <a:t>13.8.2026</a:t>
            </a:fld>
            <a:endParaRPr lang="fi-FI"/>
          </a:p>
        </p:txBody>
      </p:sp>
      <p:sp>
        <p:nvSpPr>
          <p:cNvPr id="10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Teknologiateollisuus</a:t>
            </a:r>
          </a:p>
        </p:txBody>
      </p:sp>
      <p:sp>
        <p:nvSpPr>
          <p:cNvPr id="7" name="Tekstin paikkamerkki 2"/>
          <p:cNvSpPr>
            <a:spLocks noGrp="1"/>
          </p:cNvSpPr>
          <p:nvPr>
            <p:ph idx="21"/>
          </p:nvPr>
        </p:nvSpPr>
        <p:spPr>
          <a:xfrm>
            <a:off x="1072800" y="1585226"/>
            <a:ext cx="3844800" cy="2849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4000" marR="0" indent="-212400" algn="l" defTabSz="806052" rtl="0" eaLnBrk="1" fontAlgn="auto" latinLnBrk="0" hangingPunct="1">
              <a:lnSpc>
                <a:spcPts val="2000"/>
              </a:lnSpc>
              <a:spcBef>
                <a:spcPts val="400"/>
              </a:spcBef>
              <a:spcAft>
                <a:spcPts val="30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</a:defRPr>
            </a:lvl1pPr>
            <a:lvl2pPr indent="-158400">
              <a:buSzPct val="125000"/>
              <a:defRPr sz="1300" baseline="0">
                <a:solidFill>
                  <a:schemeClr val="bg1"/>
                </a:solidFill>
              </a:defRPr>
            </a:lvl2pPr>
            <a:lvl3pPr indent="-158400">
              <a:buSzPct val="125000"/>
              <a:defRPr sz="1100">
                <a:solidFill>
                  <a:schemeClr val="bg1"/>
                </a:solidFill>
              </a:defRPr>
            </a:lvl3pPr>
            <a:lvl4pPr indent="-158400">
              <a:buSzPct val="125000"/>
              <a:defRPr sz="1000">
                <a:solidFill>
                  <a:schemeClr val="bg1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8" name="Tekstin paikkamerkki 28"/>
          <p:cNvSpPr>
            <a:spLocks noGrp="1"/>
          </p:cNvSpPr>
          <p:nvPr>
            <p:ph type="body" sz="quarter" idx="22" hasCustomPrompt="1"/>
          </p:nvPr>
        </p:nvSpPr>
        <p:spPr>
          <a:xfrm>
            <a:off x="1072800" y="1102950"/>
            <a:ext cx="3844800" cy="367183"/>
          </a:xfrm>
          <a:prstGeom prst="rect">
            <a:avLst/>
          </a:prstGeom>
        </p:spPr>
        <p:txBody>
          <a:bodyPr/>
          <a:lstStyle>
            <a:lvl1pPr marL="14400" indent="0">
              <a:lnSpc>
                <a:spcPts val="2700"/>
              </a:lnSpc>
              <a:spcAft>
                <a:spcPts val="0"/>
              </a:spcAft>
              <a:buFontTx/>
              <a:buNone/>
              <a:defRPr sz="2200" b="1" baseline="0">
                <a:solidFill>
                  <a:schemeClr val="bg1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50421713"/>
      </p:ext>
    </p:extLst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- mandariini">
    <p:bg>
      <p:bgPr>
        <a:solidFill>
          <a:srgbClr val="FF8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35004" y="370433"/>
            <a:ext cx="437200" cy="437174"/>
          </a:xfrm>
          <a:prstGeom prst="rect">
            <a:avLst/>
          </a:prstGeom>
        </p:spPr>
      </p:pic>
      <p:sp>
        <p:nvSpPr>
          <p:cNvPr id="10" name="Tekstin paikkamerkki 28"/>
          <p:cNvSpPr>
            <a:spLocks noGrp="1"/>
          </p:cNvSpPr>
          <p:nvPr>
            <p:ph type="body" sz="quarter" idx="15" hasCustomPrompt="1"/>
          </p:nvPr>
        </p:nvSpPr>
        <p:spPr>
          <a:xfrm>
            <a:off x="1072800" y="1924882"/>
            <a:ext cx="6977283" cy="1165268"/>
          </a:xfrm>
          <a:prstGeom prst="rect">
            <a:avLst/>
          </a:prstGeom>
        </p:spPr>
        <p:txBody>
          <a:bodyPr/>
          <a:lstStyle>
            <a:lvl1pPr marL="10800" indent="0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200" b="1" baseline="0">
                <a:solidFill>
                  <a:schemeClr val="bg1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väliotsikkoa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12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8005977" y="4729407"/>
            <a:ext cx="863990" cy="165406"/>
          </a:xfrm>
          <a:prstGeom prst="rect">
            <a:avLst/>
          </a:prstGeom>
        </p:spPr>
        <p:txBody>
          <a:bodyPr/>
          <a:lstStyle>
            <a:lvl1pPr>
              <a:defRPr sz="700">
                <a:solidFill>
                  <a:schemeClr val="bg1"/>
                </a:solidFill>
              </a:defRPr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4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05A29F8-3631-43D8-937B-CB2D984A1FF3}" type="datetime1">
              <a:rPr lang="fi-FI" smtClean="0"/>
              <a:t>13.8.2026</a:t>
            </a:fld>
            <a:endParaRPr lang="fi-FI"/>
          </a:p>
        </p:txBody>
      </p:sp>
      <p:sp>
        <p:nvSpPr>
          <p:cNvPr id="15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Teknologiateollisuus</a:t>
            </a:r>
          </a:p>
        </p:txBody>
      </p:sp>
    </p:spTree>
    <p:extLst>
      <p:ext uri="{BB962C8B-B14F-4D97-AF65-F5344CB8AC3E}">
        <p14:creationId xmlns:p14="http://schemas.microsoft.com/office/powerpoint/2010/main" val="641818466"/>
      </p:ext>
    </p:extLst>
  </p:cSld>
  <p:clrMapOvr>
    <a:masterClrMapping/>
  </p:clrMapOvr>
  <p:transition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tekstille ja kuvalle - mandariini">
    <p:bg>
      <p:bgPr>
        <a:solidFill>
          <a:srgbClr val="FF80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Kuvan paikkamerkki 6"/>
          <p:cNvSpPr>
            <a:spLocks noGrp="1"/>
          </p:cNvSpPr>
          <p:nvPr>
            <p:ph type="pic" sz="quarter" idx="18"/>
          </p:nvPr>
        </p:nvSpPr>
        <p:spPr>
          <a:xfrm>
            <a:off x="5090400" y="0"/>
            <a:ext cx="4053605" cy="51435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9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A1FFB15-5351-4C69-B4D2-8C0154A2BCAF}" type="datetime1">
              <a:rPr lang="fi-FI" smtClean="0"/>
              <a:t>13.8.2026</a:t>
            </a:fld>
            <a:endParaRPr lang="fi-FI"/>
          </a:p>
        </p:txBody>
      </p:sp>
      <p:sp>
        <p:nvSpPr>
          <p:cNvPr id="10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Teknologiateollisuus</a:t>
            </a:r>
          </a:p>
        </p:txBody>
      </p:sp>
      <p:sp>
        <p:nvSpPr>
          <p:cNvPr id="7" name="Tekstin paikkamerkki 2"/>
          <p:cNvSpPr>
            <a:spLocks noGrp="1"/>
          </p:cNvSpPr>
          <p:nvPr>
            <p:ph idx="21"/>
          </p:nvPr>
        </p:nvSpPr>
        <p:spPr>
          <a:xfrm>
            <a:off x="1072800" y="1585226"/>
            <a:ext cx="3844800" cy="2849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4000" marR="0" indent="-212400" algn="l" defTabSz="806052" rtl="0" eaLnBrk="1" fontAlgn="auto" latinLnBrk="0" hangingPunct="1">
              <a:lnSpc>
                <a:spcPts val="2000"/>
              </a:lnSpc>
              <a:spcBef>
                <a:spcPts val="400"/>
              </a:spcBef>
              <a:spcAft>
                <a:spcPts val="30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</a:defRPr>
            </a:lvl1pPr>
            <a:lvl2pPr indent="-158400">
              <a:buSzPct val="125000"/>
              <a:defRPr sz="1300" baseline="0">
                <a:solidFill>
                  <a:schemeClr val="bg1"/>
                </a:solidFill>
              </a:defRPr>
            </a:lvl2pPr>
            <a:lvl3pPr indent="-158400">
              <a:buSzPct val="125000"/>
              <a:defRPr sz="1100">
                <a:solidFill>
                  <a:schemeClr val="bg1"/>
                </a:solidFill>
              </a:defRPr>
            </a:lvl3pPr>
            <a:lvl4pPr indent="-158400">
              <a:buSzPct val="125000"/>
              <a:defRPr sz="1000">
                <a:solidFill>
                  <a:schemeClr val="bg1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8" name="Tekstin paikkamerkki 28"/>
          <p:cNvSpPr>
            <a:spLocks noGrp="1"/>
          </p:cNvSpPr>
          <p:nvPr>
            <p:ph type="body" sz="quarter" idx="22" hasCustomPrompt="1"/>
          </p:nvPr>
        </p:nvSpPr>
        <p:spPr>
          <a:xfrm>
            <a:off x="1072800" y="1102950"/>
            <a:ext cx="3844800" cy="367183"/>
          </a:xfrm>
          <a:prstGeom prst="rect">
            <a:avLst/>
          </a:prstGeom>
        </p:spPr>
        <p:txBody>
          <a:bodyPr/>
          <a:lstStyle>
            <a:lvl1pPr marL="14400" indent="0">
              <a:lnSpc>
                <a:spcPts val="2700"/>
              </a:lnSpc>
              <a:spcAft>
                <a:spcPts val="0"/>
              </a:spcAft>
              <a:buFontTx/>
              <a:buNone/>
              <a:defRPr sz="2200" b="1" baseline="0">
                <a:solidFill>
                  <a:schemeClr val="bg1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7453004"/>
      </p:ext>
    </p:extLst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- omena">
    <p:bg>
      <p:bgPr>
        <a:solidFill>
          <a:srgbClr val="85E8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35004" y="370433"/>
            <a:ext cx="437200" cy="437174"/>
          </a:xfrm>
          <a:prstGeom prst="rect">
            <a:avLst/>
          </a:prstGeom>
        </p:spPr>
      </p:pic>
      <p:sp>
        <p:nvSpPr>
          <p:cNvPr id="10" name="Tekstin paikkamerkki 28"/>
          <p:cNvSpPr>
            <a:spLocks noGrp="1"/>
          </p:cNvSpPr>
          <p:nvPr>
            <p:ph type="body" sz="quarter" idx="15" hasCustomPrompt="1"/>
          </p:nvPr>
        </p:nvSpPr>
        <p:spPr>
          <a:xfrm>
            <a:off x="1072800" y="1924882"/>
            <a:ext cx="6977283" cy="1165268"/>
          </a:xfrm>
          <a:prstGeom prst="rect">
            <a:avLst/>
          </a:prstGeom>
        </p:spPr>
        <p:txBody>
          <a:bodyPr/>
          <a:lstStyle>
            <a:lvl1pPr marL="10800" indent="0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200" b="1" baseline="0">
                <a:solidFill>
                  <a:schemeClr val="bg1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väliotsikkoa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12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8005977" y="4729407"/>
            <a:ext cx="863990" cy="165406"/>
          </a:xfrm>
          <a:prstGeom prst="rect">
            <a:avLst/>
          </a:prstGeom>
        </p:spPr>
        <p:txBody>
          <a:bodyPr/>
          <a:lstStyle>
            <a:lvl1pPr>
              <a:defRPr sz="700">
                <a:solidFill>
                  <a:schemeClr val="bg1"/>
                </a:solidFill>
              </a:defRPr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4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B4C9FC2-AB49-4BC7-8E34-F35776C6F0E4}" type="datetime1">
              <a:rPr lang="fi-FI" smtClean="0"/>
              <a:t>13.8.2026</a:t>
            </a:fld>
            <a:endParaRPr lang="fi-FI"/>
          </a:p>
        </p:txBody>
      </p:sp>
      <p:sp>
        <p:nvSpPr>
          <p:cNvPr id="15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Teknologiateollisuus</a:t>
            </a:r>
          </a:p>
        </p:txBody>
      </p:sp>
    </p:spTree>
    <p:extLst>
      <p:ext uri="{BB962C8B-B14F-4D97-AF65-F5344CB8AC3E}">
        <p14:creationId xmlns:p14="http://schemas.microsoft.com/office/powerpoint/2010/main" val="1667850046"/>
      </p:ext>
    </p:extLst>
  </p:cSld>
  <p:clrMapOvr>
    <a:masterClrMapping/>
  </p:clrMapOvr>
  <p:transition spd="med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tekstille ja kuvalle - omena">
    <p:bg>
      <p:bgPr>
        <a:solidFill>
          <a:srgbClr val="85E8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Kuvan paikkamerkki 6"/>
          <p:cNvSpPr>
            <a:spLocks noGrp="1"/>
          </p:cNvSpPr>
          <p:nvPr>
            <p:ph type="pic" sz="quarter" idx="18"/>
          </p:nvPr>
        </p:nvSpPr>
        <p:spPr>
          <a:xfrm>
            <a:off x="5090400" y="0"/>
            <a:ext cx="4053605" cy="51435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9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FD90D18-063C-4F97-88EB-7B998FCF1C84}" type="datetime1">
              <a:rPr lang="fi-FI" smtClean="0"/>
              <a:t>13.8.2026</a:t>
            </a:fld>
            <a:endParaRPr lang="fi-FI"/>
          </a:p>
        </p:txBody>
      </p:sp>
      <p:sp>
        <p:nvSpPr>
          <p:cNvPr id="10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Teknologiateollisuus</a:t>
            </a:r>
          </a:p>
        </p:txBody>
      </p:sp>
      <p:sp>
        <p:nvSpPr>
          <p:cNvPr id="7" name="Tekstin paikkamerkki 2"/>
          <p:cNvSpPr>
            <a:spLocks noGrp="1"/>
          </p:cNvSpPr>
          <p:nvPr>
            <p:ph idx="21"/>
          </p:nvPr>
        </p:nvSpPr>
        <p:spPr>
          <a:xfrm>
            <a:off x="1072800" y="1585225"/>
            <a:ext cx="3844800" cy="2849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4000" marR="0" indent="-212400" algn="l" defTabSz="806052" rtl="0" eaLnBrk="1" fontAlgn="auto" latinLnBrk="0" hangingPunct="1">
              <a:lnSpc>
                <a:spcPts val="2000"/>
              </a:lnSpc>
              <a:spcBef>
                <a:spcPts val="400"/>
              </a:spcBef>
              <a:spcAft>
                <a:spcPts val="30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</a:defRPr>
            </a:lvl1pPr>
            <a:lvl2pPr indent="-158400">
              <a:buSzPct val="125000"/>
              <a:defRPr sz="1300" baseline="0">
                <a:solidFill>
                  <a:schemeClr val="bg1"/>
                </a:solidFill>
              </a:defRPr>
            </a:lvl2pPr>
            <a:lvl3pPr indent="-158400">
              <a:buSzPct val="125000"/>
              <a:defRPr sz="1100">
                <a:solidFill>
                  <a:schemeClr val="bg1"/>
                </a:solidFill>
              </a:defRPr>
            </a:lvl3pPr>
            <a:lvl4pPr indent="-158400">
              <a:buSzPct val="125000"/>
              <a:defRPr sz="1000">
                <a:solidFill>
                  <a:schemeClr val="bg1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8" name="Tekstin paikkamerkki 28"/>
          <p:cNvSpPr>
            <a:spLocks noGrp="1"/>
          </p:cNvSpPr>
          <p:nvPr>
            <p:ph type="body" sz="quarter" idx="22" hasCustomPrompt="1"/>
          </p:nvPr>
        </p:nvSpPr>
        <p:spPr>
          <a:xfrm>
            <a:off x="1072800" y="1102950"/>
            <a:ext cx="3844800" cy="367183"/>
          </a:xfrm>
          <a:prstGeom prst="rect">
            <a:avLst/>
          </a:prstGeom>
        </p:spPr>
        <p:txBody>
          <a:bodyPr/>
          <a:lstStyle>
            <a:lvl1pPr marL="14400" indent="0">
              <a:lnSpc>
                <a:spcPts val="2700"/>
              </a:lnSpc>
              <a:spcAft>
                <a:spcPts val="0"/>
              </a:spcAft>
              <a:buFontTx/>
              <a:buNone/>
              <a:defRPr sz="2200" b="1" baseline="0">
                <a:solidFill>
                  <a:schemeClr val="bg1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39826258"/>
      </p:ext>
    </p:extLst>
  </p:cSld>
  <p:clrMapOvr>
    <a:masterClrMapping/>
  </p:clrMapOvr>
  <p:transition spd="med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- sitruuna"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35624" y="368923"/>
            <a:ext cx="437056" cy="437032"/>
          </a:xfrm>
          <a:prstGeom prst="rect">
            <a:avLst/>
          </a:prstGeom>
        </p:spPr>
      </p:pic>
      <p:sp>
        <p:nvSpPr>
          <p:cNvPr id="10" name="Tekstin paikkamerkki 28"/>
          <p:cNvSpPr>
            <a:spLocks noGrp="1"/>
          </p:cNvSpPr>
          <p:nvPr>
            <p:ph type="body" sz="quarter" idx="15" hasCustomPrompt="1"/>
          </p:nvPr>
        </p:nvSpPr>
        <p:spPr>
          <a:xfrm>
            <a:off x="1072800" y="1924882"/>
            <a:ext cx="6977283" cy="1165268"/>
          </a:xfrm>
          <a:prstGeom prst="rect">
            <a:avLst/>
          </a:prstGeom>
        </p:spPr>
        <p:txBody>
          <a:bodyPr/>
          <a:lstStyle>
            <a:lvl1pPr marL="10800" indent="0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200" b="1" baseline="0">
                <a:solidFill>
                  <a:srgbClr val="000000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väliotsikkoa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12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8005977" y="4729407"/>
            <a:ext cx="863990" cy="165406"/>
          </a:xfrm>
          <a:prstGeom prst="rect">
            <a:avLst/>
          </a:prstGeom>
        </p:spPr>
        <p:txBody>
          <a:bodyPr/>
          <a:lstStyle>
            <a:lvl1pPr>
              <a:defRPr sz="700">
                <a:solidFill>
                  <a:srgbClr val="000000"/>
                </a:solidFill>
              </a:defRPr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4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0F905F96-8735-44CC-A79D-9FF4592D6200}" type="datetime1">
              <a:rPr lang="fi-FI" smtClean="0"/>
              <a:t>13.8.2026</a:t>
            </a:fld>
            <a:endParaRPr lang="fi-FI"/>
          </a:p>
        </p:txBody>
      </p:sp>
      <p:sp>
        <p:nvSpPr>
          <p:cNvPr id="15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fi-FI"/>
              <a:t>Teknologiateollisuus</a:t>
            </a:r>
          </a:p>
        </p:txBody>
      </p:sp>
    </p:spTree>
    <p:extLst>
      <p:ext uri="{BB962C8B-B14F-4D97-AF65-F5344CB8AC3E}">
        <p14:creationId xmlns:p14="http://schemas.microsoft.com/office/powerpoint/2010/main" val="549499557"/>
      </p:ext>
    </p:extLst>
  </p:cSld>
  <p:clrMapOvr>
    <a:masterClrMapping/>
  </p:clrMapOvr>
  <p:transition spd="med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tekstille ja kuvalle - sitruuna"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Kuvan paikkamerkki 6"/>
          <p:cNvSpPr>
            <a:spLocks noGrp="1"/>
          </p:cNvSpPr>
          <p:nvPr>
            <p:ph type="pic" sz="quarter" idx="18"/>
          </p:nvPr>
        </p:nvSpPr>
        <p:spPr>
          <a:xfrm>
            <a:off x="5090400" y="0"/>
            <a:ext cx="4053605" cy="51435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rgbClr val="000000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9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4D1D5393-FFB8-4AFB-965F-DF835FFEFFC2}" type="datetime1">
              <a:rPr lang="fi-FI" smtClean="0"/>
              <a:t>13.8.2026</a:t>
            </a:fld>
            <a:endParaRPr lang="fi-FI"/>
          </a:p>
        </p:txBody>
      </p:sp>
      <p:sp>
        <p:nvSpPr>
          <p:cNvPr id="10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fi-FI"/>
              <a:t>Teknologiateollisuus</a:t>
            </a:r>
          </a:p>
        </p:txBody>
      </p:sp>
      <p:sp>
        <p:nvSpPr>
          <p:cNvPr id="7" name="Tekstin paikkamerkki 2"/>
          <p:cNvSpPr>
            <a:spLocks noGrp="1"/>
          </p:cNvSpPr>
          <p:nvPr>
            <p:ph idx="21"/>
          </p:nvPr>
        </p:nvSpPr>
        <p:spPr>
          <a:xfrm>
            <a:off x="1072800" y="1585226"/>
            <a:ext cx="3844800" cy="2849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4000" marR="0" indent="-212400" algn="l" defTabSz="806052" rtl="0" eaLnBrk="1" fontAlgn="auto" latinLnBrk="0" hangingPunct="1">
              <a:lnSpc>
                <a:spcPts val="2000"/>
              </a:lnSpc>
              <a:spcBef>
                <a:spcPts val="400"/>
              </a:spcBef>
              <a:spcAft>
                <a:spcPts val="30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 sz="1600">
                <a:solidFill>
                  <a:srgbClr val="000000"/>
                </a:solidFill>
              </a:defRPr>
            </a:lvl1pPr>
            <a:lvl2pPr indent="-158400">
              <a:buSzPct val="125000"/>
              <a:defRPr sz="1300" baseline="0">
                <a:solidFill>
                  <a:srgbClr val="000000"/>
                </a:solidFill>
              </a:defRPr>
            </a:lvl2pPr>
            <a:lvl3pPr indent="-158400">
              <a:buSzPct val="125000"/>
              <a:defRPr sz="1100">
                <a:solidFill>
                  <a:srgbClr val="000000"/>
                </a:solidFill>
              </a:defRPr>
            </a:lvl3pPr>
            <a:lvl4pPr indent="-158400">
              <a:buSzPct val="125000"/>
              <a:defRPr sz="1000">
                <a:solidFill>
                  <a:srgbClr val="000000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8" name="Tekstin paikkamerkki 28"/>
          <p:cNvSpPr>
            <a:spLocks noGrp="1"/>
          </p:cNvSpPr>
          <p:nvPr>
            <p:ph type="body" sz="quarter" idx="22" hasCustomPrompt="1"/>
          </p:nvPr>
        </p:nvSpPr>
        <p:spPr>
          <a:xfrm>
            <a:off x="1072800" y="1102950"/>
            <a:ext cx="3844800" cy="367183"/>
          </a:xfrm>
          <a:prstGeom prst="rect">
            <a:avLst/>
          </a:prstGeom>
        </p:spPr>
        <p:txBody>
          <a:bodyPr/>
          <a:lstStyle>
            <a:lvl1pPr marL="14400" indent="0">
              <a:lnSpc>
                <a:spcPts val="2700"/>
              </a:lnSpc>
              <a:spcAft>
                <a:spcPts val="0"/>
              </a:spcAft>
              <a:buFontTx/>
              <a:buNone/>
              <a:defRPr sz="2200" b="1" baseline="0">
                <a:solidFill>
                  <a:srgbClr val="000000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97754279"/>
      </p:ext>
    </p:extLst>
  </p:cSld>
  <p:clrMapOvr>
    <a:masterClrMapping/>
  </p:clrMapOvr>
  <p:transition spd="med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teksti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35624" y="368923"/>
            <a:ext cx="437056" cy="437032"/>
          </a:xfrm>
          <a:prstGeom prst="rect">
            <a:avLst/>
          </a:prstGeom>
        </p:spPr>
      </p:pic>
      <p:sp>
        <p:nvSpPr>
          <p:cNvPr id="14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8005977" y="4729407"/>
            <a:ext cx="863990" cy="165406"/>
          </a:xfrm>
          <a:prstGeom prst="rect">
            <a:avLst/>
          </a:prstGeom>
        </p:spPr>
        <p:txBody>
          <a:bodyPr/>
          <a:lstStyle>
            <a:lvl1pPr>
              <a:defRPr sz="700"/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5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/>
          <a:p>
            <a:fld id="{1F9AB61F-25F5-4BAC-AFD2-7CF6AA8759C3}" type="datetime1">
              <a:rPr lang="fi-FI" smtClean="0"/>
              <a:t>13.8.2026</a:t>
            </a:fld>
            <a:endParaRPr lang="fi-FI"/>
          </a:p>
        </p:txBody>
      </p:sp>
      <p:sp>
        <p:nvSpPr>
          <p:cNvPr id="17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9" name="Tekstin paikkamerkki 3"/>
          <p:cNvSpPr>
            <a:spLocks noGrp="1"/>
          </p:cNvSpPr>
          <p:nvPr>
            <p:ph type="body" sz="quarter" idx="18" hasCustomPrompt="1"/>
          </p:nvPr>
        </p:nvSpPr>
        <p:spPr>
          <a:xfrm>
            <a:off x="252000" y="290513"/>
            <a:ext cx="4320000" cy="250837"/>
          </a:xfrm>
          <a:prstGeom prst="rect">
            <a:avLst/>
          </a:prstGeom>
        </p:spPr>
        <p:txBody>
          <a:bodyPr anchor="t"/>
          <a:lstStyle>
            <a:lvl1pPr marL="2520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00" b="0" kern="1200" spc="0" baseline="0">
                <a:solidFill>
                  <a:schemeClr val="tx1"/>
                </a:solidFill>
              </a:defRPr>
            </a:lvl1pPr>
            <a:lvl2pPr marL="314865" indent="0">
              <a:buFontTx/>
              <a:buNone/>
              <a:defRPr/>
            </a:lvl2pPr>
            <a:lvl3pPr marL="629724" indent="0">
              <a:buFontTx/>
              <a:buNone/>
              <a:defRPr/>
            </a:lvl3pPr>
            <a:lvl4pPr marL="944589" indent="0">
              <a:buFontTx/>
              <a:buNone/>
              <a:defRPr/>
            </a:lvl4pPr>
            <a:lvl5pPr marL="1267851" indent="0">
              <a:buFontTx/>
              <a:buNone/>
              <a:defRPr/>
            </a:lvl5pPr>
          </a:lstStyle>
          <a:p>
            <a:pPr lvl="0"/>
            <a:r>
              <a:rPr lang="en-US" err="1"/>
              <a:t>Väliotsikko</a:t>
            </a:r>
            <a:r>
              <a:rPr lang="en-US"/>
              <a:t> </a:t>
            </a:r>
            <a:r>
              <a:rPr lang="en-US" err="1"/>
              <a:t>yläviitteenä</a:t>
            </a:r>
            <a:endParaRPr lang="fi-FI"/>
          </a:p>
        </p:txBody>
      </p:sp>
      <p:sp>
        <p:nvSpPr>
          <p:cNvPr id="21" name="Tekstin paikkamerkki 2"/>
          <p:cNvSpPr>
            <a:spLocks noGrp="1"/>
          </p:cNvSpPr>
          <p:nvPr>
            <p:ph idx="19"/>
          </p:nvPr>
        </p:nvSpPr>
        <p:spPr>
          <a:xfrm>
            <a:off x="1072800" y="1582404"/>
            <a:ext cx="7171200" cy="2894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4000" marR="0" indent="-212400" algn="l" defTabSz="806052" rtl="0" eaLnBrk="1" fontAlgn="auto" latinLnBrk="0" hangingPunct="1">
              <a:lnSpc>
                <a:spcPts val="2000"/>
              </a:lnSpc>
              <a:spcBef>
                <a:spcPts val="400"/>
              </a:spcBef>
              <a:spcAft>
                <a:spcPts val="30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 sz="1600">
                <a:solidFill>
                  <a:srgbClr val="000000"/>
                </a:solidFill>
              </a:defRPr>
            </a:lvl1pPr>
            <a:lvl2pPr indent="-15840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SzPct val="125000"/>
              <a:defRPr sz="1300" baseline="0">
                <a:solidFill>
                  <a:srgbClr val="000000"/>
                </a:solidFill>
              </a:defRPr>
            </a:lvl2pPr>
            <a:lvl3pPr indent="-15840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SzPct val="125000"/>
              <a:defRPr sz="1050">
                <a:solidFill>
                  <a:srgbClr val="000000"/>
                </a:solidFill>
              </a:defRPr>
            </a:lvl3pPr>
            <a:lvl4pPr indent="-15840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SzPct val="125000"/>
              <a:defRPr sz="1050">
                <a:solidFill>
                  <a:srgbClr val="000000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22" name="Tekstin paikkamerkki 28"/>
          <p:cNvSpPr>
            <a:spLocks noGrp="1"/>
          </p:cNvSpPr>
          <p:nvPr>
            <p:ph type="body" sz="quarter" idx="20" hasCustomPrompt="1"/>
          </p:nvPr>
        </p:nvSpPr>
        <p:spPr>
          <a:xfrm>
            <a:off x="1072800" y="1102950"/>
            <a:ext cx="7171200" cy="367183"/>
          </a:xfrm>
          <a:prstGeom prst="rect">
            <a:avLst/>
          </a:prstGeom>
        </p:spPr>
        <p:txBody>
          <a:bodyPr/>
          <a:lstStyle>
            <a:lvl1pPr marL="14400" indent="0">
              <a:lnSpc>
                <a:spcPts val="2700"/>
              </a:lnSpc>
              <a:spcAft>
                <a:spcPts val="0"/>
              </a:spcAft>
              <a:buFontTx/>
              <a:buNone/>
              <a:defRPr sz="2200" b="1" baseline="0">
                <a:solidFill>
                  <a:srgbClr val="000000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väliotsikkoa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3290165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35004" y="370433"/>
            <a:ext cx="437200" cy="437174"/>
          </a:xfrm>
          <a:prstGeom prst="rect">
            <a:avLst/>
          </a:prstGeom>
        </p:spPr>
      </p:pic>
      <p:sp>
        <p:nvSpPr>
          <p:cNvPr id="9" name="Tekstin paikkamerkki 28"/>
          <p:cNvSpPr>
            <a:spLocks noGrp="1"/>
          </p:cNvSpPr>
          <p:nvPr>
            <p:ph type="body" sz="quarter" idx="15" hasCustomPrompt="1"/>
          </p:nvPr>
        </p:nvSpPr>
        <p:spPr>
          <a:xfrm>
            <a:off x="1072800" y="1881898"/>
            <a:ext cx="6977283" cy="1165268"/>
          </a:xfrm>
          <a:prstGeom prst="rect">
            <a:avLst/>
          </a:prstGeom>
        </p:spPr>
        <p:txBody>
          <a:bodyPr>
            <a:normAutofit/>
          </a:bodyPr>
          <a:lstStyle>
            <a:lvl1pPr marL="1080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600" b="1" baseline="0">
                <a:solidFill>
                  <a:schemeClr val="bg1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pääotsikkoa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10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8005977" y="4729407"/>
            <a:ext cx="863990" cy="165406"/>
          </a:xfrm>
          <a:prstGeom prst="rect">
            <a:avLst/>
          </a:prstGeom>
        </p:spPr>
        <p:txBody>
          <a:bodyPr/>
          <a:lstStyle>
            <a:lvl1pPr>
              <a:defRPr sz="700">
                <a:solidFill>
                  <a:schemeClr val="bg1"/>
                </a:solidFill>
              </a:defRPr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2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553C366-6A2C-43B9-A437-B827E0484441}" type="datetime1">
              <a:rPr lang="fi-FI" smtClean="0"/>
              <a:t>13.8.2026</a:t>
            </a:fld>
            <a:endParaRPr lang="fi-FI"/>
          </a:p>
        </p:txBody>
      </p:sp>
      <p:sp>
        <p:nvSpPr>
          <p:cNvPr id="14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Teknologiateollisuus</a:t>
            </a:r>
          </a:p>
        </p:txBody>
      </p:sp>
    </p:spTree>
    <p:extLst>
      <p:ext uri="{BB962C8B-B14F-4D97-AF65-F5344CB8AC3E}">
        <p14:creationId xmlns:p14="http://schemas.microsoft.com/office/powerpoint/2010/main" val="1540390374"/>
      </p:ext>
    </p:extLst>
  </p:cSld>
  <p:clrMapOvr>
    <a:masterClrMapping/>
  </p:clrMapOvr>
  <p:transition spd="med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tekstille 2-palsta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35624" y="368923"/>
            <a:ext cx="437056" cy="437032"/>
          </a:xfrm>
          <a:prstGeom prst="rect">
            <a:avLst/>
          </a:prstGeom>
        </p:spPr>
      </p:pic>
      <p:sp>
        <p:nvSpPr>
          <p:cNvPr id="14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8005977" y="4729407"/>
            <a:ext cx="863990" cy="165406"/>
          </a:xfrm>
          <a:prstGeom prst="rect">
            <a:avLst/>
          </a:prstGeom>
        </p:spPr>
        <p:txBody>
          <a:bodyPr/>
          <a:lstStyle>
            <a:lvl1pPr>
              <a:defRPr sz="700"/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5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/>
          <a:p>
            <a:fld id="{4E9C680B-B035-4481-9C89-9B8DCFA07DE9}" type="datetime1">
              <a:rPr lang="fi-FI" smtClean="0"/>
              <a:t>13.8.2026</a:t>
            </a:fld>
            <a:endParaRPr lang="fi-FI"/>
          </a:p>
        </p:txBody>
      </p:sp>
      <p:sp>
        <p:nvSpPr>
          <p:cNvPr id="17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9" name="Tekstin paikkamerkki 3"/>
          <p:cNvSpPr>
            <a:spLocks noGrp="1"/>
          </p:cNvSpPr>
          <p:nvPr>
            <p:ph type="body" sz="quarter" idx="18" hasCustomPrompt="1"/>
          </p:nvPr>
        </p:nvSpPr>
        <p:spPr>
          <a:xfrm>
            <a:off x="252000" y="290513"/>
            <a:ext cx="4320000" cy="250837"/>
          </a:xfrm>
          <a:prstGeom prst="rect">
            <a:avLst/>
          </a:prstGeom>
        </p:spPr>
        <p:txBody>
          <a:bodyPr anchor="t"/>
          <a:lstStyle>
            <a:lvl1pPr marL="2520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00" b="0" kern="1200" spc="0" baseline="0">
                <a:solidFill>
                  <a:schemeClr val="tx1"/>
                </a:solidFill>
              </a:defRPr>
            </a:lvl1pPr>
            <a:lvl2pPr marL="314865" indent="0">
              <a:buFontTx/>
              <a:buNone/>
              <a:defRPr/>
            </a:lvl2pPr>
            <a:lvl3pPr marL="629724" indent="0">
              <a:buFontTx/>
              <a:buNone/>
              <a:defRPr/>
            </a:lvl3pPr>
            <a:lvl4pPr marL="944589" indent="0">
              <a:buFontTx/>
              <a:buNone/>
              <a:defRPr/>
            </a:lvl4pPr>
            <a:lvl5pPr marL="1267851" indent="0">
              <a:buFontTx/>
              <a:buNone/>
              <a:defRPr/>
            </a:lvl5pPr>
          </a:lstStyle>
          <a:p>
            <a:pPr lvl="0"/>
            <a:r>
              <a:rPr lang="en-US" err="1"/>
              <a:t>Väliotsikko</a:t>
            </a:r>
            <a:r>
              <a:rPr lang="en-US"/>
              <a:t> </a:t>
            </a:r>
            <a:r>
              <a:rPr lang="en-US" err="1"/>
              <a:t>yläviitteenä</a:t>
            </a:r>
            <a:endParaRPr lang="fi-FI"/>
          </a:p>
        </p:txBody>
      </p:sp>
      <p:sp>
        <p:nvSpPr>
          <p:cNvPr id="11" name="Tekstin paikkamerkki 2"/>
          <p:cNvSpPr>
            <a:spLocks noGrp="1"/>
          </p:cNvSpPr>
          <p:nvPr>
            <p:ph idx="1"/>
          </p:nvPr>
        </p:nvSpPr>
        <p:spPr>
          <a:xfrm>
            <a:off x="4449254" y="1565735"/>
            <a:ext cx="3499200" cy="2894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4000" marR="0" indent="-212400" algn="l" defTabSz="806052" rtl="0" eaLnBrk="1" fontAlgn="auto" latinLnBrk="0" hangingPunct="1">
              <a:lnSpc>
                <a:spcPts val="2000"/>
              </a:lnSpc>
              <a:spcBef>
                <a:spcPts val="400"/>
              </a:spcBef>
              <a:spcAft>
                <a:spcPts val="30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 sz="1600">
                <a:solidFill>
                  <a:srgbClr val="000000"/>
                </a:solidFill>
              </a:defRPr>
            </a:lvl1pPr>
            <a:lvl2pPr indent="-15840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SzPct val="125000"/>
              <a:defRPr sz="1300" baseline="0">
                <a:solidFill>
                  <a:srgbClr val="000000"/>
                </a:solidFill>
              </a:defRPr>
            </a:lvl2pPr>
            <a:lvl3pPr indent="-15840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SzPct val="125000"/>
              <a:defRPr sz="1050">
                <a:solidFill>
                  <a:srgbClr val="000000"/>
                </a:solidFill>
              </a:defRPr>
            </a:lvl3pPr>
            <a:lvl4pPr indent="-15840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SzPct val="125000"/>
              <a:defRPr sz="1050">
                <a:solidFill>
                  <a:srgbClr val="000000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12" name="Tekstin paikkamerkki 28"/>
          <p:cNvSpPr>
            <a:spLocks noGrp="1"/>
          </p:cNvSpPr>
          <p:nvPr>
            <p:ph type="body" sz="quarter" idx="17" hasCustomPrompt="1"/>
          </p:nvPr>
        </p:nvSpPr>
        <p:spPr>
          <a:xfrm>
            <a:off x="1072800" y="1102950"/>
            <a:ext cx="7171200" cy="367183"/>
          </a:xfrm>
          <a:prstGeom prst="rect">
            <a:avLst/>
          </a:prstGeom>
        </p:spPr>
        <p:txBody>
          <a:bodyPr/>
          <a:lstStyle>
            <a:lvl1pPr marL="14400" indent="0">
              <a:lnSpc>
                <a:spcPts val="2700"/>
              </a:lnSpc>
              <a:spcAft>
                <a:spcPts val="0"/>
              </a:spcAft>
              <a:buFontTx/>
              <a:buNone/>
              <a:defRPr sz="2200" b="1" baseline="0">
                <a:solidFill>
                  <a:srgbClr val="000000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väliotsikkoa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28" name="Tekstin paikkamerkki 2"/>
          <p:cNvSpPr>
            <a:spLocks noGrp="1"/>
          </p:cNvSpPr>
          <p:nvPr>
            <p:ph idx="19"/>
          </p:nvPr>
        </p:nvSpPr>
        <p:spPr>
          <a:xfrm>
            <a:off x="1072800" y="1582404"/>
            <a:ext cx="3499200" cy="2894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4000" marR="0" indent="-212400" algn="l" defTabSz="806052" rtl="0" eaLnBrk="1" fontAlgn="auto" latinLnBrk="0" hangingPunct="1">
              <a:lnSpc>
                <a:spcPts val="2000"/>
              </a:lnSpc>
              <a:spcBef>
                <a:spcPts val="400"/>
              </a:spcBef>
              <a:spcAft>
                <a:spcPts val="30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 sz="1600">
                <a:solidFill>
                  <a:srgbClr val="000000"/>
                </a:solidFill>
              </a:defRPr>
            </a:lvl1pPr>
            <a:lvl2pPr indent="-15840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SzPct val="125000"/>
              <a:defRPr sz="1300" baseline="0">
                <a:solidFill>
                  <a:srgbClr val="000000"/>
                </a:solidFill>
              </a:defRPr>
            </a:lvl2pPr>
            <a:lvl3pPr indent="-15840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SzPct val="125000"/>
              <a:defRPr sz="1050">
                <a:solidFill>
                  <a:srgbClr val="000000"/>
                </a:solidFill>
              </a:defRPr>
            </a:lvl3pPr>
            <a:lvl4pPr indent="-15840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SzPct val="125000"/>
              <a:defRPr sz="1050">
                <a:solidFill>
                  <a:srgbClr val="000000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</p:spTree>
    <p:extLst>
      <p:ext uri="{BB962C8B-B14F-4D97-AF65-F5344CB8AC3E}">
        <p14:creationId xmlns:p14="http://schemas.microsoft.com/office/powerpoint/2010/main" val="2535803264"/>
      </p:ext>
    </p:extLst>
  </p:cSld>
  <p:clrMapOvr>
    <a:masterClrMapping/>
  </p:clrMapOvr>
  <p:transition spd="med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tekstille ja kuvall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/>
          <a:p>
            <a:fld id="{26EC10B7-6068-4592-8DF6-C21B5E169149}" type="datetime1">
              <a:rPr lang="fi-FI" smtClean="0"/>
              <a:t>13.8.2026</a:t>
            </a:fld>
            <a:endParaRPr lang="fi-FI"/>
          </a:p>
        </p:txBody>
      </p:sp>
      <p:sp>
        <p:nvSpPr>
          <p:cNvPr id="17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8" name="Tekstin paikkamerkki 2"/>
          <p:cNvSpPr>
            <a:spLocks noGrp="1"/>
          </p:cNvSpPr>
          <p:nvPr>
            <p:ph idx="19"/>
          </p:nvPr>
        </p:nvSpPr>
        <p:spPr>
          <a:xfrm>
            <a:off x="1072800" y="1584553"/>
            <a:ext cx="5529600" cy="2849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4000" marR="0" indent="-212400" algn="l" defTabSz="806052" rtl="0" eaLnBrk="1" fontAlgn="auto" latinLnBrk="0" hangingPunct="1">
              <a:lnSpc>
                <a:spcPts val="2000"/>
              </a:lnSpc>
              <a:spcBef>
                <a:spcPts val="400"/>
              </a:spcBef>
              <a:spcAft>
                <a:spcPts val="30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 sz="1600">
                <a:solidFill>
                  <a:srgbClr val="000000"/>
                </a:solidFill>
              </a:defRPr>
            </a:lvl1pPr>
            <a:lvl2pPr indent="-15840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SzPct val="125000"/>
              <a:defRPr sz="1300" baseline="0">
                <a:solidFill>
                  <a:srgbClr val="000000"/>
                </a:solidFill>
              </a:defRPr>
            </a:lvl2pPr>
            <a:lvl3pPr indent="-15840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SzPct val="125000"/>
              <a:defRPr sz="1100">
                <a:solidFill>
                  <a:srgbClr val="000000"/>
                </a:solidFill>
              </a:defRPr>
            </a:lvl3pPr>
            <a:lvl4pPr indent="-15840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SzPct val="125000"/>
              <a:defRPr sz="1000">
                <a:solidFill>
                  <a:srgbClr val="000000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9" name="Tekstin paikkamerkki 28"/>
          <p:cNvSpPr>
            <a:spLocks noGrp="1"/>
          </p:cNvSpPr>
          <p:nvPr>
            <p:ph type="body" sz="quarter" idx="21" hasCustomPrompt="1"/>
          </p:nvPr>
        </p:nvSpPr>
        <p:spPr>
          <a:xfrm>
            <a:off x="1072800" y="1104452"/>
            <a:ext cx="5529600" cy="365682"/>
          </a:xfrm>
          <a:prstGeom prst="rect">
            <a:avLst/>
          </a:prstGeom>
        </p:spPr>
        <p:txBody>
          <a:bodyPr/>
          <a:lstStyle>
            <a:lvl1pPr marL="14400" indent="0">
              <a:lnSpc>
                <a:spcPts val="2700"/>
              </a:lnSpc>
              <a:spcAft>
                <a:spcPts val="0"/>
              </a:spcAft>
              <a:buFontTx/>
              <a:buNone/>
              <a:defRPr sz="2200" b="1" baseline="0">
                <a:solidFill>
                  <a:srgbClr val="000000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väliotsikkoa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10" name="Kuvan paikkamerkki 6"/>
          <p:cNvSpPr>
            <a:spLocks noGrp="1"/>
          </p:cNvSpPr>
          <p:nvPr>
            <p:ph type="pic" sz="quarter" idx="20"/>
          </p:nvPr>
        </p:nvSpPr>
        <p:spPr>
          <a:xfrm>
            <a:off x="6775200" y="0"/>
            <a:ext cx="2368805" cy="51435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rgbClr val="000000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12" name="Tekstin paikkamerkki 3"/>
          <p:cNvSpPr>
            <a:spLocks noGrp="1"/>
          </p:cNvSpPr>
          <p:nvPr>
            <p:ph type="body" sz="quarter" idx="18" hasCustomPrompt="1"/>
          </p:nvPr>
        </p:nvSpPr>
        <p:spPr>
          <a:xfrm>
            <a:off x="252000" y="290513"/>
            <a:ext cx="4320000" cy="250837"/>
          </a:xfrm>
          <a:prstGeom prst="rect">
            <a:avLst/>
          </a:prstGeom>
        </p:spPr>
        <p:txBody>
          <a:bodyPr anchor="t"/>
          <a:lstStyle>
            <a:lvl1pPr marL="2520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00" b="0" kern="1200" spc="0" baseline="0">
                <a:solidFill>
                  <a:schemeClr val="tx1"/>
                </a:solidFill>
              </a:defRPr>
            </a:lvl1pPr>
            <a:lvl2pPr marL="314865" indent="0">
              <a:buFontTx/>
              <a:buNone/>
              <a:defRPr/>
            </a:lvl2pPr>
            <a:lvl3pPr marL="629724" indent="0">
              <a:buFontTx/>
              <a:buNone/>
              <a:defRPr/>
            </a:lvl3pPr>
            <a:lvl4pPr marL="944589" indent="0">
              <a:buFontTx/>
              <a:buNone/>
              <a:defRPr/>
            </a:lvl4pPr>
            <a:lvl5pPr marL="1267851" indent="0">
              <a:buFontTx/>
              <a:buNone/>
              <a:defRPr/>
            </a:lvl5pPr>
          </a:lstStyle>
          <a:p>
            <a:pPr lvl="0"/>
            <a:r>
              <a:rPr lang="en-US" err="1"/>
              <a:t>Väliotsikko</a:t>
            </a:r>
            <a:r>
              <a:rPr lang="en-US"/>
              <a:t> </a:t>
            </a:r>
            <a:r>
              <a:rPr lang="en-US" err="1"/>
              <a:t>yläviitteenä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85668406"/>
      </p:ext>
    </p:extLst>
  </p:cSld>
  <p:clrMapOvr>
    <a:masterClrMapping/>
  </p:clrMapOvr>
  <p:transition spd="med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tekstille ja kuvall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/>
          <a:p>
            <a:fld id="{B470C21F-BEA7-4001-A59E-ED99F75C48EF}" type="datetime1">
              <a:rPr lang="fi-FI" smtClean="0"/>
              <a:t>13.8.2026</a:t>
            </a:fld>
            <a:endParaRPr lang="fi-FI"/>
          </a:p>
        </p:txBody>
      </p:sp>
      <p:sp>
        <p:nvSpPr>
          <p:cNvPr id="17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19" name="Kuvan paikkamerkki 6"/>
          <p:cNvSpPr>
            <a:spLocks noGrp="1"/>
          </p:cNvSpPr>
          <p:nvPr>
            <p:ph type="pic" sz="quarter" idx="20"/>
          </p:nvPr>
        </p:nvSpPr>
        <p:spPr>
          <a:xfrm>
            <a:off x="5090400" y="0"/>
            <a:ext cx="4053606" cy="51435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rgbClr val="000000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8" name="Tekstin paikkamerkki 2"/>
          <p:cNvSpPr>
            <a:spLocks noGrp="1"/>
          </p:cNvSpPr>
          <p:nvPr>
            <p:ph idx="19"/>
          </p:nvPr>
        </p:nvSpPr>
        <p:spPr>
          <a:xfrm>
            <a:off x="1072800" y="1584554"/>
            <a:ext cx="3844800" cy="2849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4000" marR="0" indent="-212400" algn="l" defTabSz="806052" rtl="0" eaLnBrk="1" fontAlgn="auto" latinLnBrk="0" hangingPunct="1">
              <a:lnSpc>
                <a:spcPts val="2000"/>
              </a:lnSpc>
              <a:spcBef>
                <a:spcPts val="0"/>
              </a:spcBef>
              <a:spcAft>
                <a:spcPts val="70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 sz="1600">
                <a:solidFill>
                  <a:srgbClr val="000000"/>
                </a:solidFill>
              </a:defRPr>
            </a:lvl1pPr>
            <a:lvl2pPr indent="-15840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SzPct val="125000"/>
              <a:defRPr sz="1300" baseline="0">
                <a:solidFill>
                  <a:srgbClr val="000000"/>
                </a:solidFill>
              </a:defRPr>
            </a:lvl2pPr>
            <a:lvl3pPr indent="-15840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SzPct val="125000"/>
              <a:defRPr sz="1100">
                <a:solidFill>
                  <a:srgbClr val="000000"/>
                </a:solidFill>
              </a:defRPr>
            </a:lvl3pPr>
            <a:lvl4pPr indent="-15840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SzPct val="125000"/>
              <a:defRPr sz="1000">
                <a:solidFill>
                  <a:srgbClr val="000000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9" name="Tekstin paikkamerkki 28"/>
          <p:cNvSpPr>
            <a:spLocks noGrp="1"/>
          </p:cNvSpPr>
          <p:nvPr>
            <p:ph type="body" sz="quarter" idx="21" hasCustomPrompt="1"/>
          </p:nvPr>
        </p:nvSpPr>
        <p:spPr>
          <a:xfrm>
            <a:off x="1072800" y="1104452"/>
            <a:ext cx="3844800" cy="365682"/>
          </a:xfrm>
          <a:prstGeom prst="rect">
            <a:avLst/>
          </a:prstGeom>
        </p:spPr>
        <p:txBody>
          <a:bodyPr/>
          <a:lstStyle>
            <a:lvl1pPr marL="14400" indent="0">
              <a:lnSpc>
                <a:spcPts val="2700"/>
              </a:lnSpc>
              <a:spcAft>
                <a:spcPts val="0"/>
              </a:spcAft>
              <a:buFontTx/>
              <a:buNone/>
              <a:defRPr sz="2200" b="1" baseline="0">
                <a:solidFill>
                  <a:srgbClr val="000000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10" name="Tekstin paikkamerkki 3"/>
          <p:cNvSpPr>
            <a:spLocks noGrp="1"/>
          </p:cNvSpPr>
          <p:nvPr>
            <p:ph type="body" sz="quarter" idx="18" hasCustomPrompt="1"/>
          </p:nvPr>
        </p:nvSpPr>
        <p:spPr>
          <a:xfrm>
            <a:off x="252000" y="290513"/>
            <a:ext cx="4320000" cy="250837"/>
          </a:xfrm>
          <a:prstGeom prst="rect">
            <a:avLst/>
          </a:prstGeom>
        </p:spPr>
        <p:txBody>
          <a:bodyPr anchor="t"/>
          <a:lstStyle>
            <a:lvl1pPr marL="2520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00" b="0" kern="1200" spc="0" baseline="0">
                <a:solidFill>
                  <a:schemeClr val="tx1"/>
                </a:solidFill>
              </a:defRPr>
            </a:lvl1pPr>
            <a:lvl2pPr marL="314865" indent="0">
              <a:buFontTx/>
              <a:buNone/>
              <a:defRPr/>
            </a:lvl2pPr>
            <a:lvl3pPr marL="629724" indent="0">
              <a:buFontTx/>
              <a:buNone/>
              <a:defRPr/>
            </a:lvl3pPr>
            <a:lvl4pPr marL="944589" indent="0">
              <a:buFontTx/>
              <a:buNone/>
              <a:defRPr/>
            </a:lvl4pPr>
            <a:lvl5pPr marL="1267851" indent="0">
              <a:buFontTx/>
              <a:buNone/>
              <a:defRPr/>
            </a:lvl5pPr>
          </a:lstStyle>
          <a:p>
            <a:pPr lvl="0"/>
            <a:r>
              <a:rPr lang="en-US" err="1"/>
              <a:t>Väliotsikko</a:t>
            </a:r>
            <a:r>
              <a:rPr lang="en-US"/>
              <a:t> </a:t>
            </a:r>
            <a:r>
              <a:rPr lang="en-US" err="1"/>
              <a:t>yläviitteenä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32161638"/>
      </p:ext>
    </p:extLst>
  </p:cSld>
  <p:clrMapOvr>
    <a:masterClrMapping/>
  </p:clrMapOvr>
  <p:transition spd="med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pelkälle kuva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Kuvan paikkamerkki 6"/>
          <p:cNvSpPr>
            <a:spLocks noGrp="1"/>
          </p:cNvSpPr>
          <p:nvPr>
            <p:ph type="pic" sz="quarter" idx="20"/>
          </p:nvPr>
        </p:nvSpPr>
        <p:spPr>
          <a:xfrm>
            <a:off x="0" y="0"/>
            <a:ext cx="9144005" cy="51435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rgbClr val="000000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</p:spTree>
    <p:extLst>
      <p:ext uri="{BB962C8B-B14F-4D97-AF65-F5344CB8AC3E}">
        <p14:creationId xmlns:p14="http://schemas.microsoft.com/office/powerpoint/2010/main" val="964117059"/>
      </p:ext>
    </p:extLst>
  </p:cSld>
  <p:clrMapOvr>
    <a:masterClrMapping/>
  </p:clrMapOvr>
  <p:transition spd="med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taulukoi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35624" y="368923"/>
            <a:ext cx="437056" cy="437032"/>
          </a:xfrm>
          <a:prstGeom prst="rect">
            <a:avLst/>
          </a:prstGeom>
        </p:spPr>
      </p:pic>
      <p:sp>
        <p:nvSpPr>
          <p:cNvPr id="9" name="Tekstin paikkamerkki 3"/>
          <p:cNvSpPr>
            <a:spLocks noGrp="1"/>
          </p:cNvSpPr>
          <p:nvPr>
            <p:ph type="body" sz="quarter" idx="18" hasCustomPrompt="1"/>
          </p:nvPr>
        </p:nvSpPr>
        <p:spPr>
          <a:xfrm>
            <a:off x="252000" y="290513"/>
            <a:ext cx="4320000" cy="250837"/>
          </a:xfrm>
          <a:prstGeom prst="rect">
            <a:avLst/>
          </a:prstGeom>
        </p:spPr>
        <p:txBody>
          <a:bodyPr anchor="t"/>
          <a:lstStyle>
            <a:lvl1pPr marL="2520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00" b="0" kern="1200" spc="0" baseline="0">
                <a:solidFill>
                  <a:schemeClr val="tx1"/>
                </a:solidFill>
              </a:defRPr>
            </a:lvl1pPr>
            <a:lvl2pPr marL="314865" indent="0">
              <a:buFontTx/>
              <a:buNone/>
              <a:defRPr/>
            </a:lvl2pPr>
            <a:lvl3pPr marL="629724" indent="0">
              <a:buFontTx/>
              <a:buNone/>
              <a:defRPr/>
            </a:lvl3pPr>
            <a:lvl4pPr marL="944589" indent="0">
              <a:buFontTx/>
              <a:buNone/>
              <a:defRPr/>
            </a:lvl4pPr>
            <a:lvl5pPr marL="1267851" indent="0">
              <a:buFontTx/>
              <a:buNone/>
              <a:defRPr/>
            </a:lvl5pPr>
          </a:lstStyle>
          <a:p>
            <a:pPr lvl="0"/>
            <a:r>
              <a:rPr lang="en-US" err="1"/>
              <a:t>Väliotsikko</a:t>
            </a:r>
            <a:r>
              <a:rPr lang="en-US"/>
              <a:t> </a:t>
            </a:r>
            <a:r>
              <a:rPr lang="en-US" err="1"/>
              <a:t>yläviitteenä</a:t>
            </a:r>
            <a:endParaRPr lang="fi-FI"/>
          </a:p>
        </p:txBody>
      </p:sp>
      <p:sp>
        <p:nvSpPr>
          <p:cNvPr id="11" name="Tekstin paikkamerkki 2"/>
          <p:cNvSpPr>
            <a:spLocks noGrp="1"/>
          </p:cNvSpPr>
          <p:nvPr>
            <p:ph type="body" sz="quarter" idx="23" hasCustomPrompt="1"/>
          </p:nvPr>
        </p:nvSpPr>
        <p:spPr>
          <a:xfrm>
            <a:off x="2334682" y="4727574"/>
            <a:ext cx="2971717" cy="16516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700" spc="0" baseline="0"/>
            </a:lvl1pPr>
          </a:lstStyle>
          <a:p>
            <a:pPr lvl="0"/>
            <a:r>
              <a:rPr lang="fi-FI"/>
              <a:t>Lähde tähän</a:t>
            </a:r>
          </a:p>
        </p:txBody>
      </p:sp>
      <p:sp>
        <p:nvSpPr>
          <p:cNvPr id="19" name="Tekstin paikkamerkki 28"/>
          <p:cNvSpPr>
            <a:spLocks noGrp="1"/>
          </p:cNvSpPr>
          <p:nvPr>
            <p:ph type="body" sz="quarter" idx="21" hasCustomPrompt="1"/>
          </p:nvPr>
        </p:nvSpPr>
        <p:spPr>
          <a:xfrm>
            <a:off x="1072799" y="1102950"/>
            <a:ext cx="6868801" cy="367183"/>
          </a:xfrm>
          <a:prstGeom prst="rect">
            <a:avLst/>
          </a:prstGeom>
        </p:spPr>
        <p:txBody>
          <a:bodyPr/>
          <a:lstStyle>
            <a:lvl1pPr marL="14400" indent="0">
              <a:lnSpc>
                <a:spcPts val="2700"/>
              </a:lnSpc>
              <a:spcAft>
                <a:spcPts val="0"/>
              </a:spcAft>
              <a:buFontTx/>
              <a:buNone/>
              <a:defRPr sz="2200" b="1" baseline="0">
                <a:solidFill>
                  <a:srgbClr val="000000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väliotsikkoa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20" name="Sisällön paikkamerkki 4"/>
          <p:cNvSpPr>
            <a:spLocks noGrp="1"/>
          </p:cNvSpPr>
          <p:nvPr>
            <p:ph sz="quarter" idx="17"/>
          </p:nvPr>
        </p:nvSpPr>
        <p:spPr>
          <a:xfrm>
            <a:off x="1201739" y="1584200"/>
            <a:ext cx="6739862" cy="3010469"/>
          </a:xfrm>
        </p:spPr>
        <p:txBody>
          <a:bodyPr/>
          <a:lstStyle>
            <a:lvl1pPr marL="241200" indent="-212400">
              <a:buFont typeface="Arial" panose="020B0604020202020204" pitchFamily="34" charset="0"/>
              <a:buChar char="•"/>
              <a:defRPr/>
            </a:lvl1pPr>
            <a:lvl2pPr marL="471332" indent="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FontTx/>
              <a:buNone/>
              <a:defRPr/>
            </a:lvl2pPr>
            <a:lvl3pPr marL="786191" indent="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FontTx/>
              <a:buNone/>
              <a:defRPr/>
            </a:lvl3pPr>
            <a:lvl4pPr marL="1109451" indent="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FontTx/>
              <a:buNone/>
              <a:defRPr/>
            </a:lvl4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4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8005977" y="4729407"/>
            <a:ext cx="863990" cy="165406"/>
          </a:xfrm>
          <a:prstGeom prst="rect">
            <a:avLst/>
          </a:prstGeom>
        </p:spPr>
        <p:txBody>
          <a:bodyPr/>
          <a:lstStyle>
            <a:lvl1pPr>
              <a:defRPr sz="700"/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5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/>
          <a:p>
            <a:fld id="{C26F1C2C-1F3D-4324-8DB1-2B3A728EB293}" type="datetime1">
              <a:rPr lang="fi-FI" smtClean="0"/>
              <a:t>13.8.2026</a:t>
            </a:fld>
            <a:endParaRPr lang="fi-FI"/>
          </a:p>
        </p:txBody>
      </p:sp>
      <p:sp>
        <p:nvSpPr>
          <p:cNvPr id="26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/>
          <a:p>
            <a:r>
              <a:rPr lang="fi-FI"/>
              <a:t>Teknologiateollisuus</a:t>
            </a:r>
          </a:p>
        </p:txBody>
      </p:sp>
    </p:spTree>
    <p:extLst>
      <p:ext uri="{BB962C8B-B14F-4D97-AF65-F5344CB8AC3E}">
        <p14:creationId xmlns:p14="http://schemas.microsoft.com/office/powerpoint/2010/main" val="875942832"/>
      </p:ext>
    </p:extLst>
  </p:cSld>
  <p:clrMapOvr>
    <a:masterClrMapping/>
  </p:clrMapOvr>
  <p:transition spd="med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tekstille ja tauluko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35624" y="368923"/>
            <a:ext cx="437056" cy="437032"/>
          </a:xfrm>
          <a:prstGeom prst="rect">
            <a:avLst/>
          </a:prstGeom>
        </p:spPr>
      </p:pic>
      <p:sp>
        <p:nvSpPr>
          <p:cNvPr id="17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8005977" y="4729407"/>
            <a:ext cx="863990" cy="165406"/>
          </a:xfrm>
          <a:prstGeom prst="rect">
            <a:avLst/>
          </a:prstGeom>
        </p:spPr>
        <p:txBody>
          <a:bodyPr/>
          <a:lstStyle>
            <a:lvl1pPr>
              <a:defRPr sz="700"/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8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/>
          <a:p>
            <a:fld id="{00B1868B-515C-4A84-A79A-DDEC623D6CDB}" type="datetime1">
              <a:rPr lang="fi-FI" smtClean="0"/>
              <a:t>13.8.2026</a:t>
            </a:fld>
            <a:endParaRPr lang="fi-FI"/>
          </a:p>
        </p:txBody>
      </p:sp>
      <p:sp>
        <p:nvSpPr>
          <p:cNvPr id="19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16" name="Tekstin paikkamerkki 2"/>
          <p:cNvSpPr>
            <a:spLocks noGrp="1"/>
          </p:cNvSpPr>
          <p:nvPr>
            <p:ph type="body" sz="quarter" idx="18" hasCustomPrompt="1"/>
          </p:nvPr>
        </p:nvSpPr>
        <p:spPr>
          <a:xfrm>
            <a:off x="2334682" y="4727574"/>
            <a:ext cx="2971717" cy="16516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700" spc="0" baseline="0"/>
            </a:lvl1pPr>
          </a:lstStyle>
          <a:p>
            <a:pPr lvl="0"/>
            <a:r>
              <a:rPr lang="fi-FI"/>
              <a:t>Lähde tähän</a:t>
            </a:r>
          </a:p>
        </p:txBody>
      </p:sp>
      <p:sp>
        <p:nvSpPr>
          <p:cNvPr id="9" name="Tekstin paikkamerkki 28"/>
          <p:cNvSpPr>
            <a:spLocks noGrp="1"/>
          </p:cNvSpPr>
          <p:nvPr>
            <p:ph type="body" sz="quarter" idx="21" hasCustomPrompt="1"/>
          </p:nvPr>
        </p:nvSpPr>
        <p:spPr>
          <a:xfrm>
            <a:off x="1072799" y="1102950"/>
            <a:ext cx="6868801" cy="367183"/>
          </a:xfrm>
          <a:prstGeom prst="rect">
            <a:avLst/>
          </a:prstGeom>
        </p:spPr>
        <p:txBody>
          <a:bodyPr/>
          <a:lstStyle>
            <a:lvl1pPr marL="14400" indent="0">
              <a:lnSpc>
                <a:spcPts val="2700"/>
              </a:lnSpc>
              <a:spcAft>
                <a:spcPts val="0"/>
              </a:spcAft>
              <a:buFontTx/>
              <a:buNone/>
              <a:defRPr sz="2200" b="1" baseline="0">
                <a:solidFill>
                  <a:srgbClr val="000000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väliotsikkoa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11" name="Tekstin paikkamerkki 3"/>
          <p:cNvSpPr>
            <a:spLocks noGrp="1"/>
          </p:cNvSpPr>
          <p:nvPr>
            <p:ph type="body" sz="quarter" idx="22" hasCustomPrompt="1"/>
          </p:nvPr>
        </p:nvSpPr>
        <p:spPr>
          <a:xfrm>
            <a:off x="252000" y="290513"/>
            <a:ext cx="4320000" cy="250837"/>
          </a:xfrm>
          <a:prstGeom prst="rect">
            <a:avLst/>
          </a:prstGeom>
        </p:spPr>
        <p:txBody>
          <a:bodyPr anchor="t"/>
          <a:lstStyle>
            <a:lvl1pPr marL="2520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00" b="0" kern="1200" spc="0" baseline="0">
                <a:solidFill>
                  <a:schemeClr val="tx1"/>
                </a:solidFill>
              </a:defRPr>
            </a:lvl1pPr>
            <a:lvl2pPr marL="314865" indent="0">
              <a:buFontTx/>
              <a:buNone/>
              <a:defRPr/>
            </a:lvl2pPr>
            <a:lvl3pPr marL="629724" indent="0">
              <a:buFontTx/>
              <a:buNone/>
              <a:defRPr/>
            </a:lvl3pPr>
            <a:lvl4pPr marL="944589" indent="0">
              <a:buFontTx/>
              <a:buNone/>
              <a:defRPr/>
            </a:lvl4pPr>
            <a:lvl5pPr marL="1267851" indent="0">
              <a:buFontTx/>
              <a:buNone/>
              <a:defRPr/>
            </a:lvl5pPr>
          </a:lstStyle>
          <a:p>
            <a:pPr lvl="0"/>
            <a:r>
              <a:rPr lang="en-US" err="1"/>
              <a:t>Väliotsikko</a:t>
            </a:r>
            <a:r>
              <a:rPr lang="en-US"/>
              <a:t> </a:t>
            </a:r>
            <a:r>
              <a:rPr lang="en-US" err="1"/>
              <a:t>yläviitteenä</a:t>
            </a:r>
            <a:endParaRPr lang="fi-FI"/>
          </a:p>
        </p:txBody>
      </p:sp>
      <p:sp>
        <p:nvSpPr>
          <p:cNvPr id="13" name="Sisällön paikkamerkki 4"/>
          <p:cNvSpPr>
            <a:spLocks noGrp="1"/>
          </p:cNvSpPr>
          <p:nvPr>
            <p:ph sz="quarter" idx="23" hasCustomPrompt="1"/>
          </p:nvPr>
        </p:nvSpPr>
        <p:spPr>
          <a:xfrm>
            <a:off x="4572001" y="1584200"/>
            <a:ext cx="3369600" cy="2892550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471332" indent="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FontTx/>
              <a:buNone/>
              <a:defRPr/>
            </a:lvl2pPr>
            <a:lvl3pPr marL="786191" indent="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FontTx/>
              <a:buNone/>
              <a:defRPr/>
            </a:lvl3pPr>
            <a:lvl4pPr marL="1109451" indent="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FontTx/>
              <a:buNone/>
              <a:defRPr/>
            </a:lvl4pPr>
          </a:lstStyle>
          <a:p>
            <a:pPr lvl="0"/>
            <a:r>
              <a:rPr lang="fi-FI"/>
              <a:t>Lisää objekti</a:t>
            </a:r>
          </a:p>
        </p:txBody>
      </p:sp>
      <p:sp>
        <p:nvSpPr>
          <p:cNvPr id="12" name="Tekstin paikkamerkki 2"/>
          <p:cNvSpPr>
            <a:spLocks noGrp="1"/>
          </p:cNvSpPr>
          <p:nvPr>
            <p:ph idx="19"/>
          </p:nvPr>
        </p:nvSpPr>
        <p:spPr>
          <a:xfrm>
            <a:off x="1072800" y="1582404"/>
            <a:ext cx="3499200" cy="2894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4000" marR="0" indent="-212400" algn="l" defTabSz="806052" rtl="0" eaLnBrk="1" fontAlgn="auto" latinLnBrk="0" hangingPunct="1">
              <a:lnSpc>
                <a:spcPts val="2000"/>
              </a:lnSpc>
              <a:spcBef>
                <a:spcPts val="400"/>
              </a:spcBef>
              <a:spcAft>
                <a:spcPts val="30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 sz="1600">
                <a:solidFill>
                  <a:srgbClr val="000000"/>
                </a:solidFill>
              </a:defRPr>
            </a:lvl1pPr>
            <a:lvl2pPr indent="-15840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SzPct val="125000"/>
              <a:defRPr sz="1300" baseline="0">
                <a:solidFill>
                  <a:srgbClr val="000000"/>
                </a:solidFill>
              </a:defRPr>
            </a:lvl2pPr>
            <a:lvl3pPr indent="-15840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SzPct val="125000"/>
              <a:defRPr sz="1050">
                <a:solidFill>
                  <a:srgbClr val="000000"/>
                </a:solidFill>
              </a:defRPr>
            </a:lvl3pPr>
            <a:lvl4pPr indent="-15840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SzPct val="125000"/>
              <a:defRPr sz="1050">
                <a:solidFill>
                  <a:srgbClr val="000000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</p:spTree>
    <p:extLst>
      <p:ext uri="{BB962C8B-B14F-4D97-AF65-F5344CB8AC3E}">
        <p14:creationId xmlns:p14="http://schemas.microsoft.com/office/powerpoint/2010/main" val="2687386369"/>
      </p:ext>
    </p:extLst>
  </p:cSld>
  <p:clrMapOvr>
    <a:masterClrMapping/>
  </p:clrMapOvr>
  <p:transition spd="med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ältödia isoille taulukoi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kstin paikkamerkki 28"/>
          <p:cNvSpPr>
            <a:spLocks noGrp="1"/>
          </p:cNvSpPr>
          <p:nvPr>
            <p:ph type="body" sz="quarter" idx="15" hasCustomPrompt="1"/>
          </p:nvPr>
        </p:nvSpPr>
        <p:spPr>
          <a:xfrm>
            <a:off x="252000" y="282150"/>
            <a:ext cx="7992000" cy="648000"/>
          </a:xfrm>
          <a:prstGeom prst="rect">
            <a:avLst/>
          </a:prstGeom>
        </p:spPr>
        <p:txBody>
          <a:bodyPr/>
          <a:lstStyle>
            <a:lvl1pPr marL="14400" indent="0">
              <a:lnSpc>
                <a:spcPts val="2700"/>
              </a:lnSpc>
              <a:spcAft>
                <a:spcPts val="0"/>
              </a:spcAft>
              <a:buFontTx/>
              <a:buNone/>
              <a:defRPr sz="2200" b="1">
                <a:solidFill>
                  <a:srgbClr val="000000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väliotsikkoa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pic>
        <p:nvPicPr>
          <p:cNvPr id="10" name="Kuva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35624" y="368923"/>
            <a:ext cx="437056" cy="437032"/>
          </a:xfrm>
          <a:prstGeom prst="rect">
            <a:avLst/>
          </a:prstGeom>
        </p:spPr>
      </p:pic>
      <p:sp>
        <p:nvSpPr>
          <p:cNvPr id="17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8005977" y="4729407"/>
            <a:ext cx="863990" cy="165406"/>
          </a:xfrm>
          <a:prstGeom prst="rect">
            <a:avLst/>
          </a:prstGeom>
        </p:spPr>
        <p:txBody>
          <a:bodyPr/>
          <a:lstStyle>
            <a:lvl1pPr>
              <a:defRPr sz="700"/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8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/>
          <a:p>
            <a:fld id="{E70C97DB-DA9C-4CFA-B970-B8599B25F3E4}" type="datetime1">
              <a:rPr lang="fi-FI" smtClean="0"/>
              <a:t>13.8.2026</a:t>
            </a:fld>
            <a:endParaRPr lang="fi-FI"/>
          </a:p>
        </p:txBody>
      </p:sp>
      <p:sp>
        <p:nvSpPr>
          <p:cNvPr id="19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5" name="Sisällön paikkamerkki 4"/>
          <p:cNvSpPr>
            <a:spLocks noGrp="1"/>
          </p:cNvSpPr>
          <p:nvPr>
            <p:ph sz="quarter" idx="17"/>
          </p:nvPr>
        </p:nvSpPr>
        <p:spPr>
          <a:xfrm>
            <a:off x="381000" y="1103313"/>
            <a:ext cx="8391525" cy="3541712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471332" indent="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FontTx/>
              <a:buNone/>
              <a:defRPr/>
            </a:lvl2pPr>
            <a:lvl3pPr marL="786191" indent="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FontTx/>
              <a:buNone/>
              <a:defRPr/>
            </a:lvl3pPr>
            <a:lvl4pPr marL="1109451" indent="0">
              <a:lnSpc>
                <a:spcPts val="1800"/>
              </a:lnSpc>
              <a:spcBef>
                <a:spcPts val="200"/>
              </a:spcBef>
              <a:spcAft>
                <a:spcPts val="200"/>
              </a:spcAft>
              <a:buFontTx/>
              <a:buNone/>
              <a:defRPr/>
            </a:lvl4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6" name="Tekstin paikkamerkki 2"/>
          <p:cNvSpPr>
            <a:spLocks noGrp="1"/>
          </p:cNvSpPr>
          <p:nvPr>
            <p:ph type="body" sz="quarter" idx="18" hasCustomPrompt="1"/>
          </p:nvPr>
        </p:nvSpPr>
        <p:spPr>
          <a:xfrm>
            <a:off x="2334682" y="4727574"/>
            <a:ext cx="2971717" cy="16516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700" spc="0" baseline="0"/>
            </a:lvl1pPr>
          </a:lstStyle>
          <a:p>
            <a:pPr lvl="0"/>
            <a:r>
              <a:rPr lang="fi-FI"/>
              <a:t>Lähde tähän</a:t>
            </a:r>
          </a:p>
        </p:txBody>
      </p:sp>
    </p:spTree>
    <p:extLst>
      <p:ext uri="{BB962C8B-B14F-4D97-AF65-F5344CB8AC3E}">
        <p14:creationId xmlns:p14="http://schemas.microsoft.com/office/powerpoint/2010/main" val="1067460176"/>
      </p:ext>
    </p:extLst>
  </p:cSld>
  <p:clrMapOvr>
    <a:masterClrMapping/>
  </p:clrMapOvr>
  <p:transition spd="med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hjä 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35624" y="368923"/>
            <a:ext cx="437056" cy="437032"/>
          </a:xfrm>
          <a:prstGeom prst="rect">
            <a:avLst/>
          </a:prstGeom>
        </p:spPr>
      </p:pic>
      <p:sp>
        <p:nvSpPr>
          <p:cNvPr id="3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8005977" y="4729407"/>
            <a:ext cx="863990" cy="165406"/>
          </a:xfrm>
          <a:prstGeom prst="rect">
            <a:avLst/>
          </a:prstGeom>
        </p:spPr>
        <p:txBody>
          <a:bodyPr/>
          <a:lstStyle>
            <a:lvl1pPr>
              <a:defRPr sz="700"/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4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/>
          <a:p>
            <a:fld id="{E70C97DB-DA9C-4CFA-B970-B8599B25F3E4}" type="datetime1">
              <a:rPr lang="fi-FI" smtClean="0"/>
              <a:t>13.8.2026</a:t>
            </a:fld>
            <a:endParaRPr lang="fi-FI"/>
          </a:p>
        </p:txBody>
      </p:sp>
      <p:sp>
        <p:nvSpPr>
          <p:cNvPr id="5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7" name="Tekstin paikkamerkki 3"/>
          <p:cNvSpPr>
            <a:spLocks noGrp="1"/>
          </p:cNvSpPr>
          <p:nvPr>
            <p:ph type="body" sz="quarter" idx="22" hasCustomPrompt="1"/>
          </p:nvPr>
        </p:nvSpPr>
        <p:spPr>
          <a:xfrm>
            <a:off x="252000" y="290513"/>
            <a:ext cx="4320000" cy="250837"/>
          </a:xfrm>
          <a:prstGeom prst="rect">
            <a:avLst/>
          </a:prstGeom>
        </p:spPr>
        <p:txBody>
          <a:bodyPr anchor="t"/>
          <a:lstStyle>
            <a:lvl1pPr marL="2520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000" b="0" kern="1200" spc="0" baseline="0">
                <a:solidFill>
                  <a:schemeClr val="tx1"/>
                </a:solidFill>
              </a:defRPr>
            </a:lvl1pPr>
            <a:lvl2pPr marL="314865" indent="0">
              <a:buFontTx/>
              <a:buNone/>
              <a:defRPr/>
            </a:lvl2pPr>
            <a:lvl3pPr marL="629724" indent="0">
              <a:buFontTx/>
              <a:buNone/>
              <a:defRPr/>
            </a:lvl3pPr>
            <a:lvl4pPr marL="944589" indent="0">
              <a:buFontTx/>
              <a:buNone/>
              <a:defRPr/>
            </a:lvl4pPr>
            <a:lvl5pPr marL="1267851" indent="0">
              <a:buFontTx/>
              <a:buNone/>
              <a:defRPr/>
            </a:lvl5pPr>
          </a:lstStyle>
          <a:p>
            <a:pPr lvl="0"/>
            <a:r>
              <a:rPr lang="en-US" err="1"/>
              <a:t>Väliotsikko</a:t>
            </a:r>
            <a:r>
              <a:rPr lang="en-US"/>
              <a:t> </a:t>
            </a:r>
            <a:r>
              <a:rPr lang="en-US" err="1"/>
              <a:t>yläviitteenä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83285883"/>
      </p:ext>
    </p:extLst>
  </p:cSld>
  <p:clrMapOvr>
    <a:masterClrMapping/>
  </p:clrMapOvr>
  <p:transition spd="med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-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uva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35624" y="368923"/>
            <a:ext cx="437056" cy="437032"/>
          </a:xfrm>
          <a:prstGeom prst="rect">
            <a:avLst/>
          </a:prstGeom>
        </p:spPr>
      </p:pic>
      <p:sp>
        <p:nvSpPr>
          <p:cNvPr id="14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8005977" y="4729407"/>
            <a:ext cx="863990" cy="165406"/>
          </a:xfrm>
          <a:prstGeom prst="rect">
            <a:avLst/>
          </a:prstGeom>
        </p:spPr>
        <p:txBody>
          <a:bodyPr/>
          <a:lstStyle>
            <a:lvl1pPr>
              <a:defRPr sz="700"/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5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/>
          <a:p>
            <a:fld id="{8D9E7F89-CFBC-40A6-849E-791F2CE17670}" type="datetime1">
              <a:rPr lang="fi-FI" smtClean="0"/>
              <a:t>13.8.2026</a:t>
            </a:fld>
            <a:endParaRPr lang="fi-FI"/>
          </a:p>
        </p:txBody>
      </p:sp>
      <p:sp>
        <p:nvSpPr>
          <p:cNvPr id="17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/>
          <a:p>
            <a:r>
              <a:rPr lang="fi-FI"/>
              <a:t>Teknologiateollisuus</a:t>
            </a:r>
          </a:p>
        </p:txBody>
      </p:sp>
      <p:sp>
        <p:nvSpPr>
          <p:cNvPr id="11" name="Tekstin paikkamerkki 28"/>
          <p:cNvSpPr>
            <a:spLocks noGrp="1"/>
          </p:cNvSpPr>
          <p:nvPr>
            <p:ph type="body" sz="quarter" idx="22" hasCustomPrompt="1"/>
          </p:nvPr>
        </p:nvSpPr>
        <p:spPr>
          <a:xfrm>
            <a:off x="1072800" y="1913747"/>
            <a:ext cx="7171200" cy="1176411"/>
          </a:xfrm>
          <a:prstGeom prst="rect">
            <a:avLst/>
          </a:prstGeom>
        </p:spPr>
        <p:txBody>
          <a:bodyPr/>
          <a:lstStyle>
            <a:lvl1pPr marL="14400" indent="0">
              <a:lnSpc>
                <a:spcPts val="2700"/>
              </a:lnSpc>
              <a:spcAft>
                <a:spcPts val="0"/>
              </a:spcAft>
              <a:buFontTx/>
              <a:buNone/>
              <a:defRPr sz="2200" b="1" baseline="0">
                <a:solidFill>
                  <a:srgbClr val="000000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väliotsikkoa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07341520"/>
      </p:ext>
    </p:extLst>
  </p:cSld>
  <p:clrMapOvr>
    <a:masterClrMapping/>
  </p:clrMapOvr>
  <p:transition spd="med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tekstille ja kuvalle - valko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Kuvan paikkamerkki 6"/>
          <p:cNvSpPr>
            <a:spLocks noGrp="1"/>
          </p:cNvSpPr>
          <p:nvPr>
            <p:ph type="pic" sz="quarter" idx="18"/>
          </p:nvPr>
        </p:nvSpPr>
        <p:spPr>
          <a:xfrm>
            <a:off x="5090400" y="0"/>
            <a:ext cx="4053605" cy="51435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rgbClr val="000000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9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4D1D5393-FFB8-4AFB-965F-DF835FFEFFC2}" type="datetime1">
              <a:rPr lang="fi-FI" smtClean="0"/>
              <a:t>13.8.2026</a:t>
            </a:fld>
            <a:endParaRPr lang="fi-FI"/>
          </a:p>
        </p:txBody>
      </p:sp>
      <p:sp>
        <p:nvSpPr>
          <p:cNvPr id="10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fi-FI"/>
              <a:t>Teknologiateollisuus</a:t>
            </a:r>
          </a:p>
        </p:txBody>
      </p:sp>
      <p:sp>
        <p:nvSpPr>
          <p:cNvPr id="7" name="Tekstin paikkamerkki 2"/>
          <p:cNvSpPr>
            <a:spLocks noGrp="1"/>
          </p:cNvSpPr>
          <p:nvPr>
            <p:ph idx="21"/>
          </p:nvPr>
        </p:nvSpPr>
        <p:spPr>
          <a:xfrm>
            <a:off x="1072800" y="1585226"/>
            <a:ext cx="3844800" cy="2849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4000" marR="0" indent="-212400" algn="l" defTabSz="806052" rtl="0" eaLnBrk="1" fontAlgn="auto" latinLnBrk="0" hangingPunct="1">
              <a:lnSpc>
                <a:spcPts val="2000"/>
              </a:lnSpc>
              <a:spcBef>
                <a:spcPts val="400"/>
              </a:spcBef>
              <a:spcAft>
                <a:spcPts val="30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 sz="1600">
                <a:solidFill>
                  <a:srgbClr val="000000"/>
                </a:solidFill>
              </a:defRPr>
            </a:lvl1pPr>
            <a:lvl2pPr indent="-158400">
              <a:buSzPct val="125000"/>
              <a:defRPr sz="1300" baseline="0">
                <a:solidFill>
                  <a:srgbClr val="000000"/>
                </a:solidFill>
              </a:defRPr>
            </a:lvl2pPr>
            <a:lvl3pPr indent="-158400">
              <a:buSzPct val="125000"/>
              <a:defRPr sz="1100">
                <a:solidFill>
                  <a:srgbClr val="000000"/>
                </a:solidFill>
              </a:defRPr>
            </a:lvl3pPr>
            <a:lvl4pPr indent="-158400">
              <a:buSzPct val="125000"/>
              <a:defRPr sz="1000">
                <a:solidFill>
                  <a:srgbClr val="000000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8" name="Tekstin paikkamerkki 28"/>
          <p:cNvSpPr>
            <a:spLocks noGrp="1"/>
          </p:cNvSpPr>
          <p:nvPr>
            <p:ph type="body" sz="quarter" idx="22" hasCustomPrompt="1"/>
          </p:nvPr>
        </p:nvSpPr>
        <p:spPr>
          <a:xfrm>
            <a:off x="1072800" y="1102950"/>
            <a:ext cx="3844800" cy="367183"/>
          </a:xfrm>
          <a:prstGeom prst="rect">
            <a:avLst/>
          </a:prstGeom>
        </p:spPr>
        <p:txBody>
          <a:bodyPr/>
          <a:lstStyle>
            <a:lvl1pPr marL="14400" indent="0">
              <a:lnSpc>
                <a:spcPts val="2700"/>
              </a:lnSpc>
              <a:spcAft>
                <a:spcPts val="0"/>
              </a:spcAft>
              <a:buFontTx/>
              <a:buNone/>
              <a:defRPr sz="2200" b="1" baseline="0">
                <a:solidFill>
                  <a:srgbClr val="000000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21886745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- turkoosi">
    <p:bg>
      <p:bgPr>
        <a:solidFill>
          <a:srgbClr val="0ACF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35004" y="370433"/>
            <a:ext cx="437200" cy="437174"/>
          </a:xfrm>
          <a:prstGeom prst="rect">
            <a:avLst/>
          </a:prstGeom>
        </p:spPr>
      </p:pic>
      <p:sp>
        <p:nvSpPr>
          <p:cNvPr id="9" name="Tekstin paikkamerkki 28"/>
          <p:cNvSpPr>
            <a:spLocks noGrp="1"/>
          </p:cNvSpPr>
          <p:nvPr>
            <p:ph type="body" sz="quarter" idx="15" hasCustomPrompt="1"/>
          </p:nvPr>
        </p:nvSpPr>
        <p:spPr>
          <a:xfrm>
            <a:off x="1072800" y="1924882"/>
            <a:ext cx="6977283" cy="1165268"/>
          </a:xfrm>
          <a:prstGeom prst="rect">
            <a:avLst/>
          </a:prstGeom>
        </p:spPr>
        <p:txBody>
          <a:bodyPr/>
          <a:lstStyle>
            <a:lvl1pPr marL="10800" indent="0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200" b="1" baseline="0">
                <a:solidFill>
                  <a:schemeClr val="bg1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väliotsikkoa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10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8005977" y="4729407"/>
            <a:ext cx="863990" cy="165406"/>
          </a:xfrm>
          <a:prstGeom prst="rect">
            <a:avLst/>
          </a:prstGeom>
        </p:spPr>
        <p:txBody>
          <a:bodyPr/>
          <a:lstStyle>
            <a:lvl1pPr>
              <a:defRPr sz="700">
                <a:solidFill>
                  <a:schemeClr val="bg1"/>
                </a:solidFill>
              </a:defRPr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2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BD49F65-936D-47C1-B476-B10D0AC9DEC4}" type="datetime1">
              <a:rPr lang="fi-FI" smtClean="0"/>
              <a:t>13.8.2026</a:t>
            </a:fld>
            <a:endParaRPr lang="fi-FI"/>
          </a:p>
        </p:txBody>
      </p:sp>
      <p:sp>
        <p:nvSpPr>
          <p:cNvPr id="14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Teknologiateollisuus</a:t>
            </a:r>
          </a:p>
        </p:txBody>
      </p:sp>
    </p:spTree>
    <p:extLst>
      <p:ext uri="{BB962C8B-B14F-4D97-AF65-F5344CB8AC3E}">
        <p14:creationId xmlns:p14="http://schemas.microsoft.com/office/powerpoint/2010/main" val="456958868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tekstille ja kuvalle - turkoosi">
    <p:bg>
      <p:bgPr>
        <a:solidFill>
          <a:srgbClr val="0ACF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Kuvan paikkamerkki 6"/>
          <p:cNvSpPr>
            <a:spLocks noGrp="1"/>
          </p:cNvSpPr>
          <p:nvPr>
            <p:ph type="pic" sz="quarter" idx="18"/>
          </p:nvPr>
        </p:nvSpPr>
        <p:spPr>
          <a:xfrm>
            <a:off x="5090400" y="0"/>
            <a:ext cx="4053605" cy="51435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9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E114E9B-AF34-462B-9107-FB4A4FE20955}" type="datetime1">
              <a:rPr lang="fi-FI" smtClean="0"/>
              <a:t>13.8.2026</a:t>
            </a:fld>
            <a:endParaRPr lang="fi-FI"/>
          </a:p>
        </p:txBody>
      </p:sp>
      <p:sp>
        <p:nvSpPr>
          <p:cNvPr id="10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Teknologiateollisuus</a:t>
            </a:r>
          </a:p>
        </p:txBody>
      </p:sp>
      <p:sp>
        <p:nvSpPr>
          <p:cNvPr id="7" name="Tekstin paikkamerkki 2"/>
          <p:cNvSpPr>
            <a:spLocks noGrp="1"/>
          </p:cNvSpPr>
          <p:nvPr>
            <p:ph idx="21"/>
          </p:nvPr>
        </p:nvSpPr>
        <p:spPr>
          <a:xfrm>
            <a:off x="1072800" y="1583052"/>
            <a:ext cx="3844800" cy="2849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4000" marR="0" indent="-212400" algn="l" defTabSz="806052" rtl="0" eaLnBrk="1" fontAlgn="auto" latinLnBrk="0" hangingPunct="1">
              <a:lnSpc>
                <a:spcPts val="2000"/>
              </a:lnSpc>
              <a:spcBef>
                <a:spcPts val="400"/>
              </a:spcBef>
              <a:spcAft>
                <a:spcPts val="30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</a:defRPr>
            </a:lvl1pPr>
            <a:lvl2pPr indent="-158400">
              <a:buSzPct val="125000"/>
              <a:defRPr sz="1300" baseline="0">
                <a:solidFill>
                  <a:schemeClr val="bg1"/>
                </a:solidFill>
              </a:defRPr>
            </a:lvl2pPr>
            <a:lvl3pPr indent="-158400">
              <a:buSzPct val="125000"/>
              <a:defRPr sz="1100">
                <a:solidFill>
                  <a:schemeClr val="bg1"/>
                </a:solidFill>
              </a:defRPr>
            </a:lvl3pPr>
            <a:lvl4pPr indent="-158400">
              <a:buSzPct val="125000"/>
              <a:defRPr sz="1000">
                <a:solidFill>
                  <a:schemeClr val="bg1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8" name="Tekstin paikkamerkki 28"/>
          <p:cNvSpPr>
            <a:spLocks noGrp="1"/>
          </p:cNvSpPr>
          <p:nvPr>
            <p:ph type="body" sz="quarter" idx="22" hasCustomPrompt="1"/>
          </p:nvPr>
        </p:nvSpPr>
        <p:spPr>
          <a:xfrm>
            <a:off x="1072800" y="1102950"/>
            <a:ext cx="3844800" cy="367183"/>
          </a:xfrm>
          <a:prstGeom prst="rect">
            <a:avLst/>
          </a:prstGeom>
        </p:spPr>
        <p:txBody>
          <a:bodyPr/>
          <a:lstStyle>
            <a:lvl1pPr marL="14400" indent="0">
              <a:lnSpc>
                <a:spcPts val="2700"/>
              </a:lnSpc>
              <a:spcAft>
                <a:spcPts val="0"/>
              </a:spcAft>
              <a:buFontTx/>
              <a:buNone/>
              <a:defRPr sz="2200" b="1" baseline="0">
                <a:solidFill>
                  <a:schemeClr val="bg1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05528484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- petroli">
    <p:bg>
      <p:bgPr>
        <a:solidFill>
          <a:srgbClr val="0F78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35004" y="370433"/>
            <a:ext cx="437200" cy="437174"/>
          </a:xfrm>
          <a:prstGeom prst="rect">
            <a:avLst/>
          </a:prstGeom>
        </p:spPr>
      </p:pic>
      <p:sp>
        <p:nvSpPr>
          <p:cNvPr id="10" name="Tekstin paikkamerkki 28"/>
          <p:cNvSpPr>
            <a:spLocks noGrp="1"/>
          </p:cNvSpPr>
          <p:nvPr>
            <p:ph type="body" sz="quarter" idx="15" hasCustomPrompt="1"/>
          </p:nvPr>
        </p:nvSpPr>
        <p:spPr>
          <a:xfrm>
            <a:off x="1072800" y="1924882"/>
            <a:ext cx="6977283" cy="1165268"/>
          </a:xfrm>
          <a:prstGeom prst="rect">
            <a:avLst/>
          </a:prstGeom>
        </p:spPr>
        <p:txBody>
          <a:bodyPr/>
          <a:lstStyle>
            <a:lvl1pPr marL="10800" indent="0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200" b="1" baseline="0">
                <a:solidFill>
                  <a:schemeClr val="bg1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väliotsikkoa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12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8005977" y="4729407"/>
            <a:ext cx="863990" cy="165406"/>
          </a:xfrm>
          <a:prstGeom prst="rect">
            <a:avLst/>
          </a:prstGeom>
        </p:spPr>
        <p:txBody>
          <a:bodyPr/>
          <a:lstStyle>
            <a:lvl1pPr>
              <a:defRPr sz="700">
                <a:solidFill>
                  <a:schemeClr val="bg1"/>
                </a:solidFill>
              </a:defRPr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4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7D0C29F-D373-4791-88C9-86C29F06AD83}" type="datetime1">
              <a:rPr lang="fi-FI" smtClean="0"/>
              <a:t>13.8.2026</a:t>
            </a:fld>
            <a:endParaRPr lang="fi-FI"/>
          </a:p>
        </p:txBody>
      </p:sp>
      <p:sp>
        <p:nvSpPr>
          <p:cNvPr id="15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Teknologiateollisuus</a:t>
            </a:r>
          </a:p>
        </p:txBody>
      </p:sp>
    </p:spTree>
    <p:extLst>
      <p:ext uri="{BB962C8B-B14F-4D97-AF65-F5344CB8AC3E}">
        <p14:creationId xmlns:p14="http://schemas.microsoft.com/office/powerpoint/2010/main" val="1747701072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tekstille ja kuvalle - petroli">
    <p:bg>
      <p:bgPr>
        <a:solidFill>
          <a:srgbClr val="0F78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Kuvan paikkamerkki 6"/>
          <p:cNvSpPr>
            <a:spLocks noGrp="1"/>
          </p:cNvSpPr>
          <p:nvPr>
            <p:ph type="pic" sz="quarter" idx="18"/>
          </p:nvPr>
        </p:nvSpPr>
        <p:spPr>
          <a:xfrm>
            <a:off x="5090400" y="0"/>
            <a:ext cx="4053605" cy="51435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9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C870B0A-5FAA-48CC-9422-68AAC5A5CADB}" type="datetime1">
              <a:rPr lang="fi-FI" smtClean="0"/>
              <a:t>13.8.2026</a:t>
            </a:fld>
            <a:endParaRPr lang="fi-FI"/>
          </a:p>
        </p:txBody>
      </p:sp>
      <p:sp>
        <p:nvSpPr>
          <p:cNvPr id="10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Teknologiateollisuus</a:t>
            </a:r>
          </a:p>
        </p:txBody>
      </p:sp>
      <p:sp>
        <p:nvSpPr>
          <p:cNvPr id="11" name="Tekstin paikkamerkki 2"/>
          <p:cNvSpPr>
            <a:spLocks noGrp="1"/>
          </p:cNvSpPr>
          <p:nvPr>
            <p:ph idx="21"/>
          </p:nvPr>
        </p:nvSpPr>
        <p:spPr>
          <a:xfrm>
            <a:off x="1072800" y="1584884"/>
            <a:ext cx="3844800" cy="2849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4000" marR="0" indent="-212400" algn="l" defTabSz="806052" rtl="0" eaLnBrk="1" fontAlgn="auto" latinLnBrk="0" hangingPunct="1">
              <a:lnSpc>
                <a:spcPts val="2000"/>
              </a:lnSpc>
              <a:spcBef>
                <a:spcPts val="400"/>
              </a:spcBef>
              <a:spcAft>
                <a:spcPts val="30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</a:defRPr>
            </a:lvl1pPr>
            <a:lvl2pPr indent="-158400">
              <a:buSzPct val="125000"/>
              <a:defRPr sz="1300" baseline="0">
                <a:solidFill>
                  <a:schemeClr val="bg1"/>
                </a:solidFill>
              </a:defRPr>
            </a:lvl2pPr>
            <a:lvl3pPr indent="-158400">
              <a:buSzPct val="125000"/>
              <a:defRPr sz="1100">
                <a:solidFill>
                  <a:schemeClr val="bg1"/>
                </a:solidFill>
              </a:defRPr>
            </a:lvl3pPr>
            <a:lvl4pPr indent="-158400">
              <a:buSzPct val="125000"/>
              <a:defRPr sz="1000">
                <a:solidFill>
                  <a:schemeClr val="bg1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12" name="Tekstin paikkamerkki 28"/>
          <p:cNvSpPr>
            <a:spLocks noGrp="1"/>
          </p:cNvSpPr>
          <p:nvPr>
            <p:ph type="body" sz="quarter" idx="22" hasCustomPrompt="1"/>
          </p:nvPr>
        </p:nvSpPr>
        <p:spPr>
          <a:xfrm>
            <a:off x="1072800" y="1102950"/>
            <a:ext cx="3844800" cy="367183"/>
          </a:xfrm>
          <a:prstGeom prst="rect">
            <a:avLst/>
          </a:prstGeom>
        </p:spPr>
        <p:txBody>
          <a:bodyPr/>
          <a:lstStyle>
            <a:lvl1pPr marL="14400" indent="0">
              <a:lnSpc>
                <a:spcPts val="2700"/>
              </a:lnSpc>
              <a:spcAft>
                <a:spcPts val="0"/>
              </a:spcAft>
              <a:buFontTx/>
              <a:buNone/>
              <a:defRPr sz="2200" b="1" baseline="0">
                <a:solidFill>
                  <a:schemeClr val="bg1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47428192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- sininen">
    <p:bg>
      <p:bgPr>
        <a:solidFill>
          <a:srgbClr val="141F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35004" y="370433"/>
            <a:ext cx="437200" cy="437174"/>
          </a:xfrm>
          <a:prstGeom prst="rect">
            <a:avLst/>
          </a:prstGeom>
        </p:spPr>
      </p:pic>
      <p:sp>
        <p:nvSpPr>
          <p:cNvPr id="10" name="Tekstin paikkamerkki 28"/>
          <p:cNvSpPr>
            <a:spLocks noGrp="1"/>
          </p:cNvSpPr>
          <p:nvPr>
            <p:ph type="body" sz="quarter" idx="15" hasCustomPrompt="1"/>
          </p:nvPr>
        </p:nvSpPr>
        <p:spPr>
          <a:xfrm>
            <a:off x="1072800" y="1924882"/>
            <a:ext cx="6977283" cy="1165268"/>
          </a:xfrm>
          <a:prstGeom prst="rect">
            <a:avLst/>
          </a:prstGeom>
        </p:spPr>
        <p:txBody>
          <a:bodyPr/>
          <a:lstStyle>
            <a:lvl1pPr marL="10800" indent="0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200" b="1" baseline="0">
                <a:solidFill>
                  <a:schemeClr val="bg1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väliotsikkoa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12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8005977" y="4729407"/>
            <a:ext cx="863990" cy="165406"/>
          </a:xfrm>
          <a:prstGeom prst="rect">
            <a:avLst/>
          </a:prstGeom>
        </p:spPr>
        <p:txBody>
          <a:bodyPr/>
          <a:lstStyle>
            <a:lvl1pPr>
              <a:defRPr sz="700">
                <a:solidFill>
                  <a:schemeClr val="bg1"/>
                </a:solidFill>
              </a:defRPr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4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3A50D0A-99B9-48FE-8B08-047EE10ADBDA}" type="datetime1">
              <a:rPr lang="fi-FI" smtClean="0"/>
              <a:t>13.8.2026</a:t>
            </a:fld>
            <a:endParaRPr lang="fi-FI"/>
          </a:p>
        </p:txBody>
      </p:sp>
      <p:sp>
        <p:nvSpPr>
          <p:cNvPr id="15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Teknologiateollisuus</a:t>
            </a:r>
          </a:p>
        </p:txBody>
      </p:sp>
    </p:spTree>
    <p:extLst>
      <p:ext uri="{BB962C8B-B14F-4D97-AF65-F5344CB8AC3E}">
        <p14:creationId xmlns:p14="http://schemas.microsoft.com/office/powerpoint/2010/main" val="4062311651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tekstille ja kuvalle - sininen">
    <p:bg>
      <p:bgPr>
        <a:solidFill>
          <a:srgbClr val="141F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Kuvan paikkamerkki 6"/>
          <p:cNvSpPr>
            <a:spLocks noGrp="1"/>
          </p:cNvSpPr>
          <p:nvPr>
            <p:ph type="pic" sz="quarter" idx="18"/>
          </p:nvPr>
        </p:nvSpPr>
        <p:spPr>
          <a:xfrm>
            <a:off x="5090400" y="0"/>
            <a:ext cx="4053605" cy="51435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9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1EF2A4B-BD6C-442B-B37A-933F3A2F5101}" type="datetime1">
              <a:rPr lang="fi-FI" smtClean="0"/>
              <a:t>13.8.2026</a:t>
            </a:fld>
            <a:endParaRPr lang="fi-FI"/>
          </a:p>
        </p:txBody>
      </p:sp>
      <p:sp>
        <p:nvSpPr>
          <p:cNvPr id="10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Teknologiateollisuus</a:t>
            </a:r>
          </a:p>
        </p:txBody>
      </p:sp>
      <p:sp>
        <p:nvSpPr>
          <p:cNvPr id="7" name="Tekstin paikkamerkki 2"/>
          <p:cNvSpPr>
            <a:spLocks noGrp="1"/>
          </p:cNvSpPr>
          <p:nvPr>
            <p:ph idx="21"/>
          </p:nvPr>
        </p:nvSpPr>
        <p:spPr>
          <a:xfrm>
            <a:off x="1072800" y="1585226"/>
            <a:ext cx="3844800" cy="2849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4000" marR="0" indent="-212400" algn="l" defTabSz="806052" rtl="0" eaLnBrk="1" fontAlgn="auto" latinLnBrk="0" hangingPunct="1">
              <a:lnSpc>
                <a:spcPts val="2000"/>
              </a:lnSpc>
              <a:spcBef>
                <a:spcPts val="400"/>
              </a:spcBef>
              <a:spcAft>
                <a:spcPts val="300"/>
              </a:spcAft>
              <a:buClrTx/>
              <a:buSzPct val="125000"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</a:defRPr>
            </a:lvl1pPr>
            <a:lvl2pPr indent="-158400">
              <a:buSzPct val="125000"/>
              <a:defRPr sz="1300" baseline="0">
                <a:solidFill>
                  <a:schemeClr val="bg1"/>
                </a:solidFill>
              </a:defRPr>
            </a:lvl2pPr>
            <a:lvl3pPr indent="-158400">
              <a:buSzPct val="125000"/>
              <a:defRPr sz="1100">
                <a:solidFill>
                  <a:schemeClr val="bg1"/>
                </a:solidFill>
              </a:defRPr>
            </a:lvl3pPr>
            <a:lvl4pPr indent="-158400">
              <a:buSzPct val="125000"/>
              <a:defRPr sz="1000">
                <a:solidFill>
                  <a:schemeClr val="bg1"/>
                </a:solidFill>
              </a:defRPr>
            </a:lvl4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8" name="Tekstin paikkamerkki 28"/>
          <p:cNvSpPr>
            <a:spLocks noGrp="1"/>
          </p:cNvSpPr>
          <p:nvPr>
            <p:ph type="body" sz="quarter" idx="22" hasCustomPrompt="1"/>
          </p:nvPr>
        </p:nvSpPr>
        <p:spPr>
          <a:xfrm>
            <a:off x="1072800" y="1102950"/>
            <a:ext cx="3844800" cy="367183"/>
          </a:xfrm>
          <a:prstGeom prst="rect">
            <a:avLst/>
          </a:prstGeom>
        </p:spPr>
        <p:txBody>
          <a:bodyPr/>
          <a:lstStyle>
            <a:lvl1pPr marL="14400" indent="0">
              <a:lnSpc>
                <a:spcPts val="2700"/>
              </a:lnSpc>
              <a:spcAft>
                <a:spcPts val="0"/>
              </a:spcAft>
              <a:buFontTx/>
              <a:buNone/>
              <a:defRPr sz="2200" b="1" baseline="0">
                <a:solidFill>
                  <a:schemeClr val="bg1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81393815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- violetti">
    <p:bg>
      <p:bgPr>
        <a:solidFill>
          <a:srgbClr val="8A0F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35004" y="370433"/>
            <a:ext cx="437200" cy="437174"/>
          </a:xfrm>
          <a:prstGeom prst="rect">
            <a:avLst/>
          </a:prstGeom>
        </p:spPr>
      </p:pic>
      <p:sp>
        <p:nvSpPr>
          <p:cNvPr id="10" name="Tekstin paikkamerkki 28"/>
          <p:cNvSpPr>
            <a:spLocks noGrp="1"/>
          </p:cNvSpPr>
          <p:nvPr>
            <p:ph type="body" sz="quarter" idx="15" hasCustomPrompt="1"/>
          </p:nvPr>
        </p:nvSpPr>
        <p:spPr>
          <a:xfrm>
            <a:off x="1072800" y="1924882"/>
            <a:ext cx="6977283" cy="1165268"/>
          </a:xfrm>
          <a:prstGeom prst="rect">
            <a:avLst/>
          </a:prstGeom>
        </p:spPr>
        <p:txBody>
          <a:bodyPr/>
          <a:lstStyle>
            <a:lvl1pPr marL="10800" indent="0">
              <a:lnSpc>
                <a:spcPts val="27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200" b="1" baseline="0">
                <a:solidFill>
                  <a:schemeClr val="bg1"/>
                </a:solidFill>
              </a:defRPr>
            </a:lvl1pPr>
            <a:lvl2pPr marL="314865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2pPr>
            <a:lvl3pPr marL="629724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3pPr>
            <a:lvl4pPr marL="944589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4pPr>
            <a:lvl5pPr marL="1267851" indent="0">
              <a:spcAft>
                <a:spcPts val="0"/>
              </a:spcAft>
              <a:buFontTx/>
              <a:buNone/>
              <a:defRPr sz="2200" b="1">
                <a:solidFill>
                  <a:srgbClr val="666666"/>
                </a:solidFill>
              </a:defRPr>
            </a:lvl5pPr>
          </a:lstStyle>
          <a:p>
            <a:pPr lvl="0"/>
            <a:r>
              <a:rPr lang="fi-FI"/>
              <a:t>Muokkaa väliotsikkoa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12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8005977" y="4729407"/>
            <a:ext cx="863990" cy="165406"/>
          </a:xfrm>
          <a:prstGeom prst="rect">
            <a:avLst/>
          </a:prstGeom>
        </p:spPr>
        <p:txBody>
          <a:bodyPr/>
          <a:lstStyle>
            <a:lvl1pPr>
              <a:defRPr sz="700">
                <a:solidFill>
                  <a:schemeClr val="bg1"/>
                </a:solidFill>
              </a:defRPr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14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AA3CBEF-2865-4434-A020-1FAA7DCEF42D}" type="datetime1">
              <a:rPr lang="fi-FI" smtClean="0"/>
              <a:t>13.8.2026</a:t>
            </a:fld>
            <a:endParaRPr lang="fi-FI"/>
          </a:p>
        </p:txBody>
      </p:sp>
      <p:sp>
        <p:nvSpPr>
          <p:cNvPr id="15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295891" cy="16469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/>
              <a:t>Teknologiateollisuus</a:t>
            </a:r>
          </a:p>
        </p:txBody>
      </p:sp>
    </p:spTree>
    <p:extLst>
      <p:ext uri="{BB962C8B-B14F-4D97-AF65-F5344CB8AC3E}">
        <p14:creationId xmlns:p14="http://schemas.microsoft.com/office/powerpoint/2010/main" val="330501944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282027" y="4728047"/>
            <a:ext cx="919711" cy="163042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7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fld id="{1B16F53B-7158-4458-A0D4-1436C88C6842}" type="datetime1">
              <a:rPr lang="fi-FI" smtClean="0"/>
              <a:t>13.8.2026</a:t>
            </a:fld>
            <a:endParaRPr lang="fi-FI"/>
          </a:p>
        </p:txBody>
      </p:sp>
      <p:sp>
        <p:nvSpPr>
          <p:cNvPr id="8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1111307" y="4728047"/>
            <a:ext cx="1296094" cy="163042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7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fi-FI"/>
              <a:t>Teknologiateollisuus</a:t>
            </a:r>
          </a:p>
        </p:txBody>
      </p:sp>
      <p:sp>
        <p:nvSpPr>
          <p:cNvPr id="26" name="Tekstin paikkamerkki 3"/>
          <p:cNvSpPr>
            <a:spLocks noGrp="1"/>
          </p:cNvSpPr>
          <p:nvPr>
            <p:ph type="body" idx="1"/>
          </p:nvPr>
        </p:nvSpPr>
        <p:spPr>
          <a:xfrm>
            <a:off x="1072801" y="1583532"/>
            <a:ext cx="7171199" cy="28932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</p:txBody>
      </p:sp>
      <p:sp>
        <p:nvSpPr>
          <p:cNvPr id="27" name="Otsikon paikkamerkki 2"/>
          <p:cNvSpPr>
            <a:spLocks noGrp="1"/>
          </p:cNvSpPr>
          <p:nvPr>
            <p:ph type="title"/>
          </p:nvPr>
        </p:nvSpPr>
        <p:spPr>
          <a:xfrm>
            <a:off x="1072801" y="1102950"/>
            <a:ext cx="7171199" cy="36718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/>
              <a:t>Muokkaa </a:t>
            </a:r>
            <a:r>
              <a:rPr lang="fi-FI" err="1"/>
              <a:t>perustyyl</a:t>
            </a:r>
            <a:r>
              <a:rPr lang="fi-FI"/>
              <a:t>. </a:t>
            </a:r>
            <a:r>
              <a:rPr lang="fi-FI" err="1"/>
              <a:t>napsautt</a:t>
            </a:r>
            <a:r>
              <a:rPr lang="fi-FI"/>
              <a:t>.</a:t>
            </a:r>
          </a:p>
        </p:txBody>
      </p:sp>
      <p:sp>
        <p:nvSpPr>
          <p:cNvPr id="13" name="Dian numeron paikkamerkki 1"/>
          <p:cNvSpPr>
            <a:spLocks noGrp="1"/>
          </p:cNvSpPr>
          <p:nvPr>
            <p:ph type="sldNum" sz="quarter" idx="4"/>
          </p:nvPr>
        </p:nvSpPr>
        <p:spPr>
          <a:xfrm>
            <a:off x="8005977" y="4729163"/>
            <a:ext cx="863990" cy="166687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700">
                <a:solidFill>
                  <a:schemeClr val="tx1"/>
                </a:solidFill>
              </a:defRPr>
            </a:lvl1pPr>
          </a:lstStyle>
          <a:p>
            <a:fld id="{6FCB6B90-8271-4E8F-82C1-E646FBB48A2E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29942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01" r:id="rId2"/>
    <p:sldLayoutId id="2147483664" r:id="rId3"/>
    <p:sldLayoutId id="2147483679" r:id="rId4"/>
    <p:sldLayoutId id="2147483665" r:id="rId5"/>
    <p:sldLayoutId id="2147483681" r:id="rId6"/>
    <p:sldLayoutId id="2147483666" r:id="rId7"/>
    <p:sldLayoutId id="2147483682" r:id="rId8"/>
    <p:sldLayoutId id="2147483667" r:id="rId9"/>
    <p:sldLayoutId id="2147483683" r:id="rId10"/>
    <p:sldLayoutId id="2147483668" r:id="rId11"/>
    <p:sldLayoutId id="2147483684" r:id="rId12"/>
    <p:sldLayoutId id="2147483669" r:id="rId13"/>
    <p:sldLayoutId id="2147483685" r:id="rId14"/>
    <p:sldLayoutId id="2147483670" r:id="rId15"/>
    <p:sldLayoutId id="2147483686" r:id="rId16"/>
    <p:sldLayoutId id="2147483671" r:id="rId17"/>
    <p:sldLayoutId id="2147483687" r:id="rId18"/>
    <p:sldLayoutId id="2147483702" r:id="rId19"/>
    <p:sldLayoutId id="2147483704" r:id="rId20"/>
    <p:sldLayoutId id="2147483680" r:id="rId21"/>
    <p:sldLayoutId id="2147483674" r:id="rId22"/>
    <p:sldLayoutId id="2147483691" r:id="rId23"/>
    <p:sldLayoutId id="2147483700" r:id="rId24"/>
    <p:sldLayoutId id="2147483696" r:id="rId25"/>
    <p:sldLayoutId id="2147483673" r:id="rId26"/>
    <p:sldLayoutId id="2147483703" r:id="rId27"/>
    <p:sldLayoutId id="2147483707" r:id="rId28"/>
    <p:sldLayoutId id="2147483708" r:id="rId29"/>
  </p:sldLayoutIdLst>
  <p:transition spd="med">
    <p:fade/>
  </p:transition>
  <p:hf hdr="0"/>
  <p:txStyles>
    <p:titleStyle>
      <a:lvl1pPr marL="14400" algn="l" defTabSz="806052" rtl="0" eaLnBrk="1" latinLnBrk="0" hangingPunct="1">
        <a:lnSpc>
          <a:spcPts val="2700"/>
        </a:lnSpc>
        <a:spcBef>
          <a:spcPts val="0"/>
        </a:spcBef>
        <a:spcAft>
          <a:spcPts val="0"/>
        </a:spcAft>
        <a:buNone/>
        <a:defRPr sz="2200" b="1" kern="1200" spc="-35" baseline="0">
          <a:solidFill>
            <a:srgbClr val="000000"/>
          </a:solidFill>
          <a:latin typeface="+mj-lt"/>
          <a:ea typeface="Adobe Fan Heiti Std B" panose="020B0700000000000000" pitchFamily="34" charset="-128"/>
          <a:cs typeface="Adobe Hebrew" panose="02040503050201020203" pitchFamily="18" charset="-79"/>
        </a:defRPr>
      </a:lvl1pPr>
    </p:titleStyle>
    <p:bodyStyle>
      <a:lvl1pPr marL="234000" indent="-212400" algn="l" defTabSz="806052" rtl="0" eaLnBrk="1" latinLnBrk="0" hangingPunct="1">
        <a:lnSpc>
          <a:spcPts val="2000"/>
        </a:lnSpc>
        <a:spcBef>
          <a:spcPts val="400"/>
        </a:spcBef>
        <a:spcAft>
          <a:spcPts val="300"/>
        </a:spcAft>
        <a:buClrTx/>
        <a:buSzPct val="125000"/>
        <a:buFont typeface="Arial" panose="020B0604020202020204" pitchFamily="34" charset="0"/>
        <a:buChar char="•"/>
        <a:defRPr sz="1600" kern="1200" spc="-35" baseline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629732" indent="-158400" algn="l" defTabSz="806052" rtl="0" eaLnBrk="1" latinLnBrk="0" hangingPunct="1">
        <a:lnSpc>
          <a:spcPts val="1800"/>
        </a:lnSpc>
        <a:spcBef>
          <a:spcPts val="200"/>
        </a:spcBef>
        <a:spcAft>
          <a:spcPts val="200"/>
        </a:spcAft>
        <a:buClrTx/>
        <a:buSzPct val="125000"/>
        <a:buFont typeface="Arial" pitchFamily="34" charset="0"/>
        <a:buChar char="–"/>
        <a:defRPr sz="1300" kern="1200" spc="-35" baseline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944591" indent="-158400" algn="l" defTabSz="806052" rtl="0" eaLnBrk="1" latinLnBrk="0" hangingPunct="1">
        <a:lnSpc>
          <a:spcPts val="1800"/>
        </a:lnSpc>
        <a:spcBef>
          <a:spcPts val="200"/>
        </a:spcBef>
        <a:spcAft>
          <a:spcPts val="200"/>
        </a:spcAft>
        <a:buClrTx/>
        <a:buSzPct val="125000"/>
        <a:buFont typeface="Arial" panose="020B0604020202020204" pitchFamily="34" charset="0"/>
        <a:buChar char="•"/>
        <a:defRPr sz="1050" kern="1200" spc="-35" baseline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267851" indent="-158400" algn="l" defTabSz="806052" rtl="0" eaLnBrk="1" latinLnBrk="0" hangingPunct="1">
        <a:lnSpc>
          <a:spcPts val="1800"/>
        </a:lnSpc>
        <a:spcBef>
          <a:spcPts val="200"/>
        </a:spcBef>
        <a:spcAft>
          <a:spcPts val="200"/>
        </a:spcAft>
        <a:buClrTx/>
        <a:buSzPct val="125000"/>
        <a:buFont typeface="Arial" pitchFamily="34" charset="0"/>
        <a:buChar char="–"/>
        <a:defRPr sz="1050" kern="1200" spc="-35" baseline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1582718" indent="-158400" algn="l" defTabSz="806052" rtl="0" eaLnBrk="1" latinLnBrk="0" hangingPunct="1">
        <a:lnSpc>
          <a:spcPts val="2000"/>
        </a:lnSpc>
        <a:spcBef>
          <a:spcPts val="400"/>
        </a:spcBef>
        <a:spcAft>
          <a:spcPts val="300"/>
        </a:spcAft>
        <a:buClrTx/>
        <a:buSzPct val="125000"/>
        <a:buFont typeface="Arial" panose="020B0604020202020204" pitchFamily="34" charset="0"/>
        <a:buChar char="•"/>
        <a:defRPr sz="1000" kern="1200" spc="-35" baseline="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216640" indent="-201515" algn="l" defTabSz="806052" rtl="0" eaLnBrk="1" latinLnBrk="0" hangingPunct="1">
        <a:spcBef>
          <a:spcPct val="20000"/>
        </a:spcBef>
        <a:buFont typeface="Arial" pitchFamily="34" charset="0"/>
        <a:buChar char="•"/>
        <a:defRPr sz="1856" kern="1200">
          <a:solidFill>
            <a:schemeClr val="tx1"/>
          </a:solidFill>
          <a:latin typeface="+mn-lt"/>
          <a:ea typeface="+mn-ea"/>
          <a:cs typeface="+mn-cs"/>
        </a:defRPr>
      </a:lvl6pPr>
      <a:lvl7pPr marL="2619666" indent="-201515" algn="l" defTabSz="806052" rtl="0" eaLnBrk="1" latinLnBrk="0" hangingPunct="1">
        <a:spcBef>
          <a:spcPct val="20000"/>
        </a:spcBef>
        <a:buFont typeface="Arial" pitchFamily="34" charset="0"/>
        <a:buChar char="•"/>
        <a:defRPr sz="1856" kern="1200">
          <a:solidFill>
            <a:schemeClr val="tx1"/>
          </a:solidFill>
          <a:latin typeface="+mn-lt"/>
          <a:ea typeface="+mn-ea"/>
          <a:cs typeface="+mn-cs"/>
        </a:defRPr>
      </a:lvl7pPr>
      <a:lvl8pPr marL="3022694" indent="-201515" algn="l" defTabSz="806052" rtl="0" eaLnBrk="1" latinLnBrk="0" hangingPunct="1">
        <a:spcBef>
          <a:spcPct val="20000"/>
        </a:spcBef>
        <a:buFont typeface="Arial" pitchFamily="34" charset="0"/>
        <a:buChar char="•"/>
        <a:defRPr sz="1856" kern="1200">
          <a:solidFill>
            <a:schemeClr val="tx1"/>
          </a:solidFill>
          <a:latin typeface="+mn-lt"/>
          <a:ea typeface="+mn-ea"/>
          <a:cs typeface="+mn-cs"/>
        </a:defRPr>
      </a:lvl8pPr>
      <a:lvl9pPr marL="3425719" indent="-201515" algn="l" defTabSz="806052" rtl="0" eaLnBrk="1" latinLnBrk="0" hangingPunct="1">
        <a:spcBef>
          <a:spcPct val="20000"/>
        </a:spcBef>
        <a:buFont typeface="Arial" pitchFamily="34" charset="0"/>
        <a:buChar char="•"/>
        <a:defRPr sz="185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806052" rtl="0" eaLnBrk="1" latinLnBrk="0" hangingPunct="1">
        <a:defRPr sz="1587" kern="1200">
          <a:solidFill>
            <a:schemeClr val="tx1"/>
          </a:solidFill>
          <a:latin typeface="+mn-lt"/>
          <a:ea typeface="+mn-ea"/>
          <a:cs typeface="+mn-cs"/>
        </a:defRPr>
      </a:lvl1pPr>
      <a:lvl2pPr marL="403025" algn="l" defTabSz="806052" rtl="0" eaLnBrk="1" latinLnBrk="0" hangingPunct="1">
        <a:defRPr sz="1587" kern="1200">
          <a:solidFill>
            <a:schemeClr val="tx1"/>
          </a:solidFill>
          <a:latin typeface="+mn-lt"/>
          <a:ea typeface="+mn-ea"/>
          <a:cs typeface="+mn-cs"/>
        </a:defRPr>
      </a:lvl2pPr>
      <a:lvl3pPr marL="806052" algn="l" defTabSz="806052" rtl="0" eaLnBrk="1" latinLnBrk="0" hangingPunct="1">
        <a:defRPr sz="1587" kern="1200">
          <a:solidFill>
            <a:schemeClr val="tx1"/>
          </a:solidFill>
          <a:latin typeface="+mn-lt"/>
          <a:ea typeface="+mn-ea"/>
          <a:cs typeface="+mn-cs"/>
        </a:defRPr>
      </a:lvl3pPr>
      <a:lvl4pPr marL="1209078" algn="l" defTabSz="806052" rtl="0" eaLnBrk="1" latinLnBrk="0" hangingPunct="1">
        <a:defRPr sz="1587" kern="1200">
          <a:solidFill>
            <a:schemeClr val="tx1"/>
          </a:solidFill>
          <a:latin typeface="+mn-lt"/>
          <a:ea typeface="+mn-ea"/>
          <a:cs typeface="+mn-cs"/>
        </a:defRPr>
      </a:lvl4pPr>
      <a:lvl5pPr marL="1612105" algn="l" defTabSz="806052" rtl="0" eaLnBrk="1" latinLnBrk="0" hangingPunct="1">
        <a:defRPr sz="1587" kern="1200">
          <a:solidFill>
            <a:schemeClr val="tx1"/>
          </a:solidFill>
          <a:latin typeface="+mn-lt"/>
          <a:ea typeface="+mn-ea"/>
          <a:cs typeface="+mn-cs"/>
        </a:defRPr>
      </a:lvl5pPr>
      <a:lvl6pPr marL="2015123" algn="l" defTabSz="806052" rtl="0" eaLnBrk="1" latinLnBrk="0" hangingPunct="1">
        <a:defRPr sz="1587" kern="1200">
          <a:solidFill>
            <a:schemeClr val="tx1"/>
          </a:solidFill>
          <a:latin typeface="+mn-lt"/>
          <a:ea typeface="+mn-ea"/>
          <a:cs typeface="+mn-cs"/>
        </a:defRPr>
      </a:lvl6pPr>
      <a:lvl7pPr marL="2418157" algn="l" defTabSz="806052" rtl="0" eaLnBrk="1" latinLnBrk="0" hangingPunct="1">
        <a:defRPr sz="1587" kern="1200">
          <a:solidFill>
            <a:schemeClr val="tx1"/>
          </a:solidFill>
          <a:latin typeface="+mn-lt"/>
          <a:ea typeface="+mn-ea"/>
          <a:cs typeface="+mn-cs"/>
        </a:defRPr>
      </a:lvl7pPr>
      <a:lvl8pPr marL="2821180" algn="l" defTabSz="806052" rtl="0" eaLnBrk="1" latinLnBrk="0" hangingPunct="1">
        <a:defRPr sz="1587" kern="1200">
          <a:solidFill>
            <a:schemeClr val="tx1"/>
          </a:solidFill>
          <a:latin typeface="+mn-lt"/>
          <a:ea typeface="+mn-ea"/>
          <a:cs typeface="+mn-cs"/>
        </a:defRPr>
      </a:lvl8pPr>
      <a:lvl9pPr marL="3224205" algn="l" defTabSz="806052" rtl="0" eaLnBrk="1" latinLnBrk="0" hangingPunct="1">
        <a:defRPr sz="158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0" pos="5520" userDrawn="1">
          <p15:clr>
            <a:srgbClr val="F26B43"/>
          </p15:clr>
        </p15:guide>
        <p15:guide id="22" orient="horz" pos="3062" userDrawn="1">
          <p15:clr>
            <a:srgbClr val="F26B43"/>
          </p15:clr>
        </p15:guide>
        <p15:guide id="23" orient="horz" pos="232" userDrawn="1">
          <p15:clr>
            <a:srgbClr val="F26B43"/>
          </p15:clr>
        </p15:guide>
        <p15:guide id="26" pos="240" userDrawn="1">
          <p15:clr>
            <a:srgbClr val="F26B43"/>
          </p15:clr>
        </p15:guide>
        <p15:guide id="27" pos="75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2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3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4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5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6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7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teknologiateollisuus.fi/en/economic-outlook/" TargetMode="External"/><Relationship Id="rId1" Type="http://schemas.openxmlformats.org/officeDocument/2006/relationships/slideLayout" Target="../slideLayouts/slideLayout2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8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9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20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21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22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mailto:hanne.mikkonen@teknologiateollisuus.fi" TargetMode="External"/><Relationship Id="rId2" Type="http://schemas.openxmlformats.org/officeDocument/2006/relationships/hyperlink" Target="mailto:petteri.rautaporras@teknologiateollisuus.fi" TargetMode="External"/><Relationship Id="rId1" Type="http://schemas.openxmlformats.org/officeDocument/2006/relationships/slideLayout" Target="../slideLayouts/slideLayout2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6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7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8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F0337807-D4B4-9CE6-94C2-EC5A511BD31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72800" y="1881898"/>
            <a:ext cx="6977283" cy="1890600"/>
          </a:xfrm>
        </p:spPr>
        <p:txBody>
          <a:bodyPr/>
          <a:lstStyle/>
          <a:p>
            <a:r>
              <a:rPr lang="fi-FI" dirty="0" err="1"/>
              <a:t>Economic</a:t>
            </a:r>
            <a:r>
              <a:rPr lang="fi-FI" dirty="0"/>
              <a:t> Outlook 3/2026</a:t>
            </a:r>
          </a:p>
          <a:p>
            <a:r>
              <a:rPr lang="fi-FI" dirty="0"/>
              <a:t>Technology </a:t>
            </a:r>
            <a:r>
              <a:rPr lang="fi-FI" dirty="0" err="1"/>
              <a:t>Industries</a:t>
            </a:r>
            <a:r>
              <a:rPr lang="fi-FI" dirty="0"/>
              <a:t> of Finland</a:t>
            </a:r>
          </a:p>
          <a:p>
            <a:endParaRPr lang="fi-FI" sz="1600" dirty="0"/>
          </a:p>
          <a:p>
            <a:r>
              <a:rPr lang="fi-FI" sz="1400" dirty="0" err="1"/>
              <a:t>Graphs</a:t>
            </a:r>
            <a:r>
              <a:rPr lang="fi-FI" sz="1400" dirty="0"/>
              <a:t> </a:t>
            </a:r>
            <a:r>
              <a:rPr lang="fi-FI" sz="1400" dirty="0" err="1"/>
              <a:t>from</a:t>
            </a:r>
            <a:r>
              <a:rPr lang="fi-FI" sz="1400" dirty="0"/>
              <a:t> </a:t>
            </a:r>
            <a:r>
              <a:rPr lang="fi-FI" sz="1400" dirty="0" err="1"/>
              <a:t>the</a:t>
            </a:r>
            <a:r>
              <a:rPr lang="fi-FI" sz="1400" dirty="0"/>
              <a:t> </a:t>
            </a:r>
            <a:r>
              <a:rPr lang="fi-FI" sz="1400" dirty="0" err="1"/>
              <a:t>report</a:t>
            </a:r>
            <a:endParaRPr lang="fi-FI" sz="1400" dirty="0"/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455AAA09-B074-9D92-3198-928EB9DCC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/>
              <a:pPr/>
              <a:t>1</a:t>
            </a:fld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D6D7129A-AF9D-0E9A-E1C7-E5E228174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53C366-6A2C-43B9-A437-B827E0484441}" type="datetime1">
              <a:rPr lang="fi-FI" smtClean="0"/>
              <a:t>13.8.2026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21B2D93-70EA-9EF4-C9E8-9E3B8FDAA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Teknologiateollisuus</a:t>
            </a:r>
          </a:p>
        </p:txBody>
      </p:sp>
    </p:spTree>
    <p:extLst>
      <p:ext uri="{BB962C8B-B14F-4D97-AF65-F5344CB8AC3E}">
        <p14:creationId xmlns:p14="http://schemas.microsoft.com/office/powerpoint/2010/main" val="1706162011"/>
      </p:ext>
    </p:extLst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C8222B88-0F71-E9BB-8820-7AD5F1DA82F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sz="1800" b="1" i="0" u="none" strike="noStrike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Production Volume of the Technology Industry in Finland</a:t>
            </a:r>
            <a:endParaRPr lang="fi-FI"/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13872626-1979-D6FB-4F23-BC2BCEFEC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/>
              <a:pPr/>
              <a:t>10</a:t>
            </a:fld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4879E36-0431-F129-1B4D-42F5001FFB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7DC44-C376-4F45-AAD9-CF0021B2BA36}" type="datetime1">
              <a:rPr lang="en-US" smtClean="0"/>
              <a:t>8/13/2026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142E9AE-3196-915A-990F-05F530629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Technology Industries of Finland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1F283D01-4306-5CBF-3FE6-BA57D7D61B6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047977" y="4587974"/>
            <a:ext cx="5562013" cy="474144"/>
          </a:xfrm>
        </p:spPr>
        <p:txBody>
          <a:bodyPr/>
          <a:lstStyle/>
          <a:p>
            <a:r>
              <a:rPr lang="en-US" dirty="0"/>
              <a:t>Seasonally adjusted volume index​</a:t>
            </a:r>
          </a:p>
          <a:p>
            <a:r>
              <a:rPr lang="en-US" dirty="0"/>
              <a:t>Shares of turnover 2025: mechanical engineering 54 %, electronics and electrotechnical 29 %, metals industry 17 %.​</a:t>
            </a:r>
          </a:p>
          <a:p>
            <a:r>
              <a:rPr lang="en-US" dirty="0"/>
              <a:t>Source: </a:t>
            </a:r>
            <a:r>
              <a:rPr lang="en-US" dirty="0" err="1"/>
              <a:t>Macrobond</a:t>
            </a:r>
            <a:r>
              <a:rPr lang="en-US" dirty="0"/>
              <a:t>, Statistics Finland</a:t>
            </a:r>
            <a:endParaRPr lang="fi-FI" dirty="0"/>
          </a:p>
        </p:txBody>
      </p:sp>
      <p:graphicFrame>
        <p:nvGraphicFramePr>
          <p:cNvPr id="13" name="Sisällön paikkamerkki 12">
            <a:extLst>
              <a:ext uri="{FF2B5EF4-FFF2-40B4-BE49-F238E27FC236}">
                <a16:creationId xmlns:a16="http://schemas.microsoft.com/office/drawing/2014/main" id="{516BDE66-F7D7-DE48-8A82-F9C43BA9EA1F}"/>
              </a:ext>
            </a:extLst>
          </p:cNvPr>
          <p:cNvGraphicFramePr>
            <a:graphicFrameLocks noGrp="1" noChangeAspect="1"/>
          </p:cNvGraphicFramePr>
          <p:nvPr>
            <p:ph sz="quarter" idx="17"/>
          </p:nvPr>
        </p:nvGraphicFramePr>
        <p:xfrm>
          <a:off x="411163" y="1109663"/>
          <a:ext cx="8329612" cy="3527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2" imgW="13165511" imgH="5574689" progId="Mbnd.mbnd">
                  <p:embed/>
                </p:oleObj>
              </mc:Choice>
              <mc:Fallback>
                <p:oleObj name="Macrobond document" r:id="rId2" imgW="13165511" imgH="5574689" progId="Mbnd.mbnd">
                  <p:embed/>
                  <p:pic>
                    <p:nvPicPr>
                      <p:cNvPr id="13" name="Sisällön paikkamerkki 12">
                        <a:extLst>
                          <a:ext uri="{FF2B5EF4-FFF2-40B4-BE49-F238E27FC236}">
                            <a16:creationId xmlns:a16="http://schemas.microsoft.com/office/drawing/2014/main" id="{516BDE66-F7D7-DE48-8A82-F9C43BA9EA1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11163" y="1109663"/>
                        <a:ext cx="8329612" cy="3527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12613948"/>
      </p:ext>
    </p:extLst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2C4AE42E-CBA6-E6C0-3D4A-3253A9E0E3A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Value of new orders in the technology industry* in Finland</a:t>
            </a: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25FE44E0-7DCB-05E6-3C75-EF2BE01DD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/>
              <a:pPr/>
              <a:t>11</a:t>
            </a:fld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3564F54-961F-3192-F1C2-CA384E581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7DC44-C376-4F45-AAD9-CF0021B2BA36}" type="datetime1">
              <a:rPr lang="en-US" smtClean="0"/>
              <a:t>8/13/2026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5C8A381-85A5-1972-C6F6-209C1087C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Technology Industries of Finland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0521AFDA-EA35-706B-D9DA-FC406089174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047977" y="4727574"/>
            <a:ext cx="4958000" cy="292448"/>
          </a:xfrm>
        </p:spPr>
        <p:txBody>
          <a:bodyPr/>
          <a:lstStyle/>
          <a:p>
            <a:r>
              <a:rPr lang="en-US" dirty="0"/>
              <a:t>Source: Technology Industries of Finland / Order book survey, latest observation April-June 2026.</a:t>
            </a:r>
          </a:p>
          <a:p>
            <a:endParaRPr lang="en-US" dirty="0"/>
          </a:p>
        </p:txBody>
      </p:sp>
      <p:graphicFrame>
        <p:nvGraphicFramePr>
          <p:cNvPr id="9" name="Sisällön paikkamerkki 8">
            <a:extLst>
              <a:ext uri="{FF2B5EF4-FFF2-40B4-BE49-F238E27FC236}">
                <a16:creationId xmlns:a16="http://schemas.microsoft.com/office/drawing/2014/main" id="{D6935E8D-146D-88AC-F0A7-C096FB455968}"/>
              </a:ext>
            </a:extLst>
          </p:cNvPr>
          <p:cNvGraphicFramePr>
            <a:graphicFrameLocks noGrp="1" noChangeAspect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2822413341"/>
              </p:ext>
            </p:extLst>
          </p:nvPr>
        </p:nvGraphicFramePr>
        <p:xfrm>
          <a:off x="395288" y="1104900"/>
          <a:ext cx="8358187" cy="290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3" imgW="13186092" imgH="4578555" progId="Mbnd.mbnd">
                  <p:embed/>
                </p:oleObj>
              </mc:Choice>
              <mc:Fallback>
                <p:oleObj name="Macrobond document" r:id="rId3" imgW="13186092" imgH="4578555" progId="Mbnd.mbnd">
                  <p:embed/>
                  <p:pic>
                    <p:nvPicPr>
                      <p:cNvPr id="9" name="Sisällön paikkamerkki 8">
                        <a:extLst>
                          <a:ext uri="{FF2B5EF4-FFF2-40B4-BE49-F238E27FC236}">
                            <a16:creationId xmlns:a16="http://schemas.microsoft.com/office/drawing/2014/main" id="{D6935E8D-146D-88AC-F0A7-C096FB45596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5288" y="1104900"/>
                        <a:ext cx="8358187" cy="2901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Taulukko 9">
            <a:extLst>
              <a:ext uri="{FF2B5EF4-FFF2-40B4-BE49-F238E27FC236}">
                <a16:creationId xmlns:a16="http://schemas.microsoft.com/office/drawing/2014/main" id="{0A4C15DA-BFBC-1BA9-F8FF-1AD8E69B87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4076491"/>
              </p:ext>
            </p:extLst>
          </p:nvPr>
        </p:nvGraphicFramePr>
        <p:xfrm>
          <a:off x="3438452" y="3934949"/>
          <a:ext cx="3887300" cy="803820"/>
        </p:xfrm>
        <a:graphic>
          <a:graphicData uri="http://schemas.openxmlformats.org/drawingml/2006/table">
            <a:tbl>
              <a:tblPr/>
              <a:tblGrid>
                <a:gridCol w="8912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52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0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en-US" sz="900" b="0" i="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Change:</a:t>
                      </a: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fi-FI" sz="900" u="none" strike="noStrike" baseline="0" noProof="0" dirty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II,2026 / II,2025</a:t>
                      </a:r>
                      <a:endParaRPr lang="fi-FI" sz="900" b="0" i="0" u="none" strike="noStrike" baseline="0" noProof="0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fi-FI" sz="900" u="none" strike="noStrike" baseline="0" noProof="0" dirty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II,2026 / I,2026</a:t>
                      </a:r>
                      <a:endParaRPr lang="fi-FI" sz="900" b="0" i="0" u="none" strike="noStrike" baseline="0" noProof="0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en-US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Export:</a:t>
                      </a:r>
                      <a:endParaRPr lang="en-US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16 %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13 %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en-US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Domestic:</a:t>
                      </a:r>
                      <a:endParaRPr lang="en-US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26 %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12 %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en-US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Combined:</a:t>
                      </a:r>
                      <a:endParaRPr lang="en-US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19 %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13 %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" name="Text Box 10">
            <a:extLst>
              <a:ext uri="{FF2B5EF4-FFF2-40B4-BE49-F238E27FC236}">
                <a16:creationId xmlns:a16="http://schemas.microsoft.com/office/drawing/2014/main" id="{B73A15DD-DEDF-0B6A-43B4-A29C313DF1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55083" y="3953871"/>
            <a:ext cx="152164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812394"/>
            <a:r>
              <a:rPr lang="en-US" sz="900">
                <a:solidFill>
                  <a:schemeClr val="tx2"/>
                </a:solidFill>
                <a:ea typeface="Arial Unicode MS"/>
              </a:rPr>
              <a:t>*) Excl. metals industry, game industry and data center companies</a:t>
            </a:r>
          </a:p>
        </p:txBody>
      </p:sp>
    </p:spTree>
    <p:extLst>
      <p:ext uri="{BB962C8B-B14F-4D97-AF65-F5344CB8AC3E}">
        <p14:creationId xmlns:p14="http://schemas.microsoft.com/office/powerpoint/2010/main" val="4170443583"/>
      </p:ext>
    </p:extLst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0DAA8510-77EF-46C1-976C-4FECE1DE7F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Value of order books in the technology industry* in Finland</a:t>
            </a:r>
            <a:endParaRPr lang="fi-FI">
              <a:solidFill>
                <a:schemeClr val="tx1"/>
              </a:solidFill>
            </a:endParaRP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28E816E9-3BA9-8054-55E6-43632764E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/>
              <a:pPr/>
              <a:t>12</a:t>
            </a:fld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6896992-77C8-D76F-16BF-E9E67F8CC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7DC44-C376-4F45-AAD9-CF0021B2BA36}" type="datetime1">
              <a:rPr lang="en-US" smtClean="0"/>
              <a:t>8/13/2026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813D996-CDCA-2DB8-A68E-47998AACC2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Technology Industries of Finland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C7DE5258-9194-969E-1F26-439AC64BF93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047977" y="4727574"/>
            <a:ext cx="4764383" cy="364456"/>
          </a:xfrm>
        </p:spPr>
        <p:txBody>
          <a:bodyPr/>
          <a:lstStyle/>
          <a:p>
            <a:r>
              <a:rPr lang="en-US" dirty="0"/>
              <a:t>Source: Technology Industries of Finland / Order book survey, latest observation 30</a:t>
            </a:r>
            <a:r>
              <a:rPr lang="en-US" baseline="30000" dirty="0"/>
              <a:t>th</a:t>
            </a:r>
            <a:r>
              <a:rPr lang="en-US" dirty="0"/>
              <a:t> June 2026.</a:t>
            </a:r>
          </a:p>
          <a:p>
            <a:endParaRPr lang="en-US" dirty="0"/>
          </a:p>
        </p:txBody>
      </p:sp>
      <p:graphicFrame>
        <p:nvGraphicFramePr>
          <p:cNvPr id="9" name="Sisällön paikkamerkki 8">
            <a:extLst>
              <a:ext uri="{FF2B5EF4-FFF2-40B4-BE49-F238E27FC236}">
                <a16:creationId xmlns:a16="http://schemas.microsoft.com/office/drawing/2014/main" id="{B9B9B55F-46C6-DB74-0F17-6766355A2BB5}"/>
              </a:ext>
            </a:extLst>
          </p:cNvPr>
          <p:cNvGraphicFramePr>
            <a:graphicFrameLocks noGrp="1" noChangeAspect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4206232386"/>
              </p:ext>
            </p:extLst>
          </p:nvPr>
        </p:nvGraphicFramePr>
        <p:xfrm>
          <a:off x="395288" y="1104900"/>
          <a:ext cx="8358187" cy="290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3" imgW="13186092" imgH="4578555" progId="Mbnd.mbnd">
                  <p:embed/>
                </p:oleObj>
              </mc:Choice>
              <mc:Fallback>
                <p:oleObj name="Macrobond document" r:id="rId3" imgW="13186092" imgH="4578555" progId="Mbnd.mbnd">
                  <p:embed/>
                  <p:pic>
                    <p:nvPicPr>
                      <p:cNvPr id="9" name="Sisällön paikkamerkki 8">
                        <a:extLst>
                          <a:ext uri="{FF2B5EF4-FFF2-40B4-BE49-F238E27FC236}">
                            <a16:creationId xmlns:a16="http://schemas.microsoft.com/office/drawing/2014/main" id="{B9B9B55F-46C6-DB74-0F17-6766355A2BB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5288" y="1104900"/>
                        <a:ext cx="8358187" cy="2901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Taulukko 9">
            <a:extLst>
              <a:ext uri="{FF2B5EF4-FFF2-40B4-BE49-F238E27FC236}">
                <a16:creationId xmlns:a16="http://schemas.microsoft.com/office/drawing/2014/main" id="{4D100BA2-2471-C68B-3ED1-0EDB819F7A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4206308"/>
              </p:ext>
            </p:extLst>
          </p:nvPr>
        </p:nvGraphicFramePr>
        <p:xfrm>
          <a:off x="3438452" y="3934949"/>
          <a:ext cx="3887300" cy="803820"/>
        </p:xfrm>
        <a:graphic>
          <a:graphicData uri="http://schemas.openxmlformats.org/drawingml/2006/table">
            <a:tbl>
              <a:tblPr/>
              <a:tblGrid>
                <a:gridCol w="8912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52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0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en-US" sz="900" b="0" i="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Change:</a:t>
                      </a: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fi-FI" sz="900" u="none" strike="noStrike" baseline="0" noProof="0" dirty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30.6.2026 / 30.6.2025</a:t>
                      </a:r>
                    </a:p>
                  </a:txBody>
                  <a:tcPr marL="15998" marR="15998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fi-FI" sz="900" u="none" strike="noStrike" baseline="0" noProof="0" dirty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30.6.2026 / 30.3.2026</a:t>
                      </a:r>
                      <a:endParaRPr lang="fi-FI" sz="900" b="0" i="0" u="none" strike="noStrike" baseline="0" noProof="0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en-US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Export:</a:t>
                      </a:r>
                      <a:endParaRPr lang="en-US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25 %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en-US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Domestic:</a:t>
                      </a:r>
                      <a:endParaRPr lang="en-US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en-US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Combined:</a:t>
                      </a:r>
                      <a:endParaRPr lang="en-US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" name="Text Box 10">
            <a:extLst>
              <a:ext uri="{FF2B5EF4-FFF2-40B4-BE49-F238E27FC236}">
                <a16:creationId xmlns:a16="http://schemas.microsoft.com/office/drawing/2014/main" id="{91273A34-5C7F-C915-A321-F006600467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55083" y="3953871"/>
            <a:ext cx="152164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812394"/>
            <a:r>
              <a:rPr lang="en-US" sz="900">
                <a:solidFill>
                  <a:schemeClr val="tx2"/>
                </a:solidFill>
                <a:ea typeface="Arial Unicode MS"/>
              </a:rPr>
              <a:t>*) Excl. metals industry, game industry and data center companies</a:t>
            </a:r>
          </a:p>
        </p:txBody>
      </p:sp>
    </p:spTree>
    <p:extLst>
      <p:ext uri="{BB962C8B-B14F-4D97-AF65-F5344CB8AC3E}">
        <p14:creationId xmlns:p14="http://schemas.microsoft.com/office/powerpoint/2010/main" val="3039931937"/>
      </p:ext>
    </p:extLst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/>
          <p:cNvSpPr>
            <a:spLocks noGrp="1"/>
          </p:cNvSpPr>
          <p:nvPr>
            <p:ph type="body" sz="quarter" idx="15"/>
          </p:nvPr>
        </p:nvSpPr>
        <p:spPr>
          <a:xfrm>
            <a:off x="252000" y="282150"/>
            <a:ext cx="7992000" cy="86397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>
                <a:solidFill>
                  <a:schemeClr val="tx1"/>
                </a:solidFill>
              </a:rPr>
              <a:t>Tender requests* received by the technology industry companies in Finland </a:t>
            </a:r>
            <a:endParaRPr lang="en-US" sz="1600" b="0">
              <a:solidFill>
                <a:schemeClr val="tx1"/>
              </a:solidFill>
            </a:endParaRPr>
          </a:p>
        </p:txBody>
      </p:sp>
      <p:sp>
        <p:nvSpPr>
          <p:cNvPr id="3" name="Dian numeron paikkamerkki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>
                <a:solidFill>
                  <a:srgbClr val="29282E"/>
                </a:solidFill>
              </a:rPr>
              <a:pPr/>
              <a:t>13</a:t>
            </a:fld>
            <a:endParaRPr lang="fi-FI">
              <a:solidFill>
                <a:srgbClr val="29282E"/>
              </a:solidFill>
            </a:endParaRPr>
          </a:p>
        </p:txBody>
      </p:sp>
      <p:sp>
        <p:nvSpPr>
          <p:cNvPr id="7" name="Tekstin paikkamerkki 6"/>
          <p:cNvSpPr>
            <a:spLocks noGrp="1"/>
          </p:cNvSpPr>
          <p:nvPr>
            <p:ph type="body" sz="quarter" idx="18"/>
          </p:nvPr>
        </p:nvSpPr>
        <p:spPr>
          <a:xfrm>
            <a:off x="2334682" y="4727574"/>
            <a:ext cx="6125378" cy="165163"/>
          </a:xfrm>
        </p:spPr>
        <p:txBody>
          <a:bodyPr/>
          <a:lstStyle/>
          <a:p>
            <a:r>
              <a:rPr lang="en-US" dirty="0"/>
              <a:t>Source</a:t>
            </a:r>
            <a:r>
              <a:rPr lang="fi-FI" dirty="0"/>
              <a:t>: </a:t>
            </a:r>
            <a:r>
              <a:rPr lang="en-ZW" dirty="0"/>
              <a:t>The</a:t>
            </a:r>
            <a:r>
              <a:rPr lang="fi-FI" dirty="0"/>
              <a:t> Federation of </a:t>
            </a:r>
            <a:r>
              <a:rPr lang="en-US" dirty="0"/>
              <a:t>Finnish</a:t>
            </a:r>
            <a:r>
              <a:rPr lang="fi-FI" dirty="0"/>
              <a:t> Technology </a:t>
            </a:r>
            <a:r>
              <a:rPr lang="en-US" dirty="0"/>
              <a:t>Industries</a:t>
            </a:r>
            <a:r>
              <a:rPr lang="fi-FI" dirty="0"/>
              <a:t>’ </a:t>
            </a:r>
            <a:r>
              <a:rPr lang="en-US" dirty="0"/>
              <a:t>order</a:t>
            </a:r>
            <a:r>
              <a:rPr lang="fi-FI" dirty="0"/>
              <a:t> </a:t>
            </a:r>
            <a:r>
              <a:rPr lang="en-US" dirty="0"/>
              <a:t>book</a:t>
            </a:r>
            <a:r>
              <a:rPr lang="fi-FI" dirty="0"/>
              <a:t> </a:t>
            </a:r>
            <a:r>
              <a:rPr lang="en-US" dirty="0"/>
              <a:t>survey’s</a:t>
            </a:r>
            <a:r>
              <a:rPr lang="fi-FI" dirty="0"/>
              <a:t> </a:t>
            </a:r>
            <a:r>
              <a:rPr lang="en-US" dirty="0"/>
              <a:t>respondent</a:t>
            </a:r>
            <a:r>
              <a:rPr lang="fi-FI" dirty="0"/>
              <a:t> </a:t>
            </a:r>
            <a:r>
              <a:rPr lang="en-US" dirty="0"/>
              <a:t>companies</a:t>
            </a:r>
          </a:p>
          <a:p>
            <a:r>
              <a:rPr lang="en-US" dirty="0"/>
              <a:t>The latest questionnaire in July 2026.</a:t>
            </a:r>
          </a:p>
        </p:txBody>
      </p:sp>
      <p:sp>
        <p:nvSpPr>
          <p:cNvPr id="6" name="Suorakulmio 5"/>
          <p:cNvSpPr/>
          <p:nvPr/>
        </p:nvSpPr>
        <p:spPr>
          <a:xfrm>
            <a:off x="740381" y="4313710"/>
            <a:ext cx="79140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/>
              <a:t>*) ”</a:t>
            </a:r>
            <a:r>
              <a:rPr lang="en-US" sz="800" kern="0">
                <a:solidFill>
                  <a:schemeClr val="tx2"/>
                </a:solidFill>
                <a:ea typeface="ＭＳ Ｐゴシック"/>
                <a:cs typeface="Arial" charset="0"/>
              </a:rPr>
              <a:t>Have you experienced a notable increase or decrease in the number of requests for tenders in recent weeks in comparison to the situation three months ago.” Balance figure = the share of companies receiving more requests - the share of companies receiving less requests.</a:t>
            </a:r>
            <a:r>
              <a:rPr lang="en-US" sz="800"/>
              <a:t> Negative balance figure indicates that demand has weakened when compared to a situation three months ago.</a:t>
            </a:r>
          </a:p>
        </p:txBody>
      </p:sp>
      <p:sp>
        <p:nvSpPr>
          <p:cNvPr id="10" name="Alatunnisteen paikkamerkki 4">
            <a:extLst>
              <a:ext uri="{FF2B5EF4-FFF2-40B4-BE49-F238E27FC236}">
                <a16:creationId xmlns:a16="http://schemas.microsoft.com/office/drawing/2014/main" id="{419EEE68-0A65-4E21-88C1-2B07E3801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11510" y="4728047"/>
            <a:ext cx="1646062" cy="164690"/>
          </a:xfrm>
        </p:spPr>
        <p:txBody>
          <a:bodyPr/>
          <a:lstStyle/>
          <a:p>
            <a:r>
              <a:rPr lang="fi-FI">
                <a:solidFill>
                  <a:srgbClr val="29282E"/>
                </a:solidFill>
              </a:rPr>
              <a:t>Technology Industries </a:t>
            </a:r>
          </a:p>
          <a:p>
            <a:r>
              <a:rPr lang="fi-FI">
                <a:solidFill>
                  <a:srgbClr val="29282E"/>
                </a:solidFill>
              </a:rPr>
              <a:t>of Finland</a:t>
            </a:r>
          </a:p>
        </p:txBody>
      </p:sp>
      <p:sp>
        <p:nvSpPr>
          <p:cNvPr id="11" name="Päivämäärän paikkamerkki 3">
            <a:extLst>
              <a:ext uri="{FF2B5EF4-FFF2-40B4-BE49-F238E27FC236}">
                <a16:creationId xmlns:a16="http://schemas.microsoft.com/office/drawing/2014/main" id="{AD3E7781-0A1B-4818-AF9D-A222A69FC0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82027" y="4728047"/>
            <a:ext cx="916709" cy="164690"/>
          </a:xfrm>
        </p:spPr>
        <p:txBody>
          <a:bodyPr/>
          <a:lstStyle/>
          <a:p>
            <a:fld id="{1E1AB6EC-C231-4C29-B760-2D88EE19E005}" type="datetime1">
              <a:rPr lang="en-US" smtClean="0">
                <a:solidFill>
                  <a:srgbClr val="29282E"/>
                </a:solidFill>
              </a:rPr>
              <a:t>8/13/2026</a:t>
            </a:fld>
            <a:endParaRPr lang="fi-FI">
              <a:solidFill>
                <a:srgbClr val="29282E"/>
              </a:solidFill>
            </a:endParaRPr>
          </a:p>
        </p:txBody>
      </p:sp>
      <p:graphicFrame>
        <p:nvGraphicFramePr>
          <p:cNvPr id="8" name="Sisällön paikkamerkki 9">
            <a:extLst>
              <a:ext uri="{FF2B5EF4-FFF2-40B4-BE49-F238E27FC236}">
                <a16:creationId xmlns:a16="http://schemas.microsoft.com/office/drawing/2014/main" id="{20616BD7-6E7D-0A25-6E17-3DD3B56BEEB3}"/>
              </a:ext>
            </a:extLst>
          </p:cNvPr>
          <p:cNvGraphicFramePr>
            <a:graphicFrameLocks noGrp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1498054516"/>
              </p:ext>
            </p:extLst>
          </p:nvPr>
        </p:nvGraphicFramePr>
        <p:xfrm>
          <a:off x="381000" y="1103313"/>
          <a:ext cx="8391525" cy="3541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kstiruutu 8">
            <a:extLst>
              <a:ext uri="{FF2B5EF4-FFF2-40B4-BE49-F238E27FC236}">
                <a16:creationId xmlns:a16="http://schemas.microsoft.com/office/drawing/2014/main" id="{1158D940-0524-4688-10E7-C046B48A10BF}"/>
              </a:ext>
            </a:extLst>
          </p:cNvPr>
          <p:cNvSpPr txBox="1"/>
          <p:nvPr/>
        </p:nvSpPr>
        <p:spPr>
          <a:xfrm>
            <a:off x="7489074" y="1311727"/>
            <a:ext cx="1380893" cy="24198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fi-FI" sz="1100" spc="-40" err="1"/>
              <a:t>Balance</a:t>
            </a:r>
            <a:r>
              <a:rPr lang="fi-FI" sz="1100" spc="-40"/>
              <a:t> </a:t>
            </a:r>
            <a:r>
              <a:rPr lang="fi-FI" sz="1100" spc="-40" err="1"/>
              <a:t>figure</a:t>
            </a:r>
            <a:endParaRPr lang="fi-FI" sz="1100" spc="-40"/>
          </a:p>
        </p:txBody>
      </p:sp>
    </p:spTree>
    <p:extLst>
      <p:ext uri="{BB962C8B-B14F-4D97-AF65-F5344CB8AC3E}">
        <p14:creationId xmlns:p14="http://schemas.microsoft.com/office/powerpoint/2010/main" val="2587083354"/>
      </p:ext>
    </p:extLst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FB67DD57-20AF-47AB-B3B3-FA56A871F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/>
              <a:pPr/>
              <a:t>14</a:t>
            </a:fld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F520BF2-BAE5-4950-8DB9-3A28B306F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7DC44-C376-4F45-AAD9-CF0021B2BA36}" type="datetime1">
              <a:rPr lang="en-US" smtClean="0"/>
              <a:t>8/13/2026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4638C75-80F6-4F78-870A-93CDEBFEE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Technology Industries of Finland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9BC1CBC1-26A9-489E-ABF3-F26DF3E6A88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047977" y="4727574"/>
            <a:ext cx="3756271" cy="165163"/>
          </a:xfrm>
        </p:spPr>
        <p:txBody>
          <a:bodyPr/>
          <a:lstStyle/>
          <a:p>
            <a:r>
              <a:rPr lang="en-US"/>
              <a:t>Source</a:t>
            </a:r>
            <a:r>
              <a:rPr lang="fi-FI"/>
              <a:t>: </a:t>
            </a:r>
            <a:r>
              <a:rPr lang="en-US"/>
              <a:t>The Federation of Finnish Technology Industries’ </a:t>
            </a:r>
            <a:r>
              <a:rPr lang="en-US" err="1"/>
              <a:t>labour</a:t>
            </a:r>
            <a:r>
              <a:rPr lang="en-US"/>
              <a:t> force survey.</a:t>
            </a:r>
            <a:endParaRPr lang="fi-FI"/>
          </a:p>
        </p:txBody>
      </p:sp>
      <p:graphicFrame>
        <p:nvGraphicFramePr>
          <p:cNvPr id="8" name="Sisällön paikkamerkki 7">
            <a:extLst>
              <a:ext uri="{FF2B5EF4-FFF2-40B4-BE49-F238E27FC236}">
                <a16:creationId xmlns:a16="http://schemas.microsoft.com/office/drawing/2014/main" id="{A020B971-AEF1-401C-AF98-4F76428027CF}"/>
              </a:ext>
            </a:extLst>
          </p:cNvPr>
          <p:cNvGraphicFramePr>
            <a:graphicFrameLocks noGrp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1521330553"/>
              </p:ext>
            </p:extLst>
          </p:nvPr>
        </p:nvGraphicFramePr>
        <p:xfrm>
          <a:off x="251520" y="1103313"/>
          <a:ext cx="8521005" cy="3541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kstin paikkamerkki 8">
            <a:extLst>
              <a:ext uri="{FF2B5EF4-FFF2-40B4-BE49-F238E27FC236}">
                <a16:creationId xmlns:a16="http://schemas.microsoft.com/office/drawing/2014/main" id="{A271EEE4-C7A2-4628-9028-B408A93E857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Development of personnel numbers and recruitments in the technology industry in Finland</a:t>
            </a:r>
            <a:endParaRPr lang="fi-FI">
              <a:solidFill>
                <a:schemeClr val="tx1"/>
              </a:solidFill>
            </a:endParaRPr>
          </a:p>
        </p:txBody>
      </p:sp>
      <p:sp>
        <p:nvSpPr>
          <p:cNvPr id="2" name="Suorakulmio: Pyöristetyt kulmat 1">
            <a:extLst>
              <a:ext uri="{FF2B5EF4-FFF2-40B4-BE49-F238E27FC236}">
                <a16:creationId xmlns:a16="http://schemas.microsoft.com/office/drawing/2014/main" id="{86219070-7175-983B-318C-812413885856}"/>
              </a:ext>
            </a:extLst>
          </p:cNvPr>
          <p:cNvSpPr/>
          <p:nvPr/>
        </p:nvSpPr>
        <p:spPr bwMode="auto">
          <a:xfrm>
            <a:off x="7092280" y="1014532"/>
            <a:ext cx="1907704" cy="519121"/>
          </a:xfrm>
          <a:prstGeom prst="roundRect">
            <a:avLst/>
          </a:prstGeom>
          <a:solidFill>
            <a:schemeClr val="bg2">
              <a:lumMod val="85000"/>
            </a:schemeClr>
          </a:solidFill>
          <a:ln>
            <a:noFill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900" dirty="0"/>
              <a:t>8 900 employees affected by temporary lay-offs 30th June 2026</a:t>
            </a:r>
          </a:p>
        </p:txBody>
      </p:sp>
    </p:spTree>
    <p:extLst>
      <p:ext uri="{BB962C8B-B14F-4D97-AF65-F5344CB8AC3E}">
        <p14:creationId xmlns:p14="http://schemas.microsoft.com/office/powerpoint/2010/main" val="1507876297"/>
      </p:ext>
    </p:extLst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2C4AE42E-CBA6-E6C0-3D4A-3253A9E0E3A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Value of new orders in the electronics and electrotechnical industry in Finland</a:t>
            </a: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25FE44E0-7DCB-05E6-3C75-EF2BE01DD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/>
              <a:pPr/>
              <a:t>15</a:t>
            </a:fld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3564F54-961F-3192-F1C2-CA384E581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7DC44-C376-4F45-AAD9-CF0021B2BA36}" type="datetime1">
              <a:rPr lang="en-US" smtClean="0"/>
              <a:t>8/13/2026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5C8A381-85A5-1972-C6F6-209C1087C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Technology Industries of Finland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0521AFDA-EA35-706B-D9DA-FC406089174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047977" y="4727574"/>
            <a:ext cx="4958000" cy="292448"/>
          </a:xfrm>
        </p:spPr>
        <p:txBody>
          <a:bodyPr/>
          <a:lstStyle/>
          <a:p>
            <a:r>
              <a:rPr lang="en-US" dirty="0"/>
              <a:t>Source: Technology Industries of Finland / Order book survey, latest observation April-June 2026.</a:t>
            </a:r>
          </a:p>
          <a:p>
            <a:endParaRPr lang="en-US" dirty="0"/>
          </a:p>
        </p:txBody>
      </p:sp>
      <p:graphicFrame>
        <p:nvGraphicFramePr>
          <p:cNvPr id="10" name="Taulukko 9">
            <a:extLst>
              <a:ext uri="{FF2B5EF4-FFF2-40B4-BE49-F238E27FC236}">
                <a16:creationId xmlns:a16="http://schemas.microsoft.com/office/drawing/2014/main" id="{0A4C15DA-BFBC-1BA9-F8FF-1AD8E69B87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3209713"/>
              </p:ext>
            </p:extLst>
          </p:nvPr>
        </p:nvGraphicFramePr>
        <p:xfrm>
          <a:off x="3438452" y="3934949"/>
          <a:ext cx="3887300" cy="803820"/>
        </p:xfrm>
        <a:graphic>
          <a:graphicData uri="http://schemas.openxmlformats.org/drawingml/2006/table">
            <a:tbl>
              <a:tblPr/>
              <a:tblGrid>
                <a:gridCol w="8912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52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0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en-US" sz="900" b="0" i="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Change:</a:t>
                      </a: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fi-FI" sz="900" u="none" strike="noStrike" baseline="0" noProof="0" dirty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II,2026 / II,2025</a:t>
                      </a:r>
                      <a:endParaRPr lang="fi-FI" sz="900" b="0" i="0" u="none" strike="noStrike" baseline="0" noProof="0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fi-FI" sz="900" u="none" strike="noStrike" baseline="0" noProof="0" dirty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II,2026 / I,2026</a:t>
                      </a:r>
                      <a:endParaRPr lang="fi-FI" sz="900" b="0" i="0" u="none" strike="noStrike" baseline="0" noProof="0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en-US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Export:</a:t>
                      </a:r>
                      <a:endParaRPr lang="en-US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-6 %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11 %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en-US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Domestic:</a:t>
                      </a:r>
                      <a:endParaRPr lang="en-US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27 %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21 %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en-US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Combined:</a:t>
                      </a:r>
                      <a:endParaRPr lang="en-US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13 %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3" name="Sisällön paikkamerkki 12">
            <a:extLst>
              <a:ext uri="{FF2B5EF4-FFF2-40B4-BE49-F238E27FC236}">
                <a16:creationId xmlns:a16="http://schemas.microsoft.com/office/drawing/2014/main" id="{587039F8-9E73-7EA6-5606-5C09C0CCCBAF}"/>
              </a:ext>
            </a:extLst>
          </p:cNvPr>
          <p:cNvGraphicFramePr>
            <a:graphicFrameLocks noGrp="1" noChangeAspect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3711069404"/>
              </p:ext>
            </p:extLst>
          </p:nvPr>
        </p:nvGraphicFramePr>
        <p:xfrm>
          <a:off x="395288" y="1104900"/>
          <a:ext cx="8358187" cy="290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3" imgW="13186092" imgH="4578555" progId="Mbnd.mbnd">
                  <p:embed/>
                </p:oleObj>
              </mc:Choice>
              <mc:Fallback>
                <p:oleObj name="Macrobond document" r:id="rId3" imgW="13186092" imgH="4578555" progId="Mbnd.mbnd">
                  <p:embed/>
                  <p:pic>
                    <p:nvPicPr>
                      <p:cNvPr id="13" name="Sisällön paikkamerkki 12">
                        <a:extLst>
                          <a:ext uri="{FF2B5EF4-FFF2-40B4-BE49-F238E27FC236}">
                            <a16:creationId xmlns:a16="http://schemas.microsoft.com/office/drawing/2014/main" id="{587039F8-9E73-7EA6-5606-5C09C0CCCBA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5288" y="1104900"/>
                        <a:ext cx="8358187" cy="2901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4235249"/>
      </p:ext>
    </p:extLst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0DAA8510-77EF-46C1-976C-4FECE1DE7F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Value of order books in the electronics and electrotechnical industry in Finland</a:t>
            </a: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28E816E9-3BA9-8054-55E6-43632764E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/>
              <a:pPr/>
              <a:t>16</a:t>
            </a:fld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6896992-77C8-D76F-16BF-E9E67F8CC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7DC44-C376-4F45-AAD9-CF0021B2BA36}" type="datetime1">
              <a:rPr lang="en-US" smtClean="0"/>
              <a:t>8/13/2026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813D996-CDCA-2DB8-A68E-47998AACC2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Technology Industries of Finland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C7DE5258-9194-969E-1F26-439AC64BF93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047977" y="4727574"/>
            <a:ext cx="4764383" cy="364456"/>
          </a:xfrm>
        </p:spPr>
        <p:txBody>
          <a:bodyPr/>
          <a:lstStyle/>
          <a:p>
            <a:r>
              <a:rPr lang="en-US" dirty="0"/>
              <a:t>Source: Technology Industries of Finland / Order book survey, latest observation 30</a:t>
            </a:r>
            <a:r>
              <a:rPr lang="en-US" baseline="30000" dirty="0"/>
              <a:t>th</a:t>
            </a:r>
            <a:r>
              <a:rPr lang="en-US" dirty="0"/>
              <a:t> June 2026.</a:t>
            </a:r>
          </a:p>
          <a:p>
            <a:endParaRPr lang="en-US" dirty="0"/>
          </a:p>
        </p:txBody>
      </p:sp>
      <p:graphicFrame>
        <p:nvGraphicFramePr>
          <p:cNvPr id="10" name="Taulukko 9">
            <a:extLst>
              <a:ext uri="{FF2B5EF4-FFF2-40B4-BE49-F238E27FC236}">
                <a16:creationId xmlns:a16="http://schemas.microsoft.com/office/drawing/2014/main" id="{4D100BA2-2471-C68B-3ED1-0EDB819F7A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6404489"/>
              </p:ext>
            </p:extLst>
          </p:nvPr>
        </p:nvGraphicFramePr>
        <p:xfrm>
          <a:off x="3438452" y="3934949"/>
          <a:ext cx="3887300" cy="803820"/>
        </p:xfrm>
        <a:graphic>
          <a:graphicData uri="http://schemas.openxmlformats.org/drawingml/2006/table">
            <a:tbl>
              <a:tblPr/>
              <a:tblGrid>
                <a:gridCol w="8912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52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0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en-US" sz="900" b="0" i="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Change:</a:t>
                      </a: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fi-FI" sz="900" u="none" strike="noStrike" baseline="0" noProof="0" dirty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30.6.2026 / 30.6.2025</a:t>
                      </a:r>
                    </a:p>
                  </a:txBody>
                  <a:tcPr marL="15998" marR="15998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fi-FI" sz="900" u="none" strike="noStrike" baseline="0" noProof="0" dirty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30.6.2026 / 30.3.2026</a:t>
                      </a:r>
                      <a:endParaRPr lang="fi-FI" sz="900" b="0" i="0" u="none" strike="noStrike" baseline="0" noProof="0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en-US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Export:</a:t>
                      </a:r>
                      <a:endParaRPr lang="en-US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18 %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en-US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Domestic:</a:t>
                      </a:r>
                      <a:endParaRPr lang="en-US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18 %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en-US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Combined:</a:t>
                      </a:r>
                      <a:endParaRPr lang="en-US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19 %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10 %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3" name="Sisällön paikkamerkki 12">
            <a:extLst>
              <a:ext uri="{FF2B5EF4-FFF2-40B4-BE49-F238E27FC236}">
                <a16:creationId xmlns:a16="http://schemas.microsoft.com/office/drawing/2014/main" id="{ADA6ACE9-4F64-D1CA-5731-69BB71BF9215}"/>
              </a:ext>
            </a:extLst>
          </p:cNvPr>
          <p:cNvGraphicFramePr>
            <a:graphicFrameLocks noGrp="1" noChangeAspect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4054658101"/>
              </p:ext>
            </p:extLst>
          </p:nvPr>
        </p:nvGraphicFramePr>
        <p:xfrm>
          <a:off x="395288" y="1104900"/>
          <a:ext cx="8358187" cy="290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3" imgW="13186092" imgH="4578555" progId="Mbnd.mbnd">
                  <p:embed/>
                </p:oleObj>
              </mc:Choice>
              <mc:Fallback>
                <p:oleObj name="Macrobond document" r:id="rId3" imgW="13186092" imgH="4578555" progId="Mbnd.mbnd">
                  <p:embed/>
                  <p:pic>
                    <p:nvPicPr>
                      <p:cNvPr id="13" name="Sisällön paikkamerkki 12">
                        <a:extLst>
                          <a:ext uri="{FF2B5EF4-FFF2-40B4-BE49-F238E27FC236}">
                            <a16:creationId xmlns:a16="http://schemas.microsoft.com/office/drawing/2014/main" id="{ADA6ACE9-4F64-D1CA-5731-69BB71BF921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5288" y="1104900"/>
                        <a:ext cx="8358187" cy="2901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14849147"/>
      </p:ext>
    </p:extLst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2C4AE42E-CBA6-E6C0-3D4A-3253A9E0E3A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Value of new orders in the mechanical engineering in Finland</a:t>
            </a: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25FE44E0-7DCB-05E6-3C75-EF2BE01DD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/>
              <a:pPr/>
              <a:t>17</a:t>
            </a:fld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3564F54-961F-3192-F1C2-CA384E581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7DC44-C376-4F45-AAD9-CF0021B2BA36}" type="datetime1">
              <a:rPr lang="en-US" smtClean="0"/>
              <a:t>8/13/2026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5C8A381-85A5-1972-C6F6-209C1087C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Technology Industries of Finland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0521AFDA-EA35-706B-D9DA-FC406089174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047977" y="4727574"/>
            <a:ext cx="4958000" cy="292448"/>
          </a:xfrm>
        </p:spPr>
        <p:txBody>
          <a:bodyPr/>
          <a:lstStyle/>
          <a:p>
            <a:r>
              <a:rPr lang="en-US" dirty="0"/>
              <a:t>Source: Technology Industries of Finland / Order book survey, latest observation April-June 2026.</a:t>
            </a:r>
          </a:p>
          <a:p>
            <a:endParaRPr lang="en-US" dirty="0"/>
          </a:p>
        </p:txBody>
      </p:sp>
      <p:graphicFrame>
        <p:nvGraphicFramePr>
          <p:cNvPr id="10" name="Taulukko 9">
            <a:extLst>
              <a:ext uri="{FF2B5EF4-FFF2-40B4-BE49-F238E27FC236}">
                <a16:creationId xmlns:a16="http://schemas.microsoft.com/office/drawing/2014/main" id="{0A4C15DA-BFBC-1BA9-F8FF-1AD8E69B87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4722238"/>
              </p:ext>
            </p:extLst>
          </p:nvPr>
        </p:nvGraphicFramePr>
        <p:xfrm>
          <a:off x="3438452" y="3934949"/>
          <a:ext cx="3887300" cy="803820"/>
        </p:xfrm>
        <a:graphic>
          <a:graphicData uri="http://schemas.openxmlformats.org/drawingml/2006/table">
            <a:tbl>
              <a:tblPr/>
              <a:tblGrid>
                <a:gridCol w="8912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52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0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en-US" sz="900" b="0" i="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Change:</a:t>
                      </a: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fi-FI" sz="900" u="none" strike="noStrike" baseline="0" noProof="0" dirty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II,2026 / II,2025</a:t>
                      </a:r>
                      <a:endParaRPr lang="fi-FI" sz="900" b="0" i="0" u="none" strike="noStrike" baseline="0" noProof="0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fi-FI" sz="900" u="none" strike="noStrike" baseline="0" noProof="0" dirty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II,2026 / I,2026</a:t>
                      </a:r>
                      <a:endParaRPr lang="fi-FI" sz="900" b="0" i="0" u="none" strike="noStrike" baseline="0" noProof="0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en-US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Export:</a:t>
                      </a:r>
                      <a:endParaRPr lang="en-US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41 %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15 %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en-US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Domestic:</a:t>
                      </a:r>
                      <a:endParaRPr lang="en-US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31 %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19 %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en-US" sz="900" u="none" strike="noStrike" baseline="0" noProof="0" dirty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Combined:</a:t>
                      </a:r>
                      <a:endParaRPr lang="en-US" sz="900" b="0" i="0" u="none" strike="noStrike" baseline="0" noProof="0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39 %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16 %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1" name="Sisällön paikkamerkki 10">
            <a:extLst>
              <a:ext uri="{FF2B5EF4-FFF2-40B4-BE49-F238E27FC236}">
                <a16:creationId xmlns:a16="http://schemas.microsoft.com/office/drawing/2014/main" id="{141495C9-F57B-AB57-2426-36E4E415EE22}"/>
              </a:ext>
            </a:extLst>
          </p:cNvPr>
          <p:cNvGraphicFramePr>
            <a:graphicFrameLocks noGrp="1" noChangeAspect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373496884"/>
              </p:ext>
            </p:extLst>
          </p:nvPr>
        </p:nvGraphicFramePr>
        <p:xfrm>
          <a:off x="395288" y="1104900"/>
          <a:ext cx="8358187" cy="290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3" imgW="13186092" imgH="4578555" progId="Mbnd.mbnd">
                  <p:embed/>
                </p:oleObj>
              </mc:Choice>
              <mc:Fallback>
                <p:oleObj name="Macrobond document" r:id="rId3" imgW="13186092" imgH="4578555" progId="Mbnd.mbnd">
                  <p:embed/>
                  <p:pic>
                    <p:nvPicPr>
                      <p:cNvPr id="11" name="Sisällön paikkamerkki 10">
                        <a:extLst>
                          <a:ext uri="{FF2B5EF4-FFF2-40B4-BE49-F238E27FC236}">
                            <a16:creationId xmlns:a16="http://schemas.microsoft.com/office/drawing/2014/main" id="{141495C9-F57B-AB57-2426-36E4E415EE2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5288" y="1104900"/>
                        <a:ext cx="8358187" cy="2901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69727287"/>
      </p:ext>
    </p:extLst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0DAA8510-77EF-46C1-976C-4FECE1DE7F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Value of order books in the mechanical engineering in Finland</a:t>
            </a: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28E816E9-3BA9-8054-55E6-43632764E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/>
              <a:pPr/>
              <a:t>18</a:t>
            </a:fld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6896992-77C8-D76F-16BF-E9E67F8CC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7DC44-C376-4F45-AAD9-CF0021B2BA36}" type="datetime1">
              <a:rPr lang="en-US" smtClean="0"/>
              <a:t>8/13/2026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813D996-CDCA-2DB8-A68E-47998AACC2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Technology Industries of Finland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C7DE5258-9194-969E-1F26-439AC64BF93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047977" y="4727574"/>
            <a:ext cx="4764383" cy="364456"/>
          </a:xfrm>
        </p:spPr>
        <p:txBody>
          <a:bodyPr/>
          <a:lstStyle/>
          <a:p>
            <a:r>
              <a:rPr lang="en-US" dirty="0"/>
              <a:t>Source: Technology Industries of Finland / Order book survey, latest observation 30</a:t>
            </a:r>
            <a:r>
              <a:rPr lang="en-US" baseline="30000" dirty="0"/>
              <a:t>th</a:t>
            </a:r>
            <a:r>
              <a:rPr lang="en-US" dirty="0"/>
              <a:t> June 2026.</a:t>
            </a:r>
          </a:p>
          <a:p>
            <a:endParaRPr lang="en-US" dirty="0"/>
          </a:p>
        </p:txBody>
      </p:sp>
      <p:graphicFrame>
        <p:nvGraphicFramePr>
          <p:cNvPr id="10" name="Taulukko 9">
            <a:extLst>
              <a:ext uri="{FF2B5EF4-FFF2-40B4-BE49-F238E27FC236}">
                <a16:creationId xmlns:a16="http://schemas.microsoft.com/office/drawing/2014/main" id="{4D100BA2-2471-C68B-3ED1-0EDB819F7A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9484928"/>
              </p:ext>
            </p:extLst>
          </p:nvPr>
        </p:nvGraphicFramePr>
        <p:xfrm>
          <a:off x="3438452" y="3934949"/>
          <a:ext cx="3887300" cy="803820"/>
        </p:xfrm>
        <a:graphic>
          <a:graphicData uri="http://schemas.openxmlformats.org/drawingml/2006/table">
            <a:tbl>
              <a:tblPr/>
              <a:tblGrid>
                <a:gridCol w="8912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52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0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en-US" sz="900" b="0" i="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Change:</a:t>
                      </a: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fi-FI" sz="900" u="none" strike="noStrike" baseline="0" noProof="0" dirty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30.6.2026 / 30.6.2025</a:t>
                      </a:r>
                    </a:p>
                  </a:txBody>
                  <a:tcPr marL="15998" marR="15998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fi-FI" sz="900" u="none" strike="noStrike" baseline="0" noProof="0" dirty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30.6.2026 / 30.3.2026</a:t>
                      </a:r>
                      <a:endParaRPr lang="fi-FI" sz="900" b="0" i="0" u="none" strike="noStrike" baseline="0" noProof="0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en-US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Export:</a:t>
                      </a:r>
                      <a:endParaRPr lang="en-US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27 %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en-US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Domestic:</a:t>
                      </a:r>
                      <a:endParaRPr lang="en-US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en-US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Combined:</a:t>
                      </a:r>
                      <a:endParaRPr lang="en-US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24 %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1" name="Sisällön paikkamerkki 10">
            <a:extLst>
              <a:ext uri="{FF2B5EF4-FFF2-40B4-BE49-F238E27FC236}">
                <a16:creationId xmlns:a16="http://schemas.microsoft.com/office/drawing/2014/main" id="{BFAE4A89-0756-511F-FF2C-1584A6EB73EE}"/>
              </a:ext>
            </a:extLst>
          </p:cNvPr>
          <p:cNvGraphicFramePr>
            <a:graphicFrameLocks noGrp="1" noChangeAspect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2996624034"/>
              </p:ext>
            </p:extLst>
          </p:nvPr>
        </p:nvGraphicFramePr>
        <p:xfrm>
          <a:off x="395288" y="1104900"/>
          <a:ext cx="8358187" cy="290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3" imgW="13186092" imgH="4578555" progId="Mbnd.mbnd">
                  <p:embed/>
                </p:oleObj>
              </mc:Choice>
              <mc:Fallback>
                <p:oleObj name="Macrobond document" r:id="rId3" imgW="13186092" imgH="4578555" progId="Mbnd.mbnd">
                  <p:embed/>
                  <p:pic>
                    <p:nvPicPr>
                      <p:cNvPr id="11" name="Sisällön paikkamerkki 10">
                        <a:extLst>
                          <a:ext uri="{FF2B5EF4-FFF2-40B4-BE49-F238E27FC236}">
                            <a16:creationId xmlns:a16="http://schemas.microsoft.com/office/drawing/2014/main" id="{BFAE4A89-0756-511F-FF2C-1584A6EB73E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5288" y="1104900"/>
                        <a:ext cx="8358187" cy="2901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24028074"/>
      </p:ext>
    </p:extLst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Turnover of the metals industry in Finland</a:t>
            </a:r>
            <a:endParaRPr lang="fi-FI">
              <a:solidFill>
                <a:schemeClr val="tx1"/>
              </a:solidFill>
            </a:endParaRPr>
          </a:p>
        </p:txBody>
      </p:sp>
      <p:sp>
        <p:nvSpPr>
          <p:cNvPr id="3" name="Dian numeron paikkamerkki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>
                <a:solidFill>
                  <a:srgbClr val="29282E"/>
                </a:solidFill>
              </a:rPr>
              <a:pPr/>
              <a:t>19</a:t>
            </a:fld>
            <a:endParaRPr lang="fi-FI">
              <a:solidFill>
                <a:srgbClr val="29282E"/>
              </a:solidFill>
            </a:endParaRPr>
          </a:p>
        </p:txBody>
      </p:sp>
      <p:sp>
        <p:nvSpPr>
          <p:cNvPr id="7" name="Tekstin paikkamerkki 6"/>
          <p:cNvSpPr>
            <a:spLocks noGrp="1"/>
          </p:cNvSpPr>
          <p:nvPr>
            <p:ph type="body" sz="quarter" idx="18"/>
          </p:nvPr>
        </p:nvSpPr>
        <p:spPr>
          <a:xfrm>
            <a:off x="2334682" y="4727574"/>
            <a:ext cx="5671295" cy="165163"/>
          </a:xfrm>
        </p:spPr>
        <p:txBody>
          <a:bodyPr/>
          <a:lstStyle/>
          <a:p>
            <a:r>
              <a:rPr lang="fi-FI" dirty="0" err="1"/>
              <a:t>Seasonal</a:t>
            </a:r>
            <a:r>
              <a:rPr lang="fi-FI" dirty="0"/>
              <a:t> </a:t>
            </a:r>
            <a:r>
              <a:rPr lang="fi-FI" dirty="0" err="1"/>
              <a:t>adjusted</a:t>
            </a:r>
            <a:r>
              <a:rPr lang="fi-FI" dirty="0"/>
              <a:t> </a:t>
            </a:r>
            <a:r>
              <a:rPr lang="fi-FI" dirty="0" err="1"/>
              <a:t>turnover</a:t>
            </a:r>
            <a:r>
              <a:rPr lang="fi-FI" dirty="0"/>
              <a:t> </a:t>
            </a:r>
            <a:r>
              <a:rPr lang="fi-FI" dirty="0" err="1"/>
              <a:t>index</a:t>
            </a:r>
            <a:endParaRPr lang="fi-FI" dirty="0"/>
          </a:p>
          <a:p>
            <a:r>
              <a:rPr lang="en-US" dirty="0"/>
              <a:t>Shares of turnover 2025: iron and steel products, non-ferrous metals and castings 89,5 %, mining of metal ores 10,5 %</a:t>
            </a:r>
            <a:endParaRPr lang="fi-FI" dirty="0"/>
          </a:p>
          <a:p>
            <a:r>
              <a:rPr lang="fi-FI" dirty="0" err="1"/>
              <a:t>Source</a:t>
            </a:r>
            <a:r>
              <a:rPr lang="fi-FI" dirty="0"/>
              <a:t>: </a:t>
            </a:r>
            <a:r>
              <a:rPr lang="fi-FI" dirty="0" err="1"/>
              <a:t>Statistics</a:t>
            </a:r>
            <a:r>
              <a:rPr lang="fi-FI" dirty="0"/>
              <a:t> Finland</a:t>
            </a:r>
          </a:p>
        </p:txBody>
      </p:sp>
      <p:sp>
        <p:nvSpPr>
          <p:cNvPr id="8" name="Päivämäärän paikkamerkki 3">
            <a:extLst>
              <a:ext uri="{FF2B5EF4-FFF2-40B4-BE49-F238E27FC236}">
                <a16:creationId xmlns:a16="http://schemas.microsoft.com/office/drawing/2014/main" id="{5E06C8B6-9E72-4361-9594-D578FDD5BF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82027" y="4739896"/>
            <a:ext cx="916709" cy="164690"/>
          </a:xfrm>
        </p:spPr>
        <p:txBody>
          <a:bodyPr/>
          <a:lstStyle/>
          <a:p>
            <a:fld id="{CBE7DC44-C376-4F45-AAD9-CF0021B2BA36}" type="datetime1">
              <a:rPr lang="en-US" smtClean="0">
                <a:solidFill>
                  <a:srgbClr val="29282E"/>
                </a:solidFill>
              </a:rPr>
              <a:pPr/>
              <a:t>8/13/2026</a:t>
            </a:fld>
            <a:endParaRPr lang="fi-FI">
              <a:solidFill>
                <a:srgbClr val="29282E"/>
              </a:solidFill>
            </a:endParaRPr>
          </a:p>
        </p:txBody>
      </p:sp>
      <p:sp>
        <p:nvSpPr>
          <p:cNvPr id="10" name="Alatunnisteen paikkamerkki 4">
            <a:extLst>
              <a:ext uri="{FF2B5EF4-FFF2-40B4-BE49-F238E27FC236}">
                <a16:creationId xmlns:a16="http://schemas.microsoft.com/office/drawing/2014/main" id="{95B98D25-C831-41D1-91A4-2DE718A693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11510" y="4739896"/>
            <a:ext cx="1646062" cy="164690"/>
          </a:xfrm>
        </p:spPr>
        <p:txBody>
          <a:bodyPr/>
          <a:lstStyle/>
          <a:p>
            <a:r>
              <a:rPr lang="fi-FI">
                <a:solidFill>
                  <a:srgbClr val="29282E"/>
                </a:solidFill>
              </a:rPr>
              <a:t>Technology Industries </a:t>
            </a:r>
          </a:p>
          <a:p>
            <a:r>
              <a:rPr lang="fi-FI">
                <a:solidFill>
                  <a:srgbClr val="29282E"/>
                </a:solidFill>
              </a:rPr>
              <a:t>of Finland</a:t>
            </a:r>
          </a:p>
        </p:txBody>
      </p:sp>
      <p:graphicFrame>
        <p:nvGraphicFramePr>
          <p:cNvPr id="13" name="Sisällön paikkamerkki 12">
            <a:extLst>
              <a:ext uri="{FF2B5EF4-FFF2-40B4-BE49-F238E27FC236}">
                <a16:creationId xmlns:a16="http://schemas.microsoft.com/office/drawing/2014/main" id="{7A864BE1-DE3F-45F4-BB78-C1EAB6A2F771}"/>
              </a:ext>
            </a:extLst>
          </p:cNvPr>
          <p:cNvGraphicFramePr>
            <a:graphicFrameLocks noGrp="1" noChangeAspect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2485628162"/>
              </p:ext>
            </p:extLst>
          </p:nvPr>
        </p:nvGraphicFramePr>
        <p:xfrm>
          <a:off x="400050" y="1106488"/>
          <a:ext cx="8348663" cy="3533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3" imgW="13186092" imgH="5580429" progId="Mbnd.mbnd">
                  <p:embed/>
                </p:oleObj>
              </mc:Choice>
              <mc:Fallback>
                <p:oleObj name="Macrobond document" r:id="rId3" imgW="13186092" imgH="5580429" progId="Mbnd.mbnd">
                  <p:embed/>
                  <p:pic>
                    <p:nvPicPr>
                      <p:cNvPr id="13" name="Sisällön paikkamerkki 12">
                        <a:extLst>
                          <a:ext uri="{FF2B5EF4-FFF2-40B4-BE49-F238E27FC236}">
                            <a16:creationId xmlns:a16="http://schemas.microsoft.com/office/drawing/2014/main" id="{7A864BE1-DE3F-45F4-BB78-C1EAB6A2F77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00050" y="1106488"/>
                        <a:ext cx="8348663" cy="35337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43244403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293B5A16-6053-6B1C-6E69-A657D138FCE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i-FI" dirty="0" err="1"/>
              <a:t>Economic</a:t>
            </a:r>
            <a:r>
              <a:rPr lang="fi-FI" dirty="0"/>
              <a:t> Outlook 3/2026</a:t>
            </a:r>
          </a:p>
          <a:p>
            <a:r>
              <a:rPr lang="fi-FI" dirty="0"/>
              <a:t>Technology </a:t>
            </a:r>
            <a:r>
              <a:rPr lang="fi-FI" dirty="0" err="1"/>
              <a:t>Industries</a:t>
            </a:r>
            <a:r>
              <a:rPr lang="fi-FI" dirty="0"/>
              <a:t> of Finland</a:t>
            </a:r>
          </a:p>
          <a:p>
            <a:endParaRPr lang="fi-FI" dirty="0"/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880E36B1-23BA-97B1-1EAE-A9DAC3881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/>
              <a:pPr/>
              <a:t>2</a:t>
            </a:fld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6AE13BD-8A5B-CB4A-A08C-6151FA4A57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C97DB-DA9C-4CFA-B970-B8599B25F3E4}" type="datetime1">
              <a:rPr lang="fi-FI" smtClean="0"/>
              <a:t>13.8.2026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1376C29-9DB0-FD42-321A-4124C69F8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Technology </a:t>
            </a:r>
            <a:r>
              <a:rPr lang="fi-FI" dirty="0" err="1"/>
              <a:t>Industries</a:t>
            </a:r>
            <a:r>
              <a:rPr lang="fi-FI" dirty="0"/>
              <a:t> of Finland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7BEEAC4F-7468-C46A-556D-B21CB21A2FDD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whole</a:t>
            </a:r>
            <a:r>
              <a:rPr lang="fi-FI" dirty="0"/>
              <a:t> </a:t>
            </a:r>
            <a:r>
              <a:rPr lang="fi-FI" dirty="0" err="1"/>
              <a:t>report</a:t>
            </a:r>
            <a:r>
              <a:rPr lang="fi-FI" dirty="0"/>
              <a:t>: </a:t>
            </a:r>
            <a:r>
              <a:rPr lang="fi-FI" dirty="0">
                <a:hlinkClick r:id="rId2"/>
              </a:rPr>
              <a:t>https://teknologiateollisuus.fi/en/economic-outlook/</a:t>
            </a:r>
            <a:endParaRPr lang="fi-FI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Information based on the situation on 5 August 2026</a:t>
            </a:r>
            <a:endParaRPr lang="fi-FI" dirty="0"/>
          </a:p>
          <a:p>
            <a:endParaRPr lang="fi-FI" dirty="0"/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6DA52CBC-33EE-1BD5-2878-8E45D74AC77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13032329"/>
      </p:ext>
    </p:extLst>
  </p:cSld>
  <p:clrMapOvr>
    <a:masterClrMapping/>
  </p:clrMapOvr>
  <p:transition spd="med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Production volume of the metals industry in Finland</a:t>
            </a:r>
            <a:endParaRPr lang="fi-FI">
              <a:solidFill>
                <a:schemeClr val="tx1"/>
              </a:solidFill>
            </a:endParaRPr>
          </a:p>
        </p:txBody>
      </p:sp>
      <p:sp>
        <p:nvSpPr>
          <p:cNvPr id="3" name="Dian numeron paikkamerkki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/>
              <a:pPr/>
              <a:t>20</a:t>
            </a:fld>
            <a:endParaRPr lang="fi-FI"/>
          </a:p>
        </p:txBody>
      </p:sp>
      <p:sp>
        <p:nvSpPr>
          <p:cNvPr id="7" name="Tekstin paikkamerkki 6"/>
          <p:cNvSpPr>
            <a:spLocks noGrp="1"/>
          </p:cNvSpPr>
          <p:nvPr>
            <p:ph type="body" sz="quarter" idx="18"/>
          </p:nvPr>
        </p:nvSpPr>
        <p:spPr>
          <a:xfrm>
            <a:off x="2334682" y="4727574"/>
            <a:ext cx="5671295" cy="165163"/>
          </a:xfrm>
        </p:spPr>
        <p:txBody>
          <a:bodyPr/>
          <a:lstStyle/>
          <a:p>
            <a:r>
              <a:rPr lang="fi-FI" dirty="0" err="1"/>
              <a:t>Seasonal</a:t>
            </a:r>
            <a:r>
              <a:rPr lang="fi-FI" dirty="0"/>
              <a:t> </a:t>
            </a:r>
            <a:r>
              <a:rPr lang="fi-FI" dirty="0" err="1"/>
              <a:t>adjusted</a:t>
            </a:r>
            <a:r>
              <a:rPr lang="fi-FI" dirty="0"/>
              <a:t> </a:t>
            </a:r>
            <a:r>
              <a:rPr lang="fi-FI" dirty="0" err="1"/>
              <a:t>volume</a:t>
            </a:r>
            <a:r>
              <a:rPr lang="fi-FI" dirty="0"/>
              <a:t> </a:t>
            </a:r>
            <a:r>
              <a:rPr lang="fi-FI" dirty="0" err="1"/>
              <a:t>index</a:t>
            </a:r>
            <a:endParaRPr lang="fi-FI" dirty="0"/>
          </a:p>
          <a:p>
            <a:r>
              <a:rPr lang="en-US" dirty="0"/>
              <a:t>Shares of turnover 2025: iron and steel products, non-ferrous metals and castings 89,5 %, mining of metal ores 10,5 %</a:t>
            </a:r>
            <a:endParaRPr lang="fi-FI" dirty="0"/>
          </a:p>
          <a:p>
            <a:r>
              <a:rPr lang="fi-FI" dirty="0" err="1"/>
              <a:t>Source</a:t>
            </a:r>
            <a:r>
              <a:rPr lang="fi-FI" dirty="0"/>
              <a:t>: </a:t>
            </a:r>
            <a:r>
              <a:rPr lang="fi-FI" dirty="0" err="1"/>
              <a:t>Statistics</a:t>
            </a:r>
            <a:r>
              <a:rPr lang="fi-FI" dirty="0"/>
              <a:t> Finland</a:t>
            </a:r>
          </a:p>
        </p:txBody>
      </p:sp>
      <p:sp>
        <p:nvSpPr>
          <p:cNvPr id="8" name="Päivämäärän paikkamerkki 3">
            <a:extLst>
              <a:ext uri="{FF2B5EF4-FFF2-40B4-BE49-F238E27FC236}">
                <a16:creationId xmlns:a16="http://schemas.microsoft.com/office/drawing/2014/main" id="{14B792B5-A582-4E1B-B4D7-9DD4B6204F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82027" y="4739896"/>
            <a:ext cx="916709" cy="164690"/>
          </a:xfrm>
        </p:spPr>
        <p:txBody>
          <a:bodyPr/>
          <a:lstStyle/>
          <a:p>
            <a:fld id="{CBE7DC44-C376-4F45-AAD9-CF0021B2BA36}" type="datetime1">
              <a:rPr lang="en-US" smtClean="0">
                <a:solidFill>
                  <a:srgbClr val="29282E"/>
                </a:solidFill>
              </a:rPr>
              <a:pPr/>
              <a:t>8/13/2026</a:t>
            </a:fld>
            <a:endParaRPr lang="fi-FI">
              <a:solidFill>
                <a:srgbClr val="29282E"/>
              </a:solidFill>
            </a:endParaRPr>
          </a:p>
        </p:txBody>
      </p:sp>
      <p:sp>
        <p:nvSpPr>
          <p:cNvPr id="9" name="Alatunnisteen paikkamerkki 4">
            <a:extLst>
              <a:ext uri="{FF2B5EF4-FFF2-40B4-BE49-F238E27FC236}">
                <a16:creationId xmlns:a16="http://schemas.microsoft.com/office/drawing/2014/main" id="{8B1FC13A-19C8-406E-B6A4-2F35E8315B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11510" y="4739896"/>
            <a:ext cx="1646062" cy="164690"/>
          </a:xfrm>
        </p:spPr>
        <p:txBody>
          <a:bodyPr/>
          <a:lstStyle/>
          <a:p>
            <a:r>
              <a:rPr lang="fi-FI">
                <a:solidFill>
                  <a:srgbClr val="29282E"/>
                </a:solidFill>
              </a:rPr>
              <a:t>Technology Industries </a:t>
            </a:r>
          </a:p>
          <a:p>
            <a:r>
              <a:rPr lang="fi-FI">
                <a:solidFill>
                  <a:srgbClr val="29282E"/>
                </a:solidFill>
              </a:rPr>
              <a:t>of Finland</a:t>
            </a:r>
          </a:p>
        </p:txBody>
      </p:sp>
      <p:graphicFrame>
        <p:nvGraphicFramePr>
          <p:cNvPr id="13" name="Sisällön paikkamerkki 12">
            <a:extLst>
              <a:ext uri="{FF2B5EF4-FFF2-40B4-BE49-F238E27FC236}">
                <a16:creationId xmlns:a16="http://schemas.microsoft.com/office/drawing/2014/main" id="{C0294D50-25F0-4810-B95E-FC41331307D0}"/>
              </a:ext>
            </a:extLst>
          </p:cNvPr>
          <p:cNvGraphicFramePr>
            <a:graphicFrameLocks noGrp="1" noChangeAspect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2012771017"/>
              </p:ext>
            </p:extLst>
          </p:nvPr>
        </p:nvGraphicFramePr>
        <p:xfrm>
          <a:off x="407988" y="1111250"/>
          <a:ext cx="8332787" cy="3525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3" imgW="13186092" imgH="5580429" progId="Mbnd.mbnd">
                  <p:embed/>
                </p:oleObj>
              </mc:Choice>
              <mc:Fallback>
                <p:oleObj name="Macrobond document" r:id="rId3" imgW="13186092" imgH="5580429" progId="Mbnd.mbnd">
                  <p:embed/>
                  <p:pic>
                    <p:nvPicPr>
                      <p:cNvPr id="13" name="Sisällön paikkamerkki 12">
                        <a:extLst>
                          <a:ext uri="{FF2B5EF4-FFF2-40B4-BE49-F238E27FC236}">
                            <a16:creationId xmlns:a16="http://schemas.microsoft.com/office/drawing/2014/main" id="{C0294D50-25F0-4810-B95E-FC41331307D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07988" y="1111250"/>
                        <a:ext cx="8332787" cy="35258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28939355"/>
      </p:ext>
    </p:extLst>
  </p:cSld>
  <p:clrMapOvr>
    <a:masterClrMapping/>
  </p:clrMapOvr>
  <p:transition spd="med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2C4AE42E-CBA6-E6C0-3D4A-3253A9E0E3A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Value of new orders in the consulting engineering in Finland</a:t>
            </a: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25FE44E0-7DCB-05E6-3C75-EF2BE01DD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/>
              <a:pPr/>
              <a:t>21</a:t>
            </a:fld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3564F54-961F-3192-F1C2-CA384E581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7DC44-C376-4F45-AAD9-CF0021B2BA36}" type="datetime1">
              <a:rPr lang="en-US" smtClean="0"/>
              <a:t>8/13/2026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5C8A381-85A5-1972-C6F6-209C1087C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Technology Industries of Finland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0521AFDA-EA35-706B-D9DA-FC406089174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047977" y="4727574"/>
            <a:ext cx="4958000" cy="292448"/>
          </a:xfrm>
        </p:spPr>
        <p:txBody>
          <a:bodyPr/>
          <a:lstStyle/>
          <a:p>
            <a:r>
              <a:rPr lang="en-US" dirty="0"/>
              <a:t>Source: Technology Industries of Finland / Order book survey, latest observation April-June 2026.</a:t>
            </a:r>
          </a:p>
          <a:p>
            <a:endParaRPr lang="en-US" dirty="0"/>
          </a:p>
        </p:txBody>
      </p:sp>
      <p:graphicFrame>
        <p:nvGraphicFramePr>
          <p:cNvPr id="10" name="Taulukko 9">
            <a:extLst>
              <a:ext uri="{FF2B5EF4-FFF2-40B4-BE49-F238E27FC236}">
                <a16:creationId xmlns:a16="http://schemas.microsoft.com/office/drawing/2014/main" id="{0A4C15DA-BFBC-1BA9-F8FF-1AD8E69B87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0053356"/>
              </p:ext>
            </p:extLst>
          </p:nvPr>
        </p:nvGraphicFramePr>
        <p:xfrm>
          <a:off x="3438452" y="3934949"/>
          <a:ext cx="3887300" cy="803820"/>
        </p:xfrm>
        <a:graphic>
          <a:graphicData uri="http://schemas.openxmlformats.org/drawingml/2006/table">
            <a:tbl>
              <a:tblPr/>
              <a:tblGrid>
                <a:gridCol w="8912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52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0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en-US" sz="900" b="0" i="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Change:</a:t>
                      </a: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fi-FI" sz="900" u="none" strike="noStrike" baseline="0" noProof="0" dirty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II,2026 / II,2025</a:t>
                      </a:r>
                      <a:endParaRPr lang="fi-FI" sz="900" b="0" i="0" u="none" strike="noStrike" baseline="0" noProof="0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fi-FI" sz="900" u="none" strike="noStrike" baseline="0" noProof="0" dirty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II,2026 / I,2026</a:t>
                      </a:r>
                      <a:endParaRPr lang="fi-FI" sz="900" b="0" i="0" u="none" strike="noStrike" baseline="0" noProof="0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en-US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Export:</a:t>
                      </a:r>
                      <a:endParaRPr lang="en-US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60 %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148 %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en-US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Domestic:</a:t>
                      </a:r>
                      <a:endParaRPr lang="en-US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17 %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en-US" sz="900" u="none" strike="noStrike" baseline="0" noProof="0" dirty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Combined:</a:t>
                      </a:r>
                      <a:endParaRPr lang="en-US" sz="900" b="0" i="0" u="none" strike="noStrike" baseline="0" noProof="0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18 %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2" name="Sisällön paikkamerkki 11">
            <a:extLst>
              <a:ext uri="{FF2B5EF4-FFF2-40B4-BE49-F238E27FC236}">
                <a16:creationId xmlns:a16="http://schemas.microsoft.com/office/drawing/2014/main" id="{9C6CF019-6FA8-8CCC-4853-29E2E4BD3185}"/>
              </a:ext>
            </a:extLst>
          </p:cNvPr>
          <p:cNvGraphicFramePr>
            <a:graphicFrameLocks noGrp="1" noChangeAspect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1084025192"/>
              </p:ext>
            </p:extLst>
          </p:nvPr>
        </p:nvGraphicFramePr>
        <p:xfrm>
          <a:off x="395288" y="1104900"/>
          <a:ext cx="8358187" cy="290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3" imgW="13186092" imgH="4578555" progId="Mbnd.mbnd">
                  <p:embed/>
                </p:oleObj>
              </mc:Choice>
              <mc:Fallback>
                <p:oleObj name="Macrobond document" r:id="rId3" imgW="13186092" imgH="4578555" progId="Mbnd.mbnd">
                  <p:embed/>
                  <p:pic>
                    <p:nvPicPr>
                      <p:cNvPr id="12" name="Sisällön paikkamerkki 11">
                        <a:extLst>
                          <a:ext uri="{FF2B5EF4-FFF2-40B4-BE49-F238E27FC236}">
                            <a16:creationId xmlns:a16="http://schemas.microsoft.com/office/drawing/2014/main" id="{9C6CF019-6FA8-8CCC-4853-29E2E4BD318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5288" y="1104900"/>
                        <a:ext cx="8358187" cy="2901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18818619"/>
      </p:ext>
    </p:extLst>
  </p:cSld>
  <p:clrMapOvr>
    <a:masterClrMapping/>
  </p:clrMapOvr>
  <p:transition spd="med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0DAA8510-77EF-46C1-976C-4FECE1DE7F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Value of order books in the consulting engineering in Finland</a:t>
            </a: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28E816E9-3BA9-8054-55E6-43632764E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/>
              <a:pPr/>
              <a:t>22</a:t>
            </a:fld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6896992-77C8-D76F-16BF-E9E67F8CC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7DC44-C376-4F45-AAD9-CF0021B2BA36}" type="datetime1">
              <a:rPr lang="en-US" smtClean="0"/>
              <a:t>8/13/2026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813D996-CDCA-2DB8-A68E-47998AACC2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Technology Industries of Finland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C7DE5258-9194-969E-1F26-439AC64BF93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047977" y="4727574"/>
            <a:ext cx="4764383" cy="364456"/>
          </a:xfrm>
        </p:spPr>
        <p:txBody>
          <a:bodyPr/>
          <a:lstStyle/>
          <a:p>
            <a:r>
              <a:rPr lang="en-US" dirty="0"/>
              <a:t>Source: Technology Industries of Finland / Order book survey, latest observation 30</a:t>
            </a:r>
            <a:r>
              <a:rPr lang="en-US" baseline="30000" dirty="0"/>
              <a:t>th</a:t>
            </a:r>
            <a:r>
              <a:rPr lang="en-US" dirty="0"/>
              <a:t> June 2026.</a:t>
            </a:r>
          </a:p>
          <a:p>
            <a:endParaRPr lang="en-US" dirty="0"/>
          </a:p>
        </p:txBody>
      </p:sp>
      <p:graphicFrame>
        <p:nvGraphicFramePr>
          <p:cNvPr id="10" name="Taulukko 9">
            <a:extLst>
              <a:ext uri="{FF2B5EF4-FFF2-40B4-BE49-F238E27FC236}">
                <a16:creationId xmlns:a16="http://schemas.microsoft.com/office/drawing/2014/main" id="{4D100BA2-2471-C68B-3ED1-0EDB819F7A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127565"/>
              </p:ext>
            </p:extLst>
          </p:nvPr>
        </p:nvGraphicFramePr>
        <p:xfrm>
          <a:off x="3438452" y="3934949"/>
          <a:ext cx="3887300" cy="803820"/>
        </p:xfrm>
        <a:graphic>
          <a:graphicData uri="http://schemas.openxmlformats.org/drawingml/2006/table">
            <a:tbl>
              <a:tblPr/>
              <a:tblGrid>
                <a:gridCol w="8912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52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0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en-US" sz="900" b="0" i="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Change:</a:t>
                      </a: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fi-FI" sz="900" u="none" strike="noStrike" baseline="0" noProof="0" dirty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30.6.2026 / 30.6.2025</a:t>
                      </a:r>
                    </a:p>
                  </a:txBody>
                  <a:tcPr marL="15998" marR="15998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fi-FI" sz="900" u="none" strike="noStrike" baseline="0" noProof="0" dirty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30.6.2026 / 30.3.2026</a:t>
                      </a:r>
                      <a:endParaRPr lang="fi-FI" sz="900" b="0" i="0" u="none" strike="noStrike" baseline="0" noProof="0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en-US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Export:</a:t>
                      </a:r>
                      <a:endParaRPr lang="en-US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-26 %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-14 %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en-US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Domestic:</a:t>
                      </a:r>
                      <a:endParaRPr lang="en-US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en-US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Combined:</a:t>
                      </a:r>
                      <a:endParaRPr lang="en-US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2" name="Sisällön paikkamerkki 11">
            <a:extLst>
              <a:ext uri="{FF2B5EF4-FFF2-40B4-BE49-F238E27FC236}">
                <a16:creationId xmlns:a16="http://schemas.microsoft.com/office/drawing/2014/main" id="{18E582CE-9565-4BEE-7B72-3944767E8C42}"/>
              </a:ext>
            </a:extLst>
          </p:cNvPr>
          <p:cNvGraphicFramePr>
            <a:graphicFrameLocks noGrp="1" noChangeAspect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4034360800"/>
              </p:ext>
            </p:extLst>
          </p:nvPr>
        </p:nvGraphicFramePr>
        <p:xfrm>
          <a:off x="395288" y="1104900"/>
          <a:ext cx="8358187" cy="290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3" imgW="13186092" imgH="4578555" progId="Mbnd.mbnd">
                  <p:embed/>
                </p:oleObj>
              </mc:Choice>
              <mc:Fallback>
                <p:oleObj name="Macrobond document" r:id="rId3" imgW="13186092" imgH="4578555" progId="Mbnd.mbnd">
                  <p:embed/>
                  <p:pic>
                    <p:nvPicPr>
                      <p:cNvPr id="12" name="Sisällön paikkamerkki 11">
                        <a:extLst>
                          <a:ext uri="{FF2B5EF4-FFF2-40B4-BE49-F238E27FC236}">
                            <a16:creationId xmlns:a16="http://schemas.microsoft.com/office/drawing/2014/main" id="{18E582CE-9565-4BEE-7B72-3944767E8C4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5288" y="1104900"/>
                        <a:ext cx="8358187" cy="2901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30643760"/>
      </p:ext>
    </p:extLst>
  </p:cSld>
  <p:clrMapOvr>
    <a:masterClrMapping/>
  </p:clrMapOvr>
  <p:transition spd="med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2C4AE42E-CBA6-E6C0-3D4A-3253A9E0E3A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Value of new orders in the information technology* in Finland</a:t>
            </a: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25FE44E0-7DCB-05E6-3C75-EF2BE01DD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/>
              <a:pPr/>
              <a:t>23</a:t>
            </a:fld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3564F54-961F-3192-F1C2-CA384E581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7DC44-C376-4F45-AAD9-CF0021B2BA36}" type="datetime1">
              <a:rPr lang="en-US" smtClean="0"/>
              <a:t>8/13/2026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5C8A381-85A5-1972-C6F6-209C1087C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Technology Industries of Finland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0521AFDA-EA35-706B-D9DA-FC406089174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047977" y="4727574"/>
            <a:ext cx="4958000" cy="292448"/>
          </a:xfrm>
        </p:spPr>
        <p:txBody>
          <a:bodyPr/>
          <a:lstStyle/>
          <a:p>
            <a:r>
              <a:rPr lang="en-US" dirty="0"/>
              <a:t>Source: Technology Industries of Finland / Order book survey, latest observation April-June 2026.</a:t>
            </a:r>
          </a:p>
          <a:p>
            <a:endParaRPr lang="en-US" dirty="0"/>
          </a:p>
        </p:txBody>
      </p:sp>
      <p:graphicFrame>
        <p:nvGraphicFramePr>
          <p:cNvPr id="10" name="Taulukko 9">
            <a:extLst>
              <a:ext uri="{FF2B5EF4-FFF2-40B4-BE49-F238E27FC236}">
                <a16:creationId xmlns:a16="http://schemas.microsoft.com/office/drawing/2014/main" id="{0A4C15DA-BFBC-1BA9-F8FF-1AD8E69B87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935342"/>
              </p:ext>
            </p:extLst>
          </p:nvPr>
        </p:nvGraphicFramePr>
        <p:xfrm>
          <a:off x="3438452" y="3934949"/>
          <a:ext cx="3887300" cy="401910"/>
        </p:xfrm>
        <a:graphic>
          <a:graphicData uri="http://schemas.openxmlformats.org/drawingml/2006/table">
            <a:tbl>
              <a:tblPr/>
              <a:tblGrid>
                <a:gridCol w="8912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52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0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en-US" sz="900" b="0" i="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Change:</a:t>
                      </a: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fi-FI" sz="900" u="none" strike="noStrike" baseline="0" noProof="0" dirty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II,2026 / II,2025</a:t>
                      </a:r>
                      <a:endParaRPr lang="fi-FI" sz="900" b="0" i="0" u="none" strike="noStrike" baseline="0" noProof="0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fi-FI" sz="900" u="none" strike="noStrike" baseline="0" noProof="0" dirty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II,2026 / I,2026</a:t>
                      </a:r>
                      <a:endParaRPr lang="fi-FI" sz="900" b="0" i="0" u="none" strike="noStrike" baseline="0" noProof="0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en-US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Combined:</a:t>
                      </a:r>
                      <a:endParaRPr lang="en-US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-12 %</a:t>
                      </a:r>
                    </a:p>
                  </a:txBody>
                  <a:tcPr marL="0" marR="57150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Text Box 10">
            <a:extLst>
              <a:ext uri="{FF2B5EF4-FFF2-40B4-BE49-F238E27FC236}">
                <a16:creationId xmlns:a16="http://schemas.microsoft.com/office/drawing/2014/main" id="{605B3991-D6B5-C374-76AA-EAE28304E6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79876" y="3980336"/>
            <a:ext cx="1521649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812394"/>
            <a:r>
              <a:rPr lang="en-US" sz="900">
                <a:solidFill>
                  <a:schemeClr val="tx2"/>
                </a:solidFill>
                <a:ea typeface="Arial Unicode MS"/>
              </a:rPr>
              <a:t>*) Excl. game industry and data center companies</a:t>
            </a:r>
          </a:p>
        </p:txBody>
      </p:sp>
      <p:graphicFrame>
        <p:nvGraphicFramePr>
          <p:cNvPr id="13" name="Sisällön paikkamerkki 12">
            <a:extLst>
              <a:ext uri="{FF2B5EF4-FFF2-40B4-BE49-F238E27FC236}">
                <a16:creationId xmlns:a16="http://schemas.microsoft.com/office/drawing/2014/main" id="{9BFD074D-28E6-5FA4-B9E9-62FADE2C4DF1}"/>
              </a:ext>
            </a:extLst>
          </p:cNvPr>
          <p:cNvGraphicFramePr>
            <a:graphicFrameLocks noGrp="1" noChangeAspect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2257351048"/>
              </p:ext>
            </p:extLst>
          </p:nvPr>
        </p:nvGraphicFramePr>
        <p:xfrm>
          <a:off x="395288" y="1104900"/>
          <a:ext cx="8358187" cy="290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3" imgW="13186092" imgH="4578555" progId="Mbnd.mbnd">
                  <p:embed/>
                </p:oleObj>
              </mc:Choice>
              <mc:Fallback>
                <p:oleObj name="Macrobond document" r:id="rId3" imgW="13186092" imgH="4578555" progId="Mbnd.mbnd">
                  <p:embed/>
                  <p:pic>
                    <p:nvPicPr>
                      <p:cNvPr id="13" name="Sisällön paikkamerkki 12">
                        <a:extLst>
                          <a:ext uri="{FF2B5EF4-FFF2-40B4-BE49-F238E27FC236}">
                            <a16:creationId xmlns:a16="http://schemas.microsoft.com/office/drawing/2014/main" id="{9BFD074D-28E6-5FA4-B9E9-62FADE2C4D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5288" y="1104900"/>
                        <a:ext cx="8358187" cy="2901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12738596"/>
      </p:ext>
    </p:extLst>
  </p:cSld>
  <p:clrMapOvr>
    <a:masterClrMapping/>
  </p:clrMapOvr>
  <p:transition spd="med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0DAA8510-77EF-46C1-976C-4FECE1DE7F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Value of Order Books in the Information Technology* in Finland</a:t>
            </a: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28E816E9-3BA9-8054-55E6-43632764E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/>
              <a:pPr/>
              <a:t>24</a:t>
            </a:fld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6896992-77C8-D76F-16BF-E9E67F8CC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7DC44-C376-4F45-AAD9-CF0021B2BA36}" type="datetime1">
              <a:rPr lang="en-US" smtClean="0"/>
              <a:t>8/13/2026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813D996-CDCA-2DB8-A68E-47998AACC2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Technology Industries of Finland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C7DE5258-9194-969E-1F26-439AC64BF93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047977" y="4727574"/>
            <a:ext cx="4764383" cy="364456"/>
          </a:xfrm>
        </p:spPr>
        <p:txBody>
          <a:bodyPr/>
          <a:lstStyle/>
          <a:p>
            <a:r>
              <a:rPr lang="en-US" dirty="0"/>
              <a:t>Source: Technology Industries of Finland / Order book survey, latest observation 30</a:t>
            </a:r>
            <a:r>
              <a:rPr lang="en-US" baseline="30000" dirty="0"/>
              <a:t>th</a:t>
            </a:r>
            <a:r>
              <a:rPr lang="en-US" dirty="0"/>
              <a:t> June 2026.</a:t>
            </a:r>
          </a:p>
          <a:p>
            <a:endParaRPr lang="en-US" dirty="0"/>
          </a:p>
        </p:txBody>
      </p:sp>
      <p:graphicFrame>
        <p:nvGraphicFramePr>
          <p:cNvPr id="10" name="Taulukko 9">
            <a:extLst>
              <a:ext uri="{FF2B5EF4-FFF2-40B4-BE49-F238E27FC236}">
                <a16:creationId xmlns:a16="http://schemas.microsoft.com/office/drawing/2014/main" id="{4D100BA2-2471-C68B-3ED1-0EDB819F7A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1325216"/>
              </p:ext>
            </p:extLst>
          </p:nvPr>
        </p:nvGraphicFramePr>
        <p:xfrm>
          <a:off x="3366452" y="4086257"/>
          <a:ext cx="3887300" cy="401910"/>
        </p:xfrm>
        <a:graphic>
          <a:graphicData uri="http://schemas.openxmlformats.org/drawingml/2006/table">
            <a:tbl>
              <a:tblPr/>
              <a:tblGrid>
                <a:gridCol w="8912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52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0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en-US" sz="900" b="0" i="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Change:</a:t>
                      </a: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fi-FI" sz="900" u="none" strike="noStrike" baseline="0" noProof="0" dirty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30.6.2026 / 30.6.2025</a:t>
                      </a:r>
                    </a:p>
                  </a:txBody>
                  <a:tcPr marL="15998" marR="15998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fontAlgn="b"/>
                      <a:r>
                        <a:rPr lang="fi-FI" sz="900" u="none" strike="noStrike" baseline="0" noProof="0" dirty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30.6.2026 / 30.3.2026</a:t>
                      </a:r>
                      <a:endParaRPr lang="fi-FI" sz="900" b="0" i="0" u="none" strike="noStrike" baseline="0" noProof="0" dirty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955">
                <a:tc>
                  <a:txBody>
                    <a:bodyPr/>
                    <a:lstStyle>
                      <a:lvl1pPr marL="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0302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806052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209078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6121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015123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418157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2821180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224205" algn="l" defTabSz="806052" rtl="0" eaLnBrk="1" latinLnBrk="0" hangingPunct="1">
                        <a:defRPr sz="1587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l" fontAlgn="b"/>
                      <a:r>
                        <a:rPr lang="en-US" sz="900" u="none" strike="noStrike" baseline="0" noProof="0">
                          <a:solidFill>
                            <a:schemeClr val="tx2"/>
                          </a:solidFill>
                          <a:effectLst/>
                          <a:latin typeface="Verdana" panose="020B0604030504040204" pitchFamily="34" charset="0"/>
                        </a:rPr>
                        <a:t>Combined:</a:t>
                      </a:r>
                      <a:endParaRPr lang="en-US" sz="900" b="0" i="0" u="none" strike="noStrike" baseline="0" noProof="0">
                        <a:solidFill>
                          <a:schemeClr val="tx2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15998" marR="15998" marT="15998" marB="1599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-4 %</a:t>
                      </a:r>
                    </a:p>
                  </a:txBody>
                  <a:tcPr marL="0" marR="51435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>
                        <a:buNone/>
                      </a:pPr>
                      <a:r>
                        <a:rPr lang="fi-FI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0 %</a:t>
                      </a:r>
                    </a:p>
                  </a:txBody>
                  <a:tcPr marL="0" marR="514350" marT="0" marB="0" anchor="ctr">
                    <a:lnL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2928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Text Box 10">
            <a:extLst>
              <a:ext uri="{FF2B5EF4-FFF2-40B4-BE49-F238E27FC236}">
                <a16:creationId xmlns:a16="http://schemas.microsoft.com/office/drawing/2014/main" id="{0E15AAE7-E0A8-6898-25B1-D3C44EB121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79876" y="3980336"/>
            <a:ext cx="1521649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812394"/>
            <a:r>
              <a:rPr lang="en-US" sz="900">
                <a:solidFill>
                  <a:schemeClr val="tx2"/>
                </a:solidFill>
                <a:ea typeface="Arial Unicode MS"/>
              </a:rPr>
              <a:t>*) Excl. game industry and data center companies</a:t>
            </a:r>
          </a:p>
        </p:txBody>
      </p:sp>
      <p:graphicFrame>
        <p:nvGraphicFramePr>
          <p:cNvPr id="13" name="Sisällön paikkamerkki 12">
            <a:extLst>
              <a:ext uri="{FF2B5EF4-FFF2-40B4-BE49-F238E27FC236}">
                <a16:creationId xmlns:a16="http://schemas.microsoft.com/office/drawing/2014/main" id="{B6F1E665-1E7E-FD72-383E-F5967B45A880}"/>
              </a:ext>
            </a:extLst>
          </p:cNvPr>
          <p:cNvGraphicFramePr>
            <a:graphicFrameLocks noGrp="1" noChangeAspect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44616844"/>
              </p:ext>
            </p:extLst>
          </p:nvPr>
        </p:nvGraphicFramePr>
        <p:xfrm>
          <a:off x="395288" y="1104900"/>
          <a:ext cx="8358187" cy="2901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3" imgW="13186092" imgH="4578555" progId="Mbnd.mbnd">
                  <p:embed/>
                </p:oleObj>
              </mc:Choice>
              <mc:Fallback>
                <p:oleObj name="Macrobond document" r:id="rId3" imgW="13186092" imgH="4578555" progId="Mbnd.mbnd">
                  <p:embed/>
                  <p:pic>
                    <p:nvPicPr>
                      <p:cNvPr id="13" name="Sisällön paikkamerkki 12">
                        <a:extLst>
                          <a:ext uri="{FF2B5EF4-FFF2-40B4-BE49-F238E27FC236}">
                            <a16:creationId xmlns:a16="http://schemas.microsoft.com/office/drawing/2014/main" id="{B6F1E665-1E7E-FD72-383E-F5967B45A88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5288" y="1104900"/>
                        <a:ext cx="8358187" cy="2901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56149058"/>
      </p:ext>
    </p:extLst>
  </p:cSld>
  <p:clrMapOvr>
    <a:masterClrMapping/>
  </p:clrMapOvr>
  <p:transition spd="med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4DC54060-F59A-5EC7-16BE-C821A4D4FA2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i-FI" err="1"/>
              <a:t>Questions</a:t>
            </a:r>
            <a:r>
              <a:rPr lang="fi-FI"/>
              <a:t>?  </a:t>
            </a: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537F6372-A1BE-20B0-5A1C-B99BB33AB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/>
              <a:pPr/>
              <a:t>25</a:t>
            </a:fld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5F2B92F-FFAB-DA30-DA49-5BC0F2542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C97DB-DA9C-4CFA-B970-B8599B25F3E4}" type="datetime1">
              <a:rPr lang="fi-FI" smtClean="0"/>
              <a:t>13.8.2026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2DD9D28-92F3-9BF5-4CEA-40DA6C505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Technology </a:t>
            </a:r>
            <a:r>
              <a:rPr lang="fi-FI" dirty="0" err="1"/>
              <a:t>Industries</a:t>
            </a:r>
            <a:r>
              <a:rPr lang="fi-FI" dirty="0"/>
              <a:t> of Finland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2127424C-9B9A-D65F-2D57-84C83A016B67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endParaRPr lang="fi-FI"/>
          </a:p>
          <a:p>
            <a:r>
              <a:rPr lang="fi-FI" b="1" err="1"/>
              <a:t>Director</a:t>
            </a:r>
            <a:r>
              <a:rPr lang="fi-FI" b="1"/>
              <a:t>, </a:t>
            </a:r>
            <a:r>
              <a:rPr lang="fi-FI" b="1" err="1"/>
              <a:t>Chief</a:t>
            </a:r>
            <a:r>
              <a:rPr lang="fi-FI" b="1"/>
              <a:t> Economist Petteri Rautaporras</a:t>
            </a:r>
          </a:p>
          <a:p>
            <a:r>
              <a:rPr lang="fi-FI"/>
              <a:t>+358 50 304 2220</a:t>
            </a:r>
          </a:p>
          <a:p>
            <a:r>
              <a:rPr lang="fi-FI">
                <a:hlinkClick r:id="rId2"/>
              </a:rPr>
              <a:t>petteri.rautaporras@teknologiateollisuus.fi</a:t>
            </a:r>
            <a:endParaRPr lang="fi-FI"/>
          </a:p>
          <a:p>
            <a:endParaRPr lang="fi-FI"/>
          </a:p>
          <a:p>
            <a:r>
              <a:rPr lang="fi-FI" b="1"/>
              <a:t>Senior Economist Hanne Mikkonen</a:t>
            </a:r>
          </a:p>
          <a:p>
            <a:r>
              <a:rPr lang="fi-FI"/>
              <a:t>+358 44 0296 152</a:t>
            </a:r>
          </a:p>
          <a:p>
            <a:r>
              <a:rPr lang="fi-FI">
                <a:hlinkClick r:id="rId3"/>
              </a:rPr>
              <a:t>hanne.mikkonen@teknologiateollisuus.fi</a:t>
            </a:r>
            <a:endParaRPr lang="fi-FI"/>
          </a:p>
          <a:p>
            <a:endParaRPr lang="fi-FI"/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498868EF-06CD-7FF0-8006-E1C64D44B5F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66085816"/>
      </p:ext>
    </p:extLst>
  </p:cSld>
  <p:clrMapOvr>
    <a:masterClrMapping/>
  </p:clrMapOvr>
  <p:transition spd="med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4810601"/>
      </p:ext>
    </p:extLst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DA48C1AA-3AC3-4704-BEA1-3E7A2D035B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Autofit/>
          </a:bodyPr>
          <a:lstStyle/>
          <a:p>
            <a:r>
              <a:rPr lang="fi-FI" sz="1800" dirty="0" err="1"/>
              <a:t>Once</a:t>
            </a:r>
            <a:r>
              <a:rPr lang="fi-FI" sz="1800" dirty="0"/>
              <a:t> </a:t>
            </a:r>
            <a:r>
              <a:rPr lang="fi-FI" sz="1800" dirty="0" err="1"/>
              <a:t>again</a:t>
            </a:r>
            <a:r>
              <a:rPr lang="fi-FI" sz="1800" dirty="0"/>
              <a:t>, </a:t>
            </a:r>
            <a:r>
              <a:rPr lang="fi-FI" sz="1800" dirty="0" err="1"/>
              <a:t>the</a:t>
            </a:r>
            <a:r>
              <a:rPr lang="fi-FI" sz="1800" dirty="0"/>
              <a:t> </a:t>
            </a:r>
            <a:r>
              <a:rPr lang="fi-FI" sz="1800" dirty="0" err="1"/>
              <a:t>global</a:t>
            </a:r>
            <a:r>
              <a:rPr lang="fi-FI" sz="1800" dirty="0"/>
              <a:t> </a:t>
            </a:r>
            <a:r>
              <a:rPr lang="fi-FI" sz="1800" dirty="0" err="1"/>
              <a:t>economy</a:t>
            </a:r>
            <a:r>
              <a:rPr lang="fi-FI" sz="1800" dirty="0"/>
              <a:t> is </a:t>
            </a:r>
            <a:r>
              <a:rPr lang="fi-FI" sz="1800" dirty="0" err="1"/>
              <a:t>demonstrating</a:t>
            </a:r>
            <a:r>
              <a:rPr lang="fi-FI" sz="1800" dirty="0"/>
              <a:t> </a:t>
            </a:r>
            <a:r>
              <a:rPr lang="fi-FI" sz="1800" dirty="0" err="1"/>
              <a:t>its</a:t>
            </a:r>
            <a:r>
              <a:rPr lang="fi-FI" sz="1800" dirty="0"/>
              <a:t> </a:t>
            </a:r>
            <a:r>
              <a:rPr lang="fi-FI" sz="1800" dirty="0" err="1"/>
              <a:t>resilience</a:t>
            </a:r>
            <a:r>
              <a:rPr lang="fi-FI" sz="1800" dirty="0"/>
              <a:t> </a:t>
            </a:r>
            <a:r>
              <a:rPr lang="fi-FI" sz="1800" dirty="0" err="1"/>
              <a:t>amid</a:t>
            </a:r>
            <a:r>
              <a:rPr lang="fi-FI" sz="1800" dirty="0"/>
              <a:t> </a:t>
            </a:r>
            <a:r>
              <a:rPr lang="fi-FI" sz="1800" dirty="0" err="1"/>
              <a:t>ongoing</a:t>
            </a:r>
            <a:r>
              <a:rPr lang="fi-FI" sz="1800" dirty="0"/>
              <a:t> </a:t>
            </a:r>
            <a:r>
              <a:rPr lang="fi-FI" sz="1800" dirty="0" err="1"/>
              <a:t>crises</a:t>
            </a:r>
            <a:endParaRPr lang="fi-FI" sz="1800" dirty="0">
              <a:solidFill>
                <a:schemeClr val="tx1"/>
              </a:solidFill>
            </a:endParaRP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A9E80275-BAE8-4E33-8D2C-7C8422011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/>
              <a:pPr/>
              <a:t>3</a:t>
            </a:fld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913EAB9-4B93-4C9A-9C5E-22483ED36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7DC44-C376-4F45-AAD9-CF0021B2BA36}" type="datetime1">
              <a:rPr lang="en-US" smtClean="0"/>
              <a:t>8/13/2026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D6A2C1A-E9B1-469B-9407-932E28E99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Technology Industries of Finland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075805AD-2FCE-4AC4-9BFE-F79894D3B06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fi-FI" err="1"/>
              <a:t>Source</a:t>
            </a:r>
            <a:r>
              <a:rPr lang="fi-FI"/>
              <a:t>: S&amp;P Global, IMF, </a:t>
            </a:r>
            <a:r>
              <a:rPr lang="fi-FI" err="1"/>
              <a:t>Macrobond</a:t>
            </a:r>
            <a:r>
              <a:rPr lang="fi-FI"/>
              <a:t>. IMF </a:t>
            </a:r>
            <a:r>
              <a:rPr lang="fi-FI" err="1"/>
              <a:t>reference</a:t>
            </a:r>
            <a:r>
              <a:rPr lang="fi-FI"/>
              <a:t> </a:t>
            </a:r>
            <a:r>
              <a:rPr lang="fi-FI" err="1"/>
              <a:t>forecast</a:t>
            </a:r>
            <a:r>
              <a:rPr lang="fi-FI"/>
              <a:t>.</a:t>
            </a:r>
          </a:p>
        </p:txBody>
      </p:sp>
      <p:graphicFrame>
        <p:nvGraphicFramePr>
          <p:cNvPr id="10" name="Sisällön paikkamerkki 9">
            <a:extLst>
              <a:ext uri="{FF2B5EF4-FFF2-40B4-BE49-F238E27FC236}">
                <a16:creationId xmlns:a16="http://schemas.microsoft.com/office/drawing/2014/main" id="{79EEAA19-87B4-4BF8-8AED-913AFA95C9F2}"/>
              </a:ext>
            </a:extLst>
          </p:cNvPr>
          <p:cNvGraphicFramePr>
            <a:graphicFrameLocks noGrp="1" noChangeAspect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4158521740"/>
              </p:ext>
            </p:extLst>
          </p:nvPr>
        </p:nvGraphicFramePr>
        <p:xfrm>
          <a:off x="396875" y="1325563"/>
          <a:ext cx="8348663" cy="3533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3" imgW="13186092" imgH="5580429" progId="Mbnd.mbnd">
                  <p:embed/>
                </p:oleObj>
              </mc:Choice>
              <mc:Fallback>
                <p:oleObj name="Macrobond document" r:id="rId3" imgW="13186092" imgH="5580429" progId="Mbnd.mbnd">
                  <p:embed/>
                  <p:pic>
                    <p:nvPicPr>
                      <p:cNvPr id="10" name="Sisällön paikkamerkki 9">
                        <a:extLst>
                          <a:ext uri="{FF2B5EF4-FFF2-40B4-BE49-F238E27FC236}">
                            <a16:creationId xmlns:a16="http://schemas.microsoft.com/office/drawing/2014/main" id="{79EEAA19-87B4-4BF8-8AED-913AFA95C9F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6875" y="1325563"/>
                        <a:ext cx="8348663" cy="35337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kstiruutu 5">
            <a:extLst>
              <a:ext uri="{FF2B5EF4-FFF2-40B4-BE49-F238E27FC236}">
                <a16:creationId xmlns:a16="http://schemas.microsoft.com/office/drawing/2014/main" id="{72C04BE5-FFAB-029A-296D-DD9438FB3610}"/>
              </a:ext>
            </a:extLst>
          </p:cNvPr>
          <p:cNvSpPr txBox="1"/>
          <p:nvPr/>
        </p:nvSpPr>
        <p:spPr>
          <a:xfrm>
            <a:off x="6449941" y="2970467"/>
            <a:ext cx="2217146" cy="234286"/>
          </a:xfrm>
          <a:prstGeom prst="rect">
            <a:avLst/>
          </a:prstGeom>
          <a:solidFill>
            <a:schemeClr val="bg1"/>
          </a:solidFill>
        </p:spPr>
        <p:txBody>
          <a:bodyPr wrap="square" lIns="36000" tIns="36000" rIns="36000" bIns="36000" rtlCol="0">
            <a:spAutoFit/>
          </a:bodyPr>
          <a:lstStyle/>
          <a:p>
            <a:r>
              <a:rPr lang="fi-FI" sz="1050" spc="-40" dirty="0"/>
              <a:t>IMF GDP </a:t>
            </a:r>
            <a:r>
              <a:rPr lang="fi-FI" sz="1050" spc="-40" dirty="0" err="1"/>
              <a:t>Forecasts</a:t>
            </a:r>
            <a:r>
              <a:rPr lang="fi-FI" sz="1050" spc="-40" dirty="0"/>
              <a:t>, </a:t>
            </a:r>
            <a:r>
              <a:rPr lang="fi-FI" sz="1050" spc="-40" dirty="0" err="1"/>
              <a:t>July</a:t>
            </a:r>
            <a:r>
              <a:rPr lang="fi-FI" sz="1050" spc="-40" dirty="0"/>
              <a:t> 2026*</a:t>
            </a:r>
          </a:p>
        </p:txBody>
      </p:sp>
      <p:graphicFrame>
        <p:nvGraphicFramePr>
          <p:cNvPr id="11" name="Taulukko 10">
            <a:extLst>
              <a:ext uri="{FF2B5EF4-FFF2-40B4-BE49-F238E27FC236}">
                <a16:creationId xmlns:a16="http://schemas.microsoft.com/office/drawing/2014/main" id="{2988A49A-C9EB-0376-70E4-8682E7EAB9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3048682"/>
              </p:ext>
            </p:extLst>
          </p:nvPr>
        </p:nvGraphicFramePr>
        <p:xfrm>
          <a:off x="6324755" y="3238216"/>
          <a:ext cx="2342240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4733">
                  <a:extLst>
                    <a:ext uri="{9D8B030D-6E8A-4147-A177-3AD203B41FA5}">
                      <a16:colId xmlns:a16="http://schemas.microsoft.com/office/drawing/2014/main" val="1022784209"/>
                    </a:ext>
                  </a:extLst>
                </a:gridCol>
                <a:gridCol w="503419">
                  <a:extLst>
                    <a:ext uri="{9D8B030D-6E8A-4147-A177-3AD203B41FA5}">
                      <a16:colId xmlns:a16="http://schemas.microsoft.com/office/drawing/2014/main" val="4223840006"/>
                    </a:ext>
                  </a:extLst>
                </a:gridCol>
                <a:gridCol w="477819">
                  <a:extLst>
                    <a:ext uri="{9D8B030D-6E8A-4147-A177-3AD203B41FA5}">
                      <a16:colId xmlns:a16="http://schemas.microsoft.com/office/drawing/2014/main" val="4028296868"/>
                    </a:ext>
                  </a:extLst>
                </a:gridCol>
                <a:gridCol w="496269">
                  <a:extLst>
                    <a:ext uri="{9D8B030D-6E8A-4147-A177-3AD203B41FA5}">
                      <a16:colId xmlns:a16="http://schemas.microsoft.com/office/drawing/2014/main" val="1372304703"/>
                    </a:ext>
                  </a:extLst>
                </a:gridCol>
              </a:tblGrid>
              <a:tr h="168018">
                <a:tc>
                  <a:txBody>
                    <a:bodyPr/>
                    <a:lstStyle/>
                    <a:p>
                      <a:pPr algn="ctr"/>
                      <a:endParaRPr lang="fi-FI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 dirty="0"/>
                        <a:t>2025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/>
                        <a:t>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/>
                        <a:t>2027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1880641"/>
                  </a:ext>
                </a:extLst>
              </a:tr>
              <a:tr h="168018">
                <a:tc>
                  <a:txBody>
                    <a:bodyPr/>
                    <a:lstStyle/>
                    <a:p>
                      <a:pPr algn="ctr"/>
                      <a:r>
                        <a:rPr lang="fi-FI" sz="800"/>
                        <a:t>USA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/>
                        <a:t>2,1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 dirty="0"/>
                        <a:t>2,3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/>
                        <a:t>2,2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1428878"/>
                  </a:ext>
                </a:extLst>
              </a:tr>
              <a:tr h="168018">
                <a:tc>
                  <a:txBody>
                    <a:bodyPr/>
                    <a:lstStyle/>
                    <a:p>
                      <a:pPr algn="ctr"/>
                      <a:r>
                        <a:rPr lang="fi-FI" sz="800" err="1"/>
                        <a:t>Eurozone</a:t>
                      </a:r>
                      <a:endParaRPr lang="fi-FI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/>
                        <a:t>1,4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 dirty="0"/>
                        <a:t>0,9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800" dirty="0"/>
                        <a:t>1,2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06865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13050561"/>
      </p:ext>
    </p:extLst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7D310F27-1311-E007-36B0-D7EA74CA986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i-FI" dirty="0"/>
              <a:t>In </a:t>
            </a:r>
            <a:r>
              <a:rPr lang="fi-FI" dirty="0" err="1"/>
              <a:t>the</a:t>
            </a:r>
            <a:r>
              <a:rPr lang="fi-FI" dirty="0"/>
              <a:t> United </a:t>
            </a:r>
            <a:r>
              <a:rPr lang="fi-FI" dirty="0" err="1"/>
              <a:t>States</a:t>
            </a:r>
            <a:r>
              <a:rPr lang="fi-FI" dirty="0"/>
              <a:t>, </a:t>
            </a:r>
            <a:r>
              <a:rPr lang="fi-FI" dirty="0" err="1"/>
              <a:t>growth</a:t>
            </a:r>
            <a:r>
              <a:rPr lang="fi-FI" dirty="0"/>
              <a:t> </a:t>
            </a:r>
            <a:r>
              <a:rPr lang="fi-FI" dirty="0" err="1"/>
              <a:t>strengthened</a:t>
            </a:r>
            <a:r>
              <a:rPr lang="fi-FI" dirty="0"/>
              <a:t>, </a:t>
            </a:r>
            <a:r>
              <a:rPr lang="fi-FI" dirty="0" err="1"/>
              <a:t>driven</a:t>
            </a:r>
            <a:r>
              <a:rPr lang="fi-FI" dirty="0"/>
              <a:t> </a:t>
            </a:r>
            <a:r>
              <a:rPr lang="fi-FI" dirty="0" err="1"/>
              <a:t>by</a:t>
            </a:r>
            <a:r>
              <a:rPr lang="fi-FI" dirty="0"/>
              <a:t>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services</a:t>
            </a:r>
            <a:r>
              <a:rPr lang="fi-FI" dirty="0"/>
              <a:t> </a:t>
            </a:r>
            <a:r>
              <a:rPr lang="fi-FI" dirty="0" err="1"/>
              <a:t>sector</a:t>
            </a:r>
            <a:endParaRPr lang="en-US" dirty="0"/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EB35AA55-EA2B-CE06-9DDA-522C34803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/>
              <a:pPr/>
              <a:t>4</a:t>
            </a:fld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C8ABB2F-AF0F-EF50-247B-3748F234A9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7DC44-C376-4F45-AAD9-CF0021B2BA36}" type="datetime1">
              <a:rPr lang="en-US" smtClean="0"/>
              <a:t>8/13/2026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884B4F3-D7BA-9227-7B4E-FA7C5C817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Technology Industries of Finland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76177773-710C-EC60-7669-F989E35541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fi-FI" err="1"/>
              <a:t>Source</a:t>
            </a:r>
            <a:r>
              <a:rPr lang="fi-FI"/>
              <a:t>: S&amp;P Global, </a:t>
            </a:r>
            <a:r>
              <a:rPr lang="fi-FI" err="1"/>
              <a:t>Macrobond</a:t>
            </a:r>
            <a:r>
              <a:rPr lang="fi-FI"/>
              <a:t>.</a:t>
            </a:r>
          </a:p>
        </p:txBody>
      </p:sp>
      <p:graphicFrame>
        <p:nvGraphicFramePr>
          <p:cNvPr id="9" name="Sisällön paikkamerkki 8">
            <a:extLst>
              <a:ext uri="{FF2B5EF4-FFF2-40B4-BE49-F238E27FC236}">
                <a16:creationId xmlns:a16="http://schemas.microsoft.com/office/drawing/2014/main" id="{6B844CA4-470D-3E1F-01A4-8C06905CE244}"/>
              </a:ext>
            </a:extLst>
          </p:cNvPr>
          <p:cNvGraphicFramePr>
            <a:graphicFrameLocks noGrp="1" noChangeAspect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2928842621"/>
              </p:ext>
            </p:extLst>
          </p:nvPr>
        </p:nvGraphicFramePr>
        <p:xfrm>
          <a:off x="395288" y="1104900"/>
          <a:ext cx="8362950" cy="3538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3" imgW="13186092" imgH="5580429" progId="Mbnd.mbnd">
                  <p:embed/>
                </p:oleObj>
              </mc:Choice>
              <mc:Fallback>
                <p:oleObj name="Macrobond document" r:id="rId3" imgW="13186092" imgH="5580429" progId="Mbnd.mbnd">
                  <p:embed/>
                  <p:pic>
                    <p:nvPicPr>
                      <p:cNvPr id="9" name="Sisällön paikkamerkki 8">
                        <a:extLst>
                          <a:ext uri="{FF2B5EF4-FFF2-40B4-BE49-F238E27FC236}">
                            <a16:creationId xmlns:a16="http://schemas.microsoft.com/office/drawing/2014/main" id="{6B844CA4-470D-3E1F-01A4-8C06905CE24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5288" y="1104900"/>
                        <a:ext cx="8362950" cy="35385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05406341"/>
      </p:ext>
    </p:extLst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159947D8-4933-4C79-B13B-2B0DD9B3A6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/>
              <a:pPr/>
              <a:t>5</a:t>
            </a:fld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2181966-A4FD-459E-9691-D2CACC2174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C97DB-DA9C-4CFA-B970-B8599B25F3E4}" type="datetime1">
              <a:rPr lang="fi-FI" smtClean="0"/>
              <a:t>13.8.2026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B76D70A-5CCE-47AB-A1F9-7E45D8A0B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Technology </a:t>
            </a:r>
            <a:r>
              <a:rPr lang="fi-FI" dirty="0" err="1"/>
              <a:t>Industries</a:t>
            </a:r>
            <a:r>
              <a:rPr lang="fi-FI" dirty="0"/>
              <a:t> of Finland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A550D66C-AA58-4B32-9253-8DB410D4438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fi-FI" err="1"/>
              <a:t>Source</a:t>
            </a:r>
            <a:r>
              <a:rPr lang="fi-FI"/>
              <a:t>: S&amp;P Global, </a:t>
            </a:r>
            <a:r>
              <a:rPr lang="fi-FI" err="1"/>
              <a:t>Macrobond</a:t>
            </a:r>
            <a:endParaRPr lang="fi-FI"/>
          </a:p>
        </p:txBody>
      </p:sp>
      <p:graphicFrame>
        <p:nvGraphicFramePr>
          <p:cNvPr id="10" name="Sisällön paikkamerkki 8">
            <a:extLst>
              <a:ext uri="{FF2B5EF4-FFF2-40B4-BE49-F238E27FC236}">
                <a16:creationId xmlns:a16="http://schemas.microsoft.com/office/drawing/2014/main" id="{9FCA79FB-ACFD-72BA-871F-D6C06656B3BA}"/>
              </a:ext>
            </a:extLst>
          </p:cNvPr>
          <p:cNvGraphicFramePr>
            <a:graphicFrameLocks noGrp="1" noChangeAspect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1287579826"/>
              </p:ext>
            </p:extLst>
          </p:nvPr>
        </p:nvGraphicFramePr>
        <p:xfrm>
          <a:off x="406400" y="1285875"/>
          <a:ext cx="8328025" cy="3524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3" imgW="13186092" imgH="5580429" progId="Mbnd.mbnd">
                  <p:embed/>
                </p:oleObj>
              </mc:Choice>
              <mc:Fallback>
                <p:oleObj name="Macrobond document" r:id="rId3" imgW="13186092" imgH="5580429" progId="Mbnd.mbnd">
                  <p:embed/>
                  <p:pic>
                    <p:nvPicPr>
                      <p:cNvPr id="10" name="Sisällön paikkamerkki 8">
                        <a:extLst>
                          <a:ext uri="{FF2B5EF4-FFF2-40B4-BE49-F238E27FC236}">
                            <a16:creationId xmlns:a16="http://schemas.microsoft.com/office/drawing/2014/main" id="{9FCA79FB-ACFD-72BA-871F-D6C06656B3B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06400" y="1285875"/>
                        <a:ext cx="8328025" cy="3524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kstin paikkamerkki 7">
            <a:extLst>
              <a:ext uri="{FF2B5EF4-FFF2-40B4-BE49-F238E27FC236}">
                <a16:creationId xmlns:a16="http://schemas.microsoft.com/office/drawing/2014/main" id="{A2B6CF44-E57F-8CC5-C2CF-E447F95F031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i-FI" dirty="0"/>
              <a:t>In </a:t>
            </a:r>
            <a:r>
              <a:rPr lang="fi-FI" dirty="0" err="1"/>
              <a:t>the</a:t>
            </a:r>
            <a:r>
              <a:rPr lang="fi-FI" dirty="0"/>
              <a:t> euro </a:t>
            </a:r>
            <a:r>
              <a:rPr lang="fi-FI" dirty="0" err="1"/>
              <a:t>area</a:t>
            </a:r>
            <a:r>
              <a:rPr lang="fi-FI" dirty="0"/>
              <a:t>, </a:t>
            </a:r>
            <a:r>
              <a:rPr lang="fi-FI" dirty="0" err="1"/>
              <a:t>both</a:t>
            </a:r>
            <a:r>
              <a:rPr lang="fi-FI" dirty="0"/>
              <a:t> </a:t>
            </a:r>
            <a:r>
              <a:rPr lang="fi-FI" dirty="0" err="1"/>
              <a:t>manufacturing</a:t>
            </a:r>
            <a:r>
              <a:rPr lang="fi-FI" dirty="0"/>
              <a:t> and </a:t>
            </a:r>
            <a:r>
              <a:rPr lang="fi-FI" dirty="0" err="1"/>
              <a:t>services</a:t>
            </a:r>
            <a:r>
              <a:rPr lang="fi-FI" dirty="0"/>
              <a:t> </a:t>
            </a:r>
            <a:r>
              <a:rPr lang="fi-FI" dirty="0" err="1"/>
              <a:t>grew</a:t>
            </a:r>
            <a:r>
              <a:rPr lang="fi-FI" dirty="0"/>
              <a:t> in </a:t>
            </a:r>
            <a:r>
              <a:rPr lang="fi-FI" dirty="0" err="1"/>
              <a:t>July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2183405"/>
      </p:ext>
    </p:extLst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3BF4F6C1-B3EE-73F2-2000-A5CF72789C1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Purchasing Managers' Index (PMI) for the manufacturing sector</a:t>
            </a:r>
            <a:endParaRPr lang="fi-FI">
              <a:solidFill>
                <a:schemeClr val="tx1"/>
              </a:solidFill>
            </a:endParaRP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FF930752-A2AE-3F22-74BE-A6C98F07E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/>
              <a:pPr/>
              <a:t>6</a:t>
            </a:fld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9D553339-8DEE-13CC-5085-5328101E4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7DC44-C376-4F45-AAD9-CF0021B2BA36}" type="datetime1">
              <a:rPr lang="en-US" smtClean="0"/>
              <a:t>8/13/2026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797965D-2BA9-3157-1B52-E4C351D30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Technology Industries of Finland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8D2A95D4-7DE4-0C4B-2657-97D448F532D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fi-FI" err="1"/>
              <a:t>Source</a:t>
            </a:r>
            <a:r>
              <a:rPr lang="fi-FI"/>
              <a:t>: S&amp;P Global, </a:t>
            </a:r>
            <a:r>
              <a:rPr lang="fi-FI" err="1"/>
              <a:t>Macrobond</a:t>
            </a:r>
            <a:endParaRPr lang="fi-FI"/>
          </a:p>
        </p:txBody>
      </p:sp>
      <p:graphicFrame>
        <p:nvGraphicFramePr>
          <p:cNvPr id="13" name="Sisällön paikkamerkki 12">
            <a:extLst>
              <a:ext uri="{FF2B5EF4-FFF2-40B4-BE49-F238E27FC236}">
                <a16:creationId xmlns:a16="http://schemas.microsoft.com/office/drawing/2014/main" id="{6D035F09-E947-13CF-30E9-B17B2BF9A6E8}"/>
              </a:ext>
            </a:extLst>
          </p:cNvPr>
          <p:cNvGraphicFramePr>
            <a:graphicFrameLocks noGrp="1" noChangeAspect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3967697284"/>
              </p:ext>
            </p:extLst>
          </p:nvPr>
        </p:nvGraphicFramePr>
        <p:xfrm>
          <a:off x="401638" y="1106488"/>
          <a:ext cx="8348662" cy="3533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3" imgW="13186092" imgH="5580429" progId="Mbnd.mbnd">
                  <p:embed/>
                </p:oleObj>
              </mc:Choice>
              <mc:Fallback>
                <p:oleObj name="Macrobond document" r:id="rId3" imgW="13186092" imgH="5580429" progId="Mbnd.mbnd">
                  <p:embed/>
                  <p:pic>
                    <p:nvPicPr>
                      <p:cNvPr id="13" name="Sisällön paikkamerkki 12">
                        <a:extLst>
                          <a:ext uri="{FF2B5EF4-FFF2-40B4-BE49-F238E27FC236}">
                            <a16:creationId xmlns:a16="http://schemas.microsoft.com/office/drawing/2014/main" id="{6D035F09-E947-13CF-30E9-B17B2BF9A6E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01638" y="1106488"/>
                        <a:ext cx="8348662" cy="35337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98252478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C42BC7EB-B070-4ABE-A221-BE17626F7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/>
              <a:pPr/>
              <a:t>7</a:t>
            </a:fld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1569A17-FA7A-4F84-9850-1ADF19155B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7DC44-C376-4F45-AAD9-CF0021B2BA36}" type="datetime1">
              <a:rPr lang="en-US" smtClean="0"/>
              <a:t>8/13/2026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D6FB875-0341-48E7-B5C6-3CAFCF16B6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Technology Industries of Finland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4CF37E4E-D4FA-4F7E-AAE5-D51EFE2709D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GB"/>
              <a:t>Source: EK Business Tendency Survey</a:t>
            </a:r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B06619A7-7EB1-4CFB-8271-F7B15C517D22}"/>
              </a:ext>
            </a:extLst>
          </p:cNvPr>
          <p:cNvSpPr txBox="1"/>
          <p:nvPr/>
        </p:nvSpPr>
        <p:spPr>
          <a:xfrm>
            <a:off x="601392" y="1239470"/>
            <a:ext cx="5442296" cy="234286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en-GB" sz="1050" spc="-40" dirty="0"/>
              <a:t>Manufacturing business situation and outlook, seasonally adjusted balance figure</a:t>
            </a:r>
          </a:p>
        </p:txBody>
      </p:sp>
      <p:sp>
        <p:nvSpPr>
          <p:cNvPr id="10" name="Tekstin paikkamerkki 9">
            <a:extLst>
              <a:ext uri="{FF2B5EF4-FFF2-40B4-BE49-F238E27FC236}">
                <a16:creationId xmlns:a16="http://schemas.microsoft.com/office/drawing/2014/main" id="{3A1BF35F-C663-CABD-0E93-A08F6C5D558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improvement</a:t>
            </a:r>
            <a:r>
              <a:rPr lang="fi-FI" dirty="0"/>
              <a:t> in </a:t>
            </a:r>
            <a:r>
              <a:rPr lang="fi-FI" dirty="0" err="1"/>
              <a:t>manufacturing</a:t>
            </a:r>
            <a:r>
              <a:rPr lang="fi-FI" dirty="0"/>
              <a:t> </a:t>
            </a:r>
            <a:r>
              <a:rPr lang="fi-FI" dirty="0" err="1"/>
              <a:t>conditions</a:t>
            </a:r>
            <a:r>
              <a:rPr lang="fi-FI" dirty="0"/>
              <a:t> </a:t>
            </a:r>
            <a:r>
              <a:rPr lang="fi-FI" dirty="0" err="1"/>
              <a:t>has</a:t>
            </a:r>
            <a:r>
              <a:rPr lang="fi-FI" dirty="0"/>
              <a:t> </a:t>
            </a:r>
            <a:r>
              <a:rPr lang="fi-FI" dirty="0" err="1"/>
              <a:t>continued</a:t>
            </a:r>
            <a:r>
              <a:rPr lang="fi-FI" dirty="0"/>
              <a:t>, and </a:t>
            </a:r>
            <a:r>
              <a:rPr lang="fi-FI" dirty="0" err="1"/>
              <a:t>the</a:t>
            </a:r>
            <a:r>
              <a:rPr lang="fi-FI" dirty="0"/>
              <a:t> </a:t>
            </a:r>
            <a:r>
              <a:rPr lang="fi-FI" dirty="0" err="1"/>
              <a:t>outlook</a:t>
            </a:r>
            <a:r>
              <a:rPr lang="fi-FI" dirty="0"/>
              <a:t> </a:t>
            </a:r>
            <a:r>
              <a:rPr lang="fi-FI" dirty="0" err="1"/>
              <a:t>has</a:t>
            </a:r>
            <a:r>
              <a:rPr lang="fi-FI" dirty="0"/>
              <a:t> </a:t>
            </a:r>
            <a:r>
              <a:rPr lang="fi-FI" dirty="0" err="1"/>
              <a:t>brightened</a:t>
            </a:r>
            <a:endParaRPr lang="en-US" dirty="0"/>
          </a:p>
        </p:txBody>
      </p:sp>
      <p:graphicFrame>
        <p:nvGraphicFramePr>
          <p:cNvPr id="11" name="Sisällön paikkamerkki 9">
            <a:extLst>
              <a:ext uri="{FF2B5EF4-FFF2-40B4-BE49-F238E27FC236}">
                <a16:creationId xmlns:a16="http://schemas.microsoft.com/office/drawing/2014/main" id="{CC61A433-B239-8F5E-74E2-C43820D334B9}"/>
              </a:ext>
            </a:extLst>
          </p:cNvPr>
          <p:cNvGraphicFramePr>
            <a:graphicFrameLocks noGrp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2554612245"/>
              </p:ext>
            </p:extLst>
          </p:nvPr>
        </p:nvGraphicFramePr>
        <p:xfrm>
          <a:off x="179512" y="1103313"/>
          <a:ext cx="8784976" cy="3541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33131409"/>
      </p:ext>
    </p:extLst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>
            <a:extLst>
              <a:ext uri="{FF2B5EF4-FFF2-40B4-BE49-F238E27FC236}">
                <a16:creationId xmlns:a16="http://schemas.microsoft.com/office/drawing/2014/main" id="{AD3A4A31-2312-BDBD-11C0-14DE51551DB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Inflation and key central bank interest rates in the USA, eurozone and Finland</a:t>
            </a:r>
            <a:endParaRPr lang="fi-FI">
              <a:solidFill>
                <a:schemeClr val="tx1"/>
              </a:solidFill>
            </a:endParaRPr>
          </a:p>
        </p:txBody>
      </p:sp>
      <p:sp>
        <p:nvSpPr>
          <p:cNvPr id="3" name="Dian numeron paikkamerkki 2">
            <a:extLst>
              <a:ext uri="{FF2B5EF4-FFF2-40B4-BE49-F238E27FC236}">
                <a16:creationId xmlns:a16="http://schemas.microsoft.com/office/drawing/2014/main" id="{4AC1D908-15C1-5F3D-A9B4-283585D04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/>
              <a:pPr/>
              <a:t>8</a:t>
            </a:fld>
            <a:endParaRPr lang="fi-FI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3FA01D6-CB6B-0FD7-D35C-601B616D5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7DC44-C376-4F45-AAD9-CF0021B2BA36}" type="datetime1">
              <a:rPr lang="en-US" smtClean="0"/>
              <a:t>8/13/2026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F464473-04F2-C6D6-2251-644360284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Technology Industries of Finland</a:t>
            </a:r>
          </a:p>
        </p:txBody>
      </p:sp>
      <p:sp>
        <p:nvSpPr>
          <p:cNvPr id="7" name="Tekstin paikkamerkki 6">
            <a:extLst>
              <a:ext uri="{FF2B5EF4-FFF2-40B4-BE49-F238E27FC236}">
                <a16:creationId xmlns:a16="http://schemas.microsoft.com/office/drawing/2014/main" id="{CB927C69-C0A8-535B-B9A4-F024B09B90F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fi-FI" dirty="0" err="1"/>
              <a:t>Source</a:t>
            </a:r>
            <a:r>
              <a:rPr lang="fi-FI" dirty="0"/>
              <a:t>: </a:t>
            </a:r>
            <a:r>
              <a:rPr lang="fi-FI" dirty="0" err="1"/>
              <a:t>Macrobond</a:t>
            </a:r>
            <a:r>
              <a:rPr lang="fi-FI" dirty="0"/>
              <a:t>, FED, EKP</a:t>
            </a:r>
          </a:p>
        </p:txBody>
      </p:sp>
      <p:graphicFrame>
        <p:nvGraphicFramePr>
          <p:cNvPr id="12" name="Sisällön paikkamerkki 11">
            <a:extLst>
              <a:ext uri="{FF2B5EF4-FFF2-40B4-BE49-F238E27FC236}">
                <a16:creationId xmlns:a16="http://schemas.microsoft.com/office/drawing/2014/main" id="{0BB14901-1FB6-C3DB-A3FC-B1962F76D5F1}"/>
              </a:ext>
            </a:extLst>
          </p:cNvPr>
          <p:cNvGraphicFramePr>
            <a:graphicFrameLocks noGrp="1" noChangeAspect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2619908599"/>
              </p:ext>
            </p:extLst>
          </p:nvPr>
        </p:nvGraphicFramePr>
        <p:xfrm>
          <a:off x="392202" y="1103313"/>
          <a:ext cx="8369120" cy="3541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3" imgW="13186092" imgH="5580429" progId="Mbnd.mbnd">
                  <p:embed/>
                </p:oleObj>
              </mc:Choice>
              <mc:Fallback>
                <p:oleObj name="Macrobond document" r:id="rId3" imgW="13186092" imgH="5580429" progId="Mbnd.mbnd">
                  <p:embed/>
                  <p:pic>
                    <p:nvPicPr>
                      <p:cNvPr id="12" name="Sisällön paikkamerkki 11">
                        <a:extLst>
                          <a:ext uri="{FF2B5EF4-FFF2-40B4-BE49-F238E27FC236}">
                            <a16:creationId xmlns:a16="http://schemas.microsoft.com/office/drawing/2014/main" id="{0BB14901-1FB6-C3DB-A3FC-B1962F76D5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92202" y="1103313"/>
                        <a:ext cx="8369120" cy="35417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03216880"/>
      </p:ext>
    </p:extLst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n paikkamerkki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Turnover of the Technology Industry in Finland</a:t>
            </a:r>
          </a:p>
        </p:txBody>
      </p:sp>
      <p:sp>
        <p:nvSpPr>
          <p:cNvPr id="3" name="Dian numeron paikkamerkki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B6B90-8271-4E8F-82C1-E646FBB48A2E}" type="slidenum">
              <a:rPr lang="fi-FI" smtClean="0"/>
              <a:pPr/>
              <a:t>9</a:t>
            </a:fld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7DC44-C376-4F45-AAD9-CF0021B2BA36}" type="datetime1">
              <a:rPr lang="en-US" smtClean="0"/>
              <a:t>8/13/2026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Technology Industries of Finland</a:t>
            </a:r>
          </a:p>
        </p:txBody>
      </p:sp>
      <p:sp>
        <p:nvSpPr>
          <p:cNvPr id="7" name="Tekstin paikkamerkki 6"/>
          <p:cNvSpPr>
            <a:spLocks noGrp="1"/>
          </p:cNvSpPr>
          <p:nvPr>
            <p:ph type="body" sz="quarter" idx="18"/>
          </p:nvPr>
        </p:nvSpPr>
        <p:spPr>
          <a:xfrm>
            <a:off x="3047977" y="4638835"/>
            <a:ext cx="5551417" cy="450877"/>
          </a:xfrm>
        </p:spPr>
        <p:txBody>
          <a:bodyPr/>
          <a:lstStyle/>
          <a:p>
            <a:r>
              <a:rPr lang="en-US" dirty="0"/>
              <a:t>Seasonally adjusted turnover index</a:t>
            </a:r>
          </a:p>
          <a:p>
            <a:r>
              <a:rPr lang="en-US" dirty="0"/>
              <a:t>Shares of turnover in 2025: mechanical engineering 40 %, electronics and electrotechnical industry 22 %,</a:t>
            </a:r>
          </a:p>
          <a:p>
            <a:r>
              <a:rPr lang="en-US" dirty="0"/>
              <a:t>information technology 18 %, metals industry 13 %, consulting engineering 8 %.</a:t>
            </a:r>
          </a:p>
          <a:p>
            <a:r>
              <a:rPr lang="en-US" dirty="0"/>
              <a:t>Source: </a:t>
            </a:r>
            <a:r>
              <a:rPr lang="en-US" dirty="0" err="1"/>
              <a:t>Macrobond</a:t>
            </a:r>
            <a:r>
              <a:rPr lang="en-US" dirty="0"/>
              <a:t>, Statistics Finland</a:t>
            </a:r>
          </a:p>
        </p:txBody>
      </p:sp>
      <p:graphicFrame>
        <p:nvGraphicFramePr>
          <p:cNvPr id="10" name="Sisällön paikkamerkki 9">
            <a:extLst>
              <a:ext uri="{FF2B5EF4-FFF2-40B4-BE49-F238E27FC236}">
                <a16:creationId xmlns:a16="http://schemas.microsoft.com/office/drawing/2014/main" id="{FC4227AA-DA5F-CE31-00FA-CFBB96793B52}"/>
              </a:ext>
            </a:extLst>
          </p:cNvPr>
          <p:cNvGraphicFramePr>
            <a:graphicFrameLocks noGrp="1" noChangeAspect="1"/>
          </p:cNvGraphicFramePr>
          <p:nvPr>
            <p:ph sz="quarter" idx="17"/>
            <p:extLst>
              <p:ext uri="{D42A27DB-BD31-4B8C-83A1-F6EECF244321}">
                <p14:modId xmlns:p14="http://schemas.microsoft.com/office/powerpoint/2010/main" val="2964859646"/>
              </p:ext>
            </p:extLst>
          </p:nvPr>
        </p:nvGraphicFramePr>
        <p:xfrm>
          <a:off x="430213" y="1119188"/>
          <a:ext cx="8288337" cy="3506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bond document" r:id="rId3" imgW="13186092" imgH="5580429" progId="Mbnd.mbnd">
                  <p:embed/>
                </p:oleObj>
              </mc:Choice>
              <mc:Fallback>
                <p:oleObj name="Macrobond document" r:id="rId3" imgW="13186092" imgH="5580429" progId="Mbnd.mbnd">
                  <p:embed/>
                  <p:pic>
                    <p:nvPicPr>
                      <p:cNvPr id="10" name="Sisällön paikkamerkki 9">
                        <a:extLst>
                          <a:ext uri="{FF2B5EF4-FFF2-40B4-BE49-F238E27FC236}">
                            <a16:creationId xmlns:a16="http://schemas.microsoft.com/office/drawing/2014/main" id="{FC4227AA-DA5F-CE31-00FA-CFBB96793B5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30213" y="1119188"/>
                        <a:ext cx="8288337" cy="35067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38556369"/>
      </p:ext>
    </p:extLst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Teknologiateollisuus_masterdia">
  <a:themeElements>
    <a:clrScheme name="Teknologiateollisuus">
      <a:dk1>
        <a:srgbClr val="29282E"/>
      </a:dk1>
      <a:lt1>
        <a:srgbClr val="FFFFFF"/>
      </a:lt1>
      <a:dk2>
        <a:srgbClr val="29282E"/>
      </a:dk2>
      <a:lt2>
        <a:srgbClr val="FFFFFF"/>
      </a:lt2>
      <a:accent1>
        <a:srgbClr val="0070C0"/>
      </a:accent1>
      <a:accent2>
        <a:srgbClr val="FF00B8"/>
      </a:accent2>
      <a:accent3>
        <a:srgbClr val="85E869"/>
      </a:accent3>
      <a:accent4>
        <a:srgbClr val="FF805C"/>
      </a:accent4>
      <a:accent5>
        <a:srgbClr val="8A0FA6"/>
      </a:accent5>
      <a:accent6>
        <a:srgbClr val="FFFF00"/>
      </a:accent6>
      <a:hlink>
        <a:srgbClr val="0ACFCF"/>
      </a:hlink>
      <a:folHlink>
        <a:srgbClr val="0ACFCF"/>
      </a:folHlink>
    </a:clrScheme>
    <a:fontScheme name="Teknologiateollisuus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>
          <a:noFill/>
        </a:ln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>
          <a:defRPr/>
        </a:defPPr>
      </a:lstStyle>
    </a:spDef>
    <a:lnDef>
      <a:spPr>
        <a:ln w="1905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36000" tIns="36000" rIns="36000" bIns="36000" rtlCol="0">
        <a:spAutoFit/>
      </a:bodyPr>
      <a:lstStyle>
        <a:defPPr>
          <a:defRPr spc="-4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Tekno_FI_2016" id="{20EA1341-EE32-433B-BC03-FE23A0136C67}" vid="{91854BC2-7349-49C3-92B6-AE41D831ABA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c296724d-1a81-4a23-b6dd-dca7fd62c6ff">
      <UserInfo>
        <DisplayName>Forsman Daniel</DisplayName>
        <AccountId>38</AccountId>
        <AccountType/>
      </UserInfo>
    </SharedWithUsers>
    <lcf76f155ced4ddcb4097134ff3c332f xmlns="b057f711-7d93-472c-a8f6-94be00805750">
      <Terms xmlns="http://schemas.microsoft.com/office/infopath/2007/PartnerControls"/>
    </lcf76f155ced4ddcb4097134ff3c332f>
    <TaxCatchAll xmlns="c296724d-1a81-4a23-b6dd-dca7fd62c6ff" xsi:nil="true"/>
    <Henkil_x00f6_ xmlns="b057f711-7d93-472c-a8f6-94be00805750">
      <UserInfo>
        <DisplayName/>
        <AccountId xsi:nil="true"/>
        <AccountType/>
      </UserInfo>
    </Henkil_x00f6_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F886EDC3C35ED44386E38662B6DACCDA" ma:contentTypeVersion="20" ma:contentTypeDescription="Luo uusi asiakirja." ma:contentTypeScope="" ma:versionID="5f42a86ea9b9bd6e4171dcdf6da9208f">
  <xsd:schema xmlns:xsd="http://www.w3.org/2001/XMLSchema" xmlns:xs="http://www.w3.org/2001/XMLSchema" xmlns:p="http://schemas.microsoft.com/office/2006/metadata/properties" xmlns:ns2="b057f711-7d93-472c-a8f6-94be00805750" xmlns:ns3="c296724d-1a81-4a23-b6dd-dca7fd62c6ff" targetNamespace="http://schemas.microsoft.com/office/2006/metadata/properties" ma:root="true" ma:fieldsID="414f3867d7ba3fb09d89147dee69305a" ns2:_="" ns3:_="">
    <xsd:import namespace="b057f711-7d93-472c-a8f6-94be00805750"/>
    <xsd:import namespace="c296724d-1a81-4a23-b6dd-dca7fd62c6f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Henkil_x00f6_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057f711-7d93-472c-a8f6-94be0080575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Kuvien tunnisteet" ma:readOnly="false" ma:fieldId="{5cf76f15-5ced-4ddc-b409-7134ff3c332f}" ma:taxonomyMulti="true" ma:sspId="f83a129e-02f3-4c10-aeed-b048f014efe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Henkil_x00f6_" ma:index="26" nillable="true" ma:displayName="Henkilö" ma:list="UserInfo" ma:SharePointGroup="0" ma:internalName="Henkil_x00f6_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296724d-1a81-4a23-b6dd-dca7fd62c6ff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bddbccb1-85c5-4102-b8cd-d9aa5a21b0d6}" ma:internalName="TaxCatchAll" ma:showField="CatchAllData" ma:web="c296724d-1a81-4a23-b6dd-dca7fd62c6f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43AC004-C085-4D53-BC3A-BFB6D15CF169}">
  <ds:schemaRefs>
    <ds:schemaRef ds:uri="http://purl.org/dc/dcmitype/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b057f711-7d93-472c-a8f6-94be00805750"/>
    <ds:schemaRef ds:uri="http://purl.org/dc/terms/"/>
    <ds:schemaRef ds:uri="http://schemas.openxmlformats.org/package/2006/metadata/core-properties"/>
    <ds:schemaRef ds:uri="c296724d-1a81-4a23-b6dd-dca7fd62c6ff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0159B844-F195-4D26-97DD-6E2B728D2A0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F59863C-F8FB-4AA9-AABD-72A13F76EA7F}">
  <ds:schemaRefs>
    <ds:schemaRef ds:uri="b057f711-7d93-472c-a8f6-94be00805750"/>
    <ds:schemaRef ds:uri="c296724d-1a81-4a23-b6dd-dca7fd62c6f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146</TotalTime>
  <Words>1310</Words>
  <Application>Microsoft Office PowerPoint</Application>
  <PresentationFormat>Näytössä katseltava esitys (16:9)</PresentationFormat>
  <Paragraphs>318</Paragraphs>
  <Slides>26</Slides>
  <Notes>21</Notes>
  <HiddenSlides>0</HiddenSlides>
  <MMClips>0</MMClips>
  <ScaleCrop>false</ScaleCrop>
  <HeadingPairs>
    <vt:vector size="8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Upotetut OLE-palvelimet</vt:lpstr>
      </vt:variant>
      <vt:variant>
        <vt:i4>1</vt:i4>
      </vt:variant>
      <vt:variant>
        <vt:lpstr>Dian otsikot</vt:lpstr>
      </vt:variant>
      <vt:variant>
        <vt:i4>26</vt:i4>
      </vt:variant>
    </vt:vector>
  </HeadingPairs>
  <TitlesOfParts>
    <vt:vector size="33" baseType="lpstr">
      <vt:lpstr>ＭＳ Ｐゴシック</vt:lpstr>
      <vt:lpstr>Arial</vt:lpstr>
      <vt:lpstr>Arial Unicode MS</vt:lpstr>
      <vt:lpstr>DIN Pro</vt:lpstr>
      <vt:lpstr>Verdana</vt:lpstr>
      <vt:lpstr>Teknologiateollisuus_masterdia</vt:lpstr>
      <vt:lpstr>Macrobond document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</vt:vector>
  </TitlesOfParts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Rautaporras Petteri</dc:creator>
  <cp:keywords>Teknologiateollisuus_FI</cp:keywords>
  <cp:lastModifiedBy>Mikkonen Hanne</cp:lastModifiedBy>
  <cp:revision>2</cp:revision>
  <cp:lastPrinted>2016-06-09T07:47:11Z</cp:lastPrinted>
  <dcterms:created xsi:type="dcterms:W3CDTF">2019-10-17T09:08:24Z</dcterms:created>
  <dcterms:modified xsi:type="dcterms:W3CDTF">2026-08-13T06:55:04Z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vkameleonVerID">
    <vt:lpwstr>482.21.02.003</vt:lpwstr>
  </property>
  <property fmtid="{D5CDD505-2E9C-101B-9397-08002B2CF9AE}" pid="3" name="dvSaved">
    <vt:lpwstr>1</vt:lpwstr>
  </property>
  <property fmtid="{D5CDD505-2E9C-101B-9397-08002B2CF9AE}" pid="4" name="dvLanguage">
    <vt:lpwstr>1035</vt:lpwstr>
  </property>
  <property fmtid="{D5CDD505-2E9C-101B-9397-08002B2CF9AE}" pid="5" name="dvTemplate">
    <vt:lpwstr>Tekno_fi.potx</vt:lpwstr>
  </property>
  <property fmtid="{D5CDD505-2E9C-101B-9397-08002B2CF9AE}" pid="6" name="dvDefinition">
    <vt:lpwstr>23 (dd_default.xml)</vt:lpwstr>
  </property>
  <property fmtid="{D5CDD505-2E9C-101B-9397-08002B2CF9AE}" pid="7" name="dvDefinitionID">
    <vt:lpwstr>23</vt:lpwstr>
  </property>
  <property fmtid="{D5CDD505-2E9C-101B-9397-08002B2CF9AE}" pid="8" name="dvContentFile">
    <vt:lpwstr>dd_default.xml</vt:lpwstr>
  </property>
  <property fmtid="{D5CDD505-2E9C-101B-9397-08002B2CF9AE}" pid="9" name="dvGlobalVerID">
    <vt:lpwstr>482.90.02.003</vt:lpwstr>
  </property>
  <property fmtid="{D5CDD505-2E9C-101B-9397-08002B2CF9AE}" pid="10" name="dvDefinitionVersion">
    <vt:lpwstr>2.1 / 22.1.2015</vt:lpwstr>
  </property>
  <property fmtid="{D5CDD505-2E9C-101B-9397-08002B2CF9AE}" pid="11" name="filename">
    <vt:lpwstr>false</vt:lpwstr>
  </property>
  <property fmtid="{D5CDD505-2E9C-101B-9397-08002B2CF9AE}" pid="12" name="filenameandpath">
    <vt:lpwstr>false</vt:lpwstr>
  </property>
  <property fmtid="{D5CDD505-2E9C-101B-9397-08002B2CF9AE}" pid="13" name="dvPagenumberExist">
    <vt:lpwstr>1</vt:lpwstr>
  </property>
  <property fmtid="{D5CDD505-2E9C-101B-9397-08002B2CF9AE}" pid="14" name="dvAuthorExist">
    <vt:lpwstr>1</vt:lpwstr>
  </property>
  <property fmtid="{D5CDD505-2E9C-101B-9397-08002B2CF9AE}" pid="15" name="dvDateExist">
    <vt:lpwstr>-1</vt:lpwstr>
  </property>
  <property fmtid="{D5CDD505-2E9C-101B-9397-08002B2CF9AE}" pid="16" name="dvCategory">
    <vt:lpwstr>4</vt:lpwstr>
  </property>
  <property fmtid="{D5CDD505-2E9C-101B-9397-08002B2CF9AE}" pid="17" name="dvCategory_2">
    <vt:lpwstr>0</vt:lpwstr>
  </property>
  <property fmtid="{D5CDD505-2E9C-101B-9397-08002B2CF9AE}" pid="18" name="dvSavepath">
    <vt:lpwstr/>
  </property>
  <property fmtid="{D5CDD505-2E9C-101B-9397-08002B2CF9AE}" pid="19" name="dvUsed">
    <vt:lpwstr>1</vt:lpwstr>
  </property>
  <property fmtid="{D5CDD505-2E9C-101B-9397-08002B2CF9AE}" pid="20" name="dvCompany">
    <vt:lpwstr/>
  </property>
  <property fmtid="{D5CDD505-2E9C-101B-9397-08002B2CF9AE}" pid="21" name="dvSite">
    <vt:lpwstr/>
  </property>
  <property fmtid="{D5CDD505-2E9C-101B-9397-08002B2CF9AE}" pid="22" name="dvNumbering">
    <vt:lpwstr>0</vt:lpwstr>
  </property>
  <property fmtid="{D5CDD505-2E9C-101B-9397-08002B2CF9AE}" pid="23" name="dvDUname">
    <vt:lpwstr>Nora Elers</vt:lpwstr>
  </property>
  <property fmtid="{D5CDD505-2E9C-101B-9397-08002B2CF9AE}" pid="24" name="dvDUdepartment">
    <vt:lpwstr/>
  </property>
  <property fmtid="{D5CDD505-2E9C-101B-9397-08002B2CF9AE}" pid="25" name="dvLogoExist">
    <vt:lpwstr>0</vt:lpwstr>
  </property>
  <property fmtid="{D5CDD505-2E9C-101B-9397-08002B2CF9AE}" pid="26" name="dvCurrentlogo">
    <vt:lpwstr/>
  </property>
  <property fmtid="{D5CDD505-2E9C-101B-9397-08002B2CF9AE}" pid="27" name="ContentTypeId">
    <vt:lpwstr>0x010100F886EDC3C35ED44386E38662B6DACCDA</vt:lpwstr>
  </property>
  <property fmtid="{D5CDD505-2E9C-101B-9397-08002B2CF9AE}" pid="28" name="TyoryhmanNimi">
    <vt:lpwstr>Talous ja tilastot</vt:lpwstr>
  </property>
  <property fmtid="{D5CDD505-2E9C-101B-9397-08002B2CF9AE}" pid="29" name="MediaServiceImageTags">
    <vt:lpwstr/>
  </property>
</Properties>
</file>