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147373916" r:id="rId5"/>
    <p:sldId id="2147373917" r:id="rId6"/>
    <p:sldId id="2147373930" r:id="rId7"/>
    <p:sldId id="2147373928" r:id="rId8"/>
    <p:sldId id="2147373946" r:id="rId9"/>
    <p:sldId id="2147373696" r:id="rId10"/>
    <p:sldId id="2147373914" r:id="rId11"/>
    <p:sldId id="2147373939" r:id="rId12"/>
    <p:sldId id="272" r:id="rId13"/>
    <p:sldId id="2147476817" r:id="rId14"/>
    <p:sldId id="262" r:id="rId15"/>
    <p:sldId id="2076137443" r:id="rId16"/>
    <p:sldId id="2147476813" r:id="rId17"/>
    <p:sldId id="2147373941" r:id="rId18"/>
    <p:sldId id="256" r:id="rId19"/>
    <p:sldId id="2147373700" r:id="rId20"/>
    <p:sldId id="259" r:id="rId21"/>
    <p:sldId id="2147373701" r:id="rId22"/>
    <p:sldId id="2147373682" r:id="rId23"/>
    <p:sldId id="2147373681" r:id="rId24"/>
    <p:sldId id="260" r:id="rId25"/>
    <p:sldId id="2147373702" r:id="rId26"/>
    <p:sldId id="261" r:id="rId27"/>
    <p:sldId id="2076137444" r:id="rId28"/>
    <p:sldId id="2147373919" r:id="rId29"/>
    <p:sldId id="2147373918" r:id="rId30"/>
  </p:sldIdLst>
  <p:sldSz cx="9144000" cy="5143500" type="screen16x9"/>
  <p:notesSz cx="7102475" cy="10233025"/>
  <p:defaultTextStyle>
    <a:defPPr>
      <a:defRPr lang="fi-FI"/>
    </a:defPPr>
    <a:lvl1pPr marL="0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1pPr>
    <a:lvl2pPr marL="339932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2pPr>
    <a:lvl3pPr marL="67987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3pPr>
    <a:lvl4pPr marL="1019807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4pPr>
    <a:lvl5pPr marL="135974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5pPr>
    <a:lvl6pPr marL="169968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E9CD8-0DD0-C070-85C1-EDA6250BF07B}" name="Ollikainen Marjo" initials="OM" userId="S::marjo.ollikainen@teknologiateollisuus.fi::a7ec0376-660e-4191-b0cd-ef9c24ea692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konen Sini" initials="KS" lastIdx="7" clrIdx="0">
    <p:extLst>
      <p:ext uri="{19B8F6BF-5375-455C-9EA6-DF929625EA0E}">
        <p15:presenceInfo xmlns:p15="http://schemas.microsoft.com/office/powerpoint/2012/main" userId="S-1-5-21-1871869801-2214748161-1963216912-12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F94"/>
    <a:srgbClr val="000000"/>
    <a:srgbClr val="FF00B8"/>
    <a:srgbClr val="333333"/>
    <a:srgbClr val="FFFF00"/>
    <a:srgbClr val="85E869"/>
    <a:srgbClr val="FF805C"/>
    <a:srgbClr val="8A0FA6"/>
    <a:srgbClr val="0F78B2"/>
    <a:srgbClr val="0A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120" y="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Suhdannetilanne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Taul1!$A$14:$A$88</c:f>
              <c:strCache>
                <c:ptCount val="75"/>
                <c:pt idx="0">
                  <c:v>2008.1</c:v>
                </c:pt>
                <c:pt idx="1">
                  <c:v>2008.4</c:v>
                </c:pt>
                <c:pt idx="2">
                  <c:v>2008.7</c:v>
                </c:pt>
                <c:pt idx="3">
                  <c:v>2008.10</c:v>
                </c:pt>
                <c:pt idx="4">
                  <c:v>2009.1</c:v>
                </c:pt>
                <c:pt idx="5">
                  <c:v>2009.4</c:v>
                </c:pt>
                <c:pt idx="6">
                  <c:v>2009.7</c:v>
                </c:pt>
                <c:pt idx="7">
                  <c:v>2009.10</c:v>
                </c:pt>
                <c:pt idx="8">
                  <c:v>2010.1</c:v>
                </c:pt>
                <c:pt idx="9">
                  <c:v>2010.4</c:v>
                </c:pt>
                <c:pt idx="10">
                  <c:v>2010.7</c:v>
                </c:pt>
                <c:pt idx="11">
                  <c:v>2010.10</c:v>
                </c:pt>
                <c:pt idx="12">
                  <c:v>2011.1</c:v>
                </c:pt>
                <c:pt idx="13">
                  <c:v>2011.4</c:v>
                </c:pt>
                <c:pt idx="14">
                  <c:v>2011.7</c:v>
                </c:pt>
                <c:pt idx="15">
                  <c:v>2011.10</c:v>
                </c:pt>
                <c:pt idx="16">
                  <c:v>2012.1</c:v>
                </c:pt>
                <c:pt idx="17">
                  <c:v>2012.4</c:v>
                </c:pt>
                <c:pt idx="18">
                  <c:v>2012.7</c:v>
                </c:pt>
                <c:pt idx="19">
                  <c:v>2012.10</c:v>
                </c:pt>
                <c:pt idx="20">
                  <c:v>2013.1</c:v>
                </c:pt>
                <c:pt idx="21">
                  <c:v>2013.4</c:v>
                </c:pt>
                <c:pt idx="22">
                  <c:v>2013.7</c:v>
                </c:pt>
                <c:pt idx="23">
                  <c:v>2013.10</c:v>
                </c:pt>
                <c:pt idx="24">
                  <c:v>2014.1</c:v>
                </c:pt>
                <c:pt idx="25">
                  <c:v>2014.4</c:v>
                </c:pt>
                <c:pt idx="26">
                  <c:v>2014.7</c:v>
                </c:pt>
                <c:pt idx="27">
                  <c:v>2014.10</c:v>
                </c:pt>
                <c:pt idx="28">
                  <c:v>2015.1</c:v>
                </c:pt>
                <c:pt idx="29">
                  <c:v>2015.4</c:v>
                </c:pt>
                <c:pt idx="30">
                  <c:v>2015.7</c:v>
                </c:pt>
                <c:pt idx="31">
                  <c:v>2015.10</c:v>
                </c:pt>
                <c:pt idx="32">
                  <c:v>2016.1</c:v>
                </c:pt>
                <c:pt idx="33">
                  <c:v>2016.4</c:v>
                </c:pt>
                <c:pt idx="34">
                  <c:v>2016.7</c:v>
                </c:pt>
                <c:pt idx="35">
                  <c:v>2016.10</c:v>
                </c:pt>
                <c:pt idx="36">
                  <c:v>2017.1</c:v>
                </c:pt>
                <c:pt idx="37">
                  <c:v>2017.4</c:v>
                </c:pt>
                <c:pt idx="38">
                  <c:v>2017.7</c:v>
                </c:pt>
                <c:pt idx="39">
                  <c:v>2017.10</c:v>
                </c:pt>
                <c:pt idx="40">
                  <c:v>2018.1</c:v>
                </c:pt>
                <c:pt idx="41">
                  <c:v>2018.4</c:v>
                </c:pt>
                <c:pt idx="42">
                  <c:v>2018.7</c:v>
                </c:pt>
                <c:pt idx="43">
                  <c:v>2018.10</c:v>
                </c:pt>
                <c:pt idx="44">
                  <c:v>2019.1</c:v>
                </c:pt>
                <c:pt idx="45">
                  <c:v>2019.4</c:v>
                </c:pt>
                <c:pt idx="46">
                  <c:v>2019.7</c:v>
                </c:pt>
                <c:pt idx="47">
                  <c:v>2019.10</c:v>
                </c:pt>
                <c:pt idx="48">
                  <c:v>2020.1</c:v>
                </c:pt>
                <c:pt idx="49">
                  <c:v>2020.4</c:v>
                </c:pt>
                <c:pt idx="50">
                  <c:v>2020.7</c:v>
                </c:pt>
                <c:pt idx="51">
                  <c:v>2020.10</c:v>
                </c:pt>
                <c:pt idx="52">
                  <c:v>2021.1</c:v>
                </c:pt>
                <c:pt idx="53">
                  <c:v>2021.4</c:v>
                </c:pt>
                <c:pt idx="54">
                  <c:v>2021.7</c:v>
                </c:pt>
                <c:pt idx="55">
                  <c:v>2021.10</c:v>
                </c:pt>
                <c:pt idx="56">
                  <c:v>2022.1</c:v>
                </c:pt>
                <c:pt idx="57">
                  <c:v>2022.4</c:v>
                </c:pt>
                <c:pt idx="58">
                  <c:v>2022.7</c:v>
                </c:pt>
                <c:pt idx="59">
                  <c:v>2022.10</c:v>
                </c:pt>
                <c:pt idx="60">
                  <c:v>2023.1</c:v>
                </c:pt>
                <c:pt idx="61">
                  <c:v>2023.4</c:v>
                </c:pt>
                <c:pt idx="62">
                  <c:v>2023.7</c:v>
                </c:pt>
                <c:pt idx="63">
                  <c:v>2023.10</c:v>
                </c:pt>
                <c:pt idx="64">
                  <c:v>2024.1</c:v>
                </c:pt>
                <c:pt idx="65">
                  <c:v>2024.4</c:v>
                </c:pt>
                <c:pt idx="66">
                  <c:v>2024.7</c:v>
                </c:pt>
                <c:pt idx="67">
                  <c:v>2024.10</c:v>
                </c:pt>
                <c:pt idx="68">
                  <c:v>2025.1</c:v>
                </c:pt>
                <c:pt idx="69">
                  <c:v>2025.4</c:v>
                </c:pt>
                <c:pt idx="70">
                  <c:v>2025.7</c:v>
                </c:pt>
                <c:pt idx="71">
                  <c:v>2025.10</c:v>
                </c:pt>
                <c:pt idx="72">
                  <c:v>2026.1</c:v>
                </c:pt>
                <c:pt idx="73">
                  <c:v>2026.4</c:v>
                </c:pt>
                <c:pt idx="74">
                  <c:v>2026.7</c:v>
                </c:pt>
              </c:strCache>
            </c:strRef>
          </c:cat>
          <c:val>
            <c:numRef>
              <c:f>Taul1!$B$14:$B$88</c:f>
              <c:numCache>
                <c:formatCode>General</c:formatCode>
                <c:ptCount val="75"/>
                <c:pt idx="0">
                  <c:v>35.799999999999997</c:v>
                </c:pt>
                <c:pt idx="1">
                  <c:v>18.899999999999999</c:v>
                </c:pt>
                <c:pt idx="2">
                  <c:v>4.9000000000000004</c:v>
                </c:pt>
                <c:pt idx="3">
                  <c:v>-13.3</c:v>
                </c:pt>
                <c:pt idx="4">
                  <c:v>-43.8</c:v>
                </c:pt>
                <c:pt idx="5">
                  <c:v>-68.3</c:v>
                </c:pt>
                <c:pt idx="6">
                  <c:v>-72.3</c:v>
                </c:pt>
                <c:pt idx="7">
                  <c:v>-65.400000000000006</c:v>
                </c:pt>
                <c:pt idx="8">
                  <c:v>-50.7</c:v>
                </c:pt>
                <c:pt idx="9">
                  <c:v>-32.799999999999997</c:v>
                </c:pt>
                <c:pt idx="10">
                  <c:v>-13.2</c:v>
                </c:pt>
                <c:pt idx="11">
                  <c:v>-5.7</c:v>
                </c:pt>
                <c:pt idx="12">
                  <c:v>-1.3</c:v>
                </c:pt>
                <c:pt idx="13">
                  <c:v>5.7</c:v>
                </c:pt>
                <c:pt idx="14">
                  <c:v>-4.4000000000000004</c:v>
                </c:pt>
                <c:pt idx="15">
                  <c:v>-13.1</c:v>
                </c:pt>
                <c:pt idx="16">
                  <c:v>-17.100000000000001</c:v>
                </c:pt>
                <c:pt idx="17">
                  <c:v>-20.3</c:v>
                </c:pt>
                <c:pt idx="18">
                  <c:v>-16.7</c:v>
                </c:pt>
                <c:pt idx="19">
                  <c:v>-26.5</c:v>
                </c:pt>
                <c:pt idx="20">
                  <c:v>-31.2</c:v>
                </c:pt>
                <c:pt idx="21">
                  <c:v>-38.6</c:v>
                </c:pt>
                <c:pt idx="22">
                  <c:v>-36</c:v>
                </c:pt>
                <c:pt idx="23">
                  <c:v>-39.299999999999997</c:v>
                </c:pt>
                <c:pt idx="24">
                  <c:v>-27.1</c:v>
                </c:pt>
                <c:pt idx="25">
                  <c:v>-24.7</c:v>
                </c:pt>
                <c:pt idx="26">
                  <c:v>-23.1</c:v>
                </c:pt>
                <c:pt idx="27">
                  <c:v>-24.9</c:v>
                </c:pt>
                <c:pt idx="28">
                  <c:v>-28.6</c:v>
                </c:pt>
                <c:pt idx="29">
                  <c:v>-30.5</c:v>
                </c:pt>
                <c:pt idx="30">
                  <c:v>-34.799999999999997</c:v>
                </c:pt>
                <c:pt idx="31">
                  <c:v>-27.9</c:v>
                </c:pt>
                <c:pt idx="32">
                  <c:v>-25.4</c:v>
                </c:pt>
                <c:pt idx="33">
                  <c:v>-20.2</c:v>
                </c:pt>
                <c:pt idx="34">
                  <c:v>-22.4</c:v>
                </c:pt>
                <c:pt idx="35">
                  <c:v>-15.7</c:v>
                </c:pt>
                <c:pt idx="36">
                  <c:v>-2.7</c:v>
                </c:pt>
                <c:pt idx="37">
                  <c:v>10.199999999999999</c:v>
                </c:pt>
                <c:pt idx="38">
                  <c:v>16.3</c:v>
                </c:pt>
                <c:pt idx="39">
                  <c:v>26.7</c:v>
                </c:pt>
                <c:pt idx="40">
                  <c:v>27.5</c:v>
                </c:pt>
                <c:pt idx="41">
                  <c:v>30.8</c:v>
                </c:pt>
                <c:pt idx="42">
                  <c:v>37.200000000000003</c:v>
                </c:pt>
                <c:pt idx="43">
                  <c:v>36.5</c:v>
                </c:pt>
                <c:pt idx="44">
                  <c:v>19.2</c:v>
                </c:pt>
                <c:pt idx="45">
                  <c:v>10.4</c:v>
                </c:pt>
                <c:pt idx="46">
                  <c:v>4.3</c:v>
                </c:pt>
                <c:pt idx="47">
                  <c:v>-4.3</c:v>
                </c:pt>
                <c:pt idx="48">
                  <c:v>-16.3</c:v>
                </c:pt>
                <c:pt idx="49">
                  <c:v>-33.700000000000003</c:v>
                </c:pt>
                <c:pt idx="50">
                  <c:v>-46.6</c:v>
                </c:pt>
                <c:pt idx="51">
                  <c:v>-39.1</c:v>
                </c:pt>
                <c:pt idx="52">
                  <c:v>-13.1</c:v>
                </c:pt>
                <c:pt idx="53">
                  <c:v>10.8</c:v>
                </c:pt>
                <c:pt idx="54">
                  <c:v>34.200000000000003</c:v>
                </c:pt>
                <c:pt idx="55">
                  <c:v>39.1</c:v>
                </c:pt>
                <c:pt idx="56">
                  <c:v>43.7</c:v>
                </c:pt>
                <c:pt idx="57">
                  <c:v>26.4</c:v>
                </c:pt>
                <c:pt idx="58">
                  <c:v>12.4</c:v>
                </c:pt>
                <c:pt idx="59">
                  <c:v>2.7</c:v>
                </c:pt>
                <c:pt idx="60">
                  <c:v>-11.6</c:v>
                </c:pt>
                <c:pt idx="61">
                  <c:v>-18.2</c:v>
                </c:pt>
                <c:pt idx="62">
                  <c:v>-29</c:v>
                </c:pt>
                <c:pt idx="63">
                  <c:v>-41.1</c:v>
                </c:pt>
                <c:pt idx="64">
                  <c:v>-46.7</c:v>
                </c:pt>
                <c:pt idx="65">
                  <c:v>-47.7</c:v>
                </c:pt>
                <c:pt idx="66">
                  <c:v>-38.6</c:v>
                </c:pt>
                <c:pt idx="67">
                  <c:v>-41.3</c:v>
                </c:pt>
                <c:pt idx="68">
                  <c:v>-38.9</c:v>
                </c:pt>
                <c:pt idx="69">
                  <c:v>-37.799999999999997</c:v>
                </c:pt>
                <c:pt idx="70">
                  <c:v>-44.9</c:v>
                </c:pt>
                <c:pt idx="71">
                  <c:v>-26.1</c:v>
                </c:pt>
                <c:pt idx="72">
                  <c:v>-30</c:v>
                </c:pt>
                <c:pt idx="73">
                  <c:v>-13.7</c:v>
                </c:pt>
                <c:pt idx="74">
                  <c:v>-6.9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F4-4C4C-9304-ADEBAEA908CB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Suhdannenäkymät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Taul1!$A$14:$A$88</c:f>
              <c:strCache>
                <c:ptCount val="75"/>
                <c:pt idx="0">
                  <c:v>2008.1</c:v>
                </c:pt>
                <c:pt idx="1">
                  <c:v>2008.4</c:v>
                </c:pt>
                <c:pt idx="2">
                  <c:v>2008.7</c:v>
                </c:pt>
                <c:pt idx="3">
                  <c:v>2008.10</c:v>
                </c:pt>
                <c:pt idx="4">
                  <c:v>2009.1</c:v>
                </c:pt>
                <c:pt idx="5">
                  <c:v>2009.4</c:v>
                </c:pt>
                <c:pt idx="6">
                  <c:v>2009.7</c:v>
                </c:pt>
                <c:pt idx="7">
                  <c:v>2009.10</c:v>
                </c:pt>
                <c:pt idx="8">
                  <c:v>2010.1</c:v>
                </c:pt>
                <c:pt idx="9">
                  <c:v>2010.4</c:v>
                </c:pt>
                <c:pt idx="10">
                  <c:v>2010.7</c:v>
                </c:pt>
                <c:pt idx="11">
                  <c:v>2010.10</c:v>
                </c:pt>
                <c:pt idx="12">
                  <c:v>2011.1</c:v>
                </c:pt>
                <c:pt idx="13">
                  <c:v>2011.4</c:v>
                </c:pt>
                <c:pt idx="14">
                  <c:v>2011.7</c:v>
                </c:pt>
                <c:pt idx="15">
                  <c:v>2011.10</c:v>
                </c:pt>
                <c:pt idx="16">
                  <c:v>2012.1</c:v>
                </c:pt>
                <c:pt idx="17">
                  <c:v>2012.4</c:v>
                </c:pt>
                <c:pt idx="18">
                  <c:v>2012.7</c:v>
                </c:pt>
                <c:pt idx="19">
                  <c:v>2012.10</c:v>
                </c:pt>
                <c:pt idx="20">
                  <c:v>2013.1</c:v>
                </c:pt>
                <c:pt idx="21">
                  <c:v>2013.4</c:v>
                </c:pt>
                <c:pt idx="22">
                  <c:v>2013.7</c:v>
                </c:pt>
                <c:pt idx="23">
                  <c:v>2013.10</c:v>
                </c:pt>
                <c:pt idx="24">
                  <c:v>2014.1</c:v>
                </c:pt>
                <c:pt idx="25">
                  <c:v>2014.4</c:v>
                </c:pt>
                <c:pt idx="26">
                  <c:v>2014.7</c:v>
                </c:pt>
                <c:pt idx="27">
                  <c:v>2014.10</c:v>
                </c:pt>
                <c:pt idx="28">
                  <c:v>2015.1</c:v>
                </c:pt>
                <c:pt idx="29">
                  <c:v>2015.4</c:v>
                </c:pt>
                <c:pt idx="30">
                  <c:v>2015.7</c:v>
                </c:pt>
                <c:pt idx="31">
                  <c:v>2015.10</c:v>
                </c:pt>
                <c:pt idx="32">
                  <c:v>2016.1</c:v>
                </c:pt>
                <c:pt idx="33">
                  <c:v>2016.4</c:v>
                </c:pt>
                <c:pt idx="34">
                  <c:v>2016.7</c:v>
                </c:pt>
                <c:pt idx="35">
                  <c:v>2016.10</c:v>
                </c:pt>
                <c:pt idx="36">
                  <c:v>2017.1</c:v>
                </c:pt>
                <c:pt idx="37">
                  <c:v>2017.4</c:v>
                </c:pt>
                <c:pt idx="38">
                  <c:v>2017.7</c:v>
                </c:pt>
                <c:pt idx="39">
                  <c:v>2017.10</c:v>
                </c:pt>
                <c:pt idx="40">
                  <c:v>2018.1</c:v>
                </c:pt>
                <c:pt idx="41">
                  <c:v>2018.4</c:v>
                </c:pt>
                <c:pt idx="42">
                  <c:v>2018.7</c:v>
                </c:pt>
                <c:pt idx="43">
                  <c:v>2018.10</c:v>
                </c:pt>
                <c:pt idx="44">
                  <c:v>2019.1</c:v>
                </c:pt>
                <c:pt idx="45">
                  <c:v>2019.4</c:v>
                </c:pt>
                <c:pt idx="46">
                  <c:v>2019.7</c:v>
                </c:pt>
                <c:pt idx="47">
                  <c:v>2019.10</c:v>
                </c:pt>
                <c:pt idx="48">
                  <c:v>2020.1</c:v>
                </c:pt>
                <c:pt idx="49">
                  <c:v>2020.4</c:v>
                </c:pt>
                <c:pt idx="50">
                  <c:v>2020.7</c:v>
                </c:pt>
                <c:pt idx="51">
                  <c:v>2020.10</c:v>
                </c:pt>
                <c:pt idx="52">
                  <c:v>2021.1</c:v>
                </c:pt>
                <c:pt idx="53">
                  <c:v>2021.4</c:v>
                </c:pt>
                <c:pt idx="54">
                  <c:v>2021.7</c:v>
                </c:pt>
                <c:pt idx="55">
                  <c:v>2021.10</c:v>
                </c:pt>
                <c:pt idx="56">
                  <c:v>2022.1</c:v>
                </c:pt>
                <c:pt idx="57">
                  <c:v>2022.4</c:v>
                </c:pt>
                <c:pt idx="58">
                  <c:v>2022.7</c:v>
                </c:pt>
                <c:pt idx="59">
                  <c:v>2022.10</c:v>
                </c:pt>
                <c:pt idx="60">
                  <c:v>2023.1</c:v>
                </c:pt>
                <c:pt idx="61">
                  <c:v>2023.4</c:v>
                </c:pt>
                <c:pt idx="62">
                  <c:v>2023.7</c:v>
                </c:pt>
                <c:pt idx="63">
                  <c:v>2023.10</c:v>
                </c:pt>
                <c:pt idx="64">
                  <c:v>2024.1</c:v>
                </c:pt>
                <c:pt idx="65">
                  <c:v>2024.4</c:v>
                </c:pt>
                <c:pt idx="66">
                  <c:v>2024.7</c:v>
                </c:pt>
                <c:pt idx="67">
                  <c:v>2024.10</c:v>
                </c:pt>
                <c:pt idx="68">
                  <c:v>2025.1</c:v>
                </c:pt>
                <c:pt idx="69">
                  <c:v>2025.4</c:v>
                </c:pt>
                <c:pt idx="70">
                  <c:v>2025.7</c:v>
                </c:pt>
                <c:pt idx="71">
                  <c:v>2025.10</c:v>
                </c:pt>
                <c:pt idx="72">
                  <c:v>2026.1</c:v>
                </c:pt>
                <c:pt idx="73">
                  <c:v>2026.4</c:v>
                </c:pt>
                <c:pt idx="74">
                  <c:v>2026.7</c:v>
                </c:pt>
              </c:strCache>
            </c:strRef>
          </c:cat>
          <c:val>
            <c:numRef>
              <c:f>Taul1!$C$14:$C$88</c:f>
              <c:numCache>
                <c:formatCode>General</c:formatCode>
                <c:ptCount val="75"/>
                <c:pt idx="0">
                  <c:v>-2.2000000000000002</c:v>
                </c:pt>
                <c:pt idx="1">
                  <c:v>-16.399999999999999</c:v>
                </c:pt>
                <c:pt idx="2">
                  <c:v>-25.9</c:v>
                </c:pt>
                <c:pt idx="3">
                  <c:v>-33.9</c:v>
                </c:pt>
                <c:pt idx="4">
                  <c:v>-40.700000000000003</c:v>
                </c:pt>
                <c:pt idx="5">
                  <c:v>-36.200000000000003</c:v>
                </c:pt>
                <c:pt idx="6">
                  <c:v>-19.3</c:v>
                </c:pt>
                <c:pt idx="7">
                  <c:v>0.9</c:v>
                </c:pt>
                <c:pt idx="8">
                  <c:v>15.3</c:v>
                </c:pt>
                <c:pt idx="9">
                  <c:v>20.9</c:v>
                </c:pt>
                <c:pt idx="10">
                  <c:v>13.8</c:v>
                </c:pt>
                <c:pt idx="11">
                  <c:v>19.5</c:v>
                </c:pt>
                <c:pt idx="12">
                  <c:v>22.3</c:v>
                </c:pt>
                <c:pt idx="13">
                  <c:v>15.1</c:v>
                </c:pt>
                <c:pt idx="14">
                  <c:v>10.199999999999999</c:v>
                </c:pt>
                <c:pt idx="15">
                  <c:v>-21.3</c:v>
                </c:pt>
                <c:pt idx="16">
                  <c:v>-13.3</c:v>
                </c:pt>
                <c:pt idx="17">
                  <c:v>-2.9</c:v>
                </c:pt>
                <c:pt idx="18">
                  <c:v>-4.5</c:v>
                </c:pt>
                <c:pt idx="19">
                  <c:v>-24.4</c:v>
                </c:pt>
                <c:pt idx="20">
                  <c:v>-10.3</c:v>
                </c:pt>
                <c:pt idx="21">
                  <c:v>-8.1</c:v>
                </c:pt>
                <c:pt idx="22">
                  <c:v>-8.8000000000000007</c:v>
                </c:pt>
                <c:pt idx="23">
                  <c:v>-0.9</c:v>
                </c:pt>
                <c:pt idx="24">
                  <c:v>-6.5</c:v>
                </c:pt>
                <c:pt idx="25">
                  <c:v>-7.7</c:v>
                </c:pt>
                <c:pt idx="26">
                  <c:v>-1.2</c:v>
                </c:pt>
                <c:pt idx="27">
                  <c:v>-6.3</c:v>
                </c:pt>
                <c:pt idx="28">
                  <c:v>-5</c:v>
                </c:pt>
                <c:pt idx="29">
                  <c:v>-4.3</c:v>
                </c:pt>
                <c:pt idx="30">
                  <c:v>-2.1</c:v>
                </c:pt>
                <c:pt idx="31">
                  <c:v>1.9</c:v>
                </c:pt>
                <c:pt idx="32">
                  <c:v>2.2999999999999998</c:v>
                </c:pt>
                <c:pt idx="33">
                  <c:v>-1</c:v>
                </c:pt>
                <c:pt idx="34">
                  <c:v>-4.9000000000000004</c:v>
                </c:pt>
                <c:pt idx="35">
                  <c:v>4.4000000000000004</c:v>
                </c:pt>
                <c:pt idx="36">
                  <c:v>7.6</c:v>
                </c:pt>
                <c:pt idx="37">
                  <c:v>8.1</c:v>
                </c:pt>
                <c:pt idx="38">
                  <c:v>9.6999999999999993</c:v>
                </c:pt>
                <c:pt idx="39">
                  <c:v>23.7</c:v>
                </c:pt>
                <c:pt idx="40">
                  <c:v>17.3</c:v>
                </c:pt>
                <c:pt idx="41">
                  <c:v>12.7</c:v>
                </c:pt>
                <c:pt idx="42">
                  <c:v>11.1</c:v>
                </c:pt>
                <c:pt idx="43">
                  <c:v>2.9</c:v>
                </c:pt>
                <c:pt idx="44">
                  <c:v>-10.9</c:v>
                </c:pt>
                <c:pt idx="45">
                  <c:v>-11.7</c:v>
                </c:pt>
                <c:pt idx="46">
                  <c:v>-12.9</c:v>
                </c:pt>
                <c:pt idx="47">
                  <c:v>-20.9</c:v>
                </c:pt>
                <c:pt idx="48">
                  <c:v>-16.899999999999999</c:v>
                </c:pt>
                <c:pt idx="49">
                  <c:v>-52.8</c:v>
                </c:pt>
                <c:pt idx="50">
                  <c:v>-20.6</c:v>
                </c:pt>
                <c:pt idx="51">
                  <c:v>-7.8</c:v>
                </c:pt>
                <c:pt idx="52">
                  <c:v>6.8</c:v>
                </c:pt>
                <c:pt idx="53">
                  <c:v>15.7</c:v>
                </c:pt>
                <c:pt idx="54">
                  <c:v>14.6</c:v>
                </c:pt>
                <c:pt idx="55">
                  <c:v>12</c:v>
                </c:pt>
                <c:pt idx="56">
                  <c:v>0.1</c:v>
                </c:pt>
                <c:pt idx="57">
                  <c:v>-19.899999999999999</c:v>
                </c:pt>
                <c:pt idx="58">
                  <c:v>-25</c:v>
                </c:pt>
                <c:pt idx="59">
                  <c:v>-28.9</c:v>
                </c:pt>
                <c:pt idx="60">
                  <c:v>-28.8</c:v>
                </c:pt>
                <c:pt idx="61">
                  <c:v>-23.6</c:v>
                </c:pt>
                <c:pt idx="62">
                  <c:v>-30.2</c:v>
                </c:pt>
                <c:pt idx="63">
                  <c:v>-27.7</c:v>
                </c:pt>
                <c:pt idx="64">
                  <c:v>-17.8</c:v>
                </c:pt>
                <c:pt idx="65">
                  <c:v>-2.8</c:v>
                </c:pt>
                <c:pt idx="66">
                  <c:v>2.7</c:v>
                </c:pt>
                <c:pt idx="67">
                  <c:v>0.8</c:v>
                </c:pt>
                <c:pt idx="68">
                  <c:v>1.1000000000000001</c:v>
                </c:pt>
                <c:pt idx="69">
                  <c:v>-3.2</c:v>
                </c:pt>
                <c:pt idx="70">
                  <c:v>2.2000000000000002</c:v>
                </c:pt>
                <c:pt idx="71">
                  <c:v>10.199999999999999</c:v>
                </c:pt>
                <c:pt idx="72">
                  <c:v>7.5</c:v>
                </c:pt>
                <c:pt idx="73">
                  <c:v>-1.6</c:v>
                </c:pt>
                <c:pt idx="74">
                  <c:v>16.5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F4-4C4C-9304-ADEBAEA90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3954368"/>
        <c:axId val="323968928"/>
      </c:lineChart>
      <c:catAx>
        <c:axId val="3239543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3968928"/>
        <c:crosses val="autoZero"/>
        <c:auto val="1"/>
        <c:lblAlgn val="ctr"/>
        <c:lblOffset val="100"/>
        <c:tickMarkSkip val="4"/>
        <c:noMultiLvlLbl val="0"/>
      </c:catAx>
      <c:valAx>
        <c:axId val="32396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2395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Saldoluku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74"/>
              <c:layout>
                <c:manualLayout>
                  <c:x val="-2.2701475595913845E-2"/>
                  <c:y val="-3.944420099658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EF-4810-BB1C-B88A2D2842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Taul1!$A$2:$A$76</c:f>
              <c:strCache>
                <c:ptCount val="73"/>
                <c:pt idx="0">
                  <c:v>2008(1)</c:v>
                </c:pt>
                <c:pt idx="4">
                  <c:v>2009(1)</c:v>
                </c:pt>
                <c:pt idx="8">
                  <c:v>2010(1)</c:v>
                </c:pt>
                <c:pt idx="12">
                  <c:v>2011(1)</c:v>
                </c:pt>
                <c:pt idx="16">
                  <c:v>2012(1)</c:v>
                </c:pt>
                <c:pt idx="20">
                  <c:v>2013(1)</c:v>
                </c:pt>
                <c:pt idx="24">
                  <c:v>2014(1)</c:v>
                </c:pt>
                <c:pt idx="28">
                  <c:v>2015(1)</c:v>
                </c:pt>
                <c:pt idx="32">
                  <c:v>2016(1)</c:v>
                </c:pt>
                <c:pt idx="36">
                  <c:v>2017(1)</c:v>
                </c:pt>
                <c:pt idx="40">
                  <c:v>2018(1)</c:v>
                </c:pt>
                <c:pt idx="44">
                  <c:v>2019(1)</c:v>
                </c:pt>
                <c:pt idx="48">
                  <c:v>2020(1)</c:v>
                </c:pt>
                <c:pt idx="52">
                  <c:v>2021(1)</c:v>
                </c:pt>
                <c:pt idx="56">
                  <c:v>2022(1)</c:v>
                </c:pt>
                <c:pt idx="60">
                  <c:v>2023(1)</c:v>
                </c:pt>
                <c:pt idx="64">
                  <c:v>2024(1)</c:v>
                </c:pt>
                <c:pt idx="68">
                  <c:v>2025(1)</c:v>
                </c:pt>
                <c:pt idx="72">
                  <c:v>2026(1)</c:v>
                </c:pt>
              </c:strCache>
            </c:strRef>
          </c:cat>
          <c:val>
            <c:numRef>
              <c:f>Taul1!$B$2:$B$76</c:f>
              <c:numCache>
                <c:formatCode>General</c:formatCode>
                <c:ptCount val="75"/>
                <c:pt idx="0">
                  <c:v>-2</c:v>
                </c:pt>
                <c:pt idx="1">
                  <c:v>1</c:v>
                </c:pt>
                <c:pt idx="2">
                  <c:v>-14</c:v>
                </c:pt>
                <c:pt idx="3">
                  <c:v>-28</c:v>
                </c:pt>
                <c:pt idx="4">
                  <c:v>-56</c:v>
                </c:pt>
                <c:pt idx="5">
                  <c:v>-36</c:v>
                </c:pt>
                <c:pt idx="6">
                  <c:v>-21</c:v>
                </c:pt>
                <c:pt idx="7">
                  <c:v>2</c:v>
                </c:pt>
                <c:pt idx="8">
                  <c:v>10</c:v>
                </c:pt>
                <c:pt idx="9">
                  <c:v>33</c:v>
                </c:pt>
                <c:pt idx="10">
                  <c:v>27</c:v>
                </c:pt>
                <c:pt idx="11">
                  <c:v>19</c:v>
                </c:pt>
                <c:pt idx="12">
                  <c:v>26</c:v>
                </c:pt>
                <c:pt idx="13">
                  <c:v>30</c:v>
                </c:pt>
                <c:pt idx="14">
                  <c:v>18</c:v>
                </c:pt>
                <c:pt idx="15">
                  <c:v>-5</c:v>
                </c:pt>
                <c:pt idx="16">
                  <c:v>-5</c:v>
                </c:pt>
                <c:pt idx="17">
                  <c:v>8</c:v>
                </c:pt>
                <c:pt idx="18">
                  <c:v>-4</c:v>
                </c:pt>
                <c:pt idx="19">
                  <c:v>-24</c:v>
                </c:pt>
                <c:pt idx="20">
                  <c:v>-11</c:v>
                </c:pt>
                <c:pt idx="21">
                  <c:v>-2</c:v>
                </c:pt>
                <c:pt idx="22">
                  <c:v>-11</c:v>
                </c:pt>
                <c:pt idx="23">
                  <c:v>-13</c:v>
                </c:pt>
                <c:pt idx="24">
                  <c:v>5</c:v>
                </c:pt>
                <c:pt idx="25">
                  <c:v>15</c:v>
                </c:pt>
                <c:pt idx="26">
                  <c:v>3</c:v>
                </c:pt>
                <c:pt idx="27">
                  <c:v>-12</c:v>
                </c:pt>
                <c:pt idx="28">
                  <c:v>-4</c:v>
                </c:pt>
                <c:pt idx="29">
                  <c:v>10</c:v>
                </c:pt>
                <c:pt idx="30">
                  <c:v>1</c:v>
                </c:pt>
                <c:pt idx="31">
                  <c:v>-3</c:v>
                </c:pt>
                <c:pt idx="32">
                  <c:v>1</c:v>
                </c:pt>
                <c:pt idx="33">
                  <c:v>18</c:v>
                </c:pt>
                <c:pt idx="34">
                  <c:v>4</c:v>
                </c:pt>
                <c:pt idx="35">
                  <c:v>9</c:v>
                </c:pt>
                <c:pt idx="36">
                  <c:v>14</c:v>
                </c:pt>
                <c:pt idx="37">
                  <c:v>24</c:v>
                </c:pt>
                <c:pt idx="38">
                  <c:v>24</c:v>
                </c:pt>
                <c:pt idx="39">
                  <c:v>21.45</c:v>
                </c:pt>
                <c:pt idx="40">
                  <c:v>26.4</c:v>
                </c:pt>
                <c:pt idx="41">
                  <c:v>24.3</c:v>
                </c:pt>
                <c:pt idx="42">
                  <c:v>11.46</c:v>
                </c:pt>
                <c:pt idx="43">
                  <c:v>0.45</c:v>
                </c:pt>
                <c:pt idx="44">
                  <c:v>4.71</c:v>
                </c:pt>
                <c:pt idx="45">
                  <c:v>12.19</c:v>
                </c:pt>
                <c:pt idx="46">
                  <c:v>-2.73</c:v>
                </c:pt>
                <c:pt idx="47">
                  <c:v>-16.66</c:v>
                </c:pt>
                <c:pt idx="48">
                  <c:v>-6.75</c:v>
                </c:pt>
                <c:pt idx="49">
                  <c:v>-41.7</c:v>
                </c:pt>
                <c:pt idx="50">
                  <c:v>-43.86</c:v>
                </c:pt>
                <c:pt idx="51">
                  <c:v>-15.28</c:v>
                </c:pt>
                <c:pt idx="52">
                  <c:v>7.89</c:v>
                </c:pt>
                <c:pt idx="53">
                  <c:v>26.61</c:v>
                </c:pt>
                <c:pt idx="54">
                  <c:v>29.11</c:v>
                </c:pt>
                <c:pt idx="55">
                  <c:v>21.43</c:v>
                </c:pt>
                <c:pt idx="56">
                  <c:v>17.13</c:v>
                </c:pt>
                <c:pt idx="57">
                  <c:v>6.57</c:v>
                </c:pt>
                <c:pt idx="58">
                  <c:v>3.12</c:v>
                </c:pt>
                <c:pt idx="59">
                  <c:v>-7.26</c:v>
                </c:pt>
                <c:pt idx="60">
                  <c:v>-11.7</c:v>
                </c:pt>
                <c:pt idx="61">
                  <c:v>-13.5</c:v>
                </c:pt>
                <c:pt idx="62">
                  <c:v>-21</c:v>
                </c:pt>
                <c:pt idx="63">
                  <c:v>-30.6</c:v>
                </c:pt>
                <c:pt idx="64">
                  <c:v>-23.2</c:v>
                </c:pt>
                <c:pt idx="65">
                  <c:v>-10.4</c:v>
                </c:pt>
                <c:pt idx="66">
                  <c:v>-14.7</c:v>
                </c:pt>
                <c:pt idx="67">
                  <c:v>-13</c:v>
                </c:pt>
                <c:pt idx="68">
                  <c:v>-7</c:v>
                </c:pt>
                <c:pt idx="69">
                  <c:v>7</c:v>
                </c:pt>
                <c:pt idx="70">
                  <c:v>7</c:v>
                </c:pt>
                <c:pt idx="71">
                  <c:v>2</c:v>
                </c:pt>
                <c:pt idx="72">
                  <c:v>6</c:v>
                </c:pt>
                <c:pt idx="73">
                  <c:v>14</c:v>
                </c:pt>
                <c:pt idx="74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DB-4C62-8424-4BAD9C679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8836832"/>
        <c:axId val="1808846432"/>
      </c:lineChart>
      <c:catAx>
        <c:axId val="180883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808846432"/>
        <c:crosses val="autoZero"/>
        <c:auto val="1"/>
        <c:lblAlgn val="ctr"/>
        <c:lblOffset val="100"/>
        <c:noMultiLvlLbl val="0"/>
      </c:catAx>
      <c:valAx>
        <c:axId val="180884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80883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676860397454752E-2"/>
          <c:y val="6.3860381253934756E-2"/>
          <c:w val="0.89915957979696026"/>
          <c:h val="0.662598831611302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Henkilöstömäärän muutos edelliseen neljännekseen verrattuna</c:v>
                </c:pt>
              </c:strCache>
            </c:strRef>
          </c:tx>
          <c:spPr>
            <a:solidFill>
              <a:srgbClr val="141F94"/>
            </a:solidFill>
            <a:ln>
              <a:noFill/>
            </a:ln>
            <a:effectLst/>
          </c:spPr>
          <c:invertIfNegative val="0"/>
          <c:cat>
            <c:strRef>
              <c:f>Taul1!$A$5:$A$49</c:f>
              <c:strCache>
                <c:ptCount val="45"/>
                <c:pt idx="0">
                  <c:v>2015Q2</c:v>
                </c:pt>
                <c:pt idx="1">
                  <c:v>2015Q3</c:v>
                </c:pt>
                <c:pt idx="2">
                  <c:v>2015Q4</c:v>
                </c:pt>
                <c:pt idx="3">
                  <c:v>2016Q1</c:v>
                </c:pt>
                <c:pt idx="4">
                  <c:v>2016Q2</c:v>
                </c:pt>
                <c:pt idx="5">
                  <c:v>2016Q3</c:v>
                </c:pt>
                <c:pt idx="6">
                  <c:v>2016Q4</c:v>
                </c:pt>
                <c:pt idx="7">
                  <c:v>2017Q1</c:v>
                </c:pt>
                <c:pt idx="8">
                  <c:v>2017Q2</c:v>
                </c:pt>
                <c:pt idx="9">
                  <c:v>2017Q3</c:v>
                </c:pt>
                <c:pt idx="10">
                  <c:v>2017Q4</c:v>
                </c:pt>
                <c:pt idx="11">
                  <c:v>2018Q1</c:v>
                </c:pt>
                <c:pt idx="12">
                  <c:v>2018Q2</c:v>
                </c:pt>
                <c:pt idx="13">
                  <c:v>2018Q3</c:v>
                </c:pt>
                <c:pt idx="14">
                  <c:v>2018Q4</c:v>
                </c:pt>
                <c:pt idx="15">
                  <c:v>2019Q1</c:v>
                </c:pt>
                <c:pt idx="16">
                  <c:v>2019Q2</c:v>
                </c:pt>
                <c:pt idx="17">
                  <c:v>2019Q3</c:v>
                </c:pt>
                <c:pt idx="18">
                  <c:v>2019Q4</c:v>
                </c:pt>
                <c:pt idx="19">
                  <c:v>2020Q1</c:v>
                </c:pt>
                <c:pt idx="20">
                  <c:v>2020Q2</c:v>
                </c:pt>
                <c:pt idx="21">
                  <c:v>2020Q3</c:v>
                </c:pt>
                <c:pt idx="22">
                  <c:v>2020Q4</c:v>
                </c:pt>
                <c:pt idx="23">
                  <c:v>2021Q1</c:v>
                </c:pt>
                <c:pt idx="24">
                  <c:v>2021Q2</c:v>
                </c:pt>
                <c:pt idx="25">
                  <c:v>2021Q3</c:v>
                </c:pt>
                <c:pt idx="26">
                  <c:v>2021Q4</c:v>
                </c:pt>
                <c:pt idx="27">
                  <c:v>2022Q1</c:v>
                </c:pt>
                <c:pt idx="28">
                  <c:v>2022Q2</c:v>
                </c:pt>
                <c:pt idx="29">
                  <c:v>2022Q3</c:v>
                </c:pt>
                <c:pt idx="30">
                  <c:v>2022Q4</c:v>
                </c:pt>
                <c:pt idx="31">
                  <c:v>2023Q1</c:v>
                </c:pt>
                <c:pt idx="32">
                  <c:v>2023Q2</c:v>
                </c:pt>
                <c:pt idx="33">
                  <c:v>2023Q3</c:v>
                </c:pt>
                <c:pt idx="34">
                  <c:v>2023Q4</c:v>
                </c:pt>
                <c:pt idx="35">
                  <c:v>2024Q1</c:v>
                </c:pt>
                <c:pt idx="36">
                  <c:v>2024Q2</c:v>
                </c:pt>
                <c:pt idx="37">
                  <c:v>2024Q3</c:v>
                </c:pt>
                <c:pt idx="38">
                  <c:v>2024Q4</c:v>
                </c:pt>
                <c:pt idx="39">
                  <c:v>2025Q1</c:v>
                </c:pt>
                <c:pt idx="40">
                  <c:v>2025Q2</c:v>
                </c:pt>
                <c:pt idx="41">
                  <c:v>2025Q3</c:v>
                </c:pt>
                <c:pt idx="42">
                  <c:v>2025Q4</c:v>
                </c:pt>
                <c:pt idx="43">
                  <c:v>2026Q1</c:v>
                </c:pt>
                <c:pt idx="44">
                  <c:v>2026Q2</c:v>
                </c:pt>
              </c:strCache>
            </c:strRef>
          </c:cat>
          <c:val>
            <c:numRef>
              <c:f>Taul1!$B$5:$B$49</c:f>
              <c:numCache>
                <c:formatCode>0</c:formatCode>
                <c:ptCount val="45"/>
                <c:pt idx="0">
                  <c:v>1464.6108658704907</c:v>
                </c:pt>
                <c:pt idx="1">
                  <c:v>-1043.8445894536562</c:v>
                </c:pt>
                <c:pt idx="2">
                  <c:v>-2242.6661510239355</c:v>
                </c:pt>
                <c:pt idx="3">
                  <c:v>-423.86039099266054</c:v>
                </c:pt>
                <c:pt idx="4">
                  <c:v>783.61812865873799</c:v>
                </c:pt>
                <c:pt idx="5">
                  <c:v>-1880.5028571592993</c:v>
                </c:pt>
                <c:pt idx="6" formatCode="_-* #\ ##0_-;\-* #\ ##0_-;_-* &quot;-&quot;??_-;_-@_-">
                  <c:v>577.85174448625185</c:v>
                </c:pt>
                <c:pt idx="7" formatCode="General">
                  <c:v>2477</c:v>
                </c:pt>
                <c:pt idx="8" formatCode="General">
                  <c:v>3855</c:v>
                </c:pt>
                <c:pt idx="9" formatCode="General">
                  <c:v>1906</c:v>
                </c:pt>
                <c:pt idx="10" formatCode="General">
                  <c:v>1556</c:v>
                </c:pt>
                <c:pt idx="11" formatCode="General">
                  <c:v>2395</c:v>
                </c:pt>
                <c:pt idx="12" formatCode="General">
                  <c:v>4631</c:v>
                </c:pt>
                <c:pt idx="13" formatCode="#,##0">
                  <c:v>4578</c:v>
                </c:pt>
                <c:pt idx="14" formatCode="General">
                  <c:v>756</c:v>
                </c:pt>
                <c:pt idx="15" formatCode="General">
                  <c:v>3414</c:v>
                </c:pt>
                <c:pt idx="16" formatCode="General">
                  <c:v>2632</c:v>
                </c:pt>
                <c:pt idx="17" formatCode="General">
                  <c:v>1555</c:v>
                </c:pt>
                <c:pt idx="18" formatCode="General">
                  <c:v>-757</c:v>
                </c:pt>
                <c:pt idx="19" formatCode="General">
                  <c:v>-379</c:v>
                </c:pt>
                <c:pt idx="20" formatCode="General">
                  <c:v>-2512</c:v>
                </c:pt>
                <c:pt idx="21" formatCode="General">
                  <c:v>-1443</c:v>
                </c:pt>
                <c:pt idx="22" formatCode="#,##0">
                  <c:v>-1674.7485992709408</c:v>
                </c:pt>
                <c:pt idx="23" formatCode="General">
                  <c:v>1159</c:v>
                </c:pt>
                <c:pt idx="24" formatCode="General">
                  <c:v>3050</c:v>
                </c:pt>
                <c:pt idx="25" formatCode="General">
                  <c:v>2200</c:v>
                </c:pt>
                <c:pt idx="26" formatCode="General">
                  <c:v>1060</c:v>
                </c:pt>
                <c:pt idx="27" formatCode="General">
                  <c:v>5742</c:v>
                </c:pt>
                <c:pt idx="28" formatCode="General">
                  <c:v>5139</c:v>
                </c:pt>
                <c:pt idx="29" formatCode="General">
                  <c:v>1156</c:v>
                </c:pt>
                <c:pt idx="30" formatCode="General">
                  <c:v>825</c:v>
                </c:pt>
                <c:pt idx="31" formatCode="#,##0">
                  <c:v>3138</c:v>
                </c:pt>
                <c:pt idx="32" formatCode="General">
                  <c:v>-784</c:v>
                </c:pt>
                <c:pt idx="33" formatCode="General">
                  <c:v>365</c:v>
                </c:pt>
                <c:pt idx="34" formatCode="General">
                  <c:v>-1200</c:v>
                </c:pt>
                <c:pt idx="35" formatCode="General">
                  <c:v>-798</c:v>
                </c:pt>
                <c:pt idx="36" formatCode="General">
                  <c:v>-990</c:v>
                </c:pt>
                <c:pt idx="37" formatCode="General">
                  <c:v>-1230</c:v>
                </c:pt>
                <c:pt idx="38" formatCode="General">
                  <c:v>-2540</c:v>
                </c:pt>
                <c:pt idx="39" formatCode="General">
                  <c:v>-28</c:v>
                </c:pt>
                <c:pt idx="40" formatCode="General">
                  <c:v>436</c:v>
                </c:pt>
                <c:pt idx="41" formatCode="General">
                  <c:v>-81</c:v>
                </c:pt>
                <c:pt idx="42" formatCode="General">
                  <c:v>-1718</c:v>
                </c:pt>
                <c:pt idx="43" formatCode="General">
                  <c:v>164</c:v>
                </c:pt>
                <c:pt idx="44" formatCode="General">
                  <c:v>-317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6D-4616-AB7B-BA4A9C228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1"/>
        <c:axId val="368210920"/>
        <c:axId val="368211704"/>
      </c:barChart>
      <c:lineChart>
        <c:grouping val="standard"/>
        <c:varyColors val="0"/>
        <c:ser>
          <c:idx val="1"/>
          <c:order val="1"/>
          <c:tx>
            <c:strRef>
              <c:f>Taul1!$C$1</c:f>
              <c:strCache>
                <c:ptCount val="1"/>
                <c:pt idx="0">
                  <c:v>Neljänneksen aikana rekrytoitujen määrä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Taul1!$A$5:$A$49</c:f>
              <c:strCache>
                <c:ptCount val="45"/>
                <c:pt idx="0">
                  <c:v>2015Q2</c:v>
                </c:pt>
                <c:pt idx="1">
                  <c:v>2015Q3</c:v>
                </c:pt>
                <c:pt idx="2">
                  <c:v>2015Q4</c:v>
                </c:pt>
                <c:pt idx="3">
                  <c:v>2016Q1</c:v>
                </c:pt>
                <c:pt idx="4">
                  <c:v>2016Q2</c:v>
                </c:pt>
                <c:pt idx="5">
                  <c:v>2016Q3</c:v>
                </c:pt>
                <c:pt idx="6">
                  <c:v>2016Q4</c:v>
                </c:pt>
                <c:pt idx="7">
                  <c:v>2017Q1</c:v>
                </c:pt>
                <c:pt idx="8">
                  <c:v>2017Q2</c:v>
                </c:pt>
                <c:pt idx="9">
                  <c:v>2017Q3</c:v>
                </c:pt>
                <c:pt idx="10">
                  <c:v>2017Q4</c:v>
                </c:pt>
                <c:pt idx="11">
                  <c:v>2018Q1</c:v>
                </c:pt>
                <c:pt idx="12">
                  <c:v>2018Q2</c:v>
                </c:pt>
                <c:pt idx="13">
                  <c:v>2018Q3</c:v>
                </c:pt>
                <c:pt idx="14">
                  <c:v>2018Q4</c:v>
                </c:pt>
                <c:pt idx="15">
                  <c:v>2019Q1</c:v>
                </c:pt>
                <c:pt idx="16">
                  <c:v>2019Q2</c:v>
                </c:pt>
                <c:pt idx="17">
                  <c:v>2019Q3</c:v>
                </c:pt>
                <c:pt idx="18">
                  <c:v>2019Q4</c:v>
                </c:pt>
                <c:pt idx="19">
                  <c:v>2020Q1</c:v>
                </c:pt>
                <c:pt idx="20">
                  <c:v>2020Q2</c:v>
                </c:pt>
                <c:pt idx="21">
                  <c:v>2020Q3</c:v>
                </c:pt>
                <c:pt idx="22">
                  <c:v>2020Q4</c:v>
                </c:pt>
                <c:pt idx="23">
                  <c:v>2021Q1</c:v>
                </c:pt>
                <c:pt idx="24">
                  <c:v>2021Q2</c:v>
                </c:pt>
                <c:pt idx="25">
                  <c:v>2021Q3</c:v>
                </c:pt>
                <c:pt idx="26">
                  <c:v>2021Q4</c:v>
                </c:pt>
                <c:pt idx="27">
                  <c:v>2022Q1</c:v>
                </c:pt>
                <c:pt idx="28">
                  <c:v>2022Q2</c:v>
                </c:pt>
                <c:pt idx="29">
                  <c:v>2022Q3</c:v>
                </c:pt>
                <c:pt idx="30">
                  <c:v>2022Q4</c:v>
                </c:pt>
                <c:pt idx="31">
                  <c:v>2023Q1</c:v>
                </c:pt>
                <c:pt idx="32">
                  <c:v>2023Q2</c:v>
                </c:pt>
                <c:pt idx="33">
                  <c:v>2023Q3</c:v>
                </c:pt>
                <c:pt idx="34">
                  <c:v>2023Q4</c:v>
                </c:pt>
                <c:pt idx="35">
                  <c:v>2024Q1</c:v>
                </c:pt>
                <c:pt idx="36">
                  <c:v>2024Q2</c:v>
                </c:pt>
                <c:pt idx="37">
                  <c:v>2024Q3</c:v>
                </c:pt>
                <c:pt idx="38">
                  <c:v>2024Q4</c:v>
                </c:pt>
                <c:pt idx="39">
                  <c:v>2025Q1</c:v>
                </c:pt>
                <c:pt idx="40">
                  <c:v>2025Q2</c:v>
                </c:pt>
                <c:pt idx="41">
                  <c:v>2025Q3</c:v>
                </c:pt>
                <c:pt idx="42">
                  <c:v>2025Q4</c:v>
                </c:pt>
                <c:pt idx="43">
                  <c:v>2026Q1</c:v>
                </c:pt>
                <c:pt idx="44">
                  <c:v>2026Q2</c:v>
                </c:pt>
              </c:strCache>
            </c:strRef>
          </c:cat>
          <c:val>
            <c:numRef>
              <c:f>Taul1!$C$5:$C$49</c:f>
              <c:numCache>
                <c:formatCode>General</c:formatCode>
                <c:ptCount val="45"/>
                <c:pt idx="0" formatCode="#,##0">
                  <c:v>6685.9122554600544</c:v>
                </c:pt>
                <c:pt idx="1">
                  <c:v>7700</c:v>
                </c:pt>
                <c:pt idx="2" formatCode="#,##0">
                  <c:v>6176.3555772662821</c:v>
                </c:pt>
                <c:pt idx="3" formatCode="#,##0">
                  <c:v>7537.782188740196</c:v>
                </c:pt>
                <c:pt idx="4" formatCode="#,##0">
                  <c:v>6857.0390325418875</c:v>
                </c:pt>
                <c:pt idx="5">
                  <c:v>6818</c:v>
                </c:pt>
                <c:pt idx="6">
                  <c:v>7300</c:v>
                </c:pt>
                <c:pt idx="7">
                  <c:v>11000</c:v>
                </c:pt>
                <c:pt idx="8">
                  <c:v>11600</c:v>
                </c:pt>
                <c:pt idx="9">
                  <c:v>10900</c:v>
                </c:pt>
                <c:pt idx="10">
                  <c:v>9000</c:v>
                </c:pt>
                <c:pt idx="11" formatCode="#,##0">
                  <c:v>11000</c:v>
                </c:pt>
                <c:pt idx="12">
                  <c:v>14600</c:v>
                </c:pt>
                <c:pt idx="13">
                  <c:v>14700</c:v>
                </c:pt>
                <c:pt idx="14">
                  <c:v>9600</c:v>
                </c:pt>
                <c:pt idx="15" formatCode="#,##0">
                  <c:v>12400</c:v>
                </c:pt>
                <c:pt idx="16">
                  <c:v>11400</c:v>
                </c:pt>
                <c:pt idx="17">
                  <c:v>9400</c:v>
                </c:pt>
                <c:pt idx="18">
                  <c:v>7300</c:v>
                </c:pt>
                <c:pt idx="19" formatCode="#,##0">
                  <c:v>10400</c:v>
                </c:pt>
                <c:pt idx="20">
                  <c:v>5900</c:v>
                </c:pt>
                <c:pt idx="21">
                  <c:v>5500</c:v>
                </c:pt>
                <c:pt idx="22">
                  <c:v>6500</c:v>
                </c:pt>
                <c:pt idx="23">
                  <c:v>9500</c:v>
                </c:pt>
                <c:pt idx="24">
                  <c:v>11500</c:v>
                </c:pt>
                <c:pt idx="25">
                  <c:v>14000</c:v>
                </c:pt>
                <c:pt idx="26">
                  <c:v>11500</c:v>
                </c:pt>
                <c:pt idx="27">
                  <c:v>14800</c:v>
                </c:pt>
                <c:pt idx="28">
                  <c:v>15300</c:v>
                </c:pt>
                <c:pt idx="29">
                  <c:v>11700</c:v>
                </c:pt>
                <c:pt idx="30">
                  <c:v>11000</c:v>
                </c:pt>
                <c:pt idx="31" formatCode="#,##0">
                  <c:v>13400</c:v>
                </c:pt>
                <c:pt idx="32">
                  <c:v>11700</c:v>
                </c:pt>
                <c:pt idx="33">
                  <c:v>8700</c:v>
                </c:pt>
                <c:pt idx="34">
                  <c:v>7500</c:v>
                </c:pt>
                <c:pt idx="35">
                  <c:v>9600</c:v>
                </c:pt>
                <c:pt idx="36">
                  <c:v>9500</c:v>
                </c:pt>
                <c:pt idx="37">
                  <c:v>7600</c:v>
                </c:pt>
                <c:pt idx="38">
                  <c:v>5500</c:v>
                </c:pt>
                <c:pt idx="39">
                  <c:v>8000</c:v>
                </c:pt>
                <c:pt idx="40">
                  <c:v>7800</c:v>
                </c:pt>
                <c:pt idx="41">
                  <c:v>6700</c:v>
                </c:pt>
                <c:pt idx="42">
                  <c:v>5500</c:v>
                </c:pt>
                <c:pt idx="43">
                  <c:v>8200</c:v>
                </c:pt>
                <c:pt idx="44">
                  <c:v>7600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6D-4616-AB7B-BA4A9C228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8210920"/>
        <c:axId val="368211704"/>
      </c:lineChart>
      <c:catAx>
        <c:axId val="36821092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i-FI"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1704"/>
        <c:crosses val="autoZero"/>
        <c:auto val="1"/>
        <c:lblAlgn val="ctr"/>
        <c:lblOffset val="0"/>
        <c:noMultiLvlLbl val="0"/>
      </c:catAx>
      <c:valAx>
        <c:axId val="368211704"/>
        <c:scaling>
          <c:orientation val="minMax"/>
          <c:max val="16000"/>
          <c:min val="-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0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876346646111267E-2"/>
          <c:y val="0.91633433036153356"/>
          <c:w val="0.95491074975467694"/>
          <c:h val="6.60315770594803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fi-FI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0.05543</cdr:x>
      <cdr:y>0.37608</cdr:y>
    </cdr:from>
    <cdr:to>
      <cdr:x>1</cdr:x>
      <cdr:y>0.37608</cdr:y>
    </cdr:to>
    <cdr:cxnSp macro="">
      <cdr:nvCxnSpPr>
        <cdr:cNvPr id="5" name="Suora yhdysviiva 4">
          <a:extLst xmlns:a="http://schemas.openxmlformats.org/drawingml/2006/main">
            <a:ext uri="{FF2B5EF4-FFF2-40B4-BE49-F238E27FC236}">
              <a16:creationId xmlns:a16="http://schemas.microsoft.com/office/drawing/2014/main" id="{59143D38-0891-80AE-A133-13796B68CF8D}"/>
            </a:ext>
          </a:extLst>
        </cdr:cNvPr>
        <cdr:cNvCxnSpPr/>
      </cdr:nvCxnSpPr>
      <cdr:spPr>
        <a:xfrm xmlns:a="http://schemas.openxmlformats.org/drawingml/2006/main">
          <a:off x="465161" y="1331959"/>
          <a:ext cx="7926364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r>
              <a:rPr lang="en-US" sz="11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Teknologiateollisuus</a:t>
            </a:r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fld id="{6F2C89C3-1639-C64F-B7DC-4038F10D3C80}" type="slidenum">
              <a: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37526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4778" tIns="47389" rIns="94778" bIns="473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5A0B3B4-F971-4AD3-B530-DE860EFC07D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824388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339932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679871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1019807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1359744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1699681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5887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2641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2714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="1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4699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5231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0537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uva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2269" y="1966957"/>
            <a:ext cx="4730093" cy="117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104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B4512B-9268-4DA6-A4DE-9BAC66E0AE0F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26228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4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5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7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F34066-C849-43D6-AD11-EC5B4E0FCE81}" type="datetime1">
              <a:rPr lang="fi-FI" smtClean="0"/>
              <a:t>4.8.2026</a:t>
            </a:fld>
            <a:endParaRPr lang="fi-FI"/>
          </a:p>
        </p:txBody>
      </p:sp>
      <p:sp>
        <p:nvSpPr>
          <p:cNvPr id="18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08088662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AFD31-6E2D-43E4-B45F-A91916303127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0421713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5A29F8-3631-43D8-937B-CB2D984A1FF3}" type="datetime1">
              <a:rPr lang="fi-FI" smtClean="0"/>
              <a:t>4.8.2026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641818466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1FFB15-5351-4C69-B4D2-8C0154A2BCAF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5300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4C9FC2-AB49-4BC7-8E34-F35776C6F0E4}" type="datetime1">
              <a:rPr lang="fi-FI" smtClean="0"/>
              <a:t>4.8.2026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667850046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D90D18-063C-4F97-88EB-7B998FCF1C84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5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82625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rgbClr val="000000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0F905F96-8735-44CC-A79D-9FF4592D6200}" type="datetime1">
              <a:rPr lang="fi-FI" smtClean="0"/>
              <a:t>4.8.2026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549499557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7754279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1F9AB61F-25F5-4BAC-AFD2-7CF6AA8759C3}" type="datetime1">
              <a:rPr lang="fi-FI" smtClean="0"/>
              <a:t>4.8.2026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21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7171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2" name="Tekstin paikkamerkki 28"/>
          <p:cNvSpPr>
            <a:spLocks noGrp="1"/>
          </p:cNvSpPr>
          <p:nvPr>
            <p:ph type="body" sz="quarter" idx="20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29016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881898"/>
            <a:ext cx="6977283" cy="1165268"/>
          </a:xfrm>
          <a:prstGeom prst="rect">
            <a:avLst/>
          </a:prstGeom>
        </p:spPr>
        <p:txBody>
          <a:bodyPr>
            <a:normAutofit/>
          </a:bodyPr>
          <a:lstStyle>
            <a:lvl1pPr marL="108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6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pääotsikkoa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3C366-6A2C-43B9-A437-B827E0484441}" type="datetime1">
              <a:rPr lang="fi-FI" smtClean="0"/>
              <a:t>4.8.2026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54039037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4E9C680B-B035-4481-9C89-9B8DCFA07DE9}" type="datetime1">
              <a:rPr lang="fi-FI" smtClean="0"/>
              <a:t>4.8.2026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idx="1"/>
          </p:nvPr>
        </p:nvSpPr>
        <p:spPr>
          <a:xfrm>
            <a:off x="4449254" y="1565735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17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8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535803264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26EC10B7-6068-4592-8DF6-C21B5E169149}" type="datetime1">
              <a:rPr lang="fi-FI" smtClean="0"/>
              <a:t>4.8.2026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3"/>
            <a:ext cx="55296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55296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6775200" y="0"/>
            <a:ext cx="23688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566840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B470C21F-BEA7-4001-A59E-ED99F75C48EF}" type="datetime1">
              <a:rPr lang="fi-FI" smtClean="0"/>
              <a:t>4.8.2026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5090400" y="0"/>
            <a:ext cx="4053606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7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38448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2161638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elkälle kuva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91440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964117059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type="body" sz="quarter" idx="23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1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0" name="Sisällön paikkamerkki 4"/>
          <p:cNvSpPr>
            <a:spLocks noGrp="1"/>
          </p:cNvSpPr>
          <p:nvPr>
            <p:ph sz="quarter" idx="17"/>
          </p:nvPr>
        </p:nvSpPr>
        <p:spPr>
          <a:xfrm>
            <a:off x="1201739" y="1584200"/>
            <a:ext cx="6739862" cy="3010469"/>
          </a:xfrm>
        </p:spPr>
        <p:txBody>
          <a:bodyPr/>
          <a:lstStyle>
            <a:lvl1pPr marL="241200" indent="-212400">
              <a:buFont typeface="Arial" panose="020B0604020202020204" pitchFamily="34" charset="0"/>
              <a:buChar char="•"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C26F1C2C-1F3D-4324-8DB1-2B3A728EB293}" type="datetime1">
              <a:rPr lang="fi-FI" smtClean="0"/>
              <a:t>4.8.2026</a:t>
            </a:fld>
            <a:endParaRPr lang="fi-FI"/>
          </a:p>
        </p:txBody>
      </p:sp>
      <p:sp>
        <p:nvSpPr>
          <p:cNvPr id="26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875942832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tauluk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00B1868B-515C-4A84-A79A-DDEC623D6CDB}" type="datetime1">
              <a:rPr lang="fi-FI" smtClean="0"/>
              <a:t>4.8.2026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3" name="Sisällön paikkamerkki 4"/>
          <p:cNvSpPr>
            <a:spLocks noGrp="1"/>
          </p:cNvSpPr>
          <p:nvPr>
            <p:ph sz="quarter" idx="23" hasCustomPrompt="1"/>
          </p:nvPr>
        </p:nvSpPr>
        <p:spPr>
          <a:xfrm>
            <a:off x="4572001" y="1584200"/>
            <a:ext cx="3369600" cy="2892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Lisää objekti</a:t>
            </a:r>
          </a:p>
        </p:txBody>
      </p:sp>
      <p:sp>
        <p:nvSpPr>
          <p:cNvPr id="12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687386369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isoille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252000" y="282150"/>
            <a:ext cx="7992000" cy="648000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7"/>
          </p:nvPr>
        </p:nvSpPr>
        <p:spPr>
          <a:xfrm>
            <a:off x="381000" y="1103313"/>
            <a:ext cx="8391525" cy="3541712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</p:spTree>
    <p:extLst>
      <p:ext uri="{BB962C8B-B14F-4D97-AF65-F5344CB8AC3E}">
        <p14:creationId xmlns:p14="http://schemas.microsoft.com/office/powerpoint/2010/main" val="1067460176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3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3285883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8D9E7F89-CFBC-40A6-849E-791F2CE17670}" type="datetime1">
              <a:rPr lang="fi-FI" smtClean="0"/>
              <a:t>4.8.2026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1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913747"/>
            <a:ext cx="7171200" cy="117641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341520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88674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D49F65-936D-47C1-B476-B10D0AC9DEC4}" type="datetime1">
              <a:rPr lang="fi-FI" smtClean="0"/>
              <a:t>4.8.2026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5695886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114E9B-AF34-462B-9107-FB4A4FE20955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3052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52848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D0C29F-D373-4791-88C9-86C29F06AD83}" type="datetime1">
              <a:rPr lang="fi-FI" smtClean="0"/>
              <a:t>4.8.2026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74770107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870B0A-5FAA-48CC-9422-68AAC5A5CADB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idx="21"/>
          </p:nvPr>
        </p:nvSpPr>
        <p:spPr>
          <a:xfrm>
            <a:off x="1072800" y="158488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74281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A50D0A-99B9-48FE-8B08-047EE10ADBDA}" type="datetime1">
              <a:rPr lang="fi-FI" smtClean="0"/>
              <a:t>4.8.2026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06231165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EF2A4B-BD6C-442B-B37A-933F3A2F5101}" type="datetime1">
              <a:rPr lang="fi-FI" smtClean="0"/>
              <a:t>4.8.2026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139381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A3CBEF-2865-4434-A020-1FAA7DCEF42D}" type="datetime1">
              <a:rPr lang="fi-FI" smtClean="0"/>
              <a:t>4.8.2026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33050194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82027" y="4728047"/>
            <a:ext cx="919711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B16F53B-7158-4458-A0D4-1436C88C6842}" type="datetime1">
              <a:rPr lang="fi-FI" smtClean="0"/>
              <a:t>4.8.2026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111307" y="4728047"/>
            <a:ext cx="1296094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26" name="Tekstin paikkamerkki 3"/>
          <p:cNvSpPr>
            <a:spLocks noGrp="1"/>
          </p:cNvSpPr>
          <p:nvPr>
            <p:ph type="body" idx="1"/>
          </p:nvPr>
        </p:nvSpPr>
        <p:spPr>
          <a:xfrm>
            <a:off x="1072801" y="1583532"/>
            <a:ext cx="7171199" cy="2893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7" name="Otsikon paikkamerkki 2"/>
          <p:cNvSpPr>
            <a:spLocks noGrp="1"/>
          </p:cNvSpPr>
          <p:nvPr>
            <p:ph type="title"/>
          </p:nvPr>
        </p:nvSpPr>
        <p:spPr>
          <a:xfrm>
            <a:off x="1072801" y="1102950"/>
            <a:ext cx="7171199" cy="367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3" name="Dian numeron paikkamerkki 1"/>
          <p:cNvSpPr>
            <a:spLocks noGrp="1"/>
          </p:cNvSpPr>
          <p:nvPr>
            <p:ph type="sldNum" sz="quarter" idx="4"/>
          </p:nvPr>
        </p:nvSpPr>
        <p:spPr>
          <a:xfrm>
            <a:off x="8005977" y="4729163"/>
            <a:ext cx="863990" cy="16668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994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1" r:id="rId2"/>
    <p:sldLayoutId id="2147483664" r:id="rId3"/>
    <p:sldLayoutId id="2147483679" r:id="rId4"/>
    <p:sldLayoutId id="2147483665" r:id="rId5"/>
    <p:sldLayoutId id="2147483681" r:id="rId6"/>
    <p:sldLayoutId id="2147483666" r:id="rId7"/>
    <p:sldLayoutId id="2147483682" r:id="rId8"/>
    <p:sldLayoutId id="2147483667" r:id="rId9"/>
    <p:sldLayoutId id="2147483683" r:id="rId10"/>
    <p:sldLayoutId id="2147483668" r:id="rId11"/>
    <p:sldLayoutId id="2147483684" r:id="rId12"/>
    <p:sldLayoutId id="2147483669" r:id="rId13"/>
    <p:sldLayoutId id="2147483685" r:id="rId14"/>
    <p:sldLayoutId id="2147483670" r:id="rId15"/>
    <p:sldLayoutId id="2147483686" r:id="rId16"/>
    <p:sldLayoutId id="2147483671" r:id="rId17"/>
    <p:sldLayoutId id="2147483687" r:id="rId18"/>
    <p:sldLayoutId id="2147483702" r:id="rId19"/>
    <p:sldLayoutId id="2147483704" r:id="rId20"/>
    <p:sldLayoutId id="2147483680" r:id="rId21"/>
    <p:sldLayoutId id="2147483674" r:id="rId22"/>
    <p:sldLayoutId id="2147483691" r:id="rId23"/>
    <p:sldLayoutId id="2147483700" r:id="rId24"/>
    <p:sldLayoutId id="2147483696" r:id="rId25"/>
    <p:sldLayoutId id="2147483673" r:id="rId26"/>
    <p:sldLayoutId id="2147483703" r:id="rId27"/>
    <p:sldLayoutId id="2147483707" r:id="rId28"/>
    <p:sldLayoutId id="2147483708" r:id="rId29"/>
  </p:sldLayoutIdLst>
  <p:transition spd="med">
    <p:fade/>
  </p:transition>
  <p:hf hdr="0"/>
  <p:txStyles>
    <p:titleStyle>
      <a:lvl1pPr marL="14400" algn="l" defTabSz="806052" rtl="0" eaLnBrk="1" latinLnBrk="0" hangingPunct="1">
        <a:lnSpc>
          <a:spcPts val="2700"/>
        </a:lnSpc>
        <a:spcBef>
          <a:spcPts val="0"/>
        </a:spcBef>
        <a:spcAft>
          <a:spcPts val="0"/>
        </a:spcAft>
        <a:buNone/>
        <a:defRPr sz="2200" b="1" kern="1200" spc="-35" baseline="0">
          <a:solidFill>
            <a:srgbClr val="000000"/>
          </a:solidFill>
          <a:latin typeface="+mj-lt"/>
          <a:ea typeface="Adobe Fan Heiti Std B" panose="020B0700000000000000" pitchFamily="34" charset="-128"/>
          <a:cs typeface="Adobe Hebrew" panose="02040503050201020203" pitchFamily="18" charset="-79"/>
        </a:defRPr>
      </a:lvl1pPr>
    </p:titleStyle>
    <p:bodyStyle>
      <a:lvl1pPr marL="234000" indent="-212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6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29732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3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4459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anose="020B0604020202020204" pitchFamily="34" charset="0"/>
        <a:buChar char="•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6785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582718" indent="-158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0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216640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6pPr>
      <a:lvl7pPr marL="2619666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7pPr>
      <a:lvl8pPr marL="3022694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8pPr>
      <a:lvl9pPr marL="3425719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1pPr>
      <a:lvl2pPr marL="40302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2pPr>
      <a:lvl3pPr marL="806052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3pPr>
      <a:lvl4pPr marL="1209078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4pPr>
      <a:lvl5pPr marL="16121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5pPr>
      <a:lvl6pPr marL="2015123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6pPr>
      <a:lvl7pPr marL="2418157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7pPr>
      <a:lvl8pPr marL="282118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8pPr>
      <a:lvl9pPr marL="32242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0" pos="5520" userDrawn="1">
          <p15:clr>
            <a:srgbClr val="F26B43"/>
          </p15:clr>
        </p15:guide>
        <p15:guide id="22" orient="horz" pos="3062" userDrawn="1">
          <p15:clr>
            <a:srgbClr val="F26B43"/>
          </p15:clr>
        </p15:guide>
        <p15:guide id="23" orient="horz" pos="232" userDrawn="1">
          <p15:clr>
            <a:srgbClr val="F26B43"/>
          </p15:clr>
        </p15:guide>
        <p15:guide id="26" pos="240" userDrawn="1">
          <p15:clr>
            <a:srgbClr val="F26B43"/>
          </p15:clr>
        </p15:guide>
        <p15:guide id="27" pos="7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eknologiateollisuus.fi/talous-ja-tilastot/teknologiateollisuuden-talousnakymat-3-2026/" TargetMode="Externa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Hanne.mikkonen@tenologiateollisuus.fi" TargetMode="Externa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0337807-D4B4-9CE6-94C2-EC5A511BD3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2800" y="1881898"/>
            <a:ext cx="6977283" cy="1890600"/>
          </a:xfrm>
        </p:spPr>
        <p:txBody>
          <a:bodyPr/>
          <a:lstStyle/>
          <a:p>
            <a:r>
              <a:rPr lang="fi-FI"/>
              <a:t>Teknologiateollisuuden Talousnäkymät 3/2026</a:t>
            </a:r>
          </a:p>
          <a:p>
            <a:endParaRPr lang="fi-FI"/>
          </a:p>
          <a:p>
            <a:r>
              <a:rPr lang="fi-FI" sz="1600"/>
              <a:t>Raportin graafit esityskäyttöä varten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55AAA09-B074-9D92-3198-928EB9DC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6D7129A-AF9D-0E9A-E1C7-E5E228174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3C366-6A2C-43B9-A437-B827E0484441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21B2D93-70EA-9EF4-C9E8-9E3B8FDA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7154082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DE174-5E77-41A4-58A4-D219E09DE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D075422-D95F-5276-0A29-F4599B807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fi-FI"/>
              <a:t>Teknologiateollisuuden tuotannon määrä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28E7D91-8BC0-14F2-C96C-5F9E1B135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5CF9C52-FA04-DC28-05C1-69E0418BF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F2A174-09B7-372B-8FDD-855B1611D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238AD59-CC35-EA9E-35FA-7195F90117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6159613" cy="229437"/>
          </a:xfrm>
        </p:spPr>
        <p:txBody>
          <a:bodyPr/>
          <a:lstStyle/>
          <a:p>
            <a:r>
              <a:rPr lang="fi-FI"/>
              <a:t>Kausipuhdistetut teollisuustuotannon volyymi-indeksit</a:t>
            </a:r>
          </a:p>
          <a:p>
            <a:r>
              <a:rPr lang="fi-FI"/>
              <a:t>Osuudet liikevaihdosta 2024: kone- ja metallituoteteollisuus 52 %, elektroniikka- ja sähköteollisuus 29 %, metallien jalostus 18 %.</a:t>
            </a:r>
          </a:p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Tilastokeskus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15CD4FB3-0935-46B6-5518-D2B6896579A0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309227004"/>
              </p:ext>
            </p:extLst>
          </p:nvPr>
        </p:nvGraphicFramePr>
        <p:xfrm>
          <a:off x="485775" y="1139825"/>
          <a:ext cx="8172450" cy="345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5580429" progId="Mbnd.mbnd">
                  <p:embed/>
                </p:oleObj>
              </mc:Choice>
              <mc:Fallback>
                <p:oleObj name="Macrobond document" r:id="rId2" imgW="13186092" imgH="5580429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15CD4FB3-0935-46B6-5518-D2B6896579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5775" y="1139825"/>
                        <a:ext cx="8172450" cy="3459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4914811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8DE90FD-B242-D61D-A784-082445585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Teknologiateollisuuden* uudet tilaukset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4EA2EE1-9E44-8EAA-1BA3-22AB5B9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90E12-84E2-9054-A4B8-5552EBD0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9670F-99EB-26C7-65F5-4A284F87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87C1F8F-8A5D-A68C-00E7-59FD3F3A9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767898" cy="3644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>
                <a:latin typeface="Verdana"/>
                <a:ea typeface="Verdana"/>
              </a:rPr>
              <a:t>Lähde: Teknologiateollisuus ry:n tilauskantatiedustelun vastaajayritykset, </a:t>
            </a:r>
          </a:p>
          <a:p>
            <a:r>
              <a:rPr lang="fi-FI">
                <a:latin typeface="Verdana"/>
                <a:ea typeface="Verdana"/>
              </a:rPr>
              <a:t>viimeisin tieto </a:t>
            </a:r>
            <a:r>
              <a:rPr lang="fi-FI" err="1">
                <a:latin typeface="Verdana"/>
                <a:ea typeface="Verdana"/>
              </a:rPr>
              <a:t>huhti</a:t>
            </a:r>
            <a:r>
              <a:rPr lang="fi-FI">
                <a:latin typeface="Verdana"/>
                <a:ea typeface="Verdana"/>
              </a:rPr>
              <a:t>–kesäkuu 2026.</a:t>
            </a:r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592199E9-55FF-03A1-76C0-89F921F166F7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8646713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592199E9-55FF-03A1-76C0-89F921F166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C3FE1028-D4C4-1F60-9AAD-4207C360D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46067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Box 10">
            <a:extLst>
              <a:ext uri="{FF2B5EF4-FFF2-40B4-BE49-F238E27FC236}">
                <a16:creationId xmlns:a16="http://schemas.microsoft.com/office/drawing/2014/main" id="{FB8724BE-4221-4D41-3225-F149D32D6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metallien jalostus, pelialan ohjelmistoyritykset ja datakeskukset </a:t>
            </a:r>
          </a:p>
        </p:txBody>
      </p:sp>
    </p:spTree>
    <p:extLst>
      <p:ext uri="{BB962C8B-B14F-4D97-AF65-F5344CB8AC3E}">
        <p14:creationId xmlns:p14="http://schemas.microsoft.com/office/powerpoint/2010/main" val="619936970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8DE90FD-B242-D61D-A784-082445585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Teknologiateollisuuden* tilauskanta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4EA2EE1-9E44-8EAA-1BA3-22AB5B9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90E12-84E2-9054-A4B8-5552EBD0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9670F-99EB-26C7-65F5-4A284F87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87C1F8F-8A5D-A68C-00E7-59FD3F3A9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767898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30.6.2026.</a:t>
            </a:r>
          </a:p>
          <a:p>
            <a:endParaRPr lang="fi-FI"/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DDAA66D6-906F-8DD3-6737-1CC93CA62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817870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928BFCA9-5107-5A83-C610-8A49CA402A9B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99189381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928BFCA9-5107-5A83-C610-8A49CA402A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">
            <a:extLst>
              <a:ext uri="{FF2B5EF4-FFF2-40B4-BE49-F238E27FC236}">
                <a16:creationId xmlns:a16="http://schemas.microsoft.com/office/drawing/2014/main" id="{5C4570F5-3A95-3527-E942-8B45BCEBE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metallien jalostus, pelialan ohjelmistoyritykset ja datakeskukset  </a:t>
            </a:r>
          </a:p>
        </p:txBody>
      </p:sp>
    </p:spTree>
    <p:extLst>
      <p:ext uri="{BB962C8B-B14F-4D97-AF65-F5344CB8AC3E}">
        <p14:creationId xmlns:p14="http://schemas.microsoft.com/office/powerpoint/2010/main" val="3755395592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C7C3351-8F72-BF87-4ED1-51B1094E95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i-FI" sz="3100">
                <a:solidFill>
                  <a:schemeClr val="tx1"/>
                </a:solidFill>
              </a:rPr>
              <a:t>Teknologiateollisuuden yritysten saamat tarjouspyynnöt Suomessa* </a:t>
            </a:r>
            <a:endParaRPr lang="fi-FI" sz="3100" b="0">
              <a:solidFill>
                <a:schemeClr val="tx1"/>
              </a:solidFill>
            </a:endParaRPr>
          </a:p>
          <a:p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BD6542E-CD1A-6603-E799-3246D5D46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3527D1-0F29-2C62-CF1E-6F52D0E8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DA9E5CD-6A2B-5C51-AA21-7F83D5106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23B75EAB-F580-1EFE-BCCD-31AF946FCC95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01290709"/>
              </p:ext>
            </p:extLst>
          </p:nvPr>
        </p:nvGraphicFramePr>
        <p:xfrm>
          <a:off x="381000" y="1103313"/>
          <a:ext cx="8391525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33F104D-64E4-B300-9046-96D229454B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1" y="4727574"/>
            <a:ext cx="5634627" cy="165163"/>
          </a:xfrm>
        </p:spPr>
        <p:txBody>
          <a:bodyPr/>
          <a:lstStyle/>
          <a:p>
            <a:r>
              <a:rPr lang="fi-FI"/>
              <a:t>Lähde: Teknologiateollisuus ry:n tilauskantatiedustelu, viimeisin kyselyajankohta: heinäkuu 2026. </a:t>
            </a:r>
          </a:p>
          <a:p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4923BFB9-7150-E9B1-6FBD-1CE24A5C8468}"/>
              </a:ext>
            </a:extLst>
          </p:cNvPr>
          <p:cNvSpPr/>
          <p:nvPr/>
        </p:nvSpPr>
        <p:spPr>
          <a:xfrm>
            <a:off x="735256" y="4225380"/>
            <a:ext cx="81267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800"/>
              <a:t>*) ”Onko tarjouspyyntöjen määrässä viime viikkoina näkyvissä oleellista vähenemistä tai lisääntymistä, kun verrataan tilannetta noin kolme kuukautta sitten vallinneeseen tilanteeseen.” Saldoluku = niiden yritysten osuus, joissa tarjouspyyntöjen määrä on lisääntynyt – niiden yritysten osuus, joissa tarjouspyyntöjen määrä on vähentynyt. Negatiivinen saldoluku viittaa kysynnän heikentymiseen kolme kuukautta sitten vallinneeseen tilanteeseen nähden.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2B0E2A4-6088-0CBD-AAEC-AFBA9B7504CF}"/>
              </a:ext>
            </a:extLst>
          </p:cNvPr>
          <p:cNvSpPr txBox="1"/>
          <p:nvPr/>
        </p:nvSpPr>
        <p:spPr>
          <a:xfrm>
            <a:off x="831965" y="1013172"/>
            <a:ext cx="1380893" cy="2419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100" spc="-40"/>
              <a:t>Saldoluku</a:t>
            </a:r>
          </a:p>
        </p:txBody>
      </p:sp>
    </p:spTree>
    <p:extLst>
      <p:ext uri="{BB962C8B-B14F-4D97-AF65-F5344CB8AC3E}">
        <p14:creationId xmlns:p14="http://schemas.microsoft.com/office/powerpoint/2010/main" val="174979228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408" cy="648000"/>
          </a:xfrm>
        </p:spPr>
        <p:txBody>
          <a:bodyPr>
            <a:noAutofit/>
          </a:bodyPr>
          <a:lstStyle/>
          <a:p>
            <a:r>
              <a:rPr lang="fi-FI">
                <a:solidFill>
                  <a:schemeClr val="tx1"/>
                </a:solidFill>
              </a:rPr>
              <a:t>Teknologiateollisuuden henkilöstömäärän kehitys Suomessa ja rekrytointien määrät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14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Teknologiateollisuus ry:n henkilöstötiedustelu</a:t>
            </a:r>
          </a:p>
        </p:txBody>
      </p:sp>
      <p:graphicFrame>
        <p:nvGraphicFramePr>
          <p:cNvPr id="9" name="Sisällön paikkamerkki 7">
            <a:extLst>
              <a:ext uri="{FF2B5EF4-FFF2-40B4-BE49-F238E27FC236}">
                <a16:creationId xmlns:a16="http://schemas.microsoft.com/office/drawing/2014/main" id="{E0EB4AEC-EC50-4F67-BEB1-A8415E3A7B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45941"/>
              </p:ext>
            </p:extLst>
          </p:nvPr>
        </p:nvGraphicFramePr>
        <p:xfrm>
          <a:off x="252000" y="1131590"/>
          <a:ext cx="849646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uhekupla: Suorakulmio, kulmat pyöristettu 5">
            <a:extLst>
              <a:ext uri="{FF2B5EF4-FFF2-40B4-BE49-F238E27FC236}">
                <a16:creationId xmlns:a16="http://schemas.microsoft.com/office/drawing/2014/main" id="{607D4B6F-1085-5E82-3E48-4DB5F26AE6AF}"/>
              </a:ext>
            </a:extLst>
          </p:cNvPr>
          <p:cNvSpPr/>
          <p:nvPr/>
        </p:nvSpPr>
        <p:spPr bwMode="auto">
          <a:xfrm>
            <a:off x="7193861" y="930150"/>
            <a:ext cx="1810635" cy="648000"/>
          </a:xfrm>
          <a:prstGeom prst="wedgeRoundRectCallout">
            <a:avLst>
              <a:gd name="adj1" fmla="val 26708"/>
              <a:gd name="adj2" fmla="val 88005"/>
              <a:gd name="adj3" fmla="val 16667"/>
            </a:avLst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i-FI" sz="1050"/>
              <a:t>Henkilöstöstä 8 900 lomautusjärjestelyiden piirissä 30.6.2026</a:t>
            </a:r>
          </a:p>
        </p:txBody>
      </p:sp>
    </p:spTree>
    <p:extLst>
      <p:ext uri="{BB962C8B-B14F-4D97-AF65-F5344CB8AC3E}">
        <p14:creationId xmlns:p14="http://schemas.microsoft.com/office/powerpoint/2010/main" val="13846564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8DE90FD-B242-D61D-A784-082445585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>
                <a:solidFill>
                  <a:schemeClr val="tx1"/>
                </a:solidFill>
              </a:rPr>
              <a:t>Elektroniikka- ja sähköteollisuuden uudet tilaukset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4EA2EE1-9E44-8EAA-1BA3-22AB5B9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90E12-84E2-9054-A4B8-5552EBD0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9670F-99EB-26C7-65F5-4A284F87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87C1F8F-8A5D-A68C-00E7-59FD3F3A9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767898" cy="3644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>
                <a:latin typeface="Verdana"/>
                <a:ea typeface="Verdana"/>
              </a:rPr>
              <a:t>Lähde: Teknologiateollisuus ry:n tilauskantatiedustelun vastaajayritykset, </a:t>
            </a:r>
          </a:p>
          <a:p>
            <a:r>
              <a:rPr lang="fi-FI">
                <a:latin typeface="Verdana"/>
                <a:ea typeface="Verdana"/>
              </a:rPr>
              <a:t>viimeisin tieto </a:t>
            </a:r>
            <a:r>
              <a:rPr lang="fi-FI" err="1">
                <a:latin typeface="Verdana"/>
                <a:ea typeface="Verdana"/>
              </a:rPr>
              <a:t>huhti</a:t>
            </a:r>
            <a:r>
              <a:rPr lang="fi-FI">
                <a:latin typeface="Verdana"/>
                <a:ea typeface="Verdana"/>
              </a:rPr>
              <a:t>–kesäkuu 2026.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CC990E01-B568-E1B6-5085-A5D60A13BC24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415134963"/>
              </p:ext>
            </p:extLst>
          </p:nvPr>
        </p:nvGraphicFramePr>
        <p:xfrm>
          <a:off x="463550" y="1127125"/>
          <a:ext cx="8220075" cy="285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CC990E01-B568-E1B6-5085-A5D60A13BC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3550" y="1127125"/>
                        <a:ext cx="8220075" cy="2854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4A6561FE-59E6-397B-CD2C-D5BB3B2CC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325176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154612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8DE90FD-B242-D61D-A784-082445585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>
                <a:solidFill>
                  <a:schemeClr val="tx1"/>
                </a:solidFill>
              </a:rPr>
              <a:t>Elektroniikka- ja sähköteollisuuden tilauskanta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4EA2EE1-9E44-8EAA-1BA3-22AB5B9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16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90E12-84E2-9054-A4B8-5552EBD0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9670F-99EB-26C7-65F5-4A284F87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87C1F8F-8A5D-A68C-00E7-59FD3F3A9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767898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30.6.2026.</a:t>
            </a:r>
          </a:p>
          <a:p>
            <a:endParaRPr lang="fi-FI"/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DDAA66D6-906F-8DD3-6737-1CC93CA62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349099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F2A295E8-CFC3-E6F3-7E3C-578A80D03434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218590568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F2A295E8-CFC3-E6F3-7E3C-578A80D034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15557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D6C8EB3-4469-F274-84F2-8F923A8F0D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>
                <a:solidFill>
                  <a:schemeClr val="tx1"/>
                </a:solidFill>
              </a:rPr>
              <a:t>Kone- ja metallituoteteollisuuden uudet tilaukset Suomessa</a:t>
            </a:r>
          </a:p>
          <a:p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64B17C5-7B32-7916-E8C9-46D9F110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17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03CCE4-BC36-DA38-5151-7BA787E0E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88895F-E3DB-779E-E79F-6AC4E5311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361D9C9-7E69-E677-0C47-7995B8F6A0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677478" cy="3644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>
                <a:latin typeface="Verdana"/>
                <a:ea typeface="Verdana"/>
              </a:rPr>
              <a:t>Lähde: Teknologiateollisuus ry:n tilauskantatiedustelun vastaajayritykset, </a:t>
            </a:r>
          </a:p>
          <a:p>
            <a:r>
              <a:rPr lang="fi-FI">
                <a:latin typeface="Verdana"/>
                <a:ea typeface="Verdana"/>
              </a:rPr>
              <a:t>viimeisin tieto </a:t>
            </a:r>
            <a:r>
              <a:rPr lang="fi-FI" err="1">
                <a:latin typeface="Verdana"/>
                <a:ea typeface="Verdana"/>
              </a:rPr>
              <a:t>huhti</a:t>
            </a:r>
            <a:r>
              <a:rPr lang="fi-FI">
                <a:latin typeface="Verdana"/>
                <a:ea typeface="Verdana"/>
              </a:rPr>
              <a:t>–kesäkuu 2026.</a:t>
            </a:r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0EF23CF9-7677-7FE0-293D-8FC19F2DEE0A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911888328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0EF23CF9-7677-7FE0-293D-8FC19F2DEE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FB7BF16E-BAB3-7388-399C-51281BF8C8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72160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927076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8DE90FD-B242-D61D-A784-082445585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fi-FI">
                <a:solidFill>
                  <a:schemeClr val="tx1"/>
                </a:solidFill>
              </a:rPr>
              <a:t>Kone- ja metallituoteteollisuuden tilauskanta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4EA2EE1-9E44-8EAA-1BA3-22AB5B9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18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90E12-84E2-9054-A4B8-5552EBD0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9670F-99EB-26C7-65F5-4A284F87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87C1F8F-8A5D-A68C-00E7-59FD3F3A9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835874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viimeisin tieto 30.6.2026.</a:t>
            </a:r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DDAA66D6-906F-8DD3-6737-1CC93CA62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84728"/>
              </p:ext>
            </p:extLst>
          </p:nvPr>
        </p:nvGraphicFramePr>
        <p:xfrm>
          <a:off x="3438452" y="3934949"/>
          <a:ext cx="3887300" cy="1010386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521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5713692B-A1C8-24F2-CE06-F437D6B6CCD5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113369137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5713692B-A1C8-24F2-CE06-F437D6B6CC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886085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Metallien jalostuksen liikevaihto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19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5671295" cy="165163"/>
          </a:xfrm>
        </p:spPr>
        <p:txBody>
          <a:bodyPr/>
          <a:lstStyle/>
          <a:p>
            <a:r>
              <a:rPr lang="fi-FI"/>
              <a:t>Kausipuhdistetut teollisuuden liikevaihtokuvaajat</a:t>
            </a:r>
          </a:p>
          <a:p>
            <a:r>
              <a:rPr lang="fi-FI"/>
              <a:t>Osuudet liikevaihdosta 2024: rauta- ja terästuotteet sekä värimetallit ja valut 89 %, metallimalmien louhinta 11 %.</a:t>
            </a:r>
          </a:p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Tilastokeskus.</a:t>
            </a:r>
          </a:p>
          <a:p>
            <a:endParaRPr lang="fi-FI"/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77169BF2-492E-3E68-4C5F-2D0CC1853780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338484338"/>
              </p:ext>
            </p:extLst>
          </p:nvPr>
        </p:nvGraphicFramePr>
        <p:xfrm>
          <a:off x="419100" y="1112838"/>
          <a:ext cx="8307388" cy="351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5580429" progId="Mbnd.mbnd">
                  <p:embed/>
                </p:oleObj>
              </mc:Choice>
              <mc:Fallback>
                <p:oleObj name="Macrobond document" r:id="rId2" imgW="13186092" imgH="5580429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77169BF2-492E-3E68-4C5F-2D0CC18537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9100" y="1112838"/>
                        <a:ext cx="8307388" cy="3516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0866490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93B5A16-6053-6B1C-6E69-A657D138F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Teknologiateollisuuden Talousnäkymät 3/2026</a:t>
            </a:r>
          </a:p>
          <a:p>
            <a:endParaRPr lang="fi-FI"/>
          </a:p>
          <a:p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80E36B1-23BA-97B1-1EAE-A9DAC388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6AE13BD-8A5B-CB4A-A08C-6151FA4A5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376C29-9DB0-FD42-321A-4124C69F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BEEAC4F-7468-C46A-556D-B21CB21A2FDD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Varsinaisen raportin löydät osoitteesta: </a:t>
            </a:r>
            <a:r>
              <a:rPr lang="fi-FI">
                <a:hlinkClick r:id="rId2"/>
              </a:rPr>
              <a:t>https://teknologiateollisuus.fi/talous-ja-tilastot/teknologiateollisuuden-talousnakymat-3-2026/</a:t>
            </a:r>
            <a:endParaRPr lang="fi-FI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Tiedot perustuvat tilanteeseen 5.8.2026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6DA52CBC-33EE-1BD5-2878-8E45D74AC7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4994267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Metallien jalostuksen tuotannon määrä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20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5671295" cy="165163"/>
          </a:xfrm>
        </p:spPr>
        <p:txBody>
          <a:bodyPr/>
          <a:lstStyle/>
          <a:p>
            <a:r>
              <a:rPr lang="fi-FI"/>
              <a:t>Kausipuhdistetut teollisuustuotannon volyymi-indeksit</a:t>
            </a:r>
          </a:p>
          <a:p>
            <a:r>
              <a:rPr lang="fi-FI"/>
              <a:t>Osuudet liikevaihdosta 2025: rauta- ja terästuotteet sekä värimetallit ja valut 89,5 %, metallimalmien louhinta 10,5 %.</a:t>
            </a:r>
          </a:p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Tilastokeskus.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32218317-5C35-EC26-9C8C-45DCA3B1E521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626211879"/>
              </p:ext>
            </p:extLst>
          </p:nvPr>
        </p:nvGraphicFramePr>
        <p:xfrm>
          <a:off x="604838" y="809625"/>
          <a:ext cx="8307387" cy="351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5580429" progId="Mbnd.mbnd">
                  <p:embed/>
                </p:oleObj>
              </mc:Choice>
              <mc:Fallback>
                <p:oleObj name="Macrobond document" r:id="rId2" imgW="13186092" imgH="5580429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32218317-5C35-EC26-9C8C-45DCA3B1E5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4838" y="809625"/>
                        <a:ext cx="8307387" cy="3516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6533080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D6C8EB3-4469-F274-84F2-8F923A8F0D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>
                <a:solidFill>
                  <a:schemeClr val="tx1"/>
                </a:solidFill>
              </a:rPr>
              <a:t>Suunnittelu- ja konsultointialan uudet tilaukset Suomessa</a:t>
            </a:r>
          </a:p>
          <a:p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64B17C5-7B32-7916-E8C9-46D9F110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03CCE4-BC36-DA38-5151-7BA787E0E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88895F-E3DB-779E-E79F-6AC4E5311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361D9C9-7E69-E677-0C47-7995B8F6A0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677478" cy="3644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>
                <a:latin typeface="Verdana"/>
                <a:ea typeface="Verdana"/>
              </a:rPr>
              <a:t>Lähde: Teknologiateollisuus ry:n tilauskantatiedustelun vastaajayritykset, </a:t>
            </a:r>
          </a:p>
          <a:p>
            <a:r>
              <a:rPr lang="fi-FI">
                <a:latin typeface="Verdana"/>
                <a:ea typeface="Verdana"/>
              </a:rPr>
              <a:t>viimeisin tieto </a:t>
            </a:r>
            <a:r>
              <a:rPr lang="fi-FI" err="1">
                <a:latin typeface="Verdana"/>
                <a:ea typeface="Verdana"/>
              </a:rPr>
              <a:t>huhti</a:t>
            </a:r>
            <a:r>
              <a:rPr lang="fi-FI">
                <a:latin typeface="Verdana"/>
                <a:ea typeface="Verdana"/>
              </a:rPr>
              <a:t>–kesäkuu 2026.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1E67A020-2D54-306C-ED79-B3DCF45E6171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043112725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1E67A020-2D54-306C-ED79-B3DCF45E61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E270A795-A3FD-0170-E1D8-C289DBC96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772267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534083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8DE90FD-B242-D61D-A784-082445585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fi-FI">
                <a:solidFill>
                  <a:schemeClr val="tx1"/>
                </a:solidFill>
              </a:rPr>
              <a:t>Suunnittelu- ja konsultointialan tilauskanta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4EA2EE1-9E44-8EAA-1BA3-22AB5B9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90E12-84E2-9054-A4B8-5552EBD0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9670F-99EB-26C7-65F5-4A284F87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87C1F8F-8A5D-A68C-00E7-59FD3F3A9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767898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30.6.2026.</a:t>
            </a:r>
          </a:p>
          <a:p>
            <a:endParaRPr lang="fi-FI"/>
          </a:p>
          <a:p>
            <a:endParaRPr lang="fi-FI"/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DDAA66D6-906F-8DD3-6737-1CC93CA62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351420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-26 %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-14 %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7C6FD491-CFF9-6E7E-B47B-6458DC3865A7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05602806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7C6FD491-CFF9-6E7E-B47B-6458DC3865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0263073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D6C8EB3-4469-F274-84F2-8F923A8F0D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Tietotekniikka-alan* uudet tilaukset Suomessa</a:t>
            </a:r>
          </a:p>
          <a:p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64B17C5-7B32-7916-E8C9-46D9F110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03CCE4-BC36-DA38-5151-7BA787E0E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88895F-E3DB-779E-E79F-6AC4E5311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361D9C9-7E69-E677-0C47-7995B8F6A0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677478" cy="3644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>
                <a:latin typeface="Verdana"/>
                <a:ea typeface="Verdana"/>
              </a:rPr>
              <a:t>Lähde: Teknologiateollisuus ry:n tilauskantatiedustelun vastaajayritykset, </a:t>
            </a:r>
          </a:p>
          <a:p>
            <a:r>
              <a:rPr lang="fi-FI">
                <a:latin typeface="Verdana"/>
                <a:ea typeface="Verdana"/>
              </a:rPr>
              <a:t>viimeisin tieto </a:t>
            </a:r>
            <a:r>
              <a:rPr lang="fi-FI" err="1">
                <a:latin typeface="Verdana"/>
                <a:ea typeface="Verdana"/>
              </a:rPr>
              <a:t>huhti</a:t>
            </a:r>
            <a:r>
              <a:rPr lang="fi-FI">
                <a:latin typeface="Verdana"/>
                <a:ea typeface="Verdana"/>
              </a:rPr>
              <a:t>–kesäkuu 2026.</a:t>
            </a:r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28FB1EB7-3652-AB83-F7DD-ABF6C11CEA76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703846883"/>
              </p:ext>
            </p:extLst>
          </p:nvPr>
        </p:nvGraphicFramePr>
        <p:xfrm>
          <a:off x="455613" y="1123950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28FB1EB7-3652-AB83-F7DD-ABF6C11CEA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3950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C3F08BCB-4EA3-CA5B-586F-C1545B7AB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8258"/>
              </p:ext>
            </p:extLst>
          </p:nvPr>
        </p:nvGraphicFramePr>
        <p:xfrm>
          <a:off x="3438452" y="3934949"/>
          <a:ext cx="3887300" cy="40191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-12 %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Box 10">
            <a:extLst>
              <a:ext uri="{FF2B5EF4-FFF2-40B4-BE49-F238E27FC236}">
                <a16:creationId xmlns:a16="http://schemas.microsoft.com/office/drawing/2014/main" id="{85938D87-285E-DC47-7717-DE4B5C556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9876" y="3980336"/>
            <a:ext cx="1521649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pelialan ohjelmistoyritykset ja datakeskukset </a:t>
            </a:r>
          </a:p>
        </p:txBody>
      </p:sp>
    </p:spTree>
    <p:extLst>
      <p:ext uri="{BB962C8B-B14F-4D97-AF65-F5344CB8AC3E}">
        <p14:creationId xmlns:p14="http://schemas.microsoft.com/office/powerpoint/2010/main" val="152267423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8DE90FD-B242-D61D-A784-082445585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Tietotekniikka-alan* tilauskanta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4EA2EE1-9E44-8EAA-1BA3-22AB5B9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90E12-84E2-9054-A4B8-5552EBD0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D9670F-99EB-26C7-65F5-4A284F87C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87C1F8F-8A5D-A68C-00E7-59FD3F3A99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513532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viimeisin tieto 30.6.2026.</a:t>
            </a:r>
          </a:p>
          <a:p>
            <a:endParaRPr lang="fi-FI"/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DDAA66D6-906F-8DD3-6737-1CC93CA62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708189"/>
              </p:ext>
            </p:extLst>
          </p:nvPr>
        </p:nvGraphicFramePr>
        <p:xfrm>
          <a:off x="3438452" y="3934949"/>
          <a:ext cx="3887300" cy="40191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-4 %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AC786D18-4A9E-D1C3-133B-8FBB4420B867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529345745"/>
              </p:ext>
            </p:extLst>
          </p:nvPr>
        </p:nvGraphicFramePr>
        <p:xfrm>
          <a:off x="455613" y="1125538"/>
          <a:ext cx="8239125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4578555" progId="Mbnd.mbnd">
                  <p:embed/>
                </p:oleObj>
              </mc:Choice>
              <mc:Fallback>
                <p:oleObj name="Macrobond document" r:id="rId2" imgW="13186092" imgH="4578555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AC786D18-4A9E-D1C3-133B-8FBB4420B8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5613" y="1125538"/>
                        <a:ext cx="8239125" cy="286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10">
            <a:extLst>
              <a:ext uri="{FF2B5EF4-FFF2-40B4-BE49-F238E27FC236}">
                <a16:creationId xmlns:a16="http://schemas.microsoft.com/office/drawing/2014/main" id="{D324D99F-91EA-7061-4EC5-A1FEB5E78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9876" y="3980336"/>
            <a:ext cx="1521649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pelialan ohjelmistoyritykset ja datakeskukset </a:t>
            </a:r>
          </a:p>
        </p:txBody>
      </p:sp>
    </p:spTree>
    <p:extLst>
      <p:ext uri="{BB962C8B-B14F-4D97-AF65-F5344CB8AC3E}">
        <p14:creationId xmlns:p14="http://schemas.microsoft.com/office/powerpoint/2010/main" val="1481343919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4DC54060-F59A-5EC7-16BE-C821A4D4FA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Kysyttävää? Ota yhteyttä!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537F6372-A1BE-20B0-5A1C-B99BB33AB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5F2B92F-FFAB-DA30-DA49-5BC0F2542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2DD9D28-92F3-9BF5-4CEA-40DA6C505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127424C-9B9A-D65F-2D57-84C83A016B6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fi-FI"/>
          </a:p>
          <a:p>
            <a:r>
              <a:rPr lang="fi-FI"/>
              <a:t>Johtava ekonomisti Hanne Mikkonen</a:t>
            </a:r>
          </a:p>
          <a:p>
            <a:r>
              <a:rPr lang="fi-FI"/>
              <a:t>044 0296 152</a:t>
            </a:r>
          </a:p>
          <a:p>
            <a:r>
              <a:rPr lang="fi-FI">
                <a:hlinkClick r:id="rId2"/>
              </a:rPr>
              <a:t>hanne.mikkonen@tenologiateollisuus.fi</a:t>
            </a:r>
            <a:endParaRPr lang="fi-FI"/>
          </a:p>
          <a:p>
            <a:endParaRPr lang="fi-FI"/>
          </a:p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98868EF-06CD-7FF0-8006-E1C64D44B5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633112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91626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1FD0014-CD75-481A-A3A6-860DE62B96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000" cy="7325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i-FI">
                <a:solidFill>
                  <a:schemeClr val="tx1"/>
                </a:solidFill>
              </a:rPr>
              <a:t>Maailmantalous osoittautuu jälleen sopeutumiskykyiseksi kriisien keskellä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59947D8-4933-4C79-B13B-2B0DD9B3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181966-A4FD-459E-9691-D2CACC21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76D70A-5CCE-47AB-A1F9-7E45D8A0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550D66C-AA58-4B32-9253-8DB410D443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5697808" cy="164691"/>
          </a:xfrm>
        </p:spPr>
        <p:txBody>
          <a:bodyPr/>
          <a:lstStyle/>
          <a:p>
            <a:r>
              <a:rPr lang="fi-FI"/>
              <a:t>Lähde: S&amp;P Global, IMF, </a:t>
            </a:r>
            <a:r>
              <a:rPr lang="fi-FI" err="1"/>
              <a:t>Macrobond</a:t>
            </a:r>
            <a:r>
              <a:rPr lang="fi-FI"/>
              <a:t>. </a:t>
            </a:r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D2ADC2E9-9F0A-8D26-A951-B6738EF33880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942313539"/>
              </p:ext>
            </p:extLst>
          </p:nvPr>
        </p:nvGraphicFramePr>
        <p:xfrm>
          <a:off x="458788" y="1130300"/>
          <a:ext cx="8231187" cy="348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D2ADC2E9-9F0A-8D26-A951-B6738EF338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8788" y="1130300"/>
                        <a:ext cx="8231187" cy="348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ulukko 8">
            <a:extLst>
              <a:ext uri="{FF2B5EF4-FFF2-40B4-BE49-F238E27FC236}">
                <a16:creationId xmlns:a16="http://schemas.microsoft.com/office/drawing/2014/main" id="{130BCA25-B054-DE03-9714-72A492E1BA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321841"/>
              </p:ext>
            </p:extLst>
          </p:nvPr>
        </p:nvGraphicFramePr>
        <p:xfrm>
          <a:off x="5966439" y="3157048"/>
          <a:ext cx="251621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1808">
                  <a:extLst>
                    <a:ext uri="{9D8B030D-6E8A-4147-A177-3AD203B41FA5}">
                      <a16:colId xmlns:a16="http://schemas.microsoft.com/office/drawing/2014/main" val="1022784209"/>
                    </a:ext>
                  </a:extLst>
                </a:gridCol>
                <a:gridCol w="514882">
                  <a:extLst>
                    <a:ext uri="{9D8B030D-6E8A-4147-A177-3AD203B41FA5}">
                      <a16:colId xmlns:a16="http://schemas.microsoft.com/office/drawing/2014/main" val="4028296868"/>
                    </a:ext>
                  </a:extLst>
                </a:gridCol>
                <a:gridCol w="534763">
                  <a:extLst>
                    <a:ext uri="{9D8B030D-6E8A-4147-A177-3AD203B41FA5}">
                      <a16:colId xmlns:a16="http://schemas.microsoft.com/office/drawing/2014/main" val="1372304703"/>
                    </a:ext>
                  </a:extLst>
                </a:gridCol>
                <a:gridCol w="534763">
                  <a:extLst>
                    <a:ext uri="{9D8B030D-6E8A-4147-A177-3AD203B41FA5}">
                      <a16:colId xmlns:a16="http://schemas.microsoft.com/office/drawing/2014/main" val="2934731521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algn="ctr"/>
                      <a:endParaRPr lang="fi-FI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88064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42887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Euroalue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686549"/>
                  </a:ext>
                </a:extLst>
              </a:tr>
            </a:tbl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49DCDD91-7EDF-9ACD-35EA-62537EEBDB46}"/>
              </a:ext>
            </a:extLst>
          </p:cNvPr>
          <p:cNvSpPr txBox="1"/>
          <p:nvPr/>
        </p:nvSpPr>
        <p:spPr>
          <a:xfrm>
            <a:off x="5928064" y="2922762"/>
            <a:ext cx="2761255" cy="23428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/>
              <a:t>IMF: BKT kasvuennusteet, heinäkuu 2026</a:t>
            </a:r>
          </a:p>
        </p:txBody>
      </p:sp>
    </p:spTree>
    <p:extLst>
      <p:ext uri="{BB962C8B-B14F-4D97-AF65-F5344CB8AC3E}">
        <p14:creationId xmlns:p14="http://schemas.microsoft.com/office/powerpoint/2010/main" val="20991136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ED0FEDF-739C-0A77-5980-DF2BB34822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fi-FI">
                <a:solidFill>
                  <a:schemeClr val="tx1"/>
                </a:solidFill>
              </a:rPr>
              <a:t>Yhdysvalloissa kasvu vahvistui palvelualojen vetämänä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48F5834-A162-B4DA-3991-11780ECB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06830C-DD9E-32F7-B60C-13764E10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65C3DBF-AF79-B4FA-051B-12E00C8BD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FBB1F2FF-C3BC-7A85-145F-B38B9ED443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S&amp;P Global, </a:t>
            </a:r>
            <a:r>
              <a:rPr lang="fi-FI" err="1"/>
              <a:t>Macrobond</a:t>
            </a:r>
            <a:r>
              <a:rPr lang="fi-FI"/>
              <a:t>.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5EF2451B-F1CF-6D5D-6127-1204B74C605E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962821393"/>
              </p:ext>
            </p:extLst>
          </p:nvPr>
        </p:nvGraphicFramePr>
        <p:xfrm>
          <a:off x="427038" y="1116013"/>
          <a:ext cx="8296275" cy="351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5EF2451B-F1CF-6D5D-6127-1204B74C60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7038" y="1116013"/>
                        <a:ext cx="8296275" cy="3511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3237204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12C9292-9197-DB92-CB4D-3F33941B66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>
                <a:solidFill>
                  <a:schemeClr val="tx1"/>
                </a:solidFill>
              </a:rPr>
              <a:t>Inflaatio ja ohjauskorot USA:ssa, euromaissa ja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922461B-1047-6A5A-B871-DCFE1B61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07D0A31-48D8-3B49-95DF-2E52E3299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56E5B8F-B3B2-16F0-D1D4-EF51BED2A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EB608F3-72DB-D554-AFC1-480F6E30E85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FED, EKP. 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8045F525-34E6-2218-B17A-554E23C91504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579519901"/>
              </p:ext>
            </p:extLst>
          </p:nvPr>
        </p:nvGraphicFramePr>
        <p:xfrm>
          <a:off x="409575" y="1109663"/>
          <a:ext cx="8332788" cy="352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65511" imgH="5574689" progId="Mbnd.mbnd">
                  <p:embed/>
                </p:oleObj>
              </mc:Choice>
              <mc:Fallback>
                <p:oleObj name="Macrobond document" r:id="rId2" imgW="13165511" imgH="5574689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8045F525-34E6-2218-B17A-554E23C915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9575" y="1109663"/>
                        <a:ext cx="8332788" cy="3529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4125256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A8D8436-3A0B-FB1F-ED09-125E85B5A5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i-FI">
                <a:solidFill>
                  <a:schemeClr val="tx1"/>
                </a:solidFill>
              </a:rPr>
              <a:t>Euroalueella sekä teollisuus että palvelut kasvussa heinäkuussa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9FD24E5-0610-D01F-CAE4-12368D01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3F8121B-8615-ECF4-3EA0-B43B3E3FE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D30B1-C7F8-42CA-3778-10E7E462D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02BF695-B58C-2178-8358-B8717A0229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S&amp;P Global, </a:t>
            </a:r>
            <a:r>
              <a:rPr lang="fi-FI" err="1"/>
              <a:t>Macrobond</a:t>
            </a:r>
            <a:r>
              <a:rPr lang="fi-FI"/>
              <a:t>.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87A34B9D-823B-28B4-964F-0D66466C6043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670385669"/>
              </p:ext>
            </p:extLst>
          </p:nvPr>
        </p:nvGraphicFramePr>
        <p:xfrm>
          <a:off x="430213" y="1117600"/>
          <a:ext cx="8285162" cy="350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87A34B9D-823B-28B4-964F-0D66466C60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0213" y="1117600"/>
                        <a:ext cx="8285162" cy="3506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282274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6DA270F-D1D4-D575-B126-3B21DD503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Teollisuuden ostopäällikköindeksejä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709E921-B20D-1D32-55DB-B4CF8641C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1D3199-69E5-A05C-AEF1-409DC5AF9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5237557-88A4-797A-1210-A88C6603F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2578A33-2784-B39E-CD1F-121E30EE51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S&amp;P Global, </a:t>
            </a:r>
            <a:r>
              <a:rPr lang="fi-FI" err="1"/>
              <a:t>Macrobond</a:t>
            </a:r>
            <a:r>
              <a:rPr lang="fi-FI"/>
              <a:t>.</a:t>
            </a:r>
          </a:p>
          <a:p>
            <a:endParaRPr lang="fi-FI"/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7F27C39F-AA27-F1A5-BCE7-B7C993A0D537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082168891"/>
              </p:ext>
            </p:extLst>
          </p:nvPr>
        </p:nvGraphicFramePr>
        <p:xfrm>
          <a:off x="431800" y="1117600"/>
          <a:ext cx="8285163" cy="350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5580429" progId="Mbnd.mbnd">
                  <p:embed/>
                </p:oleObj>
              </mc:Choice>
              <mc:Fallback>
                <p:oleObj name="Macrobond document" r:id="rId2" imgW="13186092" imgH="5580429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7F27C39F-AA27-F1A5-BCE7-B7C993A0D5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1800" y="1117600"/>
                        <a:ext cx="8285163" cy="3506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100236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5CA83B2-2CB4-1EAA-8FC5-84725F5C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9C64B58-1B10-F2C6-AE47-88F569253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1CEB2BA-F252-51B5-AFFC-598BB986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03CF85C-5E46-F220-FBF1-3CC6CBEDCC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</a:t>
            </a:r>
            <a:r>
              <a:rPr lang="fi-FI" err="1"/>
              <a:t>EK:n</a:t>
            </a:r>
            <a:r>
              <a:rPr lang="fi-FI"/>
              <a:t> suhdannebarometri.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3CACFC8C-3CC6-BC97-0962-9D9FF2E84134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059502249"/>
              </p:ext>
            </p:extLst>
          </p:nvPr>
        </p:nvGraphicFramePr>
        <p:xfrm>
          <a:off x="179512" y="1103313"/>
          <a:ext cx="8784976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0E6823B1-234B-11E7-77C1-AD1CB062866B}"/>
              </a:ext>
            </a:extLst>
          </p:cNvPr>
          <p:cNvSpPr txBox="1"/>
          <p:nvPr/>
        </p:nvSpPr>
        <p:spPr>
          <a:xfrm>
            <a:off x="611559" y="1012699"/>
            <a:ext cx="4150635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>
                <a:solidFill>
                  <a:srgbClr val="000000"/>
                </a:solidFill>
              </a:rPr>
              <a:t>Teollisuuden suhdannetilanne, kausitasoitettu saldoluku</a:t>
            </a:r>
          </a:p>
        </p:txBody>
      </p:sp>
      <p:graphicFrame>
        <p:nvGraphicFramePr>
          <p:cNvPr id="12" name="Taulukko 11">
            <a:extLst>
              <a:ext uri="{FF2B5EF4-FFF2-40B4-BE49-F238E27FC236}">
                <a16:creationId xmlns:a16="http://schemas.microsoft.com/office/drawing/2014/main" id="{F377BED2-AB96-ECA5-8209-81C55A635D11}"/>
              </a:ext>
            </a:extLst>
          </p:cNvPr>
          <p:cNvGraphicFramePr>
            <a:graphicFrameLocks noGrp="1"/>
          </p:cNvGraphicFramePr>
          <p:nvPr/>
        </p:nvGraphicFramePr>
        <p:xfrm>
          <a:off x="641872" y="2499742"/>
          <a:ext cx="8228096" cy="5040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7767">
                  <a:extLst>
                    <a:ext uri="{9D8B030D-6E8A-4147-A177-3AD203B41FA5}">
                      <a16:colId xmlns:a16="http://schemas.microsoft.com/office/drawing/2014/main" val="2737041714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1636646643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330874930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999849335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411195040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770753558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9127081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2008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FD9B740E-6A9F-F361-45E2-CFC70DF38991}"/>
              </a:ext>
            </a:extLst>
          </p:cNvPr>
          <p:cNvCxnSpPr/>
          <p:nvPr/>
        </p:nvCxnSpPr>
        <p:spPr>
          <a:xfrm>
            <a:off x="611559" y="2499742"/>
            <a:ext cx="825840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8000295-4908-D647-CC62-F2024767BE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000" cy="809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3970"/>
            <a:r>
              <a:rPr lang="fi-FI">
                <a:solidFill>
                  <a:schemeClr val="tx1"/>
                </a:solidFill>
                <a:latin typeface="Verdana"/>
                <a:ea typeface="Verdana"/>
              </a:rPr>
              <a:t>Valmistavan teollisuuden suhdannetilanteen parantuminen jatkunut ja näkymät kirkastuneet</a:t>
            </a:r>
            <a:endParaRPr lang="en-US">
              <a:solidFill>
                <a:schemeClr val="tx1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145659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Teknologiateollisuuden liikevaihto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4.8.2026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645382"/>
            <a:ext cx="6060577" cy="165163"/>
          </a:xfrm>
        </p:spPr>
        <p:txBody>
          <a:bodyPr/>
          <a:lstStyle/>
          <a:p>
            <a:r>
              <a:rPr lang="fi-FI"/>
              <a:t>Kausipuhdistetut teollisuuden ja palveluiden liikevaihtokuvaajat</a:t>
            </a:r>
          </a:p>
          <a:p>
            <a:r>
              <a:rPr lang="fi-FI"/>
              <a:t>Osuudet liikevaihdosta 2024: kone- ja metallituoteteollisuus 39 %, elektroniikka- ja sähköteollisuus 22 %, tietotekniikka-ala 18 %, metallien jalostus 14 %, suunnittelu ja konsultointi 7 %.</a:t>
            </a:r>
          </a:p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Tilastokeskus</a:t>
            </a:r>
          </a:p>
          <a:p>
            <a:endParaRPr lang="fi-FI"/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845D7184-B1D9-5878-BD9A-C08DA012AA3D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13420585"/>
              </p:ext>
            </p:extLst>
          </p:nvPr>
        </p:nvGraphicFramePr>
        <p:xfrm>
          <a:off x="460375" y="1128713"/>
          <a:ext cx="8224838" cy="348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86092" imgH="5580429" progId="Mbnd.mbnd">
                  <p:embed/>
                </p:oleObj>
              </mc:Choice>
              <mc:Fallback>
                <p:oleObj name="Macrobond document" r:id="rId2" imgW="13186092" imgH="5580429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845D7184-B1D9-5878-BD9A-C08DA012AA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0375" y="1128713"/>
                        <a:ext cx="8224838" cy="3481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574909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knologiateollisuus_masterdia">
  <a:themeElements>
    <a:clrScheme name="Teknologiateollisuus">
      <a:dk1>
        <a:srgbClr val="29282E"/>
      </a:dk1>
      <a:lt1>
        <a:srgbClr val="FFFFFF"/>
      </a:lt1>
      <a:dk2>
        <a:srgbClr val="29282E"/>
      </a:dk2>
      <a:lt2>
        <a:srgbClr val="FFFFFF"/>
      </a:lt2>
      <a:accent1>
        <a:srgbClr val="0070C0"/>
      </a:accent1>
      <a:accent2>
        <a:srgbClr val="FF00B8"/>
      </a:accent2>
      <a:accent3>
        <a:srgbClr val="85E869"/>
      </a:accent3>
      <a:accent4>
        <a:srgbClr val="FF805C"/>
      </a:accent4>
      <a:accent5>
        <a:srgbClr val="8A0FA6"/>
      </a:accent5>
      <a:accent6>
        <a:srgbClr val="FFFF00"/>
      </a:accent6>
      <a:hlink>
        <a:srgbClr val="0ACFCF"/>
      </a:hlink>
      <a:folHlink>
        <a:srgbClr val="0ACFCF"/>
      </a:folHlink>
    </a:clrScheme>
    <a:fontScheme name="Teknologiateollisu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pc="-4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kno_FI_2016" id="{20EA1341-EE32-433B-BC03-FE23A0136C67}" vid="{91854BC2-7349-49C3-92B6-AE41D831AB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886EDC3C35ED44386E38662B6DACCDA" ma:contentTypeVersion="20" ma:contentTypeDescription="Luo uusi asiakirja." ma:contentTypeScope="" ma:versionID="5f42a86ea9b9bd6e4171dcdf6da9208f">
  <xsd:schema xmlns:xsd="http://www.w3.org/2001/XMLSchema" xmlns:xs="http://www.w3.org/2001/XMLSchema" xmlns:p="http://schemas.microsoft.com/office/2006/metadata/properties" xmlns:ns2="b057f711-7d93-472c-a8f6-94be00805750" xmlns:ns3="c296724d-1a81-4a23-b6dd-dca7fd62c6ff" targetNamespace="http://schemas.microsoft.com/office/2006/metadata/properties" ma:root="true" ma:fieldsID="414f3867d7ba3fb09d89147dee69305a" ns2:_="" ns3:_="">
    <xsd:import namespace="b057f711-7d93-472c-a8f6-94be00805750"/>
    <xsd:import namespace="c296724d-1a81-4a23-b6dd-dca7fd62c6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Henkil_x00f6_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57f711-7d93-472c-a8f6-94be008057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f83a129e-02f3-4c10-aeed-b048f014ef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enkil_x00f6_" ma:index="26" nillable="true" ma:displayName="Henkilö" ma:list="UserInfo" ma:SharePointGroup="0" ma:internalName="Henkil_x00f6_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96724d-1a81-4a23-b6dd-dca7fd62c6f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ddbccb1-85c5-4102-b8cd-d9aa5a21b0d6}" ma:internalName="TaxCatchAll" ma:showField="CatchAllData" ma:web="c296724d-1a81-4a23-b6dd-dca7fd62c6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296724d-1a81-4a23-b6dd-dca7fd62c6ff">
      <UserInfo>
        <DisplayName>Forsman Daniel</DisplayName>
        <AccountId>38</AccountId>
        <AccountType/>
      </UserInfo>
    </SharedWithUsers>
    <lcf76f155ced4ddcb4097134ff3c332f xmlns="b057f711-7d93-472c-a8f6-94be00805750">
      <Terms xmlns="http://schemas.microsoft.com/office/infopath/2007/PartnerControls"/>
    </lcf76f155ced4ddcb4097134ff3c332f>
    <TaxCatchAll xmlns="c296724d-1a81-4a23-b6dd-dca7fd62c6ff" xsi:nil="true"/>
    <Henkil_x00f6_ xmlns="b057f711-7d93-472c-a8f6-94be00805750">
      <UserInfo>
        <DisplayName/>
        <AccountId xsi:nil="true"/>
        <AccountType/>
      </UserInfo>
    </Henkil_x00f6_>
  </documentManagement>
</p:properties>
</file>

<file path=customXml/itemProps1.xml><?xml version="1.0" encoding="utf-8"?>
<ds:datastoreItem xmlns:ds="http://schemas.openxmlformats.org/officeDocument/2006/customXml" ds:itemID="{D5228594-E5F8-46A8-9676-9C9C6A130D6E}">
  <ds:schemaRefs>
    <ds:schemaRef ds:uri="b057f711-7d93-472c-a8f6-94be00805750"/>
    <ds:schemaRef ds:uri="c296724d-1a81-4a23-b6dd-dca7fd62c6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159B844-F195-4D26-97DD-6E2B728D2A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3AC004-C085-4D53-BC3A-BFB6D15CF169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c296724d-1a81-4a23-b6dd-dca7fd62c6ff"/>
    <ds:schemaRef ds:uri="b057f711-7d93-472c-a8f6-94be00805750"/>
    <ds:schemaRef ds:uri="http://www.w3.org/XML/1998/namespace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1008</Words>
  <Application>Microsoft Office PowerPoint</Application>
  <PresentationFormat>Näytössä katseltava esitys (16:9)</PresentationFormat>
  <Paragraphs>307</Paragraphs>
  <Slides>26</Slides>
  <Notes>6</Notes>
  <HiddenSlides>0</HiddenSlides>
  <MMClips>0</MMClips>
  <ScaleCrop>false</ScaleCrop>
  <HeadingPairs>
    <vt:vector size="8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26</vt:i4>
      </vt:variant>
    </vt:vector>
  </HeadingPairs>
  <TitlesOfParts>
    <vt:vector size="30" baseType="lpstr">
      <vt:lpstr>Arial</vt:lpstr>
      <vt:lpstr>Verdana</vt:lpstr>
      <vt:lpstr>Teknologiateollisuus_masterdia</vt:lpstr>
      <vt:lpstr>Macrobond document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Rautaporras Petteri</dc:creator>
  <cp:keywords>Teknologiateollisuus_FI</cp:keywords>
  <cp:lastModifiedBy>Mikkonen Hanne</cp:lastModifiedBy>
  <cp:revision>1</cp:revision>
  <cp:lastPrinted>2016-06-09T07:47:11Z</cp:lastPrinted>
  <dcterms:created xsi:type="dcterms:W3CDTF">2019-10-17T09:08:24Z</dcterms:created>
  <dcterms:modified xsi:type="dcterms:W3CDTF">2026-08-04T09:33:54Z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482.21.02.003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Tekno_fi.potx</vt:lpwstr>
  </property>
  <property fmtid="{D5CDD505-2E9C-101B-9397-08002B2CF9AE}" pid="6" name="dvDefinition">
    <vt:lpwstr>23 (dd_default.xml)</vt:lpwstr>
  </property>
  <property fmtid="{D5CDD505-2E9C-101B-9397-08002B2CF9AE}" pid="7" name="dvDefinitionID">
    <vt:lpwstr>23</vt:lpwstr>
  </property>
  <property fmtid="{D5CDD505-2E9C-101B-9397-08002B2CF9AE}" pid="8" name="dvContentFile">
    <vt:lpwstr>dd_default.xml</vt:lpwstr>
  </property>
  <property fmtid="{D5CDD505-2E9C-101B-9397-08002B2CF9AE}" pid="9" name="dvGlobalVerID">
    <vt:lpwstr>482.90.02.003</vt:lpwstr>
  </property>
  <property fmtid="{D5CDD505-2E9C-101B-9397-08002B2CF9AE}" pid="10" name="dvDefinitionVersion">
    <vt:lpwstr>2.1 / 22.1.2015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4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>Nora Elers</vt:lpwstr>
  </property>
  <property fmtid="{D5CDD505-2E9C-101B-9397-08002B2CF9AE}" pid="24" name="dvDUdepartment">
    <vt:lpwstr/>
  </property>
  <property fmtid="{D5CDD505-2E9C-101B-9397-08002B2CF9AE}" pid="25" name="dvLogoExist">
    <vt:lpwstr>0</vt:lpwstr>
  </property>
  <property fmtid="{D5CDD505-2E9C-101B-9397-08002B2CF9AE}" pid="26" name="dvCurrentlogo">
    <vt:lpwstr/>
  </property>
  <property fmtid="{D5CDD505-2E9C-101B-9397-08002B2CF9AE}" pid="27" name="ContentTypeId">
    <vt:lpwstr>0x010100F886EDC3C35ED44386E38662B6DACCDA</vt:lpwstr>
  </property>
  <property fmtid="{D5CDD505-2E9C-101B-9397-08002B2CF9AE}" pid="28" name="TyoryhmanNimi">
    <vt:lpwstr>Talous ja tilastot</vt:lpwstr>
  </property>
  <property fmtid="{D5CDD505-2E9C-101B-9397-08002B2CF9AE}" pid="29" name="MediaServiceImageTags">
    <vt:lpwstr/>
  </property>
</Properties>
</file>