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9.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0.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1.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2.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3.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4.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5.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6.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17.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18.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19.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0.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1.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22.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23.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24.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25.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26.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27.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28.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29.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30.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31.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32.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33.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34.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35.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36.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3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3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3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4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4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42.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notesSlides/notesSlide43.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notesSlides/notesSlide44.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notesSlides/notesSlide4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notesSlides/notesSlide4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66"/>
  </p:notesMasterIdLst>
  <p:handoutMasterIdLst>
    <p:handoutMasterId r:id="rId67"/>
  </p:handoutMasterIdLst>
  <p:sldIdLst>
    <p:sldId id="259" r:id="rId5"/>
    <p:sldId id="257" r:id="rId6"/>
    <p:sldId id="261" r:id="rId7"/>
    <p:sldId id="2147476820" r:id="rId8"/>
    <p:sldId id="2147476821" r:id="rId9"/>
    <p:sldId id="1264" r:id="rId10"/>
    <p:sldId id="2147476822" r:id="rId11"/>
    <p:sldId id="2147476823" r:id="rId12"/>
    <p:sldId id="2147476824" r:id="rId13"/>
    <p:sldId id="1265" r:id="rId14"/>
    <p:sldId id="1189" r:id="rId15"/>
    <p:sldId id="1190" r:id="rId16"/>
    <p:sldId id="1191" r:id="rId17"/>
    <p:sldId id="2147476825" r:id="rId18"/>
    <p:sldId id="1226" r:id="rId19"/>
    <p:sldId id="1194" r:id="rId20"/>
    <p:sldId id="2147476826" r:id="rId21"/>
    <p:sldId id="1228" r:id="rId22"/>
    <p:sldId id="1198" r:id="rId23"/>
    <p:sldId id="1266" r:id="rId24"/>
    <p:sldId id="264" r:id="rId25"/>
    <p:sldId id="2147476835" r:id="rId26"/>
    <p:sldId id="2147476828" r:id="rId27"/>
    <p:sldId id="1077" r:id="rId28"/>
    <p:sldId id="2147476829" r:id="rId29"/>
    <p:sldId id="1229" r:id="rId30"/>
    <p:sldId id="1268" r:id="rId31"/>
    <p:sldId id="1179" r:id="rId32"/>
    <p:sldId id="1230" r:id="rId33"/>
    <p:sldId id="1225" r:id="rId34"/>
    <p:sldId id="1219" r:id="rId35"/>
    <p:sldId id="1181" r:id="rId36"/>
    <p:sldId id="1182" r:id="rId37"/>
    <p:sldId id="2147476863" r:id="rId38"/>
    <p:sldId id="1183" r:id="rId39"/>
    <p:sldId id="1184" r:id="rId40"/>
    <p:sldId id="1185" r:id="rId41"/>
    <p:sldId id="1216" r:id="rId42"/>
    <p:sldId id="1186" r:id="rId43"/>
    <p:sldId id="1187" r:id="rId44"/>
    <p:sldId id="2147476865" r:id="rId45"/>
    <p:sldId id="2147476849" r:id="rId46"/>
    <p:sldId id="2147476847" r:id="rId47"/>
    <p:sldId id="2147476848" r:id="rId48"/>
    <p:sldId id="2147476850" r:id="rId49"/>
    <p:sldId id="2147476851" r:id="rId50"/>
    <p:sldId id="2147476852" r:id="rId51"/>
    <p:sldId id="2147476853" r:id="rId52"/>
    <p:sldId id="2147476854" r:id="rId53"/>
    <p:sldId id="2147476855" r:id="rId54"/>
    <p:sldId id="2147476856" r:id="rId55"/>
    <p:sldId id="2147476857" r:id="rId56"/>
    <p:sldId id="2147476858" r:id="rId57"/>
    <p:sldId id="2147476859" r:id="rId58"/>
    <p:sldId id="2147476860" r:id="rId59"/>
    <p:sldId id="2147476861" r:id="rId60"/>
    <p:sldId id="2147476862" r:id="rId61"/>
    <p:sldId id="1269" r:id="rId62"/>
    <p:sldId id="2147476864" r:id="rId63"/>
    <p:sldId id="2147476819" r:id="rId64"/>
    <p:sldId id="256" r:id="rId65"/>
  </p:sldIdLst>
  <p:sldSz cx="9144000" cy="5143500" type="screen16x9"/>
  <p:notesSz cx="6797675" cy="9926638"/>
  <p:embeddedFontLst>
    <p:embeddedFont>
      <p:font typeface="Verdana" panose="020B0604030504040204" pitchFamily="34" charset="0"/>
      <p:regular r:id="rId68"/>
      <p:bold r:id="rId69"/>
      <p:italic r:id="rId70"/>
      <p:boldItalic r:id="rId71"/>
    </p:embeddedFont>
  </p:embeddedFontLst>
  <p:defaultTextStyle>
    <a:defPPr>
      <a:defRPr lang="fi-FI"/>
    </a:defPPr>
    <a:lvl1pPr marL="0" algn="l" defTabSz="679871" rtl="0" eaLnBrk="1" latinLnBrk="0" hangingPunct="1">
      <a:defRPr sz="1340" kern="1200">
        <a:solidFill>
          <a:schemeClr val="tx1"/>
        </a:solidFill>
        <a:latin typeface="+mn-lt"/>
        <a:ea typeface="+mn-ea"/>
        <a:cs typeface="+mn-cs"/>
      </a:defRPr>
    </a:lvl1pPr>
    <a:lvl2pPr marL="339932" algn="l" defTabSz="679871" rtl="0" eaLnBrk="1" latinLnBrk="0" hangingPunct="1">
      <a:defRPr sz="1340" kern="1200">
        <a:solidFill>
          <a:schemeClr val="tx1"/>
        </a:solidFill>
        <a:latin typeface="+mn-lt"/>
        <a:ea typeface="+mn-ea"/>
        <a:cs typeface="+mn-cs"/>
      </a:defRPr>
    </a:lvl2pPr>
    <a:lvl3pPr marL="679871" algn="l" defTabSz="679871" rtl="0" eaLnBrk="1" latinLnBrk="0" hangingPunct="1">
      <a:defRPr sz="1340" kern="1200">
        <a:solidFill>
          <a:schemeClr val="tx1"/>
        </a:solidFill>
        <a:latin typeface="+mn-lt"/>
        <a:ea typeface="+mn-ea"/>
        <a:cs typeface="+mn-cs"/>
      </a:defRPr>
    </a:lvl3pPr>
    <a:lvl4pPr marL="1019807" algn="l" defTabSz="679871" rtl="0" eaLnBrk="1" latinLnBrk="0" hangingPunct="1">
      <a:defRPr sz="1340" kern="1200">
        <a:solidFill>
          <a:schemeClr val="tx1"/>
        </a:solidFill>
        <a:latin typeface="+mn-lt"/>
        <a:ea typeface="+mn-ea"/>
        <a:cs typeface="+mn-cs"/>
      </a:defRPr>
    </a:lvl4pPr>
    <a:lvl5pPr marL="1359744" algn="l" defTabSz="679871" rtl="0" eaLnBrk="1" latinLnBrk="0" hangingPunct="1">
      <a:defRPr sz="1340" kern="1200">
        <a:solidFill>
          <a:schemeClr val="tx1"/>
        </a:solidFill>
        <a:latin typeface="+mn-lt"/>
        <a:ea typeface="+mn-ea"/>
        <a:cs typeface="+mn-cs"/>
      </a:defRPr>
    </a:lvl5pPr>
    <a:lvl6pPr marL="1699681" algn="l" defTabSz="679871" rtl="0" eaLnBrk="1" latinLnBrk="0" hangingPunct="1">
      <a:defRPr sz="1340" kern="1200">
        <a:solidFill>
          <a:schemeClr val="tx1"/>
        </a:solidFill>
        <a:latin typeface="+mn-lt"/>
        <a:ea typeface="+mn-ea"/>
        <a:cs typeface="+mn-cs"/>
      </a:defRPr>
    </a:lvl6pPr>
    <a:lvl7pPr marL="2039614" algn="l" defTabSz="679871" rtl="0" eaLnBrk="1" latinLnBrk="0" hangingPunct="1">
      <a:defRPr sz="1340" kern="1200">
        <a:solidFill>
          <a:schemeClr val="tx1"/>
        </a:solidFill>
        <a:latin typeface="+mn-lt"/>
        <a:ea typeface="+mn-ea"/>
        <a:cs typeface="+mn-cs"/>
      </a:defRPr>
    </a:lvl7pPr>
    <a:lvl8pPr marL="2379548" algn="l" defTabSz="679871" rtl="0" eaLnBrk="1" latinLnBrk="0" hangingPunct="1">
      <a:defRPr sz="1340" kern="1200">
        <a:solidFill>
          <a:schemeClr val="tx1"/>
        </a:solidFill>
        <a:latin typeface="+mn-lt"/>
        <a:ea typeface="+mn-ea"/>
        <a:cs typeface="+mn-cs"/>
      </a:defRPr>
    </a:lvl8pPr>
    <a:lvl9pPr marL="2719486" algn="l" defTabSz="679871" rtl="0" eaLnBrk="1" latinLnBrk="0" hangingPunct="1">
      <a:defRPr sz="134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9A890D-251F-ECE3-A557-4B3ABCC50171}" name="Lounasheimo Antton" initials="LA" userId="S::antton.lounasheimo@teknologiateollisuus.fi::cbfd89ae-6248-49d4-b982-d167aa95a9a7" providerId="AD"/>
  <p188:author id="{85E067B0-3663-27D0-1042-7F4872463D73}" name="Forsman Daniel" initials="DF" userId="S::daniel.forsman@teknologiateollisuus.fi::b038ca1f-4869-45fe-b1a0-0f797255fadd" providerId="AD"/>
  <p188:author id="{4CD29BB4-4F9F-E7E9-5894-F24B2130E509}" name="Pesu Emma" initials="EP" userId="S::Emma.Pesu@teknologiateollisuus.fi::43d19c21-62bc-4772-915f-29c24310ad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ukonen Sini" initials="KS" lastIdx="7" clrIdx="0">
    <p:extLst>
      <p:ext uri="{19B8F6BF-5375-455C-9EA6-DF929625EA0E}">
        <p15:presenceInfo xmlns:p15="http://schemas.microsoft.com/office/powerpoint/2012/main" userId="S-1-5-21-1871869801-2214748161-1963216912-12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F94"/>
    <a:srgbClr val="E0D9F4"/>
    <a:srgbClr val="FFFF00"/>
    <a:srgbClr val="0E78B2"/>
    <a:srgbClr val="0ECFCF"/>
    <a:srgbClr val="86E869"/>
    <a:srgbClr val="FF805C"/>
    <a:srgbClr val="FF00B8"/>
    <a:srgbClr val="8A0FA6"/>
    <a:srgbClr val="421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257" autoAdjust="0"/>
  </p:normalViewPr>
  <p:slideViewPr>
    <p:cSldViewPr snapToGrid="0">
      <p:cViewPr varScale="1">
        <p:scale>
          <a:sx n="137" d="100"/>
          <a:sy n="137" d="100"/>
        </p:scale>
        <p:origin x="270" y="114"/>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1.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2.fntdata"/><Relationship Id="rId77"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3.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konen Hanne" userId="5a557d90-2fc0-4583-be01-62766ce855fb" providerId="ADAL" clId="{6B3A4193-5657-4015-B2F2-156642724D3C}"/>
    <pc:docChg chg="modSld">
      <pc:chgData name="Mikkonen Hanne" userId="5a557d90-2fc0-4583-be01-62766ce855fb" providerId="ADAL" clId="{6B3A4193-5657-4015-B2F2-156642724D3C}" dt="2026-09-22T06:11:33.154" v="2" actId="20577"/>
      <pc:docMkLst>
        <pc:docMk/>
      </pc:docMkLst>
      <pc:sldChg chg="modSp mod">
        <pc:chgData name="Mikkonen Hanne" userId="5a557d90-2fc0-4583-be01-62766ce855fb" providerId="ADAL" clId="{6B3A4193-5657-4015-B2F2-156642724D3C}" dt="2026-09-22T06:11:33.154" v="2" actId="20577"/>
        <pc:sldMkLst>
          <pc:docMk/>
          <pc:sldMk cId="3104835786" sldId="1266"/>
        </pc:sldMkLst>
        <pc:spChg chg="mod">
          <ac:chgData name="Mikkonen Hanne" userId="5a557d90-2fc0-4583-be01-62766ce855fb" providerId="ADAL" clId="{6B3A4193-5657-4015-B2F2-156642724D3C}" dt="2026-09-22T06:11:33.154" v="2" actId="20577"/>
          <ac:spMkLst>
            <pc:docMk/>
            <pc:sldMk cId="3104835786" sldId="1266"/>
            <ac:spMk id="6" creationId="{CC80F107-E8E2-DB9D-269A-CB9605845D4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a:t>Size of the personnel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The entire membership</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Over 1000 people</c:v>
                </c:pt>
                <c:pt idx="1">
                  <c:v>500-999 people</c:v>
                </c:pt>
                <c:pt idx="2">
                  <c:v>250-499 people</c:v>
                </c:pt>
                <c:pt idx="3">
                  <c:v>1-249 people</c:v>
                </c:pt>
              </c:strCache>
            </c:strRef>
          </c:cat>
          <c:val>
            <c:numLit>
              <c:formatCode>General</c:formatCode>
              <c:ptCount val="4"/>
              <c:pt idx="0">
                <c:v>0.02</c:v>
              </c:pt>
              <c:pt idx="1">
                <c:v>0.03</c:v>
              </c:pt>
              <c:pt idx="2">
                <c:v>0.06</c:v>
              </c:pt>
              <c:pt idx="3">
                <c:v>0.9</c:v>
              </c:pt>
            </c:numLit>
          </c:val>
          <c:extLst>
            <c:ext xmlns:c16="http://schemas.microsoft.com/office/drawing/2014/chart" uri="{C3380CC4-5D6E-409C-BE32-E72D297353CC}">
              <c16:uniqueId val="{00000000-A774-4B1F-81D7-69475D5CC2C3}"/>
            </c:ext>
          </c:extLst>
        </c:ser>
        <c:ser>
          <c:idx val="1"/>
          <c:order val="1"/>
          <c:tx>
            <c:strRef>
              <c:f>Taul1!$C$1</c:f>
              <c:strCache>
                <c:ptCount val="1"/>
                <c:pt idx="0">
                  <c:v>TeknoBaro</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Over 1000 people</c:v>
                </c:pt>
                <c:pt idx="1">
                  <c:v>500-999 people</c:v>
                </c:pt>
                <c:pt idx="2">
                  <c:v>250-499 people</c:v>
                </c:pt>
                <c:pt idx="3">
                  <c:v>1-249 people</c:v>
                </c:pt>
              </c:strCache>
            </c:strRef>
          </c:cat>
          <c:val>
            <c:numLit>
              <c:formatCode>General</c:formatCode>
              <c:ptCount val="4"/>
              <c:pt idx="0">
                <c:v>0.02</c:v>
              </c:pt>
              <c:pt idx="1">
                <c:v>0.02</c:v>
              </c:pt>
              <c:pt idx="2">
                <c:v>0.06</c:v>
              </c:pt>
              <c:pt idx="3">
                <c:v>0.9</c:v>
              </c:pt>
            </c:numLit>
          </c:val>
          <c:extLst>
            <c:ext xmlns:c16="http://schemas.microsoft.com/office/drawing/2014/chart" uri="{C3380CC4-5D6E-409C-BE32-E72D297353CC}">
              <c16:uniqueId val="{00000001-A774-4B1F-81D7-69475D5CC2C3}"/>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b="0" i="0" u="none" strike="noStrike" kern="1200" spc="0" baseline="0" err="1">
                <a:solidFill>
                  <a:srgbClr val="000000"/>
                </a:solidFill>
              </a:rPr>
              <a:t>Company´s</a:t>
            </a:r>
            <a:r>
              <a:rPr lang="fi-FI" sz="1400" b="0" i="0" u="none" strike="noStrike" kern="1200" spc="0" baseline="0">
                <a:solidFill>
                  <a:srgbClr val="000000"/>
                </a:solidFill>
              </a:rPr>
              <a:t> </a:t>
            </a:r>
            <a:r>
              <a:rPr lang="fi-FI" sz="1400" b="0" i="0" u="none" strike="noStrike" kern="1200" spc="0" baseline="0" err="1">
                <a:solidFill>
                  <a:srgbClr val="000000"/>
                </a:solidFill>
              </a:rPr>
              <a:t>industry</a:t>
            </a:r>
            <a:r>
              <a:rPr lang="fi-FI" sz="1400" b="0" i="0" u="none" strike="noStrike" kern="1200" spc="0" baseline="0">
                <a:solidFill>
                  <a:srgbClr val="000000"/>
                </a:solidFill>
              </a:rPr>
              <a:t> </a:t>
            </a:r>
            <a:r>
              <a:rPr lang="fi-FI" sz="1400" b="0" i="0" u="none" strike="noStrike" kern="1200" spc="0" baseline="0" err="1">
                <a:solidFill>
                  <a:srgbClr val="000000"/>
                </a:solidFill>
              </a:rPr>
              <a:t>sector</a:t>
            </a:r>
            <a:endParaRPr lang="fi-FI" sz="1400" b="0" i="0" u="none" strike="noStrike" kern="1200" spc="0" baseline="0">
              <a:solidFill>
                <a:srgbClr val="000000"/>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The entire membership</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Information Technology</c:v>
                </c:pt>
                <c:pt idx="1">
                  <c:v>Planning and consulting</c:v>
                </c:pt>
                <c:pt idx="2">
                  <c:v>Metals processing</c:v>
                </c:pt>
                <c:pt idx="3">
                  <c:v>Machinery and metal products industry</c:v>
                </c:pt>
                <c:pt idx="4">
                  <c:v>Electronics and electrical industry</c:v>
                </c:pt>
              </c:strCache>
            </c:strRef>
          </c:cat>
          <c:val>
            <c:numLit>
              <c:formatCode>General</c:formatCode>
              <c:ptCount val="5"/>
              <c:pt idx="0">
                <c:v>0.22</c:v>
              </c:pt>
              <c:pt idx="1">
                <c:v>0.06</c:v>
              </c:pt>
              <c:pt idx="2">
                <c:v>0.03</c:v>
              </c:pt>
              <c:pt idx="3">
                <c:v>0.54</c:v>
              </c:pt>
              <c:pt idx="4">
                <c:v>0.14000000000000001</c:v>
              </c:pt>
            </c:numLit>
          </c:val>
          <c:extLst>
            <c:ext xmlns:c16="http://schemas.microsoft.com/office/drawing/2014/chart" uri="{C3380CC4-5D6E-409C-BE32-E72D297353CC}">
              <c16:uniqueId val="{00000000-F4C7-48B8-A5EF-746833534FBF}"/>
            </c:ext>
          </c:extLst>
        </c:ser>
        <c:ser>
          <c:idx val="1"/>
          <c:order val="1"/>
          <c:tx>
            <c:strRef>
              <c:f>Taul1!$C$1</c:f>
              <c:strCache>
                <c:ptCount val="1"/>
                <c:pt idx="0">
                  <c:v>TeknoBaro</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Information Technology</c:v>
                </c:pt>
                <c:pt idx="1">
                  <c:v>Planning and consulting</c:v>
                </c:pt>
                <c:pt idx="2">
                  <c:v>Metals processing</c:v>
                </c:pt>
                <c:pt idx="3">
                  <c:v>Machinery and metal products industry</c:v>
                </c:pt>
                <c:pt idx="4">
                  <c:v>Electronics and electrical industry</c:v>
                </c:pt>
              </c:strCache>
            </c:strRef>
          </c:cat>
          <c:val>
            <c:numLit>
              <c:formatCode>General</c:formatCode>
              <c:ptCount val="5"/>
              <c:pt idx="0">
                <c:v>0.15</c:v>
              </c:pt>
              <c:pt idx="1">
                <c:v>0.09</c:v>
              </c:pt>
              <c:pt idx="2">
                <c:v>0.04</c:v>
              </c:pt>
              <c:pt idx="3">
                <c:v>0.56000000000000005</c:v>
              </c:pt>
              <c:pt idx="4">
                <c:v>0.16</c:v>
              </c:pt>
            </c:numLit>
          </c:val>
          <c:extLst>
            <c:ext xmlns:c16="http://schemas.microsoft.com/office/drawing/2014/chart" uri="{C3380CC4-5D6E-409C-BE32-E72D297353CC}">
              <c16:uniqueId val="{00000001-F4C7-48B8-A5EF-746833534FBF}"/>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a:t>Size of the personnel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 TeknoBaro </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Over 1000 people</c:v>
                </c:pt>
                <c:pt idx="1">
                  <c:v>500-999 people</c:v>
                </c:pt>
                <c:pt idx="2">
                  <c:v>250-499 people</c:v>
                </c:pt>
                <c:pt idx="3">
                  <c:v>1-249 people</c:v>
                </c:pt>
              </c:strCache>
            </c:strRef>
          </c:cat>
          <c:val>
            <c:numLit>
              <c:formatCode>General</c:formatCode>
              <c:ptCount val="4"/>
              <c:pt idx="0">
                <c:v>7</c:v>
              </c:pt>
              <c:pt idx="1">
                <c:v>7</c:v>
              </c:pt>
              <c:pt idx="2">
                <c:v>17</c:v>
              </c:pt>
              <c:pt idx="3">
                <c:v>277</c:v>
              </c:pt>
            </c:numLit>
          </c:val>
          <c:extLst>
            <c:ext xmlns:c16="http://schemas.microsoft.com/office/drawing/2014/chart" uri="{C3380CC4-5D6E-409C-BE32-E72D297353CC}">
              <c16:uniqueId val="{00000000-298A-48D1-8CD5-203EA15074FB}"/>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fi-FI" sz="1400" b="0" i="0" u="none" strike="noStrike" kern="1200" spc="0" baseline="0" err="1">
                <a:solidFill>
                  <a:srgbClr val="000000"/>
                </a:solidFill>
              </a:rPr>
              <a:t>Company´s</a:t>
            </a:r>
            <a:r>
              <a:rPr lang="fi-FI" sz="1400" b="0" i="0" u="none" strike="noStrike" kern="1200" spc="0" baseline="0">
                <a:solidFill>
                  <a:srgbClr val="000000"/>
                </a:solidFill>
              </a:rPr>
              <a:t> </a:t>
            </a:r>
            <a:r>
              <a:rPr lang="fi-FI" sz="1400" b="0" i="0" u="none" strike="noStrike" kern="1200" spc="0" baseline="0" err="1">
                <a:solidFill>
                  <a:srgbClr val="000000"/>
                </a:solidFill>
              </a:rPr>
              <a:t>industry</a:t>
            </a:r>
            <a:r>
              <a:rPr lang="fi-FI" sz="1400" b="0" i="0" u="none" strike="noStrike" kern="1200" spc="0" baseline="0">
                <a:solidFill>
                  <a:srgbClr val="000000"/>
                </a:solidFill>
              </a:rPr>
              <a:t> </a:t>
            </a:r>
            <a:r>
              <a:rPr lang="fi-FI" sz="1400" b="0" i="0" u="none" strike="noStrike" kern="1200" spc="0" baseline="0" err="1">
                <a:solidFill>
                  <a:srgbClr val="000000"/>
                </a:solidFill>
              </a:rPr>
              <a:t>sector</a:t>
            </a:r>
            <a:endParaRPr lang="fi-FI" sz="1400" b="0" i="0" u="none" strike="noStrike" kern="1200" spc="0" baseline="0">
              <a:solidFill>
                <a:srgbClr val="000000"/>
              </a:solidFill>
            </a:endParaRPr>
          </a:p>
        </c:rich>
      </c:tx>
      <c:layout>
        <c:manualLayout>
          <c:xMode val="edge"/>
          <c:yMode val="edge"/>
          <c:x val="0.29991053054332467"/>
          <c:y val="2.2302449903634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 TeknoBaro </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Information Technology</c:v>
                </c:pt>
                <c:pt idx="1">
                  <c:v>Planning and consulting</c:v>
                </c:pt>
                <c:pt idx="2">
                  <c:v>Metals processing</c:v>
                </c:pt>
                <c:pt idx="3">
                  <c:v>Machinery and metal products industry</c:v>
                </c:pt>
                <c:pt idx="4">
                  <c:v>Electronics and electrical industry</c:v>
                </c:pt>
              </c:strCache>
            </c:strRef>
          </c:cat>
          <c:val>
            <c:numLit>
              <c:formatCode>General</c:formatCode>
              <c:ptCount val="5"/>
              <c:pt idx="0">
                <c:v>45</c:v>
              </c:pt>
              <c:pt idx="1">
                <c:v>27</c:v>
              </c:pt>
              <c:pt idx="2">
                <c:v>12</c:v>
              </c:pt>
              <c:pt idx="3">
                <c:v>174</c:v>
              </c:pt>
              <c:pt idx="4">
                <c:v>50</c:v>
              </c:pt>
            </c:numLit>
          </c:val>
          <c:extLst>
            <c:ext xmlns:c16="http://schemas.microsoft.com/office/drawing/2014/chart" uri="{C3380CC4-5D6E-409C-BE32-E72D297353CC}">
              <c16:uniqueId val="{00000000-7569-4FBA-A79B-7F0DF028610F}"/>
            </c:ext>
          </c:extLst>
        </c:ser>
        <c:dLbls>
          <c:showLegendKey val="0"/>
          <c:showVal val="0"/>
          <c:showCatName val="0"/>
          <c:showSerName val="0"/>
          <c:showPercent val="0"/>
          <c:showBubbleSize val="0"/>
        </c:dLbls>
        <c:gapWidth val="182"/>
        <c:axId val="621864864"/>
        <c:axId val="621866784"/>
      </c:barChart>
      <c:catAx>
        <c:axId val="62186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621866784"/>
        <c:crosses val="autoZero"/>
        <c:auto val="1"/>
        <c:lblAlgn val="ctr"/>
        <c:lblOffset val="100"/>
        <c:noMultiLvlLbl val="0"/>
      </c:catAx>
      <c:valAx>
        <c:axId val="621866784"/>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186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Order backlog</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-17</c:v>
              </c:pt>
              <c:pt idx="1">
                <c:v>-13</c:v>
              </c:pt>
              <c:pt idx="2">
                <c:v>10</c:v>
              </c:pt>
              <c:pt idx="3">
                <c:v>1</c:v>
              </c:pt>
              <c:pt idx="4">
                <c:v>3</c:v>
              </c:pt>
              <c:pt idx="5">
                <c:v>7</c:v>
              </c:pt>
              <c:pt idx="6">
                <c:v>20</c:v>
              </c:pt>
              <c:pt idx="7">
                <c:v>24</c:v>
              </c:pt>
              <c:pt idx="8">
                <c:v>23</c:v>
              </c:pt>
            </c:numLit>
          </c:val>
          <c:extLst>
            <c:ext xmlns:c16="http://schemas.microsoft.com/office/drawing/2014/chart" uri="{C3380CC4-5D6E-409C-BE32-E72D297353CC}">
              <c16:uniqueId val="{00000000-709E-46A3-8688-60F4B5D2A9D7}"/>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New orders</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-16</c:v>
              </c:pt>
              <c:pt idx="1">
                <c:v>-8</c:v>
              </c:pt>
              <c:pt idx="2">
                <c:v>11</c:v>
              </c:pt>
              <c:pt idx="3">
                <c:v>4</c:v>
              </c:pt>
              <c:pt idx="4">
                <c:v>5</c:v>
              </c:pt>
              <c:pt idx="5">
                <c:v>12</c:v>
              </c:pt>
              <c:pt idx="6">
                <c:v>22</c:v>
              </c:pt>
              <c:pt idx="7">
                <c:v>24</c:v>
              </c:pt>
              <c:pt idx="8">
                <c:v>29</c:v>
              </c:pt>
            </c:numLit>
          </c:val>
          <c:extLst>
            <c:ext xmlns:c16="http://schemas.microsoft.com/office/drawing/2014/chart" uri="{C3380CC4-5D6E-409C-BE32-E72D297353CC}">
              <c16:uniqueId val="{00000000-E803-4C04-9CD2-1FEAFE3BCDFA}"/>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Employment</c:v>
                </c:pt>
              </c:strCache>
            </c:strRef>
          </c:tx>
          <c:spPr>
            <a:solidFill>
              <a:schemeClr val="accent2"/>
            </a:solidFill>
            <a:ln>
              <a:noFill/>
            </a:ln>
            <a:effectLst/>
          </c:spPr>
          <c:invertIfNegative val="0"/>
          <c:dLbls>
            <c:dLbl>
              <c:idx val="2"/>
              <c:layout>
                <c:manualLayout>
                  <c:x val="3.1267980627639469E-3"/>
                  <c:y val="-7.46343120067403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02-468C-9257-BD3ADD4E46C7}"/>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-12</c:v>
              </c:pt>
              <c:pt idx="1">
                <c:v>-16</c:v>
              </c:pt>
              <c:pt idx="2">
                <c:v>-3</c:v>
              </c:pt>
              <c:pt idx="3">
                <c:v>7</c:v>
              </c:pt>
              <c:pt idx="4">
                <c:v>2</c:v>
              </c:pt>
              <c:pt idx="5">
                <c:v>5</c:v>
              </c:pt>
              <c:pt idx="6">
                <c:v>14</c:v>
              </c:pt>
              <c:pt idx="7">
                <c:v>22</c:v>
              </c:pt>
              <c:pt idx="8">
                <c:v>22</c:v>
              </c:pt>
            </c:numLit>
          </c:val>
          <c:extLst>
            <c:ext xmlns:c16="http://schemas.microsoft.com/office/drawing/2014/chart" uri="{C3380CC4-5D6E-409C-BE32-E72D297353CC}">
              <c16:uniqueId val="{00000001-D002-468C-9257-BD3ADD4E46C7}"/>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Production</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-8</c:v>
              </c:pt>
              <c:pt idx="1">
                <c:v>-9</c:v>
              </c:pt>
              <c:pt idx="2">
                <c:v>6</c:v>
              </c:pt>
              <c:pt idx="3">
                <c:v>9</c:v>
              </c:pt>
              <c:pt idx="4">
                <c:v>8</c:v>
              </c:pt>
              <c:pt idx="5">
                <c:v>6</c:v>
              </c:pt>
              <c:pt idx="6">
                <c:v>17</c:v>
              </c:pt>
              <c:pt idx="7">
                <c:v>27</c:v>
              </c:pt>
              <c:pt idx="8">
                <c:v>26</c:v>
              </c:pt>
            </c:numLit>
          </c:val>
          <c:extLst>
            <c:ext xmlns:c16="http://schemas.microsoft.com/office/drawing/2014/chart" uri="{C3380CC4-5D6E-409C-BE32-E72D297353CC}">
              <c16:uniqueId val="{00000000-E747-4C64-853C-DA07E11FD93E}"/>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40"/>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err="1">
                <a:solidFill>
                  <a:schemeClr val="tx1"/>
                </a:solidFill>
              </a:rPr>
              <a:t>Employment</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Employment</c:v>
                </c:pt>
              </c:strCache>
            </c:strRef>
          </c:tx>
          <c:spPr>
            <a:solidFill>
              <a:schemeClr val="accent2"/>
            </a:solidFill>
            <a:ln>
              <a:noFill/>
            </a:ln>
            <a:effectLst/>
          </c:spPr>
          <c:invertIfNegative val="0"/>
          <c:dLbls>
            <c:dLbl>
              <c:idx val="1"/>
              <c:layout>
                <c:manualLayout>
                  <c:x val="-9.3803941882918407E-3"/>
                  <c:y val="-9.0347173163456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EF-4A2E-8B53-A4B7ABF987CA}"/>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-7</c:v>
              </c:pt>
              <c:pt idx="1">
                <c:v>-2</c:v>
              </c:pt>
              <c:pt idx="2">
                <c:v>15</c:v>
              </c:pt>
              <c:pt idx="3">
                <c:v>4</c:v>
              </c:pt>
              <c:pt idx="4">
                <c:v>2</c:v>
              </c:pt>
              <c:pt idx="5">
                <c:v>15</c:v>
              </c:pt>
              <c:pt idx="6">
                <c:v>18</c:v>
              </c:pt>
              <c:pt idx="7">
                <c:v>15</c:v>
              </c:pt>
              <c:pt idx="8">
                <c:v>24</c:v>
              </c:pt>
            </c:numLit>
          </c:val>
          <c:extLst>
            <c:ext xmlns:c16="http://schemas.microsoft.com/office/drawing/2014/chart" uri="{C3380CC4-5D6E-409C-BE32-E72D297353CC}">
              <c16:uniqueId val="{00000001-12EF-4A2E-8B53-A4B7ABF987CA}"/>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err="1">
                <a:solidFill>
                  <a:schemeClr val="tx1"/>
                </a:solidFill>
              </a:rPr>
              <a:t>Production</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Production</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3</c:v>
              </c:pt>
              <c:pt idx="1">
                <c:v>8</c:v>
              </c:pt>
              <c:pt idx="2">
                <c:v>27</c:v>
              </c:pt>
              <c:pt idx="3">
                <c:v>13</c:v>
              </c:pt>
              <c:pt idx="4">
                <c:v>12</c:v>
              </c:pt>
              <c:pt idx="5">
                <c:v>24</c:v>
              </c:pt>
              <c:pt idx="6">
                <c:v>33</c:v>
              </c:pt>
              <c:pt idx="7">
                <c:v>23</c:v>
              </c:pt>
              <c:pt idx="8">
                <c:v>36</c:v>
              </c:pt>
            </c:numLit>
          </c:val>
          <c:extLst>
            <c:ext xmlns:c16="http://schemas.microsoft.com/office/drawing/2014/chart" uri="{C3380CC4-5D6E-409C-BE32-E72D297353CC}">
              <c16:uniqueId val="{00000000-703A-4A0F-A3A4-D33D75FFA295}"/>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12900515698875"/>
          <c:y val="4.0274053837213546E-2"/>
          <c:w val="0.81115971173296864"/>
          <c:h val="0.75058627289001223"/>
        </c:manualLayout>
      </c:layout>
      <c:barChart>
        <c:barDir val="bar"/>
        <c:grouping val="percentStacked"/>
        <c:varyColors val="0"/>
        <c:ser>
          <c:idx val="0"/>
          <c:order val="0"/>
          <c:tx>
            <c:strRef>
              <c:f>Taul1!$B$1</c:f>
              <c:strCache>
                <c:ptCount val="1"/>
                <c:pt idx="0">
                  <c:v>Decreased</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0.12</c:v>
              </c:pt>
              <c:pt idx="1">
                <c:v>0.12</c:v>
              </c:pt>
              <c:pt idx="2">
                <c:v>0.1</c:v>
              </c:pt>
              <c:pt idx="3">
                <c:v>7.0000000000000007E-2</c:v>
              </c:pt>
            </c:numLit>
          </c:val>
          <c:extLst>
            <c:ext xmlns:c16="http://schemas.microsoft.com/office/drawing/2014/chart" uri="{C3380CC4-5D6E-409C-BE32-E72D297353CC}">
              <c16:uniqueId val="{00000000-0367-4325-8A59-34E2E528587E}"/>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0.52</c:v>
              </c:pt>
              <c:pt idx="1">
                <c:v>0.47</c:v>
              </c:pt>
              <c:pt idx="2">
                <c:v>0.56999999999999995</c:v>
              </c:pt>
              <c:pt idx="3">
                <c:v>0.59</c:v>
              </c:pt>
            </c:numLit>
          </c:val>
          <c:extLst>
            <c:ext xmlns:c16="http://schemas.microsoft.com/office/drawing/2014/chart" uri="{C3380CC4-5D6E-409C-BE32-E72D297353CC}">
              <c16:uniqueId val="{00000001-0367-4325-8A59-34E2E528587E}"/>
            </c:ext>
          </c:extLst>
        </c:ser>
        <c:ser>
          <c:idx val="2"/>
          <c:order val="2"/>
          <c:tx>
            <c:strRef>
              <c:f>Taul1!$D$1</c:f>
              <c:strCache>
                <c:ptCount val="1"/>
                <c:pt idx="0">
                  <c:v>Increased</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0.35</c:v>
              </c:pt>
              <c:pt idx="1">
                <c:v>0.41</c:v>
              </c:pt>
              <c:pt idx="2">
                <c:v>0.33</c:v>
              </c:pt>
              <c:pt idx="3">
                <c:v>0.33</c:v>
              </c:pt>
            </c:numLit>
          </c:val>
          <c:extLst>
            <c:ext xmlns:c16="http://schemas.microsoft.com/office/drawing/2014/chart" uri="{C3380CC4-5D6E-409C-BE32-E72D297353CC}">
              <c16:uniqueId val="{00000002-0367-4325-8A59-34E2E528587E}"/>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Decreased</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0.12</c:v>
              </c:pt>
              <c:pt idx="1">
                <c:v>0.11</c:v>
              </c:pt>
              <c:pt idx="2">
                <c:v>0.1</c:v>
              </c:pt>
              <c:pt idx="3">
                <c:v>7.0000000000000007E-2</c:v>
              </c:pt>
            </c:numLit>
          </c:val>
          <c:extLst>
            <c:ext xmlns:c16="http://schemas.microsoft.com/office/drawing/2014/chart" uri="{C3380CC4-5D6E-409C-BE32-E72D297353CC}">
              <c16:uniqueId val="{00000000-C971-44EB-9318-AD303D541470}"/>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0.5</c:v>
              </c:pt>
              <c:pt idx="1">
                <c:v>0.47</c:v>
              </c:pt>
              <c:pt idx="2">
                <c:v>0.56000000000000005</c:v>
              </c:pt>
              <c:pt idx="3">
                <c:v>0.56999999999999995</c:v>
              </c:pt>
            </c:numLit>
          </c:val>
          <c:extLst>
            <c:ext xmlns:c16="http://schemas.microsoft.com/office/drawing/2014/chart" uri="{C3380CC4-5D6E-409C-BE32-E72D297353CC}">
              <c16:uniqueId val="{00000001-C971-44EB-9318-AD303D541470}"/>
            </c:ext>
          </c:extLst>
        </c:ser>
        <c:ser>
          <c:idx val="2"/>
          <c:order val="2"/>
          <c:tx>
            <c:strRef>
              <c:f>Taul1!$D$1</c:f>
              <c:strCache>
                <c:ptCount val="1"/>
                <c:pt idx="0">
                  <c:v>Increased</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0.38</c:v>
              </c:pt>
              <c:pt idx="1">
                <c:v>0.42</c:v>
              </c:pt>
              <c:pt idx="2">
                <c:v>0.34</c:v>
              </c:pt>
              <c:pt idx="3">
                <c:v>0.36</c:v>
              </c:pt>
            </c:numLit>
          </c:val>
          <c:extLst>
            <c:ext xmlns:c16="http://schemas.microsoft.com/office/drawing/2014/chart" uri="{C3380CC4-5D6E-409C-BE32-E72D297353CC}">
              <c16:uniqueId val="{00000002-C971-44EB-9318-AD303D541470}"/>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Decreased</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0.14000000000000001</c:v>
              </c:pt>
              <c:pt idx="1">
                <c:v>0.14000000000000001</c:v>
              </c:pt>
              <c:pt idx="2">
                <c:v>0.13</c:v>
              </c:pt>
              <c:pt idx="3">
                <c:v>0.08</c:v>
              </c:pt>
            </c:numLit>
          </c:val>
          <c:extLst>
            <c:ext xmlns:c16="http://schemas.microsoft.com/office/drawing/2014/chart" uri="{C3380CC4-5D6E-409C-BE32-E72D297353CC}">
              <c16:uniqueId val="{00000000-51EA-46DF-8EF4-B1D7B8A568AF}"/>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0.6</c:v>
              </c:pt>
              <c:pt idx="1">
                <c:v>0.5</c:v>
              </c:pt>
              <c:pt idx="2">
                <c:v>0.57999999999999996</c:v>
              </c:pt>
              <c:pt idx="3">
                <c:v>0.68</c:v>
              </c:pt>
            </c:numLit>
          </c:val>
          <c:extLst>
            <c:ext xmlns:c16="http://schemas.microsoft.com/office/drawing/2014/chart" uri="{C3380CC4-5D6E-409C-BE32-E72D297353CC}">
              <c16:uniqueId val="{00000001-51EA-46DF-8EF4-B1D7B8A568AF}"/>
            </c:ext>
          </c:extLst>
        </c:ser>
        <c:ser>
          <c:idx val="2"/>
          <c:order val="2"/>
          <c:tx>
            <c:strRef>
              <c:f>Taul1!$D$1</c:f>
              <c:strCache>
                <c:ptCount val="1"/>
                <c:pt idx="0">
                  <c:v>Increased</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0.26</c:v>
              </c:pt>
              <c:pt idx="1">
                <c:v>0.36</c:v>
              </c:pt>
              <c:pt idx="2">
                <c:v>0.28999999999999998</c:v>
              </c:pt>
              <c:pt idx="3">
                <c:v>0.24</c:v>
              </c:pt>
            </c:numLit>
          </c:val>
          <c:extLst>
            <c:ext xmlns:c16="http://schemas.microsoft.com/office/drawing/2014/chart" uri="{C3380CC4-5D6E-409C-BE32-E72D297353CC}">
              <c16:uniqueId val="{00000002-51EA-46DF-8EF4-B1D7B8A568AF}"/>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dirty="0"/>
              <a:t>Balance figure, manufacturing industry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Industry</c:v>
                </c:pt>
              </c:strCache>
            </c:strRef>
          </c:tx>
          <c:spPr>
            <a:solidFill>
              <a:schemeClr val="accent1"/>
            </a:solidFill>
            <a:ln>
              <a:noFill/>
            </a:ln>
            <a:effectLst/>
          </c:spPr>
          <c:invertIfNegative val="0"/>
          <c:dLbls>
            <c:dLbl>
              <c:idx val="1"/>
              <c:layout>
                <c:manualLayout>
                  <c:x val="-1.1013215859030838E-2"/>
                  <c:y val="-3.606753340050228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ED-4CBF-891E-AA5EAB8A66F1}"/>
                </c:ext>
              </c:extLst>
            </c:dLbl>
            <c:dLbl>
              <c:idx val="2"/>
              <c:layout>
                <c:manualLayout>
                  <c:x val="-2.2026431718061741E-2"/>
                  <c:y val="3.9346854606246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ED-4CBF-891E-AA5EAB8A66F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26</c:v>
              </c:pt>
              <c:pt idx="1">
                <c:v>31</c:v>
              </c:pt>
              <c:pt idx="2">
                <c:v>24</c:v>
              </c:pt>
              <c:pt idx="3">
                <c:v>30</c:v>
              </c:pt>
            </c:numLit>
          </c:val>
          <c:extLst>
            <c:ext xmlns:c16="http://schemas.microsoft.com/office/drawing/2014/chart" uri="{C3380CC4-5D6E-409C-BE32-E72D297353CC}">
              <c16:uniqueId val="{00000002-55ED-4CBF-891E-AA5EAB8A66F1}"/>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majorUnit val="5"/>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a:t>Balance figure, services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Services</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13</c:v>
              </c:pt>
              <c:pt idx="1">
                <c:v>22</c:v>
              </c:pt>
              <c:pt idx="2">
                <c:v>17</c:v>
              </c:pt>
              <c:pt idx="3">
                <c:v>15</c:v>
              </c:pt>
            </c:numLit>
          </c:val>
          <c:extLst>
            <c:ext xmlns:c16="http://schemas.microsoft.com/office/drawing/2014/chart" uri="{C3380CC4-5D6E-409C-BE32-E72D297353CC}">
              <c16:uniqueId val="{00000000-C969-450E-8F5A-447F0A248772}"/>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majorUnit val="5"/>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Decreased</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0.13</c:v>
              </c:pt>
              <c:pt idx="1">
                <c:v>0.13</c:v>
              </c:pt>
              <c:pt idx="2">
                <c:v>0.11</c:v>
              </c:pt>
              <c:pt idx="3">
                <c:v>0.08</c:v>
              </c:pt>
            </c:numLit>
          </c:val>
          <c:extLst>
            <c:ext xmlns:c16="http://schemas.microsoft.com/office/drawing/2014/chart" uri="{C3380CC4-5D6E-409C-BE32-E72D297353CC}">
              <c16:uniqueId val="{00000000-9174-4683-BDC9-A8412BAFF525}"/>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0.51</c:v>
              </c:pt>
              <c:pt idx="1">
                <c:v>0.47</c:v>
              </c:pt>
              <c:pt idx="2">
                <c:v>0.57999999999999996</c:v>
              </c:pt>
              <c:pt idx="3">
                <c:v>0.61</c:v>
              </c:pt>
            </c:numLit>
          </c:val>
          <c:extLst>
            <c:ext xmlns:c16="http://schemas.microsoft.com/office/drawing/2014/chart" uri="{C3380CC4-5D6E-409C-BE32-E72D297353CC}">
              <c16:uniqueId val="{00000001-9174-4683-BDC9-A8412BAFF525}"/>
            </c:ext>
          </c:extLst>
        </c:ser>
        <c:ser>
          <c:idx val="2"/>
          <c:order val="2"/>
          <c:tx>
            <c:strRef>
              <c:f>Taul1!$D$1</c:f>
              <c:strCache>
                <c:ptCount val="1"/>
                <c:pt idx="0">
                  <c:v>Increased</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0.36</c:v>
              </c:pt>
              <c:pt idx="1">
                <c:v>0.4</c:v>
              </c:pt>
              <c:pt idx="2">
                <c:v>0.31</c:v>
              </c:pt>
              <c:pt idx="3">
                <c:v>0.32</c:v>
              </c:pt>
            </c:numLit>
          </c:val>
          <c:extLst>
            <c:ext xmlns:c16="http://schemas.microsoft.com/office/drawing/2014/chart" uri="{C3380CC4-5D6E-409C-BE32-E72D297353CC}">
              <c16:uniqueId val="{00000002-9174-4683-BDC9-A8412BAFF525}"/>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Decreased</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0.1</c:v>
              </c:pt>
              <c:pt idx="1">
                <c:v>7.0000000000000007E-2</c:v>
              </c:pt>
              <c:pt idx="2">
                <c:v>0.08</c:v>
              </c:pt>
              <c:pt idx="3">
                <c:v>0.05</c:v>
              </c:pt>
            </c:numLit>
          </c:val>
          <c:extLst>
            <c:ext xmlns:c16="http://schemas.microsoft.com/office/drawing/2014/chart" uri="{C3380CC4-5D6E-409C-BE32-E72D297353CC}">
              <c16:uniqueId val="{00000000-AE8D-4FCE-A3DD-26CDAA632B07}"/>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0.56000000000000005</c:v>
              </c:pt>
              <c:pt idx="1">
                <c:v>0.51</c:v>
              </c:pt>
              <c:pt idx="2">
                <c:v>0.53</c:v>
              </c:pt>
              <c:pt idx="3">
                <c:v>0.54</c:v>
              </c:pt>
            </c:numLit>
          </c:val>
          <c:extLst>
            <c:ext xmlns:c16="http://schemas.microsoft.com/office/drawing/2014/chart" uri="{C3380CC4-5D6E-409C-BE32-E72D297353CC}">
              <c16:uniqueId val="{00000001-AE8D-4FCE-A3DD-26CDAA632B07}"/>
            </c:ext>
          </c:extLst>
        </c:ser>
        <c:ser>
          <c:idx val="2"/>
          <c:order val="2"/>
          <c:tx>
            <c:strRef>
              <c:f>Taul1!$D$1</c:f>
              <c:strCache>
                <c:ptCount val="1"/>
                <c:pt idx="0">
                  <c:v>Increased</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0.34</c:v>
              </c:pt>
              <c:pt idx="1">
                <c:v>0.42</c:v>
              </c:pt>
              <c:pt idx="2">
                <c:v>0.39</c:v>
              </c:pt>
              <c:pt idx="3">
                <c:v>0.41</c:v>
              </c:pt>
            </c:numLit>
          </c:val>
          <c:extLst>
            <c:ext xmlns:c16="http://schemas.microsoft.com/office/drawing/2014/chart" uri="{C3380CC4-5D6E-409C-BE32-E72D297353CC}">
              <c16:uniqueId val="{00000002-AE8D-4FCE-A3DD-26CDAA632B07}"/>
            </c:ext>
          </c:extLst>
        </c:ser>
        <c:dLbls>
          <c:showLegendKey val="0"/>
          <c:showVal val="0"/>
          <c:showCatName val="0"/>
          <c:showSerName val="0"/>
          <c:showPercent val="0"/>
          <c:showBubbleSize val="0"/>
        </c:dLbls>
        <c:gapWidth val="150"/>
        <c:overlap val="100"/>
        <c:axId val="212579776"/>
        <c:axId val="213896352"/>
      </c:barChart>
      <c:catAx>
        <c:axId val="212579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3896352"/>
        <c:crosses val="autoZero"/>
        <c:auto val="1"/>
        <c:lblAlgn val="ctr"/>
        <c:lblOffset val="100"/>
        <c:noMultiLvlLbl val="0"/>
      </c:catAx>
      <c:valAx>
        <c:axId val="213896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125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400" b="0" i="0" u="none" strike="noStrike" kern="1200" spc="0" baseline="0" dirty="0">
                <a:solidFill>
                  <a:schemeClr val="tx1"/>
                </a:solidFill>
              </a:rPr>
              <a:t>Balance figure, Companies with fewer than 150 employees</a:t>
            </a:r>
            <a:endParaRPr lang="fi-FI" sz="1400" b="0" i="0" u="none" strike="noStrike" kern="1200" spc="0" baseline="0"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Fewer than 150 people employ</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23</c:v>
              </c:pt>
              <c:pt idx="1">
                <c:v>27</c:v>
              </c:pt>
              <c:pt idx="2">
                <c:v>20</c:v>
              </c:pt>
              <c:pt idx="3">
                <c:v>24</c:v>
              </c:pt>
            </c:numLit>
          </c:val>
          <c:extLst>
            <c:ext xmlns:c16="http://schemas.microsoft.com/office/drawing/2014/chart" uri="{C3380CC4-5D6E-409C-BE32-E72D297353CC}">
              <c16:uniqueId val="{00000000-6EAA-4B6A-B644-43B0545DB621}"/>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400" b="0" i="0" u="none" strike="noStrike" kern="1200" spc="0" baseline="0" dirty="0">
                <a:solidFill>
                  <a:schemeClr val="tx1"/>
                </a:solidFill>
              </a:rPr>
              <a:t>Balance figure, Companies with more than 150 employees</a:t>
            </a:r>
            <a:endParaRPr lang="fi-FI" sz="1400" b="0" i="0" u="none" strike="noStrike" kern="1200" spc="0" baseline="0"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manualLayout>
          <c:layoutTarget val="inner"/>
          <c:xMode val="edge"/>
          <c:yMode val="edge"/>
          <c:x val="0.15298892572044584"/>
          <c:y val="0.15065941610507036"/>
          <c:w val="0.81013552358794616"/>
          <c:h val="0.73586654365852422"/>
        </c:manualLayout>
      </c:layout>
      <c:barChart>
        <c:barDir val="col"/>
        <c:grouping val="clustered"/>
        <c:varyColors val="0"/>
        <c:ser>
          <c:idx val="0"/>
          <c:order val="0"/>
          <c:tx>
            <c:strRef>
              <c:f>Taul1!$B$1</c:f>
              <c:strCache>
                <c:ptCount val="1"/>
                <c:pt idx="0">
                  <c:v>More than 150 people employ</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Order backlog</c:v>
                </c:pt>
                <c:pt idx="1">
                  <c:v>New orders</c:v>
                </c:pt>
                <c:pt idx="2">
                  <c:v>Employment</c:v>
                </c:pt>
                <c:pt idx="3">
                  <c:v>Production</c:v>
                </c:pt>
              </c:strCache>
            </c:strRef>
          </c:cat>
          <c:val>
            <c:numLit>
              <c:formatCode>General</c:formatCode>
              <c:ptCount val="4"/>
              <c:pt idx="0">
                <c:v>24</c:v>
              </c:pt>
              <c:pt idx="1">
                <c:v>36</c:v>
              </c:pt>
              <c:pt idx="2">
                <c:v>31</c:v>
              </c:pt>
              <c:pt idx="3">
                <c:v>36</c:v>
              </c:pt>
            </c:numLit>
          </c:val>
          <c:extLst>
            <c:ext xmlns:c16="http://schemas.microsoft.com/office/drawing/2014/chart" uri="{C3380CC4-5D6E-409C-BE32-E72D297353CC}">
              <c16:uniqueId val="{00000000-E49E-4599-AC67-E2251D54B6F8}"/>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b="1"/>
              <a:t>Finished goods inventories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Increased</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0.04</c:v>
              </c:pt>
              <c:pt idx="1">
                <c:v>0.12</c:v>
              </c:pt>
            </c:numLit>
          </c:val>
          <c:extLst>
            <c:ext xmlns:c16="http://schemas.microsoft.com/office/drawing/2014/chart" uri="{C3380CC4-5D6E-409C-BE32-E72D297353CC}">
              <c16:uniqueId val="{00000000-4590-4955-9010-0246D24CFD0B}"/>
            </c:ext>
          </c:extLst>
        </c:ser>
        <c:ser>
          <c:idx val="1"/>
          <c:order val="1"/>
          <c:tx>
            <c:strRef>
              <c:f>Taul1!$C$1</c:f>
              <c:strCache>
                <c:ptCount val="1"/>
                <c:pt idx="0">
                  <c:v>Unchanged</c:v>
                </c:pt>
              </c:strCache>
            </c:strRef>
          </c:tx>
          <c:spPr>
            <a:solidFill>
              <a:schemeClr val="accent1"/>
            </a:solidFill>
            <a:ln>
              <a:noFill/>
            </a:ln>
            <a:effectLst/>
          </c:spPr>
          <c:invertIfNegative val="0"/>
          <c:dLbls>
            <c:dLbl>
              <c:idx val="0"/>
              <c:tx>
                <c:rich>
                  <a:bodyPr/>
                  <a:lstStyle/>
                  <a:p>
                    <a:fld id="{33BB845E-778B-46E5-9BB1-82F92D4E2F44}"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590-4955-9010-0246D24CFD0B}"/>
                </c:ext>
              </c:extLst>
            </c:dLbl>
            <c:dLbl>
              <c:idx val="1"/>
              <c:layout>
                <c:manualLayout>
                  <c:x val="0"/>
                  <c:y val="4.0274053837213173E-3"/>
                </c:manualLayout>
              </c:layout>
              <c:tx>
                <c:rich>
                  <a:bodyPr/>
                  <a:lstStyle/>
                  <a:p>
                    <a:fld id="{2930EF5B-20C0-4284-BB67-79C9FE157280}"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590-4955-9010-0246D24CFD0B}"/>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0.93</c:v>
              </c:pt>
              <c:pt idx="1">
                <c:v>0.72</c:v>
              </c:pt>
            </c:numLit>
          </c:val>
          <c:extLst>
            <c:ext xmlns:c16="http://schemas.microsoft.com/office/drawing/2014/chart" uri="{C3380CC4-5D6E-409C-BE32-E72D297353CC}">
              <c16:uniqueId val="{00000003-4590-4955-9010-0246D24CFD0B}"/>
            </c:ext>
          </c:extLst>
        </c:ser>
        <c:ser>
          <c:idx val="2"/>
          <c:order val="2"/>
          <c:tx>
            <c:strRef>
              <c:f>Taul1!$D$1</c:f>
              <c:strCache>
                <c:ptCount val="1"/>
                <c:pt idx="0">
                  <c:v>Reduced</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0.02</c:v>
              </c:pt>
              <c:pt idx="1">
                <c:v>0.16</c:v>
              </c:pt>
            </c:numLit>
          </c:val>
          <c:extLst>
            <c:ext xmlns:c16="http://schemas.microsoft.com/office/drawing/2014/chart" uri="{C3380CC4-5D6E-409C-BE32-E72D297353CC}">
              <c16:uniqueId val="{00000004-4590-4955-9010-0246D24CFD0B}"/>
            </c:ext>
          </c:extLst>
        </c:ser>
        <c:dLbls>
          <c:showLegendKey val="0"/>
          <c:showVal val="0"/>
          <c:showCatName val="0"/>
          <c:showSerName val="0"/>
          <c:showPercent val="0"/>
          <c:showBubbleSize val="0"/>
        </c:dLbls>
        <c:gapWidth val="150"/>
        <c:overlap val="100"/>
        <c:axId val="540530448"/>
        <c:axId val="525245056"/>
      </c:barChart>
      <c:catAx>
        <c:axId val="540530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45056"/>
        <c:crosses val="autoZero"/>
        <c:auto val="1"/>
        <c:lblAlgn val="ctr"/>
        <c:lblOffset val="100"/>
        <c:noMultiLvlLbl val="0"/>
      </c:catAx>
      <c:valAx>
        <c:axId val="5252450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53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b="1"/>
              <a:t>Suppliers' delivery times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Shortened</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C06C-478B-9C88-E6F25255E51D}"/>
                </c:ext>
              </c:extLst>
            </c:dLbl>
            <c:dLbl>
              <c:idx val="1"/>
              <c:layout>
                <c:manualLayout>
                  <c:x val="3.4036179215954504E-2"/>
                  <c:y val="-3.597569112040715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06C-478B-9C88-E6F25255E51D}"/>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c:v>
              </c:pt>
              <c:pt idx="1">
                <c:v>0.02</c:v>
              </c:pt>
            </c:numLit>
          </c:val>
          <c:extLst>
            <c:ext xmlns:c16="http://schemas.microsoft.com/office/drawing/2014/chart" uri="{C3380CC4-5D6E-409C-BE32-E72D297353CC}">
              <c16:uniqueId val="{00000002-C06C-478B-9C88-E6F25255E51D}"/>
            </c:ext>
          </c:extLst>
        </c:ser>
        <c:ser>
          <c:idx val="1"/>
          <c:order val="1"/>
          <c:tx>
            <c:strRef>
              <c:f>Taul1!$C$1</c:f>
              <c:strCache>
                <c:ptCount val="1"/>
                <c:pt idx="0">
                  <c:v>Unchanged</c:v>
                </c:pt>
              </c:strCache>
            </c:strRef>
          </c:tx>
          <c:spPr>
            <a:solidFill>
              <a:schemeClr val="accent1"/>
            </a:solidFill>
            <a:ln>
              <a:noFill/>
            </a:ln>
            <a:effectLst/>
          </c:spPr>
          <c:invertIfNegative val="0"/>
          <c:dLbls>
            <c:dLbl>
              <c:idx val="0"/>
              <c:layout>
                <c:manualLayout>
                  <c:x val="6.1883962210826475E-3"/>
                  <c:y val="-7.8493323741079049E-3"/>
                </c:manualLayout>
              </c:layout>
              <c:tx>
                <c:rich>
                  <a:bodyPr/>
                  <a:lstStyle/>
                  <a:p>
                    <a:fld id="{4F71B208-E41F-4F9B-9507-B401DDC6DF83}"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06C-478B-9C88-E6F25255E51D}"/>
                </c:ext>
              </c:extLst>
            </c:dLbl>
            <c:dLbl>
              <c:idx val="1"/>
              <c:tx>
                <c:rich>
                  <a:bodyPr/>
                  <a:lstStyle/>
                  <a:p>
                    <a:fld id="{BD6624C5-5F74-4905-B5DC-6EC0CC8A376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C06C-478B-9C88-E6F25255E51D}"/>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0.73</c:v>
              </c:pt>
              <c:pt idx="1">
                <c:v>0.64</c:v>
              </c:pt>
            </c:numLit>
          </c:val>
          <c:extLst>
            <c:ext xmlns:c16="http://schemas.microsoft.com/office/drawing/2014/chart" uri="{C3380CC4-5D6E-409C-BE32-E72D297353CC}">
              <c16:uniqueId val="{00000005-C06C-478B-9C88-E6F25255E51D}"/>
            </c:ext>
          </c:extLst>
        </c:ser>
        <c:ser>
          <c:idx val="2"/>
          <c:order val="2"/>
          <c:tx>
            <c:strRef>
              <c:f>Taul1!$D$1</c:f>
              <c:strCache>
                <c:ptCount val="1"/>
                <c:pt idx="0">
                  <c:v>Extended</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0.27</c:v>
              </c:pt>
              <c:pt idx="1">
                <c:v>0.34</c:v>
              </c:pt>
            </c:numLit>
          </c:val>
          <c:extLst>
            <c:ext xmlns:c16="http://schemas.microsoft.com/office/drawing/2014/chart" uri="{C3380CC4-5D6E-409C-BE32-E72D297353CC}">
              <c16:uniqueId val="{00000006-C06C-478B-9C88-E6F25255E51D}"/>
            </c:ext>
          </c:extLst>
        </c:ser>
        <c:dLbls>
          <c:showLegendKey val="0"/>
          <c:showVal val="0"/>
          <c:showCatName val="0"/>
          <c:showSerName val="0"/>
          <c:showPercent val="0"/>
          <c:showBubbleSize val="0"/>
        </c:dLbls>
        <c:gapWidth val="150"/>
        <c:overlap val="100"/>
        <c:axId val="540530448"/>
        <c:axId val="525245056"/>
      </c:barChart>
      <c:catAx>
        <c:axId val="540530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45056"/>
        <c:crosses val="autoZero"/>
        <c:auto val="1"/>
        <c:lblAlgn val="ctr"/>
        <c:lblOffset val="100"/>
        <c:noMultiLvlLbl val="0"/>
      </c:catAx>
      <c:valAx>
        <c:axId val="5252450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53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a:solidFill>
                  <a:schemeClr val="tx1"/>
                </a:solidFill>
              </a:rPr>
              <a:t>Balance figure, finished goods inventories</a:t>
            </a:r>
          </a:p>
        </c:rich>
      </c:tx>
      <c:layout>
        <c:manualLayout>
          <c:xMode val="edge"/>
          <c:yMode val="edge"/>
          <c:x val="0.14332116676959236"/>
          <c:y val="2.754279822437249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Finished goods inventories</c:v>
                </c:pt>
              </c:strCache>
            </c:strRef>
          </c:tx>
          <c:spPr>
            <a:solidFill>
              <a:schemeClr val="accent1"/>
            </a:solidFill>
            <a:ln>
              <a:noFill/>
            </a:ln>
            <a:effectLst/>
          </c:spPr>
          <c:invertIfNegative val="0"/>
          <c:dLbls>
            <c:dLbl>
              <c:idx val="0"/>
              <c:layout>
                <c:manualLayout>
                  <c:x val="0"/>
                  <c:y val="-7.08243382912435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9F8-499E-8CDC-F828E1836184}"/>
                </c:ext>
              </c:extLst>
            </c:dLbl>
            <c:dLbl>
              <c:idx val="1"/>
              <c:layout>
                <c:manualLayout>
                  <c:x val="-3.1435402088487332E-17"/>
                  <c:y val="-6.29549673699942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9F8-499E-8CDC-F828E1836184}"/>
                </c:ext>
              </c:extLst>
            </c:dLbl>
            <c:dLbl>
              <c:idx val="2"/>
              <c:layout>
                <c:manualLayout>
                  <c:x val="0"/>
                  <c:y val="-7.4759023751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9F8-499E-8CDC-F828E1836184}"/>
                </c:ext>
              </c:extLst>
            </c:dLbl>
            <c:dLbl>
              <c:idx val="3"/>
              <c:layout>
                <c:manualLayout>
                  <c:x val="0"/>
                  <c:y val="-7.4759023751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F8-499E-8CDC-F828E1836184}"/>
                </c:ext>
              </c:extLst>
            </c:dLbl>
            <c:dLbl>
              <c:idx val="5"/>
              <c:layout>
                <c:manualLayout>
                  <c:x val="-6.8587124144584895E-3"/>
                  <c:y val="-7.475902375186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F8-499E-8CDC-F828E1836184}"/>
                </c:ext>
              </c:extLst>
            </c:dLbl>
            <c:dLbl>
              <c:idx val="7"/>
              <c:layout>
                <c:manualLayout>
                  <c:x val="0"/>
                  <c:y val="-2.75427982243724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F8-499E-8CDC-F828E183618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2</c:v>
              </c:pt>
              <c:pt idx="1">
                <c:v>4</c:v>
              </c:pt>
              <c:pt idx="2">
                <c:v>3</c:v>
              </c:pt>
              <c:pt idx="3">
                <c:v>3</c:v>
              </c:pt>
              <c:pt idx="4">
                <c:v>7</c:v>
              </c:pt>
              <c:pt idx="5">
                <c:v>3</c:v>
              </c:pt>
              <c:pt idx="6">
                <c:v>0</c:v>
              </c:pt>
              <c:pt idx="7">
                <c:v>-4</c:v>
              </c:pt>
              <c:pt idx="8">
                <c:v>4</c:v>
              </c:pt>
            </c:numLit>
          </c:val>
          <c:extLst>
            <c:ext xmlns:c16="http://schemas.microsoft.com/office/drawing/2014/chart" uri="{C3380CC4-5D6E-409C-BE32-E72D297353CC}">
              <c16:uniqueId val="{00000006-09F8-499E-8CDC-F828E1836184}"/>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b="0" i="0" u="none" strike="noStrike" kern="1200" spc="0" baseline="0">
                <a:solidFill>
                  <a:srgbClr val="29282E"/>
                </a:solidFill>
              </a:rPr>
              <a:t>Balance figure, suppliers' delivery times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Suppliers' delivery times</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-10</c:v>
              </c:pt>
              <c:pt idx="1">
                <c:v>-12</c:v>
              </c:pt>
              <c:pt idx="2">
                <c:v>5</c:v>
              </c:pt>
              <c:pt idx="3">
                <c:v>10</c:v>
              </c:pt>
              <c:pt idx="4">
                <c:v>10</c:v>
              </c:pt>
              <c:pt idx="5">
                <c:v>6</c:v>
              </c:pt>
              <c:pt idx="6">
                <c:v>17</c:v>
              </c:pt>
              <c:pt idx="7">
                <c:v>34</c:v>
              </c:pt>
              <c:pt idx="8">
                <c:v>31</c:v>
              </c:pt>
            </c:numLit>
          </c:val>
          <c:extLst>
            <c:ext xmlns:c16="http://schemas.microsoft.com/office/drawing/2014/chart" uri="{C3380CC4-5D6E-409C-BE32-E72D297353CC}">
              <c16:uniqueId val="{00000000-C702-4D2E-9827-7BBA2E25A51F}"/>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40"/>
          <c:min val="-2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Deteriorating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Production</c:v>
                </c:pt>
                <c:pt idx="1">
                  <c:v>Employment</c:v>
                </c:pt>
              </c:strCache>
            </c:strRef>
          </c:cat>
          <c:val>
            <c:numLit>
              <c:formatCode>General</c:formatCode>
              <c:ptCount val="2"/>
              <c:pt idx="0">
                <c:v>0.05</c:v>
              </c:pt>
              <c:pt idx="1">
                <c:v>0.06</c:v>
              </c:pt>
            </c:numLit>
          </c:val>
          <c:extLst>
            <c:ext xmlns:c16="http://schemas.microsoft.com/office/drawing/2014/chart" uri="{C3380CC4-5D6E-409C-BE32-E72D297353CC}">
              <c16:uniqueId val="{00000000-1065-45BB-ACC5-FCA904A0193B}"/>
            </c:ext>
          </c:extLst>
        </c:ser>
        <c:ser>
          <c:idx val="1"/>
          <c:order val="1"/>
          <c:tx>
            <c:strRef>
              <c:f>Taul1!$C$1</c:f>
              <c:strCache>
                <c:ptCount val="1"/>
                <c:pt idx="0">
                  <c:v>Remains 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Production</c:v>
                </c:pt>
                <c:pt idx="1">
                  <c:v>Employment</c:v>
                </c:pt>
              </c:strCache>
            </c:strRef>
          </c:cat>
          <c:val>
            <c:numLit>
              <c:formatCode>General</c:formatCode>
              <c:ptCount val="2"/>
              <c:pt idx="0">
                <c:v>0.55000000000000004</c:v>
              </c:pt>
              <c:pt idx="1">
                <c:v>0.63</c:v>
              </c:pt>
            </c:numLit>
          </c:val>
          <c:extLst>
            <c:ext xmlns:c16="http://schemas.microsoft.com/office/drawing/2014/chart" uri="{C3380CC4-5D6E-409C-BE32-E72D297353CC}">
              <c16:uniqueId val="{00000001-1065-45BB-ACC5-FCA904A0193B}"/>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Production</c:v>
                </c:pt>
                <c:pt idx="1">
                  <c:v>Employment</c:v>
                </c:pt>
              </c:strCache>
            </c:strRef>
          </c:cat>
          <c:val>
            <c:numLit>
              <c:formatCode>General</c:formatCode>
              <c:ptCount val="2"/>
              <c:pt idx="0">
                <c:v>0.41</c:v>
              </c:pt>
              <c:pt idx="1">
                <c:v>0.31</c:v>
              </c:pt>
            </c:numLit>
          </c:val>
          <c:extLst>
            <c:ext xmlns:c16="http://schemas.microsoft.com/office/drawing/2014/chart" uri="{C3380CC4-5D6E-409C-BE32-E72D297353CC}">
              <c16:uniqueId val="{00000002-1065-45BB-ACC5-FCA904A0193B}"/>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err="1">
                <a:solidFill>
                  <a:schemeClr val="tx1"/>
                </a:solidFill>
              </a:rPr>
              <a:t>Employment</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Employment</c:v>
                </c:pt>
              </c:strCache>
            </c:strRef>
          </c:tx>
          <c:spPr>
            <a:solidFill>
              <a:schemeClr val="accent2"/>
            </a:solidFill>
            <a:ln>
              <a:noFill/>
            </a:ln>
            <a:effectLst/>
          </c:spPr>
          <c:invertIfNegative val="0"/>
          <c:dLbls>
            <c:dLbl>
              <c:idx val="1"/>
              <c:layout>
                <c:manualLayout>
                  <c:x val="-9.3803941882918407E-3"/>
                  <c:y val="-9.03471731634563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33A-4E16-A952-41B290EC57EF}"/>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-7</c:v>
              </c:pt>
              <c:pt idx="1">
                <c:v>-2</c:v>
              </c:pt>
              <c:pt idx="2">
                <c:v>15</c:v>
              </c:pt>
              <c:pt idx="3">
                <c:v>4</c:v>
              </c:pt>
              <c:pt idx="4">
                <c:v>2</c:v>
              </c:pt>
              <c:pt idx="5">
                <c:v>15</c:v>
              </c:pt>
              <c:pt idx="6">
                <c:v>18</c:v>
              </c:pt>
              <c:pt idx="7">
                <c:v>15</c:v>
              </c:pt>
              <c:pt idx="8">
                <c:v>24</c:v>
              </c:pt>
            </c:numLit>
          </c:val>
          <c:extLst>
            <c:ext xmlns:c16="http://schemas.microsoft.com/office/drawing/2014/chart" uri="{C3380CC4-5D6E-409C-BE32-E72D297353CC}">
              <c16:uniqueId val="{00000001-833A-4E16-A952-41B290EC57EF}"/>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err="1">
                <a:solidFill>
                  <a:schemeClr val="tx1"/>
                </a:solidFill>
              </a:rPr>
              <a:t>Production</a:t>
            </a:r>
            <a:endParaRPr lang="en-US">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Taul1!$B$1</c:f>
              <c:strCache>
                <c:ptCount val="1"/>
                <c:pt idx="0">
                  <c:v>Production</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Lit>
              <c:formatCode>General</c:formatCode>
              <c:ptCount val="9"/>
              <c:pt idx="0">
                <c:v>3</c:v>
              </c:pt>
              <c:pt idx="1">
                <c:v>8</c:v>
              </c:pt>
              <c:pt idx="2">
                <c:v>27</c:v>
              </c:pt>
              <c:pt idx="3">
                <c:v>13</c:v>
              </c:pt>
              <c:pt idx="4">
                <c:v>12</c:v>
              </c:pt>
              <c:pt idx="5">
                <c:v>24</c:v>
              </c:pt>
              <c:pt idx="6">
                <c:v>33</c:v>
              </c:pt>
              <c:pt idx="7">
                <c:v>23</c:v>
              </c:pt>
              <c:pt idx="8">
                <c:v>36</c:v>
              </c:pt>
            </c:numLit>
          </c:val>
          <c:extLst>
            <c:ext xmlns:c16="http://schemas.microsoft.com/office/drawing/2014/chart" uri="{C3380CC4-5D6E-409C-BE32-E72D297353CC}">
              <c16:uniqueId val="{00000000-EFD1-4973-9BC3-BF5D90D5DFC6}"/>
            </c:ext>
          </c:extLst>
        </c:ser>
        <c:dLbls>
          <c:showLegendKey val="0"/>
          <c:showVal val="0"/>
          <c:showCatName val="0"/>
          <c:showSerName val="0"/>
          <c:showPercent val="0"/>
          <c:showBubbleSize val="0"/>
        </c:dLbls>
        <c:gapWidth val="219"/>
        <c:overlap val="-27"/>
        <c:axId val="756377119"/>
        <c:axId val="756376159"/>
      </c:barChart>
      <c:catAx>
        <c:axId val="75637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fi-FI"/>
          </a:p>
        </c:txPr>
        <c:crossAx val="756376159"/>
        <c:crosses val="autoZero"/>
        <c:auto val="1"/>
        <c:lblAlgn val="ctr"/>
        <c:lblOffset val="100"/>
        <c:noMultiLvlLbl val="0"/>
      </c:catAx>
      <c:valAx>
        <c:axId val="756376159"/>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756377119"/>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dirty="0"/>
              <a:t>Balance figure, manufacturing industry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Industry</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Employment</c:v>
                </c:pt>
                <c:pt idx="1">
                  <c:v>Production</c:v>
                </c:pt>
              </c:strCache>
            </c:strRef>
          </c:cat>
          <c:val>
            <c:numLit>
              <c:formatCode>General</c:formatCode>
              <c:ptCount val="2"/>
              <c:pt idx="0">
                <c:v>22</c:v>
              </c:pt>
              <c:pt idx="1">
                <c:v>34</c:v>
              </c:pt>
            </c:numLit>
          </c:val>
          <c:extLst>
            <c:ext xmlns:c16="http://schemas.microsoft.com/office/drawing/2014/chart" uri="{C3380CC4-5D6E-409C-BE32-E72D297353CC}">
              <c16:uniqueId val="{00000000-731A-4B61-A128-6B6624B9F733}"/>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a:t>Balance figure, services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Services</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Employment</c:v>
                </c:pt>
                <c:pt idx="1">
                  <c:v>Production</c:v>
                </c:pt>
              </c:strCache>
            </c:strRef>
          </c:cat>
          <c:val>
            <c:numLit>
              <c:formatCode>General</c:formatCode>
              <c:ptCount val="2"/>
              <c:pt idx="0">
                <c:v>31</c:v>
              </c:pt>
              <c:pt idx="1">
                <c:v>43</c:v>
              </c:pt>
            </c:numLit>
          </c:val>
          <c:extLst>
            <c:ext xmlns:c16="http://schemas.microsoft.com/office/drawing/2014/chart" uri="{C3380CC4-5D6E-409C-BE32-E72D297353CC}">
              <c16:uniqueId val="{00000000-E8AB-4415-9AD6-2B3E539D01D2}"/>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b="1"/>
              <a:t>Employment</a:t>
            </a:r>
          </a:p>
        </c:rich>
      </c:tx>
      <c:layout>
        <c:manualLayout>
          <c:xMode val="edge"/>
          <c:yMode val="edge"/>
          <c:x val="0.42277840269966255"/>
          <c:y val="2.1515018725407373E-2"/>
        </c:manualLayout>
      </c:layout>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Deteriorating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0.06</c:v>
              </c:pt>
              <c:pt idx="1">
                <c:v>7.0000000000000007E-2</c:v>
              </c:pt>
            </c:numLit>
          </c:val>
          <c:extLst>
            <c:ext xmlns:c16="http://schemas.microsoft.com/office/drawing/2014/chart" uri="{C3380CC4-5D6E-409C-BE32-E72D297353CC}">
              <c16:uniqueId val="{00000000-50CC-43A8-84A2-109496CA3716}"/>
            </c:ext>
          </c:extLst>
        </c:ser>
        <c:ser>
          <c:idx val="1"/>
          <c:order val="1"/>
          <c:tx>
            <c:strRef>
              <c:f>Taul1!$C$1</c:f>
              <c:strCache>
                <c:ptCount val="1"/>
                <c:pt idx="0">
                  <c:v>Remains 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0.57999999999999996</c:v>
              </c:pt>
              <c:pt idx="1">
                <c:v>0.64</c:v>
              </c:pt>
            </c:numLit>
          </c:val>
          <c:extLst>
            <c:ext xmlns:c16="http://schemas.microsoft.com/office/drawing/2014/chart" uri="{C3380CC4-5D6E-409C-BE32-E72D297353CC}">
              <c16:uniqueId val="{00000001-50CC-43A8-84A2-109496CA3716}"/>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0.36</c:v>
              </c:pt>
              <c:pt idx="1">
                <c:v>0.28999999999999998</c:v>
              </c:pt>
            </c:numLit>
          </c:val>
          <c:extLst>
            <c:ext xmlns:c16="http://schemas.microsoft.com/office/drawing/2014/chart" uri="{C3380CC4-5D6E-409C-BE32-E72D297353CC}">
              <c16:uniqueId val="{00000002-50CC-43A8-84A2-109496CA3716}"/>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r>
              <a:rPr lang="en" b="1"/>
              <a:t>Production</a:t>
            </a:r>
          </a:p>
        </c:rich>
      </c:tx>
      <c:overlay val="0"/>
      <c:spPr>
        <a:noFill/>
        <a:ln>
          <a:noFill/>
        </a:ln>
        <a:effectLst/>
      </c:spPr>
      <c:txPr>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endParaRPr lang="fi-FI"/>
        </a:p>
      </c:txPr>
    </c:title>
    <c:autoTitleDeleted val="0"/>
    <c:plotArea>
      <c:layout>
        <c:manualLayout>
          <c:layoutTarget val="inner"/>
          <c:xMode val="edge"/>
          <c:yMode val="edge"/>
          <c:x val="0.38095365579302587"/>
          <c:y val="0.12663395555595711"/>
          <c:w val="0.55715343082114732"/>
          <c:h val="0.69074249967247481"/>
        </c:manualLayout>
      </c:layout>
      <c:barChart>
        <c:barDir val="bar"/>
        <c:grouping val="percentStacked"/>
        <c:varyColors val="0"/>
        <c:ser>
          <c:idx val="0"/>
          <c:order val="0"/>
          <c:tx>
            <c:strRef>
              <c:f>Taul1!$B$1</c:f>
              <c:strCache>
                <c:ptCount val="1"/>
                <c:pt idx="0">
                  <c:v>Deteriorating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0.03</c:v>
              </c:pt>
              <c:pt idx="1">
                <c:v>0.05</c:v>
              </c:pt>
            </c:numLit>
          </c:val>
          <c:extLst>
            <c:ext xmlns:c16="http://schemas.microsoft.com/office/drawing/2014/chart" uri="{C3380CC4-5D6E-409C-BE32-E72D297353CC}">
              <c16:uniqueId val="{00000000-0F63-49E9-A606-5A98B78C810F}"/>
            </c:ext>
          </c:extLst>
        </c:ser>
        <c:ser>
          <c:idx val="1"/>
          <c:order val="1"/>
          <c:tx>
            <c:strRef>
              <c:f>Taul1!$C$1</c:f>
              <c:strCache>
                <c:ptCount val="1"/>
                <c:pt idx="0">
                  <c:v>Remains 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0.51</c:v>
              </c:pt>
              <c:pt idx="1">
                <c:v>0.56000000000000005</c:v>
              </c:pt>
            </c:numLit>
          </c:val>
          <c:extLst>
            <c:ext xmlns:c16="http://schemas.microsoft.com/office/drawing/2014/chart" uri="{C3380CC4-5D6E-409C-BE32-E72D297353CC}">
              <c16:uniqueId val="{00000001-0F63-49E9-A606-5A98B78C810F}"/>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0.46</c:v>
              </c:pt>
              <c:pt idx="1">
                <c:v>0.39</c:v>
              </c:pt>
            </c:numLit>
          </c:val>
          <c:extLst>
            <c:ext xmlns:c16="http://schemas.microsoft.com/office/drawing/2014/chart" uri="{C3380CC4-5D6E-409C-BE32-E72D297353CC}">
              <c16:uniqueId val="{00000002-0F63-49E9-A606-5A98B78C810F}"/>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a:t>Balance figure, over 150 employing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More than 150 people employ</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Employment</c:v>
                </c:pt>
                <c:pt idx="1">
                  <c:v>Production</c:v>
                </c:pt>
              </c:strCache>
            </c:strRef>
          </c:cat>
          <c:val>
            <c:numLit>
              <c:formatCode>General</c:formatCode>
              <c:ptCount val="2"/>
              <c:pt idx="0">
                <c:v>25</c:v>
              </c:pt>
              <c:pt idx="1">
                <c:v>39</c:v>
              </c:pt>
            </c:numLit>
          </c:val>
          <c:extLst>
            <c:ext xmlns:c16="http://schemas.microsoft.com/office/drawing/2014/chart" uri="{C3380CC4-5D6E-409C-BE32-E72D297353CC}">
              <c16:uniqueId val="{00000000-C72C-4BDD-AFCA-6439777BF7C3}"/>
            </c:ext>
          </c:extLst>
        </c:ser>
        <c:dLbls>
          <c:showLegendKey val="0"/>
          <c:showVal val="0"/>
          <c:showCatName val="0"/>
          <c:showSerName val="0"/>
          <c:showPercent val="0"/>
          <c:showBubbleSize val="0"/>
        </c:dLbls>
        <c:gapWidth val="182"/>
        <c:axId val="12037216"/>
        <c:axId val="12021856"/>
      </c:barChart>
      <c:catAx>
        <c:axId val="1203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21856"/>
        <c:crosses val="autoZero"/>
        <c:auto val="1"/>
        <c:lblAlgn val="ctr"/>
        <c:lblOffset val="100"/>
        <c:noMultiLvlLbl val="0"/>
      </c:catAx>
      <c:valAx>
        <c:axId val="12021856"/>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37216"/>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 sz="1400" b="0" i="0" u="none" strike="noStrike" kern="1200" spc="0" baseline="0">
                <a:solidFill>
                  <a:srgbClr val="000000"/>
                </a:solidFill>
              </a:rPr>
              <a:t>Balance figure, less than 150 employing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Employment</c:v>
                </c:pt>
                <c:pt idx="1">
                  <c:v>Production</c:v>
                </c:pt>
              </c:strCache>
            </c:strRef>
          </c:cat>
          <c:val>
            <c:numRef>
              <c:f>Taul1!$B$2:$B$3</c:f>
              <c:numCache>
                <c:formatCode>General</c:formatCode>
                <c:ptCount val="2"/>
                <c:pt idx="0">
                  <c:v>24</c:v>
                </c:pt>
                <c:pt idx="1">
                  <c:v>31</c:v>
                </c:pt>
              </c:numCache>
            </c:numRef>
          </c:val>
          <c:extLst>
            <c:ext xmlns:c16="http://schemas.microsoft.com/office/drawing/2014/chart" uri="{C3380CC4-5D6E-409C-BE32-E72D297353CC}">
              <c16:uniqueId val="{00000000-21B3-4E81-8887-5D66036DA771}"/>
            </c:ext>
          </c:extLst>
        </c:ser>
        <c:dLbls>
          <c:showLegendKey val="0"/>
          <c:showVal val="0"/>
          <c:showCatName val="0"/>
          <c:showSerName val="0"/>
          <c:showPercent val="0"/>
          <c:showBubbleSize val="0"/>
        </c:dLbls>
        <c:gapWidth val="219"/>
        <c:overlap val="-27"/>
        <c:axId val="622176847"/>
        <c:axId val="369203759"/>
      </c:barChart>
      <c:catAx>
        <c:axId val="622176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369203759"/>
        <c:crosses val="autoZero"/>
        <c:auto val="1"/>
        <c:lblAlgn val="ctr"/>
        <c:lblOffset val="100"/>
        <c:noMultiLvlLbl val="0"/>
      </c:catAx>
      <c:valAx>
        <c:axId val="369203759"/>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622176847"/>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b="1"/>
              <a:t>Employment</a:t>
            </a:r>
          </a:p>
        </c:rich>
      </c:tx>
      <c:layout>
        <c:manualLayout>
          <c:xMode val="edge"/>
          <c:yMode val="edge"/>
          <c:x val="0.42277840269966255"/>
          <c:y val="2.1515018725407373E-2"/>
        </c:manualLayout>
      </c:layout>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Deteriorating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0.03</c:v>
              </c:pt>
              <c:pt idx="1">
                <c:v>7.0000000000000007E-2</c:v>
              </c:pt>
            </c:numLit>
          </c:val>
          <c:extLst>
            <c:ext xmlns:c16="http://schemas.microsoft.com/office/drawing/2014/chart" uri="{C3380CC4-5D6E-409C-BE32-E72D297353CC}">
              <c16:uniqueId val="{00000000-1E3E-4948-9B28-61E93283B726}"/>
            </c:ext>
          </c:extLst>
        </c:ser>
        <c:ser>
          <c:idx val="1"/>
          <c:order val="1"/>
          <c:tx>
            <c:strRef>
              <c:f>Taul1!$C$1</c:f>
              <c:strCache>
                <c:ptCount val="1"/>
                <c:pt idx="0">
                  <c:v>Remains 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0.68</c:v>
              </c:pt>
              <c:pt idx="1">
                <c:v>0.62</c:v>
              </c:pt>
            </c:numLit>
          </c:val>
          <c:extLst>
            <c:ext xmlns:c16="http://schemas.microsoft.com/office/drawing/2014/chart" uri="{C3380CC4-5D6E-409C-BE32-E72D297353CC}">
              <c16:uniqueId val="{00000001-1E3E-4948-9B28-61E93283B726}"/>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0.28999999999999998</c:v>
              </c:pt>
              <c:pt idx="1">
                <c:v>0.31</c:v>
              </c:pt>
            </c:numLit>
          </c:val>
          <c:extLst>
            <c:ext xmlns:c16="http://schemas.microsoft.com/office/drawing/2014/chart" uri="{C3380CC4-5D6E-409C-BE32-E72D297353CC}">
              <c16:uniqueId val="{00000002-1E3E-4948-9B28-61E93283B726}"/>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r>
              <a:rPr lang="en" b="1"/>
              <a:t>Production</a:t>
            </a:r>
          </a:p>
        </c:rich>
      </c:tx>
      <c:overlay val="0"/>
      <c:spPr>
        <a:noFill/>
        <a:ln>
          <a:noFill/>
        </a:ln>
        <a:effectLst/>
      </c:spPr>
      <c:txPr>
        <a:bodyPr rot="0" spcFirstLastPara="1" vertOverflow="ellipsis" vert="horz" wrap="square" anchor="ctr" anchorCtr="1"/>
        <a:lstStyle/>
        <a:p>
          <a:pPr>
            <a:defRPr sz="1260" b="1" i="0" u="none" strike="noStrike" kern="1200" spc="0" baseline="0">
              <a:solidFill>
                <a:schemeClr val="tx1"/>
              </a:solidFill>
              <a:latin typeface="+mn-lt"/>
              <a:ea typeface="+mn-ea"/>
              <a:cs typeface="+mn-cs"/>
            </a:defRPr>
          </a:pPr>
          <a:endParaRPr lang="fi-FI"/>
        </a:p>
      </c:txPr>
    </c:title>
    <c:autoTitleDeleted val="0"/>
    <c:plotArea>
      <c:layout/>
      <c:barChart>
        <c:barDir val="bar"/>
        <c:grouping val="percentStacked"/>
        <c:varyColors val="0"/>
        <c:ser>
          <c:idx val="0"/>
          <c:order val="0"/>
          <c:tx>
            <c:strRef>
              <c:f>Taul1!$B$1</c:f>
              <c:strCache>
                <c:ptCount val="1"/>
                <c:pt idx="0">
                  <c:v>Deteriorating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0.02</c:v>
              </c:pt>
              <c:pt idx="1">
                <c:v>0.05</c:v>
              </c:pt>
            </c:numLit>
          </c:val>
          <c:extLst>
            <c:ext xmlns:c16="http://schemas.microsoft.com/office/drawing/2014/chart" uri="{C3380CC4-5D6E-409C-BE32-E72D297353CC}">
              <c16:uniqueId val="{00000000-1A92-4D98-94D4-AD8495B74815}"/>
            </c:ext>
          </c:extLst>
        </c:ser>
        <c:ser>
          <c:idx val="1"/>
          <c:order val="1"/>
          <c:tx>
            <c:strRef>
              <c:f>Taul1!$C$1</c:f>
              <c:strCache>
                <c:ptCount val="1"/>
                <c:pt idx="0">
                  <c:v>Remains 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0.57999999999999996</c:v>
              </c:pt>
              <c:pt idx="1">
                <c:v>0.54</c:v>
              </c:pt>
            </c:numLit>
          </c:val>
          <c:extLst>
            <c:ext xmlns:c16="http://schemas.microsoft.com/office/drawing/2014/chart" uri="{C3380CC4-5D6E-409C-BE32-E72D297353CC}">
              <c16:uniqueId val="{00000001-1A92-4D98-94D4-AD8495B74815}"/>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0.41</c:v>
              </c:pt>
              <c:pt idx="1">
                <c:v>0.41</c:v>
              </c:pt>
            </c:numLit>
          </c:val>
          <c:extLst>
            <c:ext xmlns:c16="http://schemas.microsoft.com/office/drawing/2014/chart" uri="{C3380CC4-5D6E-409C-BE32-E72D297353CC}">
              <c16:uniqueId val="{00000002-1A92-4D98-94D4-AD8495B74815}"/>
            </c:ext>
          </c:extLst>
        </c:ser>
        <c:dLbls>
          <c:showLegendKey val="0"/>
          <c:showVal val="0"/>
          <c:showCatName val="0"/>
          <c:showSerName val="0"/>
          <c:showPercent val="0"/>
          <c:showBubbleSize val="0"/>
        </c:dLbls>
        <c:gapWidth val="150"/>
        <c:overlap val="100"/>
        <c:axId val="540492864"/>
        <c:axId val="525251296"/>
      </c:barChart>
      <c:catAx>
        <c:axId val="54049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25251296"/>
        <c:crosses val="autoZero"/>
        <c:auto val="1"/>
        <c:lblAlgn val="ctr"/>
        <c:lblOffset val="100"/>
        <c:noMultiLvlLbl val="0"/>
      </c:catAx>
      <c:valAx>
        <c:axId val="525251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4049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Declining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0.03</c:v>
              </c:pt>
              <c:pt idx="1">
                <c:v>0.05</c:v>
              </c:pt>
              <c:pt idx="2">
                <c:v>0.13</c:v>
              </c:pt>
              <c:pt idx="3">
                <c:v>0.11</c:v>
              </c:pt>
            </c:numLit>
          </c:val>
          <c:extLst>
            <c:ext xmlns:c16="http://schemas.microsoft.com/office/drawing/2014/chart" uri="{C3380CC4-5D6E-409C-BE32-E72D297353CC}">
              <c16:uniqueId val="{00000000-AA31-4726-B6AB-BB30849A24E8}"/>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0.55000000000000004</c:v>
              </c:pt>
              <c:pt idx="1">
                <c:v>0.69</c:v>
              </c:pt>
              <c:pt idx="2">
                <c:v>0.69</c:v>
              </c:pt>
              <c:pt idx="3">
                <c:v>0.66</c:v>
              </c:pt>
            </c:numLit>
          </c:val>
          <c:extLst>
            <c:ext xmlns:c16="http://schemas.microsoft.com/office/drawing/2014/chart" uri="{C3380CC4-5D6E-409C-BE32-E72D297353CC}">
              <c16:uniqueId val="{00000001-AA31-4726-B6AB-BB30849A24E8}"/>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0.42</c:v>
              </c:pt>
              <c:pt idx="1">
                <c:v>0.27</c:v>
              </c:pt>
              <c:pt idx="2">
                <c:v>0.18</c:v>
              </c:pt>
              <c:pt idx="3">
                <c:v>0.24</c:v>
              </c:pt>
            </c:numLit>
          </c:val>
          <c:extLst>
            <c:ext xmlns:c16="http://schemas.microsoft.com/office/drawing/2014/chart" uri="{C3380CC4-5D6E-409C-BE32-E72D297353CC}">
              <c16:uniqueId val="{00000002-AA31-4726-B6AB-BB30849A24E8}"/>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Estimate in December 2025</c:v>
                </c:pt>
              </c:strCache>
            </c:strRef>
          </c:tx>
          <c:spPr>
            <a:solidFill>
              <a:schemeClr val="accent3">
                <a:lumMod val="40000"/>
                <a:lumOff val="60000"/>
              </a:schemeClr>
            </a:solidFill>
            <a:ln>
              <a:noFill/>
            </a:ln>
            <a:effectLst/>
          </c:spPr>
          <c:invertIfNegative val="0"/>
          <c:dLbls>
            <c:dLbl>
              <c:idx val="1"/>
              <c:layout>
                <c:manualLayout>
                  <c:x val="1.5134317063942491E-3"/>
                  <c:y val="0.107575093627036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CD-4305-86DC-1BAA549A6E3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16</c:v>
              </c:pt>
              <c:pt idx="1">
                <c:v>-2</c:v>
              </c:pt>
              <c:pt idx="2">
                <c:v>21</c:v>
              </c:pt>
              <c:pt idx="3">
                <c:v>34</c:v>
              </c:pt>
              <c:pt idx="4">
                <c:v>53</c:v>
              </c:pt>
            </c:numLit>
          </c:val>
          <c:extLst>
            <c:ext xmlns:c16="http://schemas.microsoft.com/office/drawing/2014/chart" uri="{C3380CC4-5D6E-409C-BE32-E72D297353CC}">
              <c16:uniqueId val="{00000001-2FCD-4305-86DC-1BAA549A6E34}"/>
            </c:ext>
          </c:extLst>
        </c:ser>
        <c:ser>
          <c:idx val="1"/>
          <c:order val="1"/>
          <c:tx>
            <c:strRef>
              <c:f>Taul1!$C$1</c:f>
              <c:strCache>
                <c:ptCount val="1"/>
                <c:pt idx="0">
                  <c:v>Estimate in March 2026</c:v>
                </c:pt>
              </c:strCache>
            </c:strRef>
          </c:tx>
          <c:spPr>
            <a:solidFill>
              <a:schemeClr val="accent3"/>
            </a:solidFill>
            <a:ln>
              <a:noFill/>
            </a:ln>
            <a:effectLst/>
          </c:spPr>
          <c:invertIfNegative val="0"/>
          <c:dLbls>
            <c:dLbl>
              <c:idx val="1"/>
              <c:layout>
                <c:manualLayout>
                  <c:x val="1.5134317063942491E-3"/>
                  <c:y val="9.32317478100986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FCD-4305-86DC-1BAA549A6E3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10</c:v>
              </c:pt>
              <c:pt idx="1">
                <c:v>-1</c:v>
              </c:pt>
              <c:pt idx="2">
                <c:v>20</c:v>
              </c:pt>
              <c:pt idx="3">
                <c:v>32</c:v>
              </c:pt>
              <c:pt idx="4">
                <c:v>50</c:v>
              </c:pt>
            </c:numLit>
          </c:val>
          <c:extLst>
            <c:ext xmlns:c16="http://schemas.microsoft.com/office/drawing/2014/chart" uri="{C3380CC4-5D6E-409C-BE32-E72D297353CC}">
              <c16:uniqueId val="{00000003-2FCD-4305-86DC-1BAA549A6E34}"/>
            </c:ext>
          </c:extLst>
        </c:ser>
        <c:ser>
          <c:idx val="2"/>
          <c:order val="2"/>
          <c:tx>
            <c:strRef>
              <c:f>Taul1!$D$1</c:f>
              <c:strCache>
                <c:ptCount val="1"/>
                <c:pt idx="0">
                  <c:v>Estimate in June 2026</c:v>
                </c:pt>
              </c:strCache>
            </c:strRef>
          </c:tx>
          <c:spPr>
            <a:solidFill>
              <a:schemeClr val="accent3">
                <a:lumMod val="5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11</c:v>
              </c:pt>
              <c:pt idx="1">
                <c:v>0</c:v>
              </c:pt>
              <c:pt idx="2">
                <c:v>14</c:v>
              </c:pt>
              <c:pt idx="3">
                <c:v>32</c:v>
              </c:pt>
              <c:pt idx="4">
                <c:v>55</c:v>
              </c:pt>
            </c:numLit>
          </c:val>
          <c:extLst>
            <c:ext xmlns:c16="http://schemas.microsoft.com/office/drawing/2014/chart" uri="{C3380CC4-5D6E-409C-BE32-E72D297353CC}">
              <c16:uniqueId val="{00000004-2FCD-4305-86DC-1BAA549A6E34}"/>
            </c:ext>
          </c:extLst>
        </c:ser>
        <c:ser>
          <c:idx val="3"/>
          <c:order val="3"/>
          <c:tx>
            <c:strRef>
              <c:f>Taul1!$E$1</c:f>
              <c:strCache>
                <c:ptCount val="1"/>
                <c:pt idx="0">
                  <c:v>Estimate in September 2026</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13</c:v>
              </c:pt>
              <c:pt idx="1">
                <c:v>5</c:v>
              </c:pt>
              <c:pt idx="2">
                <c:v>22</c:v>
              </c:pt>
              <c:pt idx="3">
                <c:v>39</c:v>
              </c:pt>
              <c:pt idx="4">
                <c:v>61</c:v>
              </c:pt>
            </c:numLit>
          </c:val>
          <c:extLst>
            <c:ext xmlns:c16="http://schemas.microsoft.com/office/drawing/2014/chart" uri="{C3380CC4-5D6E-409C-BE32-E72D297353CC}">
              <c16:uniqueId val="{00000005-2FCD-4305-86DC-1BAA549A6E34}"/>
            </c:ext>
          </c:extLst>
        </c:ser>
        <c:dLbls>
          <c:showLegendKey val="0"/>
          <c:showVal val="0"/>
          <c:showCatName val="0"/>
          <c:showSerName val="0"/>
          <c:showPercent val="0"/>
          <c:showBubbleSize val="0"/>
        </c:dLbls>
        <c:gapWidth val="219"/>
        <c:overlap val="-27"/>
        <c:axId val="997133600"/>
        <c:axId val="997126400"/>
      </c:barChart>
      <c:catAx>
        <c:axId val="99713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26400"/>
        <c:crosses val="autoZero"/>
        <c:auto val="1"/>
        <c:lblAlgn val="ctr"/>
        <c:lblOffset val="100"/>
        <c:noMultiLvlLbl val="0"/>
      </c:catAx>
      <c:valAx>
        <c:axId val="99712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33600"/>
        <c:crosses val="autoZero"/>
        <c:crossBetween val="between"/>
      </c:valAx>
      <c:spPr>
        <a:noFill/>
        <a:ln w="25400">
          <a:noFill/>
        </a:ln>
        <a:effectLst/>
      </c:spPr>
    </c:plotArea>
    <c:legend>
      <c:legendPos val="b"/>
      <c:layout>
        <c:manualLayout>
          <c:xMode val="edge"/>
          <c:yMode val="edge"/>
          <c:x val="9.6503078999347555E-2"/>
          <c:y val="0.83752942079988435"/>
          <c:w val="0.85996383255725262"/>
          <c:h val="0.1409555604747082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Investments will increase in 2026</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0.24</c:v>
              </c:pt>
              <c:pt idx="1">
                <c:v>0.18</c:v>
              </c:pt>
              <c:pt idx="2">
                <c:v>0.27</c:v>
              </c:pt>
              <c:pt idx="3">
                <c:v>0.42</c:v>
              </c:pt>
              <c:pt idx="4">
                <c:v>0.62</c:v>
              </c:pt>
            </c:numLit>
          </c:val>
          <c:extLst>
            <c:ext xmlns:c16="http://schemas.microsoft.com/office/drawing/2014/chart" uri="{C3380CC4-5D6E-409C-BE32-E72D297353CC}">
              <c16:uniqueId val="{00000000-40E9-42D7-BF26-A24913ACB3C2}"/>
            </c:ext>
          </c:extLst>
        </c:ser>
        <c:ser>
          <c:idx val="1"/>
          <c:order val="1"/>
          <c:tx>
            <c:strRef>
              <c:f>Taul1!$C$1</c:f>
              <c:strCache>
                <c:ptCount val="1"/>
                <c:pt idx="0">
                  <c:v>Investments will decline in 2026</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0.11</c:v>
              </c:pt>
              <c:pt idx="1">
                <c:v>0.13</c:v>
              </c:pt>
              <c:pt idx="2">
                <c:v>0.05</c:v>
              </c:pt>
              <c:pt idx="3">
                <c:v>0.03</c:v>
              </c:pt>
              <c:pt idx="4">
                <c:v>0.01</c:v>
              </c:pt>
            </c:numLit>
          </c:val>
          <c:extLst>
            <c:ext xmlns:c16="http://schemas.microsoft.com/office/drawing/2014/chart" uri="{C3380CC4-5D6E-409C-BE32-E72D297353CC}">
              <c16:uniqueId val="{00000001-40E9-42D7-BF26-A24913ACB3C2}"/>
            </c:ext>
          </c:extLst>
        </c:ser>
        <c:dLbls>
          <c:showLegendKey val="0"/>
          <c:showVal val="0"/>
          <c:showCatName val="0"/>
          <c:showSerName val="0"/>
          <c:showPercent val="0"/>
          <c:showBubbleSize val="0"/>
        </c:dLbls>
        <c:gapWidth val="219"/>
        <c:overlap val="-27"/>
        <c:axId val="997133600"/>
        <c:axId val="997126400"/>
      </c:barChart>
      <c:catAx>
        <c:axId val="99713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26400"/>
        <c:crosses val="autoZero"/>
        <c:auto val="1"/>
        <c:lblAlgn val="ctr"/>
        <c:lblOffset val="100"/>
        <c:noMultiLvlLbl val="0"/>
      </c:catAx>
      <c:valAx>
        <c:axId val="99712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3360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Industry</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15</c:v>
              </c:pt>
              <c:pt idx="1">
                <c:v>8</c:v>
              </c:pt>
              <c:pt idx="2">
                <c:v>20</c:v>
              </c:pt>
              <c:pt idx="3">
                <c:v>36</c:v>
              </c:pt>
              <c:pt idx="4">
                <c:v>53</c:v>
              </c:pt>
            </c:numLit>
          </c:val>
          <c:extLst>
            <c:ext xmlns:c16="http://schemas.microsoft.com/office/drawing/2014/chart" uri="{C3380CC4-5D6E-409C-BE32-E72D297353CC}">
              <c16:uniqueId val="{00000000-216D-42AE-AC6E-C9345921265A}"/>
            </c:ext>
          </c:extLst>
        </c:ser>
        <c:ser>
          <c:idx val="1"/>
          <c:order val="1"/>
          <c:tx>
            <c:strRef>
              <c:f>Taul1!$C$1</c:f>
              <c:strCache>
                <c:ptCount val="1"/>
                <c:pt idx="0">
                  <c:v>Services</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Lit>
              <c:formatCode>General</c:formatCode>
              <c:ptCount val="5"/>
              <c:pt idx="0">
                <c:v>7</c:v>
              </c:pt>
              <c:pt idx="1">
                <c:v>-4</c:v>
              </c:pt>
              <c:pt idx="2">
                <c:v>26</c:v>
              </c:pt>
              <c:pt idx="3">
                <c:v>47</c:v>
              </c:pt>
              <c:pt idx="4">
                <c:v>85</c:v>
              </c:pt>
            </c:numLit>
          </c:val>
          <c:extLst>
            <c:ext xmlns:c16="http://schemas.microsoft.com/office/drawing/2014/chart" uri="{C3380CC4-5D6E-409C-BE32-E72D297353CC}">
              <c16:uniqueId val="{00000001-216D-42AE-AC6E-C9345921265A}"/>
            </c:ext>
          </c:extLst>
        </c:ser>
        <c:dLbls>
          <c:showLegendKey val="0"/>
          <c:showVal val="0"/>
          <c:showCatName val="0"/>
          <c:showSerName val="0"/>
          <c:showPercent val="0"/>
          <c:showBubbleSize val="0"/>
        </c:dLbls>
        <c:gapWidth val="219"/>
        <c:overlap val="-27"/>
        <c:axId val="997133600"/>
        <c:axId val="997126400"/>
      </c:barChart>
      <c:catAx>
        <c:axId val="99713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26400"/>
        <c:crosses val="autoZero"/>
        <c:auto val="1"/>
        <c:lblAlgn val="ctr"/>
        <c:lblOffset val="100"/>
        <c:noMultiLvlLbl val="0"/>
      </c:catAx>
      <c:valAx>
        <c:axId val="997126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99713360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Declining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0.03</c:v>
              </c:pt>
              <c:pt idx="1">
                <c:v>0.04</c:v>
              </c:pt>
              <c:pt idx="2">
                <c:v>0.12</c:v>
              </c:pt>
              <c:pt idx="3">
                <c:v>0.12</c:v>
              </c:pt>
            </c:numLit>
          </c:val>
          <c:extLst>
            <c:ext xmlns:c16="http://schemas.microsoft.com/office/drawing/2014/chart" uri="{C3380CC4-5D6E-409C-BE32-E72D297353CC}">
              <c16:uniqueId val="{00000000-EA00-4787-B8F7-48B2A1D4D4E5}"/>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0.57999999999999996</c:v>
              </c:pt>
              <c:pt idx="1">
                <c:v>0.71</c:v>
              </c:pt>
              <c:pt idx="2">
                <c:v>0.68</c:v>
              </c:pt>
              <c:pt idx="3">
                <c:v>0.61</c:v>
              </c:pt>
            </c:numLit>
          </c:val>
          <c:extLst>
            <c:ext xmlns:c16="http://schemas.microsoft.com/office/drawing/2014/chart" uri="{C3380CC4-5D6E-409C-BE32-E72D297353CC}">
              <c16:uniqueId val="{00000001-EA00-4787-B8F7-48B2A1D4D4E5}"/>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0.39</c:v>
              </c:pt>
              <c:pt idx="1">
                <c:v>0.25</c:v>
              </c:pt>
              <c:pt idx="2">
                <c:v>0.2</c:v>
              </c:pt>
              <c:pt idx="3">
                <c:v>0.27</c:v>
              </c:pt>
            </c:numLit>
          </c:val>
          <c:extLst>
            <c:ext xmlns:c16="http://schemas.microsoft.com/office/drawing/2014/chart" uri="{C3380CC4-5D6E-409C-BE32-E72D297353CC}">
              <c16:uniqueId val="{00000002-EA00-4787-B8F7-48B2A1D4D4E5}"/>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Declining</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5D83-4F84-ADE3-BB50BC171695}"/>
                </c:ext>
              </c:extLst>
            </c:dLbl>
            <c:dLbl>
              <c:idx val="1"/>
              <c:layout>
                <c:manualLayout>
                  <c:x val="4.540295119182719E-3"/>
                  <c:y val="-6.5739575565113599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D83-4F84-ADE3-BB50BC17169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0.04</c:v>
              </c:pt>
              <c:pt idx="1">
                <c:v>7.0000000000000007E-2</c:v>
              </c:pt>
              <c:pt idx="2">
                <c:v>0.17</c:v>
              </c:pt>
              <c:pt idx="3">
                <c:v>7.0000000000000007E-2</c:v>
              </c:pt>
            </c:numLit>
          </c:val>
          <c:extLst>
            <c:ext xmlns:c16="http://schemas.microsoft.com/office/drawing/2014/chart" uri="{C3380CC4-5D6E-409C-BE32-E72D297353CC}">
              <c16:uniqueId val="{00000002-5D83-4F84-ADE3-BB50BC171695}"/>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0.44</c:v>
              </c:pt>
              <c:pt idx="1">
                <c:v>0.6</c:v>
              </c:pt>
              <c:pt idx="2">
                <c:v>0.71</c:v>
              </c:pt>
              <c:pt idx="3">
                <c:v>0.79</c:v>
              </c:pt>
            </c:numLit>
          </c:val>
          <c:extLst>
            <c:ext xmlns:c16="http://schemas.microsoft.com/office/drawing/2014/chart" uri="{C3380CC4-5D6E-409C-BE32-E72D297353CC}">
              <c16:uniqueId val="{00000003-5D83-4F84-ADE3-BB50BC171695}"/>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0.51</c:v>
              </c:pt>
              <c:pt idx="1">
                <c:v>0.33</c:v>
              </c:pt>
              <c:pt idx="2">
                <c:v>0.13</c:v>
              </c:pt>
              <c:pt idx="3">
                <c:v>0.14000000000000001</c:v>
              </c:pt>
            </c:numLit>
          </c:val>
          <c:extLst>
            <c:ext xmlns:c16="http://schemas.microsoft.com/office/drawing/2014/chart" uri="{C3380CC4-5D6E-409C-BE32-E72D297353CC}">
              <c16:uniqueId val="{00000004-5D83-4F84-ADE3-BB50BC171695}"/>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Fewer than 150 people employ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Ref>
              <c:f>Taul1!$B$2:$B$6</c:f>
              <c:numCache>
                <c:formatCode>General</c:formatCode>
                <c:ptCount val="5"/>
                <c:pt idx="0">
                  <c:v>12</c:v>
                </c:pt>
                <c:pt idx="1">
                  <c:v>3</c:v>
                </c:pt>
                <c:pt idx="2">
                  <c:v>20</c:v>
                </c:pt>
                <c:pt idx="3">
                  <c:v>36</c:v>
                </c:pt>
                <c:pt idx="4">
                  <c:v>56</c:v>
                </c:pt>
              </c:numCache>
            </c:numRef>
          </c:val>
          <c:extLst>
            <c:ext xmlns:c16="http://schemas.microsoft.com/office/drawing/2014/chart" uri="{C3380CC4-5D6E-409C-BE32-E72D297353CC}">
              <c16:uniqueId val="{00000000-4FD6-4102-9DC4-891D822D1514}"/>
            </c:ext>
          </c:extLst>
        </c:ser>
        <c:ser>
          <c:idx val="1"/>
          <c:order val="1"/>
          <c:tx>
            <c:strRef>
              <c:f>Taul1!$C$1</c:f>
              <c:strCache>
                <c:ptCount val="1"/>
                <c:pt idx="0">
                  <c:v>More than 150 people employ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Taul1!$A$2:$A$6</c:f>
              <c:strCache>
                <c:ptCount val="5"/>
                <c:pt idx="0">
                  <c:v>Machinery &amp; Equipment</c:v>
                </c:pt>
                <c:pt idx="1">
                  <c:v>Facilities</c:v>
                </c:pt>
                <c:pt idx="2">
                  <c:v>R&amp;D investments</c:v>
                </c:pt>
                <c:pt idx="3">
                  <c:v>Investments in digitalisation</c:v>
                </c:pt>
                <c:pt idx="4">
                  <c:v>Investments in artificial intelligence</c:v>
                </c:pt>
              </c:strCache>
            </c:strRef>
          </c:cat>
          <c:val>
            <c:numRef>
              <c:f>Taul1!$C$2:$C$6</c:f>
              <c:numCache>
                <c:formatCode>General</c:formatCode>
                <c:ptCount val="5"/>
                <c:pt idx="0">
                  <c:v>19</c:v>
                </c:pt>
                <c:pt idx="1">
                  <c:v>12</c:v>
                </c:pt>
                <c:pt idx="2">
                  <c:v>27</c:v>
                </c:pt>
                <c:pt idx="3">
                  <c:v>53</c:v>
                </c:pt>
                <c:pt idx="4">
                  <c:v>83</c:v>
                </c:pt>
              </c:numCache>
            </c:numRef>
          </c:val>
          <c:extLst>
            <c:ext xmlns:c16="http://schemas.microsoft.com/office/drawing/2014/chart" uri="{C3380CC4-5D6E-409C-BE32-E72D297353CC}">
              <c16:uniqueId val="{00000001-4FD6-4102-9DC4-891D822D1514}"/>
            </c:ext>
          </c:extLst>
        </c:ser>
        <c:dLbls>
          <c:showLegendKey val="0"/>
          <c:showVal val="0"/>
          <c:showCatName val="0"/>
          <c:showSerName val="0"/>
          <c:showPercent val="0"/>
          <c:showBubbleSize val="0"/>
        </c:dLbls>
        <c:gapWidth val="219"/>
        <c:overlap val="-27"/>
        <c:axId val="28071072"/>
        <c:axId val="369277199"/>
      </c:barChart>
      <c:catAx>
        <c:axId val="2807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369277199"/>
        <c:crosses val="autoZero"/>
        <c:auto val="1"/>
        <c:lblAlgn val="ctr"/>
        <c:lblOffset val="100"/>
        <c:noMultiLvlLbl val="0"/>
      </c:catAx>
      <c:valAx>
        <c:axId val="3692771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2807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Declining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0.04</c:v>
              </c:pt>
              <c:pt idx="1">
                <c:v>0.06</c:v>
              </c:pt>
              <c:pt idx="2">
                <c:v>0.13</c:v>
              </c:pt>
              <c:pt idx="3">
                <c:v>0.11</c:v>
              </c:pt>
            </c:numLit>
          </c:val>
          <c:extLst>
            <c:ext xmlns:c16="http://schemas.microsoft.com/office/drawing/2014/chart" uri="{C3380CC4-5D6E-409C-BE32-E72D297353CC}">
              <c16:uniqueId val="{00000000-CBF7-49B8-BE01-B3A5553179CA}"/>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0.56999999999999995</c:v>
              </c:pt>
              <c:pt idx="1">
                <c:v>0.68</c:v>
              </c:pt>
              <c:pt idx="2">
                <c:v>0.7</c:v>
              </c:pt>
              <c:pt idx="3">
                <c:v>0.67</c:v>
              </c:pt>
            </c:numLit>
          </c:val>
          <c:extLst>
            <c:ext xmlns:c16="http://schemas.microsoft.com/office/drawing/2014/chart" uri="{C3380CC4-5D6E-409C-BE32-E72D297353CC}">
              <c16:uniqueId val="{00000001-CBF7-49B8-BE01-B3A5553179CA}"/>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0.39</c:v>
              </c:pt>
              <c:pt idx="1">
                <c:v>0.26</c:v>
              </c:pt>
              <c:pt idx="2">
                <c:v>0.16</c:v>
              </c:pt>
              <c:pt idx="3">
                <c:v>0.22</c:v>
              </c:pt>
            </c:numLit>
          </c:val>
          <c:extLst>
            <c:ext xmlns:c16="http://schemas.microsoft.com/office/drawing/2014/chart" uri="{C3380CC4-5D6E-409C-BE32-E72D297353CC}">
              <c16:uniqueId val="{00000002-CBF7-49B8-BE01-B3A5553179CA}"/>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Declining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0.02</c:v>
              </c:pt>
              <c:pt idx="1">
                <c:v>0.02</c:v>
              </c:pt>
              <c:pt idx="2">
                <c:v>0.14000000000000001</c:v>
              </c:pt>
              <c:pt idx="3">
                <c:v>0.1</c:v>
              </c:pt>
            </c:numLit>
          </c:val>
          <c:extLst>
            <c:ext xmlns:c16="http://schemas.microsoft.com/office/drawing/2014/chart" uri="{C3380CC4-5D6E-409C-BE32-E72D297353CC}">
              <c16:uniqueId val="{00000000-8E36-4178-A97E-9D64F6CB358B}"/>
            </c:ext>
          </c:extLst>
        </c:ser>
        <c:ser>
          <c:idx val="1"/>
          <c:order val="1"/>
          <c:tx>
            <c:strRef>
              <c:f>Taul1!$C$1</c:f>
              <c:strCache>
                <c:ptCount val="1"/>
                <c:pt idx="0">
                  <c:v>Unchanged</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0.44</c:v>
              </c:pt>
              <c:pt idx="1">
                <c:v>0.69</c:v>
              </c:pt>
              <c:pt idx="2">
                <c:v>0.61</c:v>
              </c:pt>
              <c:pt idx="3">
                <c:v>0.61</c:v>
              </c:pt>
            </c:numLit>
          </c:val>
          <c:extLst>
            <c:ext xmlns:c16="http://schemas.microsoft.com/office/drawing/2014/chart" uri="{C3380CC4-5D6E-409C-BE32-E72D297353CC}">
              <c16:uniqueId val="{00000001-8E36-4178-A97E-9D64F6CB358B}"/>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Taul1!$A$2:$A$5</c:f>
              <c:strCache>
                <c:ptCount val="4"/>
                <c:pt idx="0">
                  <c:v>Investments in digitalisation</c:v>
                </c:pt>
                <c:pt idx="1">
                  <c:v>R&amp;D investments</c:v>
                </c:pt>
                <c:pt idx="2">
                  <c:v>Facilities</c:v>
                </c:pt>
                <c:pt idx="3">
                  <c:v>Machinery &amp; Equipment</c:v>
                </c:pt>
              </c:strCache>
            </c:strRef>
          </c:cat>
          <c:val>
            <c:numLit>
              <c:formatCode>General</c:formatCode>
              <c:ptCount val="4"/>
              <c:pt idx="0">
                <c:v>0.54</c:v>
              </c:pt>
              <c:pt idx="1">
                <c:v>0.28999999999999998</c:v>
              </c:pt>
              <c:pt idx="2">
                <c:v>0.25</c:v>
              </c:pt>
              <c:pt idx="3">
                <c:v>0.28999999999999998</c:v>
              </c:pt>
            </c:numLit>
          </c:val>
          <c:extLst>
            <c:ext xmlns:c16="http://schemas.microsoft.com/office/drawing/2014/chart" uri="{C3380CC4-5D6E-409C-BE32-E72D297353CC}">
              <c16:uniqueId val="{00000002-8E36-4178-A97E-9D64F6CB358B}"/>
            </c:ext>
          </c:extLst>
        </c:ser>
        <c:dLbls>
          <c:showLegendKey val="0"/>
          <c:showVal val="0"/>
          <c:showCatName val="0"/>
          <c:showSerName val="0"/>
          <c:showPercent val="0"/>
          <c:showBubbleSize val="0"/>
        </c:dLbls>
        <c:gapWidth val="150"/>
        <c:overlap val="100"/>
        <c:axId val="534441472"/>
        <c:axId val="727849664"/>
      </c:barChart>
      <c:catAx>
        <c:axId val="53444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49664"/>
        <c:crosses val="autoZero"/>
        <c:auto val="1"/>
        <c:lblAlgn val="ctr"/>
        <c:lblOffset val="100"/>
        <c:noMultiLvlLbl val="0"/>
      </c:catAx>
      <c:valAx>
        <c:axId val="7278496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4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Taul1!$B$1</c:f>
              <c:strCache>
                <c:ptCount val="1"/>
                <c:pt idx="0">
                  <c:v>Declining</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0.01</c:v>
              </c:pt>
            </c:numLit>
          </c:val>
          <c:extLst>
            <c:ext xmlns:c16="http://schemas.microsoft.com/office/drawing/2014/chart" uri="{C3380CC4-5D6E-409C-BE32-E72D297353CC}">
              <c16:uniqueId val="{00000000-99D9-40A6-8956-377165EC921A}"/>
            </c:ext>
          </c:extLst>
        </c:ser>
        <c:ser>
          <c:idx val="1"/>
          <c:order val="1"/>
          <c:tx>
            <c:strRef>
              <c:f>Taul1!$C$1</c:f>
              <c:strCache>
                <c:ptCount val="1"/>
                <c:pt idx="0">
                  <c:v>Unchanged</c:v>
                </c:pt>
              </c:strCache>
            </c:strRef>
          </c:tx>
          <c:spPr>
            <a:solidFill>
              <a:schemeClr val="accent1"/>
            </a:solidFill>
            <a:ln>
              <a:noFill/>
            </a:ln>
            <a:effectLst/>
          </c:spPr>
          <c:invertIfNegative val="0"/>
          <c:dLbls>
            <c:dLbl>
              <c:idx val="0"/>
              <c:tx>
                <c:rich>
                  <a:bodyPr/>
                  <a:lstStyle/>
                  <a:p>
                    <a:fld id="{ECA572F3-B0FF-4FD2-9C37-F40F3E837A9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9D9-40A6-8956-377165EC921A}"/>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0.28999999999999998</c:v>
              </c:pt>
            </c:numLit>
          </c:val>
          <c:extLst>
            <c:ext xmlns:c16="http://schemas.microsoft.com/office/drawing/2014/chart" uri="{C3380CC4-5D6E-409C-BE32-E72D297353CC}">
              <c16:uniqueId val="{00000002-99D9-40A6-8956-377165EC921A}"/>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0.62</c:v>
              </c:pt>
            </c:numLit>
          </c:val>
          <c:extLst>
            <c:ext xmlns:c16="http://schemas.microsoft.com/office/drawing/2014/chart" uri="{C3380CC4-5D6E-409C-BE32-E72D297353CC}">
              <c16:uniqueId val="{00000003-99D9-40A6-8956-377165EC921A}"/>
            </c:ext>
          </c:extLst>
        </c:ser>
        <c:ser>
          <c:idx val="3"/>
          <c:order val="3"/>
          <c:tx>
            <c:strRef>
              <c:f>Taul1!$E$1</c:f>
              <c:strCache>
                <c:ptCount val="1"/>
                <c:pt idx="0">
                  <c:v>We don't invest in artificial intelligence at all</c:v>
                </c:pt>
              </c:strCache>
            </c:strRef>
          </c:tx>
          <c:spPr>
            <a:solidFill>
              <a:schemeClr val="tx2">
                <a:lumMod val="75000"/>
                <a:lumOff val="2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c:f>
              <c:strCache>
                <c:ptCount val="1"/>
                <c:pt idx="0">
                  <c:v>%</c:v>
                </c:pt>
              </c:strCache>
            </c:strRef>
          </c:cat>
          <c:val>
            <c:numLit>
              <c:formatCode>General</c:formatCode>
              <c:ptCount val="1"/>
              <c:pt idx="0">
                <c:v>0.08</c:v>
              </c:pt>
            </c:numLit>
          </c:val>
          <c:extLst>
            <c:ext xmlns:c16="http://schemas.microsoft.com/office/drawing/2014/chart" uri="{C3380CC4-5D6E-409C-BE32-E72D297353CC}">
              <c16:uniqueId val="{00000004-99D9-40A6-8956-377165EC921A}"/>
            </c:ext>
          </c:extLst>
        </c:ser>
        <c:dLbls>
          <c:showLegendKey val="0"/>
          <c:showVal val="0"/>
          <c:showCatName val="0"/>
          <c:showSerName val="0"/>
          <c:showPercent val="0"/>
          <c:showBubbleSize val="0"/>
        </c:dLbls>
        <c:gapWidth val="150"/>
        <c:overlap val="100"/>
        <c:axId val="534422896"/>
        <c:axId val="727865024"/>
      </c:barChart>
      <c:catAx>
        <c:axId val="534422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65024"/>
        <c:crosses val="autoZero"/>
        <c:auto val="1"/>
        <c:lblAlgn val="ctr"/>
        <c:lblOffset val="100"/>
        <c:noMultiLvlLbl val="0"/>
      </c:catAx>
      <c:valAx>
        <c:axId val="727865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228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Taul1!$A$3:$A$9</c:f>
              <c:strCache>
                <c:ptCount val="7"/>
                <c:pt idx="0">
                  <c:v>March 2025</c:v>
                </c:pt>
                <c:pt idx="1">
                  <c:v>June 2025</c:v>
                </c:pt>
                <c:pt idx="2">
                  <c:v>Sep 2025</c:v>
                </c:pt>
                <c:pt idx="3">
                  <c:v>Dec 2025</c:v>
                </c:pt>
                <c:pt idx="4">
                  <c:v>March 2026</c:v>
                </c:pt>
                <c:pt idx="5">
                  <c:v>June 2026</c:v>
                </c:pt>
                <c:pt idx="6">
                  <c:v>Sep 2026</c:v>
                </c:pt>
              </c:strCache>
            </c:strRef>
          </c:cat>
          <c:val>
            <c:numLit>
              <c:formatCode>General</c:formatCode>
              <c:ptCount val="7"/>
              <c:pt idx="0">
                <c:v>0.83</c:v>
              </c:pt>
              <c:pt idx="1">
                <c:v>0.85</c:v>
              </c:pt>
              <c:pt idx="2">
                <c:v>0.85</c:v>
              </c:pt>
              <c:pt idx="3">
                <c:v>0.9</c:v>
              </c:pt>
              <c:pt idx="4">
                <c:v>0.92</c:v>
              </c:pt>
              <c:pt idx="5">
                <c:v>0.9</c:v>
              </c:pt>
              <c:pt idx="6">
                <c:v>0.92</c:v>
              </c:pt>
            </c:numLit>
          </c:val>
          <c:extLst>
            <c:ext xmlns:c16="http://schemas.microsoft.com/office/drawing/2014/chart" uri="{C3380CC4-5D6E-409C-BE32-E72D297353CC}">
              <c16:uniqueId val="{00000000-FBF5-4388-AA9E-2D65D4961BCD}"/>
            </c:ext>
          </c:extLst>
        </c:ser>
        <c:dLbls>
          <c:showLegendKey val="0"/>
          <c:showVal val="0"/>
          <c:showCatName val="0"/>
          <c:showSerName val="0"/>
          <c:showPercent val="0"/>
          <c:showBubbleSize val="0"/>
        </c:dLbls>
        <c:gapWidth val="219"/>
        <c:overlap val="-27"/>
        <c:axId val="1207304848"/>
        <c:axId val="1207306288"/>
      </c:barChart>
      <c:catAx>
        <c:axId val="120730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7306288"/>
        <c:crosses val="autoZero"/>
        <c:auto val="1"/>
        <c:lblAlgn val="ctr"/>
        <c:lblOffset val="100"/>
        <c:noMultiLvlLbl val="0"/>
      </c:catAx>
      <c:valAx>
        <c:axId val="120730628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1207304848"/>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fi-FI"/>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36601511644188"/>
          <c:y val="3.9444200996580185E-2"/>
          <c:w val="0.41445863534935545"/>
          <c:h val="0.86625987657946213"/>
        </c:manualLayout>
      </c:layout>
      <c:barChart>
        <c:barDir val="bar"/>
        <c:grouping val="percentStacked"/>
        <c:varyColors val="0"/>
        <c:ser>
          <c:idx val="0"/>
          <c:order val="0"/>
          <c:tx>
            <c:strRef>
              <c:f>Taul1!$B$1</c:f>
              <c:strCache>
                <c:ptCount val="1"/>
                <c:pt idx="0">
                  <c:v>Declining</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1A27-45CB-BC56-2FC9FF6B5197}"/>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c:v>
              </c:pt>
              <c:pt idx="1">
                <c:v>0.01</c:v>
              </c:pt>
            </c:numLit>
          </c:val>
          <c:extLst>
            <c:ext xmlns:c16="http://schemas.microsoft.com/office/drawing/2014/chart" uri="{C3380CC4-5D6E-409C-BE32-E72D297353CC}">
              <c16:uniqueId val="{00000001-1A27-45CB-BC56-2FC9FF6B5197}"/>
            </c:ext>
          </c:extLst>
        </c:ser>
        <c:ser>
          <c:idx val="1"/>
          <c:order val="1"/>
          <c:tx>
            <c:strRef>
              <c:f>Taul1!$C$1</c:f>
              <c:strCache>
                <c:ptCount val="1"/>
                <c:pt idx="0">
                  <c:v>Unchanged</c:v>
                </c:pt>
              </c:strCache>
            </c:strRef>
          </c:tx>
          <c:spPr>
            <a:solidFill>
              <a:schemeClr val="accent1"/>
            </a:solidFill>
            <a:ln>
              <a:noFill/>
            </a:ln>
            <a:effectLst/>
          </c:spPr>
          <c:invertIfNegative val="0"/>
          <c:dLbls>
            <c:dLbl>
              <c:idx val="0"/>
              <c:tx>
                <c:rich>
                  <a:bodyPr/>
                  <a:lstStyle/>
                  <a:p>
                    <a:fld id="{ECA572F3-B0FF-4FD2-9C37-F40F3E837A9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A27-45CB-BC56-2FC9FF6B5197}"/>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0.15</c:v>
              </c:pt>
              <c:pt idx="1">
                <c:v>0.33</c:v>
              </c:pt>
            </c:numLit>
          </c:val>
          <c:extLst>
            <c:ext xmlns:c16="http://schemas.microsoft.com/office/drawing/2014/chart" uri="{C3380CC4-5D6E-409C-BE32-E72D297353CC}">
              <c16:uniqueId val="{00000003-1A27-45CB-BC56-2FC9FF6B5197}"/>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0.85</c:v>
              </c:pt>
              <c:pt idx="1">
                <c:v>0.55000000000000004</c:v>
              </c:pt>
            </c:numLit>
          </c:val>
          <c:extLst>
            <c:ext xmlns:c16="http://schemas.microsoft.com/office/drawing/2014/chart" uri="{C3380CC4-5D6E-409C-BE32-E72D297353CC}">
              <c16:uniqueId val="{00000004-1A27-45CB-BC56-2FC9FF6B5197}"/>
            </c:ext>
          </c:extLst>
        </c:ser>
        <c:ser>
          <c:idx val="3"/>
          <c:order val="3"/>
          <c:tx>
            <c:strRef>
              <c:f>Taul1!$E$1</c:f>
              <c:strCache>
                <c:ptCount val="1"/>
                <c:pt idx="0">
                  <c:v>We don't invest in artificial intelligence at all</c:v>
                </c:pt>
              </c:strCache>
            </c:strRef>
          </c:tx>
          <c:spPr>
            <a:solidFill>
              <a:schemeClr val="tx2">
                <a:lumMod val="75000"/>
                <a:lumOff val="2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1A27-45CB-BC56-2FC9FF6B519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Services</c:v>
                </c:pt>
                <c:pt idx="1">
                  <c:v>Manufacturing industry</c:v>
                </c:pt>
              </c:strCache>
            </c:strRef>
          </c:cat>
          <c:val>
            <c:numLit>
              <c:formatCode>General</c:formatCode>
              <c:ptCount val="2"/>
              <c:pt idx="0">
                <c:v>0</c:v>
              </c:pt>
              <c:pt idx="1">
                <c:v>0.11</c:v>
              </c:pt>
            </c:numLit>
          </c:val>
          <c:extLst>
            <c:ext xmlns:c16="http://schemas.microsoft.com/office/drawing/2014/chart" uri="{C3380CC4-5D6E-409C-BE32-E72D297353CC}">
              <c16:uniqueId val="{00000006-1A27-45CB-BC56-2FC9FF6B5197}"/>
            </c:ext>
          </c:extLst>
        </c:ser>
        <c:dLbls>
          <c:showLegendKey val="0"/>
          <c:showVal val="0"/>
          <c:showCatName val="0"/>
          <c:showSerName val="0"/>
          <c:showPercent val="0"/>
          <c:showBubbleSize val="0"/>
        </c:dLbls>
        <c:gapWidth val="150"/>
        <c:overlap val="100"/>
        <c:axId val="534422896"/>
        <c:axId val="727865024"/>
      </c:barChart>
      <c:catAx>
        <c:axId val="534422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65024"/>
        <c:crosses val="autoZero"/>
        <c:auto val="1"/>
        <c:lblAlgn val="ctr"/>
        <c:lblOffset val="100"/>
        <c:noMultiLvlLbl val="0"/>
      </c:catAx>
      <c:valAx>
        <c:axId val="727865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22896"/>
        <c:crosses val="autoZero"/>
        <c:crossBetween val="between"/>
      </c:valAx>
      <c:spPr>
        <a:noFill/>
        <a:ln>
          <a:noFill/>
        </a:ln>
        <a:effectLst/>
      </c:spPr>
    </c:plotArea>
    <c:legend>
      <c:legendPos val="r"/>
      <c:layout>
        <c:manualLayout>
          <c:xMode val="edge"/>
          <c:yMode val="edge"/>
          <c:x val="0.75307622869502266"/>
          <c:y val="0.21576966167774225"/>
          <c:w val="0.23784318106661184"/>
          <c:h val="0.5003297840140587"/>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36601511644188"/>
          <c:y val="3.9444200996580185E-2"/>
          <c:w val="0.41445863534935545"/>
          <c:h val="0.86625987657946213"/>
        </c:manualLayout>
      </c:layout>
      <c:barChart>
        <c:barDir val="bar"/>
        <c:grouping val="percentStacked"/>
        <c:varyColors val="0"/>
        <c:ser>
          <c:idx val="0"/>
          <c:order val="0"/>
          <c:tx>
            <c:strRef>
              <c:f>Taul1!$B$1</c:f>
              <c:strCache>
                <c:ptCount val="1"/>
                <c:pt idx="0">
                  <c:v>Declining</c:v>
                </c:pt>
              </c:strCache>
            </c:strRef>
          </c:tx>
          <c:spPr>
            <a:solidFill>
              <a:schemeClr val="accent4"/>
            </a:solidFill>
            <a:ln>
              <a:noFill/>
            </a:ln>
            <a:effectLst/>
          </c:spPr>
          <c:invertIfNegative val="0"/>
          <c:cat>
            <c:strRef>
              <c:f>Taul1!$A$2:$A$3</c:f>
              <c:strCache>
                <c:ptCount val="2"/>
                <c:pt idx="0">
                  <c:v>More than 150 people employ</c:v>
                </c:pt>
                <c:pt idx="1">
                  <c:v>Fewer than 150 people employ</c:v>
                </c:pt>
              </c:strCache>
            </c:strRef>
          </c:cat>
          <c:val>
            <c:numLit>
              <c:formatCode>General</c:formatCode>
              <c:ptCount val="2"/>
              <c:pt idx="0">
                <c:v>0.02</c:v>
              </c:pt>
              <c:pt idx="1">
                <c:v>0.01</c:v>
              </c:pt>
            </c:numLit>
          </c:val>
          <c:extLst>
            <c:ext xmlns:c16="http://schemas.microsoft.com/office/drawing/2014/chart" uri="{C3380CC4-5D6E-409C-BE32-E72D297353CC}">
              <c16:uniqueId val="{00000000-858B-4112-B05D-ADF93ABBE358}"/>
            </c:ext>
          </c:extLst>
        </c:ser>
        <c:ser>
          <c:idx val="1"/>
          <c:order val="1"/>
          <c:tx>
            <c:strRef>
              <c:f>Taul1!$C$1</c:f>
              <c:strCache>
                <c:ptCount val="1"/>
                <c:pt idx="0">
                  <c:v>Unchanged</c:v>
                </c:pt>
              </c:strCache>
            </c:strRef>
          </c:tx>
          <c:spPr>
            <a:solidFill>
              <a:schemeClr val="accent1"/>
            </a:solidFill>
            <a:ln>
              <a:noFill/>
            </a:ln>
            <a:effectLst/>
          </c:spPr>
          <c:invertIfNegative val="0"/>
          <c:dLbls>
            <c:dLbl>
              <c:idx val="0"/>
              <c:tx>
                <c:rich>
                  <a:bodyPr/>
                  <a:lstStyle/>
                  <a:p>
                    <a:fld id="{ECA572F3-B0FF-4FD2-9C37-F40F3E837A9C}" type="VALUE">
                      <a:rPr lang="en-US">
                        <a:solidFill>
                          <a:schemeClr val="bg2"/>
                        </a:solidFill>
                      </a:rPr>
                      <a:pPr/>
                      <a:t>[ARVO]</a:t>
                    </a:fld>
                    <a:endParaRPr lang="fi-FI"/>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58B-4112-B05D-ADF93ABBE358}"/>
                </c:ext>
              </c:extLst>
            </c:dLbl>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0.12</c:v>
              </c:pt>
              <c:pt idx="1">
                <c:v>0.33</c:v>
              </c:pt>
            </c:numLit>
          </c:val>
          <c:extLst>
            <c:ext xmlns:c16="http://schemas.microsoft.com/office/drawing/2014/chart" uri="{C3380CC4-5D6E-409C-BE32-E72D297353CC}">
              <c16:uniqueId val="{00000002-858B-4112-B05D-ADF93ABBE358}"/>
            </c:ext>
          </c:extLst>
        </c:ser>
        <c:ser>
          <c:idx val="2"/>
          <c:order val="2"/>
          <c:tx>
            <c:strRef>
              <c:f>Taul1!$D$1</c:f>
              <c:strCache>
                <c:ptCount val="1"/>
                <c:pt idx="0">
                  <c:v>Growing</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0.84</c:v>
              </c:pt>
              <c:pt idx="1">
                <c:v>0.56000000000000005</c:v>
              </c:pt>
            </c:numLit>
          </c:val>
          <c:extLst>
            <c:ext xmlns:c16="http://schemas.microsoft.com/office/drawing/2014/chart" uri="{C3380CC4-5D6E-409C-BE32-E72D297353CC}">
              <c16:uniqueId val="{00000003-858B-4112-B05D-ADF93ABBE358}"/>
            </c:ext>
          </c:extLst>
        </c:ser>
        <c:ser>
          <c:idx val="3"/>
          <c:order val="3"/>
          <c:tx>
            <c:strRef>
              <c:f>Taul1!$E$1</c:f>
              <c:strCache>
                <c:ptCount val="1"/>
                <c:pt idx="0">
                  <c:v>We don't invest in artificial intelligence at all</c:v>
                </c:pt>
              </c:strCache>
            </c:strRef>
          </c:tx>
          <c:spPr>
            <a:solidFill>
              <a:schemeClr val="tx2">
                <a:lumMod val="75000"/>
                <a:lumOff val="25000"/>
              </a:schemeClr>
            </a:solidFill>
            <a:ln>
              <a:noFill/>
            </a:ln>
            <a:effectLst/>
          </c:spPr>
          <c:invertIfNegative val="0"/>
          <c:dLbls>
            <c:dLbl>
              <c:idx val="0"/>
              <c:layout>
                <c:manualLayout>
                  <c:x val="-1.9674612183125235E-2"/>
                  <c:y val="1.43433458169382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58B-4112-B05D-ADF93ABBE358}"/>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2"/>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Taul1!$A$2:$A$3</c:f>
              <c:strCache>
                <c:ptCount val="2"/>
                <c:pt idx="0">
                  <c:v>More than 150 people employ</c:v>
                </c:pt>
                <c:pt idx="1">
                  <c:v>Fewer than 150 people employ</c:v>
                </c:pt>
              </c:strCache>
            </c:strRef>
          </c:cat>
          <c:val>
            <c:numLit>
              <c:formatCode>General</c:formatCode>
              <c:ptCount val="2"/>
              <c:pt idx="0">
                <c:v>0.02</c:v>
              </c:pt>
              <c:pt idx="1">
                <c:v>0.1</c:v>
              </c:pt>
            </c:numLit>
          </c:val>
          <c:extLst>
            <c:ext xmlns:c16="http://schemas.microsoft.com/office/drawing/2014/chart" uri="{C3380CC4-5D6E-409C-BE32-E72D297353CC}">
              <c16:uniqueId val="{00000005-858B-4112-B05D-ADF93ABBE358}"/>
            </c:ext>
          </c:extLst>
        </c:ser>
        <c:dLbls>
          <c:showLegendKey val="0"/>
          <c:showVal val="0"/>
          <c:showCatName val="0"/>
          <c:showSerName val="0"/>
          <c:showPercent val="0"/>
          <c:showBubbleSize val="0"/>
        </c:dLbls>
        <c:gapWidth val="150"/>
        <c:overlap val="100"/>
        <c:axId val="534422896"/>
        <c:axId val="727865024"/>
      </c:barChart>
      <c:catAx>
        <c:axId val="534422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727865024"/>
        <c:crosses val="autoZero"/>
        <c:auto val="1"/>
        <c:lblAlgn val="ctr"/>
        <c:lblOffset val="100"/>
        <c:noMultiLvlLbl val="0"/>
      </c:catAx>
      <c:valAx>
        <c:axId val="727865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534422896"/>
        <c:crosses val="autoZero"/>
        <c:crossBetween val="between"/>
      </c:valAx>
      <c:spPr>
        <a:noFill/>
        <a:ln>
          <a:noFill/>
        </a:ln>
        <a:effectLst/>
      </c:spPr>
    </c:plotArea>
    <c:legend>
      <c:legendPos val="r"/>
      <c:layout>
        <c:manualLayout>
          <c:xMode val="edge"/>
          <c:yMode val="edge"/>
          <c:x val="0.75307622869502266"/>
          <c:y val="0.21576966167774225"/>
          <c:w val="0.23784318106661184"/>
          <c:h val="0.4178555455666638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260" b="0" i="0" u="none" strike="noStrike" kern="1200" spc="0" baseline="0" dirty="0">
                <a:solidFill>
                  <a:srgbClr val="000000"/>
                </a:solidFill>
              </a:rPr>
              <a:t>Manufacturing </a:t>
            </a:r>
            <a:r>
              <a:rPr lang="fi-FI" sz="1260" b="0" i="0" u="none" strike="noStrike" kern="1200" spc="0" baseline="0" dirty="0" err="1">
                <a:solidFill>
                  <a:srgbClr val="000000"/>
                </a:solidFill>
              </a:rPr>
              <a:t>industry</a:t>
            </a:r>
            <a:r>
              <a:rPr lang="en" dirty="0"/>
              <a:t>, new orders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1"/>
          <c:order val="0"/>
          <c:tx>
            <c:strRef>
              <c:f>Taul1!$C$1</c:f>
              <c:strCache>
                <c:ptCount val="1"/>
                <c:pt idx="0">
                  <c:v>New orders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Taul1!$C$2:$C$10</c:f>
              <c:numCache>
                <c:formatCode>_-* #\ ##0_-;\-* #\ ##0_-;_-* "-"??_-;_-@_-</c:formatCode>
                <c:ptCount val="9"/>
                <c:pt idx="0">
                  <c:v>-18.900343642611688</c:v>
                </c:pt>
                <c:pt idx="1">
                  <c:v>-13.541666666666664</c:v>
                </c:pt>
                <c:pt idx="2">
                  <c:v>10.402684563758388</c:v>
                </c:pt>
                <c:pt idx="3">
                  <c:v>2.8688524590163915</c:v>
                </c:pt>
                <c:pt idx="4">
                  <c:v>2.6717557251908381</c:v>
                </c:pt>
                <c:pt idx="5">
                  <c:v>10.18181818181818</c:v>
                </c:pt>
                <c:pt idx="6">
                  <c:v>16.731517509727631</c:v>
                </c:pt>
                <c:pt idx="7">
                  <c:v>24.999999999999996</c:v>
                </c:pt>
                <c:pt idx="8">
                  <c:v>30.508474576271183</c:v>
                </c:pt>
              </c:numCache>
            </c:numRef>
          </c:val>
          <c:extLst>
            <c:ext xmlns:c16="http://schemas.microsoft.com/office/drawing/2014/chart" uri="{C3380CC4-5D6E-409C-BE32-E72D297353CC}">
              <c16:uniqueId val="{00000000-A625-4772-9B5A-46882F5B970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sz="1260" b="0" i="0" u="none" strike="noStrike" kern="1200" spc="0" baseline="0" dirty="0">
                <a:solidFill>
                  <a:srgbClr val="000000"/>
                </a:solidFill>
              </a:rPr>
              <a:t>Manufacturing </a:t>
            </a:r>
            <a:r>
              <a:rPr lang="fi-FI" sz="1260" b="0" i="0" u="none" strike="noStrike" kern="1200" spc="0" baseline="0" dirty="0" err="1">
                <a:solidFill>
                  <a:srgbClr val="000000"/>
                </a:solidFill>
              </a:rPr>
              <a:t>industry</a:t>
            </a:r>
            <a:r>
              <a:rPr lang="en" dirty="0"/>
              <a:t>, order books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Order backlog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-18.556701030927833</c:v>
                </c:pt>
                <c:pt idx="1">
                  <c:v>-17.708333333333332</c:v>
                </c:pt>
                <c:pt idx="2">
                  <c:v>10.067114093959734</c:v>
                </c:pt>
                <c:pt idx="3">
                  <c:v>-0.81967213114754145</c:v>
                </c:pt>
                <c:pt idx="4">
                  <c:v>0.7633587786259568</c:v>
                </c:pt>
                <c:pt idx="5">
                  <c:v>4.3636363636363633</c:v>
                </c:pt>
                <c:pt idx="6">
                  <c:v>16.34241245136187</c:v>
                </c:pt>
                <c:pt idx="7">
                  <c:v>24.590163934426226</c:v>
                </c:pt>
                <c:pt idx="8">
                  <c:v>26.271186440677965</c:v>
                </c:pt>
              </c:numCache>
            </c:numRef>
          </c:val>
          <c:extLst>
            <c:ext xmlns:c16="http://schemas.microsoft.com/office/drawing/2014/chart" uri="{C3380CC4-5D6E-409C-BE32-E72D297353CC}">
              <c16:uniqueId val="{00000000-B473-494F-9BF9-CA80868555AA}"/>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fi-FI" sz="1260" b="0" i="0" u="none" strike="noStrike" kern="1200" spc="0" baseline="0" dirty="0" smtClean="0">
                <a:solidFill>
                  <a:srgbClr val="000000"/>
                </a:solidFill>
                <a:latin typeface="+mn-lt"/>
                <a:ea typeface="+mn-ea"/>
                <a:cs typeface="+mn-cs"/>
              </a:defRPr>
            </a:pPr>
            <a:r>
              <a:rPr lang="fi-FI" sz="1260" b="0" i="0" u="none" strike="noStrike" kern="1200" spc="0" baseline="0" dirty="0">
                <a:solidFill>
                  <a:srgbClr val="000000"/>
                </a:solidFill>
                <a:latin typeface="+mn-lt"/>
                <a:ea typeface="+mn-ea"/>
                <a:cs typeface="+mn-cs"/>
              </a:rPr>
              <a:t>Manufacturing industry, employment</a:t>
            </a:r>
          </a:p>
        </c:rich>
      </c:tx>
      <c:overlay val="0"/>
      <c:spPr>
        <a:noFill/>
        <a:ln>
          <a:noFill/>
        </a:ln>
        <a:effectLst/>
      </c:spPr>
      <c:txPr>
        <a:bodyPr rot="0" spcFirstLastPara="1" vertOverflow="ellipsis" vert="horz" wrap="square" anchor="ctr" anchorCtr="1"/>
        <a:lstStyle/>
        <a:p>
          <a:pPr algn="ctr" rtl="0">
            <a:defRPr lang="fi-FI" sz="1260" b="0" i="0" u="none" strike="noStrike" kern="1200" spc="0" baseline="0" dirty="0" smtClean="0">
              <a:solidFill>
                <a:srgbClr val="000000"/>
              </a:solidFill>
              <a:latin typeface="+mn-lt"/>
              <a:ea typeface="+mn-ea"/>
              <a:cs typeface="+mn-cs"/>
            </a:defRPr>
          </a:pPr>
          <a:endParaRPr lang="fi-FI"/>
        </a:p>
      </c:txPr>
    </c:title>
    <c:autoTitleDeleted val="0"/>
    <c:plotArea>
      <c:layout/>
      <c:barChart>
        <c:barDir val="col"/>
        <c:grouping val="clustered"/>
        <c:varyColors val="0"/>
        <c:ser>
          <c:idx val="2"/>
          <c:order val="0"/>
          <c:tx>
            <c:strRef>
              <c:f>Taul1!$D$1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Taul1!$D$2:$D$10</c:f>
              <c:numCache>
                <c:formatCode>_-* #\ ##0_-;\-* #\ ##0_-;_-* "-"??_-;_-@_-</c:formatCode>
                <c:ptCount val="9"/>
                <c:pt idx="0">
                  <c:v>-15.120274914089348</c:v>
                </c:pt>
                <c:pt idx="1">
                  <c:v>-17.708333333333336</c:v>
                </c:pt>
                <c:pt idx="2">
                  <c:v>-2.3489932885906022</c:v>
                </c:pt>
                <c:pt idx="3">
                  <c:v>5.7377049180327866</c:v>
                </c:pt>
                <c:pt idx="4">
                  <c:v>1.9083969465648849</c:v>
                </c:pt>
                <c:pt idx="5">
                  <c:v>2.5454545454545432</c:v>
                </c:pt>
                <c:pt idx="6">
                  <c:v>13.61867704280156</c:v>
                </c:pt>
                <c:pt idx="7">
                  <c:v>25</c:v>
                </c:pt>
                <c:pt idx="8">
                  <c:v>24.152542372881349</c:v>
                </c:pt>
              </c:numCache>
            </c:numRef>
          </c:val>
          <c:extLst>
            <c:ext xmlns:c16="http://schemas.microsoft.com/office/drawing/2014/chart" uri="{C3380CC4-5D6E-409C-BE32-E72D297353CC}">
              <c16:uniqueId val="{00000000-835C-47CA-AEC9-EAB7C279E2C6}"/>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fi-FI" sz="1260" b="0" i="0" u="none" strike="noStrike" kern="1200" spc="0" baseline="0" dirty="0" smtClean="0">
                <a:solidFill>
                  <a:srgbClr val="000000"/>
                </a:solidFill>
                <a:latin typeface="+mn-lt"/>
                <a:ea typeface="+mn-ea"/>
                <a:cs typeface="+mn-cs"/>
              </a:defRPr>
            </a:pPr>
            <a:r>
              <a:rPr lang="fi-FI" sz="1260" b="0" i="0" u="none" strike="noStrike" kern="1200" spc="0" baseline="0" dirty="0">
                <a:solidFill>
                  <a:srgbClr val="000000"/>
                </a:solidFill>
                <a:latin typeface="+mn-lt"/>
                <a:ea typeface="+mn-ea"/>
                <a:cs typeface="+mn-cs"/>
              </a:rPr>
              <a:t>Manufacturing industry, production</a:t>
            </a:r>
          </a:p>
        </c:rich>
      </c:tx>
      <c:overlay val="0"/>
      <c:spPr>
        <a:noFill/>
        <a:ln>
          <a:noFill/>
        </a:ln>
        <a:effectLst/>
      </c:spPr>
      <c:txPr>
        <a:bodyPr rot="0" spcFirstLastPara="1" vertOverflow="ellipsis" vert="horz" wrap="square" anchor="ctr" anchorCtr="1"/>
        <a:lstStyle/>
        <a:p>
          <a:pPr>
            <a:defRPr lang="fi-FI" sz="1260" b="0" i="0" u="none" strike="noStrike" kern="1200" spc="0" baseline="0" dirty="0" smtClean="0">
              <a:solidFill>
                <a:srgbClr val="000000"/>
              </a:solidFill>
              <a:latin typeface="+mn-lt"/>
              <a:ea typeface="+mn-ea"/>
              <a:cs typeface="+mn-cs"/>
            </a:defRPr>
          </a:pPr>
          <a:endParaRPr lang="fi-FI"/>
        </a:p>
      </c:txPr>
    </c:title>
    <c:autoTitleDeleted val="0"/>
    <c:plotArea>
      <c:layout/>
      <c:barChart>
        <c:barDir val="col"/>
        <c:grouping val="clustered"/>
        <c:varyColors val="0"/>
        <c:ser>
          <c:idx val="3"/>
          <c:order val="0"/>
          <c:tx>
            <c:strRef>
              <c:f>Taul1!$E$1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Taul1!$E$2:$E$10</c:f>
              <c:numCache>
                <c:formatCode>_-* #\ ##0_-;\-* #\ ##0_-;_-* "-"??_-;_-@_-</c:formatCode>
                <c:ptCount val="9"/>
                <c:pt idx="0">
                  <c:v>-10.309278350515459</c:v>
                </c:pt>
                <c:pt idx="1">
                  <c:v>-10.763888888888889</c:v>
                </c:pt>
                <c:pt idx="2">
                  <c:v>7.3825503355704711</c:v>
                </c:pt>
                <c:pt idx="3">
                  <c:v>9.4262295081967231</c:v>
                </c:pt>
                <c:pt idx="4">
                  <c:v>6.8702290076335863</c:v>
                </c:pt>
                <c:pt idx="5">
                  <c:v>4.3636363636363633</c:v>
                </c:pt>
                <c:pt idx="6">
                  <c:v>17.509727626459146</c:v>
                </c:pt>
                <c:pt idx="7">
                  <c:v>28.688524590163937</c:v>
                </c:pt>
                <c:pt idx="8">
                  <c:v>29.661016949152543</c:v>
                </c:pt>
              </c:numCache>
            </c:numRef>
          </c:val>
          <c:extLst>
            <c:ext xmlns:c16="http://schemas.microsoft.com/office/drawing/2014/chart" uri="{C3380CC4-5D6E-409C-BE32-E72D297353CC}">
              <c16:uniqueId val="{00000000-B314-4ABB-B361-345ADB5B6F76}"/>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fi-FI" dirty="0"/>
              <a:t>M</a:t>
            </a:r>
            <a:r>
              <a:rPr lang="en" dirty="0"/>
              <a:t>anufacturing</a:t>
            </a:r>
            <a:r>
              <a:rPr lang="en" baseline="0" dirty="0"/>
              <a:t> i</a:t>
            </a:r>
            <a:r>
              <a:rPr lang="en" dirty="0"/>
              <a:t>ndustry, employment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Taul1!$B$1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-13</c:v>
                </c:pt>
                <c:pt idx="1">
                  <c:v>-10</c:v>
                </c:pt>
                <c:pt idx="2">
                  <c:v>13</c:v>
                </c:pt>
                <c:pt idx="3">
                  <c:v>2</c:v>
                </c:pt>
                <c:pt idx="4">
                  <c:v>2</c:v>
                </c:pt>
                <c:pt idx="5">
                  <c:v>12</c:v>
                </c:pt>
                <c:pt idx="6">
                  <c:v>16</c:v>
                </c:pt>
                <c:pt idx="7">
                  <c:v>14</c:v>
                </c:pt>
                <c:pt idx="8">
                  <c:v>22</c:v>
                </c:pt>
              </c:numCache>
            </c:numRef>
          </c:val>
          <c:extLst>
            <c:ext xmlns:c16="http://schemas.microsoft.com/office/drawing/2014/chart" uri="{C3380CC4-5D6E-409C-BE32-E72D297353CC}">
              <c16:uniqueId val="{00000000-B72B-48F3-A09C-3A84848EE26E}"/>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fi-FI" sz="1260" b="0" i="0" u="none" strike="noStrike" kern="1200" spc="0" baseline="0" dirty="0" smtClean="0">
                <a:solidFill>
                  <a:srgbClr val="000000"/>
                </a:solidFill>
                <a:latin typeface="+mn-lt"/>
                <a:ea typeface="+mn-ea"/>
                <a:cs typeface="+mn-cs"/>
              </a:defRPr>
            </a:pPr>
            <a:r>
              <a:rPr lang="fi-FI" sz="1260" b="0" i="0" u="none" strike="noStrike" kern="1200" spc="0" baseline="0" dirty="0">
                <a:solidFill>
                  <a:srgbClr val="000000"/>
                </a:solidFill>
                <a:latin typeface="+mn-lt"/>
                <a:ea typeface="+mn-ea"/>
                <a:cs typeface="+mn-cs"/>
              </a:rPr>
              <a:t>Manufacturing industry, production</a:t>
            </a:r>
          </a:p>
        </c:rich>
      </c:tx>
      <c:overlay val="0"/>
      <c:spPr>
        <a:noFill/>
        <a:ln>
          <a:noFill/>
        </a:ln>
        <a:effectLst/>
      </c:spPr>
      <c:txPr>
        <a:bodyPr rot="0" spcFirstLastPara="1" vertOverflow="ellipsis" vert="horz" wrap="square" anchor="ctr" anchorCtr="1"/>
        <a:lstStyle/>
        <a:p>
          <a:pPr algn="ctr" rtl="0">
            <a:defRPr lang="fi-FI" sz="1260" b="0" i="0" u="none" strike="noStrike" kern="1200" spc="0" baseline="0" dirty="0" smtClean="0">
              <a:solidFill>
                <a:srgbClr val="000000"/>
              </a:solidFill>
              <a:latin typeface="+mn-lt"/>
              <a:ea typeface="+mn-ea"/>
              <a:cs typeface="+mn-cs"/>
            </a:defRPr>
          </a:pPr>
          <a:endParaRPr lang="fi-FI"/>
        </a:p>
      </c:txPr>
    </c:title>
    <c:autoTitleDeleted val="0"/>
    <c:plotArea>
      <c:layout/>
      <c:barChart>
        <c:barDir val="col"/>
        <c:grouping val="clustered"/>
        <c:varyColors val="0"/>
        <c:ser>
          <c:idx val="3"/>
          <c:order val="0"/>
          <c:tx>
            <c:strRef>
              <c:f>Taul1!$B$1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-3</c:v>
                </c:pt>
                <c:pt idx="1">
                  <c:v>-1</c:v>
                </c:pt>
                <c:pt idx="2">
                  <c:v>26</c:v>
                </c:pt>
                <c:pt idx="3">
                  <c:v>9</c:v>
                </c:pt>
                <c:pt idx="4">
                  <c:v>13</c:v>
                </c:pt>
                <c:pt idx="5">
                  <c:v>21</c:v>
                </c:pt>
                <c:pt idx="6">
                  <c:v>28</c:v>
                </c:pt>
                <c:pt idx="7">
                  <c:v>23</c:v>
                </c:pt>
                <c:pt idx="8">
                  <c:v>34</c:v>
                </c:pt>
              </c:numCache>
            </c:numRef>
          </c:val>
          <c:extLst>
            <c:ext xmlns:c16="http://schemas.microsoft.com/office/drawing/2014/chart" uri="{C3380CC4-5D6E-409C-BE32-E72D297353CC}">
              <c16:uniqueId val="{00000000-C9F5-4FE7-B865-6659D0B36690}"/>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dirty="0"/>
              <a:t>Services, new orders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1"/>
          <c:order val="0"/>
          <c:tx>
            <c:strRef>
              <c:f>Taul1!$C$1</c:f>
              <c:strCache>
                <c:ptCount val="1"/>
                <c:pt idx="0">
                  <c:v>New orders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Taul1!$C$2:$C$10</c:f>
              <c:numCache>
                <c:formatCode>_-* #\ ##0_-;\-* #\ ##0_-;_-* "-"??_-;_-@_-</c:formatCode>
                <c:ptCount val="9"/>
                <c:pt idx="0">
                  <c:v>-8</c:v>
                </c:pt>
                <c:pt idx="1">
                  <c:v>10</c:v>
                </c:pt>
                <c:pt idx="2">
                  <c:v>12</c:v>
                </c:pt>
                <c:pt idx="3">
                  <c:v>8</c:v>
                </c:pt>
                <c:pt idx="4">
                  <c:v>15</c:v>
                </c:pt>
                <c:pt idx="5">
                  <c:v>16</c:v>
                </c:pt>
                <c:pt idx="6">
                  <c:v>39</c:v>
                </c:pt>
                <c:pt idx="7">
                  <c:v>20</c:v>
                </c:pt>
                <c:pt idx="8">
                  <c:v>22</c:v>
                </c:pt>
              </c:numCache>
            </c:numRef>
          </c:val>
          <c:extLst>
            <c:ext xmlns:c16="http://schemas.microsoft.com/office/drawing/2014/chart" uri="{C3380CC4-5D6E-409C-BE32-E72D297353CC}">
              <c16:uniqueId val="{00000000-D26D-4E7F-8569-9643060252FE}"/>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a:t>Services, order books</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Order backlog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-13</c:v>
                </c:pt>
                <c:pt idx="1">
                  <c:v>4</c:v>
                </c:pt>
                <c:pt idx="2">
                  <c:v>10</c:v>
                </c:pt>
                <c:pt idx="3">
                  <c:v>10</c:v>
                </c:pt>
                <c:pt idx="4">
                  <c:v>8</c:v>
                </c:pt>
                <c:pt idx="5">
                  <c:v>17</c:v>
                </c:pt>
                <c:pt idx="6">
                  <c:v>33</c:v>
                </c:pt>
                <c:pt idx="7">
                  <c:v>22</c:v>
                </c:pt>
                <c:pt idx="8">
                  <c:v>13</c:v>
                </c:pt>
              </c:numCache>
            </c:numRef>
          </c:val>
          <c:extLst>
            <c:ext xmlns:c16="http://schemas.microsoft.com/office/drawing/2014/chart" uri="{C3380CC4-5D6E-409C-BE32-E72D297353CC}">
              <c16:uniqueId val="{00000000-9EAA-4E52-8E4E-1512D8A7289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a:t>Services, employment</a:t>
            </a: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fi-FI"/>
        </a:p>
      </c:txPr>
    </c:title>
    <c:autoTitleDeleted val="0"/>
    <c:plotArea>
      <c:layout/>
      <c:barChart>
        <c:barDir val="col"/>
        <c:grouping val="clustered"/>
        <c:varyColors val="0"/>
        <c:ser>
          <c:idx val="2"/>
          <c:order val="0"/>
          <c:tx>
            <c:strRef>
              <c:f>Taul1!$D$1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Taul1!$D$2:$D$10</c:f>
              <c:numCache>
                <c:formatCode>_-* #\ ##0_-;\-* #\ ##0_-;_-* "-"??_-;_-@_-</c:formatCode>
                <c:ptCount val="9"/>
                <c:pt idx="0">
                  <c:v>-3</c:v>
                </c:pt>
                <c:pt idx="1">
                  <c:v>-12</c:v>
                </c:pt>
                <c:pt idx="2">
                  <c:v>-3</c:v>
                </c:pt>
                <c:pt idx="3">
                  <c:v>10</c:v>
                </c:pt>
                <c:pt idx="4">
                  <c:v>-1</c:v>
                </c:pt>
                <c:pt idx="5">
                  <c:v>12</c:v>
                </c:pt>
                <c:pt idx="6">
                  <c:v>13</c:v>
                </c:pt>
                <c:pt idx="7">
                  <c:v>10</c:v>
                </c:pt>
                <c:pt idx="8">
                  <c:v>17</c:v>
                </c:pt>
              </c:numCache>
            </c:numRef>
          </c:val>
          <c:extLst>
            <c:ext xmlns:c16="http://schemas.microsoft.com/office/drawing/2014/chart" uri="{C3380CC4-5D6E-409C-BE32-E72D297353CC}">
              <c16:uniqueId val="{00000000-2591-40A6-852A-139C8BEAF794}"/>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 sz="1260" b="0" i="0" u="none" strike="noStrike" kern="1200" spc="0" baseline="0">
                <a:solidFill>
                  <a:srgbClr val="000000"/>
                </a:solidFill>
                <a:latin typeface="+mn-lt"/>
                <a:ea typeface="+mn-ea"/>
                <a:cs typeface="+mn-cs"/>
              </a:defRPr>
            </a:pPr>
            <a:r>
              <a:rPr lang="en" sz="1260" b="0" i="0" u="none" strike="noStrike" kern="1200" spc="0" baseline="0">
                <a:solidFill>
                  <a:srgbClr val="000000"/>
                </a:solidFill>
                <a:latin typeface="+mn-lt"/>
                <a:ea typeface="+mn-ea"/>
                <a:cs typeface="+mn-cs"/>
              </a:rPr>
              <a:t>Services, production</a:t>
            </a:r>
          </a:p>
        </c:rich>
      </c:tx>
      <c:overlay val="0"/>
      <c:spPr>
        <a:noFill/>
        <a:ln>
          <a:noFill/>
        </a:ln>
        <a:effectLst/>
      </c:spPr>
      <c:txPr>
        <a:bodyPr rot="0" spcFirstLastPara="1" vertOverflow="ellipsis" vert="horz" wrap="square" anchor="ctr" anchorCtr="1"/>
        <a:lstStyle/>
        <a:p>
          <a:pPr algn="ctr" rtl="0">
            <a:defRPr lang="en" sz="1260" b="0" i="0" u="none" strike="noStrike" kern="1200" spc="0" baseline="0">
              <a:solidFill>
                <a:srgbClr val="000000"/>
              </a:solidFill>
              <a:latin typeface="+mn-lt"/>
              <a:ea typeface="+mn-ea"/>
              <a:cs typeface="+mn-cs"/>
            </a:defRPr>
          </a:pPr>
          <a:endParaRPr lang="fi-FI"/>
        </a:p>
      </c:txPr>
    </c:title>
    <c:autoTitleDeleted val="0"/>
    <c:plotArea>
      <c:layout/>
      <c:barChart>
        <c:barDir val="col"/>
        <c:grouping val="clustered"/>
        <c:varyColors val="0"/>
        <c:ser>
          <c:idx val="3"/>
          <c:order val="0"/>
          <c:tx>
            <c:strRef>
              <c:f>Taul1!$E$1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Taul1!$E$2:$E$10</c:f>
              <c:numCache>
                <c:formatCode>_-* #\ ##0_-;\-* #\ ##0_-;_-* "-"??_-;_-@_-</c:formatCode>
                <c:ptCount val="9"/>
                <c:pt idx="0">
                  <c:v>1</c:v>
                </c:pt>
                <c:pt idx="1">
                  <c:v>-3</c:v>
                </c:pt>
                <c:pt idx="2">
                  <c:v>1</c:v>
                </c:pt>
                <c:pt idx="3">
                  <c:v>7</c:v>
                </c:pt>
                <c:pt idx="4">
                  <c:v>11</c:v>
                </c:pt>
                <c:pt idx="5">
                  <c:v>10</c:v>
                </c:pt>
                <c:pt idx="6">
                  <c:v>15</c:v>
                </c:pt>
                <c:pt idx="7">
                  <c:v>18</c:v>
                </c:pt>
                <c:pt idx="8">
                  <c:v>15</c:v>
                </c:pt>
              </c:numCache>
            </c:numRef>
          </c:val>
          <c:extLst>
            <c:ext xmlns:c16="http://schemas.microsoft.com/office/drawing/2014/chart" uri="{C3380CC4-5D6E-409C-BE32-E72D297353CC}">
              <c16:uniqueId val="{00000000-15F6-4B37-AE1B-31A3488BA25F}"/>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 sz="1260" b="0" i="0" u="none" strike="noStrike" kern="1200" spc="0" baseline="0">
                <a:solidFill>
                  <a:srgbClr val="000000"/>
                </a:solidFill>
                <a:latin typeface="+mn-lt"/>
                <a:ea typeface="+mn-ea"/>
                <a:cs typeface="+mn-cs"/>
              </a:defRPr>
            </a:pPr>
            <a:r>
              <a:rPr lang="en" sz="1260" b="0" i="0" u="none" strike="noStrike" kern="1200" spc="0" baseline="0">
                <a:solidFill>
                  <a:srgbClr val="000000"/>
                </a:solidFill>
                <a:latin typeface="+mn-lt"/>
                <a:ea typeface="+mn-ea"/>
                <a:cs typeface="+mn-cs"/>
              </a:rPr>
              <a:t>Services, employment</a:t>
            </a:r>
          </a:p>
        </c:rich>
      </c:tx>
      <c:overlay val="0"/>
      <c:spPr>
        <a:noFill/>
        <a:ln>
          <a:noFill/>
        </a:ln>
        <a:effectLst/>
      </c:spPr>
      <c:txPr>
        <a:bodyPr rot="0" spcFirstLastPara="1" vertOverflow="ellipsis" vert="horz" wrap="square" anchor="ctr" anchorCtr="1"/>
        <a:lstStyle/>
        <a:p>
          <a:pPr algn="ctr" rtl="0">
            <a:defRPr lang="en" sz="1260" b="0" i="0" u="none" strike="noStrike" kern="1200" spc="0" baseline="0">
              <a:solidFill>
                <a:srgbClr val="000000"/>
              </a:solidFill>
              <a:latin typeface="+mn-lt"/>
              <a:ea typeface="+mn-ea"/>
              <a:cs typeface="+mn-cs"/>
            </a:defRPr>
          </a:pPr>
          <a:endParaRPr lang="fi-FI"/>
        </a:p>
      </c:txPr>
    </c:title>
    <c:autoTitleDeleted val="0"/>
    <c:plotArea>
      <c:layout/>
      <c:barChart>
        <c:barDir val="col"/>
        <c:grouping val="clustered"/>
        <c:varyColors val="0"/>
        <c:ser>
          <c:idx val="2"/>
          <c:order val="0"/>
          <c:tx>
            <c:strRef>
              <c:f>Taul1!$B$1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-13</c:v>
                </c:pt>
                <c:pt idx="1">
                  <c:v>-10</c:v>
                </c:pt>
                <c:pt idx="2">
                  <c:v>13</c:v>
                </c:pt>
                <c:pt idx="3">
                  <c:v>2</c:v>
                </c:pt>
                <c:pt idx="4">
                  <c:v>2</c:v>
                </c:pt>
                <c:pt idx="5">
                  <c:v>12</c:v>
                </c:pt>
                <c:pt idx="6">
                  <c:v>16</c:v>
                </c:pt>
                <c:pt idx="7">
                  <c:v>14</c:v>
                </c:pt>
                <c:pt idx="8">
                  <c:v>22</c:v>
                </c:pt>
              </c:numCache>
            </c:numRef>
          </c:val>
          <c:extLst>
            <c:ext xmlns:c16="http://schemas.microsoft.com/office/drawing/2014/chart" uri="{C3380CC4-5D6E-409C-BE32-E72D297353CC}">
              <c16:uniqueId val="{00000000-9C66-4E6B-8925-56B3D8E503CF}"/>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 sz="1260" b="0" i="0" u="none" strike="noStrike" kern="1200" spc="0" baseline="0">
                <a:solidFill>
                  <a:srgbClr val="000000"/>
                </a:solidFill>
                <a:latin typeface="+mn-lt"/>
                <a:ea typeface="+mn-ea"/>
                <a:cs typeface="+mn-cs"/>
              </a:defRPr>
            </a:pPr>
            <a:r>
              <a:rPr lang="en" sz="1260" b="0" i="0" u="none" strike="noStrike" kern="1200" spc="0" baseline="0">
                <a:solidFill>
                  <a:srgbClr val="000000"/>
                </a:solidFill>
                <a:latin typeface="+mn-lt"/>
                <a:ea typeface="+mn-ea"/>
                <a:cs typeface="+mn-cs"/>
              </a:rPr>
              <a:t>Services, production</a:t>
            </a:r>
          </a:p>
        </c:rich>
      </c:tx>
      <c:overlay val="0"/>
      <c:spPr>
        <a:noFill/>
        <a:ln>
          <a:noFill/>
        </a:ln>
        <a:effectLst/>
      </c:spPr>
      <c:txPr>
        <a:bodyPr rot="0" spcFirstLastPara="1" vertOverflow="ellipsis" vert="horz" wrap="square" anchor="ctr" anchorCtr="1"/>
        <a:lstStyle/>
        <a:p>
          <a:pPr algn="ctr" rtl="0">
            <a:defRPr lang="en" sz="1260" b="0" i="0" u="none" strike="noStrike" kern="1200" spc="0" baseline="0">
              <a:solidFill>
                <a:srgbClr val="000000"/>
              </a:solidFill>
              <a:latin typeface="+mn-lt"/>
              <a:ea typeface="+mn-ea"/>
              <a:cs typeface="+mn-cs"/>
            </a:defRPr>
          </a:pPr>
          <a:endParaRPr lang="fi-FI"/>
        </a:p>
      </c:txPr>
    </c:title>
    <c:autoTitleDeleted val="0"/>
    <c:plotArea>
      <c:layout/>
      <c:barChart>
        <c:barDir val="col"/>
        <c:grouping val="clustered"/>
        <c:varyColors val="0"/>
        <c:ser>
          <c:idx val="3"/>
          <c:order val="0"/>
          <c:tx>
            <c:strRef>
              <c:f>Taul1!$B$1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-3</c:v>
                </c:pt>
                <c:pt idx="1">
                  <c:v>-1</c:v>
                </c:pt>
                <c:pt idx="2">
                  <c:v>26</c:v>
                </c:pt>
                <c:pt idx="3">
                  <c:v>9</c:v>
                </c:pt>
                <c:pt idx="4">
                  <c:v>13</c:v>
                </c:pt>
                <c:pt idx="5">
                  <c:v>21</c:v>
                </c:pt>
                <c:pt idx="6">
                  <c:v>28</c:v>
                </c:pt>
                <c:pt idx="7">
                  <c:v>23</c:v>
                </c:pt>
                <c:pt idx="8">
                  <c:v>34</c:v>
                </c:pt>
              </c:numCache>
            </c:numRef>
          </c:val>
          <c:extLst>
            <c:ext xmlns:c16="http://schemas.microsoft.com/office/drawing/2014/chart" uri="{C3380CC4-5D6E-409C-BE32-E72D297353CC}">
              <c16:uniqueId val="{00000000-B3F5-4993-ADD4-A83EFB4BA7BE}"/>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dirty="0"/>
              <a:t>New orders,</a:t>
            </a:r>
            <a:r>
              <a:rPr lang="en" baseline="0" dirty="0"/>
              <a:t> c</a:t>
            </a:r>
            <a:r>
              <a:rPr lang="fi-FI" sz="1200" b="0" i="0" u="none" strike="noStrike" kern="1200" spc="0" baseline="0" dirty="0" err="1">
                <a:solidFill>
                  <a:srgbClr val="000000"/>
                </a:solidFill>
              </a:rPr>
              <a:t>ompanies</a:t>
            </a:r>
            <a:r>
              <a:rPr lang="fi-FI" sz="1200" b="0" i="0" u="none" strike="noStrike" kern="1200" spc="0" baseline="0" dirty="0">
                <a:solidFill>
                  <a:srgbClr val="000000"/>
                </a:solidFill>
              </a:rPr>
              <a:t> </a:t>
            </a:r>
            <a:r>
              <a:rPr lang="fi-FI" sz="1200" b="0" i="0" u="none" strike="noStrike" kern="1200" spc="0" baseline="0" dirty="0" err="1">
                <a:solidFill>
                  <a:srgbClr val="000000"/>
                </a:solidFill>
              </a:rPr>
              <a:t>with</a:t>
            </a:r>
            <a:r>
              <a:rPr lang="fi-FI" sz="1200" b="0" i="0" u="none" strike="noStrike" kern="1200" spc="0" baseline="0" dirty="0">
                <a:solidFill>
                  <a:srgbClr val="000000"/>
                </a:solidFill>
              </a:rPr>
              <a:t> </a:t>
            </a:r>
            <a:r>
              <a:rPr lang="fi-FI" sz="1200" b="0" i="0" u="none" strike="noStrike" kern="1200" spc="0" baseline="0" dirty="0" err="1">
                <a:solidFill>
                  <a:srgbClr val="000000"/>
                </a:solidFill>
              </a:rPr>
              <a:t>more</a:t>
            </a:r>
            <a:r>
              <a:rPr lang="fi-FI" sz="1200" b="0" i="0" u="none" strike="noStrike" kern="1200" spc="0" baseline="0" dirty="0">
                <a:solidFill>
                  <a:srgbClr val="000000"/>
                </a:solidFill>
              </a:rPr>
              <a:t> </a:t>
            </a:r>
            <a:r>
              <a:rPr lang="fi-FI" sz="1200" b="0" i="0" u="none" strike="noStrike" kern="1200" spc="0" baseline="0" dirty="0" err="1">
                <a:solidFill>
                  <a:srgbClr val="000000"/>
                </a:solidFill>
              </a:rPr>
              <a:t>than</a:t>
            </a:r>
            <a:r>
              <a:rPr lang="fi-FI" sz="1200" b="0" i="0" u="none" strike="noStrike" kern="1200" spc="0" baseline="0" dirty="0">
                <a:solidFill>
                  <a:srgbClr val="000000"/>
                </a:solidFill>
              </a:rPr>
              <a:t> 150 </a:t>
            </a:r>
            <a:r>
              <a:rPr lang="fi-FI" sz="1200" b="0" i="0" u="none" strike="noStrike" kern="1200" spc="0" baseline="0" dirty="0" err="1">
                <a:solidFill>
                  <a:srgbClr val="000000"/>
                </a:solidFill>
              </a:rPr>
              <a:t>employees</a:t>
            </a:r>
            <a:endParaRPr lang="en" dirty="0"/>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1"/>
          <c:order val="0"/>
          <c:tx>
            <c:strRef>
              <c:f>Taul1!$C$1</c:f>
              <c:strCache>
                <c:ptCount val="1"/>
                <c:pt idx="0">
                  <c:v>New orders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Taul1!$C$2:$C$10</c:f>
              <c:numCache>
                <c:formatCode>_-* #\ ##0_-;\-* #\ ##0_-;_-* "-"??_-;_-@_-</c:formatCode>
                <c:ptCount val="9"/>
                <c:pt idx="0">
                  <c:v>-21</c:v>
                </c:pt>
                <c:pt idx="1">
                  <c:v>0</c:v>
                </c:pt>
                <c:pt idx="2">
                  <c:v>28</c:v>
                </c:pt>
                <c:pt idx="3">
                  <c:v>-2</c:v>
                </c:pt>
                <c:pt idx="4">
                  <c:v>-17</c:v>
                </c:pt>
                <c:pt idx="5">
                  <c:v>21</c:v>
                </c:pt>
                <c:pt idx="6">
                  <c:v>26</c:v>
                </c:pt>
                <c:pt idx="7">
                  <c:v>31</c:v>
                </c:pt>
                <c:pt idx="8">
                  <c:v>36</c:v>
                </c:pt>
              </c:numCache>
            </c:numRef>
          </c:val>
          <c:extLst>
            <c:ext xmlns:c16="http://schemas.microsoft.com/office/drawing/2014/chart" uri="{C3380CC4-5D6E-409C-BE32-E72D297353CC}">
              <c16:uniqueId val="{00000000-19B4-45E4-8405-5423FAF0154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sz="1200" b="0" i="0" u="none" strike="noStrike" kern="1200" spc="0" baseline="0" dirty="0">
                <a:solidFill>
                  <a:srgbClr val="000000"/>
                </a:solidFill>
                <a:latin typeface="+mn-lt"/>
                <a:ea typeface="+mn-ea"/>
                <a:cs typeface="+mn-cs"/>
              </a:rPr>
              <a:t>Order books, c</a:t>
            </a:r>
            <a:r>
              <a:rPr lang="fi-FI" sz="1200" b="0" i="0" u="none" strike="noStrike" kern="1200" spc="0" baseline="0" dirty="0" err="1">
                <a:solidFill>
                  <a:srgbClr val="000000"/>
                </a:solidFill>
                <a:latin typeface="+mn-lt"/>
                <a:ea typeface="+mn-ea"/>
                <a:cs typeface="+mn-cs"/>
              </a:rPr>
              <a:t>ompanies</a:t>
            </a:r>
            <a:r>
              <a:rPr lang="fi-FI" sz="1200" b="0" i="0" u="none" strike="noStrike" kern="1200" spc="0" baseline="0" dirty="0">
                <a:solidFill>
                  <a:srgbClr val="000000"/>
                </a:solidFill>
                <a:latin typeface="+mn-lt"/>
                <a:ea typeface="+mn-ea"/>
                <a:cs typeface="+mn-cs"/>
              </a:rPr>
              <a:t> </a:t>
            </a:r>
            <a:r>
              <a:rPr lang="fi-FI" sz="1200" b="0" i="0" u="none" strike="noStrike" kern="1200" spc="0" baseline="0" dirty="0" err="1">
                <a:solidFill>
                  <a:srgbClr val="000000"/>
                </a:solidFill>
                <a:latin typeface="+mn-lt"/>
                <a:ea typeface="+mn-ea"/>
                <a:cs typeface="+mn-cs"/>
              </a:rPr>
              <a:t>with</a:t>
            </a:r>
            <a:r>
              <a:rPr lang="fi-FI" sz="1200" b="0" i="0" u="none" strike="noStrike" kern="1200" spc="0" baseline="0" dirty="0">
                <a:solidFill>
                  <a:srgbClr val="000000"/>
                </a:solidFill>
                <a:latin typeface="+mn-lt"/>
                <a:ea typeface="+mn-ea"/>
                <a:cs typeface="+mn-cs"/>
              </a:rPr>
              <a:t> </a:t>
            </a:r>
            <a:r>
              <a:rPr lang="fi-FI" sz="1200" b="0" i="0" u="none" strike="noStrike" kern="1200" spc="0" baseline="0" dirty="0" err="1">
                <a:solidFill>
                  <a:srgbClr val="000000"/>
                </a:solidFill>
                <a:latin typeface="+mn-lt"/>
                <a:ea typeface="+mn-ea"/>
                <a:cs typeface="+mn-cs"/>
              </a:rPr>
              <a:t>more</a:t>
            </a:r>
            <a:r>
              <a:rPr lang="fi-FI" sz="1200" b="0" i="0" u="none" strike="noStrike" kern="1200" spc="0" baseline="0" dirty="0">
                <a:solidFill>
                  <a:srgbClr val="000000"/>
                </a:solidFill>
                <a:latin typeface="+mn-lt"/>
                <a:ea typeface="+mn-ea"/>
                <a:cs typeface="+mn-cs"/>
              </a:rPr>
              <a:t> </a:t>
            </a:r>
            <a:r>
              <a:rPr lang="fi-FI" sz="1200" b="0" i="0" u="none" strike="noStrike" kern="1200" spc="0" baseline="0" dirty="0" err="1">
                <a:solidFill>
                  <a:srgbClr val="000000"/>
                </a:solidFill>
                <a:latin typeface="+mn-lt"/>
                <a:ea typeface="+mn-ea"/>
                <a:cs typeface="+mn-cs"/>
              </a:rPr>
              <a:t>than</a:t>
            </a:r>
            <a:r>
              <a:rPr lang="fi-FI" sz="1200" b="0" i="0" u="none" strike="noStrike" kern="1200" spc="0" baseline="0" dirty="0">
                <a:solidFill>
                  <a:srgbClr val="000000"/>
                </a:solidFill>
                <a:latin typeface="+mn-lt"/>
                <a:ea typeface="+mn-ea"/>
                <a:cs typeface="+mn-cs"/>
              </a:rPr>
              <a:t> 150 </a:t>
            </a:r>
            <a:r>
              <a:rPr lang="fi-FI" sz="1200" b="0" i="0" u="none" strike="noStrike" kern="1200" spc="0" baseline="0" dirty="0" err="1">
                <a:solidFill>
                  <a:srgbClr val="000000"/>
                </a:solidFill>
                <a:latin typeface="+mn-lt"/>
                <a:ea typeface="+mn-ea"/>
                <a:cs typeface="+mn-cs"/>
              </a:rPr>
              <a:t>employees</a:t>
            </a:r>
            <a:endParaRPr lang="en" sz="1200" b="0" i="0" u="none" strike="noStrike" kern="1200" spc="0" baseline="0" dirty="0">
              <a:solidFill>
                <a:srgbClr val="000000"/>
              </a:solidFill>
              <a:latin typeface="+mn-lt"/>
              <a:ea typeface="+mn-ea"/>
              <a:cs typeface="+mn-cs"/>
            </a:endParaRP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0"/>
          <c:order val="0"/>
          <c:tx>
            <c:strRef>
              <c:f>Taul1!$B$1</c:f>
              <c:strCache>
                <c:ptCount val="1"/>
                <c:pt idx="0">
                  <c:v>Order backlog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0</c:formatCode>
                <c:ptCount val="9"/>
                <c:pt idx="0">
                  <c:v>-24</c:v>
                </c:pt>
                <c:pt idx="1">
                  <c:v>-7</c:v>
                </c:pt>
                <c:pt idx="2">
                  <c:v>20</c:v>
                </c:pt>
                <c:pt idx="3">
                  <c:v>-2</c:v>
                </c:pt>
                <c:pt idx="4">
                  <c:v>-14</c:v>
                </c:pt>
                <c:pt idx="5">
                  <c:v>14</c:v>
                </c:pt>
                <c:pt idx="6">
                  <c:v>26</c:v>
                </c:pt>
                <c:pt idx="7">
                  <c:v>32.786885245901637</c:v>
                </c:pt>
                <c:pt idx="8">
                  <c:v>23.728813559322028</c:v>
                </c:pt>
              </c:numCache>
            </c:numRef>
          </c:val>
          <c:extLst>
            <c:ext xmlns:c16="http://schemas.microsoft.com/office/drawing/2014/chart" uri="{C3380CC4-5D6E-409C-BE32-E72D297353CC}">
              <c16:uniqueId val="{00000000-0F87-454C-A211-C64AAEC1318B}"/>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 sz="1260" b="0" i="0" u="none" strike="noStrike" kern="1200" spc="0" baseline="0" dirty="0" smtClean="0">
                <a:solidFill>
                  <a:srgbClr val="000000"/>
                </a:solidFill>
                <a:latin typeface="+mn-lt"/>
                <a:ea typeface="+mn-ea"/>
                <a:cs typeface="+mn-cs"/>
              </a:defRPr>
            </a:pPr>
            <a:r>
              <a:rPr lang="en" sz="1260" b="0" i="0" u="none" strike="noStrike" kern="1200" spc="0" baseline="0" dirty="0">
                <a:solidFill>
                  <a:srgbClr val="000000"/>
                </a:solidFill>
                <a:latin typeface="+mn-lt"/>
                <a:ea typeface="+mn-ea"/>
                <a:cs typeface="+mn-cs"/>
              </a:rPr>
              <a:t>Employment, companies with more than 150 employees</a:t>
            </a:r>
          </a:p>
        </c:rich>
      </c:tx>
      <c:overlay val="0"/>
      <c:spPr>
        <a:noFill/>
        <a:ln>
          <a:noFill/>
        </a:ln>
        <a:effectLst/>
      </c:spPr>
      <c:txPr>
        <a:bodyPr rot="0" spcFirstLastPara="1" vertOverflow="ellipsis" vert="horz" wrap="square" anchor="ctr" anchorCtr="1"/>
        <a:lstStyle/>
        <a:p>
          <a:pPr>
            <a:defRPr lang="en" sz="1260" b="0" i="0" u="none" strike="noStrike" kern="1200" spc="0" baseline="0" dirty="0" smtClean="0">
              <a:solidFill>
                <a:srgbClr val="000000"/>
              </a:solidFill>
              <a:latin typeface="+mn-lt"/>
              <a:ea typeface="+mn-ea"/>
              <a:cs typeface="+mn-cs"/>
            </a:defRPr>
          </a:pPr>
          <a:endParaRPr lang="fi-FI"/>
        </a:p>
      </c:txPr>
    </c:title>
    <c:autoTitleDeleted val="0"/>
    <c:plotArea>
      <c:layout/>
      <c:barChart>
        <c:barDir val="col"/>
        <c:grouping val="clustered"/>
        <c:varyColors val="0"/>
        <c:ser>
          <c:idx val="2"/>
          <c:order val="0"/>
          <c:tx>
            <c:strRef>
              <c:f>Taul1!$D$1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Taul1!$D$2:$D$10</c:f>
              <c:numCache>
                <c:formatCode>0</c:formatCode>
                <c:ptCount val="9"/>
                <c:pt idx="0">
                  <c:v>-3</c:v>
                </c:pt>
                <c:pt idx="1">
                  <c:v>-21</c:v>
                </c:pt>
                <c:pt idx="2">
                  <c:v>6</c:v>
                </c:pt>
                <c:pt idx="3">
                  <c:v>-8</c:v>
                </c:pt>
                <c:pt idx="4">
                  <c:v>-15</c:v>
                </c:pt>
                <c:pt idx="5">
                  <c:v>4</c:v>
                </c:pt>
                <c:pt idx="6">
                  <c:v>19</c:v>
                </c:pt>
                <c:pt idx="7">
                  <c:v>26.229508196721312</c:v>
                </c:pt>
                <c:pt idx="8">
                  <c:v>30.508474576271187</c:v>
                </c:pt>
              </c:numCache>
            </c:numRef>
          </c:val>
          <c:extLst>
            <c:ext xmlns:c16="http://schemas.microsoft.com/office/drawing/2014/chart" uri="{C3380CC4-5D6E-409C-BE32-E72D297353CC}">
              <c16:uniqueId val="{00000000-FE51-4F20-B8FE-2DF9F7214765}"/>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sz="1260" b="0" i="0" u="none" strike="noStrike" kern="1200" spc="0" baseline="0" dirty="0">
                <a:solidFill>
                  <a:srgbClr val="000000"/>
                </a:solidFill>
                <a:latin typeface="+mn-lt"/>
                <a:ea typeface="+mn-ea"/>
                <a:cs typeface="+mn-cs"/>
              </a:rPr>
              <a:t>Production, c</a:t>
            </a:r>
            <a:r>
              <a:rPr lang="fi-FI" sz="1260" b="0" i="0" u="none" strike="noStrike" kern="1200" spc="0" baseline="0" dirty="0" err="1">
                <a:solidFill>
                  <a:srgbClr val="000000"/>
                </a:solidFill>
                <a:latin typeface="+mn-lt"/>
                <a:ea typeface="+mn-ea"/>
                <a:cs typeface="+mn-cs"/>
              </a:rPr>
              <a:t>ompanies</a:t>
            </a:r>
            <a:r>
              <a:rPr lang="fi-FI" sz="1260" b="0" i="0" u="none" strike="noStrike" kern="1200" spc="0" baseline="0" dirty="0">
                <a:solidFill>
                  <a:srgbClr val="000000"/>
                </a:solidFill>
                <a:latin typeface="+mn-lt"/>
                <a:ea typeface="+mn-ea"/>
                <a:cs typeface="+mn-cs"/>
              </a:rPr>
              <a:t> </a:t>
            </a:r>
            <a:r>
              <a:rPr lang="fi-FI" sz="1260" b="0" i="0" u="none" strike="noStrike" kern="1200" spc="0" baseline="0" dirty="0" err="1">
                <a:solidFill>
                  <a:srgbClr val="000000"/>
                </a:solidFill>
                <a:latin typeface="+mn-lt"/>
                <a:ea typeface="+mn-ea"/>
                <a:cs typeface="+mn-cs"/>
              </a:rPr>
              <a:t>with</a:t>
            </a:r>
            <a:r>
              <a:rPr lang="fi-FI" sz="1260" b="0" i="0" u="none" strike="noStrike" kern="1200" spc="0" baseline="0" dirty="0">
                <a:solidFill>
                  <a:srgbClr val="000000"/>
                </a:solidFill>
                <a:latin typeface="+mn-lt"/>
                <a:ea typeface="+mn-ea"/>
                <a:cs typeface="+mn-cs"/>
              </a:rPr>
              <a:t> </a:t>
            </a:r>
            <a:r>
              <a:rPr lang="fi-FI" sz="1260" b="0" i="0" u="none" strike="noStrike" kern="1200" spc="0" baseline="0" dirty="0" err="1">
                <a:solidFill>
                  <a:srgbClr val="000000"/>
                </a:solidFill>
                <a:latin typeface="+mn-lt"/>
                <a:ea typeface="+mn-ea"/>
                <a:cs typeface="+mn-cs"/>
              </a:rPr>
              <a:t>more</a:t>
            </a:r>
            <a:r>
              <a:rPr lang="fi-FI" sz="1260" b="0" i="0" u="none" strike="noStrike" kern="1200" spc="0" baseline="0" dirty="0">
                <a:solidFill>
                  <a:srgbClr val="000000"/>
                </a:solidFill>
                <a:latin typeface="+mn-lt"/>
                <a:ea typeface="+mn-ea"/>
                <a:cs typeface="+mn-cs"/>
              </a:rPr>
              <a:t> </a:t>
            </a:r>
            <a:r>
              <a:rPr lang="fi-FI" sz="1260" b="0" i="0" u="none" strike="noStrike" kern="1200" spc="0" baseline="0" dirty="0" err="1">
                <a:solidFill>
                  <a:srgbClr val="000000"/>
                </a:solidFill>
                <a:latin typeface="+mn-lt"/>
                <a:ea typeface="+mn-ea"/>
                <a:cs typeface="+mn-cs"/>
              </a:rPr>
              <a:t>than</a:t>
            </a:r>
            <a:r>
              <a:rPr lang="fi-FI" sz="1260" b="0" i="0" u="none" strike="noStrike" kern="1200" spc="0" baseline="0" dirty="0">
                <a:solidFill>
                  <a:srgbClr val="000000"/>
                </a:solidFill>
                <a:latin typeface="+mn-lt"/>
                <a:ea typeface="+mn-ea"/>
                <a:cs typeface="+mn-cs"/>
              </a:rPr>
              <a:t> 150 </a:t>
            </a:r>
            <a:r>
              <a:rPr lang="fi-FI" sz="1260" b="0" i="0" u="none" strike="noStrike" kern="1200" spc="0" baseline="0" dirty="0" err="1">
                <a:solidFill>
                  <a:srgbClr val="000000"/>
                </a:solidFill>
                <a:latin typeface="+mn-lt"/>
                <a:ea typeface="+mn-ea"/>
                <a:cs typeface="+mn-cs"/>
              </a:rPr>
              <a:t>employees</a:t>
            </a:r>
            <a:endParaRPr lang="en" sz="1260" b="0" i="0" u="none" strike="noStrike" kern="1200" spc="0" baseline="0" dirty="0">
              <a:solidFill>
                <a:srgbClr val="000000"/>
              </a:solidFill>
              <a:latin typeface="+mn-lt"/>
              <a:ea typeface="+mn-ea"/>
              <a:cs typeface="+mn-cs"/>
            </a:endParaRPr>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3"/>
          <c:order val="0"/>
          <c:tx>
            <c:strRef>
              <c:f>Taul1!$E$1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Taul1!$E$2:$E$10</c:f>
              <c:numCache>
                <c:formatCode>0</c:formatCode>
                <c:ptCount val="9"/>
                <c:pt idx="0">
                  <c:v>0</c:v>
                </c:pt>
                <c:pt idx="1">
                  <c:v>0</c:v>
                </c:pt>
                <c:pt idx="2">
                  <c:v>9</c:v>
                </c:pt>
                <c:pt idx="3">
                  <c:v>4</c:v>
                </c:pt>
                <c:pt idx="4">
                  <c:v>-7</c:v>
                </c:pt>
                <c:pt idx="5">
                  <c:v>11</c:v>
                </c:pt>
                <c:pt idx="6">
                  <c:v>26</c:v>
                </c:pt>
                <c:pt idx="7">
                  <c:v>40.983606557377044</c:v>
                </c:pt>
                <c:pt idx="8">
                  <c:v>35.593220338983059</c:v>
                </c:pt>
              </c:numCache>
            </c:numRef>
          </c:val>
          <c:extLst>
            <c:ext xmlns:c16="http://schemas.microsoft.com/office/drawing/2014/chart" uri="{C3380CC4-5D6E-409C-BE32-E72D297353CC}">
              <c16:uniqueId val="{00000000-F02D-4CD0-BFD6-E72F0D013700}"/>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dirty="0"/>
              <a:t>Employment, c</a:t>
            </a:r>
            <a:r>
              <a:rPr lang="fi-FI" sz="1200" b="0" i="0" u="none" strike="noStrike" kern="1200" spc="0" baseline="0" dirty="0" err="1">
                <a:solidFill>
                  <a:srgbClr val="000000"/>
                </a:solidFill>
              </a:rPr>
              <a:t>ompanies</a:t>
            </a:r>
            <a:r>
              <a:rPr lang="fi-FI" sz="1200" b="0" i="0" u="none" strike="noStrike" kern="1200" spc="0" baseline="0" dirty="0">
                <a:solidFill>
                  <a:srgbClr val="000000"/>
                </a:solidFill>
              </a:rPr>
              <a:t> </a:t>
            </a:r>
            <a:r>
              <a:rPr lang="fi-FI" sz="1200" b="0" i="0" u="none" strike="noStrike" kern="1200" spc="0" baseline="0" dirty="0" err="1">
                <a:solidFill>
                  <a:srgbClr val="000000"/>
                </a:solidFill>
              </a:rPr>
              <a:t>with</a:t>
            </a:r>
            <a:r>
              <a:rPr lang="fi-FI" sz="1200" b="0" i="0" u="none" strike="noStrike" kern="1200" spc="0" baseline="0" dirty="0">
                <a:solidFill>
                  <a:srgbClr val="000000"/>
                </a:solidFill>
              </a:rPr>
              <a:t> </a:t>
            </a:r>
            <a:r>
              <a:rPr lang="fi-FI" sz="1200" b="0" i="0" u="none" strike="noStrike" kern="1200" spc="0" baseline="0" dirty="0" err="1">
                <a:solidFill>
                  <a:srgbClr val="000000"/>
                </a:solidFill>
              </a:rPr>
              <a:t>more</a:t>
            </a:r>
            <a:r>
              <a:rPr lang="fi-FI" sz="1200" b="0" i="0" u="none" strike="noStrike" kern="1200" spc="0" baseline="0" dirty="0">
                <a:solidFill>
                  <a:srgbClr val="000000"/>
                </a:solidFill>
              </a:rPr>
              <a:t> </a:t>
            </a:r>
            <a:r>
              <a:rPr lang="fi-FI" sz="1200" b="0" i="0" u="none" strike="noStrike" kern="1200" spc="0" baseline="0" dirty="0" err="1">
                <a:solidFill>
                  <a:srgbClr val="000000"/>
                </a:solidFill>
              </a:rPr>
              <a:t>than</a:t>
            </a:r>
            <a:r>
              <a:rPr lang="fi-FI" sz="1200" b="0" i="0" u="none" strike="noStrike" kern="1200" spc="0" baseline="0" dirty="0">
                <a:solidFill>
                  <a:srgbClr val="000000"/>
                </a:solidFill>
              </a:rPr>
              <a:t> 150 </a:t>
            </a:r>
            <a:r>
              <a:rPr lang="fi-FI" sz="1200" b="0" i="0" u="none" strike="noStrike" kern="1200" spc="0" baseline="0" dirty="0" err="1">
                <a:solidFill>
                  <a:srgbClr val="000000"/>
                </a:solidFill>
              </a:rPr>
              <a:t>employees</a:t>
            </a:r>
            <a:endParaRPr lang="en" dirty="0"/>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2"/>
          <c:order val="0"/>
          <c:tx>
            <c:strRef>
              <c:f>Taul1!$B$1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6</c:v>
                </c:pt>
                <c:pt idx="1">
                  <c:v>-10</c:v>
                </c:pt>
                <c:pt idx="2">
                  <c:v>15</c:v>
                </c:pt>
                <c:pt idx="3">
                  <c:v>-12</c:v>
                </c:pt>
                <c:pt idx="4">
                  <c:v>-15</c:v>
                </c:pt>
                <c:pt idx="5">
                  <c:v>16</c:v>
                </c:pt>
                <c:pt idx="6">
                  <c:v>24</c:v>
                </c:pt>
                <c:pt idx="7">
                  <c:v>18</c:v>
                </c:pt>
                <c:pt idx="8">
                  <c:v>25</c:v>
                </c:pt>
              </c:numCache>
            </c:numRef>
          </c:val>
          <c:extLst>
            <c:ext xmlns:c16="http://schemas.microsoft.com/office/drawing/2014/chart" uri="{C3380CC4-5D6E-409C-BE32-E72D297353CC}">
              <c16:uniqueId val="{00000000-BE06-4898-A06F-BF8E1D46A8EE}"/>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dirty="0"/>
              <a:t>Production, </a:t>
            </a:r>
            <a:r>
              <a:rPr lang="fi-FI" sz="1200" b="0" i="0" u="none" strike="noStrike" kern="1200" spc="0" baseline="0" dirty="0" err="1">
                <a:solidFill>
                  <a:srgbClr val="000000"/>
                </a:solidFill>
              </a:rPr>
              <a:t>companies</a:t>
            </a:r>
            <a:r>
              <a:rPr lang="fi-FI" sz="1200" b="0" i="0" u="none" strike="noStrike" kern="1200" spc="0" baseline="0" dirty="0">
                <a:solidFill>
                  <a:srgbClr val="000000"/>
                </a:solidFill>
              </a:rPr>
              <a:t> </a:t>
            </a:r>
            <a:r>
              <a:rPr lang="fi-FI" sz="1200" b="0" i="0" u="none" strike="noStrike" kern="1200" spc="0" baseline="0" dirty="0" err="1">
                <a:solidFill>
                  <a:srgbClr val="000000"/>
                </a:solidFill>
              </a:rPr>
              <a:t>with</a:t>
            </a:r>
            <a:r>
              <a:rPr lang="fi-FI" sz="1200" b="0" i="0" u="none" strike="noStrike" kern="1200" spc="0" baseline="0" dirty="0">
                <a:solidFill>
                  <a:srgbClr val="000000"/>
                </a:solidFill>
              </a:rPr>
              <a:t> </a:t>
            </a:r>
            <a:r>
              <a:rPr lang="fi-FI" sz="1200" b="0" i="0" u="none" strike="noStrike" kern="1200" spc="0" baseline="0" dirty="0" err="1">
                <a:solidFill>
                  <a:srgbClr val="000000"/>
                </a:solidFill>
              </a:rPr>
              <a:t>more</a:t>
            </a:r>
            <a:r>
              <a:rPr lang="fi-FI" sz="1200" b="0" i="0" u="none" strike="noStrike" kern="1200" spc="0" baseline="0" dirty="0">
                <a:solidFill>
                  <a:srgbClr val="000000"/>
                </a:solidFill>
              </a:rPr>
              <a:t> </a:t>
            </a:r>
            <a:r>
              <a:rPr lang="fi-FI" sz="1200" b="0" i="0" u="none" strike="noStrike" kern="1200" spc="0" baseline="0" dirty="0" err="1">
                <a:solidFill>
                  <a:srgbClr val="000000"/>
                </a:solidFill>
              </a:rPr>
              <a:t>than</a:t>
            </a:r>
            <a:r>
              <a:rPr lang="fi-FI" sz="1200" b="0" i="0" u="none" strike="noStrike" kern="1200" spc="0" baseline="0" dirty="0">
                <a:solidFill>
                  <a:srgbClr val="000000"/>
                </a:solidFill>
              </a:rPr>
              <a:t> 150 </a:t>
            </a:r>
            <a:r>
              <a:rPr lang="fi-FI" sz="1200" b="0" i="0" u="none" strike="noStrike" kern="1200" spc="0" baseline="0" dirty="0" err="1">
                <a:solidFill>
                  <a:srgbClr val="000000"/>
                </a:solidFill>
              </a:rPr>
              <a:t>employees</a:t>
            </a:r>
            <a:endParaRPr lang="en" dirty="0"/>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3"/>
          <c:order val="0"/>
          <c:tx>
            <c:strRef>
              <c:f>Taul1!$B$1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12</c:v>
                </c:pt>
                <c:pt idx="1">
                  <c:v>3</c:v>
                </c:pt>
                <c:pt idx="2">
                  <c:v>29</c:v>
                </c:pt>
                <c:pt idx="3">
                  <c:v>6</c:v>
                </c:pt>
                <c:pt idx="4">
                  <c:v>-3</c:v>
                </c:pt>
                <c:pt idx="5">
                  <c:v>25</c:v>
                </c:pt>
                <c:pt idx="6">
                  <c:v>43</c:v>
                </c:pt>
                <c:pt idx="7">
                  <c:v>23</c:v>
                </c:pt>
                <c:pt idx="8">
                  <c:v>39</c:v>
                </c:pt>
              </c:numCache>
            </c:numRef>
          </c:val>
          <c:extLst>
            <c:ext xmlns:c16="http://schemas.microsoft.com/office/drawing/2014/chart" uri="{C3380CC4-5D6E-409C-BE32-E72D297353CC}">
              <c16:uniqueId val="{00000000-B56F-4C18-8FF6-FE2A3530A2ED}"/>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dirty="0"/>
              <a:t>New order,</a:t>
            </a:r>
            <a:r>
              <a:rPr lang="en" baseline="0" dirty="0"/>
              <a:t> </a:t>
            </a:r>
            <a:r>
              <a:rPr lang="fi-FI" sz="1200" b="0" i="0" u="none" strike="noStrike" kern="1200" spc="0" baseline="0" dirty="0" err="1">
                <a:solidFill>
                  <a:srgbClr val="000000"/>
                </a:solidFill>
              </a:rPr>
              <a:t>companies</a:t>
            </a:r>
            <a:r>
              <a:rPr lang="fi-FI" sz="1200" b="0" i="0" u="none" strike="noStrike" kern="1200" spc="0" baseline="0" dirty="0">
                <a:solidFill>
                  <a:srgbClr val="000000"/>
                </a:solidFill>
              </a:rPr>
              <a:t> </a:t>
            </a:r>
            <a:r>
              <a:rPr lang="fi-FI" sz="1200" b="0" i="0" u="none" strike="noStrike" kern="1200" spc="0" baseline="0" dirty="0" err="1">
                <a:solidFill>
                  <a:srgbClr val="000000"/>
                </a:solidFill>
              </a:rPr>
              <a:t>with</a:t>
            </a:r>
            <a:r>
              <a:rPr lang="fi-FI" sz="1200" b="0" i="0" u="none" strike="noStrike" kern="1200" spc="0" baseline="0" dirty="0">
                <a:solidFill>
                  <a:srgbClr val="000000"/>
                </a:solidFill>
              </a:rPr>
              <a:t> </a:t>
            </a:r>
            <a:r>
              <a:rPr lang="fi-FI" sz="1200" b="0" i="0" u="none" strike="noStrike" kern="1200" spc="0" baseline="0" dirty="0" err="1">
                <a:solidFill>
                  <a:srgbClr val="000000"/>
                </a:solidFill>
              </a:rPr>
              <a:t>less</a:t>
            </a:r>
            <a:r>
              <a:rPr lang="fi-FI" sz="1200" b="0" i="0" u="none" strike="noStrike" kern="1200" spc="0" baseline="0" dirty="0">
                <a:solidFill>
                  <a:srgbClr val="000000"/>
                </a:solidFill>
              </a:rPr>
              <a:t> </a:t>
            </a:r>
            <a:r>
              <a:rPr lang="fi-FI" sz="1200" b="0" i="0" u="none" strike="noStrike" kern="1200" spc="0" baseline="0" dirty="0" err="1">
                <a:solidFill>
                  <a:srgbClr val="000000"/>
                </a:solidFill>
              </a:rPr>
              <a:t>than</a:t>
            </a:r>
            <a:r>
              <a:rPr lang="fi-FI" sz="1200" b="0" i="0" u="none" strike="noStrike" kern="1200" spc="0" baseline="0" dirty="0">
                <a:solidFill>
                  <a:srgbClr val="000000"/>
                </a:solidFill>
              </a:rPr>
              <a:t> 150 </a:t>
            </a:r>
            <a:r>
              <a:rPr lang="fi-FI" sz="1200" b="0" i="0" u="none" strike="noStrike" kern="1200" spc="0" baseline="0" dirty="0" err="1">
                <a:solidFill>
                  <a:srgbClr val="000000"/>
                </a:solidFill>
              </a:rPr>
              <a:t>employees</a:t>
            </a:r>
            <a:endParaRPr lang="en" dirty="0"/>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1"/>
          <c:order val="0"/>
          <c:tx>
            <c:strRef>
              <c:f>Taul1!$C$1</c:f>
              <c:strCache>
                <c:ptCount val="1"/>
                <c:pt idx="0">
                  <c:v>New orders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Taul1!$C$2:$C$10</c:f>
              <c:numCache>
                <c:formatCode>_-* #\ ##0_-;\-* #\ ##0_-;_-* "-"??_-;_-@_-</c:formatCode>
                <c:ptCount val="9"/>
                <c:pt idx="0">
                  <c:v>-16</c:v>
                </c:pt>
                <c:pt idx="1">
                  <c:v>-11</c:v>
                </c:pt>
                <c:pt idx="2">
                  <c:v>7</c:v>
                </c:pt>
                <c:pt idx="3">
                  <c:v>5</c:v>
                </c:pt>
                <c:pt idx="4">
                  <c:v>10</c:v>
                </c:pt>
                <c:pt idx="5">
                  <c:v>9</c:v>
                </c:pt>
                <c:pt idx="6">
                  <c:v>21</c:v>
                </c:pt>
                <c:pt idx="7">
                  <c:v>22</c:v>
                </c:pt>
                <c:pt idx="8">
                  <c:v>27</c:v>
                </c:pt>
              </c:numCache>
            </c:numRef>
          </c:val>
          <c:extLst>
            <c:ext xmlns:c16="http://schemas.microsoft.com/office/drawing/2014/chart" uri="{C3380CC4-5D6E-409C-BE32-E72D297353CC}">
              <c16:uniqueId val="{00000000-370B-4467-A234-873EB25E3EB2}"/>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 sz="1260" b="0" i="0" u="none" strike="noStrike" kern="1200" spc="0" baseline="0" dirty="0" smtClean="0">
                <a:solidFill>
                  <a:srgbClr val="000000"/>
                </a:solidFill>
                <a:latin typeface="+mn-lt"/>
                <a:ea typeface="+mn-ea"/>
                <a:cs typeface="+mn-cs"/>
              </a:defRPr>
            </a:pPr>
            <a:r>
              <a:rPr lang="en" sz="1260" b="0" i="0" u="none" strike="noStrike" kern="1200" spc="0" baseline="0" dirty="0">
                <a:solidFill>
                  <a:srgbClr val="000000"/>
                </a:solidFill>
                <a:latin typeface="+mn-lt"/>
                <a:ea typeface="+mn-ea"/>
                <a:cs typeface="+mn-cs"/>
              </a:rPr>
              <a:t>Order books, companies with less than 150 employees</a:t>
            </a:r>
          </a:p>
        </c:rich>
      </c:tx>
      <c:overlay val="0"/>
      <c:spPr>
        <a:noFill/>
        <a:ln>
          <a:noFill/>
        </a:ln>
        <a:effectLst/>
      </c:spPr>
      <c:txPr>
        <a:bodyPr rot="0" spcFirstLastPara="1" vertOverflow="ellipsis" vert="horz" wrap="square" anchor="ctr" anchorCtr="1"/>
        <a:lstStyle/>
        <a:p>
          <a:pPr>
            <a:defRPr lang="en" sz="1260" b="0" i="0" u="none" strike="noStrike" kern="1200" spc="0" baseline="0" dirty="0" smtClean="0">
              <a:solidFill>
                <a:srgbClr val="000000"/>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Order backlog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-17</c:v>
                </c:pt>
                <c:pt idx="1">
                  <c:v>-15</c:v>
                </c:pt>
                <c:pt idx="2">
                  <c:v>8</c:v>
                </c:pt>
                <c:pt idx="3">
                  <c:v>2</c:v>
                </c:pt>
                <c:pt idx="4">
                  <c:v>7</c:v>
                </c:pt>
                <c:pt idx="5">
                  <c:v>5</c:v>
                </c:pt>
                <c:pt idx="6">
                  <c:v>19</c:v>
                </c:pt>
                <c:pt idx="7">
                  <c:v>22</c:v>
                </c:pt>
                <c:pt idx="8">
                  <c:v>23</c:v>
                </c:pt>
              </c:numCache>
            </c:numRef>
          </c:val>
          <c:extLst>
            <c:ext xmlns:c16="http://schemas.microsoft.com/office/drawing/2014/chart" uri="{C3380CC4-5D6E-409C-BE32-E72D297353CC}">
              <c16:uniqueId val="{00000000-18D3-40E5-84B8-D5BE18A8D8B3}"/>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4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dirty="0"/>
              <a:t>Employment, </a:t>
            </a:r>
            <a:r>
              <a:rPr lang="fi-FI" sz="1200" b="0" i="0" u="none" strike="noStrike" kern="1200" spc="0" baseline="0" dirty="0" err="1">
                <a:solidFill>
                  <a:srgbClr val="000000"/>
                </a:solidFill>
              </a:rPr>
              <a:t>companies</a:t>
            </a:r>
            <a:r>
              <a:rPr lang="fi-FI" sz="1200" b="0" i="0" u="none" strike="noStrike" kern="1200" spc="0" baseline="0" dirty="0">
                <a:solidFill>
                  <a:srgbClr val="000000"/>
                </a:solidFill>
              </a:rPr>
              <a:t> </a:t>
            </a:r>
            <a:r>
              <a:rPr lang="fi-FI" sz="1200" b="0" i="0" u="none" strike="noStrike" kern="1200" spc="0" baseline="0" dirty="0" err="1">
                <a:solidFill>
                  <a:srgbClr val="000000"/>
                </a:solidFill>
              </a:rPr>
              <a:t>with</a:t>
            </a:r>
            <a:r>
              <a:rPr lang="fi-FI" sz="1200" b="0" i="0" u="none" strike="noStrike" kern="1200" spc="0" baseline="0" dirty="0">
                <a:solidFill>
                  <a:srgbClr val="000000"/>
                </a:solidFill>
              </a:rPr>
              <a:t> </a:t>
            </a:r>
            <a:r>
              <a:rPr lang="fi-FI" sz="1200" b="0" i="0" u="none" strike="noStrike" kern="1200" spc="0" baseline="0" dirty="0" err="1">
                <a:solidFill>
                  <a:srgbClr val="000000"/>
                </a:solidFill>
              </a:rPr>
              <a:t>less</a:t>
            </a:r>
            <a:r>
              <a:rPr lang="fi-FI" sz="1200" b="0" i="0" u="none" strike="noStrike" kern="1200" spc="0" baseline="0" dirty="0">
                <a:solidFill>
                  <a:srgbClr val="000000"/>
                </a:solidFill>
              </a:rPr>
              <a:t> </a:t>
            </a:r>
            <a:r>
              <a:rPr lang="fi-FI" sz="1200" b="0" i="0" u="none" strike="noStrike" kern="1200" spc="0" baseline="0" dirty="0" err="1">
                <a:solidFill>
                  <a:srgbClr val="000000"/>
                </a:solidFill>
              </a:rPr>
              <a:t>than</a:t>
            </a:r>
            <a:r>
              <a:rPr lang="fi-FI" sz="1200" b="0" i="0" u="none" strike="noStrike" kern="1200" spc="0" baseline="0" dirty="0">
                <a:solidFill>
                  <a:srgbClr val="000000"/>
                </a:solidFill>
              </a:rPr>
              <a:t> 150 </a:t>
            </a:r>
            <a:r>
              <a:rPr lang="fi-FI" sz="1200" b="0" i="0" u="none" strike="noStrike" kern="1200" spc="0" baseline="0" dirty="0" err="1">
                <a:solidFill>
                  <a:srgbClr val="000000"/>
                </a:solidFill>
              </a:rPr>
              <a:t>employees</a:t>
            </a:r>
            <a:endParaRPr lang="en" dirty="0"/>
          </a:p>
        </c:rich>
      </c:tx>
      <c:layout>
        <c:manualLayout>
          <c:xMode val="edge"/>
          <c:yMode val="edge"/>
          <c:x val="0.16077701719456047"/>
          <c:y val="2.8686691633876497E-2"/>
        </c:manualLayout>
      </c:layout>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2"/>
          <c:order val="0"/>
          <c:tx>
            <c:strRef>
              <c:f>Taul1!$D$1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Taul1!$D$2:$D$10</c:f>
              <c:numCache>
                <c:formatCode>_-* #\ ##0_-;\-* #\ ##0_-;_-* "-"??_-;_-@_-</c:formatCode>
                <c:ptCount val="9"/>
                <c:pt idx="0">
                  <c:v>-13</c:v>
                </c:pt>
                <c:pt idx="1">
                  <c:v>-15</c:v>
                </c:pt>
                <c:pt idx="2">
                  <c:v>-4</c:v>
                </c:pt>
                <c:pt idx="3">
                  <c:v>10</c:v>
                </c:pt>
                <c:pt idx="4">
                  <c:v>6</c:v>
                </c:pt>
                <c:pt idx="5">
                  <c:v>5</c:v>
                </c:pt>
                <c:pt idx="6">
                  <c:v>12</c:v>
                </c:pt>
                <c:pt idx="7">
                  <c:v>21</c:v>
                </c:pt>
                <c:pt idx="8">
                  <c:v>20</c:v>
                </c:pt>
              </c:numCache>
            </c:numRef>
          </c:val>
          <c:extLst>
            <c:ext xmlns:c16="http://schemas.microsoft.com/office/drawing/2014/chart" uri="{C3380CC4-5D6E-409C-BE32-E72D297353CC}">
              <c16:uniqueId val="{00000000-BB52-451A-A03B-9A003D7D9FAE}"/>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 sz="1200" b="0" i="0" u="none" strike="noStrike" kern="1200" spc="0" baseline="0" dirty="0" smtClean="0">
                <a:solidFill>
                  <a:srgbClr val="000000"/>
                </a:solidFill>
                <a:latin typeface="+mn-lt"/>
                <a:ea typeface="+mn-ea"/>
                <a:cs typeface="+mn-cs"/>
              </a:defRPr>
            </a:pPr>
            <a:r>
              <a:rPr lang="en" sz="1200" b="0" i="0" u="none" strike="noStrike" kern="1200" spc="0" baseline="0" dirty="0">
                <a:solidFill>
                  <a:srgbClr val="000000"/>
                </a:solidFill>
                <a:latin typeface="+mn-lt"/>
                <a:ea typeface="+mn-ea"/>
                <a:cs typeface="+mn-cs"/>
              </a:rPr>
              <a:t>Production, companies with less than 150 employees</a:t>
            </a:r>
          </a:p>
        </c:rich>
      </c:tx>
      <c:overlay val="0"/>
      <c:spPr>
        <a:noFill/>
        <a:ln>
          <a:noFill/>
        </a:ln>
        <a:effectLst/>
      </c:spPr>
      <c:txPr>
        <a:bodyPr rot="0" spcFirstLastPara="1" vertOverflow="ellipsis" vert="horz" wrap="square" anchor="ctr" anchorCtr="1"/>
        <a:lstStyle/>
        <a:p>
          <a:pPr>
            <a:defRPr lang="en" sz="1200" b="0" i="0" u="none" strike="noStrike" kern="1200" spc="0" baseline="0" dirty="0" smtClean="0">
              <a:solidFill>
                <a:srgbClr val="000000"/>
              </a:solidFill>
              <a:latin typeface="+mn-lt"/>
              <a:ea typeface="+mn-ea"/>
              <a:cs typeface="+mn-cs"/>
            </a:defRPr>
          </a:pPr>
          <a:endParaRPr lang="fi-FI"/>
        </a:p>
      </c:txPr>
    </c:title>
    <c:autoTitleDeleted val="0"/>
    <c:plotArea>
      <c:layout/>
      <c:barChart>
        <c:barDir val="col"/>
        <c:grouping val="clustered"/>
        <c:varyColors val="0"/>
        <c:ser>
          <c:idx val="3"/>
          <c:order val="0"/>
          <c:tx>
            <c:strRef>
              <c:f>Taul1!$E$1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Taul1!$E$2:$E$10</c:f>
              <c:numCache>
                <c:formatCode>_-* #\ ##0_-;\-* #\ ##0_-;_-* "-"??_-;_-@_-</c:formatCode>
                <c:ptCount val="9"/>
                <c:pt idx="0">
                  <c:v>-8</c:v>
                </c:pt>
                <c:pt idx="1">
                  <c:v>-11</c:v>
                </c:pt>
                <c:pt idx="2">
                  <c:v>5</c:v>
                </c:pt>
                <c:pt idx="3">
                  <c:v>10</c:v>
                </c:pt>
                <c:pt idx="4">
                  <c:v>11</c:v>
                </c:pt>
                <c:pt idx="5">
                  <c:v>4</c:v>
                </c:pt>
                <c:pt idx="6">
                  <c:v>15</c:v>
                </c:pt>
                <c:pt idx="7">
                  <c:v>23</c:v>
                </c:pt>
                <c:pt idx="8">
                  <c:v>24</c:v>
                </c:pt>
              </c:numCache>
            </c:numRef>
          </c:val>
          <c:extLst>
            <c:ext xmlns:c16="http://schemas.microsoft.com/office/drawing/2014/chart" uri="{C3380CC4-5D6E-409C-BE32-E72D297353CC}">
              <c16:uniqueId val="{00000000-71B2-479D-8AD1-F621D1AB0578}"/>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r>
              <a:rPr lang="en" dirty="0"/>
              <a:t>Employment, </a:t>
            </a:r>
            <a:r>
              <a:rPr lang="fi-FI" sz="1200" b="0" i="0" u="none" strike="noStrike" kern="1200" spc="0" baseline="0" dirty="0" err="1">
                <a:solidFill>
                  <a:srgbClr val="000000"/>
                </a:solidFill>
              </a:rPr>
              <a:t>companies</a:t>
            </a:r>
            <a:r>
              <a:rPr lang="fi-FI" sz="1200" b="0" i="0" u="none" strike="noStrike" kern="1200" spc="0" baseline="0" dirty="0">
                <a:solidFill>
                  <a:srgbClr val="000000"/>
                </a:solidFill>
              </a:rPr>
              <a:t> </a:t>
            </a:r>
            <a:r>
              <a:rPr lang="fi-FI" sz="1200" b="0" i="0" u="none" strike="noStrike" kern="1200" spc="0" baseline="0" dirty="0" err="1">
                <a:solidFill>
                  <a:srgbClr val="000000"/>
                </a:solidFill>
              </a:rPr>
              <a:t>with</a:t>
            </a:r>
            <a:r>
              <a:rPr lang="fi-FI" sz="1200" b="0" i="0" u="none" strike="noStrike" kern="1200" spc="0" baseline="0" dirty="0">
                <a:solidFill>
                  <a:srgbClr val="000000"/>
                </a:solidFill>
              </a:rPr>
              <a:t> </a:t>
            </a:r>
            <a:r>
              <a:rPr lang="fi-FI" sz="1200" b="0" i="0" u="none" strike="noStrike" kern="1200" spc="0" baseline="0" dirty="0" err="1">
                <a:solidFill>
                  <a:srgbClr val="000000"/>
                </a:solidFill>
              </a:rPr>
              <a:t>less</a:t>
            </a:r>
            <a:r>
              <a:rPr lang="fi-FI" sz="1200" b="0" i="0" u="none" strike="noStrike" kern="1200" spc="0" baseline="0" dirty="0">
                <a:solidFill>
                  <a:srgbClr val="000000"/>
                </a:solidFill>
              </a:rPr>
              <a:t> </a:t>
            </a:r>
            <a:r>
              <a:rPr lang="fi-FI" sz="1200" b="0" i="0" u="none" strike="noStrike" kern="1200" spc="0" baseline="0" dirty="0" err="1">
                <a:solidFill>
                  <a:srgbClr val="000000"/>
                </a:solidFill>
              </a:rPr>
              <a:t>than</a:t>
            </a:r>
            <a:r>
              <a:rPr lang="fi-FI" sz="1200" b="0" i="0" u="none" strike="noStrike" kern="1200" spc="0" baseline="0" dirty="0">
                <a:solidFill>
                  <a:srgbClr val="000000"/>
                </a:solidFill>
              </a:rPr>
              <a:t> 150 </a:t>
            </a:r>
            <a:r>
              <a:rPr lang="fi-FI" sz="1200" b="0" i="0" u="none" strike="noStrike" kern="1200" spc="0" baseline="0" dirty="0" err="1">
                <a:solidFill>
                  <a:srgbClr val="000000"/>
                </a:solidFill>
              </a:rPr>
              <a:t>employees</a:t>
            </a:r>
            <a:endParaRPr lang="en" dirty="0"/>
          </a:p>
        </c:rich>
      </c:tx>
      <c:overlay val="0"/>
      <c:spPr>
        <a:noFill/>
        <a:ln>
          <a:noFill/>
        </a:ln>
        <a:effectLst/>
      </c:spPr>
      <c:txPr>
        <a:bodyPr rot="0" spcFirstLastPara="1" vertOverflow="ellipsis" vert="horz" wrap="square" anchor="ctr" anchorCtr="1"/>
        <a:lstStyle/>
        <a:p>
          <a:pPr>
            <a:defRPr sz="1260" b="0" i="0" u="none" strike="noStrike" kern="1200" spc="0" baseline="0">
              <a:solidFill>
                <a:schemeClr val="tx1"/>
              </a:solidFill>
              <a:latin typeface="+mn-lt"/>
              <a:ea typeface="+mn-ea"/>
              <a:cs typeface="+mn-cs"/>
            </a:defRPr>
          </a:pPr>
          <a:endParaRPr lang="en"/>
        </a:p>
      </c:txPr>
    </c:title>
    <c:autoTitleDeleted val="0"/>
    <c:plotArea>
      <c:layout/>
      <c:barChart>
        <c:barDir val="col"/>
        <c:grouping val="clustered"/>
        <c:varyColors val="0"/>
        <c:ser>
          <c:idx val="2"/>
          <c:order val="0"/>
          <c:tx>
            <c:strRef>
              <c:f>Taul1!$B$1</c:f>
              <c:strCache>
                <c:ptCount val="1"/>
                <c:pt idx="0">
                  <c:v>Employment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-8</c:v>
                </c:pt>
                <c:pt idx="1">
                  <c:v>0</c:v>
                </c:pt>
                <c:pt idx="2">
                  <c:v>15</c:v>
                </c:pt>
                <c:pt idx="3">
                  <c:v>7</c:v>
                </c:pt>
                <c:pt idx="4">
                  <c:v>6</c:v>
                </c:pt>
                <c:pt idx="5">
                  <c:v>15</c:v>
                </c:pt>
                <c:pt idx="6">
                  <c:v>17</c:v>
                </c:pt>
                <c:pt idx="7">
                  <c:v>14</c:v>
                </c:pt>
                <c:pt idx="8">
                  <c:v>24</c:v>
                </c:pt>
              </c:numCache>
            </c:numRef>
          </c:val>
          <c:extLst>
            <c:ext xmlns:c16="http://schemas.microsoft.com/office/drawing/2014/chart" uri="{C3380CC4-5D6E-409C-BE32-E72D297353CC}">
              <c16:uniqueId val="{00000000-1083-4ACD-9A69-D36412C94794}"/>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 sz="1260" b="0" i="0" u="none" strike="noStrike" kern="1200" spc="0" baseline="0" dirty="0" smtClean="0">
                <a:solidFill>
                  <a:srgbClr val="000000"/>
                </a:solidFill>
                <a:latin typeface="+mn-lt"/>
                <a:ea typeface="+mn-ea"/>
                <a:cs typeface="+mn-cs"/>
              </a:defRPr>
            </a:pPr>
            <a:r>
              <a:rPr lang="en" sz="1260" b="0" i="0" u="none" strike="noStrike" kern="1200" spc="0" baseline="0" dirty="0">
                <a:solidFill>
                  <a:srgbClr val="000000"/>
                </a:solidFill>
                <a:latin typeface="+mn-lt"/>
                <a:ea typeface="+mn-ea"/>
                <a:cs typeface="+mn-cs"/>
              </a:rPr>
              <a:t>Production, companies with less than 150 employees</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 sz="1260" b="0" i="0" u="none" strike="noStrike" kern="1200" spc="0" baseline="0" dirty="0" smtClean="0">
              <a:solidFill>
                <a:srgbClr val="000000"/>
              </a:solidFill>
              <a:latin typeface="+mn-lt"/>
              <a:ea typeface="+mn-ea"/>
              <a:cs typeface="+mn-cs"/>
            </a:defRPr>
          </a:pPr>
          <a:endParaRPr lang="fi-FI"/>
        </a:p>
      </c:txPr>
    </c:title>
    <c:autoTitleDeleted val="0"/>
    <c:plotArea>
      <c:layout/>
      <c:barChart>
        <c:barDir val="col"/>
        <c:grouping val="clustered"/>
        <c:varyColors val="0"/>
        <c:ser>
          <c:idx val="3"/>
          <c:order val="0"/>
          <c:tx>
            <c:strRef>
              <c:f>Taul1!$B$1</c:f>
              <c:strCache>
                <c:ptCount val="1"/>
                <c:pt idx="0">
                  <c:v>Production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Taul1!$A$2:$A$10</c:f>
              <c:strCache>
                <c:ptCount val="9"/>
                <c:pt idx="0">
                  <c:v>Sep 2024</c:v>
                </c:pt>
                <c:pt idx="1">
                  <c:v>Dec 2024</c:v>
                </c:pt>
                <c:pt idx="2">
                  <c:v>March 2025</c:v>
                </c:pt>
                <c:pt idx="3">
                  <c:v>June 2025</c:v>
                </c:pt>
                <c:pt idx="4">
                  <c:v>Sep 2025</c:v>
                </c:pt>
                <c:pt idx="5">
                  <c:v>Dec 2025</c:v>
                </c:pt>
                <c:pt idx="6">
                  <c:v>March 2026</c:v>
                </c:pt>
                <c:pt idx="7">
                  <c:v>June 2026</c:v>
                </c:pt>
                <c:pt idx="8">
                  <c:v>Sep 2026</c:v>
                </c:pt>
              </c:strCache>
            </c:strRef>
          </c:cat>
          <c:val>
            <c:numRef>
              <c:f>Taul1!$B$2:$B$10</c:f>
              <c:numCache>
                <c:formatCode>_-* #\ ##0_-;\-* #\ ##0_-;_-* "-"??_-;_-@_-</c:formatCode>
                <c:ptCount val="9"/>
                <c:pt idx="0">
                  <c:v>2</c:v>
                </c:pt>
                <c:pt idx="1">
                  <c:v>9</c:v>
                </c:pt>
                <c:pt idx="2">
                  <c:v>26</c:v>
                </c:pt>
                <c:pt idx="3">
                  <c:v>14</c:v>
                </c:pt>
                <c:pt idx="4">
                  <c:v>16</c:v>
                </c:pt>
                <c:pt idx="5">
                  <c:v>24</c:v>
                </c:pt>
                <c:pt idx="6">
                  <c:v>31</c:v>
                </c:pt>
                <c:pt idx="7">
                  <c:v>23</c:v>
                </c:pt>
                <c:pt idx="8">
                  <c:v>36</c:v>
                </c:pt>
              </c:numCache>
            </c:numRef>
          </c:val>
          <c:extLst>
            <c:ext xmlns:c16="http://schemas.microsoft.com/office/drawing/2014/chart" uri="{C3380CC4-5D6E-409C-BE32-E72D297353CC}">
              <c16:uniqueId val="{00000000-C067-4B76-9EFD-2E9136296F2F}"/>
            </c:ext>
          </c:extLst>
        </c:ser>
        <c:dLbls>
          <c:showLegendKey val="0"/>
          <c:showVal val="0"/>
          <c:showCatName val="0"/>
          <c:showSerName val="0"/>
          <c:showPercent val="0"/>
          <c:showBubbleSize val="0"/>
        </c:dLbls>
        <c:gapWidth val="219"/>
        <c:overlap val="-27"/>
        <c:axId val="2019892112"/>
        <c:axId val="369261359"/>
      </c:barChart>
      <c:catAx>
        <c:axId val="20198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369261359"/>
        <c:crosses val="autoZero"/>
        <c:auto val="1"/>
        <c:lblAlgn val="ctr"/>
        <c:lblOffset val="100"/>
        <c:noMultiLvlLbl val="0"/>
      </c:catAx>
      <c:valAx>
        <c:axId val="369261359"/>
        <c:scaling>
          <c:orientation val="minMax"/>
          <c:max val="50"/>
          <c:min val="-30"/>
        </c:scaling>
        <c:delete val="0"/>
        <c:axPos val="l"/>
        <c:majorGridlines>
          <c:spPr>
            <a:ln w="9525" cap="flat" cmpd="sng" algn="ctr">
              <a:solidFill>
                <a:schemeClr val="tx1">
                  <a:lumMod val="15000"/>
                  <a:lumOff val="85000"/>
                </a:schemeClr>
              </a:solidFill>
              <a:round/>
            </a:ln>
            <a:effectLst/>
          </c:spPr>
        </c:majorGridlines>
        <c:numFmt formatCode="_-* #\ ##0_-;\-* #\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crossAx val="20198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fi-FI"/>
        </a:p>
      </c:txPr>
    </c:legend>
    <c:plotVisOnly val="1"/>
    <c:dispBlanksAs val="gap"/>
    <c:showDLblsOverMax val="0"/>
    <c:extLst xmlns:c16r3="http://schemas.microsoft.com/office/drawing/2017/03/chart" xmlns:c16="http://schemas.microsoft.com/office/drawing/2014/chart" xmlns:c15="http://schemas.microsoft.com/office/drawing/2012/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solidFill>
            <a:schemeClr val="tx1"/>
          </a:solidFill>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r>
              <a:rPr lang="en-US" sz="1050" b="1" err="1">
                <a:latin typeface="Verdana" panose="020B0604030504040204" pitchFamily="34" charset="0"/>
                <a:ea typeface="Verdana" panose="020B0604030504040204" pitchFamily="34" charset="0"/>
                <a:cs typeface="Verdana" panose="020B0604030504040204" pitchFamily="34" charset="0"/>
              </a:rPr>
              <a:t>Teknologiateollisuus</a:t>
            </a:r>
            <a:endParaRPr lang="en-US" sz="1050" b="1">
              <a:latin typeface="Verdana" panose="020B0604030504040204" pitchFamily="34" charset="0"/>
              <a:ea typeface="Verdana" panose="020B0604030504040204" pitchFamily="34" charset="0"/>
              <a:cs typeface="Verdana" panose="020B0604030504040204" pitchFamily="34" charset="0"/>
            </a:endParaRPr>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F2C89C3-1639-C64F-B7DC-4038F10D3C80}" type="slidenum">
              <a:rPr sz="1050" b="1">
                <a:latin typeface="Verdana" panose="020B0604030504040204" pitchFamily="34" charset="0"/>
                <a:ea typeface="Verdana" panose="020B0604030504040204" pitchFamily="34" charset="0"/>
                <a:cs typeface="Verdana" panose="020B0604030504040204" pitchFamily="34" charset="0"/>
              </a:rPr>
              <a:t>‹#›</a:t>
            </a:fld>
            <a:endParaRPr lang="en-US" sz="1050" b="1">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36375265"/>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922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dirty="0"/>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4</a:t>
            </a:fld>
            <a:endParaRPr lang="fi-FI"/>
          </a:p>
        </p:txBody>
      </p:sp>
    </p:spTree>
    <p:extLst>
      <p:ext uri="{BB962C8B-B14F-4D97-AF65-F5344CB8AC3E}">
        <p14:creationId xmlns:p14="http://schemas.microsoft.com/office/powerpoint/2010/main" val="4211784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5</a:t>
            </a:fld>
            <a:endParaRPr lang="fi-FI"/>
          </a:p>
        </p:txBody>
      </p:sp>
    </p:spTree>
    <p:extLst>
      <p:ext uri="{BB962C8B-B14F-4D97-AF65-F5344CB8AC3E}">
        <p14:creationId xmlns:p14="http://schemas.microsoft.com/office/powerpoint/2010/main" val="42922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3BF74-2314-4663-72BA-0D12D53F938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683589D-4590-7B05-A08D-FA6F8EF0E09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B1E6452-C332-DF45-4E38-FF0CF58A98D0}"/>
              </a:ext>
            </a:extLst>
          </p:cNvPr>
          <p:cNvSpPr>
            <a:spLocks noGrp="1"/>
          </p:cNvSpPr>
          <p:nvPr>
            <p:ph type="body" idx="1"/>
          </p:nvPr>
        </p:nvSpPr>
        <p:spPr/>
        <p:txBody>
          <a:bodyPr/>
          <a:lstStyle/>
          <a:p>
            <a:endParaRPr lang="fi-FI"/>
          </a:p>
        </p:txBody>
      </p:sp>
      <p:sp>
        <p:nvSpPr>
          <p:cNvPr id="4" name="Alatunnisteen paikkamerkki 3">
            <a:extLst>
              <a:ext uri="{FF2B5EF4-FFF2-40B4-BE49-F238E27FC236}">
                <a16:creationId xmlns:a16="http://schemas.microsoft.com/office/drawing/2014/main" id="{1550E5FD-0E09-A667-CC63-F2F80973EE07}"/>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BB9F2823-AF45-5A55-7974-89C47F8F7852}"/>
              </a:ext>
            </a:extLst>
          </p:cNvPr>
          <p:cNvSpPr>
            <a:spLocks noGrp="1"/>
          </p:cNvSpPr>
          <p:nvPr>
            <p:ph type="sldNum" sz="quarter" idx="5"/>
          </p:nvPr>
        </p:nvSpPr>
        <p:spPr/>
        <p:txBody>
          <a:bodyPr/>
          <a:lstStyle/>
          <a:p>
            <a:fld id="{B5A0B3B4-F971-4AD3-B530-DE860EFC07D2}" type="slidenum">
              <a:rPr lang="fi-FI" smtClean="0"/>
              <a:pPr/>
              <a:t>7</a:t>
            </a:fld>
            <a:endParaRPr lang="fi-FI"/>
          </a:p>
        </p:txBody>
      </p:sp>
    </p:spTree>
    <p:extLst>
      <p:ext uri="{BB962C8B-B14F-4D97-AF65-F5344CB8AC3E}">
        <p14:creationId xmlns:p14="http://schemas.microsoft.com/office/powerpoint/2010/main" val="3077442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B1FE2-8D89-863A-0860-3AE5240B3D9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E9B1586-2FE8-924C-BFCA-6332368BAF1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A327C49-6F95-2965-04D2-190B740DC3F0}"/>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B484C0D8-E894-1A3B-0681-D7ED647B930A}"/>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DCCE3472-FE6C-4BAA-6133-308D55EEFCF4}"/>
              </a:ext>
            </a:extLst>
          </p:cNvPr>
          <p:cNvSpPr>
            <a:spLocks noGrp="1"/>
          </p:cNvSpPr>
          <p:nvPr>
            <p:ph type="sldNum" sz="quarter" idx="5"/>
          </p:nvPr>
        </p:nvSpPr>
        <p:spPr/>
        <p:txBody>
          <a:bodyPr/>
          <a:lstStyle/>
          <a:p>
            <a:fld id="{B5A0B3B4-F971-4AD3-B530-DE860EFC07D2}" type="slidenum">
              <a:rPr lang="fi-FI" smtClean="0"/>
              <a:pPr/>
              <a:t>8</a:t>
            </a:fld>
            <a:endParaRPr lang="fi-FI"/>
          </a:p>
        </p:txBody>
      </p:sp>
    </p:spTree>
    <p:extLst>
      <p:ext uri="{BB962C8B-B14F-4D97-AF65-F5344CB8AC3E}">
        <p14:creationId xmlns:p14="http://schemas.microsoft.com/office/powerpoint/2010/main" val="266767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8FC32-9D0A-82B8-C6ED-EBC4487A473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12484AD-9FA0-8A97-B369-32BF0BE1265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18D74D2-A728-38BD-3F8E-C5743AE775E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4D3B93F2-FFD6-AE4D-122C-0C3576C2E987}"/>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AB1D4447-8F0C-4769-7C4E-31BBF39B3F96}"/>
              </a:ext>
            </a:extLst>
          </p:cNvPr>
          <p:cNvSpPr>
            <a:spLocks noGrp="1"/>
          </p:cNvSpPr>
          <p:nvPr>
            <p:ph type="sldNum" sz="quarter" idx="5"/>
          </p:nvPr>
        </p:nvSpPr>
        <p:spPr/>
        <p:txBody>
          <a:bodyPr/>
          <a:lstStyle/>
          <a:p>
            <a:fld id="{B5A0B3B4-F971-4AD3-B530-DE860EFC07D2}" type="slidenum">
              <a:rPr lang="fi-FI" smtClean="0"/>
              <a:pPr/>
              <a:t>9</a:t>
            </a:fld>
            <a:endParaRPr lang="fi-FI"/>
          </a:p>
        </p:txBody>
      </p:sp>
    </p:spTree>
    <p:extLst>
      <p:ext uri="{BB962C8B-B14F-4D97-AF65-F5344CB8AC3E}">
        <p14:creationId xmlns:p14="http://schemas.microsoft.com/office/powerpoint/2010/main" val="2272978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11</a:t>
            </a:fld>
            <a:endParaRPr lang="fi-FI"/>
          </a:p>
        </p:txBody>
      </p:sp>
    </p:spTree>
    <p:extLst>
      <p:ext uri="{BB962C8B-B14F-4D97-AF65-F5344CB8AC3E}">
        <p14:creationId xmlns:p14="http://schemas.microsoft.com/office/powerpoint/2010/main" val="4037127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12</a:t>
            </a:fld>
            <a:endParaRPr lang="fi-FI"/>
          </a:p>
        </p:txBody>
      </p:sp>
    </p:spTree>
    <p:extLst>
      <p:ext uri="{BB962C8B-B14F-4D97-AF65-F5344CB8AC3E}">
        <p14:creationId xmlns:p14="http://schemas.microsoft.com/office/powerpoint/2010/main" val="2957074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13</a:t>
            </a:fld>
            <a:endParaRPr lang="fi-FI"/>
          </a:p>
        </p:txBody>
      </p:sp>
    </p:spTree>
    <p:extLst>
      <p:ext uri="{BB962C8B-B14F-4D97-AF65-F5344CB8AC3E}">
        <p14:creationId xmlns:p14="http://schemas.microsoft.com/office/powerpoint/2010/main" val="482975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14</a:t>
            </a:fld>
            <a:endParaRPr lang="fi-FI"/>
          </a:p>
        </p:txBody>
      </p:sp>
    </p:spTree>
    <p:extLst>
      <p:ext uri="{BB962C8B-B14F-4D97-AF65-F5344CB8AC3E}">
        <p14:creationId xmlns:p14="http://schemas.microsoft.com/office/powerpoint/2010/main" val="500444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15</a:t>
            </a:fld>
            <a:endParaRPr lang="fi-FI"/>
          </a:p>
        </p:txBody>
      </p:sp>
    </p:spTree>
    <p:extLst>
      <p:ext uri="{BB962C8B-B14F-4D97-AF65-F5344CB8AC3E}">
        <p14:creationId xmlns:p14="http://schemas.microsoft.com/office/powerpoint/2010/main" val="2718005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16</a:t>
            </a:fld>
            <a:endParaRPr lang="fi-FI"/>
          </a:p>
        </p:txBody>
      </p:sp>
    </p:spTree>
    <p:extLst>
      <p:ext uri="{BB962C8B-B14F-4D97-AF65-F5344CB8AC3E}">
        <p14:creationId xmlns:p14="http://schemas.microsoft.com/office/powerpoint/2010/main" val="2765734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135EF-4D02-ED9C-155E-60FF7DA9A33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16E59F6-5776-4F58-1BBE-8DE7B74300B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F48B5B7-57F9-7756-ED92-FEDD63785C4B}"/>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B2932D1-02D9-4F23-47AD-3FB49509B9BC}"/>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AA321F8C-BACC-1EF3-8695-61B9490436BA}"/>
              </a:ext>
            </a:extLst>
          </p:cNvPr>
          <p:cNvSpPr>
            <a:spLocks noGrp="1"/>
          </p:cNvSpPr>
          <p:nvPr>
            <p:ph type="sldNum" sz="quarter" idx="5"/>
          </p:nvPr>
        </p:nvSpPr>
        <p:spPr/>
        <p:txBody>
          <a:bodyPr/>
          <a:lstStyle/>
          <a:p>
            <a:fld id="{B5A0B3B4-F971-4AD3-B530-DE860EFC07D2}" type="slidenum">
              <a:rPr lang="fi-FI" smtClean="0"/>
              <a:pPr/>
              <a:t>17</a:t>
            </a:fld>
            <a:endParaRPr lang="fi-FI"/>
          </a:p>
        </p:txBody>
      </p:sp>
    </p:spTree>
    <p:extLst>
      <p:ext uri="{BB962C8B-B14F-4D97-AF65-F5344CB8AC3E}">
        <p14:creationId xmlns:p14="http://schemas.microsoft.com/office/powerpoint/2010/main" val="887338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18</a:t>
            </a:fld>
            <a:endParaRPr lang="fi-FI"/>
          </a:p>
        </p:txBody>
      </p:sp>
    </p:spTree>
    <p:extLst>
      <p:ext uri="{BB962C8B-B14F-4D97-AF65-F5344CB8AC3E}">
        <p14:creationId xmlns:p14="http://schemas.microsoft.com/office/powerpoint/2010/main" val="161365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AE83-141E-662D-AC3B-276EE6A2906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05EBEBA-C178-ADDB-E99F-C303CA6580C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D115C87-0CE0-A945-42A7-A1BA9A54CF8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4DD64937-5BE0-BC47-9C04-3A6C9476EFD5}"/>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7BC9033D-DAB0-ED7D-F718-01AF84559AAE}"/>
              </a:ext>
            </a:extLst>
          </p:cNvPr>
          <p:cNvSpPr>
            <a:spLocks noGrp="1"/>
          </p:cNvSpPr>
          <p:nvPr>
            <p:ph type="sldNum" sz="quarter" idx="5"/>
          </p:nvPr>
        </p:nvSpPr>
        <p:spPr/>
        <p:txBody>
          <a:bodyPr/>
          <a:lstStyle/>
          <a:p>
            <a:fld id="{B5A0B3B4-F971-4AD3-B530-DE860EFC07D2}" type="slidenum">
              <a:rPr lang="fi-FI" smtClean="0"/>
              <a:pPr/>
              <a:t>19</a:t>
            </a:fld>
            <a:endParaRPr lang="fi-FI"/>
          </a:p>
        </p:txBody>
      </p:sp>
    </p:spTree>
    <p:extLst>
      <p:ext uri="{BB962C8B-B14F-4D97-AF65-F5344CB8AC3E}">
        <p14:creationId xmlns:p14="http://schemas.microsoft.com/office/powerpoint/2010/main" val="2841627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21</a:t>
            </a:fld>
            <a:endParaRPr lang="fi-FI"/>
          </a:p>
        </p:txBody>
      </p:sp>
    </p:spTree>
    <p:extLst>
      <p:ext uri="{BB962C8B-B14F-4D97-AF65-F5344CB8AC3E}">
        <p14:creationId xmlns:p14="http://schemas.microsoft.com/office/powerpoint/2010/main" val="3595963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5161D-51AC-BE19-038C-1821AEA92EC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6EDC118-F9FC-BCC4-49FC-6726DF53ED5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F5F3CE5-2090-EFEF-EB7A-45CB6E6EFACD}"/>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E03B1602-B42B-DD60-4524-90DB620A506C}"/>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392F888F-EECE-D8DB-31F7-0F2116D9ABFA}"/>
              </a:ext>
            </a:extLst>
          </p:cNvPr>
          <p:cNvSpPr>
            <a:spLocks noGrp="1"/>
          </p:cNvSpPr>
          <p:nvPr>
            <p:ph type="sldNum" sz="quarter" idx="5"/>
          </p:nvPr>
        </p:nvSpPr>
        <p:spPr/>
        <p:txBody>
          <a:bodyPr/>
          <a:lstStyle/>
          <a:p>
            <a:fld id="{B5A0B3B4-F971-4AD3-B530-DE860EFC07D2}" type="slidenum">
              <a:rPr lang="fi-FI" smtClean="0"/>
              <a:pPr/>
              <a:t>22</a:t>
            </a:fld>
            <a:endParaRPr lang="fi-FI"/>
          </a:p>
        </p:txBody>
      </p:sp>
    </p:spTree>
    <p:extLst>
      <p:ext uri="{BB962C8B-B14F-4D97-AF65-F5344CB8AC3E}">
        <p14:creationId xmlns:p14="http://schemas.microsoft.com/office/powerpoint/2010/main" val="1920517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23</a:t>
            </a:fld>
            <a:endParaRPr lang="fi-FI"/>
          </a:p>
        </p:txBody>
      </p:sp>
    </p:spTree>
    <p:extLst>
      <p:ext uri="{BB962C8B-B14F-4D97-AF65-F5344CB8AC3E}">
        <p14:creationId xmlns:p14="http://schemas.microsoft.com/office/powerpoint/2010/main" val="1721583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24</a:t>
            </a:fld>
            <a:endParaRPr lang="fi-FI"/>
          </a:p>
        </p:txBody>
      </p:sp>
    </p:spTree>
    <p:extLst>
      <p:ext uri="{BB962C8B-B14F-4D97-AF65-F5344CB8AC3E}">
        <p14:creationId xmlns:p14="http://schemas.microsoft.com/office/powerpoint/2010/main" val="2936086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9AD27-9D9B-A0EC-6D4B-E6462D1461C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016ADCD-C75E-6A3D-5639-D30ED3C88E3F}"/>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3939443-9211-DBEE-2ED7-AA32C81B3D04}"/>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7A6B2261-FD21-DBED-1F66-FBB8FB918AC2}"/>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3224C205-A3D1-5A06-7D4F-84DB9EBA5CAE}"/>
              </a:ext>
            </a:extLst>
          </p:cNvPr>
          <p:cNvSpPr>
            <a:spLocks noGrp="1"/>
          </p:cNvSpPr>
          <p:nvPr>
            <p:ph type="sldNum" sz="quarter" idx="5"/>
          </p:nvPr>
        </p:nvSpPr>
        <p:spPr/>
        <p:txBody>
          <a:bodyPr/>
          <a:lstStyle/>
          <a:p>
            <a:fld id="{B5A0B3B4-F971-4AD3-B530-DE860EFC07D2}" type="slidenum">
              <a:rPr lang="fi-FI" smtClean="0"/>
              <a:pPr/>
              <a:t>25</a:t>
            </a:fld>
            <a:endParaRPr lang="fi-FI"/>
          </a:p>
        </p:txBody>
      </p:sp>
    </p:spTree>
    <p:extLst>
      <p:ext uri="{BB962C8B-B14F-4D97-AF65-F5344CB8AC3E}">
        <p14:creationId xmlns:p14="http://schemas.microsoft.com/office/powerpoint/2010/main" val="3226399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26</a:t>
            </a:fld>
            <a:endParaRPr lang="fi-FI"/>
          </a:p>
        </p:txBody>
      </p:sp>
    </p:spTree>
    <p:extLst>
      <p:ext uri="{BB962C8B-B14F-4D97-AF65-F5344CB8AC3E}">
        <p14:creationId xmlns:p14="http://schemas.microsoft.com/office/powerpoint/2010/main" val="2261230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28</a:t>
            </a:fld>
            <a:endParaRPr lang="fi-FI"/>
          </a:p>
        </p:txBody>
      </p:sp>
    </p:spTree>
    <p:extLst>
      <p:ext uri="{BB962C8B-B14F-4D97-AF65-F5344CB8AC3E}">
        <p14:creationId xmlns:p14="http://schemas.microsoft.com/office/powerpoint/2010/main" val="3538044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13212-1499-DA60-74DA-AD8A9F3BD34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BFC9291-AC5E-5B61-92AB-28FCAD9BC3B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6D7A9F63-B4BD-370F-10AC-CBD0150F432F}"/>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B1C11E29-B47F-7FDD-F3FE-551552FB155C}"/>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C58C2D36-9F52-D480-B222-4DC36644C4F2}"/>
              </a:ext>
            </a:extLst>
          </p:cNvPr>
          <p:cNvSpPr>
            <a:spLocks noGrp="1"/>
          </p:cNvSpPr>
          <p:nvPr>
            <p:ph type="sldNum" sz="quarter" idx="5"/>
          </p:nvPr>
        </p:nvSpPr>
        <p:spPr/>
        <p:txBody>
          <a:bodyPr/>
          <a:lstStyle/>
          <a:p>
            <a:fld id="{B5A0B3B4-F971-4AD3-B530-DE860EFC07D2}" type="slidenum">
              <a:rPr lang="fi-FI" smtClean="0"/>
              <a:pPr/>
              <a:t>29</a:t>
            </a:fld>
            <a:endParaRPr lang="fi-FI"/>
          </a:p>
        </p:txBody>
      </p:sp>
    </p:spTree>
    <p:extLst>
      <p:ext uri="{BB962C8B-B14F-4D97-AF65-F5344CB8AC3E}">
        <p14:creationId xmlns:p14="http://schemas.microsoft.com/office/powerpoint/2010/main" val="1751766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868F2-1917-3075-CE06-40F15675F06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FB03456-0F7E-57EA-43C7-D8408711EBD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EA99DC0-E103-90A4-A413-D27B5E00680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519A8239-C2D4-0AED-AAA8-DC76686B3FA1}"/>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E708061D-B475-E21E-5BFE-60E755EE1EB7}"/>
              </a:ext>
            </a:extLst>
          </p:cNvPr>
          <p:cNvSpPr>
            <a:spLocks noGrp="1"/>
          </p:cNvSpPr>
          <p:nvPr>
            <p:ph type="sldNum" sz="quarter" idx="5"/>
          </p:nvPr>
        </p:nvSpPr>
        <p:spPr/>
        <p:txBody>
          <a:bodyPr/>
          <a:lstStyle/>
          <a:p>
            <a:fld id="{B5A0B3B4-F971-4AD3-B530-DE860EFC07D2}" type="slidenum">
              <a:rPr lang="fi-FI" smtClean="0"/>
              <a:pPr/>
              <a:t>30</a:t>
            </a:fld>
            <a:endParaRPr lang="fi-FI"/>
          </a:p>
        </p:txBody>
      </p:sp>
    </p:spTree>
    <p:extLst>
      <p:ext uri="{BB962C8B-B14F-4D97-AF65-F5344CB8AC3E}">
        <p14:creationId xmlns:p14="http://schemas.microsoft.com/office/powerpoint/2010/main" val="2701701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74BDE-E9AE-34DC-C5BC-5E198B7452E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860B2FC-9CEE-8059-BC1C-B78D991A5DD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1FF62BD-17C3-96B9-3630-48E6F5083C05}"/>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E30B26A-C07C-DF1B-3A42-259E80ACCB11}"/>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10909C71-A35D-56ED-F3D5-81079A09263C}"/>
              </a:ext>
            </a:extLst>
          </p:cNvPr>
          <p:cNvSpPr>
            <a:spLocks noGrp="1"/>
          </p:cNvSpPr>
          <p:nvPr>
            <p:ph type="sldNum" sz="quarter" idx="5"/>
          </p:nvPr>
        </p:nvSpPr>
        <p:spPr/>
        <p:txBody>
          <a:bodyPr/>
          <a:lstStyle/>
          <a:p>
            <a:fld id="{B5A0B3B4-F971-4AD3-B530-DE860EFC07D2}" type="slidenum">
              <a:rPr lang="fi-FI" smtClean="0"/>
              <a:pPr/>
              <a:t>31</a:t>
            </a:fld>
            <a:endParaRPr lang="fi-FI"/>
          </a:p>
        </p:txBody>
      </p:sp>
    </p:spTree>
    <p:extLst>
      <p:ext uri="{BB962C8B-B14F-4D97-AF65-F5344CB8AC3E}">
        <p14:creationId xmlns:p14="http://schemas.microsoft.com/office/powerpoint/2010/main" val="1748768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32</a:t>
            </a:fld>
            <a:endParaRPr lang="fi-FI"/>
          </a:p>
        </p:txBody>
      </p:sp>
    </p:spTree>
    <p:extLst>
      <p:ext uri="{BB962C8B-B14F-4D97-AF65-F5344CB8AC3E}">
        <p14:creationId xmlns:p14="http://schemas.microsoft.com/office/powerpoint/2010/main" val="884687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33</a:t>
            </a:fld>
            <a:endParaRPr lang="fi-FI"/>
          </a:p>
        </p:txBody>
      </p:sp>
    </p:spTree>
    <p:extLst>
      <p:ext uri="{BB962C8B-B14F-4D97-AF65-F5344CB8AC3E}">
        <p14:creationId xmlns:p14="http://schemas.microsoft.com/office/powerpoint/2010/main" val="499981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6B65E-B673-1AF9-741E-7A6384F6FC7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C904238-9AA4-ACE8-FA24-C04D40DACCB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EC2FCFC-013F-692B-0F71-4DBF8BC40BB3}"/>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5C67CB96-E0C2-CEC4-6B9B-CE7C15DEBF27}"/>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86936E10-6C75-263B-5228-56B947407859}"/>
              </a:ext>
            </a:extLst>
          </p:cNvPr>
          <p:cNvSpPr>
            <a:spLocks noGrp="1"/>
          </p:cNvSpPr>
          <p:nvPr>
            <p:ph type="sldNum" sz="quarter" idx="5"/>
          </p:nvPr>
        </p:nvSpPr>
        <p:spPr/>
        <p:txBody>
          <a:bodyPr/>
          <a:lstStyle/>
          <a:p>
            <a:fld id="{B5A0B3B4-F971-4AD3-B530-DE860EFC07D2}" type="slidenum">
              <a:rPr lang="fi-FI" smtClean="0"/>
              <a:pPr/>
              <a:t>34</a:t>
            </a:fld>
            <a:endParaRPr lang="fi-FI"/>
          </a:p>
        </p:txBody>
      </p:sp>
    </p:spTree>
    <p:extLst>
      <p:ext uri="{BB962C8B-B14F-4D97-AF65-F5344CB8AC3E}">
        <p14:creationId xmlns:p14="http://schemas.microsoft.com/office/powerpoint/2010/main" val="3912344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35</a:t>
            </a:fld>
            <a:endParaRPr lang="fi-FI"/>
          </a:p>
        </p:txBody>
      </p:sp>
    </p:spTree>
    <p:extLst>
      <p:ext uri="{BB962C8B-B14F-4D97-AF65-F5344CB8AC3E}">
        <p14:creationId xmlns:p14="http://schemas.microsoft.com/office/powerpoint/2010/main" val="1801721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36</a:t>
            </a:fld>
            <a:endParaRPr lang="fi-FI"/>
          </a:p>
        </p:txBody>
      </p:sp>
    </p:spTree>
    <p:extLst>
      <p:ext uri="{BB962C8B-B14F-4D97-AF65-F5344CB8AC3E}">
        <p14:creationId xmlns:p14="http://schemas.microsoft.com/office/powerpoint/2010/main" val="1393799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37</a:t>
            </a:fld>
            <a:endParaRPr lang="fi-FI"/>
          </a:p>
        </p:txBody>
      </p:sp>
    </p:spTree>
    <p:extLst>
      <p:ext uri="{BB962C8B-B14F-4D97-AF65-F5344CB8AC3E}">
        <p14:creationId xmlns:p14="http://schemas.microsoft.com/office/powerpoint/2010/main" val="3789707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38</a:t>
            </a:fld>
            <a:endParaRPr lang="fi-FI"/>
          </a:p>
        </p:txBody>
      </p:sp>
    </p:spTree>
    <p:extLst>
      <p:ext uri="{BB962C8B-B14F-4D97-AF65-F5344CB8AC3E}">
        <p14:creationId xmlns:p14="http://schemas.microsoft.com/office/powerpoint/2010/main" val="978031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39</a:t>
            </a:fld>
            <a:endParaRPr lang="fi-FI"/>
          </a:p>
        </p:txBody>
      </p:sp>
    </p:spTree>
    <p:extLst>
      <p:ext uri="{BB962C8B-B14F-4D97-AF65-F5344CB8AC3E}">
        <p14:creationId xmlns:p14="http://schemas.microsoft.com/office/powerpoint/2010/main" val="14223428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p:cNvSpPr>
            <a:spLocks noGrp="1"/>
          </p:cNvSpPr>
          <p:nvPr>
            <p:ph type="ftr" sz="quarter" idx="4"/>
          </p:nvPr>
        </p:nvSpPr>
        <p:spPr/>
        <p:txBody>
          <a:bodyPr/>
          <a:lstStyle/>
          <a:p>
            <a:r>
              <a:rPr lang="en"/>
              <a:t>Technology Industries of Finland</a:t>
            </a:r>
          </a:p>
        </p:txBody>
      </p:sp>
      <p:sp>
        <p:nvSpPr>
          <p:cNvPr id="5" name="Dian numeron paikkamerkki 4"/>
          <p:cNvSpPr>
            <a:spLocks noGrp="1"/>
          </p:cNvSpPr>
          <p:nvPr>
            <p:ph type="sldNum" sz="quarter" idx="5"/>
          </p:nvPr>
        </p:nvSpPr>
        <p:spPr/>
        <p:txBody>
          <a:bodyPr/>
          <a:lstStyle/>
          <a:p>
            <a:fld id="{B5A0B3B4-F971-4AD3-B530-DE860EFC07D2}" type="slidenum">
              <a:rPr lang="fi-FI" smtClean="0"/>
              <a:pPr/>
              <a:t>40</a:t>
            </a:fld>
            <a:endParaRPr lang="fi-FI"/>
          </a:p>
        </p:txBody>
      </p:sp>
    </p:spTree>
    <p:extLst>
      <p:ext uri="{BB962C8B-B14F-4D97-AF65-F5344CB8AC3E}">
        <p14:creationId xmlns:p14="http://schemas.microsoft.com/office/powerpoint/2010/main" val="1186777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D1C00-15F5-9B55-0319-BD2400690D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AB4FFD8-7A52-DCC4-E079-5552A08F80F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24C35C1F-82DC-481E-A5A0-882074F7B3B5}"/>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9E8EEFA9-A70E-72E3-E410-89326428E3E7}"/>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4EAE232B-FA94-0D0B-C0E6-3F8E704B8590}"/>
              </a:ext>
            </a:extLst>
          </p:cNvPr>
          <p:cNvSpPr>
            <a:spLocks noGrp="1"/>
          </p:cNvSpPr>
          <p:nvPr>
            <p:ph type="sldNum" sz="quarter" idx="5"/>
          </p:nvPr>
        </p:nvSpPr>
        <p:spPr/>
        <p:txBody>
          <a:bodyPr/>
          <a:lstStyle/>
          <a:p>
            <a:fld id="{B5A0B3B4-F971-4AD3-B530-DE860EFC07D2}" type="slidenum">
              <a:rPr lang="fi-FI" smtClean="0"/>
              <a:pPr/>
              <a:t>43</a:t>
            </a:fld>
            <a:endParaRPr lang="fi-FI"/>
          </a:p>
        </p:txBody>
      </p:sp>
    </p:spTree>
    <p:extLst>
      <p:ext uri="{BB962C8B-B14F-4D97-AF65-F5344CB8AC3E}">
        <p14:creationId xmlns:p14="http://schemas.microsoft.com/office/powerpoint/2010/main" val="29530668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9582-9D53-6A57-0A9E-EB6565BE8BD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6FBB0805-97CC-061C-B097-32DC7DABEDB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B153026-D8DF-5F72-5841-CFDA8042266A}"/>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948BFBD8-AE61-822A-B09D-B16840BA64A2}"/>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73A471DB-36F2-1C39-FCE6-3F52DA129172}"/>
              </a:ext>
            </a:extLst>
          </p:cNvPr>
          <p:cNvSpPr>
            <a:spLocks noGrp="1"/>
          </p:cNvSpPr>
          <p:nvPr>
            <p:ph type="sldNum" sz="quarter" idx="5"/>
          </p:nvPr>
        </p:nvSpPr>
        <p:spPr/>
        <p:txBody>
          <a:bodyPr/>
          <a:lstStyle/>
          <a:p>
            <a:fld id="{B5A0B3B4-F971-4AD3-B530-DE860EFC07D2}" type="slidenum">
              <a:rPr lang="fi-FI" smtClean="0"/>
              <a:pPr/>
              <a:t>44</a:t>
            </a:fld>
            <a:endParaRPr lang="fi-FI"/>
          </a:p>
        </p:txBody>
      </p:sp>
    </p:spTree>
    <p:extLst>
      <p:ext uri="{BB962C8B-B14F-4D97-AF65-F5344CB8AC3E}">
        <p14:creationId xmlns:p14="http://schemas.microsoft.com/office/powerpoint/2010/main" val="11876677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988F2-52C3-7767-4F33-61BD613FB15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B5BD0ECF-A671-E614-B1A1-82B0AA8EF30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6C4CEF3-05E5-CAC0-5151-714854365D77}"/>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2108E9DB-EA52-4BDF-956E-D926B3BDB42C}"/>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AE421F5E-AA2E-6A90-DD42-FB6C21227C34}"/>
              </a:ext>
            </a:extLst>
          </p:cNvPr>
          <p:cNvSpPr>
            <a:spLocks noGrp="1"/>
          </p:cNvSpPr>
          <p:nvPr>
            <p:ph type="sldNum" sz="quarter" idx="5"/>
          </p:nvPr>
        </p:nvSpPr>
        <p:spPr/>
        <p:txBody>
          <a:bodyPr/>
          <a:lstStyle/>
          <a:p>
            <a:fld id="{B5A0B3B4-F971-4AD3-B530-DE860EFC07D2}" type="slidenum">
              <a:rPr lang="fi-FI" smtClean="0"/>
              <a:pPr/>
              <a:t>45</a:t>
            </a:fld>
            <a:endParaRPr lang="fi-FI"/>
          </a:p>
        </p:txBody>
      </p:sp>
    </p:spTree>
    <p:extLst>
      <p:ext uri="{BB962C8B-B14F-4D97-AF65-F5344CB8AC3E}">
        <p14:creationId xmlns:p14="http://schemas.microsoft.com/office/powerpoint/2010/main" val="626984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68DE1-DED7-44A5-A716-8A571045E13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97C8DCD-D204-BA0F-FDC6-6E7B18612F74}"/>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5DB2556-9D93-5433-0992-6C783D71B33C}"/>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EE0482B7-9D22-31D1-2468-2BF21CB1FAEA}"/>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3208158F-6417-771F-D905-238FC765D3D3}"/>
              </a:ext>
            </a:extLst>
          </p:cNvPr>
          <p:cNvSpPr>
            <a:spLocks noGrp="1"/>
          </p:cNvSpPr>
          <p:nvPr>
            <p:ph type="sldNum" sz="quarter" idx="5"/>
          </p:nvPr>
        </p:nvSpPr>
        <p:spPr/>
        <p:txBody>
          <a:bodyPr/>
          <a:lstStyle/>
          <a:p>
            <a:fld id="{B5A0B3B4-F971-4AD3-B530-DE860EFC07D2}" type="slidenum">
              <a:rPr lang="fi-FI" smtClean="0"/>
              <a:pPr/>
              <a:t>47</a:t>
            </a:fld>
            <a:endParaRPr lang="fi-FI"/>
          </a:p>
        </p:txBody>
      </p:sp>
    </p:spTree>
    <p:extLst>
      <p:ext uri="{BB962C8B-B14F-4D97-AF65-F5344CB8AC3E}">
        <p14:creationId xmlns:p14="http://schemas.microsoft.com/office/powerpoint/2010/main" val="19845722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02A8B-F5EC-6D8F-15A4-BB2382A22161}"/>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C9801FD-8A71-4808-9154-EC00CD099EF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170847B-D5FE-6B30-6B8E-0BCDD3DD16CF}"/>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53A53EE3-051C-4DE8-7D5B-444AFA71F441}"/>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19E25697-FEB3-4C3E-369D-D81ACAED2C0E}"/>
              </a:ext>
            </a:extLst>
          </p:cNvPr>
          <p:cNvSpPr>
            <a:spLocks noGrp="1"/>
          </p:cNvSpPr>
          <p:nvPr>
            <p:ph type="sldNum" sz="quarter" idx="5"/>
          </p:nvPr>
        </p:nvSpPr>
        <p:spPr/>
        <p:txBody>
          <a:bodyPr/>
          <a:lstStyle/>
          <a:p>
            <a:fld id="{B5A0B3B4-F971-4AD3-B530-DE860EFC07D2}" type="slidenum">
              <a:rPr lang="fi-FI" smtClean="0"/>
              <a:pPr/>
              <a:t>48</a:t>
            </a:fld>
            <a:endParaRPr lang="fi-FI"/>
          </a:p>
        </p:txBody>
      </p:sp>
    </p:spTree>
    <p:extLst>
      <p:ext uri="{BB962C8B-B14F-4D97-AF65-F5344CB8AC3E}">
        <p14:creationId xmlns:p14="http://schemas.microsoft.com/office/powerpoint/2010/main" val="2410747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3D2BA-7650-8514-C490-91B1828F6D2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07B362E-AA30-116D-AB7B-C67C062BE31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B748F26-1433-AF3D-C1E0-4E957D97A298}"/>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2325B931-D8E5-E4EE-628F-0C7ED77B3BB3}"/>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F1285EF0-E8C9-2D8F-F6FB-0045C24FE2D0}"/>
              </a:ext>
            </a:extLst>
          </p:cNvPr>
          <p:cNvSpPr>
            <a:spLocks noGrp="1"/>
          </p:cNvSpPr>
          <p:nvPr>
            <p:ph type="sldNum" sz="quarter" idx="5"/>
          </p:nvPr>
        </p:nvSpPr>
        <p:spPr/>
        <p:txBody>
          <a:bodyPr/>
          <a:lstStyle/>
          <a:p>
            <a:fld id="{B5A0B3B4-F971-4AD3-B530-DE860EFC07D2}" type="slidenum">
              <a:rPr lang="fi-FI" smtClean="0"/>
              <a:pPr/>
              <a:t>49</a:t>
            </a:fld>
            <a:endParaRPr lang="fi-FI"/>
          </a:p>
        </p:txBody>
      </p:sp>
    </p:spTree>
    <p:extLst>
      <p:ext uri="{BB962C8B-B14F-4D97-AF65-F5344CB8AC3E}">
        <p14:creationId xmlns:p14="http://schemas.microsoft.com/office/powerpoint/2010/main" val="363322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4F079-77BA-76A3-DDE0-4A5BFDBF718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8C0B40A9-1070-0EC5-AC8D-EA1C96FE09E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0539520-CDB8-54FA-7AAF-EBC2EF2C0D97}"/>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4B1DECAA-026C-6412-7051-B3D2050088EA}"/>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40CA435F-87AC-129D-AC62-CA490579EB0F}"/>
              </a:ext>
            </a:extLst>
          </p:cNvPr>
          <p:cNvSpPr>
            <a:spLocks noGrp="1"/>
          </p:cNvSpPr>
          <p:nvPr>
            <p:ph type="sldNum" sz="quarter" idx="5"/>
          </p:nvPr>
        </p:nvSpPr>
        <p:spPr/>
        <p:txBody>
          <a:bodyPr/>
          <a:lstStyle/>
          <a:p>
            <a:fld id="{B5A0B3B4-F971-4AD3-B530-DE860EFC07D2}" type="slidenum">
              <a:rPr lang="fi-FI" smtClean="0"/>
              <a:pPr/>
              <a:t>51</a:t>
            </a:fld>
            <a:endParaRPr lang="fi-FI"/>
          </a:p>
        </p:txBody>
      </p:sp>
    </p:spTree>
    <p:extLst>
      <p:ext uri="{BB962C8B-B14F-4D97-AF65-F5344CB8AC3E}">
        <p14:creationId xmlns:p14="http://schemas.microsoft.com/office/powerpoint/2010/main" val="25452495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92E52-4759-9E26-3BB8-DDAC2A464C17}"/>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FC19B34-6FAB-DF3D-EA19-51AB5FE0C3C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F1C9EBD-AE2D-76E4-CCE7-A8C1ABED1317}"/>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F9E90A3-7A74-F00A-4EFB-57BE2C90EBEB}"/>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8DE78A83-F203-3022-3E24-A2D31BAF0752}"/>
              </a:ext>
            </a:extLst>
          </p:cNvPr>
          <p:cNvSpPr>
            <a:spLocks noGrp="1"/>
          </p:cNvSpPr>
          <p:nvPr>
            <p:ph type="sldNum" sz="quarter" idx="5"/>
          </p:nvPr>
        </p:nvSpPr>
        <p:spPr/>
        <p:txBody>
          <a:bodyPr/>
          <a:lstStyle/>
          <a:p>
            <a:fld id="{B5A0B3B4-F971-4AD3-B530-DE860EFC07D2}" type="slidenum">
              <a:rPr lang="fi-FI" smtClean="0"/>
              <a:pPr/>
              <a:t>52</a:t>
            </a:fld>
            <a:endParaRPr lang="fi-FI"/>
          </a:p>
        </p:txBody>
      </p:sp>
    </p:spTree>
    <p:extLst>
      <p:ext uri="{BB962C8B-B14F-4D97-AF65-F5344CB8AC3E}">
        <p14:creationId xmlns:p14="http://schemas.microsoft.com/office/powerpoint/2010/main" val="4218919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E4BB9-FFBA-A810-8928-23FCD0A5D9A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D039B48-9088-DD74-08C1-04AB7EB3FFDD}"/>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D5FB8A46-ED00-00D7-A498-E336250E0435}"/>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E318B544-6C62-746F-E4D9-8EFDBA7EF284}"/>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F8B216B8-8836-5393-AA64-ABB4E6512F40}"/>
              </a:ext>
            </a:extLst>
          </p:cNvPr>
          <p:cNvSpPr>
            <a:spLocks noGrp="1"/>
          </p:cNvSpPr>
          <p:nvPr>
            <p:ph type="sldNum" sz="quarter" idx="5"/>
          </p:nvPr>
        </p:nvSpPr>
        <p:spPr/>
        <p:txBody>
          <a:bodyPr/>
          <a:lstStyle/>
          <a:p>
            <a:fld id="{B5A0B3B4-F971-4AD3-B530-DE860EFC07D2}" type="slidenum">
              <a:rPr lang="fi-FI" smtClean="0"/>
              <a:pPr/>
              <a:t>53</a:t>
            </a:fld>
            <a:endParaRPr lang="fi-FI"/>
          </a:p>
        </p:txBody>
      </p:sp>
    </p:spTree>
    <p:extLst>
      <p:ext uri="{BB962C8B-B14F-4D97-AF65-F5344CB8AC3E}">
        <p14:creationId xmlns:p14="http://schemas.microsoft.com/office/powerpoint/2010/main" val="17301832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E1F65-6C32-A64C-CB71-B83A4C00440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716E367-64BE-D5C9-C0F1-462D429F475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617B085-8B35-3155-5D26-2D4C3088F0DB}"/>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993DD16-C705-A336-D798-299F8B0527C2}"/>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AB851A4E-D0A9-7A05-1FD9-0C7806B4D13D}"/>
              </a:ext>
            </a:extLst>
          </p:cNvPr>
          <p:cNvSpPr>
            <a:spLocks noGrp="1"/>
          </p:cNvSpPr>
          <p:nvPr>
            <p:ph type="sldNum" sz="quarter" idx="5"/>
          </p:nvPr>
        </p:nvSpPr>
        <p:spPr/>
        <p:txBody>
          <a:bodyPr/>
          <a:lstStyle/>
          <a:p>
            <a:fld id="{B5A0B3B4-F971-4AD3-B530-DE860EFC07D2}" type="slidenum">
              <a:rPr lang="fi-FI" smtClean="0"/>
              <a:pPr/>
              <a:t>55</a:t>
            </a:fld>
            <a:endParaRPr lang="fi-FI"/>
          </a:p>
        </p:txBody>
      </p:sp>
    </p:spTree>
    <p:extLst>
      <p:ext uri="{BB962C8B-B14F-4D97-AF65-F5344CB8AC3E}">
        <p14:creationId xmlns:p14="http://schemas.microsoft.com/office/powerpoint/2010/main" val="27662412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FAF7A-7346-A880-565C-D96F27762A3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D472F03-AAF7-8540-1E0F-A760E127AA0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E58B3638-A5F5-A23B-05D9-118558911ACA}"/>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B1F6D81B-ACA9-ECBC-9897-D84903DB4E1A}"/>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569578C4-1887-548F-CC90-76EED9484A93}"/>
              </a:ext>
            </a:extLst>
          </p:cNvPr>
          <p:cNvSpPr>
            <a:spLocks noGrp="1"/>
          </p:cNvSpPr>
          <p:nvPr>
            <p:ph type="sldNum" sz="quarter" idx="5"/>
          </p:nvPr>
        </p:nvSpPr>
        <p:spPr/>
        <p:txBody>
          <a:bodyPr/>
          <a:lstStyle/>
          <a:p>
            <a:fld id="{B5A0B3B4-F971-4AD3-B530-DE860EFC07D2}" type="slidenum">
              <a:rPr lang="fi-FI" smtClean="0"/>
              <a:pPr/>
              <a:t>56</a:t>
            </a:fld>
            <a:endParaRPr lang="fi-FI"/>
          </a:p>
        </p:txBody>
      </p:sp>
    </p:spTree>
    <p:extLst>
      <p:ext uri="{BB962C8B-B14F-4D97-AF65-F5344CB8AC3E}">
        <p14:creationId xmlns:p14="http://schemas.microsoft.com/office/powerpoint/2010/main" val="38415677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8D21C-8D3A-3F88-19CF-E36F0CD37ADF}"/>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BA068D8-F6E8-CBD4-159E-01AE210C1427}"/>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72EF27C-9113-2E10-A32E-83814C802BF9}"/>
              </a:ext>
            </a:extLst>
          </p:cNvPr>
          <p:cNvSpPr>
            <a:spLocks noGrp="1"/>
          </p:cNvSpPr>
          <p:nvPr>
            <p:ph type="body" idx="1"/>
          </p:nvPr>
        </p:nvSpPr>
        <p:spPr/>
        <p:txBody>
          <a:bodyPr/>
          <a:lstStyle/>
          <a:p>
            <a:pPr marL="0" marR="0" lvl="0" indent="0" algn="l" defTabSz="679871" rtl="0" eaLnBrk="1" fontAlgn="auto" latinLnBrk="0" hangingPunct="1">
              <a:lnSpc>
                <a:spcPct val="100000"/>
              </a:lnSpc>
              <a:spcBef>
                <a:spcPts val="0"/>
              </a:spcBef>
              <a:spcAft>
                <a:spcPts val="0"/>
              </a:spcAft>
              <a:buClrTx/>
              <a:buSzTx/>
              <a:buFontTx/>
              <a:buNone/>
              <a:tabLst/>
              <a:defRPr/>
            </a:pPr>
            <a:endParaRPr lang="fi-FI"/>
          </a:p>
        </p:txBody>
      </p:sp>
      <p:sp>
        <p:nvSpPr>
          <p:cNvPr id="4" name="Alatunnisteen paikkamerkki 3">
            <a:extLst>
              <a:ext uri="{FF2B5EF4-FFF2-40B4-BE49-F238E27FC236}">
                <a16:creationId xmlns:a16="http://schemas.microsoft.com/office/drawing/2014/main" id="{1C3C50BF-4CD5-5874-B683-828675BBB1B3}"/>
              </a:ext>
            </a:extLst>
          </p:cNvPr>
          <p:cNvSpPr>
            <a:spLocks noGrp="1"/>
          </p:cNvSpPr>
          <p:nvPr>
            <p:ph type="ftr" sz="quarter" idx="4"/>
          </p:nvPr>
        </p:nvSpPr>
        <p:spPr/>
        <p:txBody>
          <a:bodyPr/>
          <a:lstStyle/>
          <a:p>
            <a:r>
              <a:rPr lang="en"/>
              <a:t>Technology Industries of Finland</a:t>
            </a:r>
          </a:p>
        </p:txBody>
      </p:sp>
      <p:sp>
        <p:nvSpPr>
          <p:cNvPr id="5" name="Dian numeron paikkamerkki 4">
            <a:extLst>
              <a:ext uri="{FF2B5EF4-FFF2-40B4-BE49-F238E27FC236}">
                <a16:creationId xmlns:a16="http://schemas.microsoft.com/office/drawing/2014/main" id="{18EF6D81-44EE-119D-C8EB-0D96EEFA75D1}"/>
              </a:ext>
            </a:extLst>
          </p:cNvPr>
          <p:cNvSpPr>
            <a:spLocks noGrp="1"/>
          </p:cNvSpPr>
          <p:nvPr>
            <p:ph type="sldNum" sz="quarter" idx="5"/>
          </p:nvPr>
        </p:nvSpPr>
        <p:spPr/>
        <p:txBody>
          <a:bodyPr/>
          <a:lstStyle/>
          <a:p>
            <a:fld id="{B5A0B3B4-F971-4AD3-B530-DE860EFC07D2}" type="slidenum">
              <a:rPr lang="fi-FI" smtClean="0"/>
              <a:pPr/>
              <a:t>57</a:t>
            </a:fld>
            <a:endParaRPr lang="fi-FI"/>
          </a:p>
        </p:txBody>
      </p:sp>
    </p:spTree>
    <p:extLst>
      <p:ext uri="{BB962C8B-B14F-4D97-AF65-F5344CB8AC3E}">
        <p14:creationId xmlns:p14="http://schemas.microsoft.com/office/powerpoint/2010/main" val="13444620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Alatunnisteen paikkamerkki 3"/>
          <p:cNvSpPr>
            <a:spLocks noGrp="1"/>
          </p:cNvSpPr>
          <p:nvPr>
            <p:ph type="ftr" sz="quarter" idx="10"/>
          </p:nvPr>
        </p:nvSpPr>
        <p:spPr/>
        <p:txBody>
          <a:bodyPr/>
          <a:lstStyle/>
          <a:p>
            <a:r>
              <a:rPr lang="en"/>
              <a:t>Technology Industries of Finland</a:t>
            </a:r>
          </a:p>
        </p:txBody>
      </p:sp>
      <p:sp>
        <p:nvSpPr>
          <p:cNvPr id="5" name="Dian numeron paikkamerkki 4"/>
          <p:cNvSpPr>
            <a:spLocks noGrp="1"/>
          </p:cNvSpPr>
          <p:nvPr>
            <p:ph type="sldNum" sz="quarter" idx="11"/>
          </p:nvPr>
        </p:nvSpPr>
        <p:spPr/>
        <p:txBody>
          <a:bodyPr/>
          <a:lstStyle/>
          <a:p>
            <a:fld id="{B5A0B3B4-F971-4AD3-B530-DE860EFC07D2}" type="slidenum">
              <a:rPr lang="fi-FI" smtClean="0"/>
              <a:pPr/>
              <a:t>61</a:t>
            </a:fld>
            <a:endParaRPr lang="fi-FI"/>
          </a:p>
        </p:txBody>
      </p:sp>
    </p:spTree>
    <p:extLst>
      <p:ext uri="{BB962C8B-B14F-4D97-AF65-F5344CB8AC3E}">
        <p14:creationId xmlns:p14="http://schemas.microsoft.com/office/powerpoint/2010/main" val="346032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ääotsikkodia">
    <p:spTree>
      <p:nvGrpSpPr>
        <p:cNvPr id="1" name=""/>
        <p:cNvGrpSpPr/>
        <p:nvPr/>
      </p:nvGrpSpPr>
      <p:grpSpPr>
        <a:xfrm>
          <a:off x="0" y="0"/>
          <a:ext cx="0" cy="0"/>
          <a:chOff x="0" y="0"/>
          <a:chExt cx="0" cy="0"/>
        </a:xfrm>
      </p:grpSpPr>
      <p:sp>
        <p:nvSpPr>
          <p:cNvPr id="14" name="Kuvan paikkamerkki 6">
            <a:extLst>
              <a:ext uri="{FF2B5EF4-FFF2-40B4-BE49-F238E27FC236}">
                <a16:creationId xmlns:a16="http://schemas.microsoft.com/office/drawing/2014/main" id="{64857443-6EF4-340B-5567-90828BE41CD7}"/>
              </a:ext>
            </a:extLst>
          </p:cNvPr>
          <p:cNvSpPr>
            <a:spLocks noGrp="1"/>
          </p:cNvSpPr>
          <p:nvPr>
            <p:ph type="pic" sz="quarter" idx="20" hasCustomPrompt="1"/>
          </p:nvPr>
        </p:nvSpPr>
        <p:spPr>
          <a:xfrm>
            <a:off x="0" y="0"/>
            <a:ext cx="9144005" cy="5143500"/>
          </a:xfrm>
          <a:prstGeom prst="rect">
            <a:avLst/>
          </a:prstGeom>
          <a:solidFill>
            <a:schemeClr val="bg1">
              <a:lumMod val="85000"/>
            </a:schemeClr>
          </a:solidFill>
        </p:spPr>
        <p:txBody>
          <a:bodyPr anchor="b"/>
          <a:lstStyle>
            <a:lvl1pPr marL="0" indent="0" algn="ctr">
              <a:buFontTx/>
              <a:buNone/>
              <a:defRPr sz="1500" b="0" i="0">
                <a:solidFill>
                  <a:srgbClr val="000000"/>
                </a:solidFill>
                <a:latin typeface="Verdana" panose="020B0604030504040204" pitchFamily="34" charset="0"/>
              </a:defRPr>
            </a:lvl1pPr>
          </a:lstStyle>
          <a:p>
            <a:r>
              <a:rPr lang="en"/>
              <a:t>Add a wallpaper here</a:t>
            </a:r>
            <a:br>
              <a:rPr lang="fi-FI"/>
            </a:br>
            <a:br>
              <a:rPr lang="fi-FI"/>
            </a:br>
            <a:br>
              <a:rPr lang="fi-FI"/>
            </a:br>
            <a:endParaRPr lang="fi-FI"/>
          </a:p>
        </p:txBody>
      </p:sp>
      <p:sp>
        <p:nvSpPr>
          <p:cNvPr id="12" name="Otsikon paikkamerkki 2">
            <a:extLst>
              <a:ext uri="{FF2B5EF4-FFF2-40B4-BE49-F238E27FC236}">
                <a16:creationId xmlns:a16="http://schemas.microsoft.com/office/drawing/2014/main" id="{82F9F293-B54D-C923-6529-633E0A625E40}"/>
              </a:ext>
            </a:extLst>
          </p:cNvPr>
          <p:cNvSpPr>
            <a:spLocks noGrp="1"/>
          </p:cNvSpPr>
          <p:nvPr>
            <p:ph type="title" hasCustomPrompt="1"/>
          </p:nvPr>
        </p:nvSpPr>
        <p:spPr>
          <a:xfrm>
            <a:off x="333744" y="434876"/>
            <a:ext cx="8414720" cy="1973787"/>
          </a:xfrm>
          <a:prstGeom prst="rect">
            <a:avLst/>
          </a:prstGeom>
        </p:spPr>
        <p:txBody>
          <a:bodyPr vert="horz" lIns="91440" tIns="45720" rIns="91440" bIns="45720" rtlCol="0" anchor="t">
            <a:normAutofit/>
          </a:bodyPr>
          <a:lstStyle>
            <a:lvl1pPr marL="0">
              <a:lnSpc>
                <a:spcPts val="4560"/>
              </a:lnSpc>
              <a:defRPr sz="4000" spc="-90" baseline="0">
                <a:solidFill>
                  <a:srgbClr val="000000"/>
                </a:solidFill>
              </a:defRPr>
            </a:lvl1pPr>
          </a:lstStyle>
          <a:p>
            <a:r>
              <a:rPr lang="en"/>
              <a:t>Click to edit </a:t>
            </a:r>
            <a:br>
              <a:rPr lang="fi-FI"/>
            </a:br>
            <a:r>
              <a:rPr lang="en"/>
              <a:t>the main title </a:t>
            </a:r>
            <a:br>
              <a:rPr lang="fi-FI"/>
            </a:br>
            <a:r>
              <a:rPr lang="en" err="1"/>
              <a:t>.</a:t>
            </a:r>
          </a:p>
        </p:txBody>
      </p:sp>
    </p:spTree>
    <p:extLst>
      <p:ext uri="{BB962C8B-B14F-4D97-AF65-F5344CB8AC3E}">
        <p14:creationId xmlns:p14="http://schemas.microsoft.com/office/powerpoint/2010/main" val="401269927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kuva">
    <p:bg>
      <p:bgPr>
        <a:solidFill>
          <a:schemeClr val="bg1"/>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4" name="object 5" descr="$PPTXTitle">
            <a:extLst>
              <a:ext uri="{FF2B5EF4-FFF2-40B4-BE49-F238E27FC236}">
                <a16:creationId xmlns:a16="http://schemas.microsoft.com/office/drawing/2014/main" id="{94CC5D84-A202-8648-EDEE-CBE03092238B}"/>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2" name="Kuva 1">
            <a:extLst>
              <a:ext uri="{FF2B5EF4-FFF2-40B4-BE49-F238E27FC236}">
                <a16:creationId xmlns:a16="http://schemas.microsoft.com/office/drawing/2014/main" id="{F6EF4969-C1CC-D8CD-69A4-A99A7ABE77A6}"/>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939279640"/>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idia">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9ABB4A2-5186-E72D-9FDE-F6B6DB532EE3}"/>
              </a:ext>
            </a:extLst>
          </p:cNvPr>
          <p:cNvPicPr>
            <a:picLocks noChangeAspect="1"/>
          </p:cNvPicPr>
          <p:nvPr userDrawn="1"/>
        </p:nvPicPr>
        <p:blipFill>
          <a:blip r:embed="rId2"/>
          <a:stretch>
            <a:fillRect/>
          </a:stretch>
        </p:blipFill>
        <p:spPr>
          <a:xfrm>
            <a:off x="8335624" y="368923"/>
            <a:ext cx="437056" cy="437032"/>
          </a:xfrm>
          <a:prstGeom prst="rect">
            <a:avLst/>
          </a:prstGeom>
        </p:spPr>
      </p:pic>
      <p:sp>
        <p:nvSpPr>
          <p:cNvPr id="7" name="Tekstin paikkamerkki 2">
            <a:extLst>
              <a:ext uri="{FF2B5EF4-FFF2-40B4-BE49-F238E27FC236}">
                <a16:creationId xmlns:a16="http://schemas.microsoft.com/office/drawing/2014/main" id="{890F5C40-F2AA-E754-B5D3-7C16D6EBAF9B}"/>
              </a:ext>
            </a:extLst>
          </p:cNvPr>
          <p:cNvSpPr>
            <a:spLocks noGrp="1"/>
          </p:cNvSpPr>
          <p:nvPr>
            <p:ph type="body" sz="quarter" idx="18" hasCustomPrompt="1"/>
          </p:nvPr>
        </p:nvSpPr>
        <p:spPr>
          <a:xfrm>
            <a:off x="2334682" y="4749342"/>
            <a:ext cx="3670192" cy="169924"/>
          </a:xfrm>
          <a:prstGeom prst="rect">
            <a:avLst/>
          </a:prstGeom>
        </p:spPr>
        <p:txBody>
          <a:bodyPr>
            <a:noAutofit/>
          </a:bodyPr>
          <a:lstStyle>
            <a:lvl1pPr marL="0" indent="0">
              <a:lnSpc>
                <a:spcPct val="100000"/>
              </a:lnSpc>
              <a:spcBef>
                <a:spcPts val="0"/>
              </a:spcBef>
              <a:spcAft>
                <a:spcPts val="0"/>
              </a:spcAft>
              <a:buFontTx/>
              <a:buNone/>
              <a:defRPr sz="650" b="0" i="0" spc="0" baseline="0">
                <a:solidFill>
                  <a:srgbClr val="000000"/>
                </a:solidFill>
                <a:latin typeface="Verdana" panose="020B0604030504040204" pitchFamily="34" charset="0"/>
              </a:defRPr>
            </a:lvl1pPr>
          </a:lstStyle>
          <a:p>
            <a:pPr lvl="0"/>
            <a:r>
              <a:rPr lang="en"/>
              <a:t>Source Here</a:t>
            </a:r>
          </a:p>
        </p:txBody>
      </p:sp>
      <p:sp>
        <p:nvSpPr>
          <p:cNvPr id="16" name="Tekstin paikkamerkki 3">
            <a:extLst>
              <a:ext uri="{FF2B5EF4-FFF2-40B4-BE49-F238E27FC236}">
                <a16:creationId xmlns:a16="http://schemas.microsoft.com/office/drawing/2014/main" id="{06566A0A-F844-C1E0-9584-859163D4993B}"/>
              </a:ext>
            </a:extLst>
          </p:cNvPr>
          <p:cNvSpPr>
            <a:spLocks noGrp="1"/>
          </p:cNvSpPr>
          <p:nvPr>
            <p:ph idx="1"/>
          </p:nvPr>
        </p:nvSpPr>
        <p:spPr>
          <a:xfrm>
            <a:off x="380667" y="1257300"/>
            <a:ext cx="7826188" cy="3200400"/>
          </a:xfrm>
          <a:prstGeom prst="rect">
            <a:avLst/>
          </a:prstGeom>
        </p:spPr>
        <p:txBody>
          <a:bodyPr vert="horz" lIns="91440" tIns="45720" rIns="91440" bIns="4572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17" name="Otsikon paikkamerkki 2">
            <a:extLst>
              <a:ext uri="{FF2B5EF4-FFF2-40B4-BE49-F238E27FC236}">
                <a16:creationId xmlns:a16="http://schemas.microsoft.com/office/drawing/2014/main" id="{28C0E1F0-5231-4922-B326-36760E8D9EDB}"/>
              </a:ext>
            </a:extLst>
          </p:cNvPr>
          <p:cNvSpPr>
            <a:spLocks noGrp="1"/>
          </p:cNvSpPr>
          <p:nvPr>
            <p:ph type="title" hasCustomPrompt="1"/>
          </p:nvPr>
        </p:nvSpPr>
        <p:spPr>
          <a:xfrm>
            <a:off x="380667" y="370468"/>
            <a:ext cx="7826187" cy="761121"/>
          </a:xfrm>
          <a:prstGeom prst="rect">
            <a:avLst/>
          </a:prstGeom>
        </p:spPr>
        <p:txBody>
          <a:bodyPr vert="horz" lIns="91440" tIns="45720" rIns="91440" bIns="45720" rtlCol="0" anchor="t">
            <a:normAutofit/>
          </a:bodyPr>
          <a:lstStyle>
            <a:lvl1pPr>
              <a:defRPr sz="2000">
                <a:solidFill>
                  <a:srgbClr val="000000"/>
                </a:solidFill>
              </a:defRPr>
            </a:lvl1pPr>
          </a:lstStyle>
          <a:p>
            <a:r>
              <a:rPr lang="en"/>
              <a:t>Click to edit the title.</a:t>
            </a:r>
          </a:p>
        </p:txBody>
      </p:sp>
      <p:sp>
        <p:nvSpPr>
          <p:cNvPr id="10" name="Päivämäärän paikkamerkki 3">
            <a:extLst>
              <a:ext uri="{FF2B5EF4-FFF2-40B4-BE49-F238E27FC236}">
                <a16:creationId xmlns:a16="http://schemas.microsoft.com/office/drawing/2014/main" id="{B8F0D8DA-2B76-141A-1990-58C05A5EAF02}"/>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11" name="Alatunnisteen paikkamerkki 4">
            <a:extLst>
              <a:ext uri="{FF2B5EF4-FFF2-40B4-BE49-F238E27FC236}">
                <a16:creationId xmlns:a16="http://schemas.microsoft.com/office/drawing/2014/main" id="{15FC18F6-5589-C450-B36A-45F8E31DE9AE}"/>
              </a:ext>
            </a:extLst>
          </p:cNvPr>
          <p:cNvSpPr>
            <a:spLocks noGrp="1"/>
          </p:cNvSpPr>
          <p:nvPr>
            <p:ph type="ftr" sz="quarter" idx="3"/>
          </p:nvPr>
        </p:nvSpPr>
        <p:spPr>
          <a:xfrm>
            <a:off x="1111307" y="4751463"/>
            <a:ext cx="1223375"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12" name="Dian numeron paikkamerkki 1">
            <a:extLst>
              <a:ext uri="{FF2B5EF4-FFF2-40B4-BE49-F238E27FC236}">
                <a16:creationId xmlns:a16="http://schemas.microsoft.com/office/drawing/2014/main" id="{CE08863D-2AC1-6682-40C3-AC6C85920E65}"/>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Tree>
    <p:extLst>
      <p:ext uri="{BB962C8B-B14F-4D97-AF65-F5344CB8AC3E}">
        <p14:creationId xmlns:p14="http://schemas.microsoft.com/office/powerpoint/2010/main" val="6329016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dia 2">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9F6FE89C-CFB7-0FA8-207C-E87F24427AE5}"/>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3" name="object 5" descr="$PPTXTitle">
            <a:extLst>
              <a:ext uri="{FF2B5EF4-FFF2-40B4-BE49-F238E27FC236}">
                <a16:creationId xmlns:a16="http://schemas.microsoft.com/office/drawing/2014/main" id="{C9986436-7EA5-11E6-F6D1-5F86B197AE87}"/>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
        <p:nvSpPr>
          <p:cNvPr id="4" name="Alatunnisteen paikkamerkki 2">
            <a:extLst>
              <a:ext uri="{FF2B5EF4-FFF2-40B4-BE49-F238E27FC236}">
                <a16:creationId xmlns:a16="http://schemas.microsoft.com/office/drawing/2014/main" id="{F1F24FC6-8CAB-0AFF-006A-60251E7B25AB}"/>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20734152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elkkä kuva">
    <p:spTree>
      <p:nvGrpSpPr>
        <p:cNvPr id="1" name=""/>
        <p:cNvGrpSpPr/>
        <p:nvPr/>
      </p:nvGrpSpPr>
      <p:grpSpPr>
        <a:xfrm>
          <a:off x="0" y="0"/>
          <a:ext cx="0" cy="0"/>
          <a:chOff x="0" y="0"/>
          <a:chExt cx="0" cy="0"/>
        </a:xfrm>
      </p:grpSpPr>
      <p:sp>
        <p:nvSpPr>
          <p:cNvPr id="19" name="Kuvan paikkamerkki 6"/>
          <p:cNvSpPr>
            <a:spLocks noGrp="1"/>
          </p:cNvSpPr>
          <p:nvPr>
            <p:ph type="pic" sz="quarter" idx="20"/>
          </p:nvPr>
        </p:nvSpPr>
        <p:spPr>
          <a:xfrm>
            <a:off x="0" y="0"/>
            <a:ext cx="9144005" cy="5143500"/>
          </a:xfrm>
          <a:prstGeom prst="rect">
            <a:avLst/>
          </a:prstGeom>
        </p:spPr>
        <p:txBody>
          <a:bodyPr anchor="ctr"/>
          <a:lstStyle>
            <a:lvl1pPr marL="0" indent="0" algn="ctr">
              <a:buFontTx/>
              <a:buNone/>
              <a:defRPr sz="1500" b="0" i="0">
                <a:solidFill>
                  <a:srgbClr val="000000"/>
                </a:solidFill>
                <a:latin typeface="Verdana" panose="020B0604030504040204" pitchFamily="34" charset="0"/>
              </a:defRPr>
            </a:lvl1pPr>
          </a:lstStyle>
          <a:p>
            <a:r>
              <a:rPr lang="en"/>
              <a:t>To add an image, click the icon</a:t>
            </a:r>
          </a:p>
        </p:txBody>
      </p:sp>
    </p:spTree>
    <p:extLst>
      <p:ext uri="{BB962C8B-B14F-4D97-AF65-F5344CB8AC3E}">
        <p14:creationId xmlns:p14="http://schemas.microsoft.com/office/powerpoint/2010/main" val="96411705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stretch>
            <a:fillRect/>
          </a:stretch>
        </p:blipFill>
        <p:spPr>
          <a:xfrm>
            <a:off x="8335624" y="368923"/>
            <a:ext cx="437056" cy="437032"/>
          </a:xfrm>
          <a:prstGeom prst="rect">
            <a:avLst/>
          </a:prstGeom>
        </p:spPr>
      </p:pic>
      <p:sp>
        <p:nvSpPr>
          <p:cNvPr id="2" name="Otsikon paikkamerkki 2">
            <a:extLst>
              <a:ext uri="{FF2B5EF4-FFF2-40B4-BE49-F238E27FC236}">
                <a16:creationId xmlns:a16="http://schemas.microsoft.com/office/drawing/2014/main" id="{5FC29E5A-7268-AD50-66BD-579EE8EA4047}"/>
              </a:ext>
            </a:extLst>
          </p:cNvPr>
          <p:cNvSpPr>
            <a:spLocks noGrp="1"/>
          </p:cNvSpPr>
          <p:nvPr>
            <p:ph type="title" hasCustomPrompt="1"/>
          </p:nvPr>
        </p:nvSpPr>
        <p:spPr>
          <a:xfrm>
            <a:off x="380668" y="370468"/>
            <a:ext cx="7748034" cy="761121"/>
          </a:xfrm>
          <a:prstGeom prst="rect">
            <a:avLst/>
          </a:prstGeom>
        </p:spPr>
        <p:txBody>
          <a:bodyPr vert="horz" lIns="91440" tIns="45720" rIns="91440" bIns="45720" rtlCol="0" anchor="t">
            <a:normAutofit/>
          </a:bodyPr>
          <a:lstStyle>
            <a:lvl1pPr>
              <a:defRPr>
                <a:solidFill>
                  <a:srgbClr val="000000"/>
                </a:solidFill>
              </a:defRPr>
            </a:lvl1pPr>
          </a:lstStyle>
          <a:p>
            <a:r>
              <a:rPr lang="en"/>
              <a:t>Click to edit the title.</a:t>
            </a:r>
          </a:p>
        </p:txBody>
      </p:sp>
      <p:sp>
        <p:nvSpPr>
          <p:cNvPr id="6" name="Tekstin paikkamerkki 2">
            <a:extLst>
              <a:ext uri="{FF2B5EF4-FFF2-40B4-BE49-F238E27FC236}">
                <a16:creationId xmlns:a16="http://schemas.microsoft.com/office/drawing/2014/main" id="{45DC9E9A-4682-DB44-70F9-99777FB92778}"/>
              </a:ext>
            </a:extLst>
          </p:cNvPr>
          <p:cNvSpPr>
            <a:spLocks noGrp="1"/>
          </p:cNvSpPr>
          <p:nvPr>
            <p:ph idx="21"/>
          </p:nvPr>
        </p:nvSpPr>
        <p:spPr>
          <a:xfrm>
            <a:off x="381424" y="1183725"/>
            <a:ext cx="3799591" cy="3332241"/>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7" name="Tekstin paikkamerkki 2">
            <a:extLst>
              <a:ext uri="{FF2B5EF4-FFF2-40B4-BE49-F238E27FC236}">
                <a16:creationId xmlns:a16="http://schemas.microsoft.com/office/drawing/2014/main" id="{DD76FB4A-C789-6BE6-CC78-08EE7B0EBA20}"/>
              </a:ext>
            </a:extLst>
          </p:cNvPr>
          <p:cNvSpPr>
            <a:spLocks noGrp="1"/>
          </p:cNvSpPr>
          <p:nvPr>
            <p:ph idx="24"/>
          </p:nvPr>
        </p:nvSpPr>
        <p:spPr>
          <a:xfrm>
            <a:off x="4332364" y="1183725"/>
            <a:ext cx="3796338" cy="3332241"/>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8" name="Päivämäärän paikkamerkki 3">
            <a:extLst>
              <a:ext uri="{FF2B5EF4-FFF2-40B4-BE49-F238E27FC236}">
                <a16:creationId xmlns:a16="http://schemas.microsoft.com/office/drawing/2014/main" id="{3DC226D5-A32A-1460-3EDD-97ABB54600F7}"/>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9" name="Alatunnisteen paikkamerkki 4">
            <a:extLst>
              <a:ext uri="{FF2B5EF4-FFF2-40B4-BE49-F238E27FC236}">
                <a16:creationId xmlns:a16="http://schemas.microsoft.com/office/drawing/2014/main" id="{431E503E-C27F-2EE4-95D4-DD22A8950D02}"/>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11" name="Dian numeron paikkamerkki 1">
            <a:extLst>
              <a:ext uri="{FF2B5EF4-FFF2-40B4-BE49-F238E27FC236}">
                <a16:creationId xmlns:a16="http://schemas.microsoft.com/office/drawing/2014/main" id="{2C29211B-BBA3-7FCC-2F99-44C6DFFFD41B}"/>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Tree>
    <p:extLst>
      <p:ext uri="{BB962C8B-B14F-4D97-AF65-F5344CB8AC3E}">
        <p14:creationId xmlns:p14="http://schemas.microsoft.com/office/powerpoint/2010/main" val="268738636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i + pikkukuva">
    <p:spTree>
      <p:nvGrpSpPr>
        <p:cNvPr id="1" name=""/>
        <p:cNvGrpSpPr/>
        <p:nvPr/>
      </p:nvGrpSpPr>
      <p:grpSpPr>
        <a:xfrm>
          <a:off x="0" y="0"/>
          <a:ext cx="0" cy="0"/>
          <a:chOff x="0" y="0"/>
          <a:chExt cx="0" cy="0"/>
        </a:xfrm>
      </p:grpSpPr>
      <p:sp>
        <p:nvSpPr>
          <p:cNvPr id="8" name="Tekstin paikkamerkki 2"/>
          <p:cNvSpPr>
            <a:spLocks noGrp="1"/>
          </p:cNvSpPr>
          <p:nvPr>
            <p:ph idx="19"/>
          </p:nvPr>
        </p:nvSpPr>
        <p:spPr>
          <a:xfrm>
            <a:off x="381424" y="1183725"/>
            <a:ext cx="5954576" cy="2849967"/>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10" name="Kuvan paikkamerkki 6"/>
          <p:cNvSpPr>
            <a:spLocks noGrp="1"/>
          </p:cNvSpPr>
          <p:nvPr>
            <p:ph type="pic" sz="quarter" idx="20"/>
          </p:nvPr>
        </p:nvSpPr>
        <p:spPr>
          <a:xfrm>
            <a:off x="6775200" y="0"/>
            <a:ext cx="2368805" cy="5143500"/>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en"/>
              <a:t>To add an image, click the icon</a:t>
            </a:r>
          </a:p>
        </p:txBody>
      </p:sp>
      <p:sp>
        <p:nvSpPr>
          <p:cNvPr id="2" name="Otsikon paikkamerkki 2">
            <a:extLst>
              <a:ext uri="{FF2B5EF4-FFF2-40B4-BE49-F238E27FC236}">
                <a16:creationId xmlns:a16="http://schemas.microsoft.com/office/drawing/2014/main" id="{E30A5A04-052B-08C9-91F4-9AAF94BBE5CB}"/>
              </a:ext>
            </a:extLst>
          </p:cNvPr>
          <p:cNvSpPr>
            <a:spLocks noGrp="1"/>
          </p:cNvSpPr>
          <p:nvPr>
            <p:ph type="title" hasCustomPrompt="1"/>
          </p:nvPr>
        </p:nvSpPr>
        <p:spPr>
          <a:xfrm>
            <a:off x="380667" y="370468"/>
            <a:ext cx="5954577" cy="761121"/>
          </a:xfrm>
          <a:prstGeom prst="rect">
            <a:avLst/>
          </a:prstGeom>
        </p:spPr>
        <p:txBody>
          <a:bodyPr vert="horz" lIns="91440" tIns="45720" rIns="91440" bIns="45720" rtlCol="0" anchor="t">
            <a:normAutofit/>
          </a:bodyPr>
          <a:lstStyle>
            <a:lvl1pPr>
              <a:defRPr>
                <a:solidFill>
                  <a:srgbClr val="000000"/>
                </a:solidFill>
              </a:defRPr>
            </a:lvl1pPr>
          </a:lstStyle>
          <a:p>
            <a:r>
              <a:rPr lang="en"/>
              <a:t>Click to edit the title.</a:t>
            </a:r>
          </a:p>
        </p:txBody>
      </p:sp>
      <p:sp>
        <p:nvSpPr>
          <p:cNvPr id="4" name="Päivämäärän paikkamerkki 3">
            <a:extLst>
              <a:ext uri="{FF2B5EF4-FFF2-40B4-BE49-F238E27FC236}">
                <a16:creationId xmlns:a16="http://schemas.microsoft.com/office/drawing/2014/main" id="{A376FFF8-218F-C65C-8601-0092AA9A789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5" name="Alatunnisteen paikkamerkki 4">
            <a:extLst>
              <a:ext uri="{FF2B5EF4-FFF2-40B4-BE49-F238E27FC236}">
                <a16:creationId xmlns:a16="http://schemas.microsoft.com/office/drawing/2014/main" id="{A2AED099-1D07-F7D3-7BCD-4813D4B9A3B6}"/>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78566840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i + kuva">
    <p:spTree>
      <p:nvGrpSpPr>
        <p:cNvPr id="1" name=""/>
        <p:cNvGrpSpPr/>
        <p:nvPr/>
      </p:nvGrpSpPr>
      <p:grpSpPr>
        <a:xfrm>
          <a:off x="0" y="0"/>
          <a:ext cx="0" cy="0"/>
          <a:chOff x="0" y="0"/>
          <a:chExt cx="0" cy="0"/>
        </a:xfrm>
      </p:grpSpPr>
      <p:sp>
        <p:nvSpPr>
          <p:cNvPr id="19" name="Kuvan paikkamerkki 6"/>
          <p:cNvSpPr>
            <a:spLocks noGrp="1"/>
          </p:cNvSpPr>
          <p:nvPr>
            <p:ph type="pic" sz="quarter" idx="20" hasCustomPrompt="1"/>
          </p:nvPr>
        </p:nvSpPr>
        <p:spPr>
          <a:xfrm>
            <a:off x="5205046" y="0"/>
            <a:ext cx="3938960" cy="5143500"/>
          </a:xfrm>
          <a:prstGeom prst="rect">
            <a:avLst/>
          </a:prstGeom>
          <a:solidFill>
            <a:srgbClr val="919191"/>
          </a:solidFill>
        </p:spPr>
        <p:txBody>
          <a:bodyPr anchor="ctr"/>
          <a:lstStyle>
            <a:lvl1pPr marL="0" indent="0" algn="ctr">
              <a:buFontTx/>
              <a:buNone/>
              <a:defRPr sz="1500" b="0" i="0">
                <a:solidFill>
                  <a:schemeClr val="bg1"/>
                </a:solidFill>
                <a:latin typeface="Verdana" panose="020B0604030504040204" pitchFamily="34" charset="0"/>
              </a:defRPr>
            </a:lvl1pPr>
          </a:lstStyle>
          <a:p>
            <a:r>
              <a:rPr lang="en"/>
              <a:t>To add an image </a:t>
            </a:r>
            <a:br>
              <a:rPr lang="fi-FI"/>
            </a:br>
            <a:r>
              <a:rPr lang="en"/>
              <a:t>, click</a:t>
            </a:r>
            <a:br>
              <a:rPr lang="fi-FI"/>
            </a:br>
            <a:r>
              <a:rPr lang="en"/>
              <a:t>the icon</a:t>
            </a:r>
          </a:p>
        </p:txBody>
      </p:sp>
      <p:sp>
        <p:nvSpPr>
          <p:cNvPr id="4" name="Päivämäärän paikkamerkki 3">
            <a:extLst>
              <a:ext uri="{FF2B5EF4-FFF2-40B4-BE49-F238E27FC236}">
                <a16:creationId xmlns:a16="http://schemas.microsoft.com/office/drawing/2014/main" id="{C6882773-51C4-98CF-DE70-BE0DC08B239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5" name="Alatunnisteen paikkamerkki 4">
            <a:extLst>
              <a:ext uri="{FF2B5EF4-FFF2-40B4-BE49-F238E27FC236}">
                <a16:creationId xmlns:a16="http://schemas.microsoft.com/office/drawing/2014/main" id="{1E720D36-5CE1-1961-8437-36B371E2319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6" name="Tekstin paikkamerkki 2">
            <a:extLst>
              <a:ext uri="{FF2B5EF4-FFF2-40B4-BE49-F238E27FC236}">
                <a16:creationId xmlns:a16="http://schemas.microsoft.com/office/drawing/2014/main" id="{2B1D467B-0B37-8B6D-3537-45FC9B013194}"/>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7" name="Tekstin paikkamerkki 28">
            <a:extLst>
              <a:ext uri="{FF2B5EF4-FFF2-40B4-BE49-F238E27FC236}">
                <a16:creationId xmlns:a16="http://schemas.microsoft.com/office/drawing/2014/main" id="{19B15666-C303-6509-78F1-A4F2B3BFE66F}"/>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b="1"/>
              <a:t>Click to edit the title.</a:t>
            </a:r>
            <a:endParaRPr lang="fi-FI"/>
          </a:p>
        </p:txBody>
      </p:sp>
    </p:spTree>
    <p:extLst>
      <p:ext uri="{BB962C8B-B14F-4D97-AF65-F5344CB8AC3E}">
        <p14:creationId xmlns:p14="http://schemas.microsoft.com/office/powerpoint/2010/main" val="303216163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palkkidia 1">
    <p:bg>
      <p:bgPr>
        <a:solidFill>
          <a:srgbClr val="919191"/>
        </a:solid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9468CE6C-5522-52E9-0E0A-03701D5FC2E4}"/>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en"/>
              <a:t>Add a background image from the top menu (Insert &gt; Images)</a:t>
            </a:r>
          </a:p>
        </p:txBody>
      </p:sp>
      <p:sp>
        <p:nvSpPr>
          <p:cNvPr id="5" name="Tekstin paikkamerkki 2">
            <a:extLst>
              <a:ext uri="{FF2B5EF4-FFF2-40B4-BE49-F238E27FC236}">
                <a16:creationId xmlns:a16="http://schemas.microsoft.com/office/drawing/2014/main" id="{0D0E3AB1-BB3D-6D9D-09C9-A864DB9662D7}"/>
              </a:ext>
            </a:extLst>
          </p:cNvPr>
          <p:cNvSpPr>
            <a:spLocks noGrp="1"/>
          </p:cNvSpPr>
          <p:nvPr>
            <p:ph idx="24"/>
          </p:nvPr>
        </p:nvSpPr>
        <p:spPr>
          <a:xfrm>
            <a:off x="4676924" y="1437843"/>
            <a:ext cx="3744417"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6" name="Tekstin paikkamerkki 2">
            <a:extLst>
              <a:ext uri="{FF2B5EF4-FFF2-40B4-BE49-F238E27FC236}">
                <a16:creationId xmlns:a16="http://schemas.microsoft.com/office/drawing/2014/main" id="{538CD4A3-27C6-9002-D3EE-BEDC602B793A}"/>
              </a:ext>
            </a:extLst>
          </p:cNvPr>
          <p:cNvSpPr>
            <a:spLocks noGrp="1"/>
          </p:cNvSpPr>
          <p:nvPr>
            <p:ph idx="25"/>
          </p:nvPr>
        </p:nvSpPr>
        <p:spPr>
          <a:xfrm>
            <a:off x="683568" y="1437843"/>
            <a:ext cx="3744417"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10" name="Otsikon paikkamerkki 2">
            <a:extLst>
              <a:ext uri="{FF2B5EF4-FFF2-40B4-BE49-F238E27FC236}">
                <a16:creationId xmlns:a16="http://schemas.microsoft.com/office/drawing/2014/main" id="{AC63BCDB-29B0-3F38-1255-A5E4EF309256}"/>
              </a:ext>
            </a:extLst>
          </p:cNvPr>
          <p:cNvSpPr>
            <a:spLocks noGrp="1"/>
          </p:cNvSpPr>
          <p:nvPr>
            <p:ph type="title" hasCustomPrompt="1"/>
          </p:nvPr>
        </p:nvSpPr>
        <p:spPr>
          <a:xfrm>
            <a:off x="683568" y="434952"/>
            <a:ext cx="7737773" cy="730825"/>
          </a:xfrm>
          <a:prstGeom prst="rect">
            <a:avLst/>
          </a:prstGeom>
          <a:solidFill>
            <a:schemeClr val="bg1">
              <a:alpha val="90000"/>
            </a:schemeClr>
          </a:solidFill>
        </p:spPr>
        <p:txBody>
          <a:bodyPr vert="horz" lIns="201600" tIns="251999" rIns="201600" bIns="45720" rtlCol="0" anchor="t">
            <a:normAutofit/>
          </a:bodyPr>
          <a:lstStyle>
            <a:lvl1pPr>
              <a:defRPr sz="3200">
                <a:solidFill>
                  <a:srgbClr val="000000"/>
                </a:solidFill>
              </a:defRPr>
            </a:lvl1pPr>
          </a:lstStyle>
          <a:p>
            <a:r>
              <a:rPr lang="en"/>
              <a:t>Click to edit the title.</a:t>
            </a:r>
          </a:p>
        </p:txBody>
      </p:sp>
      <p:sp>
        <p:nvSpPr>
          <p:cNvPr id="2" name="Alatunnisteen paikkamerkki 2">
            <a:extLst>
              <a:ext uri="{FF2B5EF4-FFF2-40B4-BE49-F238E27FC236}">
                <a16:creationId xmlns:a16="http://schemas.microsoft.com/office/drawing/2014/main" id="{A04F88BD-136A-F0C5-414D-5E8FB3E593B1}"/>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759712081"/>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ipalkkidia 2">
    <p:bg>
      <p:bgPr>
        <a:solidFill>
          <a:srgbClr val="919191"/>
        </a:solidFill>
        <a:effectLst/>
      </p:bgPr>
    </p:bg>
    <p:spTree>
      <p:nvGrpSpPr>
        <p:cNvPr id="1" name=""/>
        <p:cNvGrpSpPr/>
        <p:nvPr/>
      </p:nvGrpSpPr>
      <p:grpSpPr>
        <a:xfrm>
          <a:off x="0" y="0"/>
          <a:ext cx="0" cy="0"/>
          <a:chOff x="0" y="0"/>
          <a:chExt cx="0" cy="0"/>
        </a:xfrm>
      </p:grpSpPr>
      <p:sp>
        <p:nvSpPr>
          <p:cNvPr id="2" name="Kuvan paikkamerkki 3">
            <a:extLst>
              <a:ext uri="{FF2B5EF4-FFF2-40B4-BE49-F238E27FC236}">
                <a16:creationId xmlns:a16="http://schemas.microsoft.com/office/drawing/2014/main" id="{4D25D373-514B-2D43-8D13-29ADAA1E6933}"/>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en"/>
              <a:t>Add a background image from the top menu (Insert &gt; Images)</a:t>
            </a:r>
          </a:p>
        </p:txBody>
      </p:sp>
      <p:sp>
        <p:nvSpPr>
          <p:cNvPr id="6" name="Tekstin paikkamerkki 2">
            <a:extLst>
              <a:ext uri="{FF2B5EF4-FFF2-40B4-BE49-F238E27FC236}">
                <a16:creationId xmlns:a16="http://schemas.microsoft.com/office/drawing/2014/main" id="{538CD4A3-27C6-9002-D3EE-BEDC602B793A}"/>
              </a:ext>
            </a:extLst>
          </p:cNvPr>
          <p:cNvSpPr>
            <a:spLocks noGrp="1"/>
          </p:cNvSpPr>
          <p:nvPr>
            <p:ph idx="25"/>
          </p:nvPr>
        </p:nvSpPr>
        <p:spPr>
          <a:xfrm>
            <a:off x="683568" y="1437843"/>
            <a:ext cx="7737773" cy="3270705"/>
          </a:xfrm>
          <a:prstGeom prst="rect">
            <a:avLst/>
          </a:prstGeom>
          <a:solidFill>
            <a:schemeClr val="bg1">
              <a:alpha val="89987"/>
            </a:schemeClr>
          </a:solidFill>
        </p:spPr>
        <p:txBody>
          <a:bodyPr vert="horz" lIns="295200" tIns="298800" rIns="295200" bIns="29880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10" name="Otsikon paikkamerkki 2">
            <a:extLst>
              <a:ext uri="{FF2B5EF4-FFF2-40B4-BE49-F238E27FC236}">
                <a16:creationId xmlns:a16="http://schemas.microsoft.com/office/drawing/2014/main" id="{AC63BCDB-29B0-3F38-1255-A5E4EF309256}"/>
              </a:ext>
            </a:extLst>
          </p:cNvPr>
          <p:cNvSpPr>
            <a:spLocks noGrp="1"/>
          </p:cNvSpPr>
          <p:nvPr>
            <p:ph type="title" hasCustomPrompt="1"/>
          </p:nvPr>
        </p:nvSpPr>
        <p:spPr>
          <a:xfrm>
            <a:off x="683568" y="434952"/>
            <a:ext cx="7737773" cy="730825"/>
          </a:xfrm>
          <a:prstGeom prst="rect">
            <a:avLst/>
          </a:prstGeom>
          <a:solidFill>
            <a:schemeClr val="bg1">
              <a:alpha val="90000"/>
            </a:schemeClr>
          </a:solidFill>
        </p:spPr>
        <p:txBody>
          <a:bodyPr vert="horz" lIns="201600" tIns="251999" rIns="201600" bIns="45720" rtlCol="0" anchor="t">
            <a:normAutofit/>
          </a:bodyPr>
          <a:lstStyle>
            <a:lvl1pPr>
              <a:defRPr sz="3200">
                <a:solidFill>
                  <a:srgbClr val="000000"/>
                </a:solidFill>
              </a:defRPr>
            </a:lvl1pPr>
          </a:lstStyle>
          <a:p>
            <a:r>
              <a:rPr lang="en"/>
              <a:t>Click to edit the title.</a:t>
            </a:r>
          </a:p>
        </p:txBody>
      </p:sp>
      <p:sp>
        <p:nvSpPr>
          <p:cNvPr id="3" name="Alatunnisteen paikkamerkki 2">
            <a:extLst>
              <a:ext uri="{FF2B5EF4-FFF2-40B4-BE49-F238E27FC236}">
                <a16:creationId xmlns:a16="http://schemas.microsoft.com/office/drawing/2014/main" id="{475C4B3C-0880-DD92-6362-8A174DFC1E9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31827128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ipalkkidia 3">
    <p:bg>
      <p:bgPr>
        <a:solidFill>
          <a:srgbClr val="919191"/>
        </a:solidFill>
        <a:effectLst/>
      </p:bgPr>
    </p:bg>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F07E0098-8A8B-371E-4F09-1D9DFEF3575B}"/>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en"/>
              <a:t>Add a background image from the top menu (Insert &gt; Images)</a:t>
            </a:r>
          </a:p>
        </p:txBody>
      </p:sp>
      <p:sp>
        <p:nvSpPr>
          <p:cNvPr id="2" name="Tekstin paikkamerkki 28">
            <a:extLst>
              <a:ext uri="{FF2B5EF4-FFF2-40B4-BE49-F238E27FC236}">
                <a16:creationId xmlns:a16="http://schemas.microsoft.com/office/drawing/2014/main" id="{E311EADA-AD25-EDA4-BAFF-A059DD1C88A8}"/>
              </a:ext>
            </a:extLst>
          </p:cNvPr>
          <p:cNvSpPr>
            <a:spLocks noGrp="1"/>
          </p:cNvSpPr>
          <p:nvPr>
            <p:ph type="body" sz="quarter" idx="24" hasCustomPrompt="1"/>
          </p:nvPr>
        </p:nvSpPr>
        <p:spPr>
          <a:xfrm>
            <a:off x="689213" y="940244"/>
            <a:ext cx="7732127" cy="3257875"/>
          </a:xfrm>
          <a:prstGeom prst="rect">
            <a:avLst/>
          </a:prstGeom>
          <a:solidFill>
            <a:schemeClr val="bg1">
              <a:alpha val="90000"/>
            </a:schemeClr>
          </a:solidFill>
        </p:spPr>
        <p:txBody>
          <a:bodyPr lIns="576000" tIns="360000" rIns="576000" bIns="360000">
            <a:normAutofit/>
          </a:bodyPr>
          <a:lstStyle>
            <a:lvl1pPr marL="0" indent="0" algn="ctr">
              <a:lnSpc>
                <a:spcPct val="100000"/>
              </a:lnSpc>
              <a:spcBef>
                <a:spcPts val="0"/>
              </a:spcBef>
              <a:spcAft>
                <a:spcPts val="0"/>
              </a:spcAft>
              <a:buFontTx/>
              <a:buNone/>
              <a:defRPr sz="3200" b="1" i="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withdrawal text</a:t>
            </a:r>
          </a:p>
        </p:txBody>
      </p:sp>
      <p:sp>
        <p:nvSpPr>
          <p:cNvPr id="3" name="Alatunnisteen paikkamerkki 2">
            <a:extLst>
              <a:ext uri="{FF2B5EF4-FFF2-40B4-BE49-F238E27FC236}">
                <a16:creationId xmlns:a16="http://schemas.microsoft.com/office/drawing/2014/main" id="{FDC2C459-A150-F0C6-4A67-A82BAE054EB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751297965"/>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ipalkkidia 4">
    <p:bg>
      <p:bgPr>
        <a:solidFill>
          <a:srgbClr val="919191"/>
        </a:solidFill>
        <a:effectLst/>
      </p:bgPr>
    </p:bg>
    <p:spTree>
      <p:nvGrpSpPr>
        <p:cNvPr id="1" name=""/>
        <p:cNvGrpSpPr/>
        <p:nvPr/>
      </p:nvGrpSpPr>
      <p:grpSpPr>
        <a:xfrm>
          <a:off x="0" y="0"/>
          <a:ext cx="0" cy="0"/>
          <a:chOff x="0" y="0"/>
          <a:chExt cx="0" cy="0"/>
        </a:xfrm>
      </p:grpSpPr>
      <p:sp>
        <p:nvSpPr>
          <p:cNvPr id="3" name="Kuvan paikkamerkki 3">
            <a:extLst>
              <a:ext uri="{FF2B5EF4-FFF2-40B4-BE49-F238E27FC236}">
                <a16:creationId xmlns:a16="http://schemas.microsoft.com/office/drawing/2014/main" id="{9651BF4C-6136-996B-7252-60F86D51BD38}"/>
              </a:ext>
            </a:extLst>
          </p:cNvPr>
          <p:cNvSpPr>
            <a:spLocks noGrp="1"/>
          </p:cNvSpPr>
          <p:nvPr>
            <p:ph type="pic" sz="quarter" idx="23"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en"/>
              <a:t>Add a background image from the top menu (Insert &gt; Images)</a:t>
            </a:r>
          </a:p>
        </p:txBody>
      </p:sp>
      <p:sp>
        <p:nvSpPr>
          <p:cNvPr id="2" name="Tekstin paikkamerkki 2">
            <a:extLst>
              <a:ext uri="{FF2B5EF4-FFF2-40B4-BE49-F238E27FC236}">
                <a16:creationId xmlns:a16="http://schemas.microsoft.com/office/drawing/2014/main" id="{B96DAD27-9578-C6ED-8399-FED70C149F22}"/>
              </a:ext>
            </a:extLst>
          </p:cNvPr>
          <p:cNvSpPr>
            <a:spLocks noGrp="1"/>
          </p:cNvSpPr>
          <p:nvPr>
            <p:ph idx="27" hasCustomPrompt="1"/>
          </p:nvPr>
        </p:nvSpPr>
        <p:spPr>
          <a:xfrm>
            <a:off x="682039" y="714715"/>
            <a:ext cx="7737772" cy="3706741"/>
          </a:xfrm>
          <a:prstGeom prst="rect">
            <a:avLst/>
          </a:prstGeom>
          <a:solidFill>
            <a:schemeClr val="bg1">
              <a:alpha val="90000"/>
            </a:schemeClr>
          </a:solidFill>
        </p:spPr>
        <p:txBody>
          <a:bodyPr vert="horz" lIns="91440" tIns="45720" rIns="91440" bIns="45720" rtlCol="0">
            <a:normAutofit/>
          </a:bodyPr>
          <a:lstStyle>
            <a:lvl1pPr marL="21600" marR="0" indent="0" algn="l" defTabSz="806052" rtl="0" eaLnBrk="1" fontAlgn="auto" latinLnBrk="0" hangingPunct="1">
              <a:lnSpc>
                <a:spcPts val="2000"/>
              </a:lnSpc>
              <a:spcBef>
                <a:spcPts val="0"/>
              </a:spcBef>
              <a:spcAft>
                <a:spcPts val="700"/>
              </a:spcAft>
              <a:buClrTx/>
              <a:buSzPct val="125000"/>
              <a:buFont typeface="Arial" panose="020B0604020202020204" pitchFamily="34" charset="0"/>
              <a:buNone/>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 </a:t>
            </a:r>
          </a:p>
        </p:txBody>
      </p:sp>
      <p:sp>
        <p:nvSpPr>
          <p:cNvPr id="8" name="Tekstin paikkamerkki 2">
            <a:extLst>
              <a:ext uri="{FF2B5EF4-FFF2-40B4-BE49-F238E27FC236}">
                <a16:creationId xmlns:a16="http://schemas.microsoft.com/office/drawing/2014/main" id="{8FD91D03-274F-6C7A-753B-C1E83015A373}"/>
              </a:ext>
            </a:extLst>
          </p:cNvPr>
          <p:cNvSpPr>
            <a:spLocks noGrp="1"/>
          </p:cNvSpPr>
          <p:nvPr>
            <p:ph idx="25"/>
          </p:nvPr>
        </p:nvSpPr>
        <p:spPr>
          <a:xfrm>
            <a:off x="922184" y="1666061"/>
            <a:ext cx="7287878" cy="245665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0"/>
              </a:spcBef>
              <a:spcAft>
                <a:spcPts val="7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9" name="Tekstin paikkamerkki 28">
            <a:extLst>
              <a:ext uri="{FF2B5EF4-FFF2-40B4-BE49-F238E27FC236}">
                <a16:creationId xmlns:a16="http://schemas.microsoft.com/office/drawing/2014/main" id="{D1F7CFEB-48D4-6239-2FA7-CC3AB1CCD4A2}"/>
              </a:ext>
            </a:extLst>
          </p:cNvPr>
          <p:cNvSpPr>
            <a:spLocks noGrp="1"/>
          </p:cNvSpPr>
          <p:nvPr>
            <p:ph type="body" sz="quarter" idx="26" hasCustomPrompt="1"/>
          </p:nvPr>
        </p:nvSpPr>
        <p:spPr>
          <a:xfrm>
            <a:off x="922184" y="1000122"/>
            <a:ext cx="7291785" cy="602032"/>
          </a:xfrm>
          <a:prstGeom prst="rect">
            <a:avLst/>
          </a:prstGeom>
        </p:spPr>
        <p:txBody>
          <a:bodyPr>
            <a:normAutofit/>
          </a:bodyPr>
          <a:lstStyle>
            <a:lvl1pPr marL="0" indent="0">
              <a:lnSpc>
                <a:spcPts val="2700"/>
              </a:lnSpc>
              <a:spcBef>
                <a:spcPts val="0"/>
              </a:spcBef>
              <a:spcAft>
                <a:spcPts val="0"/>
              </a:spcAft>
              <a:buFontTx/>
              <a:buNone/>
              <a:defRPr sz="2000" b="1" i="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
        <p:nvSpPr>
          <p:cNvPr id="4" name="Alatunnisteen paikkamerkki 2">
            <a:extLst>
              <a:ext uri="{FF2B5EF4-FFF2-40B4-BE49-F238E27FC236}">
                <a16:creationId xmlns:a16="http://schemas.microsoft.com/office/drawing/2014/main" id="{17883E6D-D92B-78D1-7550-93633724DFD1}"/>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01090089"/>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ipalkki 5">
    <p:bg>
      <p:bgPr>
        <a:solidFill>
          <a:srgbClr val="919191"/>
        </a:solidFill>
        <a:effectLst/>
      </p:bgPr>
    </p:bg>
    <p:spTree>
      <p:nvGrpSpPr>
        <p:cNvPr id="1" name=""/>
        <p:cNvGrpSpPr/>
        <p:nvPr/>
      </p:nvGrpSpPr>
      <p:grpSpPr>
        <a:xfrm>
          <a:off x="0" y="0"/>
          <a:ext cx="0" cy="0"/>
          <a:chOff x="0" y="0"/>
          <a:chExt cx="0" cy="0"/>
        </a:xfrm>
      </p:grpSpPr>
      <p:sp>
        <p:nvSpPr>
          <p:cNvPr id="3" name="Kuvan paikkamerkki 3">
            <a:extLst>
              <a:ext uri="{FF2B5EF4-FFF2-40B4-BE49-F238E27FC236}">
                <a16:creationId xmlns:a16="http://schemas.microsoft.com/office/drawing/2014/main" id="{5DB45106-881E-8684-D983-5CF22DB8582A}"/>
              </a:ext>
            </a:extLst>
          </p:cNvPr>
          <p:cNvSpPr>
            <a:spLocks noGrp="1"/>
          </p:cNvSpPr>
          <p:nvPr>
            <p:ph type="pic" sz="quarter" idx="28" hasCustomPrompt="1"/>
          </p:nvPr>
        </p:nvSpPr>
        <p:spPr>
          <a:xfrm>
            <a:off x="0" y="0"/>
            <a:ext cx="9144000" cy="5143500"/>
          </a:xfrm>
        </p:spPr>
        <p:txBody>
          <a:bodyPr anchor="t">
            <a:normAutofit/>
          </a:bodyPr>
          <a:lstStyle>
            <a:lvl1pPr marL="21600" indent="0" algn="ctr">
              <a:spcBef>
                <a:spcPts val="1000"/>
              </a:spcBef>
              <a:spcAft>
                <a:spcPts val="1000"/>
              </a:spcAft>
              <a:buNone/>
              <a:defRPr sz="1050">
                <a:solidFill>
                  <a:schemeClr val="bg1"/>
                </a:solidFill>
              </a:defRPr>
            </a:lvl1pPr>
          </a:lstStyle>
          <a:p>
            <a:r>
              <a:rPr lang="en"/>
              <a:t>Add a background image from the top menu (Insert &gt; Images)</a:t>
            </a:r>
          </a:p>
        </p:txBody>
      </p:sp>
      <p:sp>
        <p:nvSpPr>
          <p:cNvPr id="2" name="Tekstin paikkamerkki 2">
            <a:extLst>
              <a:ext uri="{FF2B5EF4-FFF2-40B4-BE49-F238E27FC236}">
                <a16:creationId xmlns:a16="http://schemas.microsoft.com/office/drawing/2014/main" id="{54565340-6422-F8EC-913F-14C9409D46AC}"/>
              </a:ext>
            </a:extLst>
          </p:cNvPr>
          <p:cNvSpPr>
            <a:spLocks noGrp="1"/>
          </p:cNvSpPr>
          <p:nvPr>
            <p:ph idx="27" hasCustomPrompt="1"/>
          </p:nvPr>
        </p:nvSpPr>
        <p:spPr>
          <a:xfrm>
            <a:off x="682039" y="714715"/>
            <a:ext cx="7737772" cy="3706741"/>
          </a:xfrm>
          <a:prstGeom prst="rect">
            <a:avLst/>
          </a:prstGeom>
          <a:solidFill>
            <a:schemeClr val="bg1">
              <a:alpha val="90000"/>
            </a:schemeClr>
          </a:solidFill>
        </p:spPr>
        <p:txBody>
          <a:bodyPr vert="horz" lIns="91440" tIns="45720" rIns="91440" bIns="45720" rtlCol="0">
            <a:normAutofit/>
          </a:bodyPr>
          <a:lstStyle>
            <a:lvl1pPr marL="21600" marR="0" indent="0" algn="l" defTabSz="806052" rtl="0" eaLnBrk="1" fontAlgn="auto" latinLnBrk="0" hangingPunct="1">
              <a:lnSpc>
                <a:spcPts val="2000"/>
              </a:lnSpc>
              <a:spcBef>
                <a:spcPts val="0"/>
              </a:spcBef>
              <a:spcAft>
                <a:spcPts val="700"/>
              </a:spcAft>
              <a:buClrTx/>
              <a:buSzPct val="125000"/>
              <a:buFont typeface="Arial" panose="020B0604020202020204" pitchFamily="34" charset="0"/>
              <a:buNone/>
              <a:tabLst/>
              <a:defRPr sz="1600" b="0" i="0">
                <a:solidFill>
                  <a:srgbClr val="000000"/>
                </a:solidFill>
                <a:latin typeface="Verdana" panose="020B0604030504040204" pitchFamily="34" charset="0"/>
              </a:defRPr>
            </a:lvl1pPr>
            <a:lvl2pPr indent="-158400">
              <a:lnSpc>
                <a:spcPts val="1800"/>
              </a:lnSpc>
              <a:spcBef>
                <a:spcPts val="200"/>
              </a:spcBef>
              <a:spcAft>
                <a:spcPts val="200"/>
              </a:spcAft>
              <a:buSzPct val="125000"/>
              <a:defRPr sz="1300" b="0" i="0" baseline="0">
                <a:solidFill>
                  <a:srgbClr val="000000"/>
                </a:solidFill>
                <a:latin typeface="Verdana" panose="020B0604030504040204" pitchFamily="34" charset="0"/>
              </a:defRPr>
            </a:lvl2pPr>
            <a:lvl3pPr indent="-158400">
              <a:lnSpc>
                <a:spcPts val="1800"/>
              </a:lnSpc>
              <a:spcBef>
                <a:spcPts val="200"/>
              </a:spcBef>
              <a:spcAft>
                <a:spcPts val="200"/>
              </a:spcAft>
              <a:buSzPct val="125000"/>
              <a:defRPr sz="1100" b="0" i="0">
                <a:solidFill>
                  <a:srgbClr val="000000"/>
                </a:solidFill>
                <a:latin typeface="Verdana" panose="020B0604030504040204" pitchFamily="34" charset="0"/>
              </a:defRPr>
            </a:lvl3pPr>
            <a:lvl4pPr indent="-158400">
              <a:lnSpc>
                <a:spcPts val="1800"/>
              </a:lnSpc>
              <a:spcBef>
                <a:spcPts val="200"/>
              </a:spcBef>
              <a:spcAft>
                <a:spcPts val="200"/>
              </a:spcAft>
              <a:buSzPct val="125000"/>
              <a:defRPr sz="1000" b="0" i="0">
                <a:solidFill>
                  <a:srgbClr val="000000"/>
                </a:solidFill>
                <a:latin typeface="Verdana" panose="020B0604030504040204" pitchFamily="34" charset="0"/>
              </a:defRPr>
            </a:lvl4pPr>
          </a:lstStyle>
          <a:p>
            <a:pPr lvl="0"/>
            <a:r>
              <a:rPr lang="fi-FI"/>
              <a:t> </a:t>
            </a:r>
          </a:p>
        </p:txBody>
      </p:sp>
      <p:sp>
        <p:nvSpPr>
          <p:cNvPr id="5" name="Tekstin paikkamerkki 2">
            <a:extLst>
              <a:ext uri="{FF2B5EF4-FFF2-40B4-BE49-F238E27FC236}">
                <a16:creationId xmlns:a16="http://schemas.microsoft.com/office/drawing/2014/main" id="{DF726B36-E47F-2623-CE64-5D3E6024567D}"/>
              </a:ext>
            </a:extLst>
          </p:cNvPr>
          <p:cNvSpPr>
            <a:spLocks noGrp="1"/>
          </p:cNvSpPr>
          <p:nvPr>
            <p:ph idx="23" hasCustomPrompt="1"/>
          </p:nvPr>
        </p:nvSpPr>
        <p:spPr>
          <a:xfrm>
            <a:off x="925102" y="1666667"/>
            <a:ext cx="7283936" cy="2446528"/>
          </a:xfrm>
          <a:prstGeom prst="rect">
            <a:avLst/>
          </a:prstGeom>
        </p:spPr>
        <p:txBody>
          <a:bodyPr vert="horz" lIns="91440" tIns="45720" rIns="91440" bIns="45720" rtlCol="0">
            <a:normAutofit/>
          </a:bodyPr>
          <a:lstStyle>
            <a:lvl1pPr marL="533400" marR="0" indent="-512763" algn="l" defTabSz="806052" rtl="0" eaLnBrk="1" fontAlgn="auto" latinLnBrk="0" hangingPunct="1">
              <a:lnSpc>
                <a:spcPts val="3060"/>
              </a:lnSpc>
              <a:spcBef>
                <a:spcPts val="400"/>
              </a:spcBef>
              <a:spcAft>
                <a:spcPts val="300"/>
              </a:spcAft>
              <a:buClr>
                <a:srgbClr val="6013A0"/>
              </a:buClr>
              <a:buSzPct val="100000"/>
              <a:buFont typeface="+mj-lt"/>
              <a:buAutoNum type="arabicPeriod"/>
              <a:tabLst/>
              <a:defRPr sz="2800" b="0" i="0">
                <a:solidFill>
                  <a:srgbClr val="000000"/>
                </a:solidFill>
                <a:latin typeface="Verdana" panose="020B0604030504040204" pitchFamily="34" charset="0"/>
              </a:defRPr>
            </a:lvl1pPr>
            <a:lvl2pPr marL="814232" indent="-342900">
              <a:lnSpc>
                <a:spcPct val="100000"/>
              </a:lnSpc>
              <a:buSzPct val="125000"/>
              <a:buFont typeface="+mj-lt"/>
              <a:buAutoNum type="arabicPeriod"/>
              <a:defRPr sz="2000" b="1" i="0" baseline="0">
                <a:solidFill>
                  <a:srgbClr val="000000"/>
                </a:solidFill>
                <a:latin typeface="Verdana" panose="020B0604030504040204" pitchFamily="34" charset="0"/>
              </a:defRPr>
            </a:lvl2pPr>
            <a:lvl3pPr marL="1014791" indent="-228600">
              <a:lnSpc>
                <a:spcPct val="100000"/>
              </a:lnSpc>
              <a:buSzPct val="125000"/>
              <a:buFont typeface="+mj-lt"/>
              <a:buAutoNum type="arabicPeriod"/>
              <a:defRPr sz="1800" b="1" i="0">
                <a:solidFill>
                  <a:srgbClr val="000000"/>
                </a:solidFill>
                <a:latin typeface="Verdana" panose="020B0604030504040204" pitchFamily="34" charset="0"/>
              </a:defRPr>
            </a:lvl3pPr>
            <a:lvl4pPr marL="1338051" indent="-228600">
              <a:lnSpc>
                <a:spcPct val="100000"/>
              </a:lnSpc>
              <a:buSzPct val="125000"/>
              <a:buFont typeface="+mj-lt"/>
              <a:buAutoNum type="arabicPeriod"/>
              <a:defRPr sz="1400" b="1" i="0">
                <a:solidFill>
                  <a:srgbClr val="000000"/>
                </a:solidFill>
                <a:latin typeface="Verdana" panose="020B0604030504040204" pitchFamily="34" charset="0"/>
              </a:defRPr>
            </a:lvl4pPr>
          </a:lstStyle>
          <a:p>
            <a:pPr lvl="0"/>
            <a:r>
              <a:rPr lang="en"/>
              <a:t>Edit text </a:t>
            </a:r>
          </a:p>
          <a:p>
            <a:pPr lvl="0"/>
            <a:r>
              <a:rPr lang="en"/>
              <a:t>Edit text</a:t>
            </a:r>
          </a:p>
          <a:p>
            <a:pPr lvl="0"/>
            <a:r>
              <a:rPr lang="en"/>
              <a:t>Edit text</a:t>
            </a:r>
          </a:p>
        </p:txBody>
      </p:sp>
      <p:sp>
        <p:nvSpPr>
          <p:cNvPr id="6" name="Tekstin paikkamerkki 28">
            <a:extLst>
              <a:ext uri="{FF2B5EF4-FFF2-40B4-BE49-F238E27FC236}">
                <a16:creationId xmlns:a16="http://schemas.microsoft.com/office/drawing/2014/main" id="{86BA0E92-8208-A1E3-8467-E94E89548CC4}"/>
              </a:ext>
            </a:extLst>
          </p:cNvPr>
          <p:cNvSpPr>
            <a:spLocks noGrp="1"/>
          </p:cNvSpPr>
          <p:nvPr>
            <p:ph type="body" sz="quarter" idx="24" hasCustomPrompt="1"/>
          </p:nvPr>
        </p:nvSpPr>
        <p:spPr>
          <a:xfrm>
            <a:off x="925102" y="1005986"/>
            <a:ext cx="7283936" cy="588571"/>
          </a:xfrm>
          <a:prstGeom prst="rect">
            <a:avLst/>
          </a:prstGeom>
        </p:spPr>
        <p:txBody>
          <a:bodyPr>
            <a:normAutofit/>
          </a:bodyPr>
          <a:lstStyle>
            <a:lvl1pPr marL="14400" indent="0">
              <a:lnSpc>
                <a:spcPts val="2700"/>
              </a:lnSpc>
              <a:spcAft>
                <a:spcPts val="0"/>
              </a:spcAft>
              <a:buFontTx/>
              <a:buNone/>
              <a:defRPr sz="2000" b="1" i="0" baseline="0">
                <a:solidFill>
                  <a:srgbClr val="6013A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
        <p:nvSpPr>
          <p:cNvPr id="4" name="Alatunnisteen paikkamerkki 2">
            <a:extLst>
              <a:ext uri="{FF2B5EF4-FFF2-40B4-BE49-F238E27FC236}">
                <a16:creationId xmlns:a16="http://schemas.microsoft.com/office/drawing/2014/main" id="{59B21E03-FA59-F0D2-E824-031529943AAA}"/>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1718243632"/>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i + yläviite">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9ABB4A2-5186-E72D-9FDE-F6B6DB532EE3}"/>
              </a:ext>
            </a:extLst>
          </p:cNvPr>
          <p:cNvPicPr>
            <a:picLocks noChangeAspect="1"/>
          </p:cNvPicPr>
          <p:nvPr userDrawn="1"/>
        </p:nvPicPr>
        <p:blipFill>
          <a:blip r:embed="rId2"/>
          <a:stretch>
            <a:fillRect/>
          </a:stretch>
        </p:blipFill>
        <p:spPr>
          <a:xfrm>
            <a:off x="8335624" y="368923"/>
            <a:ext cx="437056" cy="437032"/>
          </a:xfrm>
          <a:prstGeom prst="rect">
            <a:avLst/>
          </a:prstGeom>
        </p:spPr>
      </p:pic>
      <p:sp>
        <p:nvSpPr>
          <p:cNvPr id="12" name="Dian numeron paikkamerkki 1">
            <a:extLst>
              <a:ext uri="{FF2B5EF4-FFF2-40B4-BE49-F238E27FC236}">
                <a16:creationId xmlns:a16="http://schemas.microsoft.com/office/drawing/2014/main" id="{CE08863D-2AC1-6682-40C3-AC6C85920E65}"/>
              </a:ext>
            </a:extLst>
          </p:cNvPr>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
        <p:nvSpPr>
          <p:cNvPr id="14" name="Tekstin paikkamerkki 3">
            <a:extLst>
              <a:ext uri="{FF2B5EF4-FFF2-40B4-BE49-F238E27FC236}">
                <a16:creationId xmlns:a16="http://schemas.microsoft.com/office/drawing/2014/main" id="{099D769F-1C02-99BE-5231-E7FD1EAC546E}"/>
              </a:ext>
            </a:extLst>
          </p:cNvPr>
          <p:cNvSpPr>
            <a:spLocks noGrp="1"/>
          </p:cNvSpPr>
          <p:nvPr>
            <p:ph type="body" sz="quarter" idx="19" hasCustomPrompt="1"/>
          </p:nvPr>
        </p:nvSpPr>
        <p:spPr>
          <a:xfrm>
            <a:off x="252000" y="290513"/>
            <a:ext cx="4320000" cy="250837"/>
          </a:xfrm>
          <a:prstGeom prst="rect">
            <a:avLst/>
          </a:prstGeom>
        </p:spPr>
        <p:txBody>
          <a:bodyPr anchor="t"/>
          <a:lstStyle>
            <a:lvl1pPr marL="25200" indent="0">
              <a:lnSpc>
                <a:spcPct val="100000"/>
              </a:lnSpc>
              <a:spcBef>
                <a:spcPts val="0"/>
              </a:spcBef>
              <a:spcAft>
                <a:spcPts val="0"/>
              </a:spcAft>
              <a:buFontTx/>
              <a:buNone/>
              <a:defRPr sz="1000" b="0" kern="1200" spc="0" baseline="0">
                <a:solidFill>
                  <a:srgbClr val="000000"/>
                </a:solidFill>
              </a:defRPr>
            </a:lvl1pPr>
            <a:lvl2pPr marL="314865" indent="0">
              <a:buFontTx/>
              <a:buNone/>
              <a:defRPr/>
            </a:lvl2pPr>
            <a:lvl3pPr marL="629724" indent="0">
              <a:buFontTx/>
              <a:buNone/>
              <a:defRPr/>
            </a:lvl3pPr>
            <a:lvl4pPr marL="944589" indent="0">
              <a:buFontTx/>
              <a:buNone/>
              <a:defRPr/>
            </a:lvl4pPr>
            <a:lvl5pPr marL="1267851" indent="0">
              <a:buFontTx/>
              <a:buNone/>
              <a:defRPr/>
            </a:lvl5pPr>
          </a:lstStyle>
          <a:p>
            <a:pPr lvl="0"/>
            <a:r>
              <a:rPr lang="en" err="1"/>
              <a:t>Subtitle as a footnote</a:t>
            </a:r>
            <a:endParaRPr lang="fi-FI"/>
          </a:p>
        </p:txBody>
      </p:sp>
      <p:sp>
        <p:nvSpPr>
          <p:cNvPr id="15" name="Tekstin paikkamerkki 2">
            <a:extLst>
              <a:ext uri="{FF2B5EF4-FFF2-40B4-BE49-F238E27FC236}">
                <a16:creationId xmlns:a16="http://schemas.microsoft.com/office/drawing/2014/main" id="{E3080A6A-C17E-2040-B465-72D70305F574}"/>
              </a:ext>
            </a:extLst>
          </p:cNvPr>
          <p:cNvSpPr>
            <a:spLocks noGrp="1"/>
          </p:cNvSpPr>
          <p:nvPr>
            <p:ph idx="20"/>
          </p:nvPr>
        </p:nvSpPr>
        <p:spPr>
          <a:xfrm>
            <a:off x="1072800" y="1582404"/>
            <a:ext cx="7171200" cy="2894345"/>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a:solidFill>
                  <a:srgbClr val="000000"/>
                </a:solidFill>
              </a:defRPr>
            </a:lvl1pPr>
            <a:lvl2pPr indent="-158400">
              <a:lnSpc>
                <a:spcPts val="1800"/>
              </a:lnSpc>
              <a:spcBef>
                <a:spcPts val="200"/>
              </a:spcBef>
              <a:spcAft>
                <a:spcPts val="200"/>
              </a:spcAft>
              <a:buSzPct val="125000"/>
              <a:defRPr sz="1300" baseline="0">
                <a:solidFill>
                  <a:srgbClr val="000000"/>
                </a:solidFill>
              </a:defRPr>
            </a:lvl2pPr>
            <a:lvl3pPr indent="-158400">
              <a:lnSpc>
                <a:spcPts val="1800"/>
              </a:lnSpc>
              <a:spcBef>
                <a:spcPts val="200"/>
              </a:spcBef>
              <a:spcAft>
                <a:spcPts val="200"/>
              </a:spcAft>
              <a:buSzPct val="125000"/>
              <a:defRPr sz="1050">
                <a:solidFill>
                  <a:srgbClr val="000000"/>
                </a:solidFill>
              </a:defRPr>
            </a:lvl3pPr>
            <a:lvl4pPr indent="-158400">
              <a:lnSpc>
                <a:spcPts val="1800"/>
              </a:lnSpc>
              <a:spcBef>
                <a:spcPts val="200"/>
              </a:spcBef>
              <a:spcAft>
                <a:spcPts val="200"/>
              </a:spcAft>
              <a:buSzPct val="125000"/>
              <a:defRPr sz="1050">
                <a:solidFill>
                  <a:srgbClr val="000000"/>
                </a:solidFill>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18" name="Tekstin paikkamerkki 28">
            <a:extLst>
              <a:ext uri="{FF2B5EF4-FFF2-40B4-BE49-F238E27FC236}">
                <a16:creationId xmlns:a16="http://schemas.microsoft.com/office/drawing/2014/main" id="{9FBE51FB-8106-E248-1B10-D1CC6B240E15}"/>
              </a:ext>
            </a:extLst>
          </p:cNvPr>
          <p:cNvSpPr>
            <a:spLocks noGrp="1"/>
          </p:cNvSpPr>
          <p:nvPr>
            <p:ph type="body" sz="quarter" idx="21" hasCustomPrompt="1"/>
          </p:nvPr>
        </p:nvSpPr>
        <p:spPr>
          <a:xfrm>
            <a:off x="1072800" y="1102949"/>
            <a:ext cx="7171200" cy="475025"/>
          </a:xfrm>
          <a:prstGeom prst="rect">
            <a:avLst/>
          </a:prstGeom>
        </p:spPr>
        <p:txBody>
          <a:bodyPr/>
          <a:lstStyle>
            <a:lvl1pPr marL="14400" indent="0">
              <a:lnSpc>
                <a:spcPts val="2700"/>
              </a:lnSpc>
              <a:spcAft>
                <a:spcPts val="0"/>
              </a:spcAft>
              <a:buFontTx/>
              <a:buNone/>
              <a:defRPr sz="2200" b="1" baseline="0">
                <a:solidFill>
                  <a:srgbClr val="000000"/>
                </a:solidFill>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
        <p:nvSpPr>
          <p:cNvPr id="2" name="Tekstin paikkamerkki 2">
            <a:extLst>
              <a:ext uri="{FF2B5EF4-FFF2-40B4-BE49-F238E27FC236}">
                <a16:creationId xmlns:a16="http://schemas.microsoft.com/office/drawing/2014/main" id="{FFA7DBA4-69C9-4236-5603-E95A43ED36F4}"/>
              </a:ext>
            </a:extLst>
          </p:cNvPr>
          <p:cNvSpPr>
            <a:spLocks noGrp="1"/>
          </p:cNvSpPr>
          <p:nvPr>
            <p:ph type="body" sz="quarter" idx="18" hasCustomPrompt="1"/>
          </p:nvPr>
        </p:nvSpPr>
        <p:spPr>
          <a:xfrm>
            <a:off x="2334682" y="4749342"/>
            <a:ext cx="3670192" cy="169924"/>
          </a:xfrm>
          <a:prstGeom prst="rect">
            <a:avLst/>
          </a:prstGeom>
        </p:spPr>
        <p:txBody>
          <a:bodyPr>
            <a:noAutofit/>
          </a:bodyPr>
          <a:lstStyle>
            <a:lvl1pPr marL="0" indent="0">
              <a:lnSpc>
                <a:spcPct val="100000"/>
              </a:lnSpc>
              <a:spcBef>
                <a:spcPts val="0"/>
              </a:spcBef>
              <a:spcAft>
                <a:spcPts val="0"/>
              </a:spcAft>
              <a:buFontTx/>
              <a:buNone/>
              <a:defRPr sz="650" b="0" i="0" spc="0" baseline="0">
                <a:solidFill>
                  <a:srgbClr val="000000"/>
                </a:solidFill>
                <a:latin typeface="Verdana" panose="020B0604030504040204" pitchFamily="34" charset="0"/>
              </a:defRPr>
            </a:lvl1pPr>
          </a:lstStyle>
          <a:p>
            <a:pPr lvl="0"/>
            <a:r>
              <a:rPr lang="en"/>
              <a:t>Source Here</a:t>
            </a:r>
          </a:p>
        </p:txBody>
      </p:sp>
      <p:sp>
        <p:nvSpPr>
          <p:cNvPr id="4" name="Päivämäärän paikkamerkki 3">
            <a:extLst>
              <a:ext uri="{FF2B5EF4-FFF2-40B4-BE49-F238E27FC236}">
                <a16:creationId xmlns:a16="http://schemas.microsoft.com/office/drawing/2014/main" id="{A5D68E8D-5D3E-7712-2CB9-4D5223CAEA8F}"/>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5" name="Alatunnisteen paikkamerkki 4">
            <a:extLst>
              <a:ext uri="{FF2B5EF4-FFF2-40B4-BE49-F238E27FC236}">
                <a16:creationId xmlns:a16="http://schemas.microsoft.com/office/drawing/2014/main" id="{AF0B7FDF-0BC8-0872-5D36-F784C4A8BF2D}"/>
              </a:ext>
            </a:extLst>
          </p:cNvPr>
          <p:cNvSpPr>
            <a:spLocks noGrp="1"/>
          </p:cNvSpPr>
          <p:nvPr>
            <p:ph type="ftr" sz="quarter" idx="3"/>
          </p:nvPr>
        </p:nvSpPr>
        <p:spPr>
          <a:xfrm>
            <a:off x="1111307" y="4751463"/>
            <a:ext cx="1223375"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269094208"/>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oletti 1">
    <p:bg>
      <p:bgPr>
        <a:solidFill>
          <a:srgbClr val="8A0EA6"/>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8A0DA6"/>
                </a:solidFill>
                <a:latin typeface="Verdana" panose="020B0604030504040204" pitchFamily="34" charset="0"/>
              </a:defRPr>
            </a:lvl1pPr>
          </a:lstStyle>
          <a:p>
            <a:r>
              <a:rPr lang="en"/>
              <a:t>To add an image </a:t>
            </a:r>
            <a:br>
              <a:rPr lang="fi-FI"/>
            </a:br>
            <a:r>
              <a:rPr lang="en"/>
              <a:t>, click</a:t>
            </a:r>
            <a:br>
              <a:rPr lang="fi-FI"/>
            </a:br>
            <a:r>
              <a:rPr lang="en"/>
              <a:t>the icon</a:t>
            </a:r>
          </a:p>
        </p:txBody>
      </p:sp>
      <p:pic>
        <p:nvPicPr>
          <p:cNvPr id="2" name="Kuva 1">
            <a:extLst>
              <a:ext uri="{FF2B5EF4-FFF2-40B4-BE49-F238E27FC236}">
                <a16:creationId xmlns:a16="http://schemas.microsoft.com/office/drawing/2014/main" id="{EE48AC59-91DB-104E-AB4A-72FCFE9E9FF9}"/>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4" name="object 5" descr="$PPTXTitle">
            <a:extLst>
              <a:ext uri="{FF2B5EF4-FFF2-40B4-BE49-F238E27FC236}">
                <a16:creationId xmlns:a16="http://schemas.microsoft.com/office/drawing/2014/main" id="{367165A2-ED36-D5EA-5765-3E5AF1699828}"/>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361567267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oletti 2">
    <p:bg>
      <p:bgPr>
        <a:solidFill>
          <a:srgbClr val="8A0EA6"/>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2" name="Alatunnisteen paikkamerkki 2">
            <a:extLst>
              <a:ext uri="{FF2B5EF4-FFF2-40B4-BE49-F238E27FC236}">
                <a16:creationId xmlns:a16="http://schemas.microsoft.com/office/drawing/2014/main" id="{9A505FDC-4B3D-0CB5-4E0F-19F0C7EBC7F5}"/>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977737847"/>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oletti 3">
    <p:bg>
      <p:bgPr>
        <a:solidFill>
          <a:srgbClr val="8A0FA6"/>
        </a:solidFill>
        <a:effectLst/>
      </p:bgPr>
    </p:bg>
    <p:spTree>
      <p:nvGrpSpPr>
        <p:cNvPr id="1" name=""/>
        <p:cNvGrpSpPr/>
        <p:nvPr/>
      </p:nvGrpSpPr>
      <p:grpSpPr>
        <a:xfrm>
          <a:off x="0" y="0"/>
          <a:ext cx="0" cy="0"/>
          <a:chOff x="0" y="0"/>
          <a:chExt cx="0" cy="0"/>
        </a:xfrm>
      </p:grpSpPr>
      <p:sp>
        <p:nvSpPr>
          <p:cNvPr id="29" name="Tekstin paikkamerkki 2">
            <a:extLst>
              <a:ext uri="{FF2B5EF4-FFF2-40B4-BE49-F238E27FC236}">
                <a16:creationId xmlns:a16="http://schemas.microsoft.com/office/drawing/2014/main" id="{A313FCB6-5425-E2A0-4B94-C8745ACA0941}"/>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30" name="Kuvan paikkamerkki 6">
            <a:extLst>
              <a:ext uri="{FF2B5EF4-FFF2-40B4-BE49-F238E27FC236}">
                <a16:creationId xmlns:a16="http://schemas.microsoft.com/office/drawing/2014/main" id="{419080B4-1143-EBD4-04A7-F2ADFFB3B9D9}"/>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8A0DA6"/>
                </a:solidFill>
                <a:latin typeface="Verdana" panose="020B0604030504040204" pitchFamily="34" charset="0"/>
              </a:defRPr>
            </a:lvl1pPr>
          </a:lstStyle>
          <a:p>
            <a:r>
              <a:rPr lang="en"/>
              <a:t>To add an image </a:t>
            </a:r>
            <a:br>
              <a:rPr lang="fi-FI"/>
            </a:br>
            <a:r>
              <a:rPr lang="en"/>
              <a:t>, click</a:t>
            </a:r>
            <a:br>
              <a:rPr lang="fi-FI"/>
            </a:br>
            <a:r>
              <a:rPr lang="en"/>
              <a:t>the icon</a:t>
            </a:r>
          </a:p>
        </p:txBody>
      </p:sp>
      <p:sp>
        <p:nvSpPr>
          <p:cNvPr id="31" name="Tekstin paikkamerkki 28">
            <a:extLst>
              <a:ext uri="{FF2B5EF4-FFF2-40B4-BE49-F238E27FC236}">
                <a16:creationId xmlns:a16="http://schemas.microsoft.com/office/drawing/2014/main" id="{B79E7202-1F76-B2D2-4B43-D432AE90322B}"/>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
        <p:nvSpPr>
          <p:cNvPr id="4" name="Päivämäärän paikkamerkki 3">
            <a:extLst>
              <a:ext uri="{FF2B5EF4-FFF2-40B4-BE49-F238E27FC236}">
                <a16:creationId xmlns:a16="http://schemas.microsoft.com/office/drawing/2014/main" id="{D7A09E45-4604-2692-FADF-FA9F985B0B31}"/>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5" name="Alatunnisteen paikkamerkki 4">
            <a:extLst>
              <a:ext uri="{FF2B5EF4-FFF2-40B4-BE49-F238E27FC236}">
                <a16:creationId xmlns:a16="http://schemas.microsoft.com/office/drawing/2014/main" id="{1E181BE2-D98D-5C62-656A-5DC088DE18EC}"/>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762622885"/>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alea violetti 1">
    <p:bg>
      <p:bgPr>
        <a:solidFill>
          <a:srgbClr val="DED9F1"/>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E0F4DA5A-BBFB-E073-AEDE-C72C6074E39F}"/>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Kuvan paikkamerkki 6">
            <a:extLst>
              <a:ext uri="{FF2B5EF4-FFF2-40B4-BE49-F238E27FC236}">
                <a16:creationId xmlns:a16="http://schemas.microsoft.com/office/drawing/2014/main" id="{C551263D-A846-31E2-ECC8-BF6A08798599}"/>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401C80"/>
                </a:solidFill>
                <a:latin typeface="Verdana" panose="020B0604030504040204" pitchFamily="34" charset="0"/>
              </a:defRPr>
            </a:lvl1pPr>
          </a:lstStyle>
          <a:p>
            <a:r>
              <a:rPr lang="en"/>
              <a:t>To add an image </a:t>
            </a:r>
            <a:br>
              <a:rPr lang="fi-FI"/>
            </a:br>
            <a:r>
              <a:rPr lang="en"/>
              <a:t>, click</a:t>
            </a:r>
            <a:br>
              <a:rPr lang="fi-FI"/>
            </a:br>
            <a:r>
              <a:rPr lang="en"/>
              <a:t>the icon</a:t>
            </a:r>
          </a:p>
        </p:txBody>
      </p:sp>
      <p:sp>
        <p:nvSpPr>
          <p:cNvPr id="4" name="object 5" descr="$PPTXTitle">
            <a:extLst>
              <a:ext uri="{FF2B5EF4-FFF2-40B4-BE49-F238E27FC236}">
                <a16:creationId xmlns:a16="http://schemas.microsoft.com/office/drawing/2014/main" id="{780BED13-2C1B-5DD5-885A-A0E58FBF6111}"/>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421C8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3067519822"/>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alea violetti 2">
    <p:bg>
      <p:bgPr>
        <a:solidFill>
          <a:srgbClr val="DFD8F3"/>
        </a:solidFill>
        <a:effectLst/>
      </p:bgPr>
    </p:bg>
    <p:spTree>
      <p:nvGrpSpPr>
        <p:cNvPr id="1" name=""/>
        <p:cNvGrpSpPr/>
        <p:nvPr/>
      </p:nvGrpSpPr>
      <p:grpSpPr>
        <a:xfrm>
          <a:off x="0" y="0"/>
          <a:ext cx="0" cy="0"/>
          <a:chOff x="0" y="0"/>
          <a:chExt cx="0" cy="0"/>
        </a:xfrm>
      </p:grpSpPr>
      <p:sp>
        <p:nvSpPr>
          <p:cNvPr id="7" name="object 7">
            <a:extLst>
              <a:ext uri="{FF2B5EF4-FFF2-40B4-BE49-F238E27FC236}">
                <a16:creationId xmlns:a16="http://schemas.microsoft.com/office/drawing/2014/main" id="{8CB78D79-ABFC-46DD-BBD0-710DE7B2C1D3}"/>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
        <p:nvSpPr>
          <p:cNvPr id="8" name="Alatunnisteen paikkamerkki 2">
            <a:extLst>
              <a:ext uri="{FF2B5EF4-FFF2-40B4-BE49-F238E27FC236}">
                <a16:creationId xmlns:a16="http://schemas.microsoft.com/office/drawing/2014/main" id="{E4C09417-ED41-094F-D670-530B2347DD94}"/>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12548877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alea violetti 3">
    <p:bg>
      <p:bgPr>
        <a:solidFill>
          <a:srgbClr val="DFD8F3"/>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4807AD4B-B9CC-BEE1-F628-7BA61550EAA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401C80"/>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8" name="Päivämäärän paikkamerkki 3">
            <a:extLst>
              <a:ext uri="{FF2B5EF4-FFF2-40B4-BE49-F238E27FC236}">
                <a16:creationId xmlns:a16="http://schemas.microsoft.com/office/drawing/2014/main" id="{89D6F2BC-1BE6-D85A-7225-8136DD01972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9" name="Alatunnisteen paikkamerkki 4">
            <a:extLst>
              <a:ext uri="{FF2B5EF4-FFF2-40B4-BE49-F238E27FC236}">
                <a16:creationId xmlns:a16="http://schemas.microsoft.com/office/drawing/2014/main" id="{C67434BC-A662-EE02-481B-DF8792EF7A34}"/>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3" name="Tekstin paikkamerkki 2">
            <a:extLst>
              <a:ext uri="{FF2B5EF4-FFF2-40B4-BE49-F238E27FC236}">
                <a16:creationId xmlns:a16="http://schemas.microsoft.com/office/drawing/2014/main" id="{A1F6FF31-0211-25E2-040A-E1B57C9F1B2F}"/>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4" name="Tekstin paikkamerkki 28">
            <a:extLst>
              <a:ext uri="{FF2B5EF4-FFF2-40B4-BE49-F238E27FC236}">
                <a16:creationId xmlns:a16="http://schemas.microsoft.com/office/drawing/2014/main" id="{498635FE-C03E-ABC2-6054-AEDB6AFA1CBC}"/>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3024433100"/>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nkki 1">
    <p:bg>
      <p:bgPr>
        <a:solidFill>
          <a:srgbClr val="FF01B8"/>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123B5917-A986-DCB4-53B3-DE948AF6E0C9}"/>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Kuvan paikkamerkki 6">
            <a:extLst>
              <a:ext uri="{FF2B5EF4-FFF2-40B4-BE49-F238E27FC236}">
                <a16:creationId xmlns:a16="http://schemas.microsoft.com/office/drawing/2014/main" id="{941B221A-C4D5-0499-D950-DF7CF6F4245B}"/>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en"/>
              <a:t>To add an image </a:t>
            </a:r>
            <a:br>
              <a:rPr lang="fi-FI"/>
            </a:br>
            <a:r>
              <a:rPr lang="en"/>
              <a:t>, click</a:t>
            </a:r>
            <a:br>
              <a:rPr lang="fi-FI"/>
            </a:br>
            <a:r>
              <a:rPr lang="en"/>
              <a:t>the icon</a:t>
            </a:r>
          </a:p>
        </p:txBody>
      </p:sp>
      <p:sp>
        <p:nvSpPr>
          <p:cNvPr id="4" name="object 5" descr="$PPTXTitle">
            <a:extLst>
              <a:ext uri="{FF2B5EF4-FFF2-40B4-BE49-F238E27FC236}">
                <a16:creationId xmlns:a16="http://schemas.microsoft.com/office/drawing/2014/main" id="{40E22404-4D34-6459-9A54-9642E38621AC}"/>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2045527991"/>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nkki 2">
    <p:bg>
      <p:bgPr>
        <a:solidFill>
          <a:srgbClr val="FF01B8"/>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3" name="Alatunnisteen paikkamerkki 2">
            <a:extLst>
              <a:ext uri="{FF2B5EF4-FFF2-40B4-BE49-F238E27FC236}">
                <a16:creationId xmlns:a16="http://schemas.microsoft.com/office/drawing/2014/main" id="{9F3FABFF-56B6-EA03-B4D8-BBD985F3D4BC}"/>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831340357"/>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nkki 3">
    <p:bg>
      <p:bgPr>
        <a:solidFill>
          <a:srgbClr val="FF00B8"/>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4807AD4B-B9CC-BEE1-F628-7BA61550EAA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8" name="Päivämäärän paikkamerkki 3">
            <a:extLst>
              <a:ext uri="{FF2B5EF4-FFF2-40B4-BE49-F238E27FC236}">
                <a16:creationId xmlns:a16="http://schemas.microsoft.com/office/drawing/2014/main" id="{89D6F2BC-1BE6-D85A-7225-8136DD01972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9" name="Alatunnisteen paikkamerkki 4">
            <a:extLst>
              <a:ext uri="{FF2B5EF4-FFF2-40B4-BE49-F238E27FC236}">
                <a16:creationId xmlns:a16="http://schemas.microsoft.com/office/drawing/2014/main" id="{C67434BC-A662-EE02-481B-DF8792EF7A34}"/>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10" name="Tekstin paikkamerkki 2">
            <a:extLst>
              <a:ext uri="{FF2B5EF4-FFF2-40B4-BE49-F238E27FC236}">
                <a16:creationId xmlns:a16="http://schemas.microsoft.com/office/drawing/2014/main" id="{1C8301C8-67E9-5672-3E2A-E7B8A2E22F2C}"/>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11" name="Tekstin paikkamerkki 28">
            <a:extLst>
              <a:ext uri="{FF2B5EF4-FFF2-40B4-BE49-F238E27FC236}">
                <a16:creationId xmlns:a16="http://schemas.microsoft.com/office/drawing/2014/main" id="{2D2D8F80-3432-6620-C951-D29A4C7D06E6}"/>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1576672449"/>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aalea pinkki 1">
    <p:bg>
      <p:bgPr>
        <a:solidFill>
          <a:srgbClr val="FFE0F5"/>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2EBD428E-35ED-4B57-C2CD-45E3CE61CD45}"/>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Kuvan paikkamerkki 6">
            <a:extLst>
              <a:ext uri="{FF2B5EF4-FFF2-40B4-BE49-F238E27FC236}">
                <a16:creationId xmlns:a16="http://schemas.microsoft.com/office/drawing/2014/main" id="{25D589C4-2997-F9A2-3232-C32B97357D65}"/>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en"/>
              <a:t>To add an image </a:t>
            </a:r>
            <a:br>
              <a:rPr lang="fi-FI"/>
            </a:br>
            <a:r>
              <a:rPr lang="en"/>
              <a:t>, click</a:t>
            </a:r>
            <a:br>
              <a:rPr lang="fi-FI"/>
            </a:br>
            <a:r>
              <a:rPr lang="en"/>
              <a:t>the icon</a:t>
            </a:r>
          </a:p>
        </p:txBody>
      </p:sp>
      <p:sp>
        <p:nvSpPr>
          <p:cNvPr id="3" name="object 5" descr="$PPTXTitle">
            <a:extLst>
              <a:ext uri="{FF2B5EF4-FFF2-40B4-BE49-F238E27FC236}">
                <a16:creationId xmlns:a16="http://schemas.microsoft.com/office/drawing/2014/main" id="{847BF390-F276-6641-DD60-E427153636F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FF00B8"/>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885936171"/>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aalea pinkki 2">
    <p:bg>
      <p:bgPr>
        <a:solidFill>
          <a:srgbClr val="FFE0F5"/>
        </a:solidFill>
        <a:effectLst/>
      </p:bgPr>
    </p:bg>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181F173E-A466-9659-B6A9-D0B2D0719971}"/>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4" name="object 5" descr="$PPTXTitle">
            <a:extLst>
              <a:ext uri="{FF2B5EF4-FFF2-40B4-BE49-F238E27FC236}">
                <a16:creationId xmlns:a16="http://schemas.microsoft.com/office/drawing/2014/main" id="{21D40C90-9279-E63B-6B7C-702BEB28064E}"/>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
        <p:nvSpPr>
          <p:cNvPr id="3" name="Alatunnisteen paikkamerkki 2">
            <a:extLst>
              <a:ext uri="{FF2B5EF4-FFF2-40B4-BE49-F238E27FC236}">
                <a16:creationId xmlns:a16="http://schemas.microsoft.com/office/drawing/2014/main" id="{65636AC8-07D1-D34B-06C3-DFB6250672AB}"/>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35324960"/>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alea pinkki 3">
    <p:bg>
      <p:bgPr>
        <a:solidFill>
          <a:srgbClr val="FFE0F5"/>
        </a:solidFill>
        <a:effectLst/>
      </p:bgPr>
    </p:bg>
    <p:spTree>
      <p:nvGrpSpPr>
        <p:cNvPr id="1" name=""/>
        <p:cNvGrpSpPr/>
        <p:nvPr/>
      </p:nvGrpSpPr>
      <p:grpSpPr>
        <a:xfrm>
          <a:off x="0" y="0"/>
          <a:ext cx="0" cy="0"/>
          <a:chOff x="0" y="0"/>
          <a:chExt cx="0" cy="0"/>
        </a:xfrm>
      </p:grpSpPr>
      <p:sp>
        <p:nvSpPr>
          <p:cNvPr id="4" name="Kuvan paikkamerkki 6">
            <a:extLst>
              <a:ext uri="{FF2B5EF4-FFF2-40B4-BE49-F238E27FC236}">
                <a16:creationId xmlns:a16="http://schemas.microsoft.com/office/drawing/2014/main" id="{69069D9F-7083-18FF-75D8-2FBBBF57F4F7}"/>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6" name="Päivämäärän paikkamerkki 3">
            <a:extLst>
              <a:ext uri="{FF2B5EF4-FFF2-40B4-BE49-F238E27FC236}">
                <a16:creationId xmlns:a16="http://schemas.microsoft.com/office/drawing/2014/main" id="{CBD2427A-3325-BFF6-A971-708863DCA39A}"/>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7" name="Alatunnisteen paikkamerkki 4">
            <a:extLst>
              <a:ext uri="{FF2B5EF4-FFF2-40B4-BE49-F238E27FC236}">
                <a16:creationId xmlns:a16="http://schemas.microsoft.com/office/drawing/2014/main" id="{25019B62-C7B9-710E-9204-05E5E6CA43DC}"/>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881A8635-208C-D59E-59CB-F7EA88B5B485}"/>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8" name="Tekstin paikkamerkki 28">
            <a:extLst>
              <a:ext uri="{FF2B5EF4-FFF2-40B4-BE49-F238E27FC236}">
                <a16:creationId xmlns:a16="http://schemas.microsoft.com/office/drawing/2014/main" id="{4887485B-6B4A-08B0-ED27-317183B00652}"/>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488854090"/>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inen 1">
    <p:bg>
      <p:bgPr>
        <a:solidFill>
          <a:srgbClr val="151E94"/>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151E94"/>
                </a:solidFill>
                <a:latin typeface="Verdana" panose="020B0604030504040204" pitchFamily="34" charset="0"/>
              </a:defRPr>
            </a:lvl1pPr>
          </a:lstStyle>
          <a:p>
            <a:r>
              <a:rPr lang="en"/>
              <a:t>To add an image</a:t>
            </a:r>
            <a:br>
              <a:rPr lang="fi-FI"/>
            </a:br>
            <a:r>
              <a:rPr lang="en"/>
              <a:t>, click</a:t>
            </a:r>
            <a:br>
              <a:rPr lang="fi-FI"/>
            </a:br>
            <a:r>
              <a:rPr lang="en"/>
              <a:t>the icon</a:t>
            </a:r>
          </a:p>
        </p:txBody>
      </p:sp>
      <p:pic>
        <p:nvPicPr>
          <p:cNvPr id="25" name="Kuva 24">
            <a:extLst>
              <a:ext uri="{FF2B5EF4-FFF2-40B4-BE49-F238E27FC236}">
                <a16:creationId xmlns:a16="http://schemas.microsoft.com/office/drawing/2014/main" id="{061F3CFE-A944-7907-1612-D14F9CE9A505}"/>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object 5" descr="$PPTXTitle">
            <a:extLst>
              <a:ext uri="{FF2B5EF4-FFF2-40B4-BE49-F238E27FC236}">
                <a16:creationId xmlns:a16="http://schemas.microsoft.com/office/drawing/2014/main" id="{B30998DD-455B-D28C-3E30-2A08A808CF6A}"/>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828959795"/>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ninen 2">
    <p:bg>
      <p:bgPr>
        <a:solidFill>
          <a:srgbClr val="151E94"/>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12" name="Alatunnisteen paikkamerkki 2">
            <a:extLst>
              <a:ext uri="{FF2B5EF4-FFF2-40B4-BE49-F238E27FC236}">
                <a16:creationId xmlns:a16="http://schemas.microsoft.com/office/drawing/2014/main" id="{B3149A16-B753-5F7D-5860-9FC43C9707C3}"/>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097967945"/>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inen 3">
    <p:bg>
      <p:bgPr>
        <a:solidFill>
          <a:srgbClr val="141F94"/>
        </a:solidFill>
        <a:effectLst/>
      </p:bgPr>
    </p:bg>
    <p:spTree>
      <p:nvGrpSpPr>
        <p:cNvPr id="1" name=""/>
        <p:cNvGrpSpPr/>
        <p:nvPr/>
      </p:nvGrpSpPr>
      <p:grpSpPr>
        <a:xfrm>
          <a:off x="0" y="0"/>
          <a:ext cx="0" cy="0"/>
          <a:chOff x="0" y="0"/>
          <a:chExt cx="0" cy="0"/>
        </a:xfrm>
      </p:grpSpPr>
      <p:sp>
        <p:nvSpPr>
          <p:cNvPr id="24" name="Tekstin paikkamerkki 2">
            <a:extLst>
              <a:ext uri="{FF2B5EF4-FFF2-40B4-BE49-F238E27FC236}">
                <a16:creationId xmlns:a16="http://schemas.microsoft.com/office/drawing/2014/main" id="{71FCADAE-4CCA-13C4-B511-2714C9B986E2}"/>
              </a:ext>
            </a:extLst>
          </p:cNvPr>
          <p:cNvSpPr>
            <a:spLocks noGrp="1"/>
          </p:cNvSpPr>
          <p:nvPr>
            <p:ph idx="21"/>
          </p:nvPr>
        </p:nvSpPr>
        <p:spPr>
          <a:xfrm>
            <a:off x="378694" y="1139892"/>
            <a:ext cx="3844800" cy="2993983"/>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25" name="Kuvan paikkamerkki 6">
            <a:extLst>
              <a:ext uri="{FF2B5EF4-FFF2-40B4-BE49-F238E27FC236}">
                <a16:creationId xmlns:a16="http://schemas.microsoft.com/office/drawing/2014/main" id="{E8E6CE7E-369C-3495-F29D-4F70E33F6C85}"/>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151E94"/>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26" name="Tekstin paikkamerkki 28">
            <a:extLst>
              <a:ext uri="{FF2B5EF4-FFF2-40B4-BE49-F238E27FC236}">
                <a16:creationId xmlns:a16="http://schemas.microsoft.com/office/drawing/2014/main" id="{B52A224E-69BA-AAAD-1358-1267E94D65B2}"/>
              </a:ext>
            </a:extLst>
          </p:cNvPr>
          <p:cNvSpPr>
            <a:spLocks noGrp="1"/>
          </p:cNvSpPr>
          <p:nvPr>
            <p:ph type="body" sz="quarter" idx="22" hasCustomPrompt="1"/>
          </p:nvPr>
        </p:nvSpPr>
        <p:spPr>
          <a:xfrm>
            <a:off x="382957" y="358530"/>
            <a:ext cx="3844800"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
        <p:nvSpPr>
          <p:cNvPr id="3" name="Päivämäärän paikkamerkki 3">
            <a:extLst>
              <a:ext uri="{FF2B5EF4-FFF2-40B4-BE49-F238E27FC236}">
                <a16:creationId xmlns:a16="http://schemas.microsoft.com/office/drawing/2014/main" id="{1F41AF30-8C79-33EC-CB91-7ED9EB2100FD}"/>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4" name="Alatunnisteen paikkamerkki 4">
            <a:extLst>
              <a:ext uri="{FF2B5EF4-FFF2-40B4-BE49-F238E27FC236}">
                <a16:creationId xmlns:a16="http://schemas.microsoft.com/office/drawing/2014/main" id="{FBD43826-C83A-11BB-F6FF-69BC39410C8B}"/>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781393815"/>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etroli 1">
    <p:bg>
      <p:bgPr>
        <a:solidFill>
          <a:srgbClr val="1078B2"/>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1278B2"/>
                </a:solidFill>
                <a:latin typeface="Verdana" panose="020B0604030504040204" pitchFamily="34" charset="0"/>
              </a:defRPr>
            </a:lvl1pPr>
          </a:lstStyle>
          <a:p>
            <a:r>
              <a:rPr lang="en"/>
              <a:t>To add an image</a:t>
            </a:r>
            <a:br>
              <a:rPr lang="fi-FI"/>
            </a:br>
            <a:r>
              <a:rPr lang="en"/>
              <a:t>, click</a:t>
            </a:r>
            <a:br>
              <a:rPr lang="fi-FI"/>
            </a:br>
            <a:r>
              <a:rPr lang="en"/>
              <a:t>the icon</a:t>
            </a:r>
          </a:p>
        </p:txBody>
      </p:sp>
      <p:pic>
        <p:nvPicPr>
          <p:cNvPr id="2" name="Kuva 1">
            <a:extLst>
              <a:ext uri="{FF2B5EF4-FFF2-40B4-BE49-F238E27FC236}">
                <a16:creationId xmlns:a16="http://schemas.microsoft.com/office/drawing/2014/main" id="{0BAC83C1-9504-EAC6-B848-4039B12365B7}"/>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F9C6701B-6975-1A33-8BB1-FA4CB4DF35B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1090328511"/>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troli 2">
    <p:bg>
      <p:bgPr>
        <a:solidFill>
          <a:srgbClr val="1078B2"/>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583D466F-F2CE-04D9-3CB8-6488A6C76F17}"/>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1837846265"/>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etroli 3">
    <p:bg>
      <p:bgPr>
        <a:solidFill>
          <a:srgbClr val="0F78B2"/>
        </a:solidFill>
        <a:effectLst/>
      </p:bgPr>
    </p:bg>
    <p:spTree>
      <p:nvGrpSpPr>
        <p:cNvPr id="1" name=""/>
        <p:cNvGrpSpPr/>
        <p:nvPr/>
      </p:nvGrpSpPr>
      <p:grpSpPr>
        <a:xfrm>
          <a:off x="0" y="0"/>
          <a:ext cx="0" cy="0"/>
          <a:chOff x="0" y="0"/>
          <a:chExt cx="0" cy="0"/>
        </a:xfrm>
      </p:grpSpPr>
      <p:sp>
        <p:nvSpPr>
          <p:cNvPr id="23" name="Kuvan paikkamerkki 6">
            <a:extLst>
              <a:ext uri="{FF2B5EF4-FFF2-40B4-BE49-F238E27FC236}">
                <a16:creationId xmlns:a16="http://schemas.microsoft.com/office/drawing/2014/main" id="{12C39B68-8FDC-95E3-06A1-973CB0519E0C}"/>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1278B2"/>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3" name="Päivämäärän paikkamerkki 3">
            <a:extLst>
              <a:ext uri="{FF2B5EF4-FFF2-40B4-BE49-F238E27FC236}">
                <a16:creationId xmlns:a16="http://schemas.microsoft.com/office/drawing/2014/main" id="{87DA7601-661E-AE3C-0595-02753F6A1BF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4" name="Alatunnisteen paikkamerkki 4">
            <a:extLst>
              <a:ext uri="{FF2B5EF4-FFF2-40B4-BE49-F238E27FC236}">
                <a16:creationId xmlns:a16="http://schemas.microsoft.com/office/drawing/2014/main" id="{844E23EC-B91C-B6BF-826C-BE3616666EA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8F9FF61F-7786-1E9F-9131-9E2E1839ED49}"/>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5" name="Tekstin paikkamerkki 28">
            <a:extLst>
              <a:ext uri="{FF2B5EF4-FFF2-40B4-BE49-F238E27FC236}">
                <a16:creationId xmlns:a16="http://schemas.microsoft.com/office/drawing/2014/main" id="{565D07E6-5808-6058-CB0C-8A5AFC53609F}"/>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2647428192"/>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urkoosi 1">
    <p:bg>
      <p:bgPr>
        <a:solidFill>
          <a:srgbClr val="0ACFCF"/>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en"/>
              <a:t>To add an image</a:t>
            </a:r>
            <a:br>
              <a:rPr lang="fi-FI"/>
            </a:br>
            <a:r>
              <a:rPr lang="en"/>
              <a:t>, click</a:t>
            </a:r>
            <a:br>
              <a:rPr lang="fi-FI"/>
            </a:br>
            <a:r>
              <a:rPr lang="en"/>
              <a:t>the icon</a:t>
            </a:r>
          </a:p>
        </p:txBody>
      </p:sp>
      <p:pic>
        <p:nvPicPr>
          <p:cNvPr id="2" name="Kuva 1">
            <a:extLst>
              <a:ext uri="{FF2B5EF4-FFF2-40B4-BE49-F238E27FC236}">
                <a16:creationId xmlns:a16="http://schemas.microsoft.com/office/drawing/2014/main" id="{CEE04C8F-F251-6961-ED26-5AACD831247C}"/>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8C6DDBE2-BC88-BE27-DC95-A58757558ADA}"/>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2621788322"/>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urkoosi 2">
    <p:bg>
      <p:bgPr>
        <a:solidFill>
          <a:srgbClr val="0ACFCF"/>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F9BB2FBE-D3C8-FAFB-A407-B0035B0041F0}"/>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253013572"/>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urkoosi 3">
    <p:bg>
      <p:bgPr>
        <a:solidFill>
          <a:srgbClr val="0ACFCF"/>
        </a:solidFill>
        <a:effectLst/>
      </p:bgPr>
    </p:bg>
    <p:spTree>
      <p:nvGrpSpPr>
        <p:cNvPr id="1" name=""/>
        <p:cNvGrpSpPr/>
        <p:nvPr/>
      </p:nvGrpSpPr>
      <p:grpSpPr>
        <a:xfrm>
          <a:off x="0" y="0"/>
          <a:ext cx="0" cy="0"/>
          <a:chOff x="0" y="0"/>
          <a:chExt cx="0" cy="0"/>
        </a:xfrm>
      </p:grpSpPr>
      <p:sp>
        <p:nvSpPr>
          <p:cNvPr id="11" name="Kuvan paikkamerkki 6">
            <a:extLst>
              <a:ext uri="{FF2B5EF4-FFF2-40B4-BE49-F238E27FC236}">
                <a16:creationId xmlns:a16="http://schemas.microsoft.com/office/drawing/2014/main" id="{D2488BBE-7EE5-F866-BF54-127988344C0D}"/>
              </a:ext>
            </a:extLst>
          </p:cNvPr>
          <p:cNvSpPr>
            <a:spLocks noGrp="1"/>
          </p:cNvSpPr>
          <p:nvPr>
            <p:ph type="pic" sz="quarter" idx="18"/>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en"/>
              <a:t>To add an image, click the icon</a:t>
            </a:r>
          </a:p>
        </p:txBody>
      </p:sp>
      <p:sp>
        <p:nvSpPr>
          <p:cNvPr id="6" name="Päivämäärän paikkamerkki 3">
            <a:extLst>
              <a:ext uri="{FF2B5EF4-FFF2-40B4-BE49-F238E27FC236}">
                <a16:creationId xmlns:a16="http://schemas.microsoft.com/office/drawing/2014/main" id="{3DFA4FF2-B86B-4A41-4CF5-E7ABF82DA8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7" name="Alatunnisteen paikkamerkki 4">
            <a:extLst>
              <a:ext uri="{FF2B5EF4-FFF2-40B4-BE49-F238E27FC236}">
                <a16:creationId xmlns:a16="http://schemas.microsoft.com/office/drawing/2014/main" id="{94AA5F95-684C-9C58-3025-EE05A33D8EC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FE20AFCA-CD10-D12B-AB37-68A55CDACA7E}"/>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3" name="Tekstin paikkamerkki 28">
            <a:extLst>
              <a:ext uri="{FF2B5EF4-FFF2-40B4-BE49-F238E27FC236}">
                <a16:creationId xmlns:a16="http://schemas.microsoft.com/office/drawing/2014/main" id="{0A4AD431-078C-533B-EB9A-EEB7C0499FC4}"/>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2005528484"/>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aalea turkoosi 1">
    <p:bg>
      <p:bgPr>
        <a:solidFill>
          <a:srgbClr val="E1F9FA"/>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A5B8837D-5611-1CEB-9196-AF38F3E8A87B}"/>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Kuvan paikkamerkki 6">
            <a:extLst>
              <a:ext uri="{FF2B5EF4-FFF2-40B4-BE49-F238E27FC236}">
                <a16:creationId xmlns:a16="http://schemas.microsoft.com/office/drawing/2014/main" id="{6340794A-FCB4-A680-09DD-38CC193598CB}"/>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4" name="object 5" descr="$PPTXTitle">
            <a:extLst>
              <a:ext uri="{FF2B5EF4-FFF2-40B4-BE49-F238E27FC236}">
                <a16:creationId xmlns:a16="http://schemas.microsoft.com/office/drawing/2014/main" id="{62FA9354-C850-8FE4-D075-4014090940F9}"/>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DCFCF"/>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2186547517"/>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aalea turkoosi 2">
    <p:bg>
      <p:bgPr>
        <a:solidFill>
          <a:srgbClr val="E1F9FA"/>
        </a:solidFill>
        <a:effectLst/>
      </p:bgPr>
    </p:bg>
    <p:spTree>
      <p:nvGrpSpPr>
        <p:cNvPr id="1" name=""/>
        <p:cNvGrpSpPr/>
        <p:nvPr/>
      </p:nvGrpSpPr>
      <p:grpSpPr>
        <a:xfrm>
          <a:off x="0" y="0"/>
          <a:ext cx="0" cy="0"/>
          <a:chOff x="0" y="0"/>
          <a:chExt cx="0" cy="0"/>
        </a:xfrm>
      </p:grpSpPr>
      <p:sp>
        <p:nvSpPr>
          <p:cNvPr id="14" name="object 7">
            <a:extLst>
              <a:ext uri="{FF2B5EF4-FFF2-40B4-BE49-F238E27FC236}">
                <a16:creationId xmlns:a16="http://schemas.microsoft.com/office/drawing/2014/main" id="{AD50EAFD-C61D-363F-65DD-038E025CCB26}"/>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21" name="object 5" descr="$PPTXTitle">
            <a:extLst>
              <a:ext uri="{FF2B5EF4-FFF2-40B4-BE49-F238E27FC236}">
                <a16:creationId xmlns:a16="http://schemas.microsoft.com/office/drawing/2014/main" id="{732F6EBD-960B-B135-A1DC-0E3B6680A3E8}"/>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
        <p:nvSpPr>
          <p:cNvPr id="3" name="Alatunnisteen paikkamerkki 2">
            <a:extLst>
              <a:ext uri="{FF2B5EF4-FFF2-40B4-BE49-F238E27FC236}">
                <a16:creationId xmlns:a16="http://schemas.microsoft.com/office/drawing/2014/main" id="{1713E3B9-462A-78D5-66D8-857A5152DD59}"/>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2326114076"/>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aalea turkoosi 3">
    <p:bg>
      <p:bgPr>
        <a:solidFill>
          <a:srgbClr val="E1F9FA"/>
        </a:solidFill>
        <a:effectLst/>
      </p:bgPr>
    </p:bg>
    <p:spTree>
      <p:nvGrpSpPr>
        <p:cNvPr id="1" name=""/>
        <p:cNvGrpSpPr/>
        <p:nvPr/>
      </p:nvGrpSpPr>
      <p:grpSpPr>
        <a:xfrm>
          <a:off x="0" y="0"/>
          <a:ext cx="0" cy="0"/>
          <a:chOff x="0" y="0"/>
          <a:chExt cx="0" cy="0"/>
        </a:xfrm>
      </p:grpSpPr>
      <p:sp>
        <p:nvSpPr>
          <p:cNvPr id="11" name="Kuvan paikkamerkki 6">
            <a:extLst>
              <a:ext uri="{FF2B5EF4-FFF2-40B4-BE49-F238E27FC236}">
                <a16:creationId xmlns:a16="http://schemas.microsoft.com/office/drawing/2014/main" id="{D2488BBE-7EE5-F866-BF54-127988344C0D}"/>
              </a:ext>
            </a:extLst>
          </p:cNvPr>
          <p:cNvSpPr>
            <a:spLocks noGrp="1"/>
          </p:cNvSpPr>
          <p:nvPr>
            <p:ph type="pic" sz="quarter" idx="18"/>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DCFCF"/>
                </a:solidFill>
                <a:latin typeface="Verdana" panose="020B0604030504040204" pitchFamily="34" charset="0"/>
              </a:defRPr>
            </a:lvl1pPr>
          </a:lstStyle>
          <a:p>
            <a:r>
              <a:rPr lang="en"/>
              <a:t>To add an image, click the icon</a:t>
            </a:r>
          </a:p>
        </p:txBody>
      </p:sp>
      <p:sp>
        <p:nvSpPr>
          <p:cNvPr id="6" name="Päivämäärän paikkamerkki 3">
            <a:extLst>
              <a:ext uri="{FF2B5EF4-FFF2-40B4-BE49-F238E27FC236}">
                <a16:creationId xmlns:a16="http://schemas.microsoft.com/office/drawing/2014/main" id="{3DFA4FF2-B86B-4A41-4CF5-E7ABF82DA8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7" name="Alatunnisteen paikkamerkki 4">
            <a:extLst>
              <a:ext uri="{FF2B5EF4-FFF2-40B4-BE49-F238E27FC236}">
                <a16:creationId xmlns:a16="http://schemas.microsoft.com/office/drawing/2014/main" id="{94AA5F95-684C-9C58-3025-EE05A33D8EC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08E48E9D-A75D-DAD5-2C45-86A2210CCE9A}"/>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3" name="Tekstin paikkamerkki 28">
            <a:extLst>
              <a:ext uri="{FF2B5EF4-FFF2-40B4-BE49-F238E27FC236}">
                <a16:creationId xmlns:a16="http://schemas.microsoft.com/office/drawing/2014/main" id="{8F1FB8EA-840B-88D4-480C-E5969FA760B0}"/>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3118372359"/>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mena 1">
    <p:bg>
      <p:bgPr>
        <a:solidFill>
          <a:srgbClr val="85E869"/>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2" name="object 5" descr="$PPTXTitle">
            <a:extLst>
              <a:ext uri="{FF2B5EF4-FFF2-40B4-BE49-F238E27FC236}">
                <a16:creationId xmlns:a16="http://schemas.microsoft.com/office/drawing/2014/main" id="{2204F138-CCC7-7BA6-8882-E91BBA38EAB1}"/>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4" name="Kuva 3">
            <a:extLst>
              <a:ext uri="{FF2B5EF4-FFF2-40B4-BE49-F238E27FC236}">
                <a16:creationId xmlns:a16="http://schemas.microsoft.com/office/drawing/2014/main" id="{B21A720B-89DE-0972-81E8-A948815B702B}"/>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3106189266"/>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mena 2">
    <p:bg>
      <p:bgPr>
        <a:solidFill>
          <a:srgbClr val="85E869"/>
        </a:solidFill>
        <a:effectLst/>
      </p:bgPr>
    </p:bg>
    <p:spTree>
      <p:nvGrpSpPr>
        <p:cNvPr id="1" name=""/>
        <p:cNvGrpSpPr/>
        <p:nvPr/>
      </p:nvGrpSpPr>
      <p:grpSpPr>
        <a:xfrm>
          <a:off x="0" y="0"/>
          <a:ext cx="0" cy="0"/>
          <a:chOff x="0" y="0"/>
          <a:chExt cx="0" cy="0"/>
        </a:xfrm>
      </p:grpSpPr>
      <p:sp>
        <p:nvSpPr>
          <p:cNvPr id="2" name="object 5" descr="$PPTXTitle">
            <a:extLst>
              <a:ext uri="{FF2B5EF4-FFF2-40B4-BE49-F238E27FC236}">
                <a16:creationId xmlns:a16="http://schemas.microsoft.com/office/drawing/2014/main" id="{366D5B20-0A2B-9A4D-F8A7-5ADD0E128DD6}"/>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3" name="Kuva 2">
            <a:extLst>
              <a:ext uri="{FF2B5EF4-FFF2-40B4-BE49-F238E27FC236}">
                <a16:creationId xmlns:a16="http://schemas.microsoft.com/office/drawing/2014/main" id="{288F3CF0-7CE0-2058-CD13-07E32A2DFF62}"/>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4" name="Alatunnisteen paikkamerkki 2">
            <a:extLst>
              <a:ext uri="{FF2B5EF4-FFF2-40B4-BE49-F238E27FC236}">
                <a16:creationId xmlns:a16="http://schemas.microsoft.com/office/drawing/2014/main" id="{E5DC8F5B-0785-8BB8-0F65-C94B2BC4344C}"/>
              </a:ext>
            </a:extLst>
          </p:cNvPr>
          <p:cNvSpPr>
            <a:spLocks noGrp="1"/>
          </p:cNvSpPr>
          <p:nvPr>
            <p:ph type="ftr" sz="quarter" idx="11"/>
          </p:nvPr>
        </p:nvSpPr>
        <p:spPr>
          <a:xfrm>
            <a:off x="274033" y="4728047"/>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1667850046"/>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mena 3">
    <p:bg>
      <p:bgPr>
        <a:solidFill>
          <a:srgbClr val="85E868"/>
        </a:solidFill>
        <a:effectLst/>
      </p:bgPr>
    </p:bg>
    <p:spTree>
      <p:nvGrpSpPr>
        <p:cNvPr id="1" name=""/>
        <p:cNvGrpSpPr/>
        <p:nvPr/>
      </p:nvGrpSpPr>
      <p:grpSpPr>
        <a:xfrm>
          <a:off x="0" y="0"/>
          <a:ext cx="0" cy="0"/>
          <a:chOff x="0" y="0"/>
          <a:chExt cx="0" cy="0"/>
        </a:xfrm>
      </p:grpSpPr>
      <p:sp>
        <p:nvSpPr>
          <p:cNvPr id="19" name="Tekstin paikkamerkki 2">
            <a:extLst>
              <a:ext uri="{FF2B5EF4-FFF2-40B4-BE49-F238E27FC236}">
                <a16:creationId xmlns:a16="http://schemas.microsoft.com/office/drawing/2014/main" id="{C8E9ADDB-9CFB-962C-0B9D-9CD5C2DFD0A6}"/>
              </a:ext>
            </a:extLst>
          </p:cNvPr>
          <p:cNvSpPr>
            <a:spLocks noGrp="1"/>
          </p:cNvSpPr>
          <p:nvPr>
            <p:ph idx="21"/>
          </p:nvPr>
        </p:nvSpPr>
        <p:spPr>
          <a:xfrm>
            <a:off x="378694" y="1139892"/>
            <a:ext cx="3844800" cy="3376074"/>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1" i="0">
                <a:solidFill>
                  <a:schemeClr val="bg1"/>
                </a:solidFill>
                <a:latin typeface="Verdana" panose="020B0604030504040204" pitchFamily="34" charset="0"/>
              </a:defRPr>
            </a:lvl1pPr>
            <a:lvl2pPr indent="-158400">
              <a:buSzPct val="125000"/>
              <a:defRPr sz="1300" b="1" i="0" baseline="0">
                <a:solidFill>
                  <a:schemeClr val="bg1"/>
                </a:solidFill>
                <a:latin typeface="Verdana" panose="020B0604030504040204" pitchFamily="34" charset="0"/>
              </a:defRPr>
            </a:lvl2pPr>
            <a:lvl3pPr indent="-158400">
              <a:buSzPct val="125000"/>
              <a:defRPr sz="1100" b="1" i="0">
                <a:solidFill>
                  <a:schemeClr val="bg1"/>
                </a:solidFill>
                <a:latin typeface="Verdana" panose="020B0604030504040204" pitchFamily="34" charset="0"/>
              </a:defRPr>
            </a:lvl3pPr>
            <a:lvl4pPr indent="-158400">
              <a:buSzPct val="125000"/>
              <a:defRPr sz="1000" b="1"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20" name="Kuvan paikkamerkki 6">
            <a:extLst>
              <a:ext uri="{FF2B5EF4-FFF2-40B4-BE49-F238E27FC236}">
                <a16:creationId xmlns:a16="http://schemas.microsoft.com/office/drawing/2014/main" id="{47D53D43-D0D9-C8D6-8C8F-20D5EE2F8E8B}"/>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21" name="Tekstin paikkamerkki 28">
            <a:extLst>
              <a:ext uri="{FF2B5EF4-FFF2-40B4-BE49-F238E27FC236}">
                <a16:creationId xmlns:a16="http://schemas.microsoft.com/office/drawing/2014/main" id="{FF6816AD-D9DD-DFA8-FE05-B11DF9AD1D06}"/>
              </a:ext>
            </a:extLst>
          </p:cNvPr>
          <p:cNvSpPr>
            <a:spLocks noGrp="1"/>
          </p:cNvSpPr>
          <p:nvPr>
            <p:ph type="body" sz="quarter" idx="22" hasCustomPrompt="1"/>
          </p:nvPr>
        </p:nvSpPr>
        <p:spPr>
          <a:xfrm>
            <a:off x="382957" y="358530"/>
            <a:ext cx="3844800"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
        <p:nvSpPr>
          <p:cNvPr id="3" name="Päivämäärän paikkamerkki 3">
            <a:extLst>
              <a:ext uri="{FF2B5EF4-FFF2-40B4-BE49-F238E27FC236}">
                <a16:creationId xmlns:a16="http://schemas.microsoft.com/office/drawing/2014/main" id="{26DFF81A-A854-5304-8FA5-4EF6A037DD9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4" name="Alatunnisteen paikkamerkki 4">
            <a:extLst>
              <a:ext uri="{FF2B5EF4-FFF2-40B4-BE49-F238E27FC236}">
                <a16:creationId xmlns:a16="http://schemas.microsoft.com/office/drawing/2014/main" id="{220C84AD-43E7-25D6-BB64-1E76EE93C675}"/>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639826258"/>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aalea omena 1">
    <p:bg>
      <p:bgPr>
        <a:solidFill>
          <a:srgbClr val="DDF9D4"/>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1" i="0">
                <a:solidFill>
                  <a:srgbClr val="000000"/>
                </a:solidFill>
                <a:latin typeface="Verdana" panose="020B0604030504040204" pitchFamily="34" charset="0"/>
              </a:defRPr>
            </a:lvl1pPr>
          </a:lstStyle>
          <a:p>
            <a:r>
              <a:rPr lang="en"/>
              <a:t>To add an image</a:t>
            </a:r>
            <a:br>
              <a:rPr lang="fi-FI"/>
            </a:br>
            <a:r>
              <a:rPr lang="en"/>
              <a:t>, click</a:t>
            </a:r>
            <a:br>
              <a:rPr lang="fi-FI"/>
            </a:br>
            <a:r>
              <a:rPr lang="en"/>
              <a:t>the icon</a:t>
            </a:r>
          </a:p>
        </p:txBody>
      </p:sp>
      <p:pic>
        <p:nvPicPr>
          <p:cNvPr id="3" name="Kuva 2">
            <a:extLst>
              <a:ext uri="{FF2B5EF4-FFF2-40B4-BE49-F238E27FC236}">
                <a16:creationId xmlns:a16="http://schemas.microsoft.com/office/drawing/2014/main" id="{A5B8837D-5611-1CEB-9196-AF38F3E8A87B}"/>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2" name="object 5" descr="$PPTXTitle">
            <a:extLst>
              <a:ext uri="{FF2B5EF4-FFF2-40B4-BE49-F238E27FC236}">
                <a16:creationId xmlns:a16="http://schemas.microsoft.com/office/drawing/2014/main" id="{A7D7EB5E-76A0-F943-1812-AB737AAC059C}"/>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693423795"/>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aalea omena 2">
    <p:bg>
      <p:bgPr>
        <a:solidFill>
          <a:srgbClr val="DDF9D4"/>
        </a:solidFill>
        <a:effectLst/>
      </p:bgPr>
    </p:bg>
    <p:spTree>
      <p:nvGrpSpPr>
        <p:cNvPr id="1" name=""/>
        <p:cNvGrpSpPr/>
        <p:nvPr/>
      </p:nvGrpSpPr>
      <p:grpSpPr>
        <a:xfrm>
          <a:off x="0" y="0"/>
          <a:ext cx="0" cy="0"/>
          <a:chOff x="0" y="0"/>
          <a:chExt cx="0" cy="0"/>
        </a:xfrm>
      </p:grpSpPr>
      <p:sp>
        <p:nvSpPr>
          <p:cNvPr id="2" name="object 7">
            <a:extLst>
              <a:ext uri="{FF2B5EF4-FFF2-40B4-BE49-F238E27FC236}">
                <a16:creationId xmlns:a16="http://schemas.microsoft.com/office/drawing/2014/main" id="{1E9BEE66-BE13-826E-9F2B-BE4595C5B405}"/>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8" name="object 5" descr="$PPTXTitle">
            <a:extLst>
              <a:ext uri="{FF2B5EF4-FFF2-40B4-BE49-F238E27FC236}">
                <a16:creationId xmlns:a16="http://schemas.microsoft.com/office/drawing/2014/main" id="{9F38BBF2-EB29-4B22-4BFA-FC8D4AB41815}"/>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
        <p:nvSpPr>
          <p:cNvPr id="9" name="Alatunnisteen paikkamerkki 2">
            <a:extLst>
              <a:ext uri="{FF2B5EF4-FFF2-40B4-BE49-F238E27FC236}">
                <a16:creationId xmlns:a16="http://schemas.microsoft.com/office/drawing/2014/main" id="{6B6B27EC-0147-F97A-3440-1E900697256C}"/>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05990720"/>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aalea omena 3">
    <p:bg>
      <p:bgPr>
        <a:solidFill>
          <a:srgbClr val="DDF9D4"/>
        </a:solidFill>
        <a:effectLst/>
      </p:bgPr>
    </p:bg>
    <p:spTree>
      <p:nvGrpSpPr>
        <p:cNvPr id="1" name=""/>
        <p:cNvGrpSpPr/>
        <p:nvPr/>
      </p:nvGrpSpPr>
      <p:grpSpPr>
        <a:xfrm>
          <a:off x="0" y="0"/>
          <a:ext cx="0" cy="0"/>
          <a:chOff x="0" y="0"/>
          <a:chExt cx="0" cy="0"/>
        </a:xfrm>
      </p:grpSpPr>
      <p:sp>
        <p:nvSpPr>
          <p:cNvPr id="17" name="Kuvan paikkamerkki 6">
            <a:extLst>
              <a:ext uri="{FF2B5EF4-FFF2-40B4-BE49-F238E27FC236}">
                <a16:creationId xmlns:a16="http://schemas.microsoft.com/office/drawing/2014/main" id="{0B40A906-2C10-8798-4FEF-C12EF6B71186}"/>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3" name="Päivämäärän paikkamerkki 3">
            <a:extLst>
              <a:ext uri="{FF2B5EF4-FFF2-40B4-BE49-F238E27FC236}">
                <a16:creationId xmlns:a16="http://schemas.microsoft.com/office/drawing/2014/main" id="{9F6E7BD8-B327-DA06-AACE-2941C066BB54}"/>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4" name="Alatunnisteen paikkamerkki 4">
            <a:extLst>
              <a:ext uri="{FF2B5EF4-FFF2-40B4-BE49-F238E27FC236}">
                <a16:creationId xmlns:a16="http://schemas.microsoft.com/office/drawing/2014/main" id="{8B4B80B7-DB82-85E8-2BEF-0B349D0D6937}"/>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5601DB87-7DC8-6A49-C448-25C9B336A7C9}"/>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5" name="Tekstin paikkamerkki 28">
            <a:extLst>
              <a:ext uri="{FF2B5EF4-FFF2-40B4-BE49-F238E27FC236}">
                <a16:creationId xmlns:a16="http://schemas.microsoft.com/office/drawing/2014/main" id="{CFA8613A-0D2F-7839-ECEB-69F39E37476A}"/>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786402173"/>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eltainen 1">
    <p:bg>
      <p:bgPr>
        <a:solidFill>
          <a:srgbClr val="FFFF00"/>
        </a:solidFill>
        <a:effectLst/>
      </p:bgPr>
    </p:bg>
    <p:spTree>
      <p:nvGrpSpPr>
        <p:cNvPr id="1" name=""/>
        <p:cNvGrpSpPr/>
        <p:nvPr/>
      </p:nvGrpSpPr>
      <p:grpSpPr>
        <a:xfrm>
          <a:off x="0" y="0"/>
          <a:ext cx="0" cy="0"/>
          <a:chOff x="0" y="0"/>
          <a:chExt cx="0" cy="0"/>
        </a:xfrm>
      </p:grpSpPr>
      <p:sp>
        <p:nvSpPr>
          <p:cNvPr id="9" name="object 5">
            <a:extLst>
              <a:ext uri="{FF2B5EF4-FFF2-40B4-BE49-F238E27FC236}">
                <a16:creationId xmlns:a16="http://schemas.microsoft.com/office/drawing/2014/main" id="{BA691B00-CEAD-AC74-7A6A-5C0DE3169BED}"/>
              </a:ext>
            </a:extLst>
          </p:cNvPr>
          <p:cNvSpPr/>
          <p:nvPr userDrawn="1"/>
        </p:nvSpPr>
        <p:spPr>
          <a:xfrm>
            <a:off x="386334" y="4391875"/>
            <a:ext cx="489584" cy="488950"/>
          </a:xfrm>
          <a:custGeom>
            <a:avLst/>
            <a:gdLst/>
            <a:ahLst/>
            <a:cxnLst/>
            <a:rect l="l" t="t" r="r" b="b"/>
            <a:pathLst>
              <a:path w="489584" h="488950">
                <a:moveTo>
                  <a:pt x="489216" y="0"/>
                </a:moveTo>
                <a:lnTo>
                  <a:pt x="0" y="0"/>
                </a:lnTo>
                <a:lnTo>
                  <a:pt x="0" y="162560"/>
                </a:lnTo>
                <a:lnTo>
                  <a:pt x="326136" y="162560"/>
                </a:lnTo>
                <a:lnTo>
                  <a:pt x="326136" y="488950"/>
                </a:lnTo>
                <a:lnTo>
                  <a:pt x="489216" y="488950"/>
                </a:lnTo>
                <a:lnTo>
                  <a:pt x="489216" y="162560"/>
                </a:lnTo>
                <a:lnTo>
                  <a:pt x="489216"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pic>
        <p:nvPicPr>
          <p:cNvPr id="10" name="object 6">
            <a:extLst>
              <a:ext uri="{FF2B5EF4-FFF2-40B4-BE49-F238E27FC236}">
                <a16:creationId xmlns:a16="http://schemas.microsoft.com/office/drawing/2014/main" id="{3C09AD1A-6B2C-B6F4-F6A4-B0BCA19E2EDB}"/>
              </a:ext>
            </a:extLst>
          </p:cNvPr>
          <p:cNvPicPr/>
          <p:nvPr userDrawn="1"/>
        </p:nvPicPr>
        <p:blipFill>
          <a:blip r:embed="rId2" cstate="print"/>
          <a:stretch>
            <a:fillRect/>
          </a:stretch>
        </p:blipFill>
        <p:spPr>
          <a:xfrm>
            <a:off x="1037512" y="4770548"/>
            <a:ext cx="1465415" cy="140620"/>
          </a:xfrm>
          <a:prstGeom prst="rect">
            <a:avLst/>
          </a:prstGeom>
        </p:spPr>
      </p:pic>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2" name="object 5" descr="$PPTXTitle">
            <a:extLst>
              <a:ext uri="{FF2B5EF4-FFF2-40B4-BE49-F238E27FC236}">
                <a16:creationId xmlns:a16="http://schemas.microsoft.com/office/drawing/2014/main" id="{1ACEE5B5-BED3-BD3A-0D91-3C3113043A96}"/>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2359040279"/>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eltainen 2">
    <p:bg>
      <p:bgPr>
        <a:solidFill>
          <a:srgbClr val="FFFF00"/>
        </a:solidFill>
        <a:effectLst/>
      </p:bgPr>
    </p:bg>
    <p:spTree>
      <p:nvGrpSpPr>
        <p:cNvPr id="1" name=""/>
        <p:cNvGrpSpPr/>
        <p:nvPr/>
      </p:nvGrpSpPr>
      <p:grpSpPr>
        <a:xfrm>
          <a:off x="0" y="0"/>
          <a:ext cx="0" cy="0"/>
          <a:chOff x="0" y="0"/>
          <a:chExt cx="0" cy="0"/>
        </a:xfrm>
      </p:grpSpPr>
      <p:sp>
        <p:nvSpPr>
          <p:cNvPr id="5" name="object 7">
            <a:extLst>
              <a:ext uri="{FF2B5EF4-FFF2-40B4-BE49-F238E27FC236}">
                <a16:creationId xmlns:a16="http://schemas.microsoft.com/office/drawing/2014/main" id="{BA0CE4E5-B307-E9A1-CD0B-5C930F807D13}"/>
              </a:ext>
            </a:extLst>
          </p:cNvPr>
          <p:cNvSpPr/>
          <p:nvPr userDrawn="1"/>
        </p:nvSpPr>
        <p:spPr>
          <a:xfrm>
            <a:off x="8336801" y="368807"/>
            <a:ext cx="422275" cy="431800"/>
          </a:xfrm>
          <a:custGeom>
            <a:avLst/>
            <a:gdLst/>
            <a:ahLst/>
            <a:cxnLst/>
            <a:rect l="l" t="t" r="r" b="b"/>
            <a:pathLst>
              <a:path w="422275" h="431800">
                <a:moveTo>
                  <a:pt x="422249" y="0"/>
                </a:moveTo>
                <a:lnTo>
                  <a:pt x="0" y="0"/>
                </a:lnTo>
                <a:lnTo>
                  <a:pt x="0" y="143510"/>
                </a:lnTo>
                <a:lnTo>
                  <a:pt x="281495" y="143510"/>
                </a:lnTo>
                <a:lnTo>
                  <a:pt x="281495" y="431800"/>
                </a:lnTo>
                <a:lnTo>
                  <a:pt x="422249" y="431800"/>
                </a:lnTo>
                <a:lnTo>
                  <a:pt x="422249" y="143510"/>
                </a:lnTo>
                <a:lnTo>
                  <a:pt x="422249" y="0"/>
                </a:lnTo>
                <a:close/>
              </a:path>
            </a:pathLst>
          </a:custGeom>
          <a:solidFill>
            <a:srgbClr val="000000"/>
          </a:solidFill>
        </p:spPr>
        <p:txBody>
          <a:bodyPr wrap="square" lIns="0" tIns="0" rIns="0" bIns="0" rtlCol="0"/>
          <a:lstStyle/>
          <a:p>
            <a:endParaRPr b="1" i="0">
              <a:latin typeface="Verdana" panose="020B0604030504040204" pitchFamily="34" charset="0"/>
            </a:endParaRPr>
          </a:p>
        </p:txBody>
      </p:sp>
      <p:sp>
        <p:nvSpPr>
          <p:cNvPr id="7" name="object 5" descr="$PPTXTitle">
            <a:extLst>
              <a:ext uri="{FF2B5EF4-FFF2-40B4-BE49-F238E27FC236}">
                <a16:creationId xmlns:a16="http://schemas.microsoft.com/office/drawing/2014/main" id="{8E50C1CF-78A5-52A1-4BA9-D802EB73F436}"/>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rgbClr val="000000"/>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
        <p:nvSpPr>
          <p:cNvPr id="2" name="Alatunnisteen paikkamerkki 2">
            <a:extLst>
              <a:ext uri="{FF2B5EF4-FFF2-40B4-BE49-F238E27FC236}">
                <a16:creationId xmlns:a16="http://schemas.microsoft.com/office/drawing/2014/main" id="{27DC0FD5-92E2-2D18-B114-6DC2533C5874}"/>
              </a:ext>
            </a:extLst>
          </p:cNvPr>
          <p:cNvSpPr>
            <a:spLocks noGrp="1"/>
          </p:cNvSpPr>
          <p:nvPr>
            <p:ph type="ftr" sz="quarter" idx="11"/>
          </p:nvPr>
        </p:nvSpPr>
        <p:spPr>
          <a:xfrm>
            <a:off x="274033" y="4749342"/>
            <a:ext cx="1295891" cy="164690"/>
          </a:xfrm>
          <a:prstGeom prst="rect">
            <a:avLst/>
          </a:prstGeom>
        </p:spPr>
        <p:txBody>
          <a:bodyPr/>
          <a:lstStyle>
            <a:lvl1pPr>
              <a:defRPr b="0" i="0">
                <a:solidFill>
                  <a:srgbClr val="000000"/>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549499557"/>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ltainen 3">
    <p:bg>
      <p:bgPr>
        <a:solidFill>
          <a:srgbClr val="FFFF00"/>
        </a:solidFill>
        <a:effectLst/>
      </p:bgPr>
    </p:bg>
    <p:spTree>
      <p:nvGrpSpPr>
        <p:cNvPr id="1" name=""/>
        <p:cNvGrpSpPr/>
        <p:nvPr/>
      </p:nvGrpSpPr>
      <p:grpSpPr>
        <a:xfrm>
          <a:off x="0" y="0"/>
          <a:ext cx="0" cy="0"/>
          <a:chOff x="0" y="0"/>
          <a:chExt cx="0" cy="0"/>
        </a:xfrm>
      </p:grpSpPr>
      <p:sp>
        <p:nvSpPr>
          <p:cNvPr id="17" name="Kuvan paikkamerkki 6">
            <a:extLst>
              <a:ext uri="{FF2B5EF4-FFF2-40B4-BE49-F238E27FC236}">
                <a16:creationId xmlns:a16="http://schemas.microsoft.com/office/drawing/2014/main" id="{0B40A906-2C10-8798-4FEF-C12EF6B71186}"/>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rgbClr val="000000"/>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3" name="Päivämäärän paikkamerkki 3">
            <a:extLst>
              <a:ext uri="{FF2B5EF4-FFF2-40B4-BE49-F238E27FC236}">
                <a16:creationId xmlns:a16="http://schemas.microsoft.com/office/drawing/2014/main" id="{387A5CE1-2B09-0863-3C3A-F769CA926FFC}"/>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4" name="Alatunnisteen paikkamerkki 4">
            <a:extLst>
              <a:ext uri="{FF2B5EF4-FFF2-40B4-BE49-F238E27FC236}">
                <a16:creationId xmlns:a16="http://schemas.microsoft.com/office/drawing/2014/main" id="{88687AD3-596B-4653-80B4-24463F6D1088}"/>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6E943680-6795-8E1D-2392-8DF4B82E19B1}"/>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rgbClr val="000000"/>
                </a:solidFill>
                <a:latin typeface="Verdana" panose="020B0604030504040204" pitchFamily="34" charset="0"/>
              </a:defRPr>
            </a:lvl1pPr>
            <a:lvl2pPr indent="-158400">
              <a:buSzPct val="125000"/>
              <a:defRPr sz="1300" b="0" i="0" baseline="0">
                <a:solidFill>
                  <a:srgbClr val="000000"/>
                </a:solidFill>
                <a:latin typeface="Verdana" panose="020B0604030504040204" pitchFamily="34" charset="0"/>
              </a:defRPr>
            </a:lvl2pPr>
            <a:lvl3pPr indent="-158400">
              <a:buSzPct val="125000"/>
              <a:defRPr sz="1100" b="0" i="0">
                <a:solidFill>
                  <a:srgbClr val="000000"/>
                </a:solidFill>
                <a:latin typeface="Verdana" panose="020B0604030504040204" pitchFamily="34" charset="0"/>
              </a:defRPr>
            </a:lvl3pPr>
            <a:lvl4pPr indent="-158400">
              <a:buSzPct val="125000"/>
              <a:defRPr sz="1000" b="0" i="0">
                <a:solidFill>
                  <a:srgbClr val="000000"/>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5" name="Tekstin paikkamerkki 28">
            <a:extLst>
              <a:ext uri="{FF2B5EF4-FFF2-40B4-BE49-F238E27FC236}">
                <a16:creationId xmlns:a16="http://schemas.microsoft.com/office/drawing/2014/main" id="{B6BDCA04-51D6-DE00-9411-01693E4B9958}"/>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rgbClr val="000000"/>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1897754279"/>
      </p:ext>
    </p:extLst>
  </p:cSld>
  <p:clrMapOvr>
    <a:masterClrMapping/>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ranssi 1">
    <p:bg>
      <p:bgPr>
        <a:solidFill>
          <a:srgbClr val="FF805C"/>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en"/>
              <a:t>To add an image</a:t>
            </a:r>
            <a:br>
              <a:rPr lang="fi-FI"/>
            </a:br>
            <a:r>
              <a:rPr lang="en"/>
              <a:t>, click</a:t>
            </a:r>
            <a:br>
              <a:rPr lang="fi-FI"/>
            </a:br>
            <a:r>
              <a:rPr lang="en"/>
              <a:t>the icon</a:t>
            </a:r>
          </a:p>
        </p:txBody>
      </p:sp>
      <p:pic>
        <p:nvPicPr>
          <p:cNvPr id="2" name="Kuva 1">
            <a:extLst>
              <a:ext uri="{FF2B5EF4-FFF2-40B4-BE49-F238E27FC236}">
                <a16:creationId xmlns:a16="http://schemas.microsoft.com/office/drawing/2014/main" id="{BBC5D1C5-C870-D51D-BECA-873BF33DD06D}"/>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38BD8F5B-D505-CADB-9388-A890C190DB4D}"/>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3189528257"/>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ranssi 2">
    <p:bg>
      <p:bgPr>
        <a:solidFill>
          <a:srgbClr val="FF805C"/>
        </a:solidFill>
        <a:effectLst/>
      </p:bgPr>
    </p:bg>
    <p:spTree>
      <p:nvGrpSpPr>
        <p:cNvPr id="1" name=""/>
        <p:cNvGrpSpPr/>
        <p:nvPr/>
      </p:nvGrpSpPr>
      <p:grpSpPr>
        <a:xfrm>
          <a:off x="0" y="0"/>
          <a:ext cx="0" cy="0"/>
          <a:chOff x="0" y="0"/>
          <a:chExt cx="0" cy="0"/>
        </a:xfrm>
      </p:grpSpPr>
      <p:sp>
        <p:nvSpPr>
          <p:cNvPr id="17" name="object 5" descr="$PPTXTitle">
            <a:extLst>
              <a:ext uri="{FF2B5EF4-FFF2-40B4-BE49-F238E27FC236}">
                <a16:creationId xmlns:a16="http://schemas.microsoft.com/office/drawing/2014/main" id="{ACB495C6-7B36-9360-B355-8B3E08F9B022}"/>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2" name="Kuva 1">
            <a:extLst>
              <a:ext uri="{FF2B5EF4-FFF2-40B4-BE49-F238E27FC236}">
                <a16:creationId xmlns:a16="http://schemas.microsoft.com/office/drawing/2014/main" id="{7F7267DD-1350-347C-51F0-2657B14867B4}"/>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3" name="Alatunnisteen paikkamerkki 2">
            <a:extLst>
              <a:ext uri="{FF2B5EF4-FFF2-40B4-BE49-F238E27FC236}">
                <a16:creationId xmlns:a16="http://schemas.microsoft.com/office/drawing/2014/main" id="{7B8A4A93-C687-5393-4B70-1D6F163C6608}"/>
              </a:ext>
            </a:extLst>
          </p:cNvPr>
          <p:cNvSpPr>
            <a:spLocks noGrp="1"/>
          </p:cNvSpPr>
          <p:nvPr>
            <p:ph type="ftr" sz="quarter" idx="11"/>
          </p:nvPr>
        </p:nvSpPr>
        <p:spPr>
          <a:xfrm>
            <a:off x="274033" y="4749342"/>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3987610045"/>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ranssi 3">
    <p:bg>
      <p:bgPr>
        <a:solidFill>
          <a:srgbClr val="FF805C"/>
        </a:solidFill>
        <a:effectLst/>
      </p:bgPr>
    </p:bg>
    <p:spTree>
      <p:nvGrpSpPr>
        <p:cNvPr id="1" name=""/>
        <p:cNvGrpSpPr/>
        <p:nvPr/>
      </p:nvGrpSpPr>
      <p:grpSpPr>
        <a:xfrm>
          <a:off x="0" y="0"/>
          <a:ext cx="0" cy="0"/>
          <a:chOff x="0" y="0"/>
          <a:chExt cx="0" cy="0"/>
        </a:xfrm>
      </p:grpSpPr>
      <p:sp>
        <p:nvSpPr>
          <p:cNvPr id="15" name="Kuvan paikkamerkki 6">
            <a:extLst>
              <a:ext uri="{FF2B5EF4-FFF2-40B4-BE49-F238E27FC236}">
                <a16:creationId xmlns:a16="http://schemas.microsoft.com/office/drawing/2014/main" id="{99C72343-AF6B-B77B-777C-FE4ADD9C645A}"/>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3" name="Päivämäärän paikkamerkki 3">
            <a:extLst>
              <a:ext uri="{FF2B5EF4-FFF2-40B4-BE49-F238E27FC236}">
                <a16:creationId xmlns:a16="http://schemas.microsoft.com/office/drawing/2014/main" id="{4679AF92-2925-B8C9-4877-2728BE161338}"/>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4" name="Alatunnisteen paikkamerkki 4">
            <a:extLst>
              <a:ext uri="{FF2B5EF4-FFF2-40B4-BE49-F238E27FC236}">
                <a16:creationId xmlns:a16="http://schemas.microsoft.com/office/drawing/2014/main" id="{28A95157-AC52-011E-C587-75771EEBDEB9}"/>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D7364AB5-2D1C-24C8-7532-C46A58FCC4FE}"/>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5" name="Tekstin paikkamerkki 28">
            <a:extLst>
              <a:ext uri="{FF2B5EF4-FFF2-40B4-BE49-F238E27FC236}">
                <a16:creationId xmlns:a16="http://schemas.microsoft.com/office/drawing/2014/main" id="{AA9E17C0-32D6-9E09-5DF4-F557DE50E60B}"/>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417453004"/>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usta 1">
    <p:bg>
      <p:bgPr>
        <a:solidFill>
          <a:srgbClr val="000000"/>
        </a:solidFill>
        <a:effectLst/>
      </p:bgPr>
    </p:bg>
    <p:spTree>
      <p:nvGrpSpPr>
        <p:cNvPr id="1" name=""/>
        <p:cNvGrpSpPr/>
        <p:nvPr/>
      </p:nvGrpSpPr>
      <p:grpSpPr>
        <a:xfrm>
          <a:off x="0" y="0"/>
          <a:ext cx="0" cy="0"/>
          <a:chOff x="0" y="0"/>
          <a:chExt cx="0" cy="0"/>
        </a:xfrm>
      </p:grpSpPr>
      <p:sp>
        <p:nvSpPr>
          <p:cNvPr id="13" name="Kuvan paikkamerkki 6">
            <a:extLst>
              <a:ext uri="{FF2B5EF4-FFF2-40B4-BE49-F238E27FC236}">
                <a16:creationId xmlns:a16="http://schemas.microsoft.com/office/drawing/2014/main" id="{2E6D5384-A0D8-0316-8EAC-721782062228}"/>
              </a:ext>
            </a:extLst>
          </p:cNvPr>
          <p:cNvSpPr>
            <a:spLocks noGrp="1"/>
          </p:cNvSpPr>
          <p:nvPr>
            <p:ph type="pic" sz="quarter" idx="18" hasCustomPrompt="1"/>
          </p:nvPr>
        </p:nvSpPr>
        <p:spPr>
          <a:xfrm>
            <a:off x="6029934" y="0"/>
            <a:ext cx="3114071" cy="4438776"/>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en"/>
              <a:t>To add an image</a:t>
            </a:r>
            <a:br>
              <a:rPr lang="fi-FI"/>
            </a:br>
            <a:r>
              <a:rPr lang="en"/>
              <a:t>, click</a:t>
            </a:r>
            <a:br>
              <a:rPr lang="fi-FI"/>
            </a:br>
            <a:r>
              <a:rPr lang="en"/>
              <a:t>the icon</a:t>
            </a:r>
          </a:p>
        </p:txBody>
      </p:sp>
      <p:pic>
        <p:nvPicPr>
          <p:cNvPr id="2" name="Kuva 1">
            <a:extLst>
              <a:ext uri="{FF2B5EF4-FFF2-40B4-BE49-F238E27FC236}">
                <a16:creationId xmlns:a16="http://schemas.microsoft.com/office/drawing/2014/main" id="{E91F2A6F-3752-8EE3-7CBF-7E3DEDABCAA6}"/>
              </a:ext>
            </a:extLst>
          </p:cNvPr>
          <p:cNvPicPr>
            <a:picLocks noChangeAspect="1"/>
          </p:cNvPicPr>
          <p:nvPr userDrawn="1"/>
        </p:nvPicPr>
        <p:blipFill>
          <a:blip r:embed="rId2"/>
          <a:stretch>
            <a:fillRect/>
          </a:stretch>
        </p:blipFill>
        <p:spPr>
          <a:xfrm>
            <a:off x="147239" y="4192232"/>
            <a:ext cx="2626520" cy="908634"/>
          </a:xfrm>
          <a:prstGeom prst="rect">
            <a:avLst/>
          </a:prstGeom>
        </p:spPr>
      </p:pic>
      <p:sp>
        <p:nvSpPr>
          <p:cNvPr id="3" name="object 5" descr="$PPTXTitle">
            <a:extLst>
              <a:ext uri="{FF2B5EF4-FFF2-40B4-BE49-F238E27FC236}">
                <a16:creationId xmlns:a16="http://schemas.microsoft.com/office/drawing/2014/main" id="{EE2E4F5F-A24D-ADBA-C241-46A95ADAED7E}"/>
              </a:ext>
            </a:extLst>
          </p:cNvPr>
          <p:cNvSpPr txBox="1">
            <a:spLocks noGrp="1"/>
          </p:cNvSpPr>
          <p:nvPr>
            <p:ph type="title" hasCustomPrompt="1"/>
          </p:nvPr>
        </p:nvSpPr>
        <p:spPr>
          <a:xfrm>
            <a:off x="361159" y="574488"/>
            <a:ext cx="54366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spTree>
    <p:extLst>
      <p:ext uri="{BB962C8B-B14F-4D97-AF65-F5344CB8AC3E}">
        <p14:creationId xmlns:p14="http://schemas.microsoft.com/office/powerpoint/2010/main" val="225282633"/>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usta 2">
    <p:bg>
      <p:bgPr>
        <a:solidFill>
          <a:srgbClr val="000000"/>
        </a:solidFill>
        <a:effectLst/>
      </p:bgPr>
    </p:bg>
    <p:spTree>
      <p:nvGrpSpPr>
        <p:cNvPr id="1" name=""/>
        <p:cNvGrpSpPr/>
        <p:nvPr/>
      </p:nvGrpSpPr>
      <p:grpSpPr>
        <a:xfrm>
          <a:off x="0" y="0"/>
          <a:ext cx="0" cy="0"/>
          <a:chOff x="0" y="0"/>
          <a:chExt cx="0" cy="0"/>
        </a:xfrm>
      </p:grpSpPr>
      <p:sp>
        <p:nvSpPr>
          <p:cNvPr id="2" name="object 5" descr="$PPTXTitle">
            <a:extLst>
              <a:ext uri="{FF2B5EF4-FFF2-40B4-BE49-F238E27FC236}">
                <a16:creationId xmlns:a16="http://schemas.microsoft.com/office/drawing/2014/main" id="{B3C84152-1CEE-5017-A22C-A1D2744A08E0}"/>
              </a:ext>
            </a:extLst>
          </p:cNvPr>
          <p:cNvSpPr txBox="1">
            <a:spLocks noGrp="1"/>
          </p:cNvSpPr>
          <p:nvPr>
            <p:ph type="title" hasCustomPrompt="1"/>
          </p:nvPr>
        </p:nvSpPr>
        <p:spPr>
          <a:xfrm>
            <a:off x="361159" y="275470"/>
            <a:ext cx="7523210" cy="1676740"/>
          </a:xfrm>
          <a:prstGeom prst="rect">
            <a:avLst/>
          </a:prstGeom>
        </p:spPr>
        <p:txBody>
          <a:bodyPr vert="horz" wrap="square" lIns="0" tIns="14604" rIns="0" bIns="0" rtlCol="0">
            <a:spAutoFit/>
          </a:bodyPr>
          <a:lstStyle>
            <a:lvl1pPr>
              <a:lnSpc>
                <a:spcPts val="4040"/>
              </a:lnSpc>
              <a:defRPr sz="3600" b="1" i="0">
                <a:solidFill>
                  <a:schemeClr val="bg1"/>
                </a:solidFill>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err="1"/>
              <a:t>.</a:t>
            </a:r>
            <a:endParaRPr spc="-20"/>
          </a:p>
        </p:txBody>
      </p:sp>
      <p:pic>
        <p:nvPicPr>
          <p:cNvPr id="3" name="Kuva 2">
            <a:extLst>
              <a:ext uri="{FF2B5EF4-FFF2-40B4-BE49-F238E27FC236}">
                <a16:creationId xmlns:a16="http://schemas.microsoft.com/office/drawing/2014/main" id="{14634184-37F4-DE9E-F9D8-7D08134DB571}"/>
              </a:ext>
            </a:extLst>
          </p:cNvPr>
          <p:cNvPicPr>
            <a:picLocks noChangeAspect="1"/>
          </p:cNvPicPr>
          <p:nvPr userDrawn="1"/>
        </p:nvPicPr>
        <p:blipFill>
          <a:blip r:embed="rId2"/>
          <a:stretch>
            <a:fillRect/>
          </a:stretch>
        </p:blipFill>
        <p:spPr>
          <a:xfrm>
            <a:off x="8335004" y="370433"/>
            <a:ext cx="437200" cy="437174"/>
          </a:xfrm>
          <a:prstGeom prst="rect">
            <a:avLst/>
          </a:prstGeom>
        </p:spPr>
      </p:pic>
      <p:sp>
        <p:nvSpPr>
          <p:cNvPr id="4" name="Alatunnisteen paikkamerkki 2">
            <a:extLst>
              <a:ext uri="{FF2B5EF4-FFF2-40B4-BE49-F238E27FC236}">
                <a16:creationId xmlns:a16="http://schemas.microsoft.com/office/drawing/2014/main" id="{7591C57B-95F4-11B5-E39F-76E926607B2C}"/>
              </a:ext>
            </a:extLst>
          </p:cNvPr>
          <p:cNvSpPr>
            <a:spLocks noGrp="1"/>
          </p:cNvSpPr>
          <p:nvPr>
            <p:ph type="ftr" sz="quarter" idx="11"/>
          </p:nvPr>
        </p:nvSpPr>
        <p:spPr>
          <a:xfrm>
            <a:off x="274033" y="4728047"/>
            <a:ext cx="1295891" cy="164690"/>
          </a:xfrm>
          <a:prstGeom prst="rect">
            <a:avLst/>
          </a:prstGeom>
        </p:spPr>
        <p:txBody>
          <a:bodyPr/>
          <a:lstStyle>
            <a:lvl1pPr>
              <a:defRPr b="0" i="0">
                <a:solidFill>
                  <a:schemeClr val="bg1"/>
                </a:solidFill>
                <a:latin typeface="Verdana" panose="020B0604030504040204" pitchFamily="34" charset="0"/>
              </a:defRPr>
            </a:lvl1pPr>
          </a:lstStyle>
          <a:p>
            <a:r>
              <a:rPr lang="en"/>
              <a:t>Technology Industries of Finland</a:t>
            </a:r>
          </a:p>
        </p:txBody>
      </p:sp>
    </p:spTree>
    <p:extLst>
      <p:ext uri="{BB962C8B-B14F-4D97-AF65-F5344CB8AC3E}">
        <p14:creationId xmlns:p14="http://schemas.microsoft.com/office/powerpoint/2010/main" val="1540390374"/>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usta 3">
    <p:bg>
      <p:bgPr>
        <a:solidFill>
          <a:srgbClr val="000000"/>
        </a:solidFill>
        <a:effectLst/>
      </p:bgPr>
    </p:bg>
    <p:spTree>
      <p:nvGrpSpPr>
        <p:cNvPr id="1" name=""/>
        <p:cNvGrpSpPr/>
        <p:nvPr/>
      </p:nvGrpSpPr>
      <p:grpSpPr>
        <a:xfrm>
          <a:off x="0" y="0"/>
          <a:ext cx="0" cy="0"/>
          <a:chOff x="0" y="0"/>
          <a:chExt cx="0" cy="0"/>
        </a:xfrm>
      </p:grpSpPr>
      <p:sp>
        <p:nvSpPr>
          <p:cNvPr id="5" name="Kuvan paikkamerkki 6">
            <a:extLst>
              <a:ext uri="{FF2B5EF4-FFF2-40B4-BE49-F238E27FC236}">
                <a16:creationId xmlns:a16="http://schemas.microsoft.com/office/drawing/2014/main" id="{1FF87CD6-9874-3089-A1F5-C00E5F303D15}"/>
              </a:ext>
            </a:extLst>
          </p:cNvPr>
          <p:cNvSpPr>
            <a:spLocks noGrp="1"/>
          </p:cNvSpPr>
          <p:nvPr>
            <p:ph type="pic" sz="quarter" idx="18" hasCustomPrompt="1"/>
          </p:nvPr>
        </p:nvSpPr>
        <p:spPr>
          <a:xfrm>
            <a:off x="5090400" y="0"/>
            <a:ext cx="4053605" cy="5143500"/>
          </a:xfrm>
          <a:prstGeom prst="rect">
            <a:avLst/>
          </a:prstGeom>
          <a:solidFill>
            <a:schemeClr val="bg1"/>
          </a:solidFill>
        </p:spPr>
        <p:txBody>
          <a:bodyPr anchor="ctr"/>
          <a:lstStyle>
            <a:lvl1pPr marL="0" indent="0" algn="ctr">
              <a:buFontTx/>
              <a:buNone/>
              <a:defRPr sz="1500" b="0" i="0">
                <a:solidFill>
                  <a:schemeClr val="tx1"/>
                </a:solidFill>
                <a:latin typeface="Verdana" panose="020B0604030504040204" pitchFamily="34" charset="0"/>
              </a:defRPr>
            </a:lvl1pPr>
          </a:lstStyle>
          <a:p>
            <a:r>
              <a:rPr lang="en"/>
              <a:t>To add an image</a:t>
            </a:r>
            <a:br>
              <a:rPr lang="fi-FI"/>
            </a:br>
            <a:r>
              <a:rPr lang="en"/>
              <a:t>, click</a:t>
            </a:r>
            <a:br>
              <a:rPr lang="fi-FI"/>
            </a:br>
            <a:r>
              <a:rPr lang="en"/>
              <a:t>the icon</a:t>
            </a:r>
          </a:p>
        </p:txBody>
      </p:sp>
      <p:sp>
        <p:nvSpPr>
          <p:cNvPr id="8" name="Päivämäärän paikkamerkki 3">
            <a:extLst>
              <a:ext uri="{FF2B5EF4-FFF2-40B4-BE49-F238E27FC236}">
                <a16:creationId xmlns:a16="http://schemas.microsoft.com/office/drawing/2014/main" id="{5940AFCD-F36A-F650-97F0-1A5F3C04B0FD}"/>
              </a:ext>
            </a:extLst>
          </p:cNvPr>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9" name="Alatunnisteen paikkamerkki 4">
            <a:extLst>
              <a:ext uri="{FF2B5EF4-FFF2-40B4-BE49-F238E27FC236}">
                <a16:creationId xmlns:a16="http://schemas.microsoft.com/office/drawing/2014/main" id="{00C3BD50-64BA-FAF4-8EA4-4531B1D51646}"/>
              </a:ext>
            </a:extLst>
          </p:cNvPr>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2" name="Tekstin paikkamerkki 2">
            <a:extLst>
              <a:ext uri="{FF2B5EF4-FFF2-40B4-BE49-F238E27FC236}">
                <a16:creationId xmlns:a16="http://schemas.microsoft.com/office/drawing/2014/main" id="{1175EE9F-EA89-16AB-BFC0-4ADD454450C7}"/>
              </a:ext>
            </a:extLst>
          </p:cNvPr>
          <p:cNvSpPr>
            <a:spLocks noGrp="1"/>
          </p:cNvSpPr>
          <p:nvPr>
            <p:ph idx="21"/>
          </p:nvPr>
        </p:nvSpPr>
        <p:spPr>
          <a:xfrm>
            <a:off x="378694" y="1255092"/>
            <a:ext cx="4315706" cy="3230508"/>
          </a:xfrm>
          <a:prstGeom prst="rect">
            <a:avLst/>
          </a:prstGeom>
        </p:spPr>
        <p:txBody>
          <a:bodyPr vert="horz" lIns="91440" tIns="45720" rIns="91440" bIns="45720" rtlCol="0">
            <a:normAutofit/>
          </a:bodyPr>
          <a:lstStyle>
            <a:lvl1pPr marL="234000" marR="0" indent="-212400" algn="l" defTabSz="806052" rtl="0" eaLnBrk="1" fontAlgn="auto" latinLnBrk="0" hangingPunct="1">
              <a:lnSpc>
                <a:spcPts val="2000"/>
              </a:lnSpc>
              <a:spcBef>
                <a:spcPts val="400"/>
              </a:spcBef>
              <a:spcAft>
                <a:spcPts val="300"/>
              </a:spcAft>
              <a:buClrTx/>
              <a:buSzPct val="125000"/>
              <a:buFont typeface="Arial" panose="020B0604020202020204" pitchFamily="34" charset="0"/>
              <a:buChar char="•"/>
              <a:tabLst/>
              <a:defRPr sz="1600" b="0" i="0">
                <a:solidFill>
                  <a:schemeClr val="bg1"/>
                </a:solidFill>
                <a:latin typeface="Verdana" panose="020B0604030504040204" pitchFamily="34" charset="0"/>
              </a:defRPr>
            </a:lvl1pPr>
            <a:lvl2pPr indent="-158400">
              <a:buSzPct val="125000"/>
              <a:defRPr sz="1300" b="0" i="0" baseline="0">
                <a:solidFill>
                  <a:schemeClr val="bg1"/>
                </a:solidFill>
                <a:latin typeface="Verdana" panose="020B0604030504040204" pitchFamily="34" charset="0"/>
              </a:defRPr>
            </a:lvl2pPr>
            <a:lvl3pPr indent="-158400">
              <a:buSzPct val="125000"/>
              <a:defRPr sz="1100" b="0" i="0">
                <a:solidFill>
                  <a:schemeClr val="bg1"/>
                </a:solidFill>
                <a:latin typeface="Verdana" panose="020B0604030504040204" pitchFamily="34" charset="0"/>
              </a:defRPr>
            </a:lvl3pPr>
            <a:lvl4pPr indent="-158400">
              <a:buSzPct val="125000"/>
              <a:defRPr sz="1000" b="0" i="0">
                <a:solidFill>
                  <a:schemeClr val="bg1"/>
                </a:solidFill>
                <a:latin typeface="Verdana" panose="020B0604030504040204" pitchFamily="34" charset="0"/>
              </a:defRPr>
            </a:lvl4pPr>
          </a:lstStyle>
          <a:p>
            <a:pPr lvl="0"/>
            <a:r>
              <a:rPr lang="en"/>
              <a:t>To edit basic text styles, click</a:t>
            </a:r>
          </a:p>
          <a:p>
            <a:pPr lvl="1"/>
            <a:r>
              <a:rPr lang="en"/>
              <a:t>Second level</a:t>
            </a:r>
          </a:p>
          <a:p>
            <a:pPr lvl="2"/>
            <a:r>
              <a:rPr lang="en"/>
              <a:t>Third level</a:t>
            </a:r>
          </a:p>
          <a:p>
            <a:pPr lvl="3"/>
            <a:r>
              <a:rPr lang="en"/>
              <a:t>Fourth level</a:t>
            </a:r>
          </a:p>
        </p:txBody>
      </p:sp>
      <p:sp>
        <p:nvSpPr>
          <p:cNvPr id="3" name="Tekstin paikkamerkki 28">
            <a:extLst>
              <a:ext uri="{FF2B5EF4-FFF2-40B4-BE49-F238E27FC236}">
                <a16:creationId xmlns:a16="http://schemas.microsoft.com/office/drawing/2014/main" id="{D132CA51-035D-09A8-B935-DDB170237A87}"/>
              </a:ext>
            </a:extLst>
          </p:cNvPr>
          <p:cNvSpPr>
            <a:spLocks noGrp="1"/>
          </p:cNvSpPr>
          <p:nvPr>
            <p:ph type="body" sz="quarter" idx="22" hasCustomPrompt="1"/>
          </p:nvPr>
        </p:nvSpPr>
        <p:spPr>
          <a:xfrm>
            <a:off x="382957" y="358530"/>
            <a:ext cx="4315706" cy="784470"/>
          </a:xfrm>
          <a:prstGeom prst="rect">
            <a:avLst/>
          </a:prstGeom>
        </p:spPr>
        <p:txBody>
          <a:bodyPr/>
          <a:lstStyle>
            <a:lvl1pPr marL="14400" indent="0">
              <a:lnSpc>
                <a:spcPts val="2700"/>
              </a:lnSpc>
              <a:spcAft>
                <a:spcPts val="0"/>
              </a:spcAft>
              <a:buFontTx/>
              <a:buNone/>
              <a:defRPr sz="2200" b="1" i="0" baseline="0">
                <a:solidFill>
                  <a:schemeClr val="bg1"/>
                </a:solidFill>
                <a:latin typeface="Verdana" panose="020B0604030504040204" pitchFamily="34" charset="0"/>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title.</a:t>
            </a:r>
          </a:p>
        </p:txBody>
      </p:sp>
    </p:spTree>
    <p:extLst>
      <p:ext uri="{BB962C8B-B14F-4D97-AF65-F5344CB8AC3E}">
        <p14:creationId xmlns:p14="http://schemas.microsoft.com/office/powerpoint/2010/main" val="1566176570"/>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godia">
    <p:bg>
      <p:bgPr>
        <a:solidFill>
          <a:srgbClr val="000000"/>
        </a:solidFill>
        <a:effectLst/>
      </p:bgPr>
    </p:bg>
    <p:spTree>
      <p:nvGrpSpPr>
        <p:cNvPr id="1" name=""/>
        <p:cNvGrpSpPr/>
        <p:nvPr/>
      </p:nvGrpSpPr>
      <p:grpSpPr>
        <a:xfrm>
          <a:off x="0" y="0"/>
          <a:ext cx="0" cy="0"/>
          <a:chOff x="0" y="0"/>
          <a:chExt cx="0" cy="0"/>
        </a:xfrm>
      </p:grpSpPr>
      <p:pic>
        <p:nvPicPr>
          <p:cNvPr id="21" name="Kuva 20"/>
          <p:cNvPicPr>
            <a:picLocks noChangeAspect="1"/>
          </p:cNvPicPr>
          <p:nvPr userDrawn="1"/>
        </p:nvPicPr>
        <p:blipFill>
          <a:blip r:embed="rId2"/>
          <a:stretch>
            <a:fillRect/>
          </a:stretch>
        </p:blipFill>
        <p:spPr>
          <a:xfrm>
            <a:off x="2072269" y="1966957"/>
            <a:ext cx="4730093" cy="1172552"/>
          </a:xfrm>
          <a:prstGeom prst="rect">
            <a:avLst/>
          </a:prstGeom>
        </p:spPr>
      </p:pic>
    </p:spTree>
    <p:extLst>
      <p:ext uri="{BB962C8B-B14F-4D97-AF65-F5344CB8AC3E}">
        <p14:creationId xmlns:p14="http://schemas.microsoft.com/office/powerpoint/2010/main" val="1151411044"/>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Otsikkodia">
    <p:bg>
      <p:bgPr>
        <a:solidFill>
          <a:srgbClr val="000000"/>
        </a:solidFill>
        <a:effectLst/>
      </p:bgPr>
    </p:bg>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stretch>
            <a:fillRect/>
          </a:stretch>
        </p:blipFill>
        <p:spPr>
          <a:xfrm>
            <a:off x="8335004" y="370433"/>
            <a:ext cx="437200" cy="437174"/>
          </a:xfrm>
          <a:prstGeom prst="rect">
            <a:avLst/>
          </a:prstGeom>
        </p:spPr>
      </p:pic>
      <p:sp>
        <p:nvSpPr>
          <p:cNvPr id="9" name="Tekstin paikkamerkki 28"/>
          <p:cNvSpPr>
            <a:spLocks noGrp="1"/>
          </p:cNvSpPr>
          <p:nvPr>
            <p:ph type="body" sz="quarter" idx="15" hasCustomPrompt="1"/>
          </p:nvPr>
        </p:nvSpPr>
        <p:spPr>
          <a:xfrm>
            <a:off x="1072800" y="1881898"/>
            <a:ext cx="6977283" cy="1165268"/>
          </a:xfrm>
          <a:prstGeom prst="rect">
            <a:avLst/>
          </a:prstGeom>
        </p:spPr>
        <p:txBody>
          <a:bodyPr>
            <a:normAutofit/>
          </a:bodyPr>
          <a:lstStyle>
            <a:lvl1pPr marL="10800" indent="0">
              <a:lnSpc>
                <a:spcPct val="100000"/>
              </a:lnSpc>
              <a:spcBef>
                <a:spcPts val="0"/>
              </a:spcBef>
              <a:spcAft>
                <a:spcPts val="0"/>
              </a:spcAft>
              <a:buFontTx/>
              <a:buNone/>
              <a:defRPr sz="2600" b="1" baseline="0">
                <a:solidFill>
                  <a:schemeClr val="bg1"/>
                </a:solidFill>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main title.</a:t>
            </a:r>
          </a:p>
        </p:txBody>
      </p:sp>
      <p:sp>
        <p:nvSpPr>
          <p:cNvPr id="10" name="Dian numeron paikkamerkki 3"/>
          <p:cNvSpPr>
            <a:spLocks noGrp="1"/>
          </p:cNvSpPr>
          <p:nvPr>
            <p:ph type="sldNum" sz="quarter" idx="12"/>
          </p:nvPr>
        </p:nvSpPr>
        <p:spPr>
          <a:xfrm>
            <a:off x="8005977" y="4729407"/>
            <a:ext cx="863990" cy="165406"/>
          </a:xfrm>
          <a:prstGeom prst="rect">
            <a:avLst/>
          </a:prstGeom>
        </p:spPr>
        <p:txBody>
          <a:bodyPr/>
          <a:lstStyle>
            <a:lvl1pPr>
              <a:defRPr sz="700">
                <a:solidFill>
                  <a:schemeClr val="bg1"/>
                </a:solidFill>
              </a:defRPr>
            </a:lvl1pPr>
          </a:lstStyle>
          <a:p>
            <a:fld id="{6FCB6B90-8271-4E8F-82C1-E646FBB48A2E}" type="slidenum">
              <a:rPr lang="fi-FI" smtClean="0"/>
              <a:pPr/>
              <a:t>‹#›</a:t>
            </a:fld>
            <a:endParaRPr lang="fi-FI"/>
          </a:p>
        </p:txBody>
      </p:sp>
      <p:sp>
        <p:nvSpPr>
          <p:cNvPr id="12" name="Päivämäärän paikkamerkki 1"/>
          <p:cNvSpPr>
            <a:spLocks noGrp="1"/>
          </p:cNvSpPr>
          <p:nvPr>
            <p:ph type="dt" sz="half" idx="10"/>
          </p:nvPr>
        </p:nvSpPr>
        <p:spPr>
          <a:xfrm>
            <a:off x="282027" y="4728047"/>
            <a:ext cx="916709" cy="164690"/>
          </a:xfrm>
        </p:spPr>
        <p:txBody>
          <a:bodyPr/>
          <a:lstStyle>
            <a:lvl1pPr>
              <a:defRPr>
                <a:solidFill>
                  <a:schemeClr val="bg1"/>
                </a:solidFill>
              </a:defRPr>
            </a:lvl1pPr>
          </a:lstStyle>
          <a:p>
            <a:fld id="{F553C366-6A2C-43B9-A437-B827E0484441}" type="datetime1">
              <a:rPr lang="fi-FI" smtClean="0"/>
              <a:t>22.9.2026</a:t>
            </a:fld>
            <a:endParaRPr lang="fi-FI"/>
          </a:p>
        </p:txBody>
      </p:sp>
      <p:sp>
        <p:nvSpPr>
          <p:cNvPr id="14" name="Alatunnisteen paikkamerkki 2"/>
          <p:cNvSpPr>
            <a:spLocks noGrp="1"/>
          </p:cNvSpPr>
          <p:nvPr>
            <p:ph type="ftr" sz="quarter" idx="11"/>
          </p:nvPr>
        </p:nvSpPr>
        <p:spPr>
          <a:xfrm>
            <a:off x="1111510" y="4728047"/>
            <a:ext cx="1295891" cy="164690"/>
          </a:xfrm>
        </p:spPr>
        <p:txBody>
          <a:bodyPr/>
          <a:lstStyle>
            <a:lvl1pPr>
              <a:defRPr>
                <a:solidFill>
                  <a:schemeClr val="bg1"/>
                </a:solidFill>
              </a:defRPr>
            </a:lvl1pPr>
          </a:lstStyle>
          <a:p>
            <a:r>
              <a:rPr lang="en"/>
              <a:t>Technology Industries of Finland</a:t>
            </a:r>
          </a:p>
        </p:txBody>
      </p:sp>
    </p:spTree>
    <p:extLst>
      <p:ext uri="{BB962C8B-B14F-4D97-AF65-F5344CB8AC3E}">
        <p14:creationId xmlns:p14="http://schemas.microsoft.com/office/powerpoint/2010/main" val="2584746411"/>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isältödia isoille taulukoille">
    <p:spTree>
      <p:nvGrpSpPr>
        <p:cNvPr id="1" name=""/>
        <p:cNvGrpSpPr/>
        <p:nvPr/>
      </p:nvGrpSpPr>
      <p:grpSpPr>
        <a:xfrm>
          <a:off x="0" y="0"/>
          <a:ext cx="0" cy="0"/>
          <a:chOff x="0" y="0"/>
          <a:chExt cx="0" cy="0"/>
        </a:xfrm>
      </p:grpSpPr>
      <p:sp>
        <p:nvSpPr>
          <p:cNvPr id="30" name="Tekstin paikkamerkki 28"/>
          <p:cNvSpPr>
            <a:spLocks noGrp="1"/>
          </p:cNvSpPr>
          <p:nvPr>
            <p:ph type="body" sz="quarter" idx="15" hasCustomPrompt="1"/>
          </p:nvPr>
        </p:nvSpPr>
        <p:spPr>
          <a:xfrm>
            <a:off x="252000" y="282149"/>
            <a:ext cx="7992000" cy="821163"/>
          </a:xfrm>
          <a:prstGeom prst="rect">
            <a:avLst/>
          </a:prstGeom>
        </p:spPr>
        <p:txBody>
          <a:bodyPr/>
          <a:lstStyle>
            <a:lvl1pPr marL="14400" indent="0">
              <a:lnSpc>
                <a:spcPts val="2700"/>
              </a:lnSpc>
              <a:spcAft>
                <a:spcPts val="0"/>
              </a:spcAft>
              <a:buFontTx/>
              <a:buNone/>
              <a:defRPr sz="2200" b="1">
                <a:solidFill>
                  <a:srgbClr val="000000"/>
                </a:solidFill>
              </a:defRPr>
            </a:lvl1pPr>
            <a:lvl2pPr marL="314865" indent="0">
              <a:spcAft>
                <a:spcPts val="0"/>
              </a:spcAft>
              <a:buFontTx/>
              <a:buNone/>
              <a:defRPr sz="2200" b="1">
                <a:solidFill>
                  <a:srgbClr val="666666"/>
                </a:solidFill>
              </a:defRPr>
            </a:lvl2pPr>
            <a:lvl3pPr marL="629724" indent="0">
              <a:spcAft>
                <a:spcPts val="0"/>
              </a:spcAft>
              <a:buFontTx/>
              <a:buNone/>
              <a:defRPr sz="2200" b="1">
                <a:solidFill>
                  <a:srgbClr val="666666"/>
                </a:solidFill>
              </a:defRPr>
            </a:lvl3pPr>
            <a:lvl4pPr marL="944589" indent="0">
              <a:spcAft>
                <a:spcPts val="0"/>
              </a:spcAft>
              <a:buFontTx/>
              <a:buNone/>
              <a:defRPr sz="2200" b="1">
                <a:solidFill>
                  <a:srgbClr val="666666"/>
                </a:solidFill>
              </a:defRPr>
            </a:lvl4pPr>
            <a:lvl5pPr marL="1267851" indent="0">
              <a:spcAft>
                <a:spcPts val="0"/>
              </a:spcAft>
              <a:buFontTx/>
              <a:buNone/>
              <a:defRPr sz="2200" b="1">
                <a:solidFill>
                  <a:srgbClr val="666666"/>
                </a:solidFill>
              </a:defRPr>
            </a:lvl5pPr>
          </a:lstStyle>
          <a:p>
            <a:pPr lvl="0"/>
            <a:r>
              <a:rPr lang="en"/>
              <a:t>Click to edit the subheading.</a:t>
            </a:r>
          </a:p>
        </p:txBody>
      </p:sp>
      <p:pic>
        <p:nvPicPr>
          <p:cNvPr id="10" name="Kuva 9"/>
          <p:cNvPicPr>
            <a:picLocks noChangeAspect="1"/>
          </p:cNvPicPr>
          <p:nvPr userDrawn="1"/>
        </p:nvPicPr>
        <p:blipFill>
          <a:blip r:embed="rId2"/>
          <a:stretch>
            <a:fillRect/>
          </a:stretch>
        </p:blipFill>
        <p:spPr>
          <a:xfrm>
            <a:off x="8335624" y="368923"/>
            <a:ext cx="437056" cy="437032"/>
          </a:xfrm>
          <a:prstGeom prst="rect">
            <a:avLst/>
          </a:prstGeom>
        </p:spPr>
      </p:pic>
      <p:sp>
        <p:nvSpPr>
          <p:cNvPr id="17" name="Dian numeron paikkamerkki 3"/>
          <p:cNvSpPr>
            <a:spLocks noGrp="1"/>
          </p:cNvSpPr>
          <p:nvPr>
            <p:ph type="sldNum" sz="quarter" idx="12"/>
          </p:nvPr>
        </p:nvSpPr>
        <p:spPr>
          <a:xfrm>
            <a:off x="8005977" y="4729407"/>
            <a:ext cx="863990" cy="165406"/>
          </a:xfrm>
          <a:prstGeom prst="rect">
            <a:avLst/>
          </a:prstGeom>
        </p:spPr>
        <p:txBody>
          <a:bodyPr/>
          <a:lstStyle>
            <a:lvl1pPr>
              <a:defRPr sz="700"/>
            </a:lvl1pPr>
          </a:lstStyle>
          <a:p>
            <a:fld id="{6FCB6B90-8271-4E8F-82C1-E646FBB48A2E}" type="slidenum">
              <a:rPr lang="fi-FI" smtClean="0"/>
              <a:pPr/>
              <a:t>‹#›</a:t>
            </a:fld>
            <a:endParaRPr lang="fi-FI"/>
          </a:p>
        </p:txBody>
      </p:sp>
      <p:sp>
        <p:nvSpPr>
          <p:cNvPr id="18" name="Päivämäärän paikkamerkki 1"/>
          <p:cNvSpPr>
            <a:spLocks noGrp="1"/>
          </p:cNvSpPr>
          <p:nvPr>
            <p:ph type="dt" sz="half" idx="10"/>
          </p:nvPr>
        </p:nvSpPr>
        <p:spPr>
          <a:xfrm>
            <a:off x="282027" y="4728047"/>
            <a:ext cx="916709" cy="164690"/>
          </a:xfrm>
        </p:spPr>
        <p:txBody>
          <a:bodyPr/>
          <a:lstStyle/>
          <a:p>
            <a:fld id="{E70C97DB-DA9C-4CFA-B970-B8599B25F3E4}" type="datetime1">
              <a:rPr lang="fi-FI" smtClean="0"/>
              <a:t>22.9.2026</a:t>
            </a:fld>
            <a:endParaRPr lang="fi-FI"/>
          </a:p>
        </p:txBody>
      </p:sp>
      <p:sp>
        <p:nvSpPr>
          <p:cNvPr id="19" name="Alatunnisteen paikkamerkki 2"/>
          <p:cNvSpPr>
            <a:spLocks noGrp="1"/>
          </p:cNvSpPr>
          <p:nvPr>
            <p:ph type="ftr" sz="quarter" idx="11"/>
          </p:nvPr>
        </p:nvSpPr>
        <p:spPr>
          <a:xfrm>
            <a:off x="1111510" y="4728047"/>
            <a:ext cx="1295891" cy="164690"/>
          </a:xfrm>
        </p:spPr>
        <p:txBody>
          <a:bodyPr/>
          <a:lstStyle/>
          <a:p>
            <a:r>
              <a:rPr lang="en"/>
              <a:t>Technology Industries of Finland</a:t>
            </a:r>
          </a:p>
        </p:txBody>
      </p:sp>
      <p:sp>
        <p:nvSpPr>
          <p:cNvPr id="5" name="Sisällön paikkamerkki 4"/>
          <p:cNvSpPr>
            <a:spLocks noGrp="1"/>
          </p:cNvSpPr>
          <p:nvPr>
            <p:ph sz="quarter" idx="17"/>
          </p:nvPr>
        </p:nvSpPr>
        <p:spPr>
          <a:xfrm>
            <a:off x="381000" y="1103313"/>
            <a:ext cx="8391525" cy="3541712"/>
          </a:xfrm>
        </p:spPr>
        <p:txBody>
          <a:bodyPr/>
          <a:lstStyle>
            <a:lvl1pPr marL="0" indent="0">
              <a:buFontTx/>
              <a:buNone/>
              <a:defRPr/>
            </a:lvl1pPr>
            <a:lvl2pPr marL="471332" indent="0">
              <a:lnSpc>
                <a:spcPts val="1800"/>
              </a:lnSpc>
              <a:spcBef>
                <a:spcPts val="200"/>
              </a:spcBef>
              <a:spcAft>
                <a:spcPts val="200"/>
              </a:spcAft>
              <a:buFontTx/>
              <a:buNone/>
              <a:defRPr/>
            </a:lvl2pPr>
            <a:lvl3pPr marL="786191" indent="0">
              <a:lnSpc>
                <a:spcPts val="1800"/>
              </a:lnSpc>
              <a:spcBef>
                <a:spcPts val="200"/>
              </a:spcBef>
              <a:spcAft>
                <a:spcPts val="200"/>
              </a:spcAft>
              <a:buFontTx/>
              <a:buNone/>
              <a:defRPr/>
            </a:lvl3pPr>
            <a:lvl4pPr marL="1109451" indent="0">
              <a:lnSpc>
                <a:spcPts val="1800"/>
              </a:lnSpc>
              <a:spcBef>
                <a:spcPts val="200"/>
              </a:spcBef>
              <a:spcAft>
                <a:spcPts val="200"/>
              </a:spcAft>
              <a:buFontTx/>
              <a:buNone/>
              <a:defRPr/>
            </a:lvl4pPr>
          </a:lstStyle>
          <a:p>
            <a:pPr lvl="0"/>
            <a:r>
              <a:rPr lang="en"/>
              <a:t>To edit basic text styles, click</a:t>
            </a:r>
          </a:p>
        </p:txBody>
      </p:sp>
      <p:sp>
        <p:nvSpPr>
          <p:cNvPr id="16" name="Tekstin paikkamerkki 2"/>
          <p:cNvSpPr>
            <a:spLocks noGrp="1"/>
          </p:cNvSpPr>
          <p:nvPr>
            <p:ph type="body" sz="quarter" idx="18" hasCustomPrompt="1"/>
          </p:nvPr>
        </p:nvSpPr>
        <p:spPr>
          <a:xfrm>
            <a:off x="2334682" y="4727574"/>
            <a:ext cx="2971717" cy="165163"/>
          </a:xfrm>
        </p:spPr>
        <p:txBody>
          <a:bodyPr>
            <a:noAutofit/>
          </a:bodyPr>
          <a:lstStyle>
            <a:lvl1pPr marL="0" indent="0">
              <a:lnSpc>
                <a:spcPct val="100000"/>
              </a:lnSpc>
              <a:spcBef>
                <a:spcPts val="0"/>
              </a:spcBef>
              <a:spcAft>
                <a:spcPts val="0"/>
              </a:spcAft>
              <a:buFontTx/>
              <a:buNone/>
              <a:defRPr sz="700" spc="0" baseline="0"/>
            </a:lvl1pPr>
          </a:lstStyle>
          <a:p>
            <a:pPr lvl="0"/>
            <a:r>
              <a:rPr lang="en"/>
              <a:t>Source Here</a:t>
            </a:r>
          </a:p>
        </p:txBody>
      </p:sp>
    </p:spTree>
    <p:extLst>
      <p:ext uri="{BB962C8B-B14F-4D97-AF65-F5344CB8AC3E}">
        <p14:creationId xmlns:p14="http://schemas.microsoft.com/office/powerpoint/2010/main" val="984878934"/>
      </p:ext>
    </p:extLst>
  </p:cSld>
  <p:clrMapOvr>
    <a:masterClrMapping/>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Haalea violetti 3">
    <p:bg>
      <p:bgPr>
        <a:solidFill>
          <a:srgbClr val="DFD8F3"/>
        </a:solidFill>
        <a:effectLst/>
      </p:bgPr>
    </p:bg>
    <p:spTree>
      <p:nvGrpSpPr>
        <p:cNvPr id="1" name=""/>
        <p:cNvGrpSpPr/>
        <p:nvPr/>
      </p:nvGrpSpPr>
      <p:grpSpPr>
        <a:xfrm>
          <a:off x="0" y="0"/>
          <a:ext cx="0" cy="0"/>
          <a:chOff x="0" y="0"/>
          <a:chExt cx="0" cy="0"/>
        </a:xfrm>
      </p:grpSpPr>
      <p:sp>
        <p:nvSpPr>
          <p:cNvPr id="15" name="object 5" descr="$PPTXTitle">
            <a:extLst>
              <a:ext uri="{FF2B5EF4-FFF2-40B4-BE49-F238E27FC236}">
                <a16:creationId xmlns:a16="http://schemas.microsoft.com/office/drawing/2014/main" id="{9D8CE3D2-AD17-774D-D3EF-B47A4E11E771}"/>
              </a:ext>
            </a:extLst>
          </p:cNvPr>
          <p:cNvSpPr txBox="1">
            <a:spLocks noGrp="1"/>
          </p:cNvSpPr>
          <p:nvPr>
            <p:ph type="title" hasCustomPrompt="1"/>
          </p:nvPr>
        </p:nvSpPr>
        <p:spPr>
          <a:xfrm>
            <a:off x="375410" y="468451"/>
            <a:ext cx="4297680" cy="1122742"/>
          </a:xfrm>
          <a:prstGeom prst="rect">
            <a:avLst/>
          </a:prstGeom>
        </p:spPr>
        <p:txBody>
          <a:bodyPr vert="horz" wrap="square" lIns="0" tIns="14604" rIns="0" bIns="0" rtlCol="0">
            <a:spAutoFit/>
          </a:bodyPr>
          <a:lstStyle>
            <a:lvl1pPr>
              <a:defRPr b="1" i="0">
                <a:latin typeface="Verdana" panose="020B0604030504040204" pitchFamily="34" charset="0"/>
              </a:defRPr>
            </a:lvl1pPr>
          </a:lstStyle>
          <a:p>
            <a:pPr marL="12700" marR="5080">
              <a:lnSpc>
                <a:spcPct val="99900"/>
              </a:lnSpc>
              <a:spcBef>
                <a:spcPts val="114"/>
              </a:spcBef>
            </a:pPr>
            <a:r>
              <a:rPr lang="en" spc="-10"/>
              <a:t>Click to edit </a:t>
            </a:r>
            <a:br>
              <a:rPr lang="fi-FI" spc="-10"/>
            </a:br>
            <a:r>
              <a:rPr lang="en" spc="-10"/>
              <a:t>the main title </a:t>
            </a:r>
            <a:br>
              <a:rPr lang="fi-FI" spc="-10"/>
            </a:br>
            <a:r>
              <a:rPr lang="en" spc="-10"/>
              <a:t>.</a:t>
            </a:r>
            <a:endParaRPr spc="-20"/>
          </a:p>
        </p:txBody>
      </p:sp>
      <p:sp>
        <p:nvSpPr>
          <p:cNvPr id="18" name="Kuvan paikkamerkki 6">
            <a:extLst>
              <a:ext uri="{FF2B5EF4-FFF2-40B4-BE49-F238E27FC236}">
                <a16:creationId xmlns:a16="http://schemas.microsoft.com/office/drawing/2014/main" id="{ABD8854E-A09A-B8C2-65A2-8B1912162542}"/>
              </a:ext>
            </a:extLst>
          </p:cNvPr>
          <p:cNvSpPr>
            <a:spLocks noGrp="1"/>
          </p:cNvSpPr>
          <p:nvPr>
            <p:ph type="pic" sz="quarter" idx="18"/>
          </p:nvPr>
        </p:nvSpPr>
        <p:spPr>
          <a:xfrm>
            <a:off x="5090400" y="0"/>
            <a:ext cx="4053605" cy="4438776"/>
          </a:xfrm>
          <a:prstGeom prst="rect">
            <a:avLst/>
          </a:prstGeom>
          <a:solidFill>
            <a:schemeClr val="bg1"/>
          </a:solidFill>
        </p:spPr>
        <p:txBody>
          <a:bodyPr anchor="ctr"/>
          <a:lstStyle>
            <a:lvl1pPr marL="0" indent="0" algn="ctr">
              <a:buFontTx/>
              <a:buNone/>
              <a:defRPr sz="1500" b="0" i="0">
                <a:solidFill>
                  <a:srgbClr val="FF00B8"/>
                </a:solidFill>
                <a:latin typeface="Verdana" panose="020B0604030504040204" pitchFamily="34" charset="0"/>
              </a:defRPr>
            </a:lvl1pPr>
          </a:lstStyle>
          <a:p>
            <a:r>
              <a:rPr lang="en"/>
              <a:t>To add an image, click the icon</a:t>
            </a:r>
          </a:p>
        </p:txBody>
      </p:sp>
      <p:pic>
        <p:nvPicPr>
          <p:cNvPr id="2" name="Kuva 1">
            <a:extLst>
              <a:ext uri="{FF2B5EF4-FFF2-40B4-BE49-F238E27FC236}">
                <a16:creationId xmlns:a16="http://schemas.microsoft.com/office/drawing/2014/main" id="{6A60EC8B-19DB-5412-FFF2-2ECC61F5D94A}"/>
              </a:ext>
            </a:extLst>
          </p:cNvPr>
          <p:cNvPicPr>
            <a:picLocks noChangeAspect="1"/>
          </p:cNvPicPr>
          <p:nvPr userDrawn="1"/>
        </p:nvPicPr>
        <p:blipFill>
          <a:blip r:embed="rId2"/>
          <a:stretch>
            <a:fillRect/>
          </a:stretch>
        </p:blipFill>
        <p:spPr>
          <a:xfrm>
            <a:off x="147239" y="4192232"/>
            <a:ext cx="2626520" cy="908634"/>
          </a:xfrm>
          <a:prstGeom prst="rect">
            <a:avLst/>
          </a:prstGeom>
        </p:spPr>
      </p:pic>
    </p:spTree>
    <p:extLst>
      <p:ext uri="{BB962C8B-B14F-4D97-AF65-F5344CB8AC3E}">
        <p14:creationId xmlns:p14="http://schemas.microsoft.com/office/powerpoint/2010/main" val="119642981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Päivämäärän paikkamerkki 3"/>
          <p:cNvSpPr>
            <a:spLocks noGrp="1"/>
          </p:cNvSpPr>
          <p:nvPr>
            <p:ph type="dt" sz="half" idx="2"/>
          </p:nvPr>
        </p:nvSpPr>
        <p:spPr>
          <a:xfrm>
            <a:off x="282028" y="4751463"/>
            <a:ext cx="829280"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fld id="{1B16F53B-7158-4458-A0D4-1436C88C6842}" type="datetime1">
              <a:rPr lang="fi-FI" smtClean="0"/>
              <a:pPr/>
              <a:t>22.9.2026</a:t>
            </a:fld>
            <a:endParaRPr lang="fi-FI"/>
          </a:p>
        </p:txBody>
      </p:sp>
      <p:sp>
        <p:nvSpPr>
          <p:cNvPr id="8" name="Alatunnisteen paikkamerkki 4"/>
          <p:cNvSpPr>
            <a:spLocks noGrp="1"/>
          </p:cNvSpPr>
          <p:nvPr>
            <p:ph type="ftr" sz="quarter" idx="3"/>
          </p:nvPr>
        </p:nvSpPr>
        <p:spPr>
          <a:xfrm>
            <a:off x="1111307" y="4751463"/>
            <a:ext cx="1296094" cy="163042"/>
          </a:xfrm>
          <a:prstGeom prst="rect">
            <a:avLst/>
          </a:prstGeom>
        </p:spPr>
        <p:txBody>
          <a:bodyPr vert="horz" lIns="91440" tIns="45720" rIns="91440" bIns="45720" rtlCol="0" anchor="t"/>
          <a:lstStyle>
            <a:lvl1pPr algn="l">
              <a:defRPr sz="650" b="0" i="0">
                <a:solidFill>
                  <a:srgbClr val="000000"/>
                </a:solidFill>
                <a:latin typeface="Verdana" panose="020B0604030504040204" pitchFamily="34" charset="0"/>
                <a:ea typeface="Verdana" panose="020B0604030504040204" pitchFamily="34" charset="0"/>
                <a:cs typeface="Verdana" panose="020B0604030504040204" pitchFamily="34" charset="0"/>
              </a:defRPr>
            </a:lvl1pPr>
          </a:lstStyle>
          <a:p>
            <a:r>
              <a:rPr lang="en"/>
              <a:t>Technology Industries of Finland</a:t>
            </a:r>
          </a:p>
        </p:txBody>
      </p:sp>
      <p:sp>
        <p:nvSpPr>
          <p:cNvPr id="13" name="Dian numeron paikkamerkki 1"/>
          <p:cNvSpPr>
            <a:spLocks noGrp="1"/>
          </p:cNvSpPr>
          <p:nvPr>
            <p:ph type="sldNum" sz="quarter" idx="4"/>
          </p:nvPr>
        </p:nvSpPr>
        <p:spPr>
          <a:xfrm>
            <a:off x="8005977" y="4752579"/>
            <a:ext cx="863990" cy="166687"/>
          </a:xfrm>
          <a:prstGeom prst="rect">
            <a:avLst/>
          </a:prstGeom>
        </p:spPr>
        <p:txBody>
          <a:bodyPr vert="horz" lIns="91440" tIns="45720" rIns="91440" bIns="45720" rtlCol="0" anchor="t"/>
          <a:lstStyle>
            <a:lvl1pPr algn="r">
              <a:defRPr sz="650" b="0" i="0">
                <a:solidFill>
                  <a:srgbClr val="000000"/>
                </a:solidFill>
                <a:latin typeface="Verdana" panose="020B0604030504040204" pitchFamily="34" charset="0"/>
              </a:defRPr>
            </a:lvl1pPr>
          </a:lstStyle>
          <a:p>
            <a:fld id="{6FCB6B90-8271-4E8F-82C1-E646FBB48A2E}" type="slidenum">
              <a:rPr lang="fi-FI" smtClean="0"/>
              <a:pPr/>
              <a:t>‹#›</a:t>
            </a:fld>
            <a:endParaRPr lang="fi-FI"/>
          </a:p>
        </p:txBody>
      </p:sp>
      <p:sp>
        <p:nvSpPr>
          <p:cNvPr id="18" name="Tekstin paikkamerkki 3">
            <a:extLst>
              <a:ext uri="{FF2B5EF4-FFF2-40B4-BE49-F238E27FC236}">
                <a16:creationId xmlns:a16="http://schemas.microsoft.com/office/drawing/2014/main" id="{68BFA817-E88F-DBBC-AA26-001D0CE89741}"/>
              </a:ext>
            </a:extLst>
          </p:cNvPr>
          <p:cNvSpPr>
            <a:spLocks noGrp="1"/>
          </p:cNvSpPr>
          <p:nvPr>
            <p:ph type="body" idx="1"/>
          </p:nvPr>
        </p:nvSpPr>
        <p:spPr>
          <a:xfrm>
            <a:off x="380667" y="1257300"/>
            <a:ext cx="7826188" cy="3200400"/>
          </a:xfrm>
          <a:prstGeom prst="rect">
            <a:avLst/>
          </a:prstGeom>
        </p:spPr>
        <p:txBody>
          <a:bodyPr vert="horz" lIns="91440" tIns="45720" rIns="91440" bIns="45720" rtlCol="0">
            <a:normAutofit/>
          </a:bodyPr>
          <a:lstStyle/>
          <a:p>
            <a:pPr lvl="0"/>
            <a:r>
              <a:rPr lang="en"/>
              <a:t>To edit basic text styles, click</a:t>
            </a:r>
          </a:p>
          <a:p>
            <a:pPr lvl="1"/>
            <a:r>
              <a:rPr lang="en"/>
              <a:t>Second level</a:t>
            </a:r>
          </a:p>
          <a:p>
            <a:pPr lvl="2"/>
            <a:r>
              <a:rPr lang="en"/>
              <a:t>Third level</a:t>
            </a:r>
          </a:p>
          <a:p>
            <a:pPr lvl="3"/>
            <a:r>
              <a:rPr lang="en"/>
              <a:t>Fourth level</a:t>
            </a:r>
          </a:p>
        </p:txBody>
      </p:sp>
      <p:sp>
        <p:nvSpPr>
          <p:cNvPr id="19" name="Otsikon paikkamerkki 2">
            <a:extLst>
              <a:ext uri="{FF2B5EF4-FFF2-40B4-BE49-F238E27FC236}">
                <a16:creationId xmlns:a16="http://schemas.microsoft.com/office/drawing/2014/main" id="{1BD39E7E-D31E-B4A3-0025-60292DA10EF8}"/>
              </a:ext>
            </a:extLst>
          </p:cNvPr>
          <p:cNvSpPr>
            <a:spLocks noGrp="1"/>
          </p:cNvSpPr>
          <p:nvPr>
            <p:ph type="title"/>
          </p:nvPr>
        </p:nvSpPr>
        <p:spPr>
          <a:xfrm>
            <a:off x="380667" y="370468"/>
            <a:ext cx="7826187" cy="761121"/>
          </a:xfrm>
          <a:prstGeom prst="rect">
            <a:avLst/>
          </a:prstGeom>
        </p:spPr>
        <p:txBody>
          <a:bodyPr vert="horz" lIns="91440" tIns="45720" rIns="91440" bIns="45720" rtlCol="0" anchor="t">
            <a:normAutofit/>
          </a:bodyPr>
          <a:lstStyle/>
          <a:p>
            <a:r>
              <a:rPr lang="en"/>
              <a:t>Edit Basic Style. click.</a:t>
            </a:r>
          </a:p>
        </p:txBody>
      </p:sp>
    </p:spTree>
    <p:extLst>
      <p:ext uri="{BB962C8B-B14F-4D97-AF65-F5344CB8AC3E}">
        <p14:creationId xmlns:p14="http://schemas.microsoft.com/office/powerpoint/2010/main" val="729942253"/>
      </p:ext>
    </p:extLst>
  </p:cSld>
  <p:clrMap bg1="lt1" tx1="dk1" bg2="lt2" tx2="dk2" accent1="accent1" accent2="accent2" accent3="accent3" accent4="accent4" accent5="accent5" accent6="accent6" hlink="hlink" folHlink="folHlink"/>
  <p:sldLayoutIdLst>
    <p:sldLayoutId id="2147483711" r:id="rId1"/>
    <p:sldLayoutId id="2147483755" r:id="rId2"/>
    <p:sldLayoutId id="2147483702" r:id="rId3"/>
    <p:sldLayoutId id="2147483707" r:id="rId4"/>
    <p:sldLayoutId id="2147483691" r:id="rId5"/>
    <p:sldLayoutId id="2147483696" r:id="rId6"/>
    <p:sldLayoutId id="2147483680" r:id="rId7"/>
    <p:sldLayoutId id="2147483674" r:id="rId8"/>
    <p:sldLayoutId id="2147483760" r:id="rId9"/>
    <p:sldLayoutId id="2147483763" r:id="rId10"/>
    <p:sldLayoutId id="2147483761" r:id="rId11"/>
    <p:sldLayoutId id="2147483759" r:id="rId12"/>
    <p:sldLayoutId id="2147483713" r:id="rId13"/>
    <p:sldLayoutId id="2147483762" r:id="rId14"/>
    <p:sldLayoutId id="2147483751" r:id="rId15"/>
    <p:sldLayoutId id="2147483735" r:id="rId16"/>
    <p:sldLayoutId id="2147483683" r:id="rId17"/>
    <p:sldLayoutId id="2147483750" r:id="rId18"/>
    <p:sldLayoutId id="2147483720" r:id="rId19"/>
    <p:sldLayoutId id="2147483765" r:id="rId20"/>
    <p:sldLayoutId id="2147483749" r:id="rId21"/>
    <p:sldLayoutId id="2147483734" r:id="rId22"/>
    <p:sldLayoutId id="2147483724" r:id="rId23"/>
    <p:sldLayoutId id="2147483743" r:id="rId24"/>
    <p:sldLayoutId id="2147483716" r:id="rId25"/>
    <p:sldLayoutId id="2147483740" r:id="rId26"/>
    <p:sldLayoutId id="2147483752" r:id="rId27"/>
    <p:sldLayoutId id="2147483738" r:id="rId28"/>
    <p:sldLayoutId id="2147483682" r:id="rId29"/>
    <p:sldLayoutId id="2147483744" r:id="rId30"/>
    <p:sldLayoutId id="2147483736" r:id="rId31"/>
    <p:sldLayoutId id="2147483681" r:id="rId32"/>
    <p:sldLayoutId id="2147483745" r:id="rId33"/>
    <p:sldLayoutId id="2147483737" r:id="rId34"/>
    <p:sldLayoutId id="2147483679" r:id="rId35"/>
    <p:sldLayoutId id="2147483756" r:id="rId36"/>
    <p:sldLayoutId id="2147483726" r:id="rId37"/>
    <p:sldLayoutId id="2147483764" r:id="rId38"/>
    <p:sldLayoutId id="2147483746" r:id="rId39"/>
    <p:sldLayoutId id="2147483670" r:id="rId40"/>
    <p:sldLayoutId id="2147483686" r:id="rId41"/>
    <p:sldLayoutId id="2147483753" r:id="rId42"/>
    <p:sldLayoutId id="2147483727" r:id="rId43"/>
    <p:sldLayoutId id="2147483757" r:id="rId44"/>
    <p:sldLayoutId id="2147483747" r:id="rId45"/>
    <p:sldLayoutId id="2147483671" r:id="rId46"/>
    <p:sldLayoutId id="2147483687" r:id="rId47"/>
    <p:sldLayoutId id="2147483748" r:id="rId48"/>
    <p:sldLayoutId id="2147483739" r:id="rId49"/>
    <p:sldLayoutId id="2147483685" r:id="rId50"/>
    <p:sldLayoutId id="2147483754" r:id="rId51"/>
    <p:sldLayoutId id="2147483701" r:id="rId52"/>
    <p:sldLayoutId id="2147483725" r:id="rId53"/>
    <p:sldLayoutId id="2147483649" r:id="rId54"/>
    <p:sldLayoutId id="2147483766" r:id="rId55"/>
    <p:sldLayoutId id="2147483767" r:id="rId56"/>
    <p:sldLayoutId id="2147483768" r:id="rId57"/>
  </p:sldLayoutIdLst>
  <p:transition spd="med">
    <p:fade/>
  </p:transition>
  <p:hf hdr="0"/>
  <p:txStyles>
    <p:titleStyle>
      <a:lvl1pPr marL="14400" algn="l" defTabSz="806052" rtl="0" eaLnBrk="1" latinLnBrk="0" hangingPunct="1">
        <a:lnSpc>
          <a:spcPts val="2700"/>
        </a:lnSpc>
        <a:spcBef>
          <a:spcPts val="0"/>
        </a:spcBef>
        <a:spcAft>
          <a:spcPts val="0"/>
        </a:spcAft>
        <a:buNone/>
        <a:defRPr sz="2000" b="1" i="0" kern="1200" spc="-35" baseline="0">
          <a:solidFill>
            <a:srgbClr val="000000"/>
          </a:solidFill>
          <a:latin typeface="Verdana" panose="020B0604030504040204" pitchFamily="34" charset="0"/>
          <a:ea typeface="Adobe Fan Heiti Std B" panose="020B0700000000000000" pitchFamily="34" charset="-128"/>
          <a:cs typeface="Adobe Hebrew" panose="02040503050201020203" pitchFamily="18" charset="-79"/>
        </a:defRPr>
      </a:lvl1pPr>
    </p:titleStyle>
    <p:bodyStyle>
      <a:lvl1pPr marL="234000" indent="-212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60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1pPr>
      <a:lvl2pPr marL="629732" indent="-158400" algn="l" defTabSz="806052" rtl="0" eaLnBrk="1" latinLnBrk="0" hangingPunct="1">
        <a:lnSpc>
          <a:spcPts val="1800"/>
        </a:lnSpc>
        <a:spcBef>
          <a:spcPts val="200"/>
        </a:spcBef>
        <a:spcAft>
          <a:spcPts val="200"/>
        </a:spcAft>
        <a:buClrTx/>
        <a:buSzPct val="125000"/>
        <a:buFont typeface="Arial" pitchFamily="34" charset="0"/>
        <a:buChar char="–"/>
        <a:defRPr sz="130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2pPr>
      <a:lvl3pPr marL="944591" indent="-158400" algn="l" defTabSz="806052" rtl="0" eaLnBrk="1" latinLnBrk="0" hangingPunct="1">
        <a:lnSpc>
          <a:spcPts val="1800"/>
        </a:lnSpc>
        <a:spcBef>
          <a:spcPts val="200"/>
        </a:spcBef>
        <a:spcAft>
          <a:spcPts val="200"/>
        </a:spcAft>
        <a:buClrTx/>
        <a:buSzPct val="125000"/>
        <a:buFont typeface="Arial" panose="020B0604020202020204" pitchFamily="34" charset="0"/>
        <a:buChar char="•"/>
        <a:defRPr sz="105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3pPr>
      <a:lvl4pPr marL="1267851" indent="-158400" algn="l" defTabSz="806052" rtl="0" eaLnBrk="1" latinLnBrk="0" hangingPunct="1">
        <a:lnSpc>
          <a:spcPts val="1800"/>
        </a:lnSpc>
        <a:spcBef>
          <a:spcPts val="200"/>
        </a:spcBef>
        <a:spcAft>
          <a:spcPts val="200"/>
        </a:spcAft>
        <a:buClrTx/>
        <a:buSzPct val="125000"/>
        <a:buFont typeface="Arial" pitchFamily="34" charset="0"/>
        <a:buChar char="–"/>
        <a:defRPr sz="1050" b="0" i="0" kern="1200" spc="-35" baseline="0">
          <a:solidFill>
            <a:srgbClr val="000000"/>
          </a:solidFill>
          <a:latin typeface="Verdana" panose="020B0604030504040204" pitchFamily="34" charset="0"/>
          <a:ea typeface="Verdana" panose="020B0604030504040204" pitchFamily="34" charset="0"/>
          <a:cs typeface="Verdana" panose="020B0604030504040204" pitchFamily="34" charset="0"/>
        </a:defRPr>
      </a:lvl4pPr>
      <a:lvl5pPr marL="1582718" indent="-158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00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16640"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6pPr>
      <a:lvl7pPr marL="2619666"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7pPr>
      <a:lvl8pPr marL="3022694"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8pPr>
      <a:lvl9pPr marL="3425719"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9pPr>
    </p:bodyStyle>
    <p:otherStyle>
      <a:defPPr>
        <a:defRPr lang="fi-FI"/>
      </a:defPPr>
      <a:lvl1pPr marL="0" algn="l" defTabSz="806052" rtl="0" eaLnBrk="1" latinLnBrk="0" hangingPunct="1">
        <a:defRPr sz="1587" kern="1200">
          <a:solidFill>
            <a:schemeClr val="tx1"/>
          </a:solidFill>
          <a:latin typeface="+mn-lt"/>
          <a:ea typeface="+mn-ea"/>
          <a:cs typeface="+mn-cs"/>
        </a:defRPr>
      </a:lvl1pPr>
      <a:lvl2pPr marL="403025" algn="l" defTabSz="806052" rtl="0" eaLnBrk="1" latinLnBrk="0" hangingPunct="1">
        <a:defRPr sz="1587" kern="1200">
          <a:solidFill>
            <a:schemeClr val="tx1"/>
          </a:solidFill>
          <a:latin typeface="+mn-lt"/>
          <a:ea typeface="+mn-ea"/>
          <a:cs typeface="+mn-cs"/>
        </a:defRPr>
      </a:lvl2pPr>
      <a:lvl3pPr marL="806052" algn="l" defTabSz="806052" rtl="0" eaLnBrk="1" latinLnBrk="0" hangingPunct="1">
        <a:defRPr sz="1587" kern="1200">
          <a:solidFill>
            <a:schemeClr val="tx1"/>
          </a:solidFill>
          <a:latin typeface="+mn-lt"/>
          <a:ea typeface="+mn-ea"/>
          <a:cs typeface="+mn-cs"/>
        </a:defRPr>
      </a:lvl3pPr>
      <a:lvl4pPr marL="1209078" algn="l" defTabSz="806052" rtl="0" eaLnBrk="1" latinLnBrk="0" hangingPunct="1">
        <a:defRPr sz="1587" kern="1200">
          <a:solidFill>
            <a:schemeClr val="tx1"/>
          </a:solidFill>
          <a:latin typeface="+mn-lt"/>
          <a:ea typeface="+mn-ea"/>
          <a:cs typeface="+mn-cs"/>
        </a:defRPr>
      </a:lvl4pPr>
      <a:lvl5pPr marL="1612105" algn="l" defTabSz="806052" rtl="0" eaLnBrk="1" latinLnBrk="0" hangingPunct="1">
        <a:defRPr sz="1587" kern="1200">
          <a:solidFill>
            <a:schemeClr val="tx1"/>
          </a:solidFill>
          <a:latin typeface="+mn-lt"/>
          <a:ea typeface="+mn-ea"/>
          <a:cs typeface="+mn-cs"/>
        </a:defRPr>
      </a:lvl5pPr>
      <a:lvl6pPr marL="2015123" algn="l" defTabSz="806052" rtl="0" eaLnBrk="1" latinLnBrk="0" hangingPunct="1">
        <a:defRPr sz="1587" kern="1200">
          <a:solidFill>
            <a:schemeClr val="tx1"/>
          </a:solidFill>
          <a:latin typeface="+mn-lt"/>
          <a:ea typeface="+mn-ea"/>
          <a:cs typeface="+mn-cs"/>
        </a:defRPr>
      </a:lvl6pPr>
      <a:lvl7pPr marL="2418157" algn="l" defTabSz="806052" rtl="0" eaLnBrk="1" latinLnBrk="0" hangingPunct="1">
        <a:defRPr sz="1587" kern="1200">
          <a:solidFill>
            <a:schemeClr val="tx1"/>
          </a:solidFill>
          <a:latin typeface="+mn-lt"/>
          <a:ea typeface="+mn-ea"/>
          <a:cs typeface="+mn-cs"/>
        </a:defRPr>
      </a:lvl7pPr>
      <a:lvl8pPr marL="2821180" algn="l" defTabSz="806052" rtl="0" eaLnBrk="1" latinLnBrk="0" hangingPunct="1">
        <a:defRPr sz="1587" kern="1200">
          <a:solidFill>
            <a:schemeClr val="tx1"/>
          </a:solidFill>
          <a:latin typeface="+mn-lt"/>
          <a:ea typeface="+mn-ea"/>
          <a:cs typeface="+mn-cs"/>
        </a:defRPr>
      </a:lvl8pPr>
      <a:lvl9pPr marL="3224205" algn="l" defTabSz="806052" rtl="0" eaLnBrk="1" latinLnBrk="0" hangingPunct="1">
        <a:defRPr sz="15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56.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56.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56.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56.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56.xml"/><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9.xml"/><Relationship Id="rId1" Type="http://schemas.openxmlformats.org/officeDocument/2006/relationships/slideLayout" Target="../slideLayouts/slideLayout56.xml"/><Relationship Id="rId4" Type="http://schemas.openxmlformats.org/officeDocument/2006/relationships/chart" Target="../charts/chart15.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2.xml"/><Relationship Id="rId1" Type="http://schemas.openxmlformats.org/officeDocument/2006/relationships/slideLayout" Target="../slideLayouts/slideLayout56.xml"/><Relationship Id="rId4" Type="http://schemas.openxmlformats.org/officeDocument/2006/relationships/chart" Target="../charts/chart19.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3.xml"/><Relationship Id="rId1" Type="http://schemas.openxmlformats.org/officeDocument/2006/relationships/slideLayout" Target="../slideLayouts/slideLayout56.xml"/><Relationship Id="rId4" Type="http://schemas.openxmlformats.org/officeDocument/2006/relationships/chart" Target="../charts/chart21.xml"/></Relationships>
</file>

<file path=ppt/slides/_rels/slide1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4.xml"/><Relationship Id="rId1" Type="http://schemas.openxmlformats.org/officeDocument/2006/relationships/slideLayout" Target="../slideLayouts/slideLayout56.xml"/><Relationship Id="rId4" Type="http://schemas.openxmlformats.org/officeDocument/2006/relationships/chart" Target="../charts/chart23.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5.xml"/><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6.xml"/><Relationship Id="rId1" Type="http://schemas.openxmlformats.org/officeDocument/2006/relationships/slideLayout" Target="../slideLayouts/slideLayout56.xml"/><Relationship Id="rId4" Type="http://schemas.openxmlformats.org/officeDocument/2006/relationships/chart" Target="../charts/chart26.xml"/></Relationships>
</file>

<file path=ppt/slides/_rels/slide23.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7.xml"/><Relationship Id="rId1" Type="http://schemas.openxmlformats.org/officeDocument/2006/relationships/slideLayout" Target="../slideLayouts/slideLayout56.xml"/><Relationship Id="rId4" Type="http://schemas.openxmlformats.org/officeDocument/2006/relationships/chart" Target="../charts/chart28.xml"/></Relationships>
</file>

<file path=ppt/slides/_rels/slide2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8.xml"/><Relationship Id="rId1" Type="http://schemas.openxmlformats.org/officeDocument/2006/relationships/slideLayout" Target="../slideLayouts/slideLayout56.xml"/><Relationship Id="rId4" Type="http://schemas.openxmlformats.org/officeDocument/2006/relationships/chart" Target="../charts/chart30.xml"/></Relationships>
</file>

<file path=ppt/slides/_rels/slide2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9.xml"/><Relationship Id="rId1" Type="http://schemas.openxmlformats.org/officeDocument/2006/relationships/slideLayout" Target="../slideLayouts/slideLayout56.xml"/><Relationship Id="rId4" Type="http://schemas.openxmlformats.org/officeDocument/2006/relationships/chart" Target="../charts/chart32.xml"/></Relationships>
</file>

<file path=ppt/slides/_rels/slide2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0.xml"/><Relationship Id="rId1" Type="http://schemas.openxmlformats.org/officeDocument/2006/relationships/slideLayout" Target="../slideLayouts/slideLayout56.xml"/><Relationship Id="rId4" Type="http://schemas.openxmlformats.org/officeDocument/2006/relationships/chart" Target="../charts/chart34.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1.xml"/><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2.xml"/><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3.xml"/><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4.xml"/><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5.xml"/><Relationship Id="rId1" Type="http://schemas.openxmlformats.org/officeDocument/2006/relationships/slideLayout" Target="../slideLayouts/slideLayout56.xml"/></Relationships>
</file>

<file path=ppt/slides/_rels/slide33.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6.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7.xml"/><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8.xml"/><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29.xml"/><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0.xml"/><Relationship Id="rId1" Type="http://schemas.openxmlformats.org/officeDocument/2006/relationships/slideLayout" Target="../slideLayouts/slideLayout56.xml"/></Relationships>
</file>

<file path=ppt/slides/_rels/slide38.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31.xml"/><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32.xml"/><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33.xml"/><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34.xml"/><Relationship Id="rId1" Type="http://schemas.openxmlformats.org/officeDocument/2006/relationships/slideLayout" Target="../slideLayouts/slideLayout56.xml"/><Relationship Id="rId4" Type="http://schemas.openxmlformats.org/officeDocument/2006/relationships/chart" Target="../charts/chart49.xml"/></Relationships>
</file>

<file path=ppt/slides/_rels/slide44.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5.xml"/><Relationship Id="rId1" Type="http://schemas.openxmlformats.org/officeDocument/2006/relationships/slideLayout" Target="../slideLayouts/slideLayout56.xml"/><Relationship Id="rId4" Type="http://schemas.openxmlformats.org/officeDocument/2006/relationships/chart" Target="../charts/chart51.xml"/></Relationships>
</file>

<file path=ppt/slides/_rels/slide45.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36.xml"/><Relationship Id="rId1" Type="http://schemas.openxmlformats.org/officeDocument/2006/relationships/slideLayout" Target="../slideLayouts/slideLayout56.xml"/><Relationship Id="rId4" Type="http://schemas.openxmlformats.org/officeDocument/2006/relationships/chart" Target="../charts/chart5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37.xml"/><Relationship Id="rId1" Type="http://schemas.openxmlformats.org/officeDocument/2006/relationships/slideLayout" Target="../slideLayouts/slideLayout56.xml"/><Relationship Id="rId4" Type="http://schemas.openxmlformats.org/officeDocument/2006/relationships/chart" Target="../charts/chart55.xml"/></Relationships>
</file>

<file path=ppt/slides/_rels/slide48.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38.xml"/><Relationship Id="rId1" Type="http://schemas.openxmlformats.org/officeDocument/2006/relationships/slideLayout" Target="../slideLayouts/slideLayout56.xml"/><Relationship Id="rId4" Type="http://schemas.openxmlformats.org/officeDocument/2006/relationships/chart" Target="../charts/chart57.xml"/></Relationships>
</file>

<file path=ppt/slides/_rels/slide49.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39.xml"/><Relationship Id="rId1" Type="http://schemas.openxmlformats.org/officeDocument/2006/relationships/slideLayout" Target="../slideLayouts/slideLayout56.xml"/><Relationship Id="rId4" Type="http://schemas.openxmlformats.org/officeDocument/2006/relationships/chart" Target="../charts/chart5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chart" Target="../charts/chart60.xml"/><Relationship Id="rId2" Type="http://schemas.openxmlformats.org/officeDocument/2006/relationships/notesSlide" Target="../notesSlides/notesSlide40.xml"/><Relationship Id="rId1" Type="http://schemas.openxmlformats.org/officeDocument/2006/relationships/slideLayout" Target="../slideLayouts/slideLayout56.xml"/><Relationship Id="rId4" Type="http://schemas.openxmlformats.org/officeDocument/2006/relationships/chart" Target="../charts/chart61.xml"/></Relationships>
</file>

<file path=ppt/slides/_rels/slide52.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41.xml"/><Relationship Id="rId1" Type="http://schemas.openxmlformats.org/officeDocument/2006/relationships/slideLayout" Target="../slideLayouts/slideLayout56.xml"/><Relationship Id="rId4" Type="http://schemas.openxmlformats.org/officeDocument/2006/relationships/chart" Target="../charts/chart63.xml"/></Relationships>
</file>

<file path=ppt/slides/_rels/slide53.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42.xml"/><Relationship Id="rId1" Type="http://schemas.openxmlformats.org/officeDocument/2006/relationships/slideLayout" Target="../slideLayouts/slideLayout56.xml"/><Relationship Id="rId4" Type="http://schemas.openxmlformats.org/officeDocument/2006/relationships/chart" Target="../charts/chart6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43.xml"/><Relationship Id="rId1" Type="http://schemas.openxmlformats.org/officeDocument/2006/relationships/slideLayout" Target="../slideLayouts/slideLayout56.xml"/><Relationship Id="rId4" Type="http://schemas.openxmlformats.org/officeDocument/2006/relationships/chart" Target="../charts/chart67.xml"/></Relationships>
</file>

<file path=ppt/slides/_rels/slide56.xml.rels><?xml version="1.0" encoding="UTF-8" standalone="yes"?>
<Relationships xmlns="http://schemas.openxmlformats.org/package/2006/relationships"><Relationship Id="rId3" Type="http://schemas.openxmlformats.org/officeDocument/2006/relationships/chart" Target="../charts/chart68.xml"/><Relationship Id="rId2" Type="http://schemas.openxmlformats.org/officeDocument/2006/relationships/notesSlide" Target="../notesSlides/notesSlide44.xml"/><Relationship Id="rId1" Type="http://schemas.openxmlformats.org/officeDocument/2006/relationships/slideLayout" Target="../slideLayouts/slideLayout56.xml"/><Relationship Id="rId4" Type="http://schemas.openxmlformats.org/officeDocument/2006/relationships/chart" Target="../charts/chart69.xml"/></Relationships>
</file>

<file path=ppt/slides/_rels/slide57.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45.xml"/><Relationship Id="rId1" Type="http://schemas.openxmlformats.org/officeDocument/2006/relationships/slideLayout" Target="../slideLayouts/slideLayout56.xml"/><Relationship Id="rId4" Type="http://schemas.openxmlformats.org/officeDocument/2006/relationships/chart" Target="../charts/chart71.xml"/></Relationships>
</file>

<file path=ppt/slides/_rels/slide5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mailto:hanne.mikkonen@teknologiateollisuus.fi" TargetMode="External"/><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32A1C2B-41A9-6B4C-BF6F-91640EBCB4AA}"/>
              </a:ext>
            </a:extLst>
          </p:cNvPr>
          <p:cNvSpPr>
            <a:spLocks noGrp="1"/>
          </p:cNvSpPr>
          <p:nvPr>
            <p:ph type="body" sz="quarter" idx="15"/>
          </p:nvPr>
        </p:nvSpPr>
        <p:spPr>
          <a:xfrm>
            <a:off x="1198736" y="3408188"/>
            <a:ext cx="6977283" cy="1165268"/>
          </a:xfrm>
        </p:spPr>
        <p:txBody>
          <a:bodyPr>
            <a:normAutofit/>
          </a:bodyPr>
          <a:lstStyle/>
          <a:p>
            <a:r>
              <a:rPr lang="en" dirty="0"/>
              <a:t>Results, September 2026</a:t>
            </a:r>
          </a:p>
        </p:txBody>
      </p:sp>
      <p:sp>
        <p:nvSpPr>
          <p:cNvPr id="3" name="Dian numeron paikkamerkki 2">
            <a:extLst>
              <a:ext uri="{FF2B5EF4-FFF2-40B4-BE49-F238E27FC236}">
                <a16:creationId xmlns:a16="http://schemas.microsoft.com/office/drawing/2014/main" id="{46263DAF-070A-9F45-B65A-5812705DF089}"/>
              </a:ext>
            </a:extLst>
          </p:cNvPr>
          <p:cNvSpPr>
            <a:spLocks noGrp="1"/>
          </p:cNvSpPr>
          <p:nvPr>
            <p:ph type="sldNum" sz="quarter" idx="12"/>
          </p:nvPr>
        </p:nvSpPr>
        <p:spPr/>
        <p:txBody>
          <a:bodyPr/>
          <a:lstStyle/>
          <a:p>
            <a:r>
              <a:rPr lang="en"/>
              <a:t>1</a:t>
            </a:r>
          </a:p>
        </p:txBody>
      </p:sp>
      <p:sp>
        <p:nvSpPr>
          <p:cNvPr id="4" name="Päivämäärän paikkamerkki 3">
            <a:extLst>
              <a:ext uri="{FF2B5EF4-FFF2-40B4-BE49-F238E27FC236}">
                <a16:creationId xmlns:a16="http://schemas.microsoft.com/office/drawing/2014/main" id="{EF8A2D42-0FBE-584C-8A5D-194863F59571}"/>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10304937-4483-6E49-BC4C-68ABCDF3B788}"/>
              </a:ext>
            </a:extLst>
          </p:cNvPr>
          <p:cNvSpPr>
            <a:spLocks noGrp="1"/>
          </p:cNvSpPr>
          <p:nvPr>
            <p:ph type="ftr" sz="quarter" idx="11"/>
          </p:nvPr>
        </p:nvSpPr>
        <p:spPr>
          <a:xfrm>
            <a:off x="1111510" y="4728046"/>
            <a:ext cx="1887329" cy="237243"/>
          </a:xfrm>
        </p:spPr>
        <p:txBody>
          <a:bodyPr/>
          <a:lstStyle/>
          <a:p>
            <a:r>
              <a:rPr lang="en" dirty="0"/>
              <a:t>Technology Industries of Finland</a:t>
            </a:r>
          </a:p>
        </p:txBody>
      </p:sp>
      <p:sp>
        <p:nvSpPr>
          <p:cNvPr id="6" name="AutoShape 2" descr="Image preview">
            <a:extLst>
              <a:ext uri="{FF2B5EF4-FFF2-40B4-BE49-F238E27FC236}">
                <a16:creationId xmlns:a16="http://schemas.microsoft.com/office/drawing/2014/main" id="{0B52CCC8-FFC3-93E5-F37C-FEC43C19558A}"/>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sp>
        <p:nvSpPr>
          <p:cNvPr id="7" name="AutoShape 4" descr="Image preview">
            <a:extLst>
              <a:ext uri="{FF2B5EF4-FFF2-40B4-BE49-F238E27FC236}">
                <a16:creationId xmlns:a16="http://schemas.microsoft.com/office/drawing/2014/main" id="{1A1FFACA-D508-5D42-ADE2-BF368A754588}"/>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i-FI"/>
          </a:p>
        </p:txBody>
      </p:sp>
      <p:pic>
        <p:nvPicPr>
          <p:cNvPr id="10" name="Kuva 9">
            <a:extLst>
              <a:ext uri="{FF2B5EF4-FFF2-40B4-BE49-F238E27FC236}">
                <a16:creationId xmlns:a16="http://schemas.microsoft.com/office/drawing/2014/main" id="{18EA40D8-A3D6-C02A-014A-BFC581669F11}"/>
              </a:ext>
            </a:extLst>
          </p:cNvPr>
          <p:cNvPicPr>
            <a:picLocks noChangeAspect="1"/>
          </p:cNvPicPr>
          <p:nvPr/>
        </p:nvPicPr>
        <p:blipFill>
          <a:blip r:embed="rId2"/>
          <a:stretch>
            <a:fillRect/>
          </a:stretch>
        </p:blipFill>
        <p:spPr>
          <a:xfrm>
            <a:off x="0" y="13331"/>
            <a:ext cx="8106145" cy="3242457"/>
          </a:xfrm>
          <a:prstGeom prst="rect">
            <a:avLst/>
          </a:prstGeom>
        </p:spPr>
      </p:pic>
    </p:spTree>
    <p:extLst>
      <p:ext uri="{BB962C8B-B14F-4D97-AF65-F5344CB8AC3E}">
        <p14:creationId xmlns:p14="http://schemas.microsoft.com/office/powerpoint/2010/main" val="1641342580"/>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in paikkamerkki 7">
            <a:extLst>
              <a:ext uri="{FF2B5EF4-FFF2-40B4-BE49-F238E27FC236}">
                <a16:creationId xmlns:a16="http://schemas.microsoft.com/office/drawing/2014/main" id="{EBDBB6A2-12D3-F441-7FAA-23A668B93CA8}"/>
              </a:ext>
            </a:extLst>
          </p:cNvPr>
          <p:cNvSpPr>
            <a:spLocks noGrp="1"/>
          </p:cNvSpPr>
          <p:nvPr>
            <p:ph type="body" sz="quarter" idx="15"/>
          </p:nvPr>
        </p:nvSpPr>
        <p:spPr/>
        <p:txBody>
          <a:bodyPr/>
          <a:lstStyle/>
          <a:p>
            <a:r>
              <a:rPr lang="en"/>
              <a:t>What is it about?</a:t>
            </a:r>
          </a:p>
        </p:txBody>
      </p:sp>
      <p:sp>
        <p:nvSpPr>
          <p:cNvPr id="2" name="Dian numeron paikkamerkki 1">
            <a:extLst>
              <a:ext uri="{FF2B5EF4-FFF2-40B4-BE49-F238E27FC236}">
                <a16:creationId xmlns:a16="http://schemas.microsoft.com/office/drawing/2014/main" id="{12C0FABF-3B53-4544-9F64-CC036AFFF2DD}"/>
              </a:ext>
            </a:extLst>
          </p:cNvPr>
          <p:cNvSpPr>
            <a:spLocks noGrp="1"/>
          </p:cNvSpPr>
          <p:nvPr>
            <p:ph type="sldNum" sz="quarter" idx="12"/>
          </p:nvPr>
        </p:nvSpPr>
        <p:spPr/>
        <p:txBody>
          <a:bodyPr/>
          <a:lstStyle/>
          <a:p>
            <a:r>
              <a:rPr lang="en"/>
              <a:t>2</a:t>
            </a:r>
          </a:p>
        </p:txBody>
      </p:sp>
      <p:sp>
        <p:nvSpPr>
          <p:cNvPr id="3" name="Päivämäärän paikkamerkki 2">
            <a:extLst>
              <a:ext uri="{FF2B5EF4-FFF2-40B4-BE49-F238E27FC236}">
                <a16:creationId xmlns:a16="http://schemas.microsoft.com/office/drawing/2014/main" id="{B817E139-547C-874F-A74C-BB9BDDDC9712}"/>
              </a:ext>
            </a:extLst>
          </p:cNvPr>
          <p:cNvSpPr>
            <a:spLocks noGrp="1"/>
          </p:cNvSpPr>
          <p:nvPr>
            <p:ph type="dt" sz="half" idx="10"/>
          </p:nvPr>
        </p:nvSpPr>
        <p:spPr/>
        <p:txBody>
          <a:bodyPr/>
          <a:lstStyle/>
          <a:p>
            <a:r>
              <a:rPr lang="en"/>
              <a:t>12.9.2026</a:t>
            </a:r>
          </a:p>
        </p:txBody>
      </p:sp>
      <p:sp>
        <p:nvSpPr>
          <p:cNvPr id="4" name="Alatunnisteen paikkamerkki 3">
            <a:extLst>
              <a:ext uri="{FF2B5EF4-FFF2-40B4-BE49-F238E27FC236}">
                <a16:creationId xmlns:a16="http://schemas.microsoft.com/office/drawing/2014/main" id="{2DCF7F3C-97C1-FC43-9AF6-AA65E089F284}"/>
              </a:ext>
            </a:extLst>
          </p:cNvPr>
          <p:cNvSpPr>
            <a:spLocks noGrp="1"/>
          </p:cNvSpPr>
          <p:nvPr>
            <p:ph type="ftr" sz="quarter" idx="11"/>
          </p:nvPr>
        </p:nvSpPr>
        <p:spPr/>
        <p:txBody>
          <a:bodyPr/>
          <a:lstStyle/>
          <a:p>
            <a:r>
              <a:rPr lang="en"/>
              <a:t>Technology Industries of Finland</a:t>
            </a:r>
          </a:p>
        </p:txBody>
      </p:sp>
      <p:sp>
        <p:nvSpPr>
          <p:cNvPr id="9" name="Sisällön paikkamerkki 8">
            <a:extLst>
              <a:ext uri="{FF2B5EF4-FFF2-40B4-BE49-F238E27FC236}">
                <a16:creationId xmlns:a16="http://schemas.microsoft.com/office/drawing/2014/main" id="{C25492EA-5E07-D091-4A84-80E783094D8E}"/>
              </a:ext>
            </a:extLst>
          </p:cNvPr>
          <p:cNvSpPr>
            <a:spLocks noGrp="1"/>
          </p:cNvSpPr>
          <p:nvPr>
            <p:ph sz="quarter" idx="17"/>
          </p:nvPr>
        </p:nvSpPr>
        <p:spPr/>
        <p:txBody>
          <a:bodyPr>
            <a:noAutofit/>
          </a:bodyPr>
          <a:lstStyle/>
          <a:p>
            <a:pPr>
              <a:lnSpc>
                <a:spcPct val="100000"/>
              </a:lnSpc>
            </a:pPr>
            <a:r>
              <a:rPr lang="en" sz="1200" b="1"/>
              <a:t>What is it about? </a:t>
            </a:r>
            <a:br>
              <a:rPr lang="fi-FI" sz="1200" b="1"/>
            </a:br>
            <a:br>
              <a:rPr lang="fi-FI" sz="1200" b="1"/>
            </a:br>
            <a:r>
              <a:rPr lang="en" sz="1200"/>
              <a:t>Answer and influence: TeknoBaro is a regular survey conducted by Technology Industries of Finland, the results of which are widely utilised in Technology Industries of Finland's advocacy work, position formation and the development of member services. The survey is carried out four times a year (March, June, September and December).</a:t>
            </a:r>
            <a:br>
              <a:rPr lang="fi-FI" sz="1200" b="1" dirty="0"/>
            </a:br>
            <a:br>
              <a:rPr lang="fi-FI" sz="1200" b="1" dirty="0"/>
            </a:br>
            <a:r>
              <a:rPr lang="en" sz="1200" b="1"/>
              <a:t> Content of the survey</a:t>
            </a:r>
            <a:br>
              <a:rPr lang="fi-FI" sz="1200" b="1"/>
            </a:br>
            <a:br>
              <a:rPr lang="fi-FI" sz="1200" b="1"/>
            </a:br>
            <a:r>
              <a:rPr lang="en" sz="1200"/>
              <a:t>The survey always includes two sections:</a:t>
            </a:r>
            <a:br>
              <a:rPr lang="fi-FI" sz="1200" dirty="0"/>
            </a:br>
            <a:br>
              <a:rPr lang="fi-FI" sz="1200" dirty="0"/>
            </a:br>
            <a:r>
              <a:rPr lang="en" sz="1200" err="1"/>
              <a:t>TeknoBaro's financial section: The purpose of these standard questions is to map the economic situation of the member companies of Technology Industries of Finland and their views on the future.</a:t>
            </a:r>
            <a:br>
              <a:rPr lang="fi-FI" sz="1200" dirty="0"/>
            </a:br>
            <a:br>
              <a:rPr lang="fi-FI" sz="1200" dirty="0"/>
            </a:br>
            <a:r>
              <a:rPr lang="en" sz="1200" err="1"/>
              <a:t> TeknoBaro's changing theme(s): We are surveying companies' views on the changing topical theme, which this time is growth.</a:t>
            </a:r>
            <a:endParaRPr lang="fi-FI" sz="1050" dirty="0">
              <a:solidFill>
                <a:srgbClr val="000000"/>
              </a:solidFill>
              <a:latin typeface="Arial" panose="020B0604020202020204" pitchFamily="34" charset="0"/>
            </a:endParaRPr>
          </a:p>
        </p:txBody>
      </p:sp>
      <p:sp>
        <p:nvSpPr>
          <p:cNvPr id="10" name="Tekstin paikkamerkki 9">
            <a:extLst>
              <a:ext uri="{FF2B5EF4-FFF2-40B4-BE49-F238E27FC236}">
                <a16:creationId xmlns:a16="http://schemas.microsoft.com/office/drawing/2014/main" id="{68C9561C-3963-F4C9-1169-916299989BDF}"/>
              </a:ext>
            </a:extLst>
          </p:cNvPr>
          <p:cNvSpPr>
            <a:spLocks noGrp="1"/>
          </p:cNvSpPr>
          <p:nvPr>
            <p:ph type="body" sz="quarter" idx="18"/>
          </p:nvPr>
        </p:nvSpPr>
        <p:spPr/>
        <p:txBody>
          <a:bodyPr/>
          <a:lstStyle/>
          <a:p>
            <a:endParaRPr lang="fi-FI"/>
          </a:p>
        </p:txBody>
      </p:sp>
    </p:spTree>
    <p:extLst>
      <p:ext uri="{BB962C8B-B14F-4D97-AF65-F5344CB8AC3E}">
        <p14:creationId xmlns:p14="http://schemas.microsoft.com/office/powerpoint/2010/main" val="30338546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B8E76FB0-C39C-4F9D-6B95-AC9822598D8E}"/>
              </a:ext>
            </a:extLst>
          </p:cNvPr>
          <p:cNvSpPr>
            <a:spLocks noGrp="1"/>
          </p:cNvSpPr>
          <p:nvPr>
            <p:ph type="body" sz="quarter" idx="15"/>
          </p:nvPr>
        </p:nvSpPr>
        <p:spPr/>
        <p:txBody>
          <a:bodyPr/>
          <a:lstStyle/>
          <a:p>
            <a:r>
              <a:rPr lang="en"/>
              <a:t>Background</a:t>
            </a:r>
          </a:p>
        </p:txBody>
      </p:sp>
      <p:sp>
        <p:nvSpPr>
          <p:cNvPr id="3" name="Dian numeron paikkamerkki 2">
            <a:extLst>
              <a:ext uri="{FF2B5EF4-FFF2-40B4-BE49-F238E27FC236}">
                <a16:creationId xmlns:a16="http://schemas.microsoft.com/office/drawing/2014/main" id="{2638C0D1-EB42-EE1C-06E4-D1BDFB398832}"/>
              </a:ext>
            </a:extLst>
          </p:cNvPr>
          <p:cNvSpPr>
            <a:spLocks noGrp="1"/>
          </p:cNvSpPr>
          <p:nvPr>
            <p:ph type="sldNum" sz="quarter" idx="12"/>
          </p:nvPr>
        </p:nvSpPr>
        <p:spPr/>
        <p:txBody>
          <a:bodyPr/>
          <a:lstStyle/>
          <a:p>
            <a:r>
              <a:rPr lang="en"/>
              <a:t>3</a:t>
            </a:r>
          </a:p>
        </p:txBody>
      </p:sp>
      <p:sp>
        <p:nvSpPr>
          <p:cNvPr id="4" name="Päivämäärän paikkamerkki 3">
            <a:extLst>
              <a:ext uri="{FF2B5EF4-FFF2-40B4-BE49-F238E27FC236}">
                <a16:creationId xmlns:a16="http://schemas.microsoft.com/office/drawing/2014/main" id="{4F51AD09-5015-65A8-9B38-5DF9C222155D}"/>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368E1B74-49B2-A8B6-8D1C-D39BD03409A5}"/>
              </a:ext>
            </a:extLst>
          </p:cNvPr>
          <p:cNvSpPr>
            <a:spLocks noGrp="1"/>
          </p:cNvSpPr>
          <p:nvPr>
            <p:ph type="ftr" sz="quarter" idx="11"/>
          </p:nvPr>
        </p:nvSpPr>
        <p:spPr/>
        <p:txBody>
          <a:bodyPr/>
          <a:lstStyle/>
          <a:p>
            <a:r>
              <a:rPr lang="en"/>
              <a:t>Technology Industries of Finland</a:t>
            </a:r>
          </a:p>
        </p:txBody>
      </p:sp>
      <p:sp>
        <p:nvSpPr>
          <p:cNvPr id="6" name="Sisällön paikkamerkki 5">
            <a:extLst>
              <a:ext uri="{FF2B5EF4-FFF2-40B4-BE49-F238E27FC236}">
                <a16:creationId xmlns:a16="http://schemas.microsoft.com/office/drawing/2014/main" id="{B46487EF-FB12-8A0C-E1DC-6E37B4FED76E}"/>
              </a:ext>
            </a:extLst>
          </p:cNvPr>
          <p:cNvSpPr>
            <a:spLocks noGrp="1"/>
          </p:cNvSpPr>
          <p:nvPr>
            <p:ph sz="quarter" idx="17"/>
          </p:nvPr>
        </p:nvSpPr>
        <p:spPr/>
        <p:txBody>
          <a:bodyPr/>
          <a:lstStyle/>
          <a:p>
            <a:pPr marL="285750" indent="-285750">
              <a:buFont typeface="Arial" panose="020B0604020202020204" pitchFamily="34" charset="0"/>
              <a:buChar char="•"/>
            </a:pPr>
            <a:r>
              <a:rPr lang="en"/>
              <a:t>The survey was carried out Mon 7.9.2026 – Fri 11.9.2026</a:t>
            </a:r>
          </a:p>
          <a:p>
            <a:pPr marL="285750" indent="-285750">
              <a:buFont typeface="Arial" panose="020B0604020202020204" pitchFamily="34" charset="0"/>
              <a:buChar char="•"/>
            </a:pPr>
            <a:r>
              <a:rPr lang="en"/>
              <a:t>The survey recipients include the CEOs of the member companies of Technology Industries of Finland.</a:t>
            </a:r>
          </a:p>
          <a:p>
            <a:pPr marL="285750" indent="-285750">
              <a:buFont typeface="Arial" panose="020B0604020202020204" pitchFamily="34" charset="0"/>
              <a:buChar char="•"/>
            </a:pPr>
            <a:r>
              <a:rPr lang="en"/>
              <a:t>With a survey of 1696 recipients, we received 308 responses, i.e. the response rate was 18%.</a:t>
            </a:r>
          </a:p>
          <a:p>
            <a:pPr marL="285750" indent="-285750">
              <a:buFont typeface="Arial" panose="020B0604020202020204" pitchFamily="34" charset="0"/>
              <a:buChar char="•"/>
            </a:pPr>
            <a:endParaRPr lang="fi-FI" dirty="0"/>
          </a:p>
          <a:p>
            <a:pPr marL="285750" indent="-285750">
              <a:buFont typeface="Arial" panose="020B0604020202020204" pitchFamily="34" charset="0"/>
              <a:buChar char="•"/>
            </a:pPr>
            <a:endParaRPr lang="fi-FI" dirty="0"/>
          </a:p>
        </p:txBody>
      </p:sp>
      <p:sp>
        <p:nvSpPr>
          <p:cNvPr id="7" name="Tekstin paikkamerkki 6">
            <a:extLst>
              <a:ext uri="{FF2B5EF4-FFF2-40B4-BE49-F238E27FC236}">
                <a16:creationId xmlns:a16="http://schemas.microsoft.com/office/drawing/2014/main" id="{47D2FE13-D487-A18C-4509-9AACD34A65C0}"/>
              </a:ext>
            </a:extLst>
          </p:cNvPr>
          <p:cNvSpPr>
            <a:spLocks noGrp="1"/>
          </p:cNvSpPr>
          <p:nvPr>
            <p:ph type="body" sz="quarter" idx="18"/>
          </p:nvPr>
        </p:nvSpPr>
        <p:spPr/>
        <p:txBody>
          <a:bodyPr/>
          <a:lstStyle/>
          <a:p>
            <a:endParaRPr lang="fi-FI"/>
          </a:p>
        </p:txBody>
      </p:sp>
    </p:spTree>
    <p:extLst>
      <p:ext uri="{BB962C8B-B14F-4D97-AF65-F5344CB8AC3E}">
        <p14:creationId xmlns:p14="http://schemas.microsoft.com/office/powerpoint/2010/main" val="2606291108"/>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4234012E-72BA-F385-5B6E-FD1C1EA35906}"/>
              </a:ext>
            </a:extLst>
          </p:cNvPr>
          <p:cNvSpPr>
            <a:spLocks noGrp="1"/>
          </p:cNvSpPr>
          <p:nvPr>
            <p:ph type="body" sz="quarter" idx="15"/>
          </p:nvPr>
        </p:nvSpPr>
        <p:spPr/>
        <p:txBody>
          <a:bodyPr>
            <a:normAutofit fontScale="92500"/>
          </a:bodyPr>
          <a:lstStyle/>
          <a:p>
            <a:r>
              <a:rPr lang="en">
                <a:solidFill>
                  <a:schemeClr val="tx1"/>
                </a:solidFill>
              </a:rPr>
              <a:t>Based on their size and industry, the respondent group is well representative of the members of Technology Industries of Finland</a:t>
            </a:r>
          </a:p>
        </p:txBody>
      </p:sp>
      <p:sp>
        <p:nvSpPr>
          <p:cNvPr id="3" name="Dian numeron paikkamerkki 2">
            <a:extLst>
              <a:ext uri="{FF2B5EF4-FFF2-40B4-BE49-F238E27FC236}">
                <a16:creationId xmlns:a16="http://schemas.microsoft.com/office/drawing/2014/main" id="{08B83A52-A648-C2AB-B6CB-632EC9B1F666}"/>
              </a:ext>
            </a:extLst>
          </p:cNvPr>
          <p:cNvSpPr>
            <a:spLocks noGrp="1"/>
          </p:cNvSpPr>
          <p:nvPr>
            <p:ph type="sldNum" sz="quarter" idx="12"/>
          </p:nvPr>
        </p:nvSpPr>
        <p:spPr/>
        <p:txBody>
          <a:bodyPr/>
          <a:lstStyle/>
          <a:p>
            <a:r>
              <a:rPr lang="en"/>
              <a:t>4</a:t>
            </a:r>
          </a:p>
        </p:txBody>
      </p:sp>
      <p:sp>
        <p:nvSpPr>
          <p:cNvPr id="5" name="Alatunnisteen paikkamerkki 4">
            <a:extLst>
              <a:ext uri="{FF2B5EF4-FFF2-40B4-BE49-F238E27FC236}">
                <a16:creationId xmlns:a16="http://schemas.microsoft.com/office/drawing/2014/main" id="{C5BE6901-5CF5-EF4C-BE3A-2679CEF64D25}"/>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BC589349-A072-D3FE-D425-383F35C2DDEC}"/>
              </a:ext>
            </a:extLst>
          </p:cNvPr>
          <p:cNvGraphicFramePr>
            <a:graphicFrameLocks noGrp="1"/>
          </p:cNvGraphicFramePr>
          <p:nvPr>
            <p:ph sz="quarter" idx="17"/>
            <p:extLst>
              <p:ext uri="{D42A27DB-BD31-4B8C-83A1-F6EECF244321}">
                <p14:modId xmlns:p14="http://schemas.microsoft.com/office/powerpoint/2010/main" val="985507767"/>
              </p:ext>
            </p:extLst>
          </p:nvPr>
        </p:nvGraphicFramePr>
        <p:xfrm>
          <a:off x="381000" y="1269635"/>
          <a:ext cx="4264025" cy="337539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CC269B88-3A02-C69D-A180-B87D0508921A}"/>
              </a:ext>
            </a:extLst>
          </p:cNvPr>
          <p:cNvSpPr>
            <a:spLocks noGrp="1"/>
          </p:cNvSpPr>
          <p:nvPr>
            <p:ph type="body" sz="quarter" idx="18"/>
          </p:nvPr>
        </p:nvSpPr>
        <p:spPr>
          <a:xfrm>
            <a:off x="2334682" y="4727574"/>
            <a:ext cx="5618624" cy="165163"/>
          </a:xfrm>
        </p:spPr>
        <p:txBody>
          <a:bodyPr/>
          <a:lstStyle/>
          <a:p>
            <a:r>
              <a:rPr lang="en"/>
              <a:t>Source: Technology Industries of Finland's TeknoBaro, September 2026, 308 respondents.</a:t>
            </a:r>
          </a:p>
          <a:p>
            <a:endParaRPr lang="fi-FI" dirty="0"/>
          </a:p>
        </p:txBody>
      </p:sp>
      <p:graphicFrame>
        <p:nvGraphicFramePr>
          <p:cNvPr id="11" name="Sisällön paikkamerkki 9">
            <a:extLst>
              <a:ext uri="{FF2B5EF4-FFF2-40B4-BE49-F238E27FC236}">
                <a16:creationId xmlns:a16="http://schemas.microsoft.com/office/drawing/2014/main" id="{C2A290B5-98F0-2FE7-AD8E-0CA60423D6BF}"/>
              </a:ext>
            </a:extLst>
          </p:cNvPr>
          <p:cNvGraphicFramePr>
            <a:graphicFrameLocks/>
          </p:cNvGraphicFramePr>
          <p:nvPr>
            <p:extLst>
              <p:ext uri="{D42A27DB-BD31-4B8C-83A1-F6EECF244321}">
                <p14:modId xmlns:p14="http://schemas.microsoft.com/office/powerpoint/2010/main" val="1586161692"/>
              </p:ext>
            </p:extLst>
          </p:nvPr>
        </p:nvGraphicFramePr>
        <p:xfrm>
          <a:off x="4645025" y="1269634"/>
          <a:ext cx="4264025" cy="3416665"/>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A8F7DA11-9892-194E-6F61-9B698270B98D}"/>
              </a:ext>
            </a:extLst>
          </p:cNvPr>
          <p:cNvSpPr txBox="1"/>
          <p:nvPr/>
        </p:nvSpPr>
        <p:spPr>
          <a:xfrm>
            <a:off x="7562707" y="3029121"/>
            <a:ext cx="1526292" cy="719034"/>
          </a:xfrm>
          <a:prstGeom prst="rect">
            <a:avLst/>
          </a:prstGeom>
          <a:solidFill>
            <a:schemeClr val="accent3"/>
          </a:solidFill>
        </p:spPr>
        <p:txBody>
          <a:bodyPr wrap="square" lIns="36000" tIns="36000" rIns="36000" bIns="36000" rtlCol="0">
            <a:spAutoFit/>
          </a:bodyPr>
          <a:lstStyle/>
          <a:p>
            <a:r>
              <a:rPr lang="en" sz="1050" spc="-40"/>
              <a:t>The report has been examined by industry with the division Industry &amp; Services.</a:t>
            </a:r>
          </a:p>
        </p:txBody>
      </p:sp>
    </p:spTree>
    <p:extLst>
      <p:ext uri="{BB962C8B-B14F-4D97-AF65-F5344CB8AC3E}">
        <p14:creationId xmlns:p14="http://schemas.microsoft.com/office/powerpoint/2010/main" val="114921780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4234012E-72BA-F385-5B6E-FD1C1EA35906}"/>
              </a:ext>
            </a:extLst>
          </p:cNvPr>
          <p:cNvSpPr>
            <a:spLocks noGrp="1"/>
          </p:cNvSpPr>
          <p:nvPr>
            <p:ph type="body" sz="quarter" idx="15"/>
          </p:nvPr>
        </p:nvSpPr>
        <p:spPr/>
        <p:txBody>
          <a:bodyPr/>
          <a:lstStyle/>
          <a:p>
            <a:r>
              <a:rPr lang="en">
                <a:solidFill>
                  <a:schemeClr val="tx1"/>
                </a:solidFill>
              </a:rPr>
              <a:t>Number of respondents</a:t>
            </a:r>
          </a:p>
        </p:txBody>
      </p:sp>
      <p:sp>
        <p:nvSpPr>
          <p:cNvPr id="3" name="Dian numeron paikkamerkki 2">
            <a:extLst>
              <a:ext uri="{FF2B5EF4-FFF2-40B4-BE49-F238E27FC236}">
                <a16:creationId xmlns:a16="http://schemas.microsoft.com/office/drawing/2014/main" id="{08B83A52-A648-C2AB-B6CB-632EC9B1F666}"/>
              </a:ext>
            </a:extLst>
          </p:cNvPr>
          <p:cNvSpPr>
            <a:spLocks noGrp="1"/>
          </p:cNvSpPr>
          <p:nvPr>
            <p:ph type="sldNum" sz="quarter" idx="12"/>
          </p:nvPr>
        </p:nvSpPr>
        <p:spPr/>
        <p:txBody>
          <a:bodyPr/>
          <a:lstStyle/>
          <a:p>
            <a:r>
              <a:rPr lang="en"/>
              <a:t>5</a:t>
            </a:r>
          </a:p>
        </p:txBody>
      </p:sp>
      <p:sp>
        <p:nvSpPr>
          <p:cNvPr id="5" name="Alatunnisteen paikkamerkki 4">
            <a:extLst>
              <a:ext uri="{FF2B5EF4-FFF2-40B4-BE49-F238E27FC236}">
                <a16:creationId xmlns:a16="http://schemas.microsoft.com/office/drawing/2014/main" id="{C5BE6901-5CF5-EF4C-BE3A-2679CEF64D25}"/>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BC589349-A072-D3FE-D425-383F35C2DDEC}"/>
              </a:ext>
            </a:extLst>
          </p:cNvPr>
          <p:cNvGraphicFramePr>
            <a:graphicFrameLocks noGrp="1"/>
          </p:cNvGraphicFramePr>
          <p:nvPr>
            <p:ph sz="quarter" idx="17"/>
            <p:extLst>
              <p:ext uri="{D42A27DB-BD31-4B8C-83A1-F6EECF244321}">
                <p14:modId xmlns:p14="http://schemas.microsoft.com/office/powerpoint/2010/main" val="4086206623"/>
              </p:ext>
            </p:extLst>
          </p:nvPr>
        </p:nvGraphicFramePr>
        <p:xfrm>
          <a:off x="381000" y="1269635"/>
          <a:ext cx="4264025" cy="3375390"/>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CC269B88-3A02-C69D-A180-B87D0508921A}"/>
              </a:ext>
            </a:extLst>
          </p:cNvPr>
          <p:cNvSpPr>
            <a:spLocks noGrp="1"/>
          </p:cNvSpPr>
          <p:nvPr>
            <p:ph type="body" sz="quarter" idx="18"/>
          </p:nvPr>
        </p:nvSpPr>
        <p:spPr>
          <a:xfrm>
            <a:off x="2334682" y="4727574"/>
            <a:ext cx="5618624" cy="165163"/>
          </a:xfrm>
        </p:spPr>
        <p:txBody>
          <a:bodyPr/>
          <a:lstStyle/>
          <a:p>
            <a:r>
              <a:rPr lang="en"/>
              <a:t>Source: Technology Industries of Finland's TeknoBaro, September 2026, 308 respondents.</a:t>
            </a:r>
          </a:p>
          <a:p>
            <a:endParaRPr lang="fi-FI"/>
          </a:p>
        </p:txBody>
      </p:sp>
      <p:graphicFrame>
        <p:nvGraphicFramePr>
          <p:cNvPr id="11" name="Sisällön paikkamerkki 9">
            <a:extLst>
              <a:ext uri="{FF2B5EF4-FFF2-40B4-BE49-F238E27FC236}">
                <a16:creationId xmlns:a16="http://schemas.microsoft.com/office/drawing/2014/main" id="{C2A290B5-98F0-2FE7-AD8E-0CA60423D6BF}"/>
              </a:ext>
            </a:extLst>
          </p:cNvPr>
          <p:cNvGraphicFramePr>
            <a:graphicFrameLocks/>
          </p:cNvGraphicFramePr>
          <p:nvPr>
            <p:extLst>
              <p:ext uri="{D42A27DB-BD31-4B8C-83A1-F6EECF244321}">
                <p14:modId xmlns:p14="http://schemas.microsoft.com/office/powerpoint/2010/main" val="1122882559"/>
              </p:ext>
            </p:extLst>
          </p:nvPr>
        </p:nvGraphicFramePr>
        <p:xfrm>
          <a:off x="4645025" y="1269634"/>
          <a:ext cx="4264025" cy="3416665"/>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B6262139-273E-293D-D0A9-5A39E368CB4E}"/>
              </a:ext>
            </a:extLst>
          </p:cNvPr>
          <p:cNvSpPr txBox="1"/>
          <p:nvPr/>
        </p:nvSpPr>
        <p:spPr>
          <a:xfrm>
            <a:off x="2714050" y="3059354"/>
            <a:ext cx="1679195" cy="919089"/>
          </a:xfrm>
          <a:prstGeom prst="rect">
            <a:avLst/>
          </a:prstGeom>
          <a:solidFill>
            <a:schemeClr val="accent3"/>
          </a:solidFill>
        </p:spPr>
        <p:txBody>
          <a:bodyPr wrap="square" lIns="36000" tIns="36000" rIns="36000" bIns="36000" rtlCol="0">
            <a:spAutoFit/>
          </a:bodyPr>
          <a:lstStyle/>
          <a:p>
            <a:r>
              <a:rPr lang="en" sz="1100" spc="-40"/>
              <a:t>With the report, a size category review has been made with a division of over and under 150 employ.</a:t>
            </a:r>
          </a:p>
        </p:txBody>
      </p:sp>
    </p:spTree>
    <p:extLst>
      <p:ext uri="{BB962C8B-B14F-4D97-AF65-F5344CB8AC3E}">
        <p14:creationId xmlns:p14="http://schemas.microsoft.com/office/powerpoint/2010/main" val="264630124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6AFB2-32E3-601F-AA73-A82B868C0CFE}"/>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11B91FEF-7DED-3799-A579-0636414E122D}"/>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4FFB4F3B-4F6B-B223-B505-FBD657ACED05}"/>
              </a:ext>
            </a:extLst>
          </p:cNvPr>
          <p:cNvSpPr>
            <a:spLocks noGrp="1"/>
          </p:cNvSpPr>
          <p:nvPr>
            <p:ph type="title"/>
          </p:nvPr>
        </p:nvSpPr>
        <p:spPr>
          <a:xfrm>
            <a:off x="361159" y="574488"/>
            <a:ext cx="5436610" cy="527708"/>
          </a:xfrm>
        </p:spPr>
        <p:txBody>
          <a:bodyPr/>
          <a:lstStyle/>
          <a:p>
            <a:r>
              <a:rPr lang="en">
                <a:solidFill>
                  <a:schemeClr val="tx1"/>
                </a:solidFill>
              </a:rPr>
              <a:t>Time series</a:t>
            </a:r>
          </a:p>
        </p:txBody>
      </p:sp>
      <p:sp>
        <p:nvSpPr>
          <p:cNvPr id="2" name="Tekstin paikkamerkki 1">
            <a:extLst>
              <a:ext uri="{FF2B5EF4-FFF2-40B4-BE49-F238E27FC236}">
                <a16:creationId xmlns:a16="http://schemas.microsoft.com/office/drawing/2014/main" id="{C50AAA19-C080-45F3-D119-A362DE10CB92}"/>
              </a:ext>
            </a:extLst>
          </p:cNvPr>
          <p:cNvSpPr>
            <a:spLocks noGrp="1"/>
          </p:cNvSpPr>
          <p:nvPr>
            <p:ph type="body" sz="quarter" idx="4294967295"/>
          </p:nvPr>
        </p:nvSpPr>
        <p:spPr>
          <a:xfrm>
            <a:off x="361159" y="1517358"/>
            <a:ext cx="4425950" cy="1698625"/>
          </a:xfrm>
        </p:spPr>
        <p:txBody>
          <a:bodyPr>
            <a:normAutofit lnSpcReduction="10000"/>
          </a:bodyPr>
          <a:lstStyle/>
          <a:p>
            <a:pPr marL="21600" indent="0">
              <a:lnSpc>
                <a:spcPct val="110000"/>
              </a:lnSpc>
              <a:buNone/>
            </a:pPr>
            <a:r>
              <a:rPr lang="en" sz="1050"/>
              <a:t>Balance figure: The balance figure is the proportion of those who have shown a positive development minus the share of those who have shown a negative development. For example, if 30% of the respondents have responded that new orders have increased, 50% have remained unchanged and 20% have decreased, the balance figure is 30–20, i.e. +10.  </a:t>
            </a:r>
          </a:p>
        </p:txBody>
      </p:sp>
      <p:sp>
        <p:nvSpPr>
          <p:cNvPr id="3" name="Dian numeron paikkamerkki 2">
            <a:extLst>
              <a:ext uri="{FF2B5EF4-FFF2-40B4-BE49-F238E27FC236}">
                <a16:creationId xmlns:a16="http://schemas.microsoft.com/office/drawing/2014/main" id="{7949D8D1-0AEC-6260-20A3-A308A8B5D8CE}"/>
              </a:ext>
            </a:extLst>
          </p:cNvPr>
          <p:cNvSpPr>
            <a:spLocks noGrp="1"/>
          </p:cNvSpPr>
          <p:nvPr>
            <p:ph type="sldNum" sz="quarter" idx="4294967295"/>
          </p:nvPr>
        </p:nvSpPr>
        <p:spPr>
          <a:xfrm>
            <a:off x="8280400" y="4729163"/>
            <a:ext cx="863600" cy="165100"/>
          </a:xfrm>
        </p:spPr>
        <p:txBody>
          <a:bodyPr/>
          <a:lstStyle/>
          <a:p>
            <a:r>
              <a:rPr lang="en"/>
              <a:t>6</a:t>
            </a:r>
          </a:p>
        </p:txBody>
      </p:sp>
    </p:spTree>
    <p:extLst>
      <p:ext uri="{BB962C8B-B14F-4D97-AF65-F5344CB8AC3E}">
        <p14:creationId xmlns:p14="http://schemas.microsoft.com/office/powerpoint/2010/main" val="4850756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882E5-7E47-AE02-E54E-4D1CB5AEB1F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E43F713-5DE1-A1A5-7D65-4F5D3A7B6D54}"/>
              </a:ext>
            </a:extLst>
          </p:cNvPr>
          <p:cNvSpPr>
            <a:spLocks noGrp="1"/>
          </p:cNvSpPr>
          <p:nvPr>
            <p:ph type="body" sz="quarter" idx="15"/>
          </p:nvPr>
        </p:nvSpPr>
        <p:spPr/>
        <p:txBody>
          <a:bodyPr>
            <a:noAutofit/>
          </a:bodyPr>
          <a:lstStyle/>
          <a:p>
            <a:r>
              <a:rPr lang="en">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3D82E78F-63A1-566E-FFAB-505FDF7FE3E5}"/>
              </a:ext>
            </a:extLst>
          </p:cNvPr>
          <p:cNvSpPr>
            <a:spLocks noGrp="1"/>
          </p:cNvSpPr>
          <p:nvPr>
            <p:ph type="sldNum" sz="quarter" idx="12"/>
          </p:nvPr>
        </p:nvSpPr>
        <p:spPr/>
        <p:txBody>
          <a:bodyPr/>
          <a:lstStyle/>
          <a:p>
            <a:r>
              <a:rPr lang="en"/>
              <a:t>7</a:t>
            </a:r>
          </a:p>
        </p:txBody>
      </p:sp>
      <p:sp>
        <p:nvSpPr>
          <p:cNvPr id="5" name="Alatunnisteen paikkamerkki 4">
            <a:extLst>
              <a:ext uri="{FF2B5EF4-FFF2-40B4-BE49-F238E27FC236}">
                <a16:creationId xmlns:a16="http://schemas.microsoft.com/office/drawing/2014/main" id="{0FDD7FFF-A3A4-5678-0A39-7D2310927B54}"/>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70330035-73FB-A613-C97A-955F96A023AE}"/>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p:txBody>
      </p:sp>
      <p:graphicFrame>
        <p:nvGraphicFramePr>
          <p:cNvPr id="14" name="Sisällön paikkamerkki 13">
            <a:extLst>
              <a:ext uri="{FF2B5EF4-FFF2-40B4-BE49-F238E27FC236}">
                <a16:creationId xmlns:a16="http://schemas.microsoft.com/office/drawing/2014/main" id="{7E839FFD-A73B-E7E7-50AD-7E4C996BEA5F}"/>
              </a:ext>
            </a:extLst>
          </p:cNvPr>
          <p:cNvGraphicFramePr>
            <a:graphicFrameLocks noGrp="1"/>
          </p:cNvGraphicFramePr>
          <p:nvPr>
            <p:ph sz="quarter" idx="17"/>
            <p:extLst>
              <p:ext uri="{D42A27DB-BD31-4B8C-83A1-F6EECF244321}">
                <p14:modId xmlns:p14="http://schemas.microsoft.com/office/powerpoint/2010/main" val="4050767250"/>
              </p:ext>
            </p:extLst>
          </p:nvPr>
        </p:nvGraphicFramePr>
        <p:xfrm>
          <a:off x="4808304" y="1336321"/>
          <a:ext cx="4061663" cy="32263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A2299772-2853-A349-EC6D-CD038781EB61}"/>
              </a:ext>
            </a:extLst>
          </p:cNvPr>
          <p:cNvGraphicFramePr>
            <a:graphicFrameLocks/>
          </p:cNvGraphicFramePr>
          <p:nvPr>
            <p:extLst>
              <p:ext uri="{D42A27DB-BD31-4B8C-83A1-F6EECF244321}">
                <p14:modId xmlns:p14="http://schemas.microsoft.com/office/powerpoint/2010/main" val="2463512936"/>
              </p:ext>
            </p:extLst>
          </p:nvPr>
        </p:nvGraphicFramePr>
        <p:xfrm>
          <a:off x="417877" y="1336321"/>
          <a:ext cx="4008062" cy="3391489"/>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DA07DF4D-38CE-7406-3FA4-65599A2708A6}"/>
              </a:ext>
            </a:extLst>
          </p:cNvPr>
          <p:cNvSpPr txBox="1"/>
          <p:nvPr/>
        </p:nvSpPr>
        <p:spPr>
          <a:xfrm>
            <a:off x="6251473" y="4354861"/>
            <a:ext cx="2618494" cy="749812"/>
          </a:xfrm>
          <a:prstGeom prst="rect">
            <a:avLst/>
          </a:prstGeom>
          <a:solidFill>
            <a:schemeClr val="accent3"/>
          </a:solidFill>
        </p:spPr>
        <p:txBody>
          <a:bodyPr wrap="square" lIns="36000" tIns="36000" rIns="36000" bIns="36000" rtlCol="0">
            <a:spAutoFit/>
          </a:bodyPr>
          <a:lstStyle/>
          <a:p>
            <a:r>
              <a:rPr lang="en" sz="1100" spc="-40"/>
              <a:t>When the balance figure is positive, the majority of those who have assessed the change say that the situation has improved.</a:t>
            </a:r>
          </a:p>
        </p:txBody>
      </p:sp>
    </p:spTree>
    <p:extLst>
      <p:ext uri="{BB962C8B-B14F-4D97-AF65-F5344CB8AC3E}">
        <p14:creationId xmlns:p14="http://schemas.microsoft.com/office/powerpoint/2010/main" val="2177913893"/>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B33A5-0D3C-7658-E868-42D85A934A69}"/>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F6FB3D0-1A21-02F3-6848-9C50F92B6CA3}"/>
              </a:ext>
            </a:extLst>
          </p:cNvPr>
          <p:cNvSpPr>
            <a:spLocks noGrp="1"/>
          </p:cNvSpPr>
          <p:nvPr>
            <p:ph type="body" sz="quarter" idx="15"/>
          </p:nvPr>
        </p:nvSpPr>
        <p:spPr/>
        <p:txBody>
          <a:bodyPr>
            <a:noAutofit/>
          </a:bodyPr>
          <a:lstStyle/>
          <a:p>
            <a:r>
              <a:rPr lang="en">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EA14380B-3141-2F4F-A4FC-A5C842FE7219}"/>
              </a:ext>
            </a:extLst>
          </p:cNvPr>
          <p:cNvSpPr>
            <a:spLocks noGrp="1"/>
          </p:cNvSpPr>
          <p:nvPr>
            <p:ph type="sldNum" sz="quarter" idx="12"/>
          </p:nvPr>
        </p:nvSpPr>
        <p:spPr/>
        <p:txBody>
          <a:bodyPr/>
          <a:lstStyle/>
          <a:p>
            <a:r>
              <a:rPr lang="en"/>
              <a:t>8</a:t>
            </a:r>
          </a:p>
        </p:txBody>
      </p:sp>
      <p:sp>
        <p:nvSpPr>
          <p:cNvPr id="5" name="Alatunnisteen paikkamerkki 4">
            <a:extLst>
              <a:ext uri="{FF2B5EF4-FFF2-40B4-BE49-F238E27FC236}">
                <a16:creationId xmlns:a16="http://schemas.microsoft.com/office/drawing/2014/main" id="{A808F06E-F020-3528-79D4-90BBA1783DD2}"/>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E71FA3D6-63B4-9240-D381-C33E9BE828E9}"/>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4" name="Sisällön paikkamerkki 13">
            <a:extLst>
              <a:ext uri="{FF2B5EF4-FFF2-40B4-BE49-F238E27FC236}">
                <a16:creationId xmlns:a16="http://schemas.microsoft.com/office/drawing/2014/main" id="{B9D88AA1-62AD-6EE2-D892-BFA243D6456D}"/>
              </a:ext>
            </a:extLst>
          </p:cNvPr>
          <p:cNvGraphicFramePr>
            <a:graphicFrameLocks noGrp="1"/>
          </p:cNvGraphicFramePr>
          <p:nvPr>
            <p:ph sz="quarter" idx="17"/>
            <p:extLst>
              <p:ext uri="{D42A27DB-BD31-4B8C-83A1-F6EECF244321}">
                <p14:modId xmlns:p14="http://schemas.microsoft.com/office/powerpoint/2010/main" val="3449306760"/>
              </p:ext>
            </p:extLst>
          </p:nvPr>
        </p:nvGraphicFramePr>
        <p:xfrm>
          <a:off x="381000" y="1411941"/>
          <a:ext cx="4061663" cy="3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1C5A1FFC-C0DF-7502-AA88-9A562093F461}"/>
              </a:ext>
            </a:extLst>
          </p:cNvPr>
          <p:cNvGraphicFramePr>
            <a:graphicFrameLocks/>
          </p:cNvGraphicFramePr>
          <p:nvPr>
            <p:extLst>
              <p:ext uri="{D42A27DB-BD31-4B8C-83A1-F6EECF244321}">
                <p14:modId xmlns:p14="http://schemas.microsoft.com/office/powerpoint/2010/main" val="3365098349"/>
              </p:ext>
            </p:extLst>
          </p:nvPr>
        </p:nvGraphicFramePr>
        <p:xfrm>
          <a:off x="5022476" y="1411941"/>
          <a:ext cx="4008062" cy="33982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0936030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BD41-3A9E-F8A6-E350-DB339A7C66AE}"/>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D972B6B-9B15-168F-756D-85F002ACB3FE}"/>
              </a:ext>
            </a:extLst>
          </p:cNvPr>
          <p:cNvSpPr>
            <a:spLocks noGrp="1"/>
          </p:cNvSpPr>
          <p:nvPr>
            <p:ph type="body" sz="quarter" idx="15"/>
          </p:nvPr>
        </p:nvSpPr>
        <p:spPr/>
        <p:txBody>
          <a:bodyPr/>
          <a:lstStyle/>
          <a:p>
            <a:r>
              <a:rPr lang="en">
                <a:solidFill>
                  <a:schemeClr val="tx1"/>
                </a:solidFill>
              </a:rPr>
              <a:t>How do you expect your situation to develop over the next three months? Balance figure </a:t>
            </a:r>
          </a:p>
        </p:txBody>
      </p:sp>
      <p:sp>
        <p:nvSpPr>
          <p:cNvPr id="3" name="Dian numeron paikkamerkki 2">
            <a:extLst>
              <a:ext uri="{FF2B5EF4-FFF2-40B4-BE49-F238E27FC236}">
                <a16:creationId xmlns:a16="http://schemas.microsoft.com/office/drawing/2014/main" id="{CD1FB97C-E47F-F459-7E52-35423817C908}"/>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7B3B868A-D39C-975D-1E09-5A8BF5D23404}"/>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DF2BBCCF-A6E3-17A4-F32E-16C25FC4701C}"/>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4" name="Sisällön paikkamerkki 13">
            <a:extLst>
              <a:ext uri="{FF2B5EF4-FFF2-40B4-BE49-F238E27FC236}">
                <a16:creationId xmlns:a16="http://schemas.microsoft.com/office/drawing/2014/main" id="{5C0C5E37-FA3F-6CE7-F7E3-D33122C58FCF}"/>
              </a:ext>
            </a:extLst>
          </p:cNvPr>
          <p:cNvGraphicFramePr>
            <a:graphicFrameLocks noGrp="1"/>
          </p:cNvGraphicFramePr>
          <p:nvPr>
            <p:ph sz="quarter" idx="17"/>
            <p:extLst>
              <p:ext uri="{D42A27DB-BD31-4B8C-83A1-F6EECF244321}">
                <p14:modId xmlns:p14="http://schemas.microsoft.com/office/powerpoint/2010/main" val="4109299672"/>
              </p:ext>
            </p:extLst>
          </p:nvPr>
        </p:nvGraphicFramePr>
        <p:xfrm>
          <a:off x="381000" y="1411941"/>
          <a:ext cx="4061663" cy="3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AFDE641B-FD96-73C9-CFD5-1A3E802B2061}"/>
              </a:ext>
            </a:extLst>
          </p:cNvPr>
          <p:cNvGraphicFramePr>
            <a:graphicFrameLocks/>
          </p:cNvGraphicFramePr>
          <p:nvPr>
            <p:extLst>
              <p:ext uri="{D42A27DB-BD31-4B8C-83A1-F6EECF244321}">
                <p14:modId xmlns:p14="http://schemas.microsoft.com/office/powerpoint/2010/main" val="4291205070"/>
              </p:ext>
            </p:extLst>
          </p:nvPr>
        </p:nvGraphicFramePr>
        <p:xfrm>
          <a:off x="5022476" y="1411941"/>
          <a:ext cx="4008062" cy="33982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5618695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F6BC-D3BE-5925-A630-86C7589DBF2C}"/>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40C1C85D-F294-5D21-EBBE-D4610CDA8255}"/>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C41A936A-32F3-4BBF-461F-9D55D4A9D1AA}"/>
              </a:ext>
            </a:extLst>
          </p:cNvPr>
          <p:cNvSpPr>
            <a:spLocks noGrp="1"/>
          </p:cNvSpPr>
          <p:nvPr>
            <p:ph type="title"/>
          </p:nvPr>
        </p:nvSpPr>
        <p:spPr>
          <a:xfrm>
            <a:off x="361159" y="574488"/>
            <a:ext cx="5436610" cy="527708"/>
          </a:xfrm>
        </p:spPr>
        <p:txBody>
          <a:bodyPr/>
          <a:lstStyle/>
          <a:p>
            <a:r>
              <a:rPr lang="en">
                <a:solidFill>
                  <a:schemeClr val="tx1"/>
                </a:solidFill>
              </a:rPr>
              <a:t>Cyclical situation</a:t>
            </a:r>
          </a:p>
        </p:txBody>
      </p:sp>
      <p:sp>
        <p:nvSpPr>
          <p:cNvPr id="2" name="Tekstin paikkamerkki 1">
            <a:extLst>
              <a:ext uri="{FF2B5EF4-FFF2-40B4-BE49-F238E27FC236}">
                <a16:creationId xmlns:a16="http://schemas.microsoft.com/office/drawing/2014/main" id="{ECCA04C3-61CF-FC76-8EF3-2F50EE6C62D8}"/>
              </a:ext>
            </a:extLst>
          </p:cNvPr>
          <p:cNvSpPr>
            <a:spLocks noGrp="1"/>
          </p:cNvSpPr>
          <p:nvPr>
            <p:ph type="body" sz="quarter" idx="4294967295"/>
          </p:nvPr>
        </p:nvSpPr>
        <p:spPr>
          <a:xfrm>
            <a:off x="361159" y="1517358"/>
            <a:ext cx="4425950" cy="1698625"/>
          </a:xfrm>
        </p:spPr>
        <p:txBody>
          <a:bodyPr>
            <a:normAutofit lnSpcReduction="10000"/>
          </a:bodyPr>
          <a:lstStyle/>
          <a:p>
            <a:pPr marL="21600" indent="0">
              <a:lnSpc>
                <a:spcPct val="110000"/>
              </a:lnSpc>
              <a:buNone/>
            </a:pPr>
            <a:r>
              <a:rPr lang="en" sz="1050"/>
              <a:t>How would you describe your company's situation now in the following areas compared to the situation about three months ago?</a:t>
            </a:r>
          </a:p>
        </p:txBody>
      </p:sp>
      <p:sp>
        <p:nvSpPr>
          <p:cNvPr id="3" name="Dian numeron paikkamerkki 2">
            <a:extLst>
              <a:ext uri="{FF2B5EF4-FFF2-40B4-BE49-F238E27FC236}">
                <a16:creationId xmlns:a16="http://schemas.microsoft.com/office/drawing/2014/main" id="{BA505186-7DBF-673A-3D5D-C5A9C0BE0457}"/>
              </a:ext>
            </a:extLst>
          </p:cNvPr>
          <p:cNvSpPr>
            <a:spLocks noGrp="1"/>
          </p:cNvSpPr>
          <p:nvPr>
            <p:ph type="sldNum" sz="quarter" idx="4294967295"/>
          </p:nvPr>
        </p:nvSpPr>
        <p:spPr>
          <a:xfrm>
            <a:off x="8280400" y="4729163"/>
            <a:ext cx="863600" cy="165100"/>
          </a:xfrm>
        </p:spPr>
        <p:txBody>
          <a:bodyPr/>
          <a:lstStyle/>
          <a:p>
            <a:r>
              <a:rPr lang="en"/>
              <a:t>10</a:t>
            </a:r>
          </a:p>
        </p:txBody>
      </p:sp>
    </p:spTree>
    <p:extLst>
      <p:ext uri="{BB962C8B-B14F-4D97-AF65-F5344CB8AC3E}">
        <p14:creationId xmlns:p14="http://schemas.microsoft.com/office/powerpoint/2010/main" val="121482317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en">
                <a:solidFill>
                  <a:schemeClr val="tx1"/>
                </a:solidFill>
              </a:rPr>
              <a:t>How would you describe your company's situation now in the following areas compared to the situation about three months ago?</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en"/>
              <a:t>11</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3202637947"/>
              </p:ext>
            </p:extLst>
          </p:nvPr>
        </p:nvGraphicFramePr>
        <p:xfrm>
          <a:off x="174416"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2" y="4727574"/>
            <a:ext cx="4685590" cy="165163"/>
          </a:xfrm>
        </p:spPr>
        <p:txBody>
          <a:bodyPr/>
          <a:lstStyle/>
          <a:p>
            <a:r>
              <a:rPr lang="en"/>
              <a:t>Source: Technology Industries of Finland's TeknoBaro, September 2026, 308 respondents.</a:t>
            </a:r>
          </a:p>
        </p:txBody>
      </p:sp>
      <p:sp>
        <p:nvSpPr>
          <p:cNvPr id="11" name="Tekstiruutu 10">
            <a:extLst>
              <a:ext uri="{FF2B5EF4-FFF2-40B4-BE49-F238E27FC236}">
                <a16:creationId xmlns:a16="http://schemas.microsoft.com/office/drawing/2014/main" id="{B6F03FC8-EE3C-439A-EB07-269370F615AF}"/>
              </a:ext>
            </a:extLst>
          </p:cNvPr>
          <p:cNvSpPr txBox="1"/>
          <p:nvPr/>
        </p:nvSpPr>
        <p:spPr>
          <a:xfrm>
            <a:off x="7114772" y="1374486"/>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45EC407F-651D-2E79-3207-96C33E67B51F}"/>
              </a:ext>
            </a:extLst>
          </p:cNvPr>
          <p:cNvSpPr txBox="1"/>
          <p:nvPr/>
        </p:nvSpPr>
        <p:spPr>
          <a:xfrm>
            <a:off x="8244000" y="1374486"/>
            <a:ext cx="793320" cy="2547227"/>
          </a:xfrm>
          <a:prstGeom prst="rect">
            <a:avLst/>
          </a:prstGeom>
          <a:solidFill>
            <a:schemeClr val="accent6"/>
          </a:solidFill>
        </p:spPr>
        <p:txBody>
          <a:bodyPr wrap="square" lIns="36000" tIns="36000" rIns="36000" bIns="36000" rtlCol="0">
            <a:spAutoFit/>
          </a:bodyPr>
          <a:lstStyle/>
          <a:p>
            <a:pPr algn="ctr"/>
            <a:r>
              <a:rPr lang="en" spc="-40"/>
              <a:t>Balance figure</a:t>
            </a:r>
          </a:p>
          <a:p>
            <a:pPr algn="ctr"/>
            <a:r>
              <a:rPr lang="en" spc="-40"/>
              <a:t>26</a:t>
            </a:r>
          </a:p>
          <a:p>
            <a:pPr algn="ctr"/>
            <a:endParaRPr lang="fi-FI" spc="-40"/>
          </a:p>
          <a:p>
            <a:pPr algn="ctr"/>
            <a:endParaRPr lang="fi-FI" spc="-40"/>
          </a:p>
          <a:p>
            <a:pPr algn="ctr"/>
            <a:r>
              <a:rPr lang="en" spc="-40"/>
              <a:t>22</a:t>
            </a:r>
          </a:p>
          <a:p>
            <a:pPr algn="ctr"/>
            <a:endParaRPr lang="fi-FI" spc="-40"/>
          </a:p>
          <a:p>
            <a:pPr algn="ctr"/>
            <a:endParaRPr lang="fi-FI" spc="-40"/>
          </a:p>
          <a:p>
            <a:pPr algn="ctr"/>
            <a:r>
              <a:rPr lang="en" spc="-40"/>
              <a:t>29</a:t>
            </a:r>
          </a:p>
          <a:p>
            <a:pPr algn="ctr"/>
            <a:br>
              <a:rPr lang="fi-FI" spc="-40"/>
            </a:br>
            <a:endParaRPr lang="fi-FI" spc="-40"/>
          </a:p>
          <a:p>
            <a:pPr algn="ctr"/>
            <a:r>
              <a:rPr lang="en" spc="-40"/>
              <a:t>23</a:t>
            </a:r>
          </a:p>
        </p:txBody>
      </p:sp>
    </p:spTree>
    <p:extLst>
      <p:ext uri="{BB962C8B-B14F-4D97-AF65-F5344CB8AC3E}">
        <p14:creationId xmlns:p14="http://schemas.microsoft.com/office/powerpoint/2010/main" val="175254422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en">
                <a:solidFill>
                  <a:schemeClr val="tx1"/>
                </a:solidFill>
              </a:rPr>
              <a:t>How would you describe your company's situation now in the following areas compared to the situation about three months ago? Manufacturing, 236 respondents</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en"/>
              <a:t>12</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1306516117"/>
              </p:ext>
            </p:extLst>
          </p:nvPr>
        </p:nvGraphicFramePr>
        <p:xfrm>
          <a:off x="199409" y="1504084"/>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1" y="4727574"/>
            <a:ext cx="6256253" cy="235258"/>
          </a:xfrm>
        </p:spPr>
        <p:txBody>
          <a:bodyPr/>
          <a:lstStyle/>
          <a:p>
            <a:r>
              <a:rPr lang="en"/>
              <a:t>Source: Technology Industries of Finland's TeknoBaro, September 2026, 308 respondents.</a:t>
            </a:r>
          </a:p>
          <a:p>
            <a:r>
              <a:rPr lang="en"/>
              <a:t>Industry includes the processing of metals, the machinery and metal products industry, and the electrical and electronics industry. The services include the design and consulting sector and the information technology service sector. </a:t>
            </a:r>
          </a:p>
        </p:txBody>
      </p:sp>
      <p:sp>
        <p:nvSpPr>
          <p:cNvPr id="11" name="Tekstiruutu 10">
            <a:extLst>
              <a:ext uri="{FF2B5EF4-FFF2-40B4-BE49-F238E27FC236}">
                <a16:creationId xmlns:a16="http://schemas.microsoft.com/office/drawing/2014/main" id="{B6F03FC8-EE3C-439A-EB07-269370F615AF}"/>
              </a:ext>
            </a:extLst>
          </p:cNvPr>
          <p:cNvSpPr txBox="1"/>
          <p:nvPr/>
        </p:nvSpPr>
        <p:spPr>
          <a:xfrm>
            <a:off x="7139765" y="1358065"/>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37D57DD8-6CAB-771F-0C9E-8288CA09123C}"/>
              </a:ext>
            </a:extLst>
          </p:cNvPr>
          <p:cNvSpPr txBox="1"/>
          <p:nvPr/>
        </p:nvSpPr>
        <p:spPr>
          <a:xfrm>
            <a:off x="8244000" y="1374486"/>
            <a:ext cx="793320" cy="2547227"/>
          </a:xfrm>
          <a:prstGeom prst="rect">
            <a:avLst/>
          </a:prstGeom>
          <a:solidFill>
            <a:schemeClr val="accent6"/>
          </a:solidFill>
        </p:spPr>
        <p:txBody>
          <a:bodyPr wrap="square" lIns="36000" tIns="36000" rIns="36000" bIns="36000" rtlCol="0">
            <a:spAutoFit/>
          </a:bodyPr>
          <a:lstStyle/>
          <a:p>
            <a:pPr algn="ctr"/>
            <a:r>
              <a:rPr lang="en" spc="-40" dirty="0"/>
              <a:t>Balance figure</a:t>
            </a:r>
          </a:p>
          <a:p>
            <a:pPr algn="ctr"/>
            <a:r>
              <a:rPr lang="en" spc="-40" dirty="0"/>
              <a:t>30</a:t>
            </a:r>
          </a:p>
          <a:p>
            <a:pPr algn="ctr"/>
            <a:endParaRPr lang="fi-FI" spc="-40" dirty="0"/>
          </a:p>
          <a:p>
            <a:pPr algn="ctr"/>
            <a:endParaRPr lang="fi-FI" spc="-40" dirty="0"/>
          </a:p>
          <a:p>
            <a:pPr algn="ctr"/>
            <a:r>
              <a:rPr lang="en" spc="-40" dirty="0"/>
              <a:t>24</a:t>
            </a:r>
          </a:p>
          <a:p>
            <a:pPr algn="ctr"/>
            <a:endParaRPr lang="fi-FI" spc="-40" dirty="0"/>
          </a:p>
          <a:p>
            <a:pPr algn="ctr"/>
            <a:endParaRPr lang="fi-FI" spc="-40" dirty="0"/>
          </a:p>
          <a:p>
            <a:pPr algn="ctr"/>
            <a:r>
              <a:rPr lang="en" spc="-40" dirty="0"/>
              <a:t>31</a:t>
            </a:r>
          </a:p>
          <a:p>
            <a:pPr algn="ctr"/>
            <a:endParaRPr lang="fi-FI" spc="-40" dirty="0"/>
          </a:p>
          <a:p>
            <a:pPr algn="ctr"/>
            <a:endParaRPr lang="fi-FI" spc="-40" dirty="0"/>
          </a:p>
          <a:p>
            <a:pPr algn="ctr"/>
            <a:r>
              <a:rPr lang="en" spc="-40" dirty="0"/>
              <a:t>26</a:t>
            </a:r>
          </a:p>
        </p:txBody>
      </p:sp>
    </p:spTree>
    <p:extLst>
      <p:ext uri="{BB962C8B-B14F-4D97-AF65-F5344CB8AC3E}">
        <p14:creationId xmlns:p14="http://schemas.microsoft.com/office/powerpoint/2010/main" val="14766940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a:xfrm>
            <a:off x="252000" y="282149"/>
            <a:ext cx="7992000" cy="894644"/>
          </a:xfrm>
        </p:spPr>
        <p:txBody>
          <a:bodyPr>
            <a:noAutofit/>
          </a:bodyPr>
          <a:lstStyle/>
          <a:p>
            <a:r>
              <a:rPr lang="en">
                <a:solidFill>
                  <a:schemeClr val="tx1"/>
                </a:solidFill>
              </a:rPr>
              <a:t>How would you describe your company's situation now in the following areas compared to the situation about three months ago? Services, 72 respondents</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en"/>
              <a:t>13</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1536329976"/>
              </p:ext>
            </p:extLst>
          </p:nvPr>
        </p:nvGraphicFramePr>
        <p:xfrm>
          <a:off x="174416"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1" y="4727574"/>
            <a:ext cx="6027653" cy="305767"/>
          </a:xfrm>
        </p:spPr>
        <p:txBody>
          <a:bodyPr/>
          <a:lstStyle/>
          <a:p>
            <a:r>
              <a:rPr lang="en"/>
              <a:t>Source: Technology Industries of Finland's TeknoBaro, September 2026, 308 respondents.</a:t>
            </a:r>
          </a:p>
          <a:p>
            <a:r>
              <a:rPr lang="en"/>
              <a:t>Industry includes the processing of metals, the machinery and metal products industry, and the electrical and electronics industry. The services include the design and consulting sector and the information technology service sector. </a:t>
            </a:r>
          </a:p>
        </p:txBody>
      </p:sp>
      <p:sp>
        <p:nvSpPr>
          <p:cNvPr id="11" name="Tekstiruutu 10">
            <a:extLst>
              <a:ext uri="{FF2B5EF4-FFF2-40B4-BE49-F238E27FC236}">
                <a16:creationId xmlns:a16="http://schemas.microsoft.com/office/drawing/2014/main" id="{B6F03FC8-EE3C-439A-EB07-269370F615AF}"/>
              </a:ext>
            </a:extLst>
          </p:cNvPr>
          <p:cNvSpPr txBox="1"/>
          <p:nvPr/>
        </p:nvSpPr>
        <p:spPr>
          <a:xfrm>
            <a:off x="7011273" y="1374486"/>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984548DF-86E9-3959-A87C-1AE813F4AF3E}"/>
              </a:ext>
            </a:extLst>
          </p:cNvPr>
          <p:cNvSpPr txBox="1"/>
          <p:nvPr/>
        </p:nvSpPr>
        <p:spPr>
          <a:xfrm>
            <a:off x="8244000" y="1374486"/>
            <a:ext cx="793320" cy="2547227"/>
          </a:xfrm>
          <a:prstGeom prst="rect">
            <a:avLst/>
          </a:prstGeom>
          <a:solidFill>
            <a:schemeClr val="accent6"/>
          </a:solidFill>
        </p:spPr>
        <p:txBody>
          <a:bodyPr wrap="square" lIns="36000" tIns="36000" rIns="36000" bIns="36000" rtlCol="0">
            <a:spAutoFit/>
          </a:bodyPr>
          <a:lstStyle/>
          <a:p>
            <a:pPr algn="ctr"/>
            <a:r>
              <a:rPr lang="en" spc="-40" dirty="0"/>
              <a:t>Balance figure</a:t>
            </a:r>
          </a:p>
          <a:p>
            <a:pPr algn="ctr"/>
            <a:r>
              <a:rPr lang="en" spc="-40" dirty="0"/>
              <a:t>15</a:t>
            </a:r>
          </a:p>
          <a:p>
            <a:pPr algn="ctr"/>
            <a:endParaRPr lang="fi-FI" spc="-40" dirty="0"/>
          </a:p>
          <a:p>
            <a:pPr algn="ctr"/>
            <a:endParaRPr lang="fi-FI" spc="-40" dirty="0"/>
          </a:p>
          <a:p>
            <a:pPr algn="ctr"/>
            <a:r>
              <a:rPr lang="en" spc="-40" dirty="0"/>
              <a:t>17</a:t>
            </a:r>
          </a:p>
          <a:p>
            <a:pPr algn="ctr"/>
            <a:endParaRPr lang="fi-FI" spc="-40" dirty="0"/>
          </a:p>
          <a:p>
            <a:pPr algn="ctr"/>
            <a:endParaRPr lang="fi-FI" spc="-40" dirty="0"/>
          </a:p>
          <a:p>
            <a:pPr algn="ctr"/>
            <a:r>
              <a:rPr lang="en" spc="-40" dirty="0"/>
              <a:t>22</a:t>
            </a:r>
          </a:p>
          <a:p>
            <a:pPr algn="ctr"/>
            <a:endParaRPr lang="fi-FI" spc="-40" dirty="0"/>
          </a:p>
          <a:p>
            <a:pPr algn="ctr"/>
            <a:endParaRPr lang="fi-FI" spc="-40" dirty="0"/>
          </a:p>
          <a:p>
            <a:pPr algn="ctr"/>
            <a:r>
              <a:rPr lang="en" spc="-40" dirty="0"/>
              <a:t>13</a:t>
            </a:r>
          </a:p>
        </p:txBody>
      </p:sp>
    </p:spTree>
    <p:extLst>
      <p:ext uri="{BB962C8B-B14F-4D97-AF65-F5344CB8AC3E}">
        <p14:creationId xmlns:p14="http://schemas.microsoft.com/office/powerpoint/2010/main" val="346637828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A2D0A-58FD-7954-1C30-0587BE923E3F}"/>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E6328DD-3D4D-2001-714B-209B4E90B32A}"/>
              </a:ext>
            </a:extLst>
          </p:cNvPr>
          <p:cNvSpPr>
            <a:spLocks noGrp="1"/>
          </p:cNvSpPr>
          <p:nvPr>
            <p:ph type="body" sz="quarter" idx="15"/>
          </p:nvPr>
        </p:nvSpPr>
        <p:spPr/>
        <p:txBody>
          <a:bodyPr>
            <a:noAutofit/>
          </a:bodyPr>
          <a:lstStyle/>
          <a:p>
            <a:r>
              <a:rPr lang="en">
                <a:solidFill>
                  <a:schemeClr val="tx1"/>
                </a:solidFill>
              </a:rPr>
              <a:t>How would you describe your company's situation now in the following areas compared to the situation about three months ago?</a:t>
            </a:r>
          </a:p>
        </p:txBody>
      </p:sp>
      <p:sp>
        <p:nvSpPr>
          <p:cNvPr id="3" name="Dian numeron paikkamerkki 2">
            <a:extLst>
              <a:ext uri="{FF2B5EF4-FFF2-40B4-BE49-F238E27FC236}">
                <a16:creationId xmlns:a16="http://schemas.microsoft.com/office/drawing/2014/main" id="{FBBF5FE6-CC61-91AD-B29F-B766EF65D3AE}"/>
              </a:ext>
            </a:extLst>
          </p:cNvPr>
          <p:cNvSpPr>
            <a:spLocks noGrp="1"/>
          </p:cNvSpPr>
          <p:nvPr>
            <p:ph type="sldNum" sz="quarter" idx="12"/>
          </p:nvPr>
        </p:nvSpPr>
        <p:spPr/>
        <p:txBody>
          <a:bodyPr/>
          <a:lstStyle/>
          <a:p>
            <a:r>
              <a:rPr lang="en"/>
              <a:t>14</a:t>
            </a:r>
          </a:p>
        </p:txBody>
      </p:sp>
      <p:sp>
        <p:nvSpPr>
          <p:cNvPr id="5" name="Alatunnisteen paikkamerkki 4">
            <a:extLst>
              <a:ext uri="{FF2B5EF4-FFF2-40B4-BE49-F238E27FC236}">
                <a16:creationId xmlns:a16="http://schemas.microsoft.com/office/drawing/2014/main" id="{F7D851BF-5E64-0760-4B7C-A8BD2FD670F2}"/>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570D1206-C43D-0909-B114-B3CB64CD1AE5}"/>
              </a:ext>
            </a:extLst>
          </p:cNvPr>
          <p:cNvGraphicFramePr>
            <a:graphicFrameLocks noGrp="1"/>
          </p:cNvGraphicFramePr>
          <p:nvPr>
            <p:ph sz="quarter" idx="17"/>
            <p:extLst>
              <p:ext uri="{D42A27DB-BD31-4B8C-83A1-F6EECF244321}">
                <p14:modId xmlns:p14="http://schemas.microsoft.com/office/powerpoint/2010/main" val="337208810"/>
              </p:ext>
            </p:extLst>
          </p:nvPr>
        </p:nvGraphicFramePr>
        <p:xfrm>
          <a:off x="381000" y="1417321"/>
          <a:ext cx="3899943" cy="3227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568E18D7-8343-94A3-C75E-06EBB6B910F6}"/>
              </a:ext>
            </a:extLst>
          </p:cNvPr>
          <p:cNvSpPr>
            <a:spLocks noGrp="1"/>
          </p:cNvSpPr>
          <p:nvPr>
            <p:ph type="body" sz="quarter" idx="18"/>
          </p:nvPr>
        </p:nvSpPr>
        <p:spPr>
          <a:xfrm>
            <a:off x="2334682" y="4727574"/>
            <a:ext cx="4462630" cy="165163"/>
          </a:xfrm>
        </p:spPr>
        <p:txBody>
          <a:bodyPr/>
          <a:lstStyle/>
          <a:p>
            <a:r>
              <a:rPr lang="en"/>
              <a:t>Source: Technology Industries of Finland's TeknoBaro, September 2026, 308 respondents.</a:t>
            </a:r>
          </a:p>
          <a:p>
            <a:endParaRPr lang="fi-FI"/>
          </a:p>
        </p:txBody>
      </p:sp>
      <p:graphicFrame>
        <p:nvGraphicFramePr>
          <p:cNvPr id="6" name="Sisällön paikkamerkki 9">
            <a:extLst>
              <a:ext uri="{FF2B5EF4-FFF2-40B4-BE49-F238E27FC236}">
                <a16:creationId xmlns:a16="http://schemas.microsoft.com/office/drawing/2014/main" id="{FA59696C-BC2C-94AF-5271-CA3055EBDFA6}"/>
              </a:ext>
            </a:extLst>
          </p:cNvPr>
          <p:cNvGraphicFramePr>
            <a:graphicFrameLocks/>
          </p:cNvGraphicFramePr>
          <p:nvPr>
            <p:extLst>
              <p:ext uri="{D42A27DB-BD31-4B8C-83A1-F6EECF244321}">
                <p14:modId xmlns:p14="http://schemas.microsoft.com/office/powerpoint/2010/main" val="1047877907"/>
              </p:ext>
            </p:extLst>
          </p:nvPr>
        </p:nvGraphicFramePr>
        <p:xfrm>
          <a:off x="4863056" y="1458596"/>
          <a:ext cx="3605825" cy="32277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02422088"/>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en" sz="2000">
                <a:solidFill>
                  <a:schemeClr val="tx1"/>
                </a:solidFill>
              </a:rPr>
              <a:t>How would you describe your company's situation now in the following areas compared to the situation about three months ago? Less than 150 employed, 249 respondents</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en"/>
              <a:t>15</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2750722258"/>
              </p:ext>
            </p:extLst>
          </p:nvPr>
        </p:nvGraphicFramePr>
        <p:xfrm>
          <a:off x="106680"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2" y="4727574"/>
            <a:ext cx="4685590" cy="165163"/>
          </a:xfrm>
        </p:spPr>
        <p:txBody>
          <a:bodyPr/>
          <a:lstStyle/>
          <a:p>
            <a:r>
              <a:rPr lang="en"/>
              <a:t>Source: Technology Industries of Finland's TeknoBaro, September 2026, 308 respondents.</a:t>
            </a:r>
          </a:p>
          <a:p>
            <a:endParaRPr lang="fi-FI"/>
          </a:p>
        </p:txBody>
      </p:sp>
      <p:sp>
        <p:nvSpPr>
          <p:cNvPr id="11" name="Tekstiruutu 10">
            <a:extLst>
              <a:ext uri="{FF2B5EF4-FFF2-40B4-BE49-F238E27FC236}">
                <a16:creationId xmlns:a16="http://schemas.microsoft.com/office/drawing/2014/main" id="{B6F03FC8-EE3C-439A-EB07-269370F615AF}"/>
              </a:ext>
            </a:extLst>
          </p:cNvPr>
          <p:cNvSpPr txBox="1"/>
          <p:nvPr/>
        </p:nvSpPr>
        <p:spPr>
          <a:xfrm>
            <a:off x="7192350" y="1374486"/>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B934E784-7C69-E4F2-12CB-C5B6AC933301}"/>
              </a:ext>
            </a:extLst>
          </p:cNvPr>
          <p:cNvSpPr txBox="1"/>
          <p:nvPr/>
        </p:nvSpPr>
        <p:spPr>
          <a:xfrm>
            <a:off x="8244000" y="1374486"/>
            <a:ext cx="793320" cy="2547227"/>
          </a:xfrm>
          <a:prstGeom prst="rect">
            <a:avLst/>
          </a:prstGeom>
          <a:solidFill>
            <a:schemeClr val="accent6"/>
          </a:solidFill>
        </p:spPr>
        <p:txBody>
          <a:bodyPr wrap="square" lIns="36000" tIns="36000" rIns="36000" bIns="36000" rtlCol="0">
            <a:spAutoFit/>
          </a:bodyPr>
          <a:lstStyle/>
          <a:p>
            <a:pPr algn="ctr"/>
            <a:r>
              <a:rPr lang="en" spc="-40" dirty="0"/>
              <a:t>Balance figure</a:t>
            </a:r>
          </a:p>
          <a:p>
            <a:pPr algn="ctr"/>
            <a:r>
              <a:rPr lang="en" spc="-40" dirty="0"/>
              <a:t>24</a:t>
            </a:r>
          </a:p>
          <a:p>
            <a:pPr algn="ctr"/>
            <a:endParaRPr lang="fi-FI" spc="-40" dirty="0"/>
          </a:p>
          <a:p>
            <a:pPr algn="ctr"/>
            <a:endParaRPr lang="fi-FI" spc="-40" dirty="0"/>
          </a:p>
          <a:p>
            <a:pPr algn="ctr"/>
            <a:r>
              <a:rPr lang="en" spc="-40" dirty="0"/>
              <a:t>20</a:t>
            </a:r>
          </a:p>
          <a:p>
            <a:pPr algn="ctr"/>
            <a:endParaRPr lang="fi-FI" spc="-40" dirty="0"/>
          </a:p>
          <a:p>
            <a:pPr algn="ctr"/>
            <a:endParaRPr lang="fi-FI" spc="-40" dirty="0"/>
          </a:p>
          <a:p>
            <a:pPr algn="ctr"/>
            <a:r>
              <a:rPr lang="en" spc="-40" dirty="0"/>
              <a:t>27</a:t>
            </a:r>
          </a:p>
          <a:p>
            <a:pPr algn="ctr"/>
            <a:endParaRPr lang="fi-FI" spc="-40" dirty="0"/>
          </a:p>
          <a:p>
            <a:pPr algn="ctr"/>
            <a:endParaRPr lang="fi-FI" spc="-40" dirty="0"/>
          </a:p>
          <a:p>
            <a:pPr algn="ctr"/>
            <a:r>
              <a:rPr lang="en" spc="-40" dirty="0"/>
              <a:t>23</a:t>
            </a:r>
          </a:p>
        </p:txBody>
      </p:sp>
    </p:spTree>
    <p:extLst>
      <p:ext uri="{BB962C8B-B14F-4D97-AF65-F5344CB8AC3E}">
        <p14:creationId xmlns:p14="http://schemas.microsoft.com/office/powerpoint/2010/main" val="18033836"/>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D3B5F08-96D3-63AA-0F3F-A5477C05B621}"/>
              </a:ext>
            </a:extLst>
          </p:cNvPr>
          <p:cNvSpPr>
            <a:spLocks noGrp="1"/>
          </p:cNvSpPr>
          <p:nvPr>
            <p:ph type="body" sz="quarter" idx="15"/>
          </p:nvPr>
        </p:nvSpPr>
        <p:spPr/>
        <p:txBody>
          <a:bodyPr>
            <a:noAutofit/>
          </a:bodyPr>
          <a:lstStyle/>
          <a:p>
            <a:r>
              <a:rPr lang="en" sz="2000">
                <a:solidFill>
                  <a:schemeClr val="tx1"/>
                </a:solidFill>
              </a:rPr>
              <a:t>How would you describe your company's situation now in the following areas compared to the situation about three months ago? More than 150 employing, 59 respondents</a:t>
            </a:r>
          </a:p>
        </p:txBody>
      </p:sp>
      <p:sp>
        <p:nvSpPr>
          <p:cNvPr id="3" name="Dian numeron paikkamerkki 2">
            <a:extLst>
              <a:ext uri="{FF2B5EF4-FFF2-40B4-BE49-F238E27FC236}">
                <a16:creationId xmlns:a16="http://schemas.microsoft.com/office/drawing/2014/main" id="{33118BF2-9702-C608-9C75-41DA485A59C4}"/>
              </a:ext>
            </a:extLst>
          </p:cNvPr>
          <p:cNvSpPr>
            <a:spLocks noGrp="1"/>
          </p:cNvSpPr>
          <p:nvPr>
            <p:ph type="sldNum" sz="quarter" idx="12"/>
          </p:nvPr>
        </p:nvSpPr>
        <p:spPr/>
        <p:txBody>
          <a:bodyPr/>
          <a:lstStyle/>
          <a:p>
            <a:r>
              <a:rPr lang="en"/>
              <a:t>16</a:t>
            </a:r>
          </a:p>
        </p:txBody>
      </p:sp>
      <p:sp>
        <p:nvSpPr>
          <p:cNvPr id="4" name="Päivämäärän paikkamerkki 3">
            <a:extLst>
              <a:ext uri="{FF2B5EF4-FFF2-40B4-BE49-F238E27FC236}">
                <a16:creationId xmlns:a16="http://schemas.microsoft.com/office/drawing/2014/main" id="{55B84C31-3594-93ED-864D-862945401399}"/>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E8DCEEED-C9DC-5E84-8CCF-C433B82A3D00}"/>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EE8F91CD-0F7B-099E-F357-AEF5EB5CF84D}"/>
              </a:ext>
            </a:extLst>
          </p:cNvPr>
          <p:cNvGraphicFramePr>
            <a:graphicFrameLocks noGrp="1"/>
          </p:cNvGraphicFramePr>
          <p:nvPr>
            <p:ph sz="quarter" idx="17"/>
            <p:extLst>
              <p:ext uri="{D42A27DB-BD31-4B8C-83A1-F6EECF244321}">
                <p14:modId xmlns:p14="http://schemas.microsoft.com/office/powerpoint/2010/main" val="3742683794"/>
              </p:ext>
            </p:extLst>
          </p:nvPr>
        </p:nvGraphicFramePr>
        <p:xfrm>
          <a:off x="-17145" y="1491629"/>
          <a:ext cx="8391525"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0ACF8DF-57A1-FBEE-E9E7-0B46BE271EEA}"/>
              </a:ext>
            </a:extLst>
          </p:cNvPr>
          <p:cNvSpPr>
            <a:spLocks noGrp="1"/>
          </p:cNvSpPr>
          <p:nvPr>
            <p:ph type="body" sz="quarter" idx="18"/>
          </p:nvPr>
        </p:nvSpPr>
        <p:spPr>
          <a:xfrm>
            <a:off x="2334682" y="4727574"/>
            <a:ext cx="4685590" cy="165163"/>
          </a:xfrm>
        </p:spPr>
        <p:txBody>
          <a:bodyPr/>
          <a:lstStyle/>
          <a:p>
            <a:r>
              <a:rPr lang="en"/>
              <a:t>Source: Technology Industries of Finland's TeknoBaro, September 2026, 308 respondents.</a:t>
            </a:r>
          </a:p>
        </p:txBody>
      </p:sp>
      <p:sp>
        <p:nvSpPr>
          <p:cNvPr id="11" name="Tekstiruutu 10">
            <a:extLst>
              <a:ext uri="{FF2B5EF4-FFF2-40B4-BE49-F238E27FC236}">
                <a16:creationId xmlns:a16="http://schemas.microsoft.com/office/drawing/2014/main" id="{B6F03FC8-EE3C-439A-EB07-269370F615AF}"/>
              </a:ext>
            </a:extLst>
          </p:cNvPr>
          <p:cNvSpPr txBox="1"/>
          <p:nvPr/>
        </p:nvSpPr>
        <p:spPr>
          <a:xfrm>
            <a:off x="7071848" y="1374486"/>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2204EEDF-50DB-9134-3F35-CCCD1A1DC34A}"/>
              </a:ext>
            </a:extLst>
          </p:cNvPr>
          <p:cNvSpPr txBox="1"/>
          <p:nvPr/>
        </p:nvSpPr>
        <p:spPr>
          <a:xfrm>
            <a:off x="8173330" y="1374486"/>
            <a:ext cx="863990" cy="2547227"/>
          </a:xfrm>
          <a:prstGeom prst="rect">
            <a:avLst/>
          </a:prstGeom>
          <a:solidFill>
            <a:schemeClr val="accent6"/>
          </a:solidFill>
        </p:spPr>
        <p:txBody>
          <a:bodyPr wrap="square" lIns="36000" tIns="36000" rIns="36000" bIns="36000" rtlCol="0">
            <a:spAutoFit/>
          </a:bodyPr>
          <a:lstStyle/>
          <a:p>
            <a:pPr algn="ctr"/>
            <a:r>
              <a:rPr lang="en" spc="-40" dirty="0"/>
              <a:t>Balance figure</a:t>
            </a:r>
          </a:p>
          <a:p>
            <a:pPr algn="ctr"/>
            <a:r>
              <a:rPr lang="en" spc="-40" dirty="0"/>
              <a:t>36</a:t>
            </a:r>
          </a:p>
          <a:p>
            <a:pPr algn="ctr"/>
            <a:endParaRPr lang="fi-FI" spc="-40" dirty="0"/>
          </a:p>
          <a:p>
            <a:pPr algn="ctr"/>
            <a:endParaRPr lang="fi-FI" spc="-40" dirty="0"/>
          </a:p>
          <a:p>
            <a:pPr algn="ctr"/>
            <a:r>
              <a:rPr lang="en" spc="-40" dirty="0"/>
              <a:t>31</a:t>
            </a:r>
          </a:p>
          <a:p>
            <a:pPr algn="ctr"/>
            <a:endParaRPr lang="fi-FI" spc="-40" dirty="0"/>
          </a:p>
          <a:p>
            <a:pPr algn="ctr"/>
            <a:endParaRPr lang="fi-FI" spc="-40" dirty="0"/>
          </a:p>
          <a:p>
            <a:pPr algn="ctr"/>
            <a:r>
              <a:rPr lang="en" spc="-40" dirty="0"/>
              <a:t>36</a:t>
            </a:r>
          </a:p>
          <a:p>
            <a:pPr algn="ctr"/>
            <a:endParaRPr lang="fi-FI" spc="-40" dirty="0"/>
          </a:p>
          <a:p>
            <a:pPr algn="ctr"/>
            <a:endParaRPr lang="fi-FI" spc="-40" dirty="0"/>
          </a:p>
          <a:p>
            <a:pPr algn="ctr"/>
            <a:r>
              <a:rPr lang="en" spc="-40" dirty="0"/>
              <a:t>24</a:t>
            </a:r>
          </a:p>
        </p:txBody>
      </p:sp>
    </p:spTree>
    <p:extLst>
      <p:ext uri="{BB962C8B-B14F-4D97-AF65-F5344CB8AC3E}">
        <p14:creationId xmlns:p14="http://schemas.microsoft.com/office/powerpoint/2010/main" val="34217273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60219-1DBE-7B11-4E1C-7644AC245DF1}"/>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4551709-9F54-01B2-C4DA-8B4864EE295F}"/>
              </a:ext>
            </a:extLst>
          </p:cNvPr>
          <p:cNvSpPr>
            <a:spLocks noGrp="1"/>
          </p:cNvSpPr>
          <p:nvPr>
            <p:ph type="body" sz="quarter" idx="15"/>
          </p:nvPr>
        </p:nvSpPr>
        <p:spPr/>
        <p:txBody>
          <a:bodyPr>
            <a:noAutofit/>
          </a:bodyPr>
          <a:lstStyle/>
          <a:p>
            <a:r>
              <a:rPr lang="en" dirty="0">
                <a:solidFill>
                  <a:schemeClr val="tx1"/>
                </a:solidFill>
              </a:rPr>
              <a:t>How would you describe your company's situation now in the following areas compared to the situation about three months ago? Company size</a:t>
            </a:r>
          </a:p>
        </p:txBody>
      </p:sp>
      <p:sp>
        <p:nvSpPr>
          <p:cNvPr id="3" name="Dian numeron paikkamerkki 2">
            <a:extLst>
              <a:ext uri="{FF2B5EF4-FFF2-40B4-BE49-F238E27FC236}">
                <a16:creationId xmlns:a16="http://schemas.microsoft.com/office/drawing/2014/main" id="{841B0B6B-CC56-D7AC-B239-CED74542FA98}"/>
              </a:ext>
            </a:extLst>
          </p:cNvPr>
          <p:cNvSpPr>
            <a:spLocks noGrp="1"/>
          </p:cNvSpPr>
          <p:nvPr>
            <p:ph type="sldNum" sz="quarter" idx="12"/>
          </p:nvPr>
        </p:nvSpPr>
        <p:spPr/>
        <p:txBody>
          <a:bodyPr/>
          <a:lstStyle/>
          <a:p>
            <a:r>
              <a:rPr lang="en"/>
              <a:t>17</a:t>
            </a:r>
          </a:p>
        </p:txBody>
      </p:sp>
      <p:sp>
        <p:nvSpPr>
          <p:cNvPr id="5" name="Alatunnisteen paikkamerkki 4">
            <a:extLst>
              <a:ext uri="{FF2B5EF4-FFF2-40B4-BE49-F238E27FC236}">
                <a16:creationId xmlns:a16="http://schemas.microsoft.com/office/drawing/2014/main" id="{C944E855-D601-5AFA-9752-BB91ACDA3203}"/>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F9BBD6A1-9B0E-A2AB-E3DC-0C99D6B978EA}"/>
              </a:ext>
            </a:extLst>
          </p:cNvPr>
          <p:cNvGraphicFramePr>
            <a:graphicFrameLocks noGrp="1"/>
          </p:cNvGraphicFramePr>
          <p:nvPr>
            <p:ph sz="quarter" idx="17"/>
            <p:extLst>
              <p:ext uri="{D42A27DB-BD31-4B8C-83A1-F6EECF244321}">
                <p14:modId xmlns:p14="http://schemas.microsoft.com/office/powerpoint/2010/main" val="2988932656"/>
              </p:ext>
            </p:extLst>
          </p:nvPr>
        </p:nvGraphicFramePr>
        <p:xfrm>
          <a:off x="483022" y="1433575"/>
          <a:ext cx="4151799" cy="3227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B2BF166-AF37-38C0-A755-845AA0AEB721}"/>
              </a:ext>
            </a:extLst>
          </p:cNvPr>
          <p:cNvSpPr>
            <a:spLocks noGrp="1"/>
          </p:cNvSpPr>
          <p:nvPr>
            <p:ph type="body" sz="quarter" idx="18"/>
          </p:nvPr>
        </p:nvSpPr>
        <p:spPr>
          <a:xfrm>
            <a:off x="2334682" y="4727574"/>
            <a:ext cx="6428318" cy="231458"/>
          </a:xfrm>
        </p:spPr>
        <p:txBody>
          <a:bodyPr/>
          <a:lstStyle/>
          <a:p>
            <a:r>
              <a:rPr lang="en"/>
              <a:t>Source: Technology Industries of Finland's TeknoBaro, September 2026, 308 respondents.</a:t>
            </a:r>
          </a:p>
          <a:p>
            <a:endParaRPr lang="fi-FI"/>
          </a:p>
        </p:txBody>
      </p:sp>
      <p:graphicFrame>
        <p:nvGraphicFramePr>
          <p:cNvPr id="6" name="Sisällön paikkamerkki 9">
            <a:extLst>
              <a:ext uri="{FF2B5EF4-FFF2-40B4-BE49-F238E27FC236}">
                <a16:creationId xmlns:a16="http://schemas.microsoft.com/office/drawing/2014/main" id="{8546ED42-9536-5F50-6ADB-18C5321131A2}"/>
              </a:ext>
            </a:extLst>
          </p:cNvPr>
          <p:cNvGraphicFramePr>
            <a:graphicFrameLocks/>
          </p:cNvGraphicFramePr>
          <p:nvPr>
            <p:extLst>
              <p:ext uri="{D42A27DB-BD31-4B8C-83A1-F6EECF244321}">
                <p14:modId xmlns:p14="http://schemas.microsoft.com/office/powerpoint/2010/main" val="2473595399"/>
              </p:ext>
            </p:extLst>
          </p:nvPr>
        </p:nvGraphicFramePr>
        <p:xfrm>
          <a:off x="4908852" y="1435650"/>
          <a:ext cx="3788418" cy="32919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784254"/>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8E8AFA4-F459-A373-3EF0-2090692E9236}"/>
              </a:ext>
            </a:extLst>
          </p:cNvPr>
          <p:cNvSpPr>
            <a:spLocks noGrp="1"/>
          </p:cNvSpPr>
          <p:nvPr>
            <p:ph type="body" sz="quarter" idx="15"/>
          </p:nvPr>
        </p:nvSpPr>
        <p:spPr>
          <a:xfrm>
            <a:off x="242763" y="291385"/>
            <a:ext cx="8126439" cy="1059640"/>
          </a:xfrm>
        </p:spPr>
        <p:txBody>
          <a:bodyPr>
            <a:normAutofit fontScale="32500" lnSpcReduction="20000"/>
          </a:bodyPr>
          <a:lstStyle/>
          <a:p>
            <a:r>
              <a:rPr lang="en" sz="6800">
                <a:solidFill>
                  <a:schemeClr val="tx1"/>
                </a:solidFill>
              </a:rPr>
              <a:t>How would you describe your company's situation now in the following areas compared to the situation about three months ago? </a:t>
            </a:r>
            <a:r>
              <a:rPr lang="en" sz="5500">
                <a:solidFill>
                  <a:schemeClr val="accent2"/>
                </a:solidFill>
              </a:rPr>
              <a:t>Company size, % of respondents</a:t>
            </a:r>
          </a:p>
          <a:p>
            <a:endParaRPr lang="fi-FI" dirty="0"/>
          </a:p>
        </p:txBody>
      </p:sp>
      <p:sp>
        <p:nvSpPr>
          <p:cNvPr id="3" name="Dian numeron paikkamerkki 2">
            <a:extLst>
              <a:ext uri="{FF2B5EF4-FFF2-40B4-BE49-F238E27FC236}">
                <a16:creationId xmlns:a16="http://schemas.microsoft.com/office/drawing/2014/main" id="{9B2EE228-A985-599D-68C9-CA47D9EB7566}"/>
              </a:ext>
            </a:extLst>
          </p:cNvPr>
          <p:cNvSpPr>
            <a:spLocks noGrp="1"/>
          </p:cNvSpPr>
          <p:nvPr>
            <p:ph type="sldNum" sz="quarter" idx="12"/>
          </p:nvPr>
        </p:nvSpPr>
        <p:spPr/>
        <p:txBody>
          <a:bodyPr/>
          <a:lstStyle/>
          <a:p>
            <a:r>
              <a:rPr lang="en"/>
              <a:t>18</a:t>
            </a:r>
          </a:p>
        </p:txBody>
      </p:sp>
      <p:sp>
        <p:nvSpPr>
          <p:cNvPr id="4" name="Päivämäärän paikkamerkki 3">
            <a:extLst>
              <a:ext uri="{FF2B5EF4-FFF2-40B4-BE49-F238E27FC236}">
                <a16:creationId xmlns:a16="http://schemas.microsoft.com/office/drawing/2014/main" id="{5F7E71CD-5393-C256-FBCB-252FFCAA719B}"/>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7C4F0703-008E-CF51-2232-8F3867FDC435}"/>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68C5AF8D-309F-C567-FB05-84DB16D89146}"/>
              </a:ext>
            </a:extLst>
          </p:cNvPr>
          <p:cNvGraphicFramePr>
            <a:graphicFrameLocks noGrp="1"/>
          </p:cNvGraphicFramePr>
          <p:nvPr>
            <p:ph sz="quarter" idx="17"/>
            <p:extLst>
              <p:ext uri="{D42A27DB-BD31-4B8C-83A1-F6EECF244321}">
                <p14:modId xmlns:p14="http://schemas.microsoft.com/office/powerpoint/2010/main" val="3326445581"/>
              </p:ext>
            </p:extLst>
          </p:nvPr>
        </p:nvGraphicFramePr>
        <p:xfrm>
          <a:off x="381000" y="1491629"/>
          <a:ext cx="4191000" cy="315339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319F8697-2889-0DCB-E4EE-BC281B4C20A0}"/>
              </a:ext>
            </a:extLst>
          </p:cNvPr>
          <p:cNvSpPr>
            <a:spLocks noGrp="1"/>
          </p:cNvSpPr>
          <p:nvPr>
            <p:ph type="body" sz="quarter" idx="18"/>
          </p:nvPr>
        </p:nvSpPr>
        <p:spPr>
          <a:xfrm>
            <a:off x="2334681" y="4727574"/>
            <a:ext cx="5815977" cy="305767"/>
          </a:xfrm>
        </p:spPr>
        <p:txBody>
          <a:bodyPr/>
          <a:lstStyle/>
          <a:p>
            <a:r>
              <a:rPr lang="en"/>
              <a:t>Source: Technology Industries of Finland's TeknoBaro, September 2026, 308 respondents.</a:t>
            </a:r>
          </a:p>
          <a:p>
            <a:r>
              <a:rPr lang="en"/>
              <a:t>*Note! Removed from the responses are those engineering &amp; consulting and IT companies that have stated that finished product stocks and suppliers' delivery times do not apply to them.  </a:t>
            </a:r>
          </a:p>
          <a:p>
            <a:endParaRPr lang="fi-FI"/>
          </a:p>
        </p:txBody>
      </p:sp>
      <p:graphicFrame>
        <p:nvGraphicFramePr>
          <p:cNvPr id="11" name="Sisällön paikkamerkki 9">
            <a:extLst>
              <a:ext uri="{FF2B5EF4-FFF2-40B4-BE49-F238E27FC236}">
                <a16:creationId xmlns:a16="http://schemas.microsoft.com/office/drawing/2014/main" id="{86D52D4B-0E16-DEE9-CB94-1ADD8A807956}"/>
              </a:ext>
            </a:extLst>
          </p:cNvPr>
          <p:cNvGraphicFramePr>
            <a:graphicFrameLocks/>
          </p:cNvGraphicFramePr>
          <p:nvPr>
            <p:extLst>
              <p:ext uri="{D42A27DB-BD31-4B8C-83A1-F6EECF244321}">
                <p14:modId xmlns:p14="http://schemas.microsoft.com/office/powerpoint/2010/main" val="616171103"/>
              </p:ext>
            </p:extLst>
          </p:nvPr>
        </p:nvGraphicFramePr>
        <p:xfrm>
          <a:off x="4572000" y="1491629"/>
          <a:ext cx="4104456" cy="32359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096659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BB8BB-7B02-BE86-004C-AEB6FC5A6A5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62D3DDA-400C-5B9A-431A-CC50E87FF157}"/>
              </a:ext>
            </a:extLst>
          </p:cNvPr>
          <p:cNvSpPr>
            <a:spLocks noGrp="1"/>
          </p:cNvSpPr>
          <p:nvPr>
            <p:ph type="body" sz="quarter" idx="15"/>
          </p:nvPr>
        </p:nvSpPr>
        <p:spPr/>
        <p:txBody>
          <a:bodyPr>
            <a:noAutofit/>
          </a:bodyPr>
          <a:lstStyle/>
          <a:p>
            <a:r>
              <a:rPr lang="en">
                <a:solidFill>
                  <a:schemeClr val="tx1"/>
                </a:solidFill>
              </a:rPr>
              <a:t>How would you describe your company's situation now in the following areas compared to the situation about three months ago?</a:t>
            </a:r>
          </a:p>
        </p:txBody>
      </p:sp>
      <p:sp>
        <p:nvSpPr>
          <p:cNvPr id="3" name="Dian numeron paikkamerkki 2">
            <a:extLst>
              <a:ext uri="{FF2B5EF4-FFF2-40B4-BE49-F238E27FC236}">
                <a16:creationId xmlns:a16="http://schemas.microsoft.com/office/drawing/2014/main" id="{0556789B-6244-0D1D-3D52-04FC1622670F}"/>
              </a:ext>
            </a:extLst>
          </p:cNvPr>
          <p:cNvSpPr>
            <a:spLocks noGrp="1"/>
          </p:cNvSpPr>
          <p:nvPr>
            <p:ph type="sldNum" sz="quarter" idx="12"/>
          </p:nvPr>
        </p:nvSpPr>
        <p:spPr/>
        <p:txBody>
          <a:bodyPr/>
          <a:lstStyle/>
          <a:p>
            <a:r>
              <a:rPr lang="en"/>
              <a:t>19</a:t>
            </a:r>
          </a:p>
        </p:txBody>
      </p:sp>
      <p:sp>
        <p:nvSpPr>
          <p:cNvPr id="4" name="Päivämäärän paikkamerkki 3">
            <a:extLst>
              <a:ext uri="{FF2B5EF4-FFF2-40B4-BE49-F238E27FC236}">
                <a16:creationId xmlns:a16="http://schemas.microsoft.com/office/drawing/2014/main" id="{A4F23163-6D02-15B3-4399-F961D827FB3C}"/>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051A9942-A21B-292E-5C25-2072AC03E3EF}"/>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29621E21-F463-29AE-C226-B031CF9BAA1F}"/>
              </a:ext>
            </a:extLst>
          </p:cNvPr>
          <p:cNvGraphicFramePr>
            <a:graphicFrameLocks noGrp="1"/>
          </p:cNvGraphicFramePr>
          <p:nvPr>
            <p:ph sz="quarter" idx="17"/>
            <p:extLst>
              <p:ext uri="{D42A27DB-BD31-4B8C-83A1-F6EECF244321}">
                <p14:modId xmlns:p14="http://schemas.microsoft.com/office/powerpoint/2010/main" val="645357672"/>
              </p:ext>
            </p:extLst>
          </p:nvPr>
        </p:nvGraphicFramePr>
        <p:xfrm>
          <a:off x="381000" y="1417321"/>
          <a:ext cx="3703319" cy="3227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AE57786D-63BE-35C9-9A5E-E336B0DD00CA}"/>
              </a:ext>
            </a:extLst>
          </p:cNvPr>
          <p:cNvSpPr>
            <a:spLocks noGrp="1"/>
          </p:cNvSpPr>
          <p:nvPr>
            <p:ph type="body" sz="quarter" idx="18"/>
          </p:nvPr>
        </p:nvSpPr>
        <p:spPr>
          <a:xfrm>
            <a:off x="2334682" y="4698866"/>
            <a:ext cx="6428318" cy="231458"/>
          </a:xfrm>
        </p:spPr>
        <p:txBody>
          <a:bodyPr/>
          <a:lstStyle/>
          <a:p>
            <a:r>
              <a:rPr lang="en"/>
              <a:t>Source: Technology Industries of Finland's TeknoBaro surveys. </a:t>
            </a:r>
          </a:p>
        </p:txBody>
      </p:sp>
      <p:graphicFrame>
        <p:nvGraphicFramePr>
          <p:cNvPr id="6" name="Sisällön paikkamerkki 9">
            <a:extLst>
              <a:ext uri="{FF2B5EF4-FFF2-40B4-BE49-F238E27FC236}">
                <a16:creationId xmlns:a16="http://schemas.microsoft.com/office/drawing/2014/main" id="{7E52B3EA-BD66-7708-A696-5C94597775E3}"/>
              </a:ext>
            </a:extLst>
          </p:cNvPr>
          <p:cNvGraphicFramePr>
            <a:graphicFrameLocks/>
          </p:cNvGraphicFramePr>
          <p:nvPr>
            <p:extLst>
              <p:ext uri="{D42A27DB-BD31-4B8C-83A1-F6EECF244321}">
                <p14:modId xmlns:p14="http://schemas.microsoft.com/office/powerpoint/2010/main" val="1967878207"/>
              </p:ext>
            </p:extLst>
          </p:nvPr>
        </p:nvGraphicFramePr>
        <p:xfrm>
          <a:off x="4427221" y="1417320"/>
          <a:ext cx="4120944" cy="3227704"/>
        </p:xfrm>
        <a:graphic>
          <a:graphicData uri="http://schemas.openxmlformats.org/drawingml/2006/chart">
            <c:chart xmlns:c="http://schemas.openxmlformats.org/drawingml/2006/chart" xmlns:r="http://schemas.openxmlformats.org/officeDocument/2006/relationships" r:id="rId4"/>
          </a:graphicData>
        </a:graphic>
      </p:graphicFrame>
      <p:sp>
        <p:nvSpPr>
          <p:cNvPr id="9" name="Suorakulmio 8">
            <a:extLst>
              <a:ext uri="{FF2B5EF4-FFF2-40B4-BE49-F238E27FC236}">
                <a16:creationId xmlns:a16="http://schemas.microsoft.com/office/drawing/2014/main" id="{4EAF3D81-99C5-FD4C-1288-3FF6C7B4C8C7}"/>
              </a:ext>
            </a:extLst>
          </p:cNvPr>
          <p:cNvSpPr/>
          <p:nvPr/>
        </p:nvSpPr>
        <p:spPr bwMode="auto">
          <a:xfrm>
            <a:off x="4899951" y="2133954"/>
            <a:ext cx="2533662" cy="565146"/>
          </a:xfrm>
          <a:prstGeom prst="rect">
            <a:avLst/>
          </a:prstGeom>
          <a:solidFill>
            <a:schemeClr val="accent3">
              <a:lumMod val="20000"/>
              <a:lumOff val="80000"/>
            </a:schemeClr>
          </a:solidFill>
          <a:ln>
            <a:noFill/>
          </a:ln>
        </p:spPr>
        <p:txBody>
          <a:bodyPr vert="horz" wrap="square" lIns="91440" tIns="45720" rIns="91440" bIns="45720" numCol="1" rtlCol="0" anchor="t" anchorCtr="0" compatLnSpc="1">
            <a:prstTxWarp prst="textNoShape">
              <a:avLst/>
            </a:prstTxWarp>
          </a:bodyPr>
          <a:lstStyle/>
          <a:p>
            <a:r>
              <a:rPr lang="en" sz="1000" dirty="0"/>
              <a:t>If the balance figure is positive, delivery times have lengthened (demand increases)</a:t>
            </a:r>
          </a:p>
        </p:txBody>
      </p:sp>
      <p:sp>
        <p:nvSpPr>
          <p:cNvPr id="11" name="Suorakulmio 10">
            <a:extLst>
              <a:ext uri="{FF2B5EF4-FFF2-40B4-BE49-F238E27FC236}">
                <a16:creationId xmlns:a16="http://schemas.microsoft.com/office/drawing/2014/main" id="{0A1D121A-DF75-720A-5BE1-8495A59B4824}"/>
              </a:ext>
            </a:extLst>
          </p:cNvPr>
          <p:cNvSpPr/>
          <p:nvPr/>
        </p:nvSpPr>
        <p:spPr bwMode="auto">
          <a:xfrm>
            <a:off x="935027" y="2133954"/>
            <a:ext cx="2595263" cy="592006"/>
          </a:xfrm>
          <a:prstGeom prst="rect">
            <a:avLst/>
          </a:prstGeom>
          <a:solidFill>
            <a:schemeClr val="accent1">
              <a:lumMod val="20000"/>
              <a:lumOff val="80000"/>
            </a:schemeClr>
          </a:solidFill>
          <a:ln>
            <a:noFill/>
          </a:ln>
        </p:spPr>
        <p:txBody>
          <a:bodyPr vert="horz" wrap="square" lIns="91440" tIns="45720" rIns="91440" bIns="45720" numCol="1" rtlCol="0" anchor="t" anchorCtr="0" compatLnSpc="1">
            <a:prstTxWarp prst="textNoShape">
              <a:avLst/>
            </a:prstTxWarp>
          </a:bodyPr>
          <a:lstStyle/>
          <a:p>
            <a:r>
              <a:rPr lang="en" sz="1000" dirty="0"/>
              <a:t>If the balance figure is positive, then inventories have decreased (demand increases)</a:t>
            </a:r>
          </a:p>
        </p:txBody>
      </p:sp>
      <p:sp>
        <p:nvSpPr>
          <p:cNvPr id="8" name="Tekstiruutu 7">
            <a:extLst>
              <a:ext uri="{FF2B5EF4-FFF2-40B4-BE49-F238E27FC236}">
                <a16:creationId xmlns:a16="http://schemas.microsoft.com/office/drawing/2014/main" id="{9A3FC9D8-25BD-72A9-52B8-8912C14FCC51}"/>
              </a:ext>
            </a:extLst>
          </p:cNvPr>
          <p:cNvSpPr txBox="1"/>
          <p:nvPr/>
        </p:nvSpPr>
        <p:spPr>
          <a:xfrm>
            <a:off x="7247300" y="927918"/>
            <a:ext cx="1764526" cy="565146"/>
          </a:xfrm>
          <a:prstGeom prst="rect">
            <a:avLst/>
          </a:prstGeom>
          <a:solidFill>
            <a:schemeClr val="accent6"/>
          </a:solidFill>
        </p:spPr>
        <p:txBody>
          <a:bodyPr wrap="square" lIns="36000" tIns="36000" rIns="36000" bIns="36000" rtlCol="0">
            <a:spAutoFit/>
          </a:bodyPr>
          <a:lstStyle/>
          <a:p>
            <a:r>
              <a:rPr lang="en" sz="800" spc="-40" dirty="0"/>
              <a:t>Note! In this global situation, this also indicates the growing challenges of logistics, not necessarily related to demand.</a:t>
            </a:r>
          </a:p>
        </p:txBody>
      </p:sp>
    </p:spTree>
    <p:extLst>
      <p:ext uri="{BB962C8B-B14F-4D97-AF65-F5344CB8AC3E}">
        <p14:creationId xmlns:p14="http://schemas.microsoft.com/office/powerpoint/2010/main" val="222910982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D6F3C-6F3E-520F-E3B8-D6E45E08A7ED}"/>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3D40C8F2-6171-820A-3C38-A497E5C5F267}"/>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CC80F107-E8E2-DB9D-269A-CB9605845D45}"/>
              </a:ext>
            </a:extLst>
          </p:cNvPr>
          <p:cNvSpPr>
            <a:spLocks noGrp="1"/>
          </p:cNvSpPr>
          <p:nvPr>
            <p:ph type="title"/>
          </p:nvPr>
        </p:nvSpPr>
        <p:spPr>
          <a:xfrm>
            <a:off x="361159" y="574488"/>
            <a:ext cx="5436610" cy="2066590"/>
          </a:xfrm>
        </p:spPr>
        <p:txBody>
          <a:bodyPr/>
          <a:lstStyle/>
          <a:p>
            <a:r>
              <a:rPr lang="en" dirty="0">
                <a:solidFill>
                  <a:schemeClr val="tx1"/>
                </a:solidFill>
              </a:rPr>
              <a:t>The next three months, expectations Septeber-December?</a:t>
            </a:r>
          </a:p>
        </p:txBody>
      </p:sp>
      <p:sp>
        <p:nvSpPr>
          <p:cNvPr id="2" name="Tekstin paikkamerkki 1">
            <a:extLst>
              <a:ext uri="{FF2B5EF4-FFF2-40B4-BE49-F238E27FC236}">
                <a16:creationId xmlns:a16="http://schemas.microsoft.com/office/drawing/2014/main" id="{104CB835-49BC-498E-3FFA-CE465FA75E68}"/>
              </a:ext>
            </a:extLst>
          </p:cNvPr>
          <p:cNvSpPr>
            <a:spLocks noGrp="1"/>
          </p:cNvSpPr>
          <p:nvPr>
            <p:ph type="body" sz="quarter" idx="4294967295"/>
          </p:nvPr>
        </p:nvSpPr>
        <p:spPr>
          <a:xfrm>
            <a:off x="270417" y="2740151"/>
            <a:ext cx="4425950" cy="1698625"/>
          </a:xfrm>
        </p:spPr>
        <p:txBody>
          <a:bodyPr>
            <a:normAutofit lnSpcReduction="10000"/>
          </a:bodyPr>
          <a:lstStyle/>
          <a:p>
            <a:pPr marL="21600" indent="0">
              <a:lnSpc>
                <a:spcPct val="110000"/>
              </a:lnSpc>
              <a:buNone/>
            </a:pPr>
            <a:r>
              <a:rPr lang="en" sz="1050"/>
              <a:t>How do you estimate your situation will develop over the next three months?</a:t>
            </a:r>
          </a:p>
        </p:txBody>
      </p:sp>
      <p:sp>
        <p:nvSpPr>
          <p:cNvPr id="3" name="Dian numeron paikkamerkki 2">
            <a:extLst>
              <a:ext uri="{FF2B5EF4-FFF2-40B4-BE49-F238E27FC236}">
                <a16:creationId xmlns:a16="http://schemas.microsoft.com/office/drawing/2014/main" id="{6492A23D-0033-D7B5-387E-56F9DE19C9CE}"/>
              </a:ext>
            </a:extLst>
          </p:cNvPr>
          <p:cNvSpPr>
            <a:spLocks noGrp="1"/>
          </p:cNvSpPr>
          <p:nvPr>
            <p:ph type="sldNum" sz="quarter" idx="4294967295"/>
          </p:nvPr>
        </p:nvSpPr>
        <p:spPr>
          <a:xfrm>
            <a:off x="8280400" y="4729163"/>
            <a:ext cx="863600" cy="165100"/>
          </a:xfrm>
        </p:spPr>
        <p:txBody>
          <a:bodyPr/>
          <a:lstStyle/>
          <a:p>
            <a:r>
              <a:rPr lang="en"/>
              <a:t>20</a:t>
            </a:r>
          </a:p>
        </p:txBody>
      </p:sp>
    </p:spTree>
    <p:extLst>
      <p:ext uri="{BB962C8B-B14F-4D97-AF65-F5344CB8AC3E}">
        <p14:creationId xmlns:p14="http://schemas.microsoft.com/office/powerpoint/2010/main" val="310483578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7B13EAE-A825-45C9-CC7E-268CE73DDE86}"/>
              </a:ext>
            </a:extLst>
          </p:cNvPr>
          <p:cNvSpPr>
            <a:spLocks noGrp="1"/>
          </p:cNvSpPr>
          <p:nvPr>
            <p:ph type="body" sz="quarter" idx="15"/>
          </p:nvPr>
        </p:nvSpPr>
        <p:spPr/>
        <p:txBody>
          <a:bodyPr/>
          <a:lstStyle/>
          <a:p>
            <a:r>
              <a:rPr lang="en">
                <a:solidFill>
                  <a:schemeClr val="tx1"/>
                </a:solidFill>
              </a:rPr>
              <a:t>How do you estimate your situation will develop over the next three months?</a:t>
            </a:r>
          </a:p>
        </p:txBody>
      </p:sp>
      <p:sp>
        <p:nvSpPr>
          <p:cNvPr id="3" name="Dian numeron paikkamerkki 2">
            <a:extLst>
              <a:ext uri="{FF2B5EF4-FFF2-40B4-BE49-F238E27FC236}">
                <a16:creationId xmlns:a16="http://schemas.microsoft.com/office/drawing/2014/main" id="{22EBEBC2-8A22-8B5E-6108-1EA883985947}"/>
              </a:ext>
            </a:extLst>
          </p:cNvPr>
          <p:cNvSpPr>
            <a:spLocks noGrp="1"/>
          </p:cNvSpPr>
          <p:nvPr>
            <p:ph type="sldNum" sz="quarter" idx="12"/>
          </p:nvPr>
        </p:nvSpPr>
        <p:spPr/>
        <p:txBody>
          <a:bodyPr/>
          <a:lstStyle/>
          <a:p>
            <a:r>
              <a:rPr lang="en"/>
              <a:t>21</a:t>
            </a:r>
          </a:p>
        </p:txBody>
      </p:sp>
      <p:sp>
        <p:nvSpPr>
          <p:cNvPr id="4" name="Päivämäärän paikkamerkki 3">
            <a:extLst>
              <a:ext uri="{FF2B5EF4-FFF2-40B4-BE49-F238E27FC236}">
                <a16:creationId xmlns:a16="http://schemas.microsoft.com/office/drawing/2014/main" id="{0C6A70B3-3D9C-95E1-984D-95DEFFF49A0F}"/>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7339B58A-EDB6-B5EC-C516-220193CAC3F4}"/>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CAF1C994-FB2C-0278-B34E-86BA5C1F5DA4}"/>
              </a:ext>
            </a:extLst>
          </p:cNvPr>
          <p:cNvGraphicFramePr>
            <a:graphicFrameLocks noGrp="1"/>
          </p:cNvGraphicFramePr>
          <p:nvPr>
            <p:ph sz="quarter" idx="17"/>
            <p:extLst>
              <p:ext uri="{D42A27DB-BD31-4B8C-83A1-F6EECF244321}">
                <p14:modId xmlns:p14="http://schemas.microsoft.com/office/powerpoint/2010/main" val="802501696"/>
              </p:ext>
            </p:extLst>
          </p:nvPr>
        </p:nvGraphicFramePr>
        <p:xfrm>
          <a:off x="381001" y="1103313"/>
          <a:ext cx="7925644"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D39C7348-18CF-910E-05CF-268633117440}"/>
              </a:ext>
            </a:extLst>
          </p:cNvPr>
          <p:cNvSpPr>
            <a:spLocks noGrp="1"/>
          </p:cNvSpPr>
          <p:nvPr>
            <p:ph type="body" sz="quarter" idx="18"/>
          </p:nvPr>
        </p:nvSpPr>
        <p:spPr>
          <a:xfrm>
            <a:off x="2334682" y="4727574"/>
            <a:ext cx="4541574" cy="165163"/>
          </a:xfrm>
        </p:spPr>
        <p:txBody>
          <a:bodyPr/>
          <a:lstStyle/>
          <a:p>
            <a:r>
              <a:rPr lang="en"/>
              <a:t>Source: Technology Industries of Finland's TeknoBaro, September 2026, 308 respondents.</a:t>
            </a:r>
          </a:p>
          <a:p>
            <a:endParaRPr lang="fi-FI"/>
          </a:p>
        </p:txBody>
      </p:sp>
      <p:sp>
        <p:nvSpPr>
          <p:cNvPr id="11" name="Tekstiruutu 10">
            <a:extLst>
              <a:ext uri="{FF2B5EF4-FFF2-40B4-BE49-F238E27FC236}">
                <a16:creationId xmlns:a16="http://schemas.microsoft.com/office/drawing/2014/main" id="{67CC90E5-7D39-3FE1-BDFB-B05A87DD7B5D}"/>
              </a:ext>
            </a:extLst>
          </p:cNvPr>
          <p:cNvSpPr txBox="1"/>
          <p:nvPr/>
        </p:nvSpPr>
        <p:spPr>
          <a:xfrm>
            <a:off x="6984477" y="1374486"/>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56EF78AD-6EC2-643A-0D5C-54578632CC91}"/>
              </a:ext>
            </a:extLst>
          </p:cNvPr>
          <p:cNvSpPr txBox="1"/>
          <p:nvPr/>
        </p:nvSpPr>
        <p:spPr>
          <a:xfrm>
            <a:off x="8105595" y="1183711"/>
            <a:ext cx="863990" cy="2959647"/>
          </a:xfrm>
          <a:prstGeom prst="rect">
            <a:avLst/>
          </a:prstGeom>
          <a:solidFill>
            <a:schemeClr val="accent6"/>
          </a:solidFill>
        </p:spPr>
        <p:txBody>
          <a:bodyPr wrap="square" lIns="36000" tIns="36000" rIns="36000" bIns="36000" rtlCol="0">
            <a:spAutoFit/>
          </a:bodyPr>
          <a:lstStyle/>
          <a:p>
            <a:pPr algn="ctr"/>
            <a:r>
              <a:rPr lang="en" spc="-40" dirty="0"/>
              <a:t>Balance figure</a:t>
            </a:r>
          </a:p>
          <a:p>
            <a:pPr algn="ctr"/>
            <a:endParaRPr lang="fi-FI" spc="-40" dirty="0"/>
          </a:p>
          <a:p>
            <a:pPr algn="ctr"/>
            <a:r>
              <a:rPr lang="en" spc="-40" dirty="0"/>
              <a:t>24</a:t>
            </a:r>
          </a:p>
          <a:p>
            <a:pPr algn="ctr"/>
            <a:endParaRPr lang="fi-FI" spc="-40" dirty="0"/>
          </a:p>
          <a:p>
            <a:pPr algn="ctr"/>
            <a:endParaRPr lang="fi-FI" spc="-40" dirty="0"/>
          </a:p>
          <a:p>
            <a:pPr algn="ctr"/>
            <a:endParaRPr lang="fi-FI" spc="-40" dirty="0"/>
          </a:p>
          <a:p>
            <a:pPr algn="ctr"/>
            <a:endParaRPr lang="fi-FI" spc="-40" dirty="0"/>
          </a:p>
          <a:p>
            <a:pPr algn="ctr"/>
            <a:endParaRPr lang="fi-FI" spc="-40" dirty="0"/>
          </a:p>
          <a:p>
            <a:pPr algn="ctr"/>
            <a:endParaRPr lang="fi-FI" spc="-40" dirty="0"/>
          </a:p>
          <a:p>
            <a:pPr algn="ctr"/>
            <a:r>
              <a:rPr lang="en" spc="-40" dirty="0"/>
              <a:t>36</a:t>
            </a:r>
          </a:p>
          <a:p>
            <a:pPr algn="ctr"/>
            <a:endParaRPr lang="fi-FI" spc="-40" dirty="0"/>
          </a:p>
          <a:p>
            <a:pPr algn="ctr"/>
            <a:endParaRPr lang="fi-FI" spc="-40" dirty="0"/>
          </a:p>
          <a:p>
            <a:pPr algn="ctr"/>
            <a:endParaRPr lang="fi-FI" spc="-40" dirty="0"/>
          </a:p>
        </p:txBody>
      </p:sp>
    </p:spTree>
    <p:extLst>
      <p:ext uri="{BB962C8B-B14F-4D97-AF65-F5344CB8AC3E}">
        <p14:creationId xmlns:p14="http://schemas.microsoft.com/office/powerpoint/2010/main" val="416044000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17347-162A-FEEB-316E-FCA4E8E71F5D}"/>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B59C347-3594-0185-1CE9-76EC5DACFB97}"/>
              </a:ext>
            </a:extLst>
          </p:cNvPr>
          <p:cNvSpPr>
            <a:spLocks noGrp="1"/>
          </p:cNvSpPr>
          <p:nvPr>
            <p:ph type="body" sz="quarter" idx="15"/>
          </p:nvPr>
        </p:nvSpPr>
        <p:spPr/>
        <p:txBody>
          <a:bodyPr/>
          <a:lstStyle/>
          <a:p>
            <a:r>
              <a:rPr lang="en">
                <a:solidFill>
                  <a:schemeClr val="tx1"/>
                </a:solidFill>
              </a:rPr>
              <a:t>How do you expect your situation to develop over the next three months? Balance figure </a:t>
            </a:r>
          </a:p>
        </p:txBody>
      </p:sp>
      <p:sp>
        <p:nvSpPr>
          <p:cNvPr id="3" name="Dian numeron paikkamerkki 2">
            <a:extLst>
              <a:ext uri="{FF2B5EF4-FFF2-40B4-BE49-F238E27FC236}">
                <a16:creationId xmlns:a16="http://schemas.microsoft.com/office/drawing/2014/main" id="{C0D74706-8D4C-18A2-FC62-06E3E7391FDF}"/>
              </a:ext>
            </a:extLst>
          </p:cNvPr>
          <p:cNvSpPr>
            <a:spLocks noGrp="1"/>
          </p:cNvSpPr>
          <p:nvPr>
            <p:ph type="sldNum" sz="quarter" idx="12"/>
          </p:nvPr>
        </p:nvSpPr>
        <p:spPr/>
        <p:txBody>
          <a:bodyPr/>
          <a:lstStyle/>
          <a:p>
            <a:r>
              <a:rPr lang="en"/>
              <a:t>22</a:t>
            </a:r>
          </a:p>
        </p:txBody>
      </p:sp>
      <p:sp>
        <p:nvSpPr>
          <p:cNvPr id="5" name="Alatunnisteen paikkamerkki 4">
            <a:extLst>
              <a:ext uri="{FF2B5EF4-FFF2-40B4-BE49-F238E27FC236}">
                <a16:creationId xmlns:a16="http://schemas.microsoft.com/office/drawing/2014/main" id="{9024C277-5671-E758-8400-9D2842CB83A6}"/>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F332DC8D-62C7-B03F-1D3A-600DC7FEE87F}"/>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4" name="Sisällön paikkamerkki 13">
            <a:extLst>
              <a:ext uri="{FF2B5EF4-FFF2-40B4-BE49-F238E27FC236}">
                <a16:creationId xmlns:a16="http://schemas.microsoft.com/office/drawing/2014/main" id="{FA20ADC2-FF80-0F3C-8DDD-547E26FA4DA1}"/>
              </a:ext>
            </a:extLst>
          </p:cNvPr>
          <p:cNvGraphicFramePr>
            <a:graphicFrameLocks noGrp="1"/>
          </p:cNvGraphicFramePr>
          <p:nvPr>
            <p:ph sz="quarter" idx="17"/>
            <p:extLst>
              <p:ext uri="{D42A27DB-BD31-4B8C-83A1-F6EECF244321}">
                <p14:modId xmlns:p14="http://schemas.microsoft.com/office/powerpoint/2010/main" val="1869364692"/>
              </p:ext>
            </p:extLst>
          </p:nvPr>
        </p:nvGraphicFramePr>
        <p:xfrm>
          <a:off x="381000" y="1411941"/>
          <a:ext cx="4061663" cy="323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Sisällön paikkamerkki 13">
            <a:extLst>
              <a:ext uri="{FF2B5EF4-FFF2-40B4-BE49-F238E27FC236}">
                <a16:creationId xmlns:a16="http://schemas.microsoft.com/office/drawing/2014/main" id="{612A4CC3-1C53-B3AD-609B-68652653EC41}"/>
              </a:ext>
            </a:extLst>
          </p:cNvPr>
          <p:cNvGraphicFramePr>
            <a:graphicFrameLocks/>
          </p:cNvGraphicFramePr>
          <p:nvPr>
            <p:extLst>
              <p:ext uri="{D42A27DB-BD31-4B8C-83A1-F6EECF244321}">
                <p14:modId xmlns:p14="http://schemas.microsoft.com/office/powerpoint/2010/main" val="3883903220"/>
              </p:ext>
            </p:extLst>
          </p:nvPr>
        </p:nvGraphicFramePr>
        <p:xfrm>
          <a:off x="5022476" y="1411941"/>
          <a:ext cx="4008062" cy="3398214"/>
        </p:xfrm>
        <a:graphic>
          <a:graphicData uri="http://schemas.openxmlformats.org/drawingml/2006/chart">
            <c:chart xmlns:c="http://schemas.openxmlformats.org/drawingml/2006/chart" xmlns:r="http://schemas.openxmlformats.org/officeDocument/2006/relationships" r:id="rId4"/>
          </a:graphicData>
        </a:graphic>
      </p:graphicFrame>
      <p:sp>
        <p:nvSpPr>
          <p:cNvPr id="6" name="Tekstiruutu 5">
            <a:extLst>
              <a:ext uri="{FF2B5EF4-FFF2-40B4-BE49-F238E27FC236}">
                <a16:creationId xmlns:a16="http://schemas.microsoft.com/office/drawing/2014/main" id="{447F87A9-A27A-5AE0-6AF5-EC94A33EC8ED}"/>
              </a:ext>
            </a:extLst>
          </p:cNvPr>
          <p:cNvSpPr txBox="1"/>
          <p:nvPr/>
        </p:nvSpPr>
        <p:spPr>
          <a:xfrm>
            <a:off x="1022528" y="2044642"/>
            <a:ext cx="3710042" cy="580534"/>
          </a:xfrm>
          <a:prstGeom prst="rect">
            <a:avLst/>
          </a:prstGeom>
          <a:solidFill>
            <a:schemeClr val="accent3"/>
          </a:solidFill>
        </p:spPr>
        <p:txBody>
          <a:bodyPr wrap="square" lIns="36000" tIns="36000" rIns="36000" bIns="36000" rtlCol="0">
            <a:spAutoFit/>
          </a:bodyPr>
          <a:lstStyle/>
          <a:p>
            <a:r>
              <a:rPr lang="en" sz="1100" spc="-40" dirty="0"/>
              <a:t>When the balance figure is positive, the majority of those who estimated the change estimated that the situation will improve in the coming months.</a:t>
            </a:r>
          </a:p>
        </p:txBody>
      </p:sp>
    </p:spTree>
    <p:extLst>
      <p:ext uri="{BB962C8B-B14F-4D97-AF65-F5344CB8AC3E}">
        <p14:creationId xmlns:p14="http://schemas.microsoft.com/office/powerpoint/2010/main" val="366897318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F68DC-490F-3D4B-7639-A1DFAD29C381}"/>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AEB00BF-49C9-83D5-1F94-2FBA4C691CF5}"/>
              </a:ext>
            </a:extLst>
          </p:cNvPr>
          <p:cNvSpPr>
            <a:spLocks noGrp="1"/>
          </p:cNvSpPr>
          <p:nvPr>
            <p:ph type="body" sz="quarter" idx="15"/>
          </p:nvPr>
        </p:nvSpPr>
        <p:spPr/>
        <p:txBody>
          <a:bodyPr/>
          <a:lstStyle/>
          <a:p>
            <a:r>
              <a:rPr lang="en">
                <a:solidFill>
                  <a:schemeClr val="tx1"/>
                </a:solidFill>
              </a:rPr>
              <a:t>How do you estimate your situation will develop over the next three months?</a:t>
            </a:r>
          </a:p>
        </p:txBody>
      </p:sp>
      <p:sp>
        <p:nvSpPr>
          <p:cNvPr id="3" name="Dian numeron paikkamerkki 2">
            <a:extLst>
              <a:ext uri="{FF2B5EF4-FFF2-40B4-BE49-F238E27FC236}">
                <a16:creationId xmlns:a16="http://schemas.microsoft.com/office/drawing/2014/main" id="{2AA5F6D1-C7C9-E412-8293-018D6A6B07C8}"/>
              </a:ext>
            </a:extLst>
          </p:cNvPr>
          <p:cNvSpPr>
            <a:spLocks noGrp="1"/>
          </p:cNvSpPr>
          <p:nvPr>
            <p:ph type="sldNum" sz="quarter" idx="12"/>
          </p:nvPr>
        </p:nvSpPr>
        <p:spPr/>
        <p:txBody>
          <a:bodyPr/>
          <a:lstStyle/>
          <a:p>
            <a:r>
              <a:rPr lang="en"/>
              <a:t>23</a:t>
            </a:r>
          </a:p>
        </p:txBody>
      </p:sp>
      <p:sp>
        <p:nvSpPr>
          <p:cNvPr id="5" name="Alatunnisteen paikkamerkki 4">
            <a:extLst>
              <a:ext uri="{FF2B5EF4-FFF2-40B4-BE49-F238E27FC236}">
                <a16:creationId xmlns:a16="http://schemas.microsoft.com/office/drawing/2014/main" id="{27D264EC-E6DB-3E3F-D480-559162237E8E}"/>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F11B1A40-A741-DC8B-A9EB-6296916D2B49}"/>
              </a:ext>
            </a:extLst>
          </p:cNvPr>
          <p:cNvGraphicFramePr>
            <a:graphicFrameLocks noGrp="1"/>
          </p:cNvGraphicFramePr>
          <p:nvPr>
            <p:ph sz="quarter" idx="17"/>
            <p:extLst>
              <p:ext uri="{D42A27DB-BD31-4B8C-83A1-F6EECF244321}">
                <p14:modId xmlns:p14="http://schemas.microsoft.com/office/powerpoint/2010/main" val="2306080868"/>
              </p:ext>
            </p:extLst>
          </p:nvPr>
        </p:nvGraphicFramePr>
        <p:xfrm>
          <a:off x="381001" y="1103313"/>
          <a:ext cx="345948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257BB49A-7C2D-50FD-9E4A-21D8E41EFDAC}"/>
              </a:ext>
            </a:extLst>
          </p:cNvPr>
          <p:cNvSpPr>
            <a:spLocks noGrp="1"/>
          </p:cNvSpPr>
          <p:nvPr>
            <p:ph type="body" sz="quarter" idx="18"/>
          </p:nvPr>
        </p:nvSpPr>
        <p:spPr>
          <a:xfrm>
            <a:off x="2334682" y="4727574"/>
            <a:ext cx="4658176" cy="165163"/>
          </a:xfrm>
        </p:spPr>
        <p:txBody>
          <a:bodyPr/>
          <a:lstStyle/>
          <a:p>
            <a:r>
              <a:rPr lang="en"/>
              <a:t>Source: Technology Industries of Finland's TeknoBaro, September 2026, 308 respondents.</a:t>
            </a:r>
          </a:p>
          <a:p>
            <a:endParaRPr lang="fi-FI"/>
          </a:p>
        </p:txBody>
      </p:sp>
      <p:graphicFrame>
        <p:nvGraphicFramePr>
          <p:cNvPr id="6" name="Sisällön paikkamerkki 9">
            <a:extLst>
              <a:ext uri="{FF2B5EF4-FFF2-40B4-BE49-F238E27FC236}">
                <a16:creationId xmlns:a16="http://schemas.microsoft.com/office/drawing/2014/main" id="{3784C960-4C15-136C-B6E0-A3B65A595DF6}"/>
              </a:ext>
            </a:extLst>
          </p:cNvPr>
          <p:cNvGraphicFramePr>
            <a:graphicFrameLocks/>
          </p:cNvGraphicFramePr>
          <p:nvPr>
            <p:extLst>
              <p:ext uri="{D42A27DB-BD31-4B8C-83A1-F6EECF244321}">
                <p14:modId xmlns:p14="http://schemas.microsoft.com/office/powerpoint/2010/main" val="555169436"/>
              </p:ext>
            </p:extLst>
          </p:nvPr>
        </p:nvGraphicFramePr>
        <p:xfrm>
          <a:off x="4427221" y="1103312"/>
          <a:ext cx="345948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7210811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7B13EAE-A825-45C9-CC7E-268CE73DDE86}"/>
              </a:ext>
            </a:extLst>
          </p:cNvPr>
          <p:cNvSpPr>
            <a:spLocks noGrp="1"/>
          </p:cNvSpPr>
          <p:nvPr>
            <p:ph type="body" sz="quarter" idx="15"/>
          </p:nvPr>
        </p:nvSpPr>
        <p:spPr/>
        <p:txBody>
          <a:bodyPr/>
          <a:lstStyle/>
          <a:p>
            <a:r>
              <a:rPr lang="en">
                <a:solidFill>
                  <a:schemeClr val="tx1"/>
                </a:solidFill>
              </a:rPr>
              <a:t>How do you expect your situation to develop over the next three months? Industry vs. services</a:t>
            </a:r>
            <a:endParaRPr lang="fi-FI">
              <a:solidFill>
                <a:schemeClr val="accent2"/>
              </a:solidFill>
            </a:endParaRPr>
          </a:p>
        </p:txBody>
      </p:sp>
      <p:sp>
        <p:nvSpPr>
          <p:cNvPr id="3" name="Dian numeron paikkamerkki 2">
            <a:extLst>
              <a:ext uri="{FF2B5EF4-FFF2-40B4-BE49-F238E27FC236}">
                <a16:creationId xmlns:a16="http://schemas.microsoft.com/office/drawing/2014/main" id="{22EBEBC2-8A22-8B5E-6108-1EA883985947}"/>
              </a:ext>
            </a:extLst>
          </p:cNvPr>
          <p:cNvSpPr>
            <a:spLocks noGrp="1"/>
          </p:cNvSpPr>
          <p:nvPr>
            <p:ph type="sldNum" sz="quarter" idx="12"/>
          </p:nvPr>
        </p:nvSpPr>
        <p:spPr/>
        <p:txBody>
          <a:bodyPr/>
          <a:lstStyle/>
          <a:p>
            <a:r>
              <a:rPr lang="en"/>
              <a:t>24</a:t>
            </a:r>
          </a:p>
        </p:txBody>
      </p:sp>
      <p:sp>
        <p:nvSpPr>
          <p:cNvPr id="4" name="Päivämäärän paikkamerkki 3">
            <a:extLst>
              <a:ext uri="{FF2B5EF4-FFF2-40B4-BE49-F238E27FC236}">
                <a16:creationId xmlns:a16="http://schemas.microsoft.com/office/drawing/2014/main" id="{0C6A70B3-3D9C-95E1-984D-95DEFFF49A0F}"/>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7339B58A-EDB6-B5EC-C516-220193CAC3F4}"/>
              </a:ext>
            </a:extLst>
          </p:cNvPr>
          <p:cNvSpPr>
            <a:spLocks noGrp="1"/>
          </p:cNvSpPr>
          <p:nvPr>
            <p:ph type="ftr" sz="quarter" idx="11"/>
          </p:nvPr>
        </p:nvSpPr>
        <p:spPr>
          <a:xfrm>
            <a:off x="1107093" y="4810155"/>
            <a:ext cx="1295891" cy="164690"/>
          </a:xfrm>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CAF1C994-FB2C-0278-B34E-86BA5C1F5DA4}"/>
              </a:ext>
            </a:extLst>
          </p:cNvPr>
          <p:cNvGraphicFramePr>
            <a:graphicFrameLocks noGrp="1"/>
          </p:cNvGraphicFramePr>
          <p:nvPr>
            <p:ph sz="quarter" idx="17"/>
            <p:extLst>
              <p:ext uri="{D42A27DB-BD31-4B8C-83A1-F6EECF244321}">
                <p14:modId xmlns:p14="http://schemas.microsoft.com/office/powerpoint/2010/main" val="1004919045"/>
              </p:ext>
            </p:extLst>
          </p:nvPr>
        </p:nvGraphicFramePr>
        <p:xfrm>
          <a:off x="381001" y="1319639"/>
          <a:ext cx="444500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D39C7348-18CF-910E-05CF-268633117440}"/>
              </a:ext>
            </a:extLst>
          </p:cNvPr>
          <p:cNvSpPr>
            <a:spLocks noGrp="1"/>
          </p:cNvSpPr>
          <p:nvPr>
            <p:ph type="body" sz="quarter" idx="18"/>
          </p:nvPr>
        </p:nvSpPr>
        <p:spPr>
          <a:xfrm>
            <a:off x="2109019" y="4753645"/>
            <a:ext cx="6393425" cy="246798"/>
          </a:xfrm>
        </p:spPr>
        <p:txBody>
          <a:bodyPr/>
          <a:lstStyle/>
          <a:p>
            <a:r>
              <a:rPr lang="en"/>
              <a:t>Source: Technology Industries of Finland's TeknoBaro, September 2026, 308 respondents.</a:t>
            </a:r>
          </a:p>
          <a:p>
            <a:r>
              <a:rPr lang="en"/>
              <a:t>Industry includes the processing of metals, the machinery and metal products industry, and the electrical and electronics industry. The services include the design and consulting sector and the information technology service sector. </a:t>
            </a:r>
          </a:p>
          <a:p>
            <a:endParaRPr lang="fi-FI"/>
          </a:p>
        </p:txBody>
      </p:sp>
      <p:graphicFrame>
        <p:nvGraphicFramePr>
          <p:cNvPr id="6" name="Sisällön paikkamerkki 9">
            <a:extLst>
              <a:ext uri="{FF2B5EF4-FFF2-40B4-BE49-F238E27FC236}">
                <a16:creationId xmlns:a16="http://schemas.microsoft.com/office/drawing/2014/main" id="{E29929C7-B233-3EC7-27EB-1EBDA10E1CFB}"/>
              </a:ext>
            </a:extLst>
          </p:cNvPr>
          <p:cNvGraphicFramePr>
            <a:graphicFrameLocks/>
          </p:cNvGraphicFramePr>
          <p:nvPr>
            <p:extLst>
              <p:ext uri="{D42A27DB-BD31-4B8C-83A1-F6EECF244321}">
                <p14:modId xmlns:p14="http://schemas.microsoft.com/office/powerpoint/2010/main" val="218460021"/>
              </p:ext>
            </p:extLst>
          </p:nvPr>
        </p:nvGraphicFramePr>
        <p:xfrm>
          <a:off x="4424967" y="1319639"/>
          <a:ext cx="444500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5540995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6F32A-C257-5B78-8578-A9FCB26D14C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670D98A-B6FC-13A9-05A2-CF503D797836}"/>
              </a:ext>
            </a:extLst>
          </p:cNvPr>
          <p:cNvSpPr>
            <a:spLocks noGrp="1"/>
          </p:cNvSpPr>
          <p:nvPr>
            <p:ph type="body" sz="quarter" idx="15"/>
          </p:nvPr>
        </p:nvSpPr>
        <p:spPr/>
        <p:txBody>
          <a:bodyPr/>
          <a:lstStyle/>
          <a:p>
            <a:r>
              <a:rPr lang="en">
                <a:solidFill>
                  <a:schemeClr val="tx1"/>
                </a:solidFill>
              </a:rPr>
              <a:t>How do you estimate your situation will develop over the next three months?</a:t>
            </a:r>
          </a:p>
        </p:txBody>
      </p:sp>
      <p:sp>
        <p:nvSpPr>
          <p:cNvPr id="3" name="Dian numeron paikkamerkki 2">
            <a:extLst>
              <a:ext uri="{FF2B5EF4-FFF2-40B4-BE49-F238E27FC236}">
                <a16:creationId xmlns:a16="http://schemas.microsoft.com/office/drawing/2014/main" id="{3631D8EC-D726-869D-2528-DF5C2788E4BC}"/>
              </a:ext>
            </a:extLst>
          </p:cNvPr>
          <p:cNvSpPr>
            <a:spLocks noGrp="1"/>
          </p:cNvSpPr>
          <p:nvPr>
            <p:ph type="sldNum" sz="quarter" idx="12"/>
          </p:nvPr>
        </p:nvSpPr>
        <p:spPr/>
        <p:txBody>
          <a:bodyPr/>
          <a:lstStyle/>
          <a:p>
            <a:r>
              <a:rPr lang="en"/>
              <a:t>25</a:t>
            </a:r>
          </a:p>
        </p:txBody>
      </p:sp>
      <p:sp>
        <p:nvSpPr>
          <p:cNvPr id="5" name="Alatunnisteen paikkamerkki 4">
            <a:extLst>
              <a:ext uri="{FF2B5EF4-FFF2-40B4-BE49-F238E27FC236}">
                <a16:creationId xmlns:a16="http://schemas.microsoft.com/office/drawing/2014/main" id="{FEDE4DEB-CDE7-FD08-9E13-E763A9A71B2B}"/>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10B08DB5-1B9A-67D4-DCFB-78B226D37C91}"/>
              </a:ext>
            </a:extLst>
          </p:cNvPr>
          <p:cNvSpPr>
            <a:spLocks noGrp="1"/>
          </p:cNvSpPr>
          <p:nvPr>
            <p:ph type="body" sz="quarter" idx="18"/>
          </p:nvPr>
        </p:nvSpPr>
        <p:spPr>
          <a:xfrm>
            <a:off x="2334682" y="4727574"/>
            <a:ext cx="4770009" cy="165163"/>
          </a:xfrm>
        </p:spPr>
        <p:txBody>
          <a:bodyPr/>
          <a:lstStyle/>
          <a:p>
            <a:r>
              <a:rPr lang="en"/>
              <a:t>Source: Technology Industries of Finland's TeknoBaro, September 2026, 308 respondents.</a:t>
            </a:r>
          </a:p>
          <a:p>
            <a:endParaRPr lang="fi-FI"/>
          </a:p>
        </p:txBody>
      </p:sp>
      <p:graphicFrame>
        <p:nvGraphicFramePr>
          <p:cNvPr id="6" name="Sisällön paikkamerkki 9">
            <a:extLst>
              <a:ext uri="{FF2B5EF4-FFF2-40B4-BE49-F238E27FC236}">
                <a16:creationId xmlns:a16="http://schemas.microsoft.com/office/drawing/2014/main" id="{ED5B54CC-4D90-B1A4-BE26-A5B73ED0F7AE}"/>
              </a:ext>
            </a:extLst>
          </p:cNvPr>
          <p:cNvGraphicFramePr>
            <a:graphicFrameLocks/>
          </p:cNvGraphicFramePr>
          <p:nvPr>
            <p:extLst>
              <p:ext uri="{D42A27DB-BD31-4B8C-83A1-F6EECF244321}">
                <p14:modId xmlns:p14="http://schemas.microsoft.com/office/powerpoint/2010/main" val="680193093"/>
              </p:ext>
            </p:extLst>
          </p:nvPr>
        </p:nvGraphicFramePr>
        <p:xfrm>
          <a:off x="4427220" y="1103313"/>
          <a:ext cx="3736595"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Sisällön paikkamerkki 13">
            <a:extLst>
              <a:ext uri="{FF2B5EF4-FFF2-40B4-BE49-F238E27FC236}">
                <a16:creationId xmlns:a16="http://schemas.microsoft.com/office/drawing/2014/main" id="{55E8C9FA-C45B-ABE3-0BAE-E33DAC266DD5}"/>
              </a:ext>
            </a:extLst>
          </p:cNvPr>
          <p:cNvGraphicFramePr>
            <a:graphicFrameLocks noGrp="1"/>
          </p:cNvGraphicFramePr>
          <p:nvPr>
            <p:ph sz="quarter" idx="17"/>
            <p:extLst>
              <p:ext uri="{D42A27DB-BD31-4B8C-83A1-F6EECF244321}">
                <p14:modId xmlns:p14="http://schemas.microsoft.com/office/powerpoint/2010/main" val="167333584"/>
              </p:ext>
            </p:extLst>
          </p:nvPr>
        </p:nvGraphicFramePr>
        <p:xfrm>
          <a:off x="381000" y="1103313"/>
          <a:ext cx="396240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593841"/>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57B13EAE-A825-45C9-CC7E-268CE73DDE86}"/>
              </a:ext>
            </a:extLst>
          </p:cNvPr>
          <p:cNvSpPr>
            <a:spLocks noGrp="1"/>
          </p:cNvSpPr>
          <p:nvPr>
            <p:ph type="body" sz="quarter" idx="15"/>
          </p:nvPr>
        </p:nvSpPr>
        <p:spPr>
          <a:xfrm>
            <a:off x="251999" y="282149"/>
            <a:ext cx="8257819" cy="821163"/>
          </a:xfrm>
        </p:spPr>
        <p:txBody>
          <a:bodyPr/>
          <a:lstStyle/>
          <a:p>
            <a:r>
              <a:rPr lang="en">
                <a:solidFill>
                  <a:schemeClr val="tx1"/>
                </a:solidFill>
              </a:rPr>
              <a:t>How do you think your situation will develop over the next three months? Company size, % of respondents</a:t>
            </a:r>
            <a:endParaRPr lang="fi-FI">
              <a:solidFill>
                <a:schemeClr val="accent2"/>
              </a:solidFill>
            </a:endParaRPr>
          </a:p>
        </p:txBody>
      </p:sp>
      <p:sp>
        <p:nvSpPr>
          <p:cNvPr id="3" name="Dian numeron paikkamerkki 2">
            <a:extLst>
              <a:ext uri="{FF2B5EF4-FFF2-40B4-BE49-F238E27FC236}">
                <a16:creationId xmlns:a16="http://schemas.microsoft.com/office/drawing/2014/main" id="{22EBEBC2-8A22-8B5E-6108-1EA883985947}"/>
              </a:ext>
            </a:extLst>
          </p:cNvPr>
          <p:cNvSpPr>
            <a:spLocks noGrp="1"/>
          </p:cNvSpPr>
          <p:nvPr>
            <p:ph type="sldNum" sz="quarter" idx="12"/>
          </p:nvPr>
        </p:nvSpPr>
        <p:spPr/>
        <p:txBody>
          <a:bodyPr/>
          <a:lstStyle/>
          <a:p>
            <a:r>
              <a:rPr lang="en"/>
              <a:t>26</a:t>
            </a:r>
          </a:p>
        </p:txBody>
      </p:sp>
      <p:sp>
        <p:nvSpPr>
          <p:cNvPr id="4" name="Päivämäärän paikkamerkki 3">
            <a:extLst>
              <a:ext uri="{FF2B5EF4-FFF2-40B4-BE49-F238E27FC236}">
                <a16:creationId xmlns:a16="http://schemas.microsoft.com/office/drawing/2014/main" id="{0C6A70B3-3D9C-95E1-984D-95DEFFF49A0F}"/>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7339B58A-EDB6-B5EC-C516-220193CAC3F4}"/>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CAF1C994-FB2C-0278-B34E-86BA5C1F5DA4}"/>
              </a:ext>
            </a:extLst>
          </p:cNvPr>
          <p:cNvGraphicFramePr>
            <a:graphicFrameLocks noGrp="1"/>
          </p:cNvGraphicFramePr>
          <p:nvPr>
            <p:ph sz="quarter" idx="17"/>
            <p:extLst>
              <p:ext uri="{D42A27DB-BD31-4B8C-83A1-F6EECF244321}">
                <p14:modId xmlns:p14="http://schemas.microsoft.com/office/powerpoint/2010/main" val="853527084"/>
              </p:ext>
            </p:extLst>
          </p:nvPr>
        </p:nvGraphicFramePr>
        <p:xfrm>
          <a:off x="381001" y="1103313"/>
          <a:ext cx="444500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D39C7348-18CF-910E-05CF-268633117440}"/>
              </a:ext>
            </a:extLst>
          </p:cNvPr>
          <p:cNvSpPr>
            <a:spLocks noGrp="1"/>
          </p:cNvSpPr>
          <p:nvPr>
            <p:ph type="body" sz="quarter" idx="18"/>
          </p:nvPr>
        </p:nvSpPr>
        <p:spPr>
          <a:xfrm>
            <a:off x="2334682" y="4727574"/>
            <a:ext cx="4541574" cy="165163"/>
          </a:xfrm>
        </p:spPr>
        <p:txBody>
          <a:bodyPr/>
          <a:lstStyle/>
          <a:p>
            <a:r>
              <a:rPr lang="en"/>
              <a:t>Source: Technology Industries of Finland's TeknoBaro, September 2026, 308 respondents.</a:t>
            </a:r>
          </a:p>
        </p:txBody>
      </p:sp>
      <p:graphicFrame>
        <p:nvGraphicFramePr>
          <p:cNvPr id="6" name="Sisällön paikkamerkki 9">
            <a:extLst>
              <a:ext uri="{FF2B5EF4-FFF2-40B4-BE49-F238E27FC236}">
                <a16:creationId xmlns:a16="http://schemas.microsoft.com/office/drawing/2014/main" id="{E29929C7-B233-3EC7-27EB-1EBDA10E1CFB}"/>
              </a:ext>
            </a:extLst>
          </p:cNvPr>
          <p:cNvGraphicFramePr>
            <a:graphicFrameLocks/>
          </p:cNvGraphicFramePr>
          <p:nvPr>
            <p:extLst>
              <p:ext uri="{D42A27DB-BD31-4B8C-83A1-F6EECF244321}">
                <p14:modId xmlns:p14="http://schemas.microsoft.com/office/powerpoint/2010/main" val="1483642779"/>
              </p:ext>
            </p:extLst>
          </p:nvPr>
        </p:nvGraphicFramePr>
        <p:xfrm>
          <a:off x="4424967" y="1103313"/>
          <a:ext cx="4445000"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6869117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53161-34AD-3269-040B-EA7C76D816DA}"/>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B32E6E67-A103-F866-FDFB-C541FB4BC65C}"/>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7B433550-9B95-56BB-AF7A-89DF79693682}"/>
              </a:ext>
            </a:extLst>
          </p:cNvPr>
          <p:cNvSpPr>
            <a:spLocks noGrp="1"/>
          </p:cNvSpPr>
          <p:nvPr>
            <p:ph type="title"/>
          </p:nvPr>
        </p:nvSpPr>
        <p:spPr>
          <a:xfrm>
            <a:off x="361159" y="574488"/>
            <a:ext cx="5436610" cy="527708"/>
          </a:xfrm>
        </p:spPr>
        <p:txBody>
          <a:bodyPr/>
          <a:lstStyle/>
          <a:p>
            <a:r>
              <a:rPr lang="en">
                <a:solidFill>
                  <a:schemeClr val="tx1"/>
                </a:solidFill>
              </a:rPr>
              <a:t>Investments</a:t>
            </a:r>
          </a:p>
        </p:txBody>
      </p:sp>
      <p:sp>
        <p:nvSpPr>
          <p:cNvPr id="3" name="Dian numeron paikkamerkki 2">
            <a:extLst>
              <a:ext uri="{FF2B5EF4-FFF2-40B4-BE49-F238E27FC236}">
                <a16:creationId xmlns:a16="http://schemas.microsoft.com/office/drawing/2014/main" id="{09F70BFF-1191-907E-D350-97D44595D712}"/>
              </a:ext>
            </a:extLst>
          </p:cNvPr>
          <p:cNvSpPr>
            <a:spLocks noGrp="1"/>
          </p:cNvSpPr>
          <p:nvPr>
            <p:ph type="sldNum" sz="quarter" idx="4294967295"/>
          </p:nvPr>
        </p:nvSpPr>
        <p:spPr>
          <a:xfrm>
            <a:off x="8280400" y="4729163"/>
            <a:ext cx="863600" cy="165100"/>
          </a:xfrm>
        </p:spPr>
        <p:txBody>
          <a:bodyPr/>
          <a:lstStyle/>
          <a:p>
            <a:r>
              <a:rPr lang="en"/>
              <a:t>32</a:t>
            </a:r>
          </a:p>
        </p:txBody>
      </p:sp>
    </p:spTree>
    <p:extLst>
      <p:ext uri="{BB962C8B-B14F-4D97-AF65-F5344CB8AC3E}">
        <p14:creationId xmlns:p14="http://schemas.microsoft.com/office/powerpoint/2010/main" val="2211483529"/>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7CAD6-5E91-D95A-307D-961CD396DBB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8E5E1D65-E57B-82DA-1E5B-60EA6BC25BB8}"/>
              </a:ext>
            </a:extLst>
          </p:cNvPr>
          <p:cNvSpPr>
            <a:spLocks noGrp="1"/>
          </p:cNvSpPr>
          <p:nvPr>
            <p:ph type="body" sz="quarter" idx="15"/>
          </p:nvPr>
        </p:nvSpPr>
        <p:spPr/>
        <p:txBody>
          <a:bodyPr/>
          <a:lstStyle/>
          <a:p>
            <a:r>
              <a:rPr lang="en">
                <a:solidFill>
                  <a:schemeClr val="tx1"/>
                </a:solidFill>
              </a:rPr>
              <a:t>How do you expect your investment to develop in 2026 compared to 2025?</a:t>
            </a:r>
          </a:p>
        </p:txBody>
      </p:sp>
      <p:sp>
        <p:nvSpPr>
          <p:cNvPr id="3" name="Dian numeron paikkamerkki 2">
            <a:extLst>
              <a:ext uri="{FF2B5EF4-FFF2-40B4-BE49-F238E27FC236}">
                <a16:creationId xmlns:a16="http://schemas.microsoft.com/office/drawing/2014/main" id="{285CDCA6-AD5A-01EB-8E95-9039AE8A31E2}"/>
              </a:ext>
            </a:extLst>
          </p:cNvPr>
          <p:cNvSpPr>
            <a:spLocks noGrp="1"/>
          </p:cNvSpPr>
          <p:nvPr>
            <p:ph type="sldNum" sz="quarter" idx="12"/>
          </p:nvPr>
        </p:nvSpPr>
        <p:spPr/>
        <p:txBody>
          <a:bodyPr/>
          <a:lstStyle/>
          <a:p>
            <a:r>
              <a:rPr lang="en"/>
              <a:t>33</a:t>
            </a:r>
          </a:p>
        </p:txBody>
      </p:sp>
      <p:sp>
        <p:nvSpPr>
          <p:cNvPr id="4" name="Päivämäärän paikkamerkki 3">
            <a:extLst>
              <a:ext uri="{FF2B5EF4-FFF2-40B4-BE49-F238E27FC236}">
                <a16:creationId xmlns:a16="http://schemas.microsoft.com/office/drawing/2014/main" id="{131DE603-9D04-8BF0-7D16-951922109A9D}"/>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1F44D8B8-6CFE-B35A-B896-B470B5087249}"/>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8486C096-FF4E-661C-BE31-57A9E41B428D}"/>
              </a:ext>
            </a:extLst>
          </p:cNvPr>
          <p:cNvGraphicFramePr>
            <a:graphicFrameLocks noGrp="1"/>
          </p:cNvGraphicFramePr>
          <p:nvPr>
            <p:ph sz="quarter" idx="17"/>
            <p:extLst>
              <p:ext uri="{D42A27DB-BD31-4B8C-83A1-F6EECF244321}">
                <p14:modId xmlns:p14="http://schemas.microsoft.com/office/powerpoint/2010/main" val="1130753457"/>
              </p:ext>
            </p:extLst>
          </p:nvPr>
        </p:nvGraphicFramePr>
        <p:xfrm>
          <a:off x="381001" y="1243321"/>
          <a:ext cx="7992000" cy="3401704"/>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18DF6BFC-B8DC-B003-70AA-634CA24FA7FF}"/>
              </a:ext>
            </a:extLst>
          </p:cNvPr>
          <p:cNvSpPr>
            <a:spLocks noGrp="1"/>
          </p:cNvSpPr>
          <p:nvPr>
            <p:ph type="body" sz="quarter" idx="18"/>
          </p:nvPr>
        </p:nvSpPr>
        <p:spPr>
          <a:xfrm>
            <a:off x="2334681" y="4727574"/>
            <a:ext cx="5125243" cy="165163"/>
          </a:xfrm>
        </p:spPr>
        <p:txBody>
          <a:bodyPr/>
          <a:lstStyle/>
          <a:p>
            <a:r>
              <a:rPr lang="en"/>
              <a:t>Source: Technology Industries of Finland's TeknoBaro, September 2026, 308 respondents.</a:t>
            </a:r>
          </a:p>
        </p:txBody>
      </p:sp>
      <p:sp>
        <p:nvSpPr>
          <p:cNvPr id="11" name="Tekstiruutu 10">
            <a:extLst>
              <a:ext uri="{FF2B5EF4-FFF2-40B4-BE49-F238E27FC236}">
                <a16:creationId xmlns:a16="http://schemas.microsoft.com/office/drawing/2014/main" id="{05BAF514-571B-0A60-1BBA-65036D1367E5}"/>
              </a:ext>
            </a:extLst>
          </p:cNvPr>
          <p:cNvSpPr txBox="1"/>
          <p:nvPr/>
        </p:nvSpPr>
        <p:spPr>
          <a:xfrm>
            <a:off x="7036204" y="1126178"/>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130D91E6-140A-949C-5415-7858C53B7809}"/>
              </a:ext>
            </a:extLst>
          </p:cNvPr>
          <p:cNvSpPr txBox="1"/>
          <p:nvPr/>
        </p:nvSpPr>
        <p:spPr>
          <a:xfrm>
            <a:off x="8196806" y="1052466"/>
            <a:ext cx="767732" cy="2753437"/>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en" spc="-40" dirty="0"/>
              <a:t>Balance figure</a:t>
            </a:r>
          </a:p>
          <a:p>
            <a:pPr algn="ctr"/>
            <a:endParaRPr lang="fi-FI" spc="-40" dirty="0"/>
          </a:p>
          <a:p>
            <a:pPr algn="ctr"/>
            <a:r>
              <a:rPr lang="en" spc="-40" dirty="0"/>
              <a:t>13</a:t>
            </a:r>
          </a:p>
          <a:p>
            <a:pPr algn="ctr"/>
            <a:endParaRPr lang="fi-FI" spc="-40" dirty="0"/>
          </a:p>
          <a:p>
            <a:pPr algn="ctr"/>
            <a:endParaRPr lang="fi-FI" spc="-40" dirty="0"/>
          </a:p>
          <a:p>
            <a:pPr algn="ctr"/>
            <a:r>
              <a:rPr lang="en" spc="-40" dirty="0"/>
              <a:t>5</a:t>
            </a:r>
          </a:p>
          <a:p>
            <a:pPr algn="ctr"/>
            <a:endParaRPr lang="fi-FI" spc="-40" dirty="0"/>
          </a:p>
          <a:p>
            <a:pPr algn="ctr"/>
            <a:endParaRPr lang="fi-FI" spc="-40" dirty="0"/>
          </a:p>
          <a:p>
            <a:pPr algn="ctr"/>
            <a:r>
              <a:rPr lang="en" spc="-40" dirty="0"/>
              <a:t>22</a:t>
            </a:r>
          </a:p>
          <a:p>
            <a:pPr algn="ctr"/>
            <a:endParaRPr lang="fi-FI" spc="-40" dirty="0"/>
          </a:p>
          <a:p>
            <a:pPr algn="ctr"/>
            <a:endParaRPr lang="fi-FI" spc="-40" dirty="0"/>
          </a:p>
          <a:p>
            <a:pPr algn="ctr"/>
            <a:r>
              <a:rPr lang="en" spc="-40" dirty="0"/>
              <a:t>39</a:t>
            </a:r>
          </a:p>
        </p:txBody>
      </p:sp>
    </p:spTree>
    <p:extLst>
      <p:ext uri="{BB962C8B-B14F-4D97-AF65-F5344CB8AC3E}">
        <p14:creationId xmlns:p14="http://schemas.microsoft.com/office/powerpoint/2010/main" val="496757371"/>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2B0A0-7E03-8F0F-8625-6F3CCC9216BA}"/>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551DF0F-2FC8-3479-6F72-FB28DF07CE2A}"/>
              </a:ext>
            </a:extLst>
          </p:cNvPr>
          <p:cNvSpPr>
            <a:spLocks noGrp="1"/>
          </p:cNvSpPr>
          <p:nvPr>
            <p:ph type="body" sz="quarter" idx="15"/>
          </p:nvPr>
        </p:nvSpPr>
        <p:spPr/>
        <p:txBody>
          <a:bodyPr>
            <a:normAutofit/>
          </a:bodyPr>
          <a:lstStyle/>
          <a:p>
            <a:r>
              <a:rPr lang="en">
                <a:solidFill>
                  <a:schemeClr val="tx1"/>
                </a:solidFill>
              </a:rPr>
              <a:t>How do you expect your investment to develop in 2026 compared to 2025? Balance figure</a:t>
            </a:r>
          </a:p>
        </p:txBody>
      </p:sp>
      <p:sp>
        <p:nvSpPr>
          <p:cNvPr id="3" name="Dian numeron paikkamerkki 2">
            <a:extLst>
              <a:ext uri="{FF2B5EF4-FFF2-40B4-BE49-F238E27FC236}">
                <a16:creationId xmlns:a16="http://schemas.microsoft.com/office/drawing/2014/main" id="{E2E4CB9E-9D9C-BAD1-9361-C5E04EC7F31E}"/>
              </a:ext>
            </a:extLst>
          </p:cNvPr>
          <p:cNvSpPr>
            <a:spLocks noGrp="1"/>
          </p:cNvSpPr>
          <p:nvPr>
            <p:ph type="sldNum" sz="quarter" idx="12"/>
          </p:nvPr>
        </p:nvSpPr>
        <p:spPr/>
        <p:txBody>
          <a:bodyPr/>
          <a:lstStyle/>
          <a:p>
            <a:r>
              <a:rPr lang="en"/>
              <a:t>34</a:t>
            </a:r>
          </a:p>
        </p:txBody>
      </p:sp>
      <p:sp>
        <p:nvSpPr>
          <p:cNvPr id="4" name="Päivämäärän paikkamerkki 3">
            <a:extLst>
              <a:ext uri="{FF2B5EF4-FFF2-40B4-BE49-F238E27FC236}">
                <a16:creationId xmlns:a16="http://schemas.microsoft.com/office/drawing/2014/main" id="{6AF2680B-7C6B-FAF9-7CB5-57E9046778B8}"/>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AB7BAB39-E9B3-B5F1-3FFB-4F9CF5B3CCB6}"/>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C816321B-1DD2-EB7F-EF1F-D0710E5646C3}"/>
              </a:ext>
            </a:extLst>
          </p:cNvPr>
          <p:cNvGraphicFramePr>
            <a:graphicFrameLocks noGrp="1"/>
          </p:cNvGraphicFramePr>
          <p:nvPr>
            <p:ph sz="quarter" idx="17"/>
            <p:extLst>
              <p:ext uri="{D42A27DB-BD31-4B8C-83A1-F6EECF244321}">
                <p14:modId xmlns:p14="http://schemas.microsoft.com/office/powerpoint/2010/main" val="4102030426"/>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9777CE7C-B568-2377-C01A-8A73F1E823BB}"/>
              </a:ext>
            </a:extLst>
          </p:cNvPr>
          <p:cNvSpPr>
            <a:spLocks noGrp="1"/>
          </p:cNvSpPr>
          <p:nvPr>
            <p:ph type="body" sz="quarter" idx="18"/>
          </p:nvPr>
        </p:nvSpPr>
        <p:spPr>
          <a:xfrm>
            <a:off x="2334682" y="4727574"/>
            <a:ext cx="4631862" cy="165163"/>
          </a:xfrm>
        </p:spPr>
        <p:txBody>
          <a:bodyPr/>
          <a:lstStyle/>
          <a:p>
            <a:r>
              <a:rPr lang="en"/>
              <a:t>Source: Technology Industries of Finland's TeknoBaro, September 2026, 308 respondents.</a:t>
            </a:r>
          </a:p>
          <a:p>
            <a:endParaRPr lang="fi-FI"/>
          </a:p>
        </p:txBody>
      </p:sp>
      <p:sp>
        <p:nvSpPr>
          <p:cNvPr id="6" name="Tekstiruutu 5">
            <a:extLst>
              <a:ext uri="{FF2B5EF4-FFF2-40B4-BE49-F238E27FC236}">
                <a16:creationId xmlns:a16="http://schemas.microsoft.com/office/drawing/2014/main" id="{FE7CAEB5-B142-F10D-8BBB-F7E9C09BE633}"/>
              </a:ext>
            </a:extLst>
          </p:cNvPr>
          <p:cNvSpPr txBox="1"/>
          <p:nvPr/>
        </p:nvSpPr>
        <p:spPr>
          <a:xfrm>
            <a:off x="931583" y="1378820"/>
            <a:ext cx="2618494" cy="749812"/>
          </a:xfrm>
          <a:prstGeom prst="rect">
            <a:avLst/>
          </a:prstGeom>
          <a:solidFill>
            <a:schemeClr val="accent3"/>
          </a:solidFill>
        </p:spPr>
        <p:txBody>
          <a:bodyPr wrap="square" lIns="36000" tIns="36000" rIns="36000" bIns="36000" rtlCol="0">
            <a:spAutoFit/>
          </a:bodyPr>
          <a:lstStyle/>
          <a:p>
            <a:r>
              <a:rPr lang="en" sz="1100" spc="-40"/>
              <a:t>When the balance figure is positive, the majority of those who estimated the change say that investments will increase.</a:t>
            </a:r>
          </a:p>
        </p:txBody>
      </p:sp>
    </p:spTree>
    <p:extLst>
      <p:ext uri="{BB962C8B-B14F-4D97-AF65-F5344CB8AC3E}">
        <p14:creationId xmlns:p14="http://schemas.microsoft.com/office/powerpoint/2010/main" val="207138483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17BA-2D45-9BD0-A633-6F9F162EF07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4DB9504-780A-98D3-845D-5334A37F0021}"/>
              </a:ext>
            </a:extLst>
          </p:cNvPr>
          <p:cNvSpPr>
            <a:spLocks noGrp="1"/>
          </p:cNvSpPr>
          <p:nvPr>
            <p:ph type="body" sz="quarter" idx="15"/>
          </p:nvPr>
        </p:nvSpPr>
        <p:spPr/>
        <p:txBody>
          <a:bodyPr/>
          <a:lstStyle/>
          <a:p>
            <a:r>
              <a:rPr lang="en" dirty="0">
                <a:solidFill>
                  <a:schemeClr val="tx1"/>
                </a:solidFill>
              </a:rPr>
              <a:t>How do you expect your investment to develop in 2026 compared to 2025?  </a:t>
            </a:r>
          </a:p>
        </p:txBody>
      </p:sp>
      <p:sp>
        <p:nvSpPr>
          <p:cNvPr id="3" name="Dian numeron paikkamerkki 2">
            <a:extLst>
              <a:ext uri="{FF2B5EF4-FFF2-40B4-BE49-F238E27FC236}">
                <a16:creationId xmlns:a16="http://schemas.microsoft.com/office/drawing/2014/main" id="{33EC5C00-220F-AD3B-1BD9-DD3E9B9D72FA}"/>
              </a:ext>
            </a:extLst>
          </p:cNvPr>
          <p:cNvSpPr>
            <a:spLocks noGrp="1"/>
          </p:cNvSpPr>
          <p:nvPr>
            <p:ph type="sldNum" sz="quarter" idx="12"/>
          </p:nvPr>
        </p:nvSpPr>
        <p:spPr/>
        <p:txBody>
          <a:bodyPr/>
          <a:lstStyle/>
          <a:p>
            <a:r>
              <a:rPr lang="en"/>
              <a:t>35</a:t>
            </a:r>
          </a:p>
        </p:txBody>
      </p:sp>
      <p:sp>
        <p:nvSpPr>
          <p:cNvPr id="4" name="Päivämäärän paikkamerkki 3">
            <a:extLst>
              <a:ext uri="{FF2B5EF4-FFF2-40B4-BE49-F238E27FC236}">
                <a16:creationId xmlns:a16="http://schemas.microsoft.com/office/drawing/2014/main" id="{C9C5B3EB-51A2-1610-8E7D-CB1B76AB79DC}"/>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3D744927-6D36-7821-5BF0-00EADBA2242B}"/>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36F7EEFD-0810-78AA-75C7-BB76318E03C3}"/>
              </a:ext>
            </a:extLst>
          </p:cNvPr>
          <p:cNvGraphicFramePr>
            <a:graphicFrameLocks noGrp="1"/>
          </p:cNvGraphicFramePr>
          <p:nvPr>
            <p:ph sz="quarter" idx="17"/>
            <p:extLst>
              <p:ext uri="{D42A27DB-BD31-4B8C-83A1-F6EECF244321}">
                <p14:modId xmlns:p14="http://schemas.microsoft.com/office/powerpoint/2010/main" val="2990022067"/>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3ADB32F9-7C8A-9A4E-37BC-7A2061DEFB9E}"/>
              </a:ext>
            </a:extLst>
          </p:cNvPr>
          <p:cNvSpPr>
            <a:spLocks noGrp="1"/>
          </p:cNvSpPr>
          <p:nvPr>
            <p:ph type="body" sz="quarter" idx="18"/>
          </p:nvPr>
        </p:nvSpPr>
        <p:spPr>
          <a:xfrm>
            <a:off x="2334682" y="4727574"/>
            <a:ext cx="3921393" cy="165163"/>
          </a:xfrm>
        </p:spPr>
        <p:txBody>
          <a:bodyPr/>
          <a:lstStyle/>
          <a:p>
            <a:r>
              <a:rPr lang="en"/>
              <a:t>Source: Technology Industries of Finland's TeknoBaro, September 2026, 308 respondents.</a:t>
            </a:r>
          </a:p>
        </p:txBody>
      </p:sp>
    </p:spTree>
    <p:extLst>
      <p:ext uri="{BB962C8B-B14F-4D97-AF65-F5344CB8AC3E}">
        <p14:creationId xmlns:p14="http://schemas.microsoft.com/office/powerpoint/2010/main" val="1695645028"/>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07366-B41F-A17D-CA59-FEBD8A37E76E}"/>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2D6C49D-CD0D-6ED6-CD5F-0C5B81F9F876}"/>
              </a:ext>
            </a:extLst>
          </p:cNvPr>
          <p:cNvSpPr>
            <a:spLocks noGrp="1"/>
          </p:cNvSpPr>
          <p:nvPr>
            <p:ph type="body" sz="quarter" idx="15"/>
          </p:nvPr>
        </p:nvSpPr>
        <p:spPr/>
        <p:txBody>
          <a:bodyPr/>
          <a:lstStyle/>
          <a:p>
            <a:r>
              <a:rPr lang="en">
                <a:solidFill>
                  <a:schemeClr val="tx1"/>
                </a:solidFill>
              </a:rPr>
              <a:t>How do you expect your investment to develop in 2026 compared to 2025? Balance figure</a:t>
            </a:r>
          </a:p>
        </p:txBody>
      </p:sp>
      <p:sp>
        <p:nvSpPr>
          <p:cNvPr id="3" name="Dian numeron paikkamerkki 2">
            <a:extLst>
              <a:ext uri="{FF2B5EF4-FFF2-40B4-BE49-F238E27FC236}">
                <a16:creationId xmlns:a16="http://schemas.microsoft.com/office/drawing/2014/main" id="{87186BF0-1125-317B-8DB4-B7B51B264119}"/>
              </a:ext>
            </a:extLst>
          </p:cNvPr>
          <p:cNvSpPr>
            <a:spLocks noGrp="1"/>
          </p:cNvSpPr>
          <p:nvPr>
            <p:ph type="sldNum" sz="quarter" idx="12"/>
          </p:nvPr>
        </p:nvSpPr>
        <p:spPr/>
        <p:txBody>
          <a:bodyPr/>
          <a:lstStyle/>
          <a:p>
            <a:r>
              <a:rPr lang="en"/>
              <a:t>36</a:t>
            </a:r>
          </a:p>
        </p:txBody>
      </p:sp>
      <p:sp>
        <p:nvSpPr>
          <p:cNvPr id="4" name="Päivämäärän paikkamerkki 3">
            <a:extLst>
              <a:ext uri="{FF2B5EF4-FFF2-40B4-BE49-F238E27FC236}">
                <a16:creationId xmlns:a16="http://schemas.microsoft.com/office/drawing/2014/main" id="{6ACCFB31-4ACA-B5A0-D863-36C057A2C672}"/>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177B9DE7-3CE0-3682-36CB-186346FA8D49}"/>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3082C72D-C402-0A6C-181A-2B4BBC3CF159}"/>
              </a:ext>
            </a:extLst>
          </p:cNvPr>
          <p:cNvGraphicFramePr>
            <a:graphicFrameLocks noGrp="1"/>
          </p:cNvGraphicFramePr>
          <p:nvPr>
            <p:ph sz="quarter" idx="17"/>
            <p:extLst>
              <p:ext uri="{D42A27DB-BD31-4B8C-83A1-F6EECF244321}">
                <p14:modId xmlns:p14="http://schemas.microsoft.com/office/powerpoint/2010/main" val="2774120041"/>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B4845C62-52ED-7487-4926-2548594B454D}"/>
              </a:ext>
            </a:extLst>
          </p:cNvPr>
          <p:cNvSpPr>
            <a:spLocks noGrp="1"/>
          </p:cNvSpPr>
          <p:nvPr>
            <p:ph type="body" sz="quarter" idx="18"/>
          </p:nvPr>
        </p:nvSpPr>
        <p:spPr>
          <a:xfrm>
            <a:off x="2334682" y="4727574"/>
            <a:ext cx="5085773" cy="165163"/>
          </a:xfrm>
        </p:spPr>
        <p:txBody>
          <a:bodyPr/>
          <a:lstStyle/>
          <a:p>
            <a:r>
              <a:rPr lang="en"/>
              <a:t>Source: Technology Industries of Finland's TeknoBaro, September 2026, 308 respondents.</a:t>
            </a:r>
          </a:p>
          <a:p>
            <a:endParaRPr lang="fi-FI"/>
          </a:p>
        </p:txBody>
      </p:sp>
    </p:spTree>
    <p:extLst>
      <p:ext uri="{BB962C8B-B14F-4D97-AF65-F5344CB8AC3E}">
        <p14:creationId xmlns:p14="http://schemas.microsoft.com/office/powerpoint/2010/main" val="3151461866"/>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382A5-217A-0A84-D98D-47EEAE68DD5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D8394263-A9F9-19DB-1582-D2FDABCB5E14}"/>
              </a:ext>
            </a:extLst>
          </p:cNvPr>
          <p:cNvSpPr>
            <a:spLocks noGrp="1"/>
          </p:cNvSpPr>
          <p:nvPr>
            <p:ph type="body" sz="quarter" idx="15"/>
          </p:nvPr>
        </p:nvSpPr>
        <p:spPr/>
        <p:txBody>
          <a:bodyPr>
            <a:noAutofit/>
          </a:bodyPr>
          <a:lstStyle/>
          <a:p>
            <a:r>
              <a:rPr lang="en">
                <a:solidFill>
                  <a:schemeClr val="tx1"/>
                </a:solidFill>
              </a:rPr>
              <a:t>How do you estimate your investment will develop in 2026 compared to 2025? Manufacturing, 236 respondents</a:t>
            </a:r>
            <a:endParaRPr lang="fi-FI">
              <a:solidFill>
                <a:schemeClr val="accent2"/>
              </a:solidFill>
            </a:endParaRPr>
          </a:p>
        </p:txBody>
      </p:sp>
      <p:sp>
        <p:nvSpPr>
          <p:cNvPr id="3" name="Dian numeron paikkamerkki 2">
            <a:extLst>
              <a:ext uri="{FF2B5EF4-FFF2-40B4-BE49-F238E27FC236}">
                <a16:creationId xmlns:a16="http://schemas.microsoft.com/office/drawing/2014/main" id="{26E0805E-541B-670E-DDA8-9C20756DCD7A}"/>
              </a:ext>
            </a:extLst>
          </p:cNvPr>
          <p:cNvSpPr>
            <a:spLocks noGrp="1"/>
          </p:cNvSpPr>
          <p:nvPr>
            <p:ph type="sldNum" sz="quarter" idx="12"/>
          </p:nvPr>
        </p:nvSpPr>
        <p:spPr/>
        <p:txBody>
          <a:bodyPr/>
          <a:lstStyle/>
          <a:p>
            <a:r>
              <a:rPr lang="en"/>
              <a:t>37</a:t>
            </a:r>
          </a:p>
        </p:txBody>
      </p:sp>
      <p:sp>
        <p:nvSpPr>
          <p:cNvPr id="4" name="Päivämäärän paikkamerkki 3">
            <a:extLst>
              <a:ext uri="{FF2B5EF4-FFF2-40B4-BE49-F238E27FC236}">
                <a16:creationId xmlns:a16="http://schemas.microsoft.com/office/drawing/2014/main" id="{717436D2-EB74-DC40-2367-516004B01B19}"/>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B6900BF3-DA7C-645B-43CB-A4626AE61B2C}"/>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D2ABF3DE-18B4-492E-8C27-033194F0DF7E}"/>
              </a:ext>
            </a:extLst>
          </p:cNvPr>
          <p:cNvGraphicFramePr>
            <a:graphicFrameLocks noGrp="1"/>
          </p:cNvGraphicFramePr>
          <p:nvPr>
            <p:ph sz="quarter" idx="17"/>
            <p:extLst>
              <p:ext uri="{D42A27DB-BD31-4B8C-83A1-F6EECF244321}">
                <p14:modId xmlns:p14="http://schemas.microsoft.com/office/powerpoint/2010/main" val="3588733494"/>
              </p:ext>
            </p:extLst>
          </p:nvPr>
        </p:nvGraphicFramePr>
        <p:xfrm>
          <a:off x="0" y="1123858"/>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6B6CDB0C-6E6E-8C51-B7AC-A4E2BD187C04}"/>
              </a:ext>
            </a:extLst>
          </p:cNvPr>
          <p:cNvSpPr>
            <a:spLocks noGrp="1"/>
          </p:cNvSpPr>
          <p:nvPr>
            <p:ph type="body" sz="quarter" idx="18"/>
          </p:nvPr>
        </p:nvSpPr>
        <p:spPr>
          <a:xfrm>
            <a:off x="2334681" y="4727574"/>
            <a:ext cx="6256253" cy="248185"/>
          </a:xfrm>
        </p:spPr>
        <p:txBody>
          <a:bodyPr/>
          <a:lstStyle/>
          <a:p>
            <a:r>
              <a:rPr lang="en"/>
              <a:t>Source: Technology Industries of Finland's TeknoBaro, September 2026, 308 respondents.</a:t>
            </a:r>
          </a:p>
          <a:p>
            <a:r>
              <a:rPr lang="en"/>
              <a:t>Industry includes the processing of metals, the machinery and metal products industry, and the electrical and electronics industry. The services include the design and consulting sector and the information technology service sector. </a:t>
            </a:r>
          </a:p>
          <a:p>
            <a:endParaRPr lang="fi-FI" dirty="0"/>
          </a:p>
        </p:txBody>
      </p:sp>
      <p:sp>
        <p:nvSpPr>
          <p:cNvPr id="11" name="Tekstiruutu 10">
            <a:extLst>
              <a:ext uri="{FF2B5EF4-FFF2-40B4-BE49-F238E27FC236}">
                <a16:creationId xmlns:a16="http://schemas.microsoft.com/office/drawing/2014/main" id="{A8CFA39D-A240-298E-3B09-26B568AB926E}"/>
              </a:ext>
            </a:extLst>
          </p:cNvPr>
          <p:cNvSpPr txBox="1"/>
          <p:nvPr/>
        </p:nvSpPr>
        <p:spPr>
          <a:xfrm>
            <a:off x="6986803" y="1123858"/>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83B8D9E6-E228-3736-9347-250F80E8C175}"/>
              </a:ext>
            </a:extLst>
          </p:cNvPr>
          <p:cNvSpPr txBox="1"/>
          <p:nvPr/>
        </p:nvSpPr>
        <p:spPr>
          <a:xfrm>
            <a:off x="8192034" y="1042912"/>
            <a:ext cx="772504" cy="316585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en" spc="-40" dirty="0"/>
              <a:t>Balance figure</a:t>
            </a:r>
          </a:p>
          <a:p>
            <a:pPr algn="ctr"/>
            <a:endParaRPr lang="fi-FI" spc="-40" dirty="0"/>
          </a:p>
          <a:p>
            <a:pPr algn="ctr"/>
            <a:r>
              <a:rPr lang="en" spc="-40" dirty="0"/>
              <a:t>15</a:t>
            </a:r>
          </a:p>
          <a:p>
            <a:pPr algn="ctr"/>
            <a:endParaRPr lang="fi-FI" spc="-40" dirty="0"/>
          </a:p>
          <a:p>
            <a:pPr algn="ctr"/>
            <a:endParaRPr lang="fi-FI" spc="-40" dirty="0"/>
          </a:p>
          <a:p>
            <a:pPr algn="ctr"/>
            <a:r>
              <a:rPr lang="en" spc="-40" dirty="0"/>
              <a:t>8</a:t>
            </a:r>
          </a:p>
          <a:p>
            <a:pPr algn="ctr"/>
            <a:endParaRPr lang="fi-FI" spc="-40" dirty="0"/>
          </a:p>
          <a:p>
            <a:pPr algn="ctr"/>
            <a:endParaRPr lang="fi-FI" spc="-40" dirty="0"/>
          </a:p>
          <a:p>
            <a:pPr algn="ctr"/>
            <a:r>
              <a:rPr lang="en" spc="-40" dirty="0"/>
              <a:t>20</a:t>
            </a:r>
          </a:p>
          <a:p>
            <a:pPr algn="ctr"/>
            <a:endParaRPr lang="fi-FI" spc="-40" dirty="0"/>
          </a:p>
          <a:p>
            <a:pPr algn="ctr"/>
            <a:endParaRPr lang="fi-FI" spc="-40" dirty="0"/>
          </a:p>
          <a:p>
            <a:pPr algn="ctr"/>
            <a:r>
              <a:rPr lang="en" spc="-40" dirty="0"/>
              <a:t>36</a:t>
            </a:r>
          </a:p>
          <a:p>
            <a:pPr algn="ctr"/>
            <a:endParaRPr lang="fi-FI" spc="-40" dirty="0"/>
          </a:p>
          <a:p>
            <a:pPr algn="ctr"/>
            <a:endParaRPr lang="fi-FI" spc="-40" dirty="0"/>
          </a:p>
        </p:txBody>
      </p:sp>
    </p:spTree>
    <p:extLst>
      <p:ext uri="{BB962C8B-B14F-4D97-AF65-F5344CB8AC3E}">
        <p14:creationId xmlns:p14="http://schemas.microsoft.com/office/powerpoint/2010/main" val="14532508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5EBA9-2315-50C9-E2FB-010A17E4F57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737BD37E-494D-FD11-DEF7-099B1411AD5B}"/>
              </a:ext>
            </a:extLst>
          </p:cNvPr>
          <p:cNvSpPr>
            <a:spLocks noGrp="1"/>
          </p:cNvSpPr>
          <p:nvPr>
            <p:ph type="body" sz="quarter" idx="15"/>
          </p:nvPr>
        </p:nvSpPr>
        <p:spPr/>
        <p:txBody>
          <a:bodyPr>
            <a:normAutofit fontScale="62500" lnSpcReduction="20000"/>
          </a:bodyPr>
          <a:lstStyle/>
          <a:p>
            <a:r>
              <a:rPr lang="en" sz="3500">
                <a:solidFill>
                  <a:schemeClr val="tx1"/>
                </a:solidFill>
              </a:rPr>
              <a:t>How do you estimate your investment will develop in 2026 compared to 2025? Services, 72 respondents</a:t>
            </a:r>
            <a:endParaRPr lang="fi-FI" sz="3500">
              <a:solidFill>
                <a:schemeClr val="accent2"/>
              </a:solidFill>
            </a:endParaRPr>
          </a:p>
        </p:txBody>
      </p:sp>
      <p:sp>
        <p:nvSpPr>
          <p:cNvPr id="3" name="Dian numeron paikkamerkki 2">
            <a:extLst>
              <a:ext uri="{FF2B5EF4-FFF2-40B4-BE49-F238E27FC236}">
                <a16:creationId xmlns:a16="http://schemas.microsoft.com/office/drawing/2014/main" id="{2DC162A9-17B5-2A95-0ACC-652F30F89D5E}"/>
              </a:ext>
            </a:extLst>
          </p:cNvPr>
          <p:cNvSpPr>
            <a:spLocks noGrp="1"/>
          </p:cNvSpPr>
          <p:nvPr>
            <p:ph type="sldNum" sz="quarter" idx="12"/>
          </p:nvPr>
        </p:nvSpPr>
        <p:spPr/>
        <p:txBody>
          <a:bodyPr/>
          <a:lstStyle/>
          <a:p>
            <a:r>
              <a:rPr lang="en"/>
              <a:t>38</a:t>
            </a:r>
          </a:p>
        </p:txBody>
      </p:sp>
      <p:sp>
        <p:nvSpPr>
          <p:cNvPr id="4" name="Päivämäärän paikkamerkki 3">
            <a:extLst>
              <a:ext uri="{FF2B5EF4-FFF2-40B4-BE49-F238E27FC236}">
                <a16:creationId xmlns:a16="http://schemas.microsoft.com/office/drawing/2014/main" id="{D1DE8A7E-3B49-D1D9-CF26-9E02FED98723}"/>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8E030ED4-7ED1-B404-CFC6-B6F66B99CA4E}"/>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CC7EB6FE-0397-3D95-A893-C62888CAF7E4}"/>
              </a:ext>
            </a:extLst>
          </p:cNvPr>
          <p:cNvGraphicFramePr>
            <a:graphicFrameLocks noGrp="1"/>
          </p:cNvGraphicFramePr>
          <p:nvPr>
            <p:ph sz="quarter" idx="17"/>
            <p:extLst>
              <p:ext uri="{D42A27DB-BD31-4B8C-83A1-F6EECF244321}">
                <p14:modId xmlns:p14="http://schemas.microsoft.com/office/powerpoint/2010/main" val="262001116"/>
              </p:ext>
            </p:extLst>
          </p:nvPr>
        </p:nvGraphicFramePr>
        <p:xfrm>
          <a:off x="282027" y="1103312"/>
          <a:ext cx="7764671"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12EA7730-D98E-D5A6-9263-07FBB9205F7A}"/>
              </a:ext>
            </a:extLst>
          </p:cNvPr>
          <p:cNvSpPr>
            <a:spLocks noGrp="1"/>
          </p:cNvSpPr>
          <p:nvPr>
            <p:ph type="body" sz="quarter" idx="18"/>
          </p:nvPr>
        </p:nvSpPr>
        <p:spPr>
          <a:xfrm>
            <a:off x="2290435" y="4700865"/>
            <a:ext cx="6226757" cy="219053"/>
          </a:xfrm>
        </p:spPr>
        <p:txBody>
          <a:bodyPr/>
          <a:lstStyle/>
          <a:p>
            <a:r>
              <a:rPr lang="en"/>
              <a:t>Source: Technology Industries of Finland's TeknoBaro, September 2026, 308 respondents.</a:t>
            </a:r>
          </a:p>
          <a:p>
            <a:r>
              <a:rPr lang="en"/>
              <a:t>Industry includes the processing of metals, the machinery and metal products industry, and the electrical and electronics industry. The services include the design and consulting sector and the information technology service sector. </a:t>
            </a:r>
          </a:p>
          <a:p>
            <a:endParaRPr lang="fi-FI"/>
          </a:p>
          <a:p>
            <a:endParaRPr lang="fi-FI"/>
          </a:p>
        </p:txBody>
      </p:sp>
      <p:sp>
        <p:nvSpPr>
          <p:cNvPr id="11" name="Tekstiruutu 10">
            <a:extLst>
              <a:ext uri="{FF2B5EF4-FFF2-40B4-BE49-F238E27FC236}">
                <a16:creationId xmlns:a16="http://schemas.microsoft.com/office/drawing/2014/main" id="{FC28CA0D-403D-8FE5-CEC9-E1D6436B2FB5}"/>
              </a:ext>
            </a:extLst>
          </p:cNvPr>
          <p:cNvSpPr txBox="1"/>
          <p:nvPr/>
        </p:nvSpPr>
        <p:spPr>
          <a:xfrm>
            <a:off x="6869713" y="1107763"/>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32F5063E-9B62-4761-4E80-BB4FF499C94E}"/>
              </a:ext>
            </a:extLst>
          </p:cNvPr>
          <p:cNvSpPr txBox="1"/>
          <p:nvPr/>
        </p:nvSpPr>
        <p:spPr>
          <a:xfrm>
            <a:off x="8022760" y="885716"/>
            <a:ext cx="779100" cy="337206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en" spc="-40"/>
              <a:t>Balance figure</a:t>
            </a:r>
          </a:p>
          <a:p>
            <a:pPr algn="ctr"/>
            <a:endParaRPr lang="fi-FI" spc="-40"/>
          </a:p>
          <a:p>
            <a:pPr algn="ctr"/>
            <a:r>
              <a:rPr lang="en" spc="-40"/>
              <a:t>7</a:t>
            </a:r>
          </a:p>
          <a:p>
            <a:pPr algn="ctr"/>
            <a:endParaRPr lang="fi-FI" spc="-40"/>
          </a:p>
          <a:p>
            <a:pPr algn="ctr"/>
            <a:endParaRPr lang="fi-FI" spc="-40"/>
          </a:p>
          <a:p>
            <a:pPr algn="ctr"/>
            <a:r>
              <a:rPr lang="en" spc="-40"/>
              <a:t>-4</a:t>
            </a:r>
          </a:p>
          <a:p>
            <a:pPr algn="ctr"/>
            <a:endParaRPr lang="fi-FI" spc="-40"/>
          </a:p>
          <a:p>
            <a:pPr algn="ctr"/>
            <a:endParaRPr lang="fi-FI" spc="-40"/>
          </a:p>
          <a:p>
            <a:pPr algn="ctr"/>
            <a:r>
              <a:rPr lang="en" spc="-40"/>
              <a:t>26</a:t>
            </a:r>
          </a:p>
          <a:p>
            <a:pPr algn="ctr"/>
            <a:endParaRPr lang="fi-FI" spc="-40"/>
          </a:p>
          <a:p>
            <a:pPr algn="ctr"/>
            <a:endParaRPr lang="fi-FI" spc="-40"/>
          </a:p>
          <a:p>
            <a:pPr algn="ctr"/>
            <a:r>
              <a:rPr lang="en" spc="-40"/>
              <a:t>47</a:t>
            </a:r>
          </a:p>
          <a:p>
            <a:pPr algn="ctr"/>
            <a:endParaRPr lang="fi-FI" spc="-40"/>
          </a:p>
          <a:p>
            <a:pPr algn="ctr"/>
            <a:endParaRPr lang="fi-FI" spc="-40"/>
          </a:p>
          <a:p>
            <a:pPr algn="ctr"/>
            <a:endParaRPr lang="fi-FI" spc="-40"/>
          </a:p>
        </p:txBody>
      </p:sp>
    </p:spTree>
    <p:extLst>
      <p:ext uri="{BB962C8B-B14F-4D97-AF65-F5344CB8AC3E}">
        <p14:creationId xmlns:p14="http://schemas.microsoft.com/office/powerpoint/2010/main" val="2860904856"/>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29AD5-6D16-8421-CE8B-1023B861694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E13AE3E-7884-6B5D-F80E-48E9D0EF6D77}"/>
              </a:ext>
            </a:extLst>
          </p:cNvPr>
          <p:cNvSpPr>
            <a:spLocks noGrp="1"/>
          </p:cNvSpPr>
          <p:nvPr>
            <p:ph type="body" sz="quarter" idx="15"/>
          </p:nvPr>
        </p:nvSpPr>
        <p:spPr/>
        <p:txBody>
          <a:bodyPr/>
          <a:lstStyle/>
          <a:p>
            <a:r>
              <a:rPr lang="en">
                <a:solidFill>
                  <a:schemeClr val="tx1"/>
                </a:solidFill>
              </a:rPr>
              <a:t>How do you expect your investment to develop in 2026 compared to 2025? Balance figure</a:t>
            </a:r>
          </a:p>
        </p:txBody>
      </p:sp>
      <p:sp>
        <p:nvSpPr>
          <p:cNvPr id="3" name="Dian numeron paikkamerkki 2">
            <a:extLst>
              <a:ext uri="{FF2B5EF4-FFF2-40B4-BE49-F238E27FC236}">
                <a16:creationId xmlns:a16="http://schemas.microsoft.com/office/drawing/2014/main" id="{023734D2-DCE9-3E10-0B8B-A56D9278CC5F}"/>
              </a:ext>
            </a:extLst>
          </p:cNvPr>
          <p:cNvSpPr>
            <a:spLocks noGrp="1"/>
          </p:cNvSpPr>
          <p:nvPr>
            <p:ph type="sldNum" sz="quarter" idx="12"/>
          </p:nvPr>
        </p:nvSpPr>
        <p:spPr/>
        <p:txBody>
          <a:bodyPr/>
          <a:lstStyle/>
          <a:p>
            <a:r>
              <a:rPr lang="en"/>
              <a:t>36</a:t>
            </a:r>
          </a:p>
        </p:txBody>
      </p:sp>
      <p:sp>
        <p:nvSpPr>
          <p:cNvPr id="4" name="Päivämäärän paikkamerkki 3">
            <a:extLst>
              <a:ext uri="{FF2B5EF4-FFF2-40B4-BE49-F238E27FC236}">
                <a16:creationId xmlns:a16="http://schemas.microsoft.com/office/drawing/2014/main" id="{36048155-6A78-1139-973F-469ABD9AD440}"/>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6526F4F0-9ABC-5F3F-EECD-4E5BC87F6E2D}"/>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B64D46EE-A395-4FE9-877A-755483E6070C}"/>
              </a:ext>
            </a:extLst>
          </p:cNvPr>
          <p:cNvSpPr>
            <a:spLocks noGrp="1"/>
          </p:cNvSpPr>
          <p:nvPr>
            <p:ph type="body" sz="quarter" idx="18"/>
          </p:nvPr>
        </p:nvSpPr>
        <p:spPr>
          <a:xfrm>
            <a:off x="2334682" y="4727574"/>
            <a:ext cx="5085773" cy="165163"/>
          </a:xfrm>
        </p:spPr>
        <p:txBody>
          <a:bodyPr/>
          <a:lstStyle/>
          <a:p>
            <a:r>
              <a:rPr lang="en"/>
              <a:t>Source: Technology Industries of Finland's TeknoBaro, September 2026, 308 respondents.</a:t>
            </a:r>
          </a:p>
          <a:p>
            <a:endParaRPr lang="fi-FI"/>
          </a:p>
        </p:txBody>
      </p:sp>
      <p:graphicFrame>
        <p:nvGraphicFramePr>
          <p:cNvPr id="12" name="Sisällön paikkamerkki 11">
            <a:extLst>
              <a:ext uri="{FF2B5EF4-FFF2-40B4-BE49-F238E27FC236}">
                <a16:creationId xmlns:a16="http://schemas.microsoft.com/office/drawing/2014/main" id="{72AEF7BB-2E5C-0F6D-38DC-78ED62BFCC27}"/>
              </a:ext>
            </a:extLst>
          </p:cNvPr>
          <p:cNvGraphicFramePr>
            <a:graphicFrameLocks noGrp="1"/>
          </p:cNvGraphicFramePr>
          <p:nvPr>
            <p:ph sz="quarter" idx="17"/>
            <p:extLst>
              <p:ext uri="{D42A27DB-BD31-4B8C-83A1-F6EECF244321}">
                <p14:modId xmlns:p14="http://schemas.microsoft.com/office/powerpoint/2010/main" val="3723429283"/>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5351592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01DB-361B-675A-5273-F72E65C2FB4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C4489E5-607F-2641-A258-3E6FCF6219B1}"/>
              </a:ext>
            </a:extLst>
          </p:cNvPr>
          <p:cNvSpPr>
            <a:spLocks noGrp="1"/>
          </p:cNvSpPr>
          <p:nvPr>
            <p:ph type="body" sz="quarter" idx="15"/>
          </p:nvPr>
        </p:nvSpPr>
        <p:spPr>
          <a:xfrm>
            <a:off x="251999" y="282149"/>
            <a:ext cx="8235697" cy="821163"/>
          </a:xfrm>
        </p:spPr>
        <p:txBody>
          <a:bodyPr>
            <a:normAutofit fontScale="25000" lnSpcReduction="20000"/>
          </a:bodyPr>
          <a:lstStyle/>
          <a:p>
            <a:r>
              <a:rPr lang="en" sz="8800">
                <a:solidFill>
                  <a:schemeClr val="tx1"/>
                </a:solidFill>
              </a:rPr>
              <a:t>How do you estimate your investments will develop in 2026 compared to 2025? Less than 150 employing, 249 respondents</a:t>
            </a:r>
          </a:p>
          <a:p>
            <a:endParaRPr lang="fi-FI"/>
          </a:p>
        </p:txBody>
      </p:sp>
      <p:sp>
        <p:nvSpPr>
          <p:cNvPr id="3" name="Dian numeron paikkamerkki 2">
            <a:extLst>
              <a:ext uri="{FF2B5EF4-FFF2-40B4-BE49-F238E27FC236}">
                <a16:creationId xmlns:a16="http://schemas.microsoft.com/office/drawing/2014/main" id="{EB245CE1-4FDE-1E9F-25E6-E2222563513E}"/>
              </a:ext>
            </a:extLst>
          </p:cNvPr>
          <p:cNvSpPr>
            <a:spLocks noGrp="1"/>
          </p:cNvSpPr>
          <p:nvPr>
            <p:ph type="sldNum" sz="quarter" idx="12"/>
          </p:nvPr>
        </p:nvSpPr>
        <p:spPr/>
        <p:txBody>
          <a:bodyPr/>
          <a:lstStyle/>
          <a:p>
            <a:r>
              <a:rPr lang="en"/>
              <a:t>39</a:t>
            </a:r>
          </a:p>
        </p:txBody>
      </p:sp>
      <p:sp>
        <p:nvSpPr>
          <p:cNvPr id="4" name="Päivämäärän paikkamerkki 3">
            <a:extLst>
              <a:ext uri="{FF2B5EF4-FFF2-40B4-BE49-F238E27FC236}">
                <a16:creationId xmlns:a16="http://schemas.microsoft.com/office/drawing/2014/main" id="{EF67CFB7-2577-1D51-D39F-10D8873333C6}"/>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C4249123-72BA-2C1D-D658-16D3B5B1131E}"/>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03EE2E45-D5FB-C7AE-DBC3-1D7346C5608D}"/>
              </a:ext>
            </a:extLst>
          </p:cNvPr>
          <p:cNvGraphicFramePr>
            <a:graphicFrameLocks noGrp="1"/>
          </p:cNvGraphicFramePr>
          <p:nvPr>
            <p:ph sz="quarter" idx="17"/>
            <p:extLst>
              <p:ext uri="{D42A27DB-BD31-4B8C-83A1-F6EECF244321}">
                <p14:modId xmlns:p14="http://schemas.microsoft.com/office/powerpoint/2010/main" val="107686760"/>
              </p:ext>
            </p:extLst>
          </p:nvPr>
        </p:nvGraphicFramePr>
        <p:xfrm>
          <a:off x="394705" y="1186099"/>
          <a:ext cx="7871483"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F07FFDB5-80DD-C55B-780B-CC0EDD83FD11}"/>
              </a:ext>
            </a:extLst>
          </p:cNvPr>
          <p:cNvSpPr>
            <a:spLocks noGrp="1"/>
          </p:cNvSpPr>
          <p:nvPr>
            <p:ph type="body" sz="quarter" idx="18"/>
          </p:nvPr>
        </p:nvSpPr>
        <p:spPr>
          <a:xfrm>
            <a:off x="2334682" y="4727574"/>
            <a:ext cx="4325550" cy="165163"/>
          </a:xfrm>
        </p:spPr>
        <p:txBody>
          <a:bodyPr/>
          <a:lstStyle/>
          <a:p>
            <a:r>
              <a:rPr lang="en"/>
              <a:t>Source: Technology Industries of Finland's TeknoBaro, September 2026, 308 respondents.</a:t>
            </a:r>
          </a:p>
        </p:txBody>
      </p:sp>
      <p:sp>
        <p:nvSpPr>
          <p:cNvPr id="11" name="Tekstiruutu 10">
            <a:extLst>
              <a:ext uri="{FF2B5EF4-FFF2-40B4-BE49-F238E27FC236}">
                <a16:creationId xmlns:a16="http://schemas.microsoft.com/office/drawing/2014/main" id="{09E3187B-E2C7-7CD4-041D-EF7A1C64D0F1}"/>
              </a:ext>
            </a:extLst>
          </p:cNvPr>
          <p:cNvSpPr txBox="1"/>
          <p:nvPr/>
        </p:nvSpPr>
        <p:spPr>
          <a:xfrm>
            <a:off x="6886278" y="1204879"/>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4488B8C8-A9CF-E156-E008-4B76C7214C42}"/>
              </a:ext>
            </a:extLst>
          </p:cNvPr>
          <p:cNvSpPr txBox="1"/>
          <p:nvPr/>
        </p:nvSpPr>
        <p:spPr>
          <a:xfrm>
            <a:off x="8079531" y="1021173"/>
            <a:ext cx="790436" cy="337206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en" spc="-40" dirty="0"/>
              <a:t>Balance figure</a:t>
            </a:r>
          </a:p>
          <a:p>
            <a:pPr algn="ctr"/>
            <a:endParaRPr lang="fi-FI" spc="-40" dirty="0"/>
          </a:p>
          <a:p>
            <a:pPr algn="ctr"/>
            <a:r>
              <a:rPr lang="en" spc="-40" dirty="0"/>
              <a:t>12</a:t>
            </a:r>
          </a:p>
          <a:p>
            <a:pPr algn="ctr"/>
            <a:endParaRPr lang="fi-FI" spc="-40" dirty="0"/>
          </a:p>
          <a:p>
            <a:pPr algn="ctr"/>
            <a:endParaRPr lang="fi-FI" spc="-40" dirty="0"/>
          </a:p>
          <a:p>
            <a:pPr algn="ctr"/>
            <a:r>
              <a:rPr lang="en" spc="-40" dirty="0"/>
              <a:t>3</a:t>
            </a:r>
          </a:p>
          <a:p>
            <a:pPr algn="ctr"/>
            <a:endParaRPr lang="fi-FI" spc="-40" dirty="0"/>
          </a:p>
          <a:p>
            <a:pPr algn="ctr"/>
            <a:endParaRPr lang="fi-FI" spc="-40" dirty="0"/>
          </a:p>
          <a:p>
            <a:pPr algn="ctr"/>
            <a:r>
              <a:rPr lang="en" spc="-40" dirty="0"/>
              <a:t>20</a:t>
            </a:r>
          </a:p>
          <a:p>
            <a:pPr algn="ctr"/>
            <a:endParaRPr lang="fi-FI" spc="-40" dirty="0"/>
          </a:p>
          <a:p>
            <a:pPr algn="ctr"/>
            <a:endParaRPr lang="fi-FI" spc="-40" dirty="0"/>
          </a:p>
          <a:p>
            <a:pPr algn="ctr"/>
            <a:r>
              <a:rPr lang="en" spc="-40" dirty="0"/>
              <a:t>36</a:t>
            </a:r>
          </a:p>
          <a:p>
            <a:pPr algn="ctr"/>
            <a:endParaRPr lang="fi-FI" spc="-40" dirty="0"/>
          </a:p>
          <a:p>
            <a:pPr algn="ctr"/>
            <a:endParaRPr lang="fi-FI" spc="-40" dirty="0"/>
          </a:p>
          <a:p>
            <a:pPr algn="ctr"/>
            <a:endParaRPr lang="fi-FI" spc="-40" dirty="0"/>
          </a:p>
        </p:txBody>
      </p:sp>
    </p:spTree>
    <p:extLst>
      <p:ext uri="{BB962C8B-B14F-4D97-AF65-F5344CB8AC3E}">
        <p14:creationId xmlns:p14="http://schemas.microsoft.com/office/powerpoint/2010/main" val="238044538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2EC87-2C2A-3247-0940-214022B5C4D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17E6C1A9-D3EB-D8A3-6C86-6CC121DB2579}"/>
              </a:ext>
            </a:extLst>
          </p:cNvPr>
          <p:cNvSpPr>
            <a:spLocks noGrp="1"/>
          </p:cNvSpPr>
          <p:nvPr>
            <p:ph type="body" sz="quarter" idx="15"/>
          </p:nvPr>
        </p:nvSpPr>
        <p:spPr>
          <a:xfrm>
            <a:off x="251999" y="282149"/>
            <a:ext cx="8131163" cy="821163"/>
          </a:xfrm>
        </p:spPr>
        <p:txBody>
          <a:bodyPr>
            <a:normAutofit fontScale="25000" lnSpcReduction="20000"/>
          </a:bodyPr>
          <a:lstStyle/>
          <a:p>
            <a:r>
              <a:rPr lang="en" sz="8800">
                <a:solidFill>
                  <a:schemeClr val="tx1"/>
                </a:solidFill>
              </a:rPr>
              <a:t>How do you estimate your investment will develop in 2026 compared to 2025? More than 150 employing, 59 respondents</a:t>
            </a:r>
          </a:p>
          <a:p>
            <a:endParaRPr lang="fi-FI"/>
          </a:p>
        </p:txBody>
      </p:sp>
      <p:sp>
        <p:nvSpPr>
          <p:cNvPr id="3" name="Dian numeron paikkamerkki 2">
            <a:extLst>
              <a:ext uri="{FF2B5EF4-FFF2-40B4-BE49-F238E27FC236}">
                <a16:creationId xmlns:a16="http://schemas.microsoft.com/office/drawing/2014/main" id="{2399FA0D-2A90-46C6-AC5E-BEE9DF6E486F}"/>
              </a:ext>
            </a:extLst>
          </p:cNvPr>
          <p:cNvSpPr>
            <a:spLocks noGrp="1"/>
          </p:cNvSpPr>
          <p:nvPr>
            <p:ph type="sldNum" sz="quarter" idx="12"/>
          </p:nvPr>
        </p:nvSpPr>
        <p:spPr/>
        <p:txBody>
          <a:bodyPr/>
          <a:lstStyle/>
          <a:p>
            <a:r>
              <a:rPr lang="en"/>
              <a:t>40</a:t>
            </a:r>
          </a:p>
        </p:txBody>
      </p:sp>
      <p:sp>
        <p:nvSpPr>
          <p:cNvPr id="4" name="Päivämäärän paikkamerkki 3">
            <a:extLst>
              <a:ext uri="{FF2B5EF4-FFF2-40B4-BE49-F238E27FC236}">
                <a16:creationId xmlns:a16="http://schemas.microsoft.com/office/drawing/2014/main" id="{4835CD7B-7BA9-A22D-408B-E59561AAA11C}"/>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4CEB8378-253A-2C04-9251-48890DC2DB2A}"/>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261A11FC-AC81-52B0-A1AE-56CFD0CB6EC9}"/>
              </a:ext>
            </a:extLst>
          </p:cNvPr>
          <p:cNvGraphicFramePr>
            <a:graphicFrameLocks noGrp="1"/>
          </p:cNvGraphicFramePr>
          <p:nvPr>
            <p:ph sz="quarter" idx="17"/>
            <p:extLst>
              <p:ext uri="{D42A27DB-BD31-4B8C-83A1-F6EECF244321}">
                <p14:modId xmlns:p14="http://schemas.microsoft.com/office/powerpoint/2010/main" val="247746865"/>
              </p:ext>
            </p:extLst>
          </p:nvPr>
        </p:nvGraphicFramePr>
        <p:xfrm>
          <a:off x="251999" y="1220455"/>
          <a:ext cx="8050620"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5D3C80CB-1921-464A-C543-114A3102663A}"/>
              </a:ext>
            </a:extLst>
          </p:cNvPr>
          <p:cNvSpPr>
            <a:spLocks noGrp="1"/>
          </p:cNvSpPr>
          <p:nvPr>
            <p:ph type="body" sz="quarter" idx="18"/>
          </p:nvPr>
        </p:nvSpPr>
        <p:spPr>
          <a:xfrm>
            <a:off x="2334682" y="4727574"/>
            <a:ext cx="4325550" cy="165163"/>
          </a:xfrm>
        </p:spPr>
        <p:txBody>
          <a:bodyPr/>
          <a:lstStyle/>
          <a:p>
            <a:r>
              <a:rPr lang="en"/>
              <a:t>Source: Technology Industries of Finland's TeknoBaro, September 2026, 308 respondents.</a:t>
            </a:r>
          </a:p>
          <a:p>
            <a:endParaRPr lang="fi-FI"/>
          </a:p>
        </p:txBody>
      </p:sp>
      <p:sp>
        <p:nvSpPr>
          <p:cNvPr id="11" name="Tekstiruutu 10">
            <a:extLst>
              <a:ext uri="{FF2B5EF4-FFF2-40B4-BE49-F238E27FC236}">
                <a16:creationId xmlns:a16="http://schemas.microsoft.com/office/drawing/2014/main" id="{56D944AF-2189-999B-54FD-E19E6E683097}"/>
              </a:ext>
            </a:extLst>
          </p:cNvPr>
          <p:cNvSpPr txBox="1"/>
          <p:nvPr/>
        </p:nvSpPr>
        <p:spPr>
          <a:xfrm>
            <a:off x="6931993" y="1220903"/>
            <a:ext cx="1451169" cy="234286"/>
          </a:xfrm>
          <a:prstGeom prst="rect">
            <a:avLst/>
          </a:prstGeom>
          <a:noFill/>
        </p:spPr>
        <p:txBody>
          <a:bodyPr wrap="square" lIns="36000" tIns="36000" rIns="36000" bIns="36000" rtlCol="0">
            <a:spAutoFit/>
          </a:bodyPr>
          <a:lstStyle/>
          <a:p>
            <a:r>
              <a:rPr lang="en" sz="1050" spc="-40"/>
              <a:t>% of respondents</a:t>
            </a:r>
          </a:p>
        </p:txBody>
      </p:sp>
      <p:sp>
        <p:nvSpPr>
          <p:cNvPr id="6" name="Tekstiruutu 5">
            <a:extLst>
              <a:ext uri="{FF2B5EF4-FFF2-40B4-BE49-F238E27FC236}">
                <a16:creationId xmlns:a16="http://schemas.microsoft.com/office/drawing/2014/main" id="{39A6648A-7536-5ECD-713A-82593F54388C}"/>
              </a:ext>
            </a:extLst>
          </p:cNvPr>
          <p:cNvSpPr txBox="1"/>
          <p:nvPr/>
        </p:nvSpPr>
        <p:spPr>
          <a:xfrm>
            <a:off x="8005977" y="885716"/>
            <a:ext cx="753462" cy="3372068"/>
          </a:xfrm>
          <a:prstGeom prst="rect">
            <a:avLst/>
          </a:prstGeom>
          <a:solidFill>
            <a:schemeClr val="accent6"/>
          </a:solidFill>
        </p:spPr>
        <p:txBody>
          <a:bodyPr wrap="square" lIns="36000" tIns="36000" rIns="36000" bIns="36000" rtlCol="0">
            <a:spAutoFit/>
          </a:bodyPr>
          <a:lstStyle>
            <a:defPPr>
              <a:defRPr lang="fi-FI"/>
            </a:defPPr>
            <a:lvl1pPr marL="0" indent="0" algn="l" defTabSz="679871" rtl="0" eaLnBrk="1" latinLnBrk="0" hangingPunct="1">
              <a:defRPr sz="1340" kern="1200">
                <a:solidFill>
                  <a:schemeClr val="tx1"/>
                </a:solidFill>
                <a:latin typeface="+mn-lt"/>
                <a:ea typeface="+mn-ea"/>
                <a:cs typeface="+mn-cs"/>
              </a:defRPr>
            </a:lvl1pPr>
            <a:lvl2pPr marL="339932" indent="0" algn="l" defTabSz="679871" rtl="0" eaLnBrk="1" latinLnBrk="0" hangingPunct="1">
              <a:defRPr sz="1340" kern="1200">
                <a:solidFill>
                  <a:schemeClr val="tx1"/>
                </a:solidFill>
                <a:latin typeface="+mn-lt"/>
                <a:ea typeface="+mn-ea"/>
                <a:cs typeface="+mn-cs"/>
              </a:defRPr>
            </a:lvl2pPr>
            <a:lvl3pPr marL="679871" indent="0" algn="l" defTabSz="679871" rtl="0" eaLnBrk="1" latinLnBrk="0" hangingPunct="1">
              <a:defRPr sz="1340" kern="1200">
                <a:solidFill>
                  <a:schemeClr val="tx1"/>
                </a:solidFill>
                <a:latin typeface="+mn-lt"/>
                <a:ea typeface="+mn-ea"/>
                <a:cs typeface="+mn-cs"/>
              </a:defRPr>
            </a:lvl3pPr>
            <a:lvl4pPr marL="1019807" indent="0" algn="l" defTabSz="679871" rtl="0" eaLnBrk="1" latinLnBrk="0" hangingPunct="1">
              <a:defRPr sz="1340" kern="1200">
                <a:solidFill>
                  <a:schemeClr val="tx1"/>
                </a:solidFill>
                <a:latin typeface="+mn-lt"/>
                <a:ea typeface="+mn-ea"/>
                <a:cs typeface="+mn-cs"/>
              </a:defRPr>
            </a:lvl4pPr>
            <a:lvl5pPr marL="1359744" indent="0" algn="l" defTabSz="679871" rtl="0" eaLnBrk="1" latinLnBrk="0" hangingPunct="1">
              <a:defRPr sz="1340" kern="1200">
                <a:solidFill>
                  <a:schemeClr val="tx1"/>
                </a:solidFill>
                <a:latin typeface="+mn-lt"/>
                <a:ea typeface="+mn-ea"/>
                <a:cs typeface="+mn-cs"/>
              </a:defRPr>
            </a:lvl5pPr>
            <a:lvl6pPr marL="1699681" indent="0" algn="l" defTabSz="679871" rtl="0" eaLnBrk="1" latinLnBrk="0" hangingPunct="1">
              <a:defRPr sz="1340" kern="1200">
                <a:solidFill>
                  <a:schemeClr val="tx1"/>
                </a:solidFill>
                <a:latin typeface="+mn-lt"/>
                <a:ea typeface="+mn-ea"/>
                <a:cs typeface="+mn-cs"/>
              </a:defRPr>
            </a:lvl6pPr>
            <a:lvl7pPr marL="2039614" indent="0" algn="l" defTabSz="679871" rtl="0" eaLnBrk="1" latinLnBrk="0" hangingPunct="1">
              <a:defRPr sz="1340" kern="1200">
                <a:solidFill>
                  <a:schemeClr val="tx1"/>
                </a:solidFill>
                <a:latin typeface="+mn-lt"/>
                <a:ea typeface="+mn-ea"/>
                <a:cs typeface="+mn-cs"/>
              </a:defRPr>
            </a:lvl7pPr>
            <a:lvl8pPr marL="2379548" indent="0" algn="l" defTabSz="679871" rtl="0" eaLnBrk="1" latinLnBrk="0" hangingPunct="1">
              <a:defRPr sz="1340" kern="1200">
                <a:solidFill>
                  <a:schemeClr val="tx1"/>
                </a:solidFill>
                <a:latin typeface="+mn-lt"/>
                <a:ea typeface="+mn-ea"/>
                <a:cs typeface="+mn-cs"/>
              </a:defRPr>
            </a:lvl8pPr>
            <a:lvl9pPr marL="2719486" indent="0" algn="l" defTabSz="679871" rtl="0" eaLnBrk="1" latinLnBrk="0" hangingPunct="1">
              <a:defRPr sz="1340" kern="1200">
                <a:solidFill>
                  <a:schemeClr val="tx1"/>
                </a:solidFill>
                <a:latin typeface="+mn-lt"/>
                <a:ea typeface="+mn-ea"/>
                <a:cs typeface="+mn-cs"/>
              </a:defRPr>
            </a:lvl9pPr>
          </a:lstStyle>
          <a:p>
            <a:pPr algn="ctr"/>
            <a:r>
              <a:rPr lang="en" spc="-40" dirty="0"/>
              <a:t>Balance figure</a:t>
            </a:r>
          </a:p>
          <a:p>
            <a:pPr algn="ctr"/>
            <a:endParaRPr lang="fi-FI" spc="-40" dirty="0"/>
          </a:p>
          <a:p>
            <a:pPr algn="ctr"/>
            <a:endParaRPr lang="fi-FI" spc="-40" dirty="0"/>
          </a:p>
          <a:p>
            <a:pPr algn="ctr"/>
            <a:r>
              <a:rPr lang="en" spc="-40" dirty="0"/>
              <a:t>19</a:t>
            </a:r>
          </a:p>
          <a:p>
            <a:pPr algn="ctr"/>
            <a:endParaRPr lang="fi-FI" spc="-40" dirty="0"/>
          </a:p>
          <a:p>
            <a:pPr algn="ctr"/>
            <a:endParaRPr lang="fi-FI" spc="-40" dirty="0"/>
          </a:p>
          <a:p>
            <a:pPr algn="ctr"/>
            <a:r>
              <a:rPr lang="en" spc="-40" dirty="0"/>
              <a:t>12</a:t>
            </a:r>
          </a:p>
          <a:p>
            <a:pPr algn="ctr"/>
            <a:endParaRPr lang="fi-FI" spc="-40" dirty="0"/>
          </a:p>
          <a:p>
            <a:pPr algn="ctr"/>
            <a:endParaRPr lang="fi-FI" spc="-40" dirty="0"/>
          </a:p>
          <a:p>
            <a:pPr algn="ctr"/>
            <a:r>
              <a:rPr lang="en" spc="-40" dirty="0"/>
              <a:t>27</a:t>
            </a:r>
          </a:p>
          <a:p>
            <a:pPr algn="ctr"/>
            <a:endParaRPr lang="fi-FI" spc="-40" dirty="0"/>
          </a:p>
          <a:p>
            <a:pPr algn="ctr"/>
            <a:endParaRPr lang="fi-FI" spc="-40" dirty="0"/>
          </a:p>
          <a:p>
            <a:pPr algn="ctr"/>
            <a:r>
              <a:rPr lang="en" spc="-40" dirty="0"/>
              <a:t>53</a:t>
            </a:r>
          </a:p>
          <a:p>
            <a:pPr algn="ctr"/>
            <a:endParaRPr lang="fi-FI" spc="-40" dirty="0"/>
          </a:p>
          <a:p>
            <a:pPr algn="ctr"/>
            <a:endParaRPr lang="fi-FI" spc="-40" dirty="0"/>
          </a:p>
        </p:txBody>
      </p:sp>
    </p:spTree>
    <p:extLst>
      <p:ext uri="{BB962C8B-B14F-4D97-AF65-F5344CB8AC3E}">
        <p14:creationId xmlns:p14="http://schemas.microsoft.com/office/powerpoint/2010/main" val="415539906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7934D58-F7EB-C068-7B20-1BDDC319C11D}"/>
              </a:ext>
            </a:extLst>
          </p:cNvPr>
          <p:cNvSpPr>
            <a:spLocks noGrp="1"/>
          </p:cNvSpPr>
          <p:nvPr>
            <p:ph type="body" sz="quarter" idx="15"/>
          </p:nvPr>
        </p:nvSpPr>
        <p:spPr/>
        <p:txBody>
          <a:bodyPr/>
          <a:lstStyle/>
          <a:p>
            <a:r>
              <a:rPr lang="en">
                <a:solidFill>
                  <a:schemeClr val="tx1"/>
                </a:solidFill>
              </a:rPr>
              <a:t>Investments in artificial intelligence</a:t>
            </a:r>
          </a:p>
        </p:txBody>
      </p:sp>
      <p:sp>
        <p:nvSpPr>
          <p:cNvPr id="3" name="Dian numeron paikkamerkki 2">
            <a:extLst>
              <a:ext uri="{FF2B5EF4-FFF2-40B4-BE49-F238E27FC236}">
                <a16:creationId xmlns:a16="http://schemas.microsoft.com/office/drawing/2014/main" id="{B1341B84-63F3-F3E9-6E82-C492379B7E04}"/>
              </a:ext>
            </a:extLst>
          </p:cNvPr>
          <p:cNvSpPr>
            <a:spLocks noGrp="1"/>
          </p:cNvSpPr>
          <p:nvPr>
            <p:ph type="sldNum" sz="quarter" idx="12"/>
          </p:nvPr>
        </p:nvSpPr>
        <p:spPr/>
        <p:txBody>
          <a:bodyPr/>
          <a:lstStyle/>
          <a:p>
            <a:r>
              <a:rPr lang="en"/>
              <a:t>41</a:t>
            </a:r>
          </a:p>
        </p:txBody>
      </p:sp>
      <p:sp>
        <p:nvSpPr>
          <p:cNvPr id="4" name="Päivämäärän paikkamerkki 3">
            <a:extLst>
              <a:ext uri="{FF2B5EF4-FFF2-40B4-BE49-F238E27FC236}">
                <a16:creationId xmlns:a16="http://schemas.microsoft.com/office/drawing/2014/main" id="{53421A99-3367-9078-F01C-E61BCF42A408}"/>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0E32F57F-E496-6E79-E7E5-F61FC0E338B2}"/>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5EA45152-DFDC-B9AB-2D8A-774BD48E9AF8}"/>
              </a:ext>
            </a:extLst>
          </p:cNvPr>
          <p:cNvSpPr>
            <a:spLocks noGrp="1"/>
          </p:cNvSpPr>
          <p:nvPr>
            <p:ph type="body" sz="quarter" idx="18"/>
          </p:nvPr>
        </p:nvSpPr>
        <p:spPr>
          <a:xfrm>
            <a:off x="2334682" y="4727574"/>
            <a:ext cx="3979979" cy="164691"/>
          </a:xfrm>
        </p:spPr>
        <p:txBody>
          <a:bodyPr/>
          <a:lstStyle/>
          <a:p>
            <a:r>
              <a:rPr lang="en"/>
              <a:t>Source: Technology Industries of Finland's TeknoBaro, September 2026, 308 respondents.</a:t>
            </a:r>
          </a:p>
          <a:p>
            <a:endParaRPr lang="fi-FI"/>
          </a:p>
        </p:txBody>
      </p:sp>
      <p:graphicFrame>
        <p:nvGraphicFramePr>
          <p:cNvPr id="8" name="Sisällön paikkamerkki 9">
            <a:extLst>
              <a:ext uri="{FF2B5EF4-FFF2-40B4-BE49-F238E27FC236}">
                <a16:creationId xmlns:a16="http://schemas.microsoft.com/office/drawing/2014/main" id="{656ADA5B-411A-01C9-B3B1-F4CD649C21AD}"/>
              </a:ext>
            </a:extLst>
          </p:cNvPr>
          <p:cNvGraphicFramePr>
            <a:graphicFrameLocks noGrp="1"/>
          </p:cNvGraphicFramePr>
          <p:nvPr>
            <p:ph sz="quarter" idx="17"/>
            <p:extLst>
              <p:ext uri="{D42A27DB-BD31-4B8C-83A1-F6EECF244321}">
                <p14:modId xmlns:p14="http://schemas.microsoft.com/office/powerpoint/2010/main" val="3374217210"/>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8195255"/>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F829BB2-975D-C8DE-C5AC-4DC1C2E54B09}"/>
              </a:ext>
            </a:extLst>
          </p:cNvPr>
          <p:cNvSpPr>
            <a:spLocks noGrp="1"/>
          </p:cNvSpPr>
          <p:nvPr>
            <p:ph type="body" sz="quarter" idx="15"/>
          </p:nvPr>
        </p:nvSpPr>
        <p:spPr/>
        <p:txBody>
          <a:bodyPr/>
          <a:lstStyle/>
          <a:p>
            <a:r>
              <a:rPr lang="en" dirty="0">
                <a:solidFill>
                  <a:schemeClr val="tx1"/>
                </a:solidFill>
              </a:rPr>
              <a:t>Investments in AI, other than "we don't invest in AI" -&gt; invest in AI at least something</a:t>
            </a:r>
          </a:p>
          <a:p>
            <a:endParaRPr lang="fi-FI" dirty="0"/>
          </a:p>
        </p:txBody>
      </p:sp>
      <p:sp>
        <p:nvSpPr>
          <p:cNvPr id="3" name="Dian numeron paikkamerkki 2">
            <a:extLst>
              <a:ext uri="{FF2B5EF4-FFF2-40B4-BE49-F238E27FC236}">
                <a16:creationId xmlns:a16="http://schemas.microsoft.com/office/drawing/2014/main" id="{29D2665F-4D9A-211B-2F25-5477F0600CD7}"/>
              </a:ext>
            </a:extLst>
          </p:cNvPr>
          <p:cNvSpPr>
            <a:spLocks noGrp="1"/>
          </p:cNvSpPr>
          <p:nvPr>
            <p:ph type="sldNum" sz="quarter" idx="12"/>
          </p:nvPr>
        </p:nvSpPr>
        <p:spPr/>
        <p:txBody>
          <a:bodyPr/>
          <a:lstStyle/>
          <a:p>
            <a:r>
              <a:rPr lang="en"/>
              <a:t>42</a:t>
            </a:r>
          </a:p>
        </p:txBody>
      </p:sp>
      <p:sp>
        <p:nvSpPr>
          <p:cNvPr id="4" name="Päivämäärän paikkamerkki 3">
            <a:extLst>
              <a:ext uri="{FF2B5EF4-FFF2-40B4-BE49-F238E27FC236}">
                <a16:creationId xmlns:a16="http://schemas.microsoft.com/office/drawing/2014/main" id="{1DBA6244-6B56-3F31-988E-AA5774D842BF}"/>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37E1D623-0701-130C-1EB2-E838B7A6DF9C}"/>
              </a:ext>
            </a:extLst>
          </p:cNvPr>
          <p:cNvSpPr>
            <a:spLocks noGrp="1"/>
          </p:cNvSpPr>
          <p:nvPr>
            <p:ph type="ftr" sz="quarter" idx="11"/>
          </p:nvPr>
        </p:nvSpPr>
        <p:spPr/>
        <p:txBody>
          <a:bodyPr/>
          <a:lstStyle/>
          <a:p>
            <a:r>
              <a:rPr lang="en"/>
              <a:t>Technology Industries of Finland</a:t>
            </a:r>
          </a:p>
        </p:txBody>
      </p:sp>
      <p:graphicFrame>
        <p:nvGraphicFramePr>
          <p:cNvPr id="10" name="Sisällön paikkamerkki 9">
            <a:extLst>
              <a:ext uri="{FF2B5EF4-FFF2-40B4-BE49-F238E27FC236}">
                <a16:creationId xmlns:a16="http://schemas.microsoft.com/office/drawing/2014/main" id="{31EC23B3-FF8F-4AB0-F52C-D7001CEB6440}"/>
              </a:ext>
            </a:extLst>
          </p:cNvPr>
          <p:cNvGraphicFramePr>
            <a:graphicFrameLocks noGrp="1"/>
          </p:cNvGraphicFramePr>
          <p:nvPr>
            <p:ph sz="quarter" idx="17"/>
            <p:extLst>
              <p:ext uri="{D42A27DB-BD31-4B8C-83A1-F6EECF244321}">
                <p14:modId xmlns:p14="http://schemas.microsoft.com/office/powerpoint/2010/main" val="3476378561"/>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in paikkamerkki 6">
            <a:extLst>
              <a:ext uri="{FF2B5EF4-FFF2-40B4-BE49-F238E27FC236}">
                <a16:creationId xmlns:a16="http://schemas.microsoft.com/office/drawing/2014/main" id="{E289E78B-CC5C-1919-D319-E4CC11B38881}"/>
              </a:ext>
            </a:extLst>
          </p:cNvPr>
          <p:cNvSpPr>
            <a:spLocks noGrp="1"/>
          </p:cNvSpPr>
          <p:nvPr>
            <p:ph type="body" sz="quarter" idx="18"/>
          </p:nvPr>
        </p:nvSpPr>
        <p:spPr>
          <a:xfrm>
            <a:off x="2334682" y="4727574"/>
            <a:ext cx="5092351" cy="165163"/>
          </a:xfrm>
        </p:spPr>
        <p:txBody>
          <a:bodyPr/>
          <a:lstStyle/>
          <a:p>
            <a:r>
              <a:rPr lang="en"/>
              <a:t>Source: Technology Industries of Finland's TeknoBaro surveys.</a:t>
            </a:r>
          </a:p>
          <a:p>
            <a:endParaRPr lang="fi-FI"/>
          </a:p>
        </p:txBody>
      </p:sp>
    </p:spTree>
    <p:extLst>
      <p:ext uri="{BB962C8B-B14F-4D97-AF65-F5344CB8AC3E}">
        <p14:creationId xmlns:p14="http://schemas.microsoft.com/office/powerpoint/2010/main" val="3662339027"/>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7934D58-F7EB-C068-7B20-1BDDC319C11D}"/>
              </a:ext>
            </a:extLst>
          </p:cNvPr>
          <p:cNvSpPr>
            <a:spLocks noGrp="1"/>
          </p:cNvSpPr>
          <p:nvPr>
            <p:ph type="body" sz="quarter" idx="15"/>
          </p:nvPr>
        </p:nvSpPr>
        <p:spPr/>
        <p:txBody>
          <a:bodyPr/>
          <a:lstStyle/>
          <a:p>
            <a:r>
              <a:rPr lang="en">
                <a:solidFill>
                  <a:schemeClr val="tx1"/>
                </a:solidFill>
              </a:rPr>
              <a:t>Investments in artificial intelligence, industry vs services, % of respondents</a:t>
            </a:r>
            <a:endParaRPr lang="fi-FI">
              <a:solidFill>
                <a:schemeClr val="accent2"/>
              </a:solidFill>
            </a:endParaRPr>
          </a:p>
        </p:txBody>
      </p:sp>
      <p:sp>
        <p:nvSpPr>
          <p:cNvPr id="3" name="Dian numeron paikkamerkki 2">
            <a:extLst>
              <a:ext uri="{FF2B5EF4-FFF2-40B4-BE49-F238E27FC236}">
                <a16:creationId xmlns:a16="http://schemas.microsoft.com/office/drawing/2014/main" id="{B1341B84-63F3-F3E9-6E82-C492379B7E04}"/>
              </a:ext>
            </a:extLst>
          </p:cNvPr>
          <p:cNvSpPr>
            <a:spLocks noGrp="1"/>
          </p:cNvSpPr>
          <p:nvPr>
            <p:ph type="sldNum" sz="quarter" idx="12"/>
          </p:nvPr>
        </p:nvSpPr>
        <p:spPr/>
        <p:txBody>
          <a:bodyPr/>
          <a:lstStyle/>
          <a:p>
            <a:r>
              <a:rPr lang="en"/>
              <a:t>43</a:t>
            </a:r>
          </a:p>
        </p:txBody>
      </p:sp>
      <p:sp>
        <p:nvSpPr>
          <p:cNvPr id="4" name="Päivämäärän paikkamerkki 3">
            <a:extLst>
              <a:ext uri="{FF2B5EF4-FFF2-40B4-BE49-F238E27FC236}">
                <a16:creationId xmlns:a16="http://schemas.microsoft.com/office/drawing/2014/main" id="{53421A99-3367-9078-F01C-E61BCF42A408}"/>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0E32F57F-E496-6E79-E7E5-F61FC0E338B2}"/>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5EA45152-DFDC-B9AB-2D8A-774BD48E9AF8}"/>
              </a:ext>
            </a:extLst>
          </p:cNvPr>
          <p:cNvSpPr>
            <a:spLocks noGrp="1"/>
          </p:cNvSpPr>
          <p:nvPr>
            <p:ph type="body" sz="quarter" idx="18"/>
          </p:nvPr>
        </p:nvSpPr>
        <p:spPr>
          <a:xfrm>
            <a:off x="2334682" y="4727574"/>
            <a:ext cx="6437843" cy="286878"/>
          </a:xfrm>
        </p:spPr>
        <p:txBody>
          <a:bodyPr/>
          <a:lstStyle/>
          <a:p>
            <a:r>
              <a:rPr lang="en"/>
              <a:t>Source: Technology Industries of Finland's TeknoBaro, September 2026, 308 respondents.</a:t>
            </a:r>
          </a:p>
          <a:p>
            <a:r>
              <a:rPr lang="en"/>
              <a:t>Industry includes the processing of metals, the machinery and metal products industry, and the electrical and electronics industry. The services include the design and consulting sector and the information technology service sector. </a:t>
            </a:r>
          </a:p>
          <a:p>
            <a:endParaRPr lang="fi-FI"/>
          </a:p>
          <a:p>
            <a:endParaRPr lang="fi-FI"/>
          </a:p>
        </p:txBody>
      </p:sp>
      <p:graphicFrame>
        <p:nvGraphicFramePr>
          <p:cNvPr id="8" name="Sisällön paikkamerkki 9">
            <a:extLst>
              <a:ext uri="{FF2B5EF4-FFF2-40B4-BE49-F238E27FC236}">
                <a16:creationId xmlns:a16="http://schemas.microsoft.com/office/drawing/2014/main" id="{656ADA5B-411A-01C9-B3B1-F4CD649C21AD}"/>
              </a:ext>
            </a:extLst>
          </p:cNvPr>
          <p:cNvGraphicFramePr>
            <a:graphicFrameLocks noGrp="1"/>
          </p:cNvGraphicFramePr>
          <p:nvPr>
            <p:ph sz="quarter" idx="17"/>
            <p:extLst>
              <p:ext uri="{D42A27DB-BD31-4B8C-83A1-F6EECF244321}">
                <p14:modId xmlns:p14="http://schemas.microsoft.com/office/powerpoint/2010/main" val="2172568909"/>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5069679"/>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7934D58-F7EB-C068-7B20-1BDDC319C11D}"/>
              </a:ext>
            </a:extLst>
          </p:cNvPr>
          <p:cNvSpPr>
            <a:spLocks noGrp="1"/>
          </p:cNvSpPr>
          <p:nvPr>
            <p:ph type="body" sz="quarter" idx="15"/>
          </p:nvPr>
        </p:nvSpPr>
        <p:spPr/>
        <p:txBody>
          <a:bodyPr/>
          <a:lstStyle/>
          <a:p>
            <a:r>
              <a:rPr lang="en">
                <a:solidFill>
                  <a:schemeClr val="tx1"/>
                </a:solidFill>
              </a:rPr>
              <a:t>Investments in AI, company size, % of respondents</a:t>
            </a:r>
            <a:endParaRPr lang="fi-FI">
              <a:solidFill>
                <a:schemeClr val="accent2"/>
              </a:solidFill>
            </a:endParaRPr>
          </a:p>
        </p:txBody>
      </p:sp>
      <p:sp>
        <p:nvSpPr>
          <p:cNvPr id="3" name="Dian numeron paikkamerkki 2">
            <a:extLst>
              <a:ext uri="{FF2B5EF4-FFF2-40B4-BE49-F238E27FC236}">
                <a16:creationId xmlns:a16="http://schemas.microsoft.com/office/drawing/2014/main" id="{B1341B84-63F3-F3E9-6E82-C492379B7E04}"/>
              </a:ext>
            </a:extLst>
          </p:cNvPr>
          <p:cNvSpPr>
            <a:spLocks noGrp="1"/>
          </p:cNvSpPr>
          <p:nvPr>
            <p:ph type="sldNum" sz="quarter" idx="12"/>
          </p:nvPr>
        </p:nvSpPr>
        <p:spPr/>
        <p:txBody>
          <a:bodyPr/>
          <a:lstStyle/>
          <a:p>
            <a:r>
              <a:rPr lang="en"/>
              <a:t>44</a:t>
            </a:r>
          </a:p>
        </p:txBody>
      </p:sp>
      <p:sp>
        <p:nvSpPr>
          <p:cNvPr id="4" name="Päivämäärän paikkamerkki 3">
            <a:extLst>
              <a:ext uri="{FF2B5EF4-FFF2-40B4-BE49-F238E27FC236}">
                <a16:creationId xmlns:a16="http://schemas.microsoft.com/office/drawing/2014/main" id="{53421A99-3367-9078-F01C-E61BCF42A408}"/>
              </a:ext>
            </a:extLst>
          </p:cNvPr>
          <p:cNvSpPr>
            <a:spLocks noGrp="1"/>
          </p:cNvSpPr>
          <p:nvPr>
            <p:ph type="dt" sz="half" idx="10"/>
          </p:nvPr>
        </p:nvSpPr>
        <p:spPr/>
        <p:txBody>
          <a:bodyPr/>
          <a:lstStyle/>
          <a:p>
            <a:r>
              <a:rPr lang="en"/>
              <a:t>12.9.2026</a:t>
            </a:r>
          </a:p>
        </p:txBody>
      </p:sp>
      <p:sp>
        <p:nvSpPr>
          <p:cNvPr id="5" name="Alatunnisteen paikkamerkki 4">
            <a:extLst>
              <a:ext uri="{FF2B5EF4-FFF2-40B4-BE49-F238E27FC236}">
                <a16:creationId xmlns:a16="http://schemas.microsoft.com/office/drawing/2014/main" id="{0E32F57F-E496-6E79-E7E5-F61FC0E338B2}"/>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5EA45152-DFDC-B9AB-2D8A-774BD48E9AF8}"/>
              </a:ext>
            </a:extLst>
          </p:cNvPr>
          <p:cNvSpPr>
            <a:spLocks noGrp="1"/>
          </p:cNvSpPr>
          <p:nvPr>
            <p:ph type="body" sz="quarter" idx="18"/>
          </p:nvPr>
        </p:nvSpPr>
        <p:spPr>
          <a:xfrm>
            <a:off x="2334682" y="4727574"/>
            <a:ext cx="3979979" cy="164691"/>
          </a:xfrm>
        </p:spPr>
        <p:txBody>
          <a:bodyPr/>
          <a:lstStyle/>
          <a:p>
            <a:r>
              <a:rPr lang="en"/>
              <a:t>Source: Technology Industries of Finland's TeknoBaro, September 2026, 308 respondents.</a:t>
            </a:r>
          </a:p>
        </p:txBody>
      </p:sp>
      <p:graphicFrame>
        <p:nvGraphicFramePr>
          <p:cNvPr id="8" name="Sisällön paikkamerkki 9">
            <a:extLst>
              <a:ext uri="{FF2B5EF4-FFF2-40B4-BE49-F238E27FC236}">
                <a16:creationId xmlns:a16="http://schemas.microsoft.com/office/drawing/2014/main" id="{656ADA5B-411A-01C9-B3B1-F4CD649C21AD}"/>
              </a:ext>
            </a:extLst>
          </p:cNvPr>
          <p:cNvGraphicFramePr>
            <a:graphicFrameLocks noGrp="1"/>
          </p:cNvGraphicFramePr>
          <p:nvPr>
            <p:ph sz="quarter" idx="17"/>
            <p:extLst>
              <p:ext uri="{D42A27DB-BD31-4B8C-83A1-F6EECF244321}">
                <p14:modId xmlns:p14="http://schemas.microsoft.com/office/powerpoint/2010/main" val="1886913820"/>
              </p:ext>
            </p:extLst>
          </p:nvPr>
        </p:nvGraphicFramePr>
        <p:xfrm>
          <a:off x="381000" y="1103313"/>
          <a:ext cx="8391525" cy="3541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095173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E100E-5548-F5A4-DDDA-8BE85EDA73F1}"/>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17B1FABF-9D92-1B03-1D09-A0BCBE57F9AE}"/>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89A164B4-8C88-6F7A-12EF-459AD292D253}"/>
              </a:ext>
            </a:extLst>
          </p:cNvPr>
          <p:cNvSpPr>
            <a:spLocks noGrp="1"/>
          </p:cNvSpPr>
          <p:nvPr>
            <p:ph type="title"/>
          </p:nvPr>
        </p:nvSpPr>
        <p:spPr>
          <a:xfrm>
            <a:off x="361159" y="574488"/>
            <a:ext cx="5436610" cy="1553629"/>
          </a:xfrm>
        </p:spPr>
        <p:txBody>
          <a:bodyPr/>
          <a:lstStyle/>
          <a:p>
            <a:r>
              <a:rPr lang="en">
                <a:solidFill>
                  <a:schemeClr val="tx1"/>
                </a:solidFill>
              </a:rPr>
              <a:t>Time series with a more detailed breakdown</a:t>
            </a:r>
          </a:p>
        </p:txBody>
      </p:sp>
      <p:sp>
        <p:nvSpPr>
          <p:cNvPr id="2" name="Tekstin paikkamerkki 1">
            <a:extLst>
              <a:ext uri="{FF2B5EF4-FFF2-40B4-BE49-F238E27FC236}">
                <a16:creationId xmlns:a16="http://schemas.microsoft.com/office/drawing/2014/main" id="{E2BACAB8-4082-6542-E5CE-E84E06820216}"/>
              </a:ext>
            </a:extLst>
          </p:cNvPr>
          <p:cNvSpPr>
            <a:spLocks noGrp="1"/>
          </p:cNvSpPr>
          <p:nvPr>
            <p:ph type="body" sz="quarter" idx="4294967295"/>
          </p:nvPr>
        </p:nvSpPr>
        <p:spPr>
          <a:xfrm>
            <a:off x="361159" y="2219388"/>
            <a:ext cx="4425950" cy="1698625"/>
          </a:xfrm>
        </p:spPr>
        <p:txBody>
          <a:bodyPr>
            <a:normAutofit lnSpcReduction="10000"/>
          </a:bodyPr>
          <a:lstStyle/>
          <a:p>
            <a:pPr marL="21600" indent="0">
              <a:lnSpc>
                <a:spcPct val="110000"/>
              </a:lnSpc>
              <a:buNone/>
            </a:pPr>
            <a:r>
              <a:rPr lang="en" sz="1050"/>
              <a:t>Balance figure: The balance figure is the proportion of those who have shown a positive development minus the share of those who have shown a negative development. For example, if 30% of the respondents have responded that new orders have increased, 50% have remained unchanged and 20% have decreased, the balance figure is 30–20, i.e. +10.  </a:t>
            </a:r>
          </a:p>
        </p:txBody>
      </p:sp>
      <p:sp>
        <p:nvSpPr>
          <p:cNvPr id="3" name="Dian numeron paikkamerkki 2">
            <a:extLst>
              <a:ext uri="{FF2B5EF4-FFF2-40B4-BE49-F238E27FC236}">
                <a16:creationId xmlns:a16="http://schemas.microsoft.com/office/drawing/2014/main" id="{966ACA55-96B8-C90D-8758-629DA52FFEF1}"/>
              </a:ext>
            </a:extLst>
          </p:cNvPr>
          <p:cNvSpPr>
            <a:spLocks noGrp="1"/>
          </p:cNvSpPr>
          <p:nvPr>
            <p:ph type="sldNum" sz="quarter" idx="4294967295"/>
          </p:nvPr>
        </p:nvSpPr>
        <p:spPr>
          <a:xfrm>
            <a:off x="8280400" y="4729163"/>
            <a:ext cx="863600" cy="165100"/>
          </a:xfrm>
        </p:spPr>
        <p:txBody>
          <a:bodyPr/>
          <a:lstStyle/>
          <a:p>
            <a:r>
              <a:rPr lang="en"/>
              <a:t>6</a:t>
            </a:r>
          </a:p>
        </p:txBody>
      </p:sp>
    </p:spTree>
    <p:extLst>
      <p:ext uri="{BB962C8B-B14F-4D97-AF65-F5344CB8AC3E}">
        <p14:creationId xmlns:p14="http://schemas.microsoft.com/office/powerpoint/2010/main" val="260044916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C02FA8-6F7C-68F7-0EA2-97723ACB3FD5}"/>
              </a:ext>
            </a:extLst>
          </p:cNvPr>
          <p:cNvSpPr>
            <a:spLocks noGrp="1"/>
          </p:cNvSpPr>
          <p:nvPr>
            <p:ph type="title"/>
          </p:nvPr>
        </p:nvSpPr>
        <p:spPr>
          <a:xfrm>
            <a:off x="361159" y="275470"/>
            <a:ext cx="7523210" cy="527708"/>
          </a:xfrm>
        </p:spPr>
        <p:txBody>
          <a:bodyPr/>
          <a:lstStyle/>
          <a:p>
            <a:r>
              <a:rPr lang="fi-FI" dirty="0"/>
              <a:t>M</a:t>
            </a:r>
            <a:r>
              <a:rPr lang="en" dirty="0"/>
              <a:t>anufacturing industry</a:t>
            </a:r>
          </a:p>
        </p:txBody>
      </p:sp>
      <p:sp>
        <p:nvSpPr>
          <p:cNvPr id="3" name="Alatunnisteen paikkamerkki 2">
            <a:extLst>
              <a:ext uri="{FF2B5EF4-FFF2-40B4-BE49-F238E27FC236}">
                <a16:creationId xmlns:a16="http://schemas.microsoft.com/office/drawing/2014/main" id="{EB133DC6-7AFA-19BB-C3CE-BF3AD1FDA7A9}"/>
              </a:ext>
            </a:extLst>
          </p:cNvPr>
          <p:cNvSpPr>
            <a:spLocks noGrp="1"/>
          </p:cNvSpPr>
          <p:nvPr>
            <p:ph type="ftr" sz="quarter" idx="11"/>
          </p:nvPr>
        </p:nvSpPr>
        <p:spPr/>
        <p:txBody>
          <a:bodyPr/>
          <a:lstStyle/>
          <a:p>
            <a:r>
              <a:rPr lang="en"/>
              <a:t>Technology Industries of Finland</a:t>
            </a:r>
          </a:p>
        </p:txBody>
      </p:sp>
    </p:spTree>
    <p:extLst>
      <p:ext uri="{BB962C8B-B14F-4D97-AF65-F5344CB8AC3E}">
        <p14:creationId xmlns:p14="http://schemas.microsoft.com/office/powerpoint/2010/main" val="2017695144"/>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53ACB-F095-6174-AD5F-8EA86916B8CE}"/>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07C1BDF-160A-3554-4CA8-E007A655A04F}"/>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D0FCE7DE-9C73-9E6B-D5BB-9550F3B4C8CE}"/>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21ADCADA-66D9-88D2-478E-F1B35ECFDD3E}"/>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94B025BE-9349-7AB9-3CA1-97049A2A1F75}"/>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F4159A8C-2661-D86B-F16C-0B1BE0271247}"/>
              </a:ext>
            </a:extLst>
          </p:cNvPr>
          <p:cNvGraphicFramePr>
            <a:graphicFrameLocks noGrp="1"/>
          </p:cNvGraphicFramePr>
          <p:nvPr>
            <p:ph sz="quarter" idx="17"/>
            <p:extLst>
              <p:ext uri="{D42A27DB-BD31-4B8C-83A1-F6EECF244321}">
                <p14:modId xmlns:p14="http://schemas.microsoft.com/office/powerpoint/2010/main" val="2358291455"/>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63A947CC-D970-D27B-6885-BB8D848D85BD}"/>
              </a:ext>
            </a:extLst>
          </p:cNvPr>
          <p:cNvGraphicFramePr>
            <a:graphicFrameLocks/>
          </p:cNvGraphicFramePr>
          <p:nvPr>
            <p:extLst>
              <p:ext uri="{D42A27DB-BD31-4B8C-83A1-F6EECF244321}">
                <p14:modId xmlns:p14="http://schemas.microsoft.com/office/powerpoint/2010/main" val="1238599149"/>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38888530"/>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D8BEF-50CE-C172-BD50-D795C6508F7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40FE8C6-5E1E-5517-F99D-4013E39A6634}"/>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21A5229E-A54B-42CF-EF7D-0FE16E2972F7}"/>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48ED9092-6BA0-40CE-A0AF-416121C5D720}"/>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67E2C061-4B91-9A01-7BA1-78F7AE7B0C05}"/>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BC701B6A-2D74-7561-9CC6-9CD7A218277F}"/>
              </a:ext>
            </a:extLst>
          </p:cNvPr>
          <p:cNvGraphicFramePr>
            <a:graphicFrameLocks noGrp="1"/>
          </p:cNvGraphicFramePr>
          <p:nvPr>
            <p:ph sz="quarter" idx="17"/>
            <p:extLst>
              <p:ext uri="{D42A27DB-BD31-4B8C-83A1-F6EECF244321}">
                <p14:modId xmlns:p14="http://schemas.microsoft.com/office/powerpoint/2010/main" val="3192747624"/>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2C8B80B2-150A-0DE3-0EB2-1ED39AC8737B}"/>
              </a:ext>
            </a:extLst>
          </p:cNvPr>
          <p:cNvGraphicFramePr>
            <a:graphicFrameLocks/>
          </p:cNvGraphicFramePr>
          <p:nvPr>
            <p:extLst>
              <p:ext uri="{D42A27DB-BD31-4B8C-83A1-F6EECF244321}">
                <p14:modId xmlns:p14="http://schemas.microsoft.com/office/powerpoint/2010/main" val="536533923"/>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78227643"/>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F0584-52FB-974E-2311-4669938BD33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EDAB358-82E0-5566-3E03-3CDB241FDC54}"/>
              </a:ext>
            </a:extLst>
          </p:cNvPr>
          <p:cNvSpPr>
            <a:spLocks noGrp="1"/>
          </p:cNvSpPr>
          <p:nvPr>
            <p:ph type="body" sz="quarter" idx="15"/>
          </p:nvPr>
        </p:nvSpPr>
        <p:spPr/>
        <p:txBody>
          <a:bodyPr/>
          <a:lstStyle/>
          <a:p>
            <a:r>
              <a:rPr lang="en" dirty="0">
                <a:solidFill>
                  <a:schemeClr val="tx1"/>
                </a:solidFill>
              </a:rPr>
              <a:t>How do you expect your situation to develop over the next three months? Balance figure </a:t>
            </a:r>
          </a:p>
        </p:txBody>
      </p:sp>
      <p:sp>
        <p:nvSpPr>
          <p:cNvPr id="3" name="Dian numeron paikkamerkki 2">
            <a:extLst>
              <a:ext uri="{FF2B5EF4-FFF2-40B4-BE49-F238E27FC236}">
                <a16:creationId xmlns:a16="http://schemas.microsoft.com/office/drawing/2014/main" id="{2DBE759D-E8BD-D90E-710E-038DACDCA727}"/>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B3CED78A-278D-A9DD-E3C8-665FC2F2C0E2}"/>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AE84F741-329C-E084-AB3D-876A88D6D2C1}"/>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687FF853-162A-DA45-B9C3-5D4896069F2C}"/>
              </a:ext>
            </a:extLst>
          </p:cNvPr>
          <p:cNvGraphicFramePr>
            <a:graphicFrameLocks noGrp="1"/>
          </p:cNvGraphicFramePr>
          <p:nvPr>
            <p:ph sz="quarter" idx="17"/>
            <p:extLst>
              <p:ext uri="{D42A27DB-BD31-4B8C-83A1-F6EECF244321}">
                <p14:modId xmlns:p14="http://schemas.microsoft.com/office/powerpoint/2010/main" val="1725117611"/>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BA15B075-69AE-3376-4569-79CEEB596E86}"/>
              </a:ext>
            </a:extLst>
          </p:cNvPr>
          <p:cNvGraphicFramePr>
            <a:graphicFrameLocks/>
          </p:cNvGraphicFramePr>
          <p:nvPr>
            <p:extLst>
              <p:ext uri="{D42A27DB-BD31-4B8C-83A1-F6EECF244321}">
                <p14:modId xmlns:p14="http://schemas.microsoft.com/office/powerpoint/2010/main" val="2554503201"/>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57143273"/>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BF5AB-2898-5503-C123-A7AE90A298E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5FB1EAD-0B44-CF83-3759-27EB4E5F374A}"/>
              </a:ext>
            </a:extLst>
          </p:cNvPr>
          <p:cNvSpPr>
            <a:spLocks noGrp="1"/>
          </p:cNvSpPr>
          <p:nvPr>
            <p:ph type="title"/>
          </p:nvPr>
        </p:nvSpPr>
        <p:spPr/>
        <p:txBody>
          <a:bodyPr/>
          <a:lstStyle/>
          <a:p>
            <a:r>
              <a:rPr lang="en"/>
              <a:t>Services</a:t>
            </a:r>
          </a:p>
        </p:txBody>
      </p:sp>
      <p:sp>
        <p:nvSpPr>
          <p:cNvPr id="3" name="Alatunnisteen paikkamerkki 2">
            <a:extLst>
              <a:ext uri="{FF2B5EF4-FFF2-40B4-BE49-F238E27FC236}">
                <a16:creationId xmlns:a16="http://schemas.microsoft.com/office/drawing/2014/main" id="{BFBC44BE-8BB8-3CB0-5488-B5294EBA1D6F}"/>
              </a:ext>
            </a:extLst>
          </p:cNvPr>
          <p:cNvSpPr>
            <a:spLocks noGrp="1"/>
          </p:cNvSpPr>
          <p:nvPr>
            <p:ph type="ftr" sz="quarter" idx="11"/>
          </p:nvPr>
        </p:nvSpPr>
        <p:spPr/>
        <p:txBody>
          <a:bodyPr/>
          <a:lstStyle/>
          <a:p>
            <a:r>
              <a:rPr lang="en"/>
              <a:t>Technology Industries of Finland</a:t>
            </a:r>
          </a:p>
        </p:txBody>
      </p:sp>
    </p:spTree>
    <p:extLst>
      <p:ext uri="{BB962C8B-B14F-4D97-AF65-F5344CB8AC3E}">
        <p14:creationId xmlns:p14="http://schemas.microsoft.com/office/powerpoint/2010/main" val="425323782"/>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7DC2-B1E7-FA96-C294-A3FA28BB38B6}"/>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032A7018-E6DF-165F-1251-2FFC043DF746}"/>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F789FFBB-7A11-8C4B-0AFA-F54656F2A815}"/>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D83106BC-1C5C-8A9F-EFCA-06BF523D1561}"/>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DE7BE485-9A77-3F20-7851-E7541D51F8CD}"/>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CAC2745C-22C3-4585-4594-BD0E477825FE}"/>
              </a:ext>
            </a:extLst>
          </p:cNvPr>
          <p:cNvGraphicFramePr>
            <a:graphicFrameLocks noGrp="1"/>
          </p:cNvGraphicFramePr>
          <p:nvPr>
            <p:ph sz="quarter" idx="17"/>
            <p:extLst>
              <p:ext uri="{D42A27DB-BD31-4B8C-83A1-F6EECF244321}">
                <p14:modId xmlns:p14="http://schemas.microsoft.com/office/powerpoint/2010/main" val="2767392447"/>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5D3F0763-EBBE-4837-C303-54B12DA4F673}"/>
              </a:ext>
            </a:extLst>
          </p:cNvPr>
          <p:cNvGraphicFramePr>
            <a:graphicFrameLocks/>
          </p:cNvGraphicFramePr>
          <p:nvPr>
            <p:extLst>
              <p:ext uri="{D42A27DB-BD31-4B8C-83A1-F6EECF244321}">
                <p14:modId xmlns:p14="http://schemas.microsoft.com/office/powerpoint/2010/main" val="4020138866"/>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00642447"/>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028DF-7C09-B2AF-25B4-7345EF05E7D3}"/>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69C7859-5CC4-8C38-93A7-C175F6D8B587}"/>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900B996F-1389-BFB3-2421-B257DA7AF4B3}"/>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C4DDF107-DCF4-CBE0-D5CA-12F3E5FE7931}"/>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75DF146C-1E16-5982-EBFD-C2BBAD38F5E7}"/>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46ACB14D-A801-83F1-E8B0-4478AB2917FE}"/>
              </a:ext>
            </a:extLst>
          </p:cNvPr>
          <p:cNvGraphicFramePr>
            <a:graphicFrameLocks noGrp="1"/>
          </p:cNvGraphicFramePr>
          <p:nvPr>
            <p:ph sz="quarter" idx="17"/>
            <p:extLst>
              <p:ext uri="{D42A27DB-BD31-4B8C-83A1-F6EECF244321}">
                <p14:modId xmlns:p14="http://schemas.microsoft.com/office/powerpoint/2010/main" val="325402971"/>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AEC173EE-20C1-4AEB-0CCF-AAC98F33FD5C}"/>
              </a:ext>
            </a:extLst>
          </p:cNvPr>
          <p:cNvGraphicFramePr>
            <a:graphicFrameLocks/>
          </p:cNvGraphicFramePr>
          <p:nvPr>
            <p:extLst>
              <p:ext uri="{D42A27DB-BD31-4B8C-83A1-F6EECF244321}">
                <p14:modId xmlns:p14="http://schemas.microsoft.com/office/powerpoint/2010/main" val="861082104"/>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47841349"/>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CD588-E11C-CF3B-8202-72B18358C334}"/>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55231B5-4149-81D6-02E6-3834CFCDD4BF}"/>
              </a:ext>
            </a:extLst>
          </p:cNvPr>
          <p:cNvSpPr>
            <a:spLocks noGrp="1"/>
          </p:cNvSpPr>
          <p:nvPr>
            <p:ph type="body" sz="quarter" idx="15"/>
          </p:nvPr>
        </p:nvSpPr>
        <p:spPr/>
        <p:txBody>
          <a:bodyPr/>
          <a:lstStyle/>
          <a:p>
            <a:r>
              <a:rPr lang="en" dirty="0">
                <a:solidFill>
                  <a:schemeClr val="tx1"/>
                </a:solidFill>
              </a:rPr>
              <a:t>How do you expect your situation to develop over the next three months? Balance figure </a:t>
            </a:r>
          </a:p>
        </p:txBody>
      </p:sp>
      <p:sp>
        <p:nvSpPr>
          <p:cNvPr id="3" name="Dian numeron paikkamerkki 2">
            <a:extLst>
              <a:ext uri="{FF2B5EF4-FFF2-40B4-BE49-F238E27FC236}">
                <a16:creationId xmlns:a16="http://schemas.microsoft.com/office/drawing/2014/main" id="{707BDC7E-B220-FF44-BEF5-B569FF16D6E8}"/>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06DA3F33-821A-1284-F9A5-478237097DEB}"/>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3812BBE4-5E45-D55E-7239-CF045D8FB6D0}"/>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820C795C-A5C9-7E81-94ED-FAAE0C50816E}"/>
              </a:ext>
            </a:extLst>
          </p:cNvPr>
          <p:cNvGraphicFramePr>
            <a:graphicFrameLocks noGrp="1"/>
          </p:cNvGraphicFramePr>
          <p:nvPr>
            <p:ph sz="quarter" idx="17"/>
            <p:extLst>
              <p:ext uri="{D42A27DB-BD31-4B8C-83A1-F6EECF244321}">
                <p14:modId xmlns:p14="http://schemas.microsoft.com/office/powerpoint/2010/main" val="2669893215"/>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7EB19F6D-C726-C963-6147-FD5E6FC450C5}"/>
              </a:ext>
            </a:extLst>
          </p:cNvPr>
          <p:cNvGraphicFramePr>
            <a:graphicFrameLocks/>
          </p:cNvGraphicFramePr>
          <p:nvPr>
            <p:extLst>
              <p:ext uri="{D42A27DB-BD31-4B8C-83A1-F6EECF244321}">
                <p14:modId xmlns:p14="http://schemas.microsoft.com/office/powerpoint/2010/main" val="1077033829"/>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01531443"/>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E3685-5745-D4DB-9BB2-6B311329685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5A94F3D-07B4-08F8-8557-95ED6952764E}"/>
              </a:ext>
            </a:extLst>
          </p:cNvPr>
          <p:cNvSpPr>
            <a:spLocks noGrp="1"/>
          </p:cNvSpPr>
          <p:nvPr>
            <p:ph type="title"/>
          </p:nvPr>
        </p:nvSpPr>
        <p:spPr>
          <a:xfrm>
            <a:off x="361159" y="275470"/>
            <a:ext cx="7523210" cy="1040668"/>
          </a:xfrm>
        </p:spPr>
        <p:txBody>
          <a:bodyPr/>
          <a:lstStyle/>
          <a:p>
            <a:r>
              <a:rPr lang="fi-FI" dirty="0" err="1"/>
              <a:t>Companies</a:t>
            </a:r>
            <a:r>
              <a:rPr lang="fi-FI" dirty="0"/>
              <a:t> </a:t>
            </a:r>
            <a:r>
              <a:rPr lang="fi-FI" dirty="0" err="1"/>
              <a:t>with</a:t>
            </a:r>
            <a:r>
              <a:rPr lang="fi-FI" dirty="0"/>
              <a:t> </a:t>
            </a:r>
            <a:r>
              <a:rPr lang="fi-FI" dirty="0" err="1"/>
              <a:t>more</a:t>
            </a:r>
            <a:r>
              <a:rPr lang="fi-FI" dirty="0"/>
              <a:t> </a:t>
            </a:r>
            <a:r>
              <a:rPr lang="fi-FI" dirty="0" err="1"/>
              <a:t>than</a:t>
            </a:r>
            <a:r>
              <a:rPr lang="fi-FI" dirty="0"/>
              <a:t> 150 </a:t>
            </a:r>
            <a:r>
              <a:rPr lang="fi-FI" dirty="0" err="1"/>
              <a:t>employees</a:t>
            </a:r>
            <a:endParaRPr lang="en" dirty="0"/>
          </a:p>
        </p:txBody>
      </p:sp>
      <p:sp>
        <p:nvSpPr>
          <p:cNvPr id="3" name="Alatunnisteen paikkamerkki 2">
            <a:extLst>
              <a:ext uri="{FF2B5EF4-FFF2-40B4-BE49-F238E27FC236}">
                <a16:creationId xmlns:a16="http://schemas.microsoft.com/office/drawing/2014/main" id="{FCAEC755-B43E-D725-5DA1-823CA1A4344A}"/>
              </a:ext>
            </a:extLst>
          </p:cNvPr>
          <p:cNvSpPr>
            <a:spLocks noGrp="1"/>
          </p:cNvSpPr>
          <p:nvPr>
            <p:ph type="ftr" sz="quarter" idx="11"/>
          </p:nvPr>
        </p:nvSpPr>
        <p:spPr/>
        <p:txBody>
          <a:bodyPr/>
          <a:lstStyle/>
          <a:p>
            <a:r>
              <a:rPr lang="en"/>
              <a:t>Technology Industries of Finland</a:t>
            </a:r>
          </a:p>
        </p:txBody>
      </p:sp>
    </p:spTree>
    <p:extLst>
      <p:ext uri="{BB962C8B-B14F-4D97-AF65-F5344CB8AC3E}">
        <p14:creationId xmlns:p14="http://schemas.microsoft.com/office/powerpoint/2010/main" val="223400011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5D1C3-09EF-CCA2-C90A-E141B1EC2B9B}"/>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06B1962C-11BA-DB3D-4F26-B108E2BBE756}"/>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Balance figure</a:t>
            </a:r>
          </a:p>
        </p:txBody>
      </p:sp>
      <p:sp>
        <p:nvSpPr>
          <p:cNvPr id="3" name="Dian numeron paikkamerkki 2">
            <a:extLst>
              <a:ext uri="{FF2B5EF4-FFF2-40B4-BE49-F238E27FC236}">
                <a16:creationId xmlns:a16="http://schemas.microsoft.com/office/drawing/2014/main" id="{0D4CC161-3A85-1006-5B37-060B3E4636E9}"/>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7941FE21-6DEA-17DE-FD57-ECF2B355C19D}"/>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28DAD160-FF4E-3D89-686D-F9FCD50C05AB}"/>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A2167AD0-5F4A-888D-76D5-153D66EE7FD8}"/>
              </a:ext>
            </a:extLst>
          </p:cNvPr>
          <p:cNvGraphicFramePr>
            <a:graphicFrameLocks noGrp="1"/>
          </p:cNvGraphicFramePr>
          <p:nvPr>
            <p:ph sz="quarter" idx="17"/>
            <p:extLst>
              <p:ext uri="{D42A27DB-BD31-4B8C-83A1-F6EECF244321}">
                <p14:modId xmlns:p14="http://schemas.microsoft.com/office/powerpoint/2010/main" val="4264564922"/>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8A2CF5C5-CA6F-7C08-B66C-204E873C2B3D}"/>
              </a:ext>
            </a:extLst>
          </p:cNvPr>
          <p:cNvGraphicFramePr>
            <a:graphicFrameLocks/>
          </p:cNvGraphicFramePr>
          <p:nvPr>
            <p:extLst>
              <p:ext uri="{D42A27DB-BD31-4B8C-83A1-F6EECF244321}">
                <p14:modId xmlns:p14="http://schemas.microsoft.com/office/powerpoint/2010/main" val="4087658670"/>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92145875"/>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FE4FB-6593-0938-B81B-37FB148061FD}"/>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4B8EF733-3C2F-4225-497D-D8E337A4BC4C}"/>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a:t>
            </a:r>
            <a:r>
              <a:rPr lang="fi-FI" dirty="0">
                <a:solidFill>
                  <a:schemeClr val="tx1"/>
                </a:solidFill>
              </a:rPr>
              <a:t>B</a:t>
            </a:r>
            <a:r>
              <a:rPr lang="en" dirty="0">
                <a:solidFill>
                  <a:schemeClr val="tx1"/>
                </a:solidFill>
              </a:rPr>
              <a:t>alance figure</a:t>
            </a:r>
          </a:p>
        </p:txBody>
      </p:sp>
      <p:sp>
        <p:nvSpPr>
          <p:cNvPr id="3" name="Dian numeron paikkamerkki 2">
            <a:extLst>
              <a:ext uri="{FF2B5EF4-FFF2-40B4-BE49-F238E27FC236}">
                <a16:creationId xmlns:a16="http://schemas.microsoft.com/office/drawing/2014/main" id="{2ECE0DDA-DAD9-26C2-D86A-D9992ADA5543}"/>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6FD37147-84FE-E44A-409D-8769ED406E66}"/>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22BC7AAC-8E01-8543-BAE2-072CDE295884}"/>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7FDB1A95-0B65-0E63-9695-07EDA095B7B7}"/>
              </a:ext>
            </a:extLst>
          </p:cNvPr>
          <p:cNvGraphicFramePr>
            <a:graphicFrameLocks noGrp="1"/>
          </p:cNvGraphicFramePr>
          <p:nvPr>
            <p:ph sz="quarter" idx="17"/>
            <p:extLst>
              <p:ext uri="{D42A27DB-BD31-4B8C-83A1-F6EECF244321}">
                <p14:modId xmlns:p14="http://schemas.microsoft.com/office/powerpoint/2010/main" val="2362393278"/>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0A30DFC9-8E05-A29B-79B2-295F8A5FA63B}"/>
              </a:ext>
            </a:extLst>
          </p:cNvPr>
          <p:cNvGraphicFramePr>
            <a:graphicFrameLocks/>
          </p:cNvGraphicFramePr>
          <p:nvPr>
            <p:extLst>
              <p:ext uri="{D42A27DB-BD31-4B8C-83A1-F6EECF244321}">
                <p14:modId xmlns:p14="http://schemas.microsoft.com/office/powerpoint/2010/main" val="3808148936"/>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4874411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DAC15-EB63-326B-B222-3963E4658942}"/>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656B0EBF-E217-49A2-0CED-3BE4BF887730}"/>
              </a:ext>
            </a:extLst>
          </p:cNvPr>
          <p:cNvSpPr>
            <a:spLocks noGrp="1"/>
          </p:cNvSpPr>
          <p:nvPr>
            <p:ph type="body" sz="quarter" idx="15"/>
          </p:nvPr>
        </p:nvSpPr>
        <p:spPr/>
        <p:txBody>
          <a:bodyPr/>
          <a:lstStyle/>
          <a:p>
            <a:r>
              <a:rPr lang="en" dirty="0">
                <a:solidFill>
                  <a:schemeClr val="tx1"/>
                </a:solidFill>
              </a:rPr>
              <a:t>How do you think your situation will develop over the next three months? Balance figure </a:t>
            </a:r>
          </a:p>
        </p:txBody>
      </p:sp>
      <p:sp>
        <p:nvSpPr>
          <p:cNvPr id="3" name="Dian numeron paikkamerkki 2">
            <a:extLst>
              <a:ext uri="{FF2B5EF4-FFF2-40B4-BE49-F238E27FC236}">
                <a16:creationId xmlns:a16="http://schemas.microsoft.com/office/drawing/2014/main" id="{C2728EC2-39A5-9697-86DD-2BE009FB93C4}"/>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8BC3C175-C7F2-D380-EBF7-94879888A5C1}"/>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BE6D104A-C51E-FDCF-C7DE-95BCFEE817B3}"/>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E4349718-4E12-8A32-632E-DFC8773E6574}"/>
              </a:ext>
            </a:extLst>
          </p:cNvPr>
          <p:cNvGraphicFramePr>
            <a:graphicFrameLocks noGrp="1"/>
          </p:cNvGraphicFramePr>
          <p:nvPr>
            <p:ph sz="quarter" idx="17"/>
            <p:extLst>
              <p:ext uri="{D42A27DB-BD31-4B8C-83A1-F6EECF244321}">
                <p14:modId xmlns:p14="http://schemas.microsoft.com/office/powerpoint/2010/main" val="212674823"/>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E044E538-CC60-3895-329A-9FD9835814D4}"/>
              </a:ext>
            </a:extLst>
          </p:cNvPr>
          <p:cNvGraphicFramePr>
            <a:graphicFrameLocks/>
          </p:cNvGraphicFramePr>
          <p:nvPr>
            <p:extLst>
              <p:ext uri="{D42A27DB-BD31-4B8C-83A1-F6EECF244321}">
                <p14:modId xmlns:p14="http://schemas.microsoft.com/office/powerpoint/2010/main" val="3339582811"/>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80506682"/>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56210-3017-656D-5593-35F908A1A84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BC53D19-73EA-B592-8735-564A631C1958}"/>
              </a:ext>
            </a:extLst>
          </p:cNvPr>
          <p:cNvSpPr>
            <a:spLocks noGrp="1"/>
          </p:cNvSpPr>
          <p:nvPr>
            <p:ph type="title"/>
          </p:nvPr>
        </p:nvSpPr>
        <p:spPr>
          <a:xfrm>
            <a:off x="361159" y="275470"/>
            <a:ext cx="7523210" cy="1040668"/>
          </a:xfrm>
        </p:spPr>
        <p:txBody>
          <a:bodyPr/>
          <a:lstStyle/>
          <a:p>
            <a:r>
              <a:rPr lang="fi-FI" dirty="0" err="1"/>
              <a:t>Companies</a:t>
            </a:r>
            <a:r>
              <a:rPr lang="fi-FI" dirty="0"/>
              <a:t> </a:t>
            </a:r>
            <a:r>
              <a:rPr lang="fi-FI" dirty="0" err="1"/>
              <a:t>with</a:t>
            </a:r>
            <a:r>
              <a:rPr lang="fi-FI" dirty="0"/>
              <a:t> </a:t>
            </a:r>
            <a:r>
              <a:rPr lang="fi-FI" dirty="0" err="1"/>
              <a:t>less</a:t>
            </a:r>
            <a:r>
              <a:rPr lang="fi-FI" dirty="0"/>
              <a:t> </a:t>
            </a:r>
            <a:r>
              <a:rPr lang="fi-FI" dirty="0" err="1"/>
              <a:t>than</a:t>
            </a:r>
            <a:r>
              <a:rPr lang="fi-FI" dirty="0"/>
              <a:t> 150 </a:t>
            </a:r>
            <a:r>
              <a:rPr lang="fi-FI" dirty="0" err="1"/>
              <a:t>employees</a:t>
            </a:r>
            <a:endParaRPr lang="en" dirty="0"/>
          </a:p>
        </p:txBody>
      </p:sp>
      <p:sp>
        <p:nvSpPr>
          <p:cNvPr id="3" name="Alatunnisteen paikkamerkki 2">
            <a:extLst>
              <a:ext uri="{FF2B5EF4-FFF2-40B4-BE49-F238E27FC236}">
                <a16:creationId xmlns:a16="http://schemas.microsoft.com/office/drawing/2014/main" id="{868F97AC-85A6-1AB4-62C2-8A1E80600A8B}"/>
              </a:ext>
            </a:extLst>
          </p:cNvPr>
          <p:cNvSpPr>
            <a:spLocks noGrp="1"/>
          </p:cNvSpPr>
          <p:nvPr>
            <p:ph type="ftr" sz="quarter" idx="11"/>
          </p:nvPr>
        </p:nvSpPr>
        <p:spPr/>
        <p:txBody>
          <a:bodyPr/>
          <a:lstStyle/>
          <a:p>
            <a:r>
              <a:rPr lang="en"/>
              <a:t>Technology Industries of Finland</a:t>
            </a:r>
          </a:p>
        </p:txBody>
      </p:sp>
    </p:spTree>
    <p:extLst>
      <p:ext uri="{BB962C8B-B14F-4D97-AF65-F5344CB8AC3E}">
        <p14:creationId xmlns:p14="http://schemas.microsoft.com/office/powerpoint/2010/main" val="3197504034"/>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D1CB1-5725-48AE-FE0A-0FBA6F0CD06C}"/>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290C3A87-E038-BDAF-62EF-4BDA1597AD9B}"/>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B22A9C62-6E5E-A9DB-20AB-79173EA27F47}"/>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1818D242-F3F1-710B-4056-6F24ED175332}"/>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D5D1C68F-FFE3-73ED-B295-8FEB7D94FFF2}"/>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A0A826C4-DA97-8ACA-BCE7-3F48A3C06423}"/>
              </a:ext>
            </a:extLst>
          </p:cNvPr>
          <p:cNvGraphicFramePr>
            <a:graphicFrameLocks noGrp="1"/>
          </p:cNvGraphicFramePr>
          <p:nvPr>
            <p:ph sz="quarter" idx="17"/>
            <p:extLst>
              <p:ext uri="{D42A27DB-BD31-4B8C-83A1-F6EECF244321}">
                <p14:modId xmlns:p14="http://schemas.microsoft.com/office/powerpoint/2010/main" val="2587782351"/>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43BD571C-6E6A-47F4-354B-3F00C50AD1DB}"/>
              </a:ext>
            </a:extLst>
          </p:cNvPr>
          <p:cNvGraphicFramePr>
            <a:graphicFrameLocks/>
          </p:cNvGraphicFramePr>
          <p:nvPr>
            <p:extLst>
              <p:ext uri="{D42A27DB-BD31-4B8C-83A1-F6EECF244321}">
                <p14:modId xmlns:p14="http://schemas.microsoft.com/office/powerpoint/2010/main" val="1148131293"/>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2573152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98C82-B2A5-A6E1-44F7-30B4B784F1C2}"/>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4A08199-3863-E012-D2C1-29F3A1956B20}"/>
              </a:ext>
            </a:extLst>
          </p:cNvPr>
          <p:cNvSpPr>
            <a:spLocks noGrp="1"/>
          </p:cNvSpPr>
          <p:nvPr>
            <p:ph type="body" sz="quarter" idx="15"/>
          </p:nvPr>
        </p:nvSpPr>
        <p:spPr/>
        <p:txBody>
          <a:bodyPr/>
          <a:lstStyle/>
          <a:p>
            <a:r>
              <a:rPr lang="en" dirty="0">
                <a:solidFill>
                  <a:schemeClr val="tx1"/>
                </a:solidFill>
              </a:rPr>
              <a:t>How would you describe your company's situation now in the following areas compared to the situation about three months ago? Balance figure </a:t>
            </a:r>
          </a:p>
        </p:txBody>
      </p:sp>
      <p:sp>
        <p:nvSpPr>
          <p:cNvPr id="3" name="Dian numeron paikkamerkki 2">
            <a:extLst>
              <a:ext uri="{FF2B5EF4-FFF2-40B4-BE49-F238E27FC236}">
                <a16:creationId xmlns:a16="http://schemas.microsoft.com/office/drawing/2014/main" id="{211404C1-DF41-CFDD-6DEA-149F9FAF4279}"/>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2C3A68CA-9525-AB26-4B66-A71D33A564CD}"/>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CF19CD87-D133-42F5-5AE2-3B2BE4394C81}"/>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0C259580-CA97-FB3B-D017-B0D2C50DB24B}"/>
              </a:ext>
            </a:extLst>
          </p:cNvPr>
          <p:cNvGraphicFramePr>
            <a:graphicFrameLocks noGrp="1"/>
          </p:cNvGraphicFramePr>
          <p:nvPr>
            <p:ph sz="quarter" idx="17"/>
            <p:extLst>
              <p:ext uri="{D42A27DB-BD31-4B8C-83A1-F6EECF244321}">
                <p14:modId xmlns:p14="http://schemas.microsoft.com/office/powerpoint/2010/main" val="3072645948"/>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D0282E74-0237-8083-4221-FACDDBB03DBB}"/>
              </a:ext>
            </a:extLst>
          </p:cNvPr>
          <p:cNvGraphicFramePr>
            <a:graphicFrameLocks/>
          </p:cNvGraphicFramePr>
          <p:nvPr>
            <p:extLst>
              <p:ext uri="{D42A27DB-BD31-4B8C-83A1-F6EECF244321}">
                <p14:modId xmlns:p14="http://schemas.microsoft.com/office/powerpoint/2010/main" val="4070970636"/>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40819260"/>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EB02D-3392-2586-986F-435A4DA65FA0}"/>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C5C05050-F4FA-F0F3-E230-E031E03990A5}"/>
              </a:ext>
            </a:extLst>
          </p:cNvPr>
          <p:cNvSpPr>
            <a:spLocks noGrp="1"/>
          </p:cNvSpPr>
          <p:nvPr>
            <p:ph type="body" sz="quarter" idx="15"/>
          </p:nvPr>
        </p:nvSpPr>
        <p:spPr/>
        <p:txBody>
          <a:bodyPr/>
          <a:lstStyle/>
          <a:p>
            <a:r>
              <a:rPr lang="en" dirty="0">
                <a:solidFill>
                  <a:schemeClr val="tx1"/>
                </a:solidFill>
              </a:rPr>
              <a:t>How do you think your situation will develop over the next three months? Balance figure </a:t>
            </a:r>
          </a:p>
        </p:txBody>
      </p:sp>
      <p:sp>
        <p:nvSpPr>
          <p:cNvPr id="3" name="Dian numeron paikkamerkki 2">
            <a:extLst>
              <a:ext uri="{FF2B5EF4-FFF2-40B4-BE49-F238E27FC236}">
                <a16:creationId xmlns:a16="http://schemas.microsoft.com/office/drawing/2014/main" id="{E6B1ACDD-CBE0-6BDE-A3D8-3DFB8021E354}"/>
              </a:ext>
            </a:extLst>
          </p:cNvPr>
          <p:cNvSpPr>
            <a:spLocks noGrp="1"/>
          </p:cNvSpPr>
          <p:nvPr>
            <p:ph type="sldNum" sz="quarter" idx="12"/>
          </p:nvPr>
        </p:nvSpPr>
        <p:spPr/>
        <p:txBody>
          <a:bodyPr/>
          <a:lstStyle/>
          <a:p>
            <a:r>
              <a:rPr lang="en"/>
              <a:t>9</a:t>
            </a:r>
          </a:p>
        </p:txBody>
      </p:sp>
      <p:sp>
        <p:nvSpPr>
          <p:cNvPr id="5" name="Alatunnisteen paikkamerkki 4">
            <a:extLst>
              <a:ext uri="{FF2B5EF4-FFF2-40B4-BE49-F238E27FC236}">
                <a16:creationId xmlns:a16="http://schemas.microsoft.com/office/drawing/2014/main" id="{7407EE79-7F55-B97D-AD18-081B07A619E4}"/>
              </a:ext>
            </a:extLst>
          </p:cNvPr>
          <p:cNvSpPr>
            <a:spLocks noGrp="1"/>
          </p:cNvSpPr>
          <p:nvPr>
            <p:ph type="ftr" sz="quarter" idx="11"/>
          </p:nvPr>
        </p:nvSpPr>
        <p:spPr/>
        <p:txBody>
          <a:bodyPr/>
          <a:lstStyle/>
          <a:p>
            <a:r>
              <a:rPr lang="en"/>
              <a:t>Technology Industries of Finland</a:t>
            </a:r>
          </a:p>
        </p:txBody>
      </p:sp>
      <p:sp>
        <p:nvSpPr>
          <p:cNvPr id="7" name="Tekstin paikkamerkki 6">
            <a:extLst>
              <a:ext uri="{FF2B5EF4-FFF2-40B4-BE49-F238E27FC236}">
                <a16:creationId xmlns:a16="http://schemas.microsoft.com/office/drawing/2014/main" id="{D83DF0A2-7D15-5367-5B43-A03FDAD70B08}"/>
              </a:ext>
            </a:extLst>
          </p:cNvPr>
          <p:cNvSpPr>
            <a:spLocks noGrp="1"/>
          </p:cNvSpPr>
          <p:nvPr>
            <p:ph type="body" sz="quarter" idx="18"/>
          </p:nvPr>
        </p:nvSpPr>
        <p:spPr>
          <a:xfrm>
            <a:off x="2334682" y="4727574"/>
            <a:ext cx="5618624" cy="165163"/>
          </a:xfrm>
        </p:spPr>
        <p:txBody>
          <a:bodyPr/>
          <a:lstStyle/>
          <a:p>
            <a:r>
              <a:rPr lang="en"/>
              <a:t>Source: Technology Industries of Finland's TeknoBaro surveys.</a:t>
            </a:r>
          </a:p>
          <a:p>
            <a:endParaRPr lang="fi-FI"/>
          </a:p>
        </p:txBody>
      </p:sp>
      <p:graphicFrame>
        <p:nvGraphicFramePr>
          <p:cNvPr id="11" name="Sisällön paikkamerkki 10">
            <a:extLst>
              <a:ext uri="{FF2B5EF4-FFF2-40B4-BE49-F238E27FC236}">
                <a16:creationId xmlns:a16="http://schemas.microsoft.com/office/drawing/2014/main" id="{5C00F945-C6ED-7F12-0ED6-279F2BD016D5}"/>
              </a:ext>
            </a:extLst>
          </p:cNvPr>
          <p:cNvGraphicFramePr>
            <a:graphicFrameLocks noGrp="1"/>
          </p:cNvGraphicFramePr>
          <p:nvPr>
            <p:ph sz="quarter" idx="17"/>
            <p:extLst>
              <p:ext uri="{D42A27DB-BD31-4B8C-83A1-F6EECF244321}">
                <p14:modId xmlns:p14="http://schemas.microsoft.com/office/powerpoint/2010/main" val="3236860614"/>
              </p:ext>
            </p:extLst>
          </p:nvPr>
        </p:nvGraphicFramePr>
        <p:xfrm>
          <a:off x="274638" y="1350963"/>
          <a:ext cx="4494212" cy="35417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Sisällön paikkamerkki 10">
            <a:extLst>
              <a:ext uri="{FF2B5EF4-FFF2-40B4-BE49-F238E27FC236}">
                <a16:creationId xmlns:a16="http://schemas.microsoft.com/office/drawing/2014/main" id="{C287D5DE-E3FF-E203-B2C2-A7940D481DCE}"/>
              </a:ext>
            </a:extLst>
          </p:cNvPr>
          <p:cNvGraphicFramePr>
            <a:graphicFrameLocks/>
          </p:cNvGraphicFramePr>
          <p:nvPr>
            <p:extLst>
              <p:ext uri="{D42A27DB-BD31-4B8C-83A1-F6EECF244321}">
                <p14:modId xmlns:p14="http://schemas.microsoft.com/office/powerpoint/2010/main" val="529007032"/>
              </p:ext>
            </p:extLst>
          </p:nvPr>
        </p:nvGraphicFramePr>
        <p:xfrm>
          <a:off x="4682266" y="1350963"/>
          <a:ext cx="4494212" cy="35417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1313741"/>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9F45D-2DB6-44CB-E706-1C7AA3DE256B}"/>
            </a:ext>
          </a:extLst>
        </p:cNvPr>
        <p:cNvGrpSpPr/>
        <p:nvPr/>
      </p:nvGrpSpPr>
      <p:grpSpPr>
        <a:xfrm>
          <a:off x="0" y="0"/>
          <a:ext cx="0" cy="0"/>
          <a:chOff x="0" y="0"/>
          <a:chExt cx="0" cy="0"/>
        </a:xfrm>
      </p:grpSpPr>
      <p:pic>
        <p:nvPicPr>
          <p:cNvPr id="11" name="Kuvan paikkamerkki 10">
            <a:extLst>
              <a:ext uri="{FF2B5EF4-FFF2-40B4-BE49-F238E27FC236}">
                <a16:creationId xmlns:a16="http://schemas.microsoft.com/office/drawing/2014/main" id="{0D14E4F7-8C86-913E-BF6B-375485D24A48}"/>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26609" r="26609"/>
          <a:stretch/>
        </p:blipFill>
        <p:spPr>
          <a:prstGeom prst="rect">
            <a:avLst/>
          </a:prstGeom>
          <a:solidFill>
            <a:srgbClr val="FFFFFF"/>
          </a:solidFill>
        </p:spPr>
      </p:pic>
      <p:sp>
        <p:nvSpPr>
          <p:cNvPr id="6" name="Otsikko 5">
            <a:extLst>
              <a:ext uri="{FF2B5EF4-FFF2-40B4-BE49-F238E27FC236}">
                <a16:creationId xmlns:a16="http://schemas.microsoft.com/office/drawing/2014/main" id="{FAD848B0-60AA-A9C1-BB31-C13FE8139B44}"/>
              </a:ext>
            </a:extLst>
          </p:cNvPr>
          <p:cNvSpPr>
            <a:spLocks noGrp="1"/>
          </p:cNvSpPr>
          <p:nvPr>
            <p:ph type="title"/>
          </p:nvPr>
        </p:nvSpPr>
        <p:spPr>
          <a:xfrm>
            <a:off x="361159" y="574488"/>
            <a:ext cx="5436610" cy="2066590"/>
          </a:xfrm>
        </p:spPr>
        <p:txBody>
          <a:bodyPr/>
          <a:lstStyle/>
          <a:p>
            <a:r>
              <a:rPr lang="en">
                <a:solidFill>
                  <a:schemeClr val="tx1"/>
                </a:solidFill>
              </a:rPr>
              <a:t>Free comments on your company's economic situation and outlook</a:t>
            </a:r>
          </a:p>
        </p:txBody>
      </p:sp>
      <p:sp>
        <p:nvSpPr>
          <p:cNvPr id="3" name="Dian numeron paikkamerkki 2">
            <a:extLst>
              <a:ext uri="{FF2B5EF4-FFF2-40B4-BE49-F238E27FC236}">
                <a16:creationId xmlns:a16="http://schemas.microsoft.com/office/drawing/2014/main" id="{5523C80F-AAEA-1E2C-8EF8-5246D7BCD1EB}"/>
              </a:ext>
            </a:extLst>
          </p:cNvPr>
          <p:cNvSpPr>
            <a:spLocks noGrp="1"/>
          </p:cNvSpPr>
          <p:nvPr>
            <p:ph type="sldNum" sz="quarter" idx="4294967295"/>
          </p:nvPr>
        </p:nvSpPr>
        <p:spPr>
          <a:xfrm>
            <a:off x="8280400" y="4729163"/>
            <a:ext cx="863600" cy="165100"/>
          </a:xfrm>
        </p:spPr>
        <p:txBody>
          <a:bodyPr/>
          <a:lstStyle/>
          <a:p>
            <a:r>
              <a:rPr lang="en"/>
              <a:t>45</a:t>
            </a:r>
          </a:p>
        </p:txBody>
      </p:sp>
    </p:spTree>
    <p:extLst>
      <p:ext uri="{BB962C8B-B14F-4D97-AF65-F5344CB8AC3E}">
        <p14:creationId xmlns:p14="http://schemas.microsoft.com/office/powerpoint/2010/main" val="133593387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9A96E0EF-5824-6533-5353-E2FE10770513}"/>
              </a:ext>
            </a:extLst>
          </p:cNvPr>
          <p:cNvSpPr>
            <a:spLocks noGrp="1"/>
          </p:cNvSpPr>
          <p:nvPr>
            <p:ph type="body" sz="quarter" idx="18"/>
          </p:nvPr>
        </p:nvSpPr>
        <p:spPr/>
        <p:txBody>
          <a:bodyPr/>
          <a:lstStyle/>
          <a:p>
            <a:endParaRPr lang="fi-FI"/>
          </a:p>
        </p:txBody>
      </p:sp>
      <p:sp>
        <p:nvSpPr>
          <p:cNvPr id="3" name="Sisällön paikkamerkki 2">
            <a:extLst>
              <a:ext uri="{FF2B5EF4-FFF2-40B4-BE49-F238E27FC236}">
                <a16:creationId xmlns:a16="http://schemas.microsoft.com/office/drawing/2014/main" id="{F08164E3-0E05-2E09-CC7B-FF7C86B724D6}"/>
              </a:ext>
            </a:extLst>
          </p:cNvPr>
          <p:cNvSpPr>
            <a:spLocks noGrp="1"/>
          </p:cNvSpPr>
          <p:nvPr>
            <p:ph idx="1"/>
          </p:nvPr>
        </p:nvSpPr>
        <p:spPr>
          <a:xfrm>
            <a:off x="380667" y="1131589"/>
            <a:ext cx="7826188" cy="3326111"/>
          </a:xfrm>
        </p:spPr>
        <p:txBody>
          <a:bodyPr>
            <a:noAutofit/>
          </a:bodyPr>
          <a:lstStyle/>
          <a:p>
            <a:r>
              <a:rPr lang="en" sz="1200"/>
              <a:t>Demand is stable and strong. Clearly better than 2025, but stable in 2026. The general development of the global economy (wars, the outbreak of the AI boom, inflation) is our biggest risk.</a:t>
            </a:r>
          </a:p>
          <a:p>
            <a:r>
              <a:rPr lang="en" sz="1200"/>
              <a:t>In information technology, the situation is twofold. In the longer term (approx. 1 - 2 years), we believe that AI will bring new growth and increasing demand. In the shorter time span, we will carry out an internal transformation in which new roles will be created and the job description will change. This will cause us to recruit new experts and reduce personnel at the same time. In net terms, we do not believe that the number of employees will increase significantly.</a:t>
            </a:r>
          </a:p>
          <a:p>
            <a:r>
              <a:rPr lang="en" sz="1200"/>
              <a:t>There has been a clear pick-up, but customers are still cautious.</a:t>
            </a:r>
          </a:p>
          <a:p>
            <a:r>
              <a:rPr lang="en" sz="1200"/>
              <a:t>Really good growth projects underway. These will primarily lead to automation investments and new expert recruitments.</a:t>
            </a:r>
          </a:p>
          <a:p>
            <a:r>
              <a:rPr lang="en" sz="1200"/>
              <a:t>We do not yet see a concrete change in the acquisitions of SMEs, and the decision times in groups are still long.</a:t>
            </a:r>
          </a:p>
          <a:p>
            <a:endParaRPr lang="fi-FI" sz="1200" dirty="0"/>
          </a:p>
        </p:txBody>
      </p:sp>
      <p:sp>
        <p:nvSpPr>
          <p:cNvPr id="4" name="Otsikko 3">
            <a:extLst>
              <a:ext uri="{FF2B5EF4-FFF2-40B4-BE49-F238E27FC236}">
                <a16:creationId xmlns:a16="http://schemas.microsoft.com/office/drawing/2014/main" id="{2E9180CD-93E1-5A91-618D-F02DD8DB4886}"/>
              </a:ext>
            </a:extLst>
          </p:cNvPr>
          <p:cNvSpPr>
            <a:spLocks noGrp="1"/>
          </p:cNvSpPr>
          <p:nvPr>
            <p:ph type="title"/>
          </p:nvPr>
        </p:nvSpPr>
        <p:spPr/>
        <p:txBody>
          <a:bodyPr/>
          <a:lstStyle/>
          <a:p>
            <a:r>
              <a:rPr lang="en"/>
              <a:t>Open comments:</a:t>
            </a:r>
          </a:p>
        </p:txBody>
      </p:sp>
      <p:sp>
        <p:nvSpPr>
          <p:cNvPr id="5" name="Päivämäärän paikkamerkki 4">
            <a:extLst>
              <a:ext uri="{FF2B5EF4-FFF2-40B4-BE49-F238E27FC236}">
                <a16:creationId xmlns:a16="http://schemas.microsoft.com/office/drawing/2014/main" id="{0F0890DF-F719-673B-EED6-13CA6B154576}"/>
              </a:ext>
            </a:extLst>
          </p:cNvPr>
          <p:cNvSpPr>
            <a:spLocks noGrp="1"/>
          </p:cNvSpPr>
          <p:nvPr>
            <p:ph type="dt" sz="half" idx="2"/>
          </p:nvPr>
        </p:nvSpPr>
        <p:spPr/>
        <p:txBody>
          <a:bodyPr/>
          <a:lstStyle/>
          <a:p>
            <a:fld id="{1B16F53B-7158-4458-A0D4-1436C88C6842}" type="datetime1">
              <a:rPr lang="fi-FI" smtClean="0"/>
              <a:pPr/>
              <a:t>22.9.2026</a:t>
            </a:fld>
            <a:endParaRPr lang="fi-FI"/>
          </a:p>
        </p:txBody>
      </p:sp>
      <p:sp>
        <p:nvSpPr>
          <p:cNvPr id="6" name="Alatunnisteen paikkamerkki 5">
            <a:extLst>
              <a:ext uri="{FF2B5EF4-FFF2-40B4-BE49-F238E27FC236}">
                <a16:creationId xmlns:a16="http://schemas.microsoft.com/office/drawing/2014/main" id="{55D7187B-45F2-ACB5-1B9D-5F8B97813DF7}"/>
              </a:ext>
            </a:extLst>
          </p:cNvPr>
          <p:cNvSpPr>
            <a:spLocks noGrp="1"/>
          </p:cNvSpPr>
          <p:nvPr>
            <p:ph type="ftr" sz="quarter" idx="3"/>
          </p:nvPr>
        </p:nvSpPr>
        <p:spPr/>
        <p:txBody>
          <a:bodyPr/>
          <a:lstStyle/>
          <a:p>
            <a:r>
              <a:rPr lang="en"/>
              <a:t>Technology Industries of Finland</a:t>
            </a:r>
          </a:p>
        </p:txBody>
      </p:sp>
      <p:sp>
        <p:nvSpPr>
          <p:cNvPr id="7" name="Dian numeron paikkamerkki 6">
            <a:extLst>
              <a:ext uri="{FF2B5EF4-FFF2-40B4-BE49-F238E27FC236}">
                <a16:creationId xmlns:a16="http://schemas.microsoft.com/office/drawing/2014/main" id="{9062B079-12BA-F784-A9BE-DBDEB8783D9A}"/>
              </a:ext>
            </a:extLst>
          </p:cNvPr>
          <p:cNvSpPr>
            <a:spLocks noGrp="1"/>
          </p:cNvSpPr>
          <p:nvPr>
            <p:ph type="sldNum" sz="quarter" idx="4"/>
          </p:nvPr>
        </p:nvSpPr>
        <p:spPr/>
        <p:txBody>
          <a:bodyPr/>
          <a:lstStyle/>
          <a:p>
            <a:fld id="{6FCB6B90-8271-4E8F-82C1-E646FBB48A2E}" type="slidenum">
              <a:rPr lang="fi-FI" smtClean="0"/>
              <a:pPr/>
              <a:t>59</a:t>
            </a:fld>
            <a:endParaRPr lang="fi-FI"/>
          </a:p>
        </p:txBody>
      </p:sp>
    </p:spTree>
    <p:extLst>
      <p:ext uri="{BB962C8B-B14F-4D97-AF65-F5344CB8AC3E}">
        <p14:creationId xmlns:p14="http://schemas.microsoft.com/office/powerpoint/2010/main" val="1744963325"/>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n paikkamerkki 5">
            <a:extLst>
              <a:ext uri="{FF2B5EF4-FFF2-40B4-BE49-F238E27FC236}">
                <a16:creationId xmlns:a16="http://schemas.microsoft.com/office/drawing/2014/main" id="{CF8E59D3-D0DA-FC0D-BD62-A8832E0AA3AD}"/>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t="2497" b="2497"/>
          <a:stretch/>
        </p:blipFill>
        <p:spPr>
          <a:prstGeom prst="rect">
            <a:avLst/>
          </a:prstGeom>
          <a:solidFill>
            <a:srgbClr val="FFFFFF"/>
          </a:solidFill>
        </p:spPr>
      </p:pic>
      <p:sp>
        <p:nvSpPr>
          <p:cNvPr id="2" name="Otsikko 1">
            <a:extLst>
              <a:ext uri="{FF2B5EF4-FFF2-40B4-BE49-F238E27FC236}">
                <a16:creationId xmlns:a16="http://schemas.microsoft.com/office/drawing/2014/main" id="{A138D476-DA22-6137-7620-060070CA0C98}"/>
              </a:ext>
            </a:extLst>
          </p:cNvPr>
          <p:cNvSpPr>
            <a:spLocks noGrp="1"/>
          </p:cNvSpPr>
          <p:nvPr>
            <p:ph type="title"/>
          </p:nvPr>
        </p:nvSpPr>
        <p:spPr>
          <a:xfrm>
            <a:off x="361159" y="574488"/>
            <a:ext cx="5436610" cy="986872"/>
          </a:xfrm>
        </p:spPr>
        <p:txBody>
          <a:bodyPr/>
          <a:lstStyle/>
          <a:p>
            <a:r>
              <a:rPr lang="en" sz="2800">
                <a:solidFill>
                  <a:schemeClr val="tx1"/>
                </a:solidFill>
              </a:rPr>
              <a:t>Any questions? Contact us!</a:t>
            </a:r>
            <a:br>
              <a:rPr lang="fi-FI" sz="2800" dirty="0">
                <a:solidFill>
                  <a:schemeClr val="tx1"/>
                </a:solidFill>
              </a:rPr>
            </a:br>
            <a:endParaRPr lang="fi-FI" sz="2800" dirty="0">
              <a:solidFill>
                <a:schemeClr val="tx1"/>
              </a:solidFill>
            </a:endParaRPr>
          </a:p>
        </p:txBody>
      </p:sp>
      <p:sp>
        <p:nvSpPr>
          <p:cNvPr id="4" name="Sisällön paikkamerkki 4">
            <a:extLst>
              <a:ext uri="{FF2B5EF4-FFF2-40B4-BE49-F238E27FC236}">
                <a16:creationId xmlns:a16="http://schemas.microsoft.com/office/drawing/2014/main" id="{46DF0695-6E7A-ACB0-1EDD-F9A86A25BF44}"/>
              </a:ext>
            </a:extLst>
          </p:cNvPr>
          <p:cNvSpPr txBox="1">
            <a:spLocks/>
          </p:cNvSpPr>
          <p:nvPr/>
        </p:nvSpPr>
        <p:spPr>
          <a:xfrm>
            <a:off x="828290" y="1488537"/>
            <a:ext cx="3844800" cy="2343417"/>
          </a:xfrm>
          <a:prstGeom prst="rect">
            <a:avLst/>
          </a:prstGeom>
        </p:spPr>
        <p:txBody>
          <a:bodyPr/>
          <a:lstStyle>
            <a:lvl1pPr marL="234000" indent="-212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60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29732" indent="-158400" algn="l" defTabSz="806052" rtl="0" eaLnBrk="1" latinLnBrk="0" hangingPunct="1">
              <a:lnSpc>
                <a:spcPts val="1800"/>
              </a:lnSpc>
              <a:spcBef>
                <a:spcPts val="200"/>
              </a:spcBef>
              <a:spcAft>
                <a:spcPts val="200"/>
              </a:spcAft>
              <a:buClrTx/>
              <a:buSzPct val="125000"/>
              <a:buFont typeface="Arial" pitchFamily="34" charset="0"/>
              <a:buChar char="–"/>
              <a:defRPr sz="130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44591" indent="-158400" algn="l" defTabSz="806052" rtl="0" eaLnBrk="1" latinLnBrk="0" hangingPunct="1">
              <a:lnSpc>
                <a:spcPts val="1800"/>
              </a:lnSpc>
              <a:spcBef>
                <a:spcPts val="200"/>
              </a:spcBef>
              <a:spcAft>
                <a:spcPts val="200"/>
              </a:spcAft>
              <a:buClrTx/>
              <a:buSzPct val="125000"/>
              <a:buFont typeface="Arial" panose="020B0604020202020204" pitchFamily="34" charset="0"/>
              <a:buChar char="•"/>
              <a:defRPr sz="105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267851" indent="-158400" algn="l" defTabSz="806052" rtl="0" eaLnBrk="1" latinLnBrk="0" hangingPunct="1">
              <a:lnSpc>
                <a:spcPts val="1800"/>
              </a:lnSpc>
              <a:spcBef>
                <a:spcPts val="200"/>
              </a:spcBef>
              <a:spcAft>
                <a:spcPts val="200"/>
              </a:spcAft>
              <a:buClrTx/>
              <a:buSzPct val="125000"/>
              <a:buFont typeface="Arial" pitchFamily="34" charset="0"/>
              <a:buChar char="–"/>
              <a:defRPr sz="1050" b="0" i="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582718" indent="-158400" algn="l" defTabSz="806052" rtl="0" eaLnBrk="1" latinLnBrk="0" hangingPunct="1">
              <a:lnSpc>
                <a:spcPts val="2000"/>
              </a:lnSpc>
              <a:spcBef>
                <a:spcPts val="400"/>
              </a:spcBef>
              <a:spcAft>
                <a:spcPts val="300"/>
              </a:spcAft>
              <a:buClrTx/>
              <a:buSzPct val="125000"/>
              <a:buFont typeface="Arial" panose="020B0604020202020204" pitchFamily="34" charset="0"/>
              <a:buChar char="•"/>
              <a:defRPr sz="1000" kern="1200" spc="-35"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216640"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6pPr>
            <a:lvl7pPr marL="2619666"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7pPr>
            <a:lvl8pPr marL="3022694"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8pPr>
            <a:lvl9pPr marL="3425719" indent="-201515" algn="l" defTabSz="806052" rtl="0" eaLnBrk="1" latinLnBrk="0" hangingPunct="1">
              <a:spcBef>
                <a:spcPct val="20000"/>
              </a:spcBef>
              <a:buFont typeface="Arial" pitchFamily="34" charset="0"/>
              <a:buChar char="•"/>
              <a:defRPr sz="1856" kern="1200">
                <a:solidFill>
                  <a:schemeClr val="tx1"/>
                </a:solidFill>
                <a:latin typeface="+mn-lt"/>
                <a:ea typeface="+mn-ea"/>
                <a:cs typeface="+mn-cs"/>
              </a:defRPr>
            </a:lvl9pPr>
          </a:lstStyle>
          <a:p>
            <a:pPr marL="21600" indent="0">
              <a:buFont typeface="Arial" panose="020B0604020202020204" pitchFamily="34" charset="0"/>
              <a:buNone/>
            </a:pPr>
            <a:r>
              <a:rPr lang="en" dirty="0"/>
              <a:t>Hanne Mikkonen</a:t>
            </a:r>
          </a:p>
          <a:p>
            <a:pPr marL="21600" indent="0">
              <a:buFont typeface="Arial" panose="020B0604020202020204" pitchFamily="34" charset="0"/>
              <a:buNone/>
            </a:pPr>
            <a:r>
              <a:rPr lang="en" dirty="0"/>
              <a:t>Senior Economist</a:t>
            </a:r>
          </a:p>
          <a:p>
            <a:pPr marL="21600" indent="0">
              <a:buFont typeface="Arial" panose="020B0604020202020204" pitchFamily="34" charset="0"/>
              <a:buNone/>
            </a:pPr>
            <a:endParaRPr lang="fi-FI" dirty="0"/>
          </a:p>
          <a:p>
            <a:pPr marL="21600" indent="0">
              <a:buFont typeface="Arial" panose="020B0604020202020204" pitchFamily="34" charset="0"/>
              <a:buNone/>
            </a:pPr>
            <a:r>
              <a:rPr lang="en" dirty="0"/>
              <a:t>Economy and sustainable growth</a:t>
            </a:r>
          </a:p>
          <a:p>
            <a:pPr marL="21600" indent="0">
              <a:buFont typeface="Arial" panose="020B0604020202020204" pitchFamily="34" charset="0"/>
              <a:buNone/>
            </a:pPr>
            <a:r>
              <a:rPr lang="en" dirty="0"/>
              <a:t>Technology Industries of Finland</a:t>
            </a:r>
          </a:p>
          <a:p>
            <a:pPr marL="21600" indent="0">
              <a:buFont typeface="Arial" panose="020B0604020202020204" pitchFamily="34" charset="0"/>
              <a:buNone/>
            </a:pPr>
            <a:endParaRPr lang="fi-FI" sz="1400" dirty="0"/>
          </a:p>
          <a:p>
            <a:pPr marL="21600" indent="0">
              <a:buFont typeface="Arial" panose="020B0604020202020204" pitchFamily="34" charset="0"/>
              <a:buNone/>
            </a:pPr>
            <a:r>
              <a:rPr lang="en" sz="1200" dirty="0"/>
              <a:t>0440 296 152</a:t>
            </a:r>
          </a:p>
          <a:p>
            <a:pPr marL="21600" indent="0">
              <a:buFont typeface="Arial" panose="020B0604020202020204" pitchFamily="34" charset="0"/>
              <a:buNone/>
            </a:pPr>
            <a:r>
              <a:rPr lang="en" sz="1200" dirty="0">
                <a:hlinkClick r:id="rId3"/>
              </a:rPr>
              <a:t>hanne.mikkonen@teknologiateollisuus.fi</a:t>
            </a:r>
            <a:endParaRPr lang="fi-FI" sz="1200" dirty="0"/>
          </a:p>
          <a:p>
            <a:pPr marL="21600" indent="0">
              <a:buFont typeface="Arial" panose="020B0604020202020204" pitchFamily="34" charset="0"/>
              <a:buNone/>
            </a:pPr>
            <a:endParaRPr lang="fi-FI" dirty="0"/>
          </a:p>
        </p:txBody>
      </p:sp>
    </p:spTree>
    <p:extLst>
      <p:ext uri="{BB962C8B-B14F-4D97-AF65-F5344CB8AC3E}">
        <p14:creationId xmlns:p14="http://schemas.microsoft.com/office/powerpoint/2010/main" val="1708809526"/>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248585"/>
      </p:ext>
    </p:extLst>
  </p:cSld>
  <p:clrMapOvr>
    <a:masterClrMapping/>
  </p:clrMapOvr>
  <p:transition spd="med">
    <p:fade/>
  </p:transition>
</p:sld>
</file>

<file path=ppt/theme/theme1.xml><?xml version="1.0" encoding="utf-8"?>
<a:theme xmlns:a="http://schemas.openxmlformats.org/drawingml/2006/main" name="Teknologiateollisuus_masterdia">
  <a:themeElements>
    <a:clrScheme name="Teknologiateollisuus">
      <a:dk1>
        <a:srgbClr val="000000"/>
      </a:dk1>
      <a:lt1>
        <a:srgbClr val="FFFFFF"/>
      </a:lt1>
      <a:dk2>
        <a:srgbClr val="000000"/>
      </a:dk2>
      <a:lt2>
        <a:srgbClr val="FFFFFF"/>
      </a:lt2>
      <a:accent1>
        <a:srgbClr val="0070C0"/>
      </a:accent1>
      <a:accent2>
        <a:srgbClr val="FF00B8"/>
      </a:accent2>
      <a:accent3>
        <a:srgbClr val="85E869"/>
      </a:accent3>
      <a:accent4>
        <a:srgbClr val="FF805C"/>
      </a:accent4>
      <a:accent5>
        <a:srgbClr val="8A0FA6"/>
      </a:accent5>
      <a:accent6>
        <a:srgbClr val="FFFF00"/>
      </a:accent6>
      <a:hlink>
        <a:srgbClr val="0ACFCF"/>
      </a:hlink>
      <a:folHlink>
        <a:srgbClr val="0ACFCF"/>
      </a:folHlink>
    </a:clrScheme>
    <a:fontScheme name="Teknologiateollisuu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alpha val="89999"/>
          </a:srgbClr>
        </a:solidFill>
      </a:spPr>
      <a:bodyPr wrap="square" lIns="0" tIns="0" rIns="0" bIns="0" rtlCol="0"/>
      <a:lstStyle>
        <a:defPPr algn="l">
          <a:defRPr b="1" i="0">
            <a:latin typeface="Verdana" panose="020B0604030504040204" pitchFamily="34" charset="0"/>
          </a:defRPr>
        </a:defPPr>
      </a:lstStyle>
    </a:spDef>
    <a:lnDef>
      <a:spPr>
        <a:ln w="19050"/>
      </a:spPr>
      <a:bodyPr/>
      <a:lstStyle/>
      <a:style>
        <a:lnRef idx="1">
          <a:schemeClr val="accent1"/>
        </a:lnRef>
        <a:fillRef idx="0">
          <a:schemeClr val="accent1"/>
        </a:fillRef>
        <a:effectRef idx="0">
          <a:schemeClr val="accent1"/>
        </a:effectRef>
        <a:fontRef idx="minor">
          <a:schemeClr val="tx1"/>
        </a:fontRef>
      </a:style>
    </a:lnDef>
    <a:txDef>
      <a:spPr/>
      <a:bodyPr vert="horz" wrap="square" lIns="0" tIns="14604" rIns="0" bIns="0" rtlCol="0" anchor="t">
        <a:spAutoFit/>
      </a:bodyPr>
      <a:lstStyle>
        <a:defPPr marL="12700" marR="5080" algn="l">
          <a:lnSpc>
            <a:spcPct val="99900"/>
          </a:lnSpc>
          <a:spcBef>
            <a:spcPts val="114"/>
          </a:spcBef>
          <a:defRPr spc="-10" dirty="0"/>
        </a:defPPr>
      </a:lstStyle>
    </a:txDef>
  </a:objectDefaults>
  <a:extraClrSchemeLst/>
  <a:extLst>
    <a:ext uri="{05A4C25C-085E-4340-85A3-A5531E510DB2}">
      <thm15:themeFamily xmlns:thm15="http://schemas.microsoft.com/office/thememl/2012/main" name="Esitys2" id="{6FDEA7B7-EFC3-4309-9533-EAA1FBEA5E50}" vid="{FA40F1A5-8A09-49EF-B098-5275DA52218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057f711-7d93-472c-a8f6-94be00805750">
      <Terms xmlns="http://schemas.microsoft.com/office/infopath/2007/PartnerControls"/>
    </lcf76f155ced4ddcb4097134ff3c332f>
    <TaxCatchAll xmlns="c296724d-1a81-4a23-b6dd-dca7fd62c6ff" xsi:nil="true"/>
    <Henkil_x00f6_ xmlns="b057f711-7d93-472c-a8f6-94be00805750">
      <UserInfo>
        <DisplayName/>
        <AccountId xsi:nil="true"/>
        <AccountType/>
      </UserInfo>
    </Henkil_x00f6_>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F886EDC3C35ED44386E38662B6DACCDA" ma:contentTypeVersion="20" ma:contentTypeDescription="Luo uusi asiakirja." ma:contentTypeScope="" ma:versionID="5f42a86ea9b9bd6e4171dcdf6da9208f">
  <xsd:schema xmlns:xsd="http://www.w3.org/2001/XMLSchema" xmlns:xs="http://www.w3.org/2001/XMLSchema" xmlns:p="http://schemas.microsoft.com/office/2006/metadata/properties" xmlns:ns2="b057f711-7d93-472c-a8f6-94be00805750" xmlns:ns3="c296724d-1a81-4a23-b6dd-dca7fd62c6ff" targetNamespace="http://schemas.microsoft.com/office/2006/metadata/properties" ma:root="true" ma:fieldsID="414f3867d7ba3fb09d89147dee69305a" ns2:_="" ns3:_="">
    <xsd:import namespace="b057f711-7d93-472c-a8f6-94be00805750"/>
    <xsd:import namespace="c296724d-1a81-4a23-b6dd-dca7fd62c6f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Henkil_x00f6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57f711-7d93-472c-a8f6-94be0080575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f83a129e-02f3-4c10-aeed-b048f014efe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Henkil_x00f6_" ma:index="26" nillable="true" ma:displayName="Henkilö" ma:list="UserInfo" ma:SharePointGroup="0" ma:internalName="Henkil_x00f6_"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96724d-1a81-4a23-b6dd-dca7fd62c6ff"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bddbccb1-85c5-4102-b8cd-d9aa5a21b0d6}" ma:internalName="TaxCatchAll" ma:showField="CatchAllData" ma:web="c296724d-1a81-4a23-b6dd-dca7fd62c6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95BB54-C012-4A19-9A51-D08838346B96}">
  <ds:schemaRefs>
    <ds:schemaRef ds:uri="http://purl.org/dc/elements/1.1/"/>
    <ds:schemaRef ds:uri="http://schemas.microsoft.com/office/infopath/2007/PartnerControls"/>
    <ds:schemaRef ds:uri="b057f711-7d93-472c-a8f6-94be00805750"/>
    <ds:schemaRef ds:uri="http://purl.org/dc/dcmitype/"/>
    <ds:schemaRef ds:uri="http://www.w3.org/XML/1998/namespace"/>
    <ds:schemaRef ds:uri="http://schemas.microsoft.com/office/2006/documentManagement/types"/>
    <ds:schemaRef ds:uri="c296724d-1a81-4a23-b6dd-dca7fd62c6ff"/>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966A60C1-AD85-4E9F-90D2-C2734BE86A6E}">
  <ds:schemaRefs>
    <ds:schemaRef ds:uri="b057f711-7d93-472c-a8f6-94be00805750"/>
    <ds:schemaRef ds:uri="c296724d-1a81-4a23-b6dd-dca7fd62c6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CA141C6-1614-4E2B-BF99-5A47125DD75C}">
  <ds:schemaRefs>
    <ds:schemaRef ds:uri="http://schemas.microsoft.com/sharepoint/v3/contenttype/forms"/>
  </ds:schemaRefs>
</ds:datastoreItem>
</file>

<file path=docMetadata/LabelInfo.xml><?xml version="1.0" encoding="utf-8"?>
<clbl:labelList xmlns:clbl="http://schemas.microsoft.com/office/2020/mipLabelMetadata">
  <clbl:label id="{28fe8840-82fd-49cb-97d6-06397fbe7377}" enabled="1" method="Standard" siteId="{c0b0ba2d-80d8-41e2-a9ff-fda7be656b28}" contentBits="0" removed="0"/>
</clbl:labelList>
</file>

<file path=docProps/app.xml><?xml version="1.0" encoding="utf-8"?>
<Properties xmlns="http://schemas.openxmlformats.org/officeDocument/2006/extended-properties" xmlns:vt="http://schemas.openxmlformats.org/officeDocument/2006/docPropsVTypes">
  <Template>blank</Template>
  <TotalTime>6478</TotalTime>
  <Words>3330</Words>
  <Application>Microsoft Office PowerPoint</Application>
  <PresentationFormat>Näytössä katseltava esitys (16:9)</PresentationFormat>
  <Paragraphs>578</Paragraphs>
  <Slides>61</Slides>
  <Notes>46</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61</vt:i4>
      </vt:variant>
    </vt:vector>
  </HeadingPairs>
  <TitlesOfParts>
    <vt:vector size="64" baseType="lpstr">
      <vt:lpstr>Verdana</vt:lpstr>
      <vt:lpstr>Arial</vt:lpstr>
      <vt:lpstr>Teknologiateollisuus_masterdia</vt:lpstr>
      <vt:lpstr>PowerPoint-esitys</vt:lpstr>
      <vt:lpstr>PowerPoint-esitys</vt:lpstr>
      <vt:lpstr>PowerPoint-esitys</vt:lpstr>
      <vt:lpstr>PowerPoint-esitys</vt:lpstr>
      <vt:lpstr>PowerPoint-esitys</vt:lpstr>
      <vt:lpstr>Time series</vt:lpstr>
      <vt:lpstr>PowerPoint-esitys</vt:lpstr>
      <vt:lpstr>PowerPoint-esitys</vt:lpstr>
      <vt:lpstr>PowerPoint-esitys</vt:lpstr>
      <vt:lpstr>Cyclical situation</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The next three months, expectations Septeber-December?</vt:lpstr>
      <vt:lpstr>PowerPoint-esitys</vt:lpstr>
      <vt:lpstr>PowerPoint-esitys</vt:lpstr>
      <vt:lpstr>PowerPoint-esitys</vt:lpstr>
      <vt:lpstr>PowerPoint-esitys</vt:lpstr>
      <vt:lpstr>PowerPoint-esitys</vt:lpstr>
      <vt:lpstr>PowerPoint-esitys</vt:lpstr>
      <vt:lpstr>Investments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Time series with a more detailed breakdown</vt:lpstr>
      <vt:lpstr>Manufacturing industry</vt:lpstr>
      <vt:lpstr>PowerPoint-esitys</vt:lpstr>
      <vt:lpstr>PowerPoint-esitys</vt:lpstr>
      <vt:lpstr>PowerPoint-esitys</vt:lpstr>
      <vt:lpstr>Services</vt:lpstr>
      <vt:lpstr>PowerPoint-esitys</vt:lpstr>
      <vt:lpstr>PowerPoint-esitys</vt:lpstr>
      <vt:lpstr>PowerPoint-esitys</vt:lpstr>
      <vt:lpstr>Companies with more than 150 employees</vt:lpstr>
      <vt:lpstr>PowerPoint-esitys</vt:lpstr>
      <vt:lpstr>PowerPoint-esitys</vt:lpstr>
      <vt:lpstr>PowerPoint-esitys</vt:lpstr>
      <vt:lpstr>Companies with less than 150 employees</vt:lpstr>
      <vt:lpstr>PowerPoint-esitys</vt:lpstr>
      <vt:lpstr>PowerPoint-esitys</vt:lpstr>
      <vt:lpstr>PowerPoint-esitys</vt:lpstr>
      <vt:lpstr>Free comments on your company's economic situation and outlook</vt:lpstr>
      <vt:lpstr>Open comments:</vt:lpstr>
      <vt:lpstr>Any questions? Contact us! </vt:lpstr>
      <vt:lpstr>PowerPoint-esitys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Mikkonen Hanne</dc:creator>
  <cp:keywords>Teknologiateollisuus_FI</cp:keywords>
  <cp:lastModifiedBy>Mikkonen Hanne</cp:lastModifiedBy>
  <cp:revision>30</cp:revision>
  <cp:lastPrinted>2016-06-09T07:47:11Z</cp:lastPrinted>
  <dcterms:created xsi:type="dcterms:W3CDTF">2026-06-12T06:28:15Z</dcterms:created>
  <dcterms:modified xsi:type="dcterms:W3CDTF">2026-09-22T06:11:41Z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vkameleonVerID">
    <vt:lpwstr>482.21.02.003</vt:lpwstr>
  </property>
  <property fmtid="{D5CDD505-2E9C-101B-9397-08002B2CF9AE}" pid="3" name="dvSaved">
    <vt:lpwstr>1</vt:lpwstr>
  </property>
  <property fmtid="{D5CDD505-2E9C-101B-9397-08002B2CF9AE}" pid="4" name="dvLanguage">
    <vt:lpwstr>1035</vt:lpwstr>
  </property>
  <property fmtid="{D5CDD505-2E9C-101B-9397-08002B2CF9AE}" pid="5" name="dvTemplate">
    <vt:lpwstr>Tekno_fi.potx</vt:lpwstr>
  </property>
  <property fmtid="{D5CDD505-2E9C-101B-9397-08002B2CF9AE}" pid="6" name="dvDefinition">
    <vt:lpwstr>23 (dd_default.xml)</vt:lpwstr>
  </property>
  <property fmtid="{D5CDD505-2E9C-101B-9397-08002B2CF9AE}" pid="7" name="dvDefinitionID">
    <vt:lpwstr>23</vt:lpwstr>
  </property>
  <property fmtid="{D5CDD505-2E9C-101B-9397-08002B2CF9AE}" pid="8" name="dvContentFile">
    <vt:lpwstr>dd_default.xml</vt:lpwstr>
  </property>
  <property fmtid="{D5CDD505-2E9C-101B-9397-08002B2CF9AE}" pid="9" name="dvGlobalVerID">
    <vt:lpwstr>482.90.02.003</vt:lpwstr>
  </property>
  <property fmtid="{D5CDD505-2E9C-101B-9397-08002B2CF9AE}" pid="10" name="dvDefinitionVersion">
    <vt:lpwstr>2.1 / 22.1.2015</vt:lpwstr>
  </property>
  <property fmtid="{D5CDD505-2E9C-101B-9397-08002B2CF9AE}" pid="11" name="filename">
    <vt:lpwstr>false</vt:lpwstr>
  </property>
  <property fmtid="{D5CDD505-2E9C-101B-9397-08002B2CF9AE}" pid="12" name="filenameandpath">
    <vt:lpwstr>false</vt:lpwstr>
  </property>
  <property fmtid="{D5CDD505-2E9C-101B-9397-08002B2CF9AE}" pid="13" name="dvPagenumberExist">
    <vt:lpwstr>1</vt:lpwstr>
  </property>
  <property fmtid="{D5CDD505-2E9C-101B-9397-08002B2CF9AE}" pid="14" name="dvAuthorExist">
    <vt:lpwstr>1</vt:lpwstr>
  </property>
  <property fmtid="{D5CDD505-2E9C-101B-9397-08002B2CF9AE}" pid="15" name="dvDateExist">
    <vt:lpwstr>-1</vt:lpwstr>
  </property>
  <property fmtid="{D5CDD505-2E9C-101B-9397-08002B2CF9AE}" pid="16" name="dvCategory">
    <vt:lpwstr>4</vt:lpwstr>
  </property>
  <property fmtid="{D5CDD505-2E9C-101B-9397-08002B2CF9AE}" pid="17" name="dvCategory_2">
    <vt:lpwstr>0</vt:lpwstr>
  </property>
  <property fmtid="{D5CDD505-2E9C-101B-9397-08002B2CF9AE}" pid="18" name="dvSavepath">
    <vt:lpwstr/>
  </property>
  <property fmtid="{D5CDD505-2E9C-101B-9397-08002B2CF9AE}" pid="19" name="dvUsed">
    <vt:lpwstr>1</vt:lpwstr>
  </property>
  <property fmtid="{D5CDD505-2E9C-101B-9397-08002B2CF9AE}" pid="20" name="dvCompany">
    <vt:lpwstr/>
  </property>
  <property fmtid="{D5CDD505-2E9C-101B-9397-08002B2CF9AE}" pid="21" name="dvSite">
    <vt:lpwstr/>
  </property>
  <property fmtid="{D5CDD505-2E9C-101B-9397-08002B2CF9AE}" pid="22" name="dvNumbering">
    <vt:lpwstr>0</vt:lpwstr>
  </property>
  <property fmtid="{D5CDD505-2E9C-101B-9397-08002B2CF9AE}" pid="23" name="dvDUname">
    <vt:lpwstr>Nora Elers</vt:lpwstr>
  </property>
  <property fmtid="{D5CDD505-2E9C-101B-9397-08002B2CF9AE}" pid="24" name="dvDUdepartment">
    <vt:lpwstr/>
  </property>
  <property fmtid="{D5CDD505-2E9C-101B-9397-08002B2CF9AE}" pid="25" name="dvLogoExist">
    <vt:lpwstr>0</vt:lpwstr>
  </property>
  <property fmtid="{D5CDD505-2E9C-101B-9397-08002B2CF9AE}" pid="26" name="dvCurrentlogo">
    <vt:lpwstr/>
  </property>
  <property fmtid="{D5CDD505-2E9C-101B-9397-08002B2CF9AE}" pid="27" name="ContentTypeId">
    <vt:lpwstr>0x010100F886EDC3C35ED44386E38662B6DACCDA</vt:lpwstr>
  </property>
  <property fmtid="{D5CDD505-2E9C-101B-9397-08002B2CF9AE}" pid="28" name="MediaServiceImageTags">
    <vt:lpwstr/>
  </property>
</Properties>
</file>