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6.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7.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8.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9.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0.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1.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2.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3.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14.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15.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16.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17.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18.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19.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20.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21.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22.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23.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24.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25.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26.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27.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28.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notesSlides/notesSlide29.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30.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31.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32.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notesSlides/notesSlide33.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notesSlides/notesSlide34.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notesSlides/notesSlide35.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notesSlides/notesSlide36.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notesSlides/notesSlide37.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notesSlides/notesSlide38.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notesSlides/notesSlide39.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notesSlides/notesSlide40.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notesSlides/notesSlide4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notesSlides/notesSlide42.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notesSlides/notesSlide43.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notesSlides/notesSlide44.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notesSlides/notesSlide4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notesSlides/notesSlide4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Lst>
  <p:notesMasterIdLst>
    <p:notesMasterId r:id="rId66"/>
  </p:notesMasterIdLst>
  <p:handoutMasterIdLst>
    <p:handoutMasterId r:id="rId67"/>
  </p:handoutMasterIdLst>
  <p:sldIdLst>
    <p:sldId id="259" r:id="rId5"/>
    <p:sldId id="257" r:id="rId6"/>
    <p:sldId id="261" r:id="rId7"/>
    <p:sldId id="2147476820" r:id="rId8"/>
    <p:sldId id="2147476821" r:id="rId9"/>
    <p:sldId id="1264" r:id="rId10"/>
    <p:sldId id="2147476822" r:id="rId11"/>
    <p:sldId id="2147476823" r:id="rId12"/>
    <p:sldId id="2147476824" r:id="rId13"/>
    <p:sldId id="1265" r:id="rId14"/>
    <p:sldId id="1189" r:id="rId15"/>
    <p:sldId id="1190" r:id="rId16"/>
    <p:sldId id="1191" r:id="rId17"/>
    <p:sldId id="2147476825" r:id="rId18"/>
    <p:sldId id="1226" r:id="rId19"/>
    <p:sldId id="1194" r:id="rId20"/>
    <p:sldId id="2147476826" r:id="rId21"/>
    <p:sldId id="1228" r:id="rId22"/>
    <p:sldId id="1198" r:id="rId23"/>
    <p:sldId id="1266" r:id="rId24"/>
    <p:sldId id="264" r:id="rId25"/>
    <p:sldId id="2147476835" r:id="rId26"/>
    <p:sldId id="2147476828" r:id="rId27"/>
    <p:sldId id="1077" r:id="rId28"/>
    <p:sldId id="2147476829" r:id="rId29"/>
    <p:sldId id="1229" r:id="rId30"/>
    <p:sldId id="1268" r:id="rId31"/>
    <p:sldId id="1179" r:id="rId32"/>
    <p:sldId id="1230" r:id="rId33"/>
    <p:sldId id="1225" r:id="rId34"/>
    <p:sldId id="1219" r:id="rId35"/>
    <p:sldId id="1181" r:id="rId36"/>
    <p:sldId id="1182" r:id="rId37"/>
    <p:sldId id="2147476863" r:id="rId38"/>
    <p:sldId id="1183" r:id="rId39"/>
    <p:sldId id="1184" r:id="rId40"/>
    <p:sldId id="1185" r:id="rId41"/>
    <p:sldId id="1216" r:id="rId42"/>
    <p:sldId id="1186" r:id="rId43"/>
    <p:sldId id="1187" r:id="rId44"/>
    <p:sldId id="2147476865" r:id="rId45"/>
    <p:sldId id="2147476849" r:id="rId46"/>
    <p:sldId id="2147476847" r:id="rId47"/>
    <p:sldId id="2147476848" r:id="rId48"/>
    <p:sldId id="2147476850" r:id="rId49"/>
    <p:sldId id="2147476851" r:id="rId50"/>
    <p:sldId id="2147476852" r:id="rId51"/>
    <p:sldId id="2147476853" r:id="rId52"/>
    <p:sldId id="2147476854" r:id="rId53"/>
    <p:sldId id="2147476855" r:id="rId54"/>
    <p:sldId id="2147476856" r:id="rId55"/>
    <p:sldId id="2147476857" r:id="rId56"/>
    <p:sldId id="2147476858" r:id="rId57"/>
    <p:sldId id="2147476859" r:id="rId58"/>
    <p:sldId id="2147476860" r:id="rId59"/>
    <p:sldId id="2147476861" r:id="rId60"/>
    <p:sldId id="2147476862" r:id="rId61"/>
    <p:sldId id="1269" r:id="rId62"/>
    <p:sldId id="2147476864" r:id="rId63"/>
    <p:sldId id="2147476819" r:id="rId64"/>
    <p:sldId id="256" r:id="rId65"/>
  </p:sldIdLst>
  <p:sldSz cx="9144000" cy="5143500" type="screen16x9"/>
  <p:notesSz cx="6797675" cy="9926638"/>
  <p:embeddedFontLst>
    <p:embeddedFont>
      <p:font typeface="Verdana" panose="020B0604030504040204" pitchFamily="34" charset="0"/>
      <p:regular r:id="rId68"/>
      <p:bold r:id="rId69"/>
      <p:italic r:id="rId70"/>
      <p:boldItalic r:id="rId71"/>
    </p:embeddedFont>
  </p:embeddedFontLst>
  <p:defaultTextStyle>
    <a:defPPr>
      <a:defRPr lang="fi-FI"/>
    </a:defPPr>
    <a:lvl1pPr marL="0" algn="l" defTabSz="679871" rtl="0" eaLnBrk="1" latinLnBrk="0" hangingPunct="1">
      <a:defRPr sz="1340" kern="1200">
        <a:solidFill>
          <a:schemeClr val="tx1"/>
        </a:solidFill>
        <a:latin typeface="+mn-lt"/>
        <a:ea typeface="+mn-ea"/>
        <a:cs typeface="+mn-cs"/>
      </a:defRPr>
    </a:lvl1pPr>
    <a:lvl2pPr marL="339932" algn="l" defTabSz="679871" rtl="0" eaLnBrk="1" latinLnBrk="0" hangingPunct="1">
      <a:defRPr sz="1340" kern="1200">
        <a:solidFill>
          <a:schemeClr val="tx1"/>
        </a:solidFill>
        <a:latin typeface="+mn-lt"/>
        <a:ea typeface="+mn-ea"/>
        <a:cs typeface="+mn-cs"/>
      </a:defRPr>
    </a:lvl2pPr>
    <a:lvl3pPr marL="679871" algn="l" defTabSz="679871" rtl="0" eaLnBrk="1" latinLnBrk="0" hangingPunct="1">
      <a:defRPr sz="1340" kern="1200">
        <a:solidFill>
          <a:schemeClr val="tx1"/>
        </a:solidFill>
        <a:latin typeface="+mn-lt"/>
        <a:ea typeface="+mn-ea"/>
        <a:cs typeface="+mn-cs"/>
      </a:defRPr>
    </a:lvl3pPr>
    <a:lvl4pPr marL="1019807" algn="l" defTabSz="679871" rtl="0" eaLnBrk="1" latinLnBrk="0" hangingPunct="1">
      <a:defRPr sz="1340" kern="1200">
        <a:solidFill>
          <a:schemeClr val="tx1"/>
        </a:solidFill>
        <a:latin typeface="+mn-lt"/>
        <a:ea typeface="+mn-ea"/>
        <a:cs typeface="+mn-cs"/>
      </a:defRPr>
    </a:lvl4pPr>
    <a:lvl5pPr marL="1359744" algn="l" defTabSz="679871" rtl="0" eaLnBrk="1" latinLnBrk="0" hangingPunct="1">
      <a:defRPr sz="1340" kern="1200">
        <a:solidFill>
          <a:schemeClr val="tx1"/>
        </a:solidFill>
        <a:latin typeface="+mn-lt"/>
        <a:ea typeface="+mn-ea"/>
        <a:cs typeface="+mn-cs"/>
      </a:defRPr>
    </a:lvl5pPr>
    <a:lvl6pPr marL="1699681" algn="l" defTabSz="679871" rtl="0" eaLnBrk="1" latinLnBrk="0" hangingPunct="1">
      <a:defRPr sz="1340" kern="1200">
        <a:solidFill>
          <a:schemeClr val="tx1"/>
        </a:solidFill>
        <a:latin typeface="+mn-lt"/>
        <a:ea typeface="+mn-ea"/>
        <a:cs typeface="+mn-cs"/>
      </a:defRPr>
    </a:lvl6pPr>
    <a:lvl7pPr marL="2039614" algn="l" defTabSz="679871" rtl="0" eaLnBrk="1" latinLnBrk="0" hangingPunct="1">
      <a:defRPr sz="1340" kern="1200">
        <a:solidFill>
          <a:schemeClr val="tx1"/>
        </a:solidFill>
        <a:latin typeface="+mn-lt"/>
        <a:ea typeface="+mn-ea"/>
        <a:cs typeface="+mn-cs"/>
      </a:defRPr>
    </a:lvl7pPr>
    <a:lvl8pPr marL="2379548" algn="l" defTabSz="679871" rtl="0" eaLnBrk="1" latinLnBrk="0" hangingPunct="1">
      <a:defRPr sz="1340" kern="1200">
        <a:solidFill>
          <a:schemeClr val="tx1"/>
        </a:solidFill>
        <a:latin typeface="+mn-lt"/>
        <a:ea typeface="+mn-ea"/>
        <a:cs typeface="+mn-cs"/>
      </a:defRPr>
    </a:lvl8pPr>
    <a:lvl9pPr marL="2719486" algn="l" defTabSz="679871" rtl="0" eaLnBrk="1" latinLnBrk="0" hangingPunct="1">
      <a:defRPr sz="134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9A890D-251F-ECE3-A557-4B3ABCC50171}" name="Lounasheimo Antton" initials="LA" userId="S::antton.lounasheimo@teknologiateollisuus.fi::cbfd89ae-6248-49d4-b982-d167aa95a9a7" providerId="AD"/>
  <p188:author id="{85E067B0-3663-27D0-1042-7F4872463D73}" name="Forsman Daniel" initials="DF" userId="S::daniel.forsman@teknologiateollisuus.fi::b038ca1f-4869-45fe-b1a0-0f797255fadd" providerId="AD"/>
  <p188:author id="{4CD29BB4-4F9F-E7E9-5894-F24B2130E509}" name="Pesu Emma" initials="EP" userId="S::Emma.Pesu@teknologiateollisuus.fi::43d19c21-62bc-4772-915f-29c24310ad1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ukonen Sini" initials="KS" lastIdx="7" clrIdx="0">
    <p:extLst>
      <p:ext uri="{19B8F6BF-5375-455C-9EA6-DF929625EA0E}">
        <p15:presenceInfo xmlns:p15="http://schemas.microsoft.com/office/powerpoint/2012/main" userId="S-1-5-21-1871869801-2214748161-1963216912-12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1F94"/>
    <a:srgbClr val="E0D9F4"/>
    <a:srgbClr val="FFFF00"/>
    <a:srgbClr val="0E78B2"/>
    <a:srgbClr val="0ECFCF"/>
    <a:srgbClr val="86E869"/>
    <a:srgbClr val="FF805C"/>
    <a:srgbClr val="FF00B8"/>
    <a:srgbClr val="8A0FA6"/>
    <a:srgbClr val="421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Normaali tyyli 2 - Korostu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Normaali tyyli 2 - Korost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257" autoAdjust="0"/>
  </p:normalViewPr>
  <p:slideViewPr>
    <p:cSldViewPr snapToGrid="0">
      <p:cViewPr varScale="1">
        <p:scale>
          <a:sx n="151" d="100"/>
          <a:sy n="151" d="100"/>
        </p:scale>
        <p:origin x="240" y="144"/>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font" Target="fonts/font1.fntdata"/><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font" Target="fonts/font2.fntdata"/><Relationship Id="rId77"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font" Target="fonts/font3.fntdata"/><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78"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font" Target="fonts/font4.fntdata"/><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konen Hanne" userId="5a557d90-2fc0-4583-be01-62766ce855fb" providerId="ADAL" clId="{6B3A4193-5657-4015-B2F2-156642724D3C}"/>
    <pc:docChg chg="custSel modSld">
      <pc:chgData name="Mikkonen Hanne" userId="5a557d90-2fc0-4583-be01-62766ce855fb" providerId="ADAL" clId="{6B3A4193-5657-4015-B2F2-156642724D3C}" dt="2026-09-17T07:47:58.926" v="38" actId="207"/>
      <pc:docMkLst>
        <pc:docMk/>
      </pc:docMkLst>
      <pc:sldChg chg="modSp mod">
        <pc:chgData name="Mikkonen Hanne" userId="5a557d90-2fc0-4583-be01-62766ce855fb" providerId="ADAL" clId="{6B3A4193-5657-4015-B2F2-156642724D3C}" dt="2026-09-17T07:47:58.926" v="38" actId="207"/>
        <pc:sldMkLst>
          <pc:docMk/>
          <pc:sldMk cId="1695645028" sldId="1225"/>
        </pc:sldMkLst>
        <pc:spChg chg="mod">
          <ac:chgData name="Mikkonen Hanne" userId="5a557d90-2fc0-4583-be01-62766ce855fb" providerId="ADAL" clId="{6B3A4193-5657-4015-B2F2-156642724D3C}" dt="2026-09-17T07:47:58.926" v="38" actId="207"/>
          <ac:spMkLst>
            <pc:docMk/>
            <pc:sldMk cId="1695645028" sldId="1225"/>
            <ac:spMk id="2" creationId="{C4DB9504-780A-98D3-845D-5334A37F0021}"/>
          </ac:spMkLst>
        </pc:spChg>
      </pc:sldChg>
      <pc:sldChg chg="modSp mod">
        <pc:chgData name="Mikkonen Hanne" userId="5a557d90-2fc0-4583-be01-62766ce855fb" providerId="ADAL" clId="{6B3A4193-5657-4015-B2F2-156642724D3C}" dt="2026-09-17T07:46:13.979" v="3" actId="20577"/>
        <pc:sldMkLst>
          <pc:docMk/>
          <pc:sldMk cId="3104835786" sldId="1266"/>
        </pc:sldMkLst>
        <pc:spChg chg="mod">
          <ac:chgData name="Mikkonen Hanne" userId="5a557d90-2fc0-4583-be01-62766ce855fb" providerId="ADAL" clId="{6B3A4193-5657-4015-B2F2-156642724D3C}" dt="2026-09-17T07:46:13.979" v="3" actId="20577"/>
          <ac:spMkLst>
            <pc:docMk/>
            <pc:sldMk cId="3104835786" sldId="1266"/>
            <ac:spMk id="6" creationId="{CC80F107-E8E2-DB9D-269A-CB9605845D45}"/>
          </ac:spMkLst>
        </pc:spChg>
      </pc:sldChg>
      <pc:sldChg chg="modSp mod">
        <pc:chgData name="Mikkonen Hanne" userId="5a557d90-2fc0-4583-be01-62766ce855fb" providerId="ADAL" clId="{6B3A4193-5657-4015-B2F2-156642724D3C}" dt="2026-09-17T07:46:34.263" v="9" actId="1076"/>
        <pc:sldMkLst>
          <pc:docMk/>
          <pc:sldMk cId="4038888530" sldId="2147476847"/>
        </pc:sldMkLst>
        <pc:spChg chg="mod">
          <ac:chgData name="Mikkonen Hanne" userId="5a557d90-2fc0-4583-be01-62766ce855fb" providerId="ADAL" clId="{6B3A4193-5657-4015-B2F2-156642724D3C}" dt="2026-09-17T07:46:24.602" v="5" actId="20577"/>
          <ac:spMkLst>
            <pc:docMk/>
            <pc:sldMk cId="4038888530" sldId="2147476847"/>
            <ac:spMk id="2" creationId="{307C1BDF-160A-3554-4CA8-E007A655A04F}"/>
          </ac:spMkLst>
        </pc:spChg>
        <pc:spChg chg="mod">
          <ac:chgData name="Mikkonen Hanne" userId="5a557d90-2fc0-4583-be01-62766ce855fb" providerId="ADAL" clId="{6B3A4193-5657-4015-B2F2-156642724D3C}" dt="2026-09-17T07:46:34.263" v="9" actId="1076"/>
          <ac:spMkLst>
            <pc:docMk/>
            <pc:sldMk cId="4038888530" sldId="2147476847"/>
            <ac:spMk id="6" creationId="{17BB93E6-9ED7-CE76-8A5D-9F0E7B1D0ED4}"/>
          </ac:spMkLst>
        </pc:spChg>
      </pc:sldChg>
      <pc:sldChg chg="delSp modSp mod">
        <pc:chgData name="Mikkonen Hanne" userId="5a557d90-2fc0-4583-be01-62766ce855fb" providerId="ADAL" clId="{6B3A4193-5657-4015-B2F2-156642724D3C}" dt="2026-09-17T07:46:47.152" v="13" actId="6549"/>
        <pc:sldMkLst>
          <pc:docMk/>
          <pc:sldMk cId="2178227643" sldId="2147476848"/>
        </pc:sldMkLst>
        <pc:spChg chg="mod">
          <ac:chgData name="Mikkonen Hanne" userId="5a557d90-2fc0-4583-be01-62766ce855fb" providerId="ADAL" clId="{6B3A4193-5657-4015-B2F2-156642724D3C}" dt="2026-09-17T07:46:47.152" v="13" actId="6549"/>
          <ac:spMkLst>
            <pc:docMk/>
            <pc:sldMk cId="2178227643" sldId="2147476848"/>
            <ac:spMk id="2" creationId="{940FE8C6-5E1E-5517-F99D-4013E39A6634}"/>
          </ac:spMkLst>
        </pc:spChg>
        <pc:spChg chg="del">
          <ac:chgData name="Mikkonen Hanne" userId="5a557d90-2fc0-4583-be01-62766ce855fb" providerId="ADAL" clId="{6B3A4193-5657-4015-B2F2-156642724D3C}" dt="2026-09-17T07:46:39.368" v="10" actId="478"/>
          <ac:spMkLst>
            <pc:docMk/>
            <pc:sldMk cId="2178227643" sldId="2147476848"/>
            <ac:spMk id="6" creationId="{8F080EDC-164F-BF73-CF44-B7F24DC63E52}"/>
          </ac:spMkLst>
        </pc:spChg>
      </pc:sldChg>
      <pc:sldChg chg="delSp modSp mod">
        <pc:chgData name="Mikkonen Hanne" userId="5a557d90-2fc0-4583-be01-62766ce855fb" providerId="ADAL" clId="{6B3A4193-5657-4015-B2F2-156642724D3C}" dt="2026-09-17T07:46:43" v="12" actId="6549"/>
        <pc:sldMkLst>
          <pc:docMk/>
          <pc:sldMk cId="3457143273" sldId="2147476850"/>
        </pc:sldMkLst>
        <pc:spChg chg="mod">
          <ac:chgData name="Mikkonen Hanne" userId="5a557d90-2fc0-4583-be01-62766ce855fb" providerId="ADAL" clId="{6B3A4193-5657-4015-B2F2-156642724D3C}" dt="2026-09-17T07:46:43" v="12" actId="6549"/>
          <ac:spMkLst>
            <pc:docMk/>
            <pc:sldMk cId="3457143273" sldId="2147476850"/>
            <ac:spMk id="2" creationId="{6EDAB358-82E0-5566-3E03-3CDB241FDC54}"/>
          </ac:spMkLst>
        </pc:spChg>
        <pc:spChg chg="del">
          <ac:chgData name="Mikkonen Hanne" userId="5a557d90-2fc0-4583-be01-62766ce855fb" providerId="ADAL" clId="{6B3A4193-5657-4015-B2F2-156642724D3C}" dt="2026-09-17T07:46:41.543" v="11" actId="478"/>
          <ac:spMkLst>
            <pc:docMk/>
            <pc:sldMk cId="3457143273" sldId="2147476850"/>
            <ac:spMk id="6" creationId="{B0CE1187-CDC4-F399-90BF-80BC0E8B8AD6}"/>
          </ac:spMkLst>
        </pc:spChg>
      </pc:sldChg>
      <pc:sldChg chg="modSp mod">
        <pc:chgData name="Mikkonen Hanne" userId="5a557d90-2fc0-4583-be01-62766ce855fb" providerId="ADAL" clId="{6B3A4193-5657-4015-B2F2-156642724D3C}" dt="2026-09-17T07:46:52.610" v="14" actId="6549"/>
        <pc:sldMkLst>
          <pc:docMk/>
          <pc:sldMk cId="3000642447" sldId="2147476852"/>
        </pc:sldMkLst>
        <pc:spChg chg="mod">
          <ac:chgData name="Mikkonen Hanne" userId="5a557d90-2fc0-4583-be01-62766ce855fb" providerId="ADAL" clId="{6B3A4193-5657-4015-B2F2-156642724D3C}" dt="2026-09-17T07:46:52.610" v="14" actId="6549"/>
          <ac:spMkLst>
            <pc:docMk/>
            <pc:sldMk cId="3000642447" sldId="2147476852"/>
            <ac:spMk id="2" creationId="{032A7018-E6DF-165F-1251-2FFC043DF746}"/>
          </ac:spMkLst>
        </pc:spChg>
      </pc:sldChg>
      <pc:sldChg chg="modSp mod">
        <pc:chgData name="Mikkonen Hanne" userId="5a557d90-2fc0-4583-be01-62766ce855fb" providerId="ADAL" clId="{6B3A4193-5657-4015-B2F2-156642724D3C}" dt="2026-09-17T07:46:56.391" v="15" actId="6549"/>
        <pc:sldMkLst>
          <pc:docMk/>
          <pc:sldMk cId="1747841349" sldId="2147476853"/>
        </pc:sldMkLst>
        <pc:spChg chg="mod">
          <ac:chgData name="Mikkonen Hanne" userId="5a557d90-2fc0-4583-be01-62766ce855fb" providerId="ADAL" clId="{6B3A4193-5657-4015-B2F2-156642724D3C}" dt="2026-09-17T07:46:56.391" v="15" actId="6549"/>
          <ac:spMkLst>
            <pc:docMk/>
            <pc:sldMk cId="1747841349" sldId="2147476853"/>
            <ac:spMk id="2" creationId="{C69C7859-5CC4-8C38-93A7-C175F6D8B587}"/>
          </ac:spMkLst>
        </pc:spChg>
      </pc:sldChg>
      <pc:sldChg chg="modSp mod">
        <pc:chgData name="Mikkonen Hanne" userId="5a557d90-2fc0-4583-be01-62766ce855fb" providerId="ADAL" clId="{6B3A4193-5657-4015-B2F2-156642724D3C}" dt="2026-09-17T07:46:59.995" v="16" actId="6549"/>
        <pc:sldMkLst>
          <pc:docMk/>
          <pc:sldMk cId="3501531443" sldId="2147476854"/>
        </pc:sldMkLst>
        <pc:spChg chg="mod">
          <ac:chgData name="Mikkonen Hanne" userId="5a557d90-2fc0-4583-be01-62766ce855fb" providerId="ADAL" clId="{6B3A4193-5657-4015-B2F2-156642724D3C}" dt="2026-09-17T07:46:59.995" v="16" actId="6549"/>
          <ac:spMkLst>
            <pc:docMk/>
            <pc:sldMk cId="3501531443" sldId="2147476854"/>
            <ac:spMk id="2" creationId="{A55231B5-4149-81D6-02E6-3834CFCDD4BF}"/>
          </ac:spMkLst>
        </pc:spChg>
      </pc:sldChg>
      <pc:sldChg chg="modSp mod">
        <pc:chgData name="Mikkonen Hanne" userId="5a557d90-2fc0-4583-be01-62766ce855fb" providerId="ADAL" clId="{6B3A4193-5657-4015-B2F2-156642724D3C}" dt="2026-09-17T07:47:04.755" v="21" actId="20577"/>
        <pc:sldMkLst>
          <pc:docMk/>
          <pc:sldMk cId="1892145875" sldId="2147476856"/>
        </pc:sldMkLst>
        <pc:spChg chg="mod">
          <ac:chgData name="Mikkonen Hanne" userId="5a557d90-2fc0-4583-be01-62766ce855fb" providerId="ADAL" clId="{6B3A4193-5657-4015-B2F2-156642724D3C}" dt="2026-09-17T07:47:04.755" v="21" actId="20577"/>
          <ac:spMkLst>
            <pc:docMk/>
            <pc:sldMk cId="1892145875" sldId="2147476856"/>
            <ac:spMk id="2" creationId="{06B1962C-11BA-DB3D-4F26-B108E2BBE756}"/>
          </ac:spMkLst>
        </pc:spChg>
      </pc:sldChg>
      <pc:sldChg chg="modSp mod">
        <pc:chgData name="Mikkonen Hanne" userId="5a557d90-2fc0-4583-be01-62766ce855fb" providerId="ADAL" clId="{6B3A4193-5657-4015-B2F2-156642724D3C}" dt="2026-09-17T07:47:09.178" v="25" actId="6549"/>
        <pc:sldMkLst>
          <pc:docMk/>
          <pc:sldMk cId="3348744115" sldId="2147476857"/>
        </pc:sldMkLst>
        <pc:spChg chg="mod">
          <ac:chgData name="Mikkonen Hanne" userId="5a557d90-2fc0-4583-be01-62766ce855fb" providerId="ADAL" clId="{6B3A4193-5657-4015-B2F2-156642724D3C}" dt="2026-09-17T07:47:09.178" v="25" actId="6549"/>
          <ac:spMkLst>
            <pc:docMk/>
            <pc:sldMk cId="3348744115" sldId="2147476857"/>
            <ac:spMk id="2" creationId="{4B8EF733-3C2F-4225-497D-D8E337A4BC4C}"/>
          </ac:spMkLst>
        </pc:spChg>
      </pc:sldChg>
      <pc:sldChg chg="modSp mod">
        <pc:chgData name="Mikkonen Hanne" userId="5a557d90-2fc0-4583-be01-62766ce855fb" providerId="ADAL" clId="{6B3A4193-5657-4015-B2F2-156642724D3C}" dt="2026-09-17T07:47:13.316" v="26" actId="20577"/>
        <pc:sldMkLst>
          <pc:docMk/>
          <pc:sldMk cId="2880506682" sldId="2147476858"/>
        </pc:sldMkLst>
        <pc:spChg chg="mod">
          <ac:chgData name="Mikkonen Hanne" userId="5a557d90-2fc0-4583-be01-62766ce855fb" providerId="ADAL" clId="{6B3A4193-5657-4015-B2F2-156642724D3C}" dt="2026-09-17T07:47:13.316" v="26" actId="20577"/>
          <ac:spMkLst>
            <pc:docMk/>
            <pc:sldMk cId="2880506682" sldId="2147476858"/>
            <ac:spMk id="2" creationId="{656B0EBF-E217-49A2-0CED-3BE4BF887730}"/>
          </ac:spMkLst>
        </pc:spChg>
      </pc:sldChg>
      <pc:sldChg chg="modSp mod">
        <pc:chgData name="Mikkonen Hanne" userId="5a557d90-2fc0-4583-be01-62766ce855fb" providerId="ADAL" clId="{6B3A4193-5657-4015-B2F2-156642724D3C}" dt="2026-09-17T07:47:21.062" v="30" actId="20577"/>
        <pc:sldMkLst>
          <pc:docMk/>
          <pc:sldMk cId="1325731524" sldId="2147476860"/>
        </pc:sldMkLst>
        <pc:spChg chg="mod">
          <ac:chgData name="Mikkonen Hanne" userId="5a557d90-2fc0-4583-be01-62766ce855fb" providerId="ADAL" clId="{6B3A4193-5657-4015-B2F2-156642724D3C}" dt="2026-09-17T07:47:21.062" v="30" actId="20577"/>
          <ac:spMkLst>
            <pc:docMk/>
            <pc:sldMk cId="1325731524" sldId="2147476860"/>
            <ac:spMk id="2" creationId="{290C3A87-E038-BDAF-62EF-4BDA1597AD9B}"/>
          </ac:spMkLst>
        </pc:spChg>
      </pc:sldChg>
      <pc:sldChg chg="modSp mod">
        <pc:chgData name="Mikkonen Hanne" userId="5a557d90-2fc0-4583-be01-62766ce855fb" providerId="ADAL" clId="{6B3A4193-5657-4015-B2F2-156642724D3C}" dt="2026-09-17T07:47:23.827" v="32" actId="20577"/>
        <pc:sldMkLst>
          <pc:docMk/>
          <pc:sldMk cId="2240819260" sldId="2147476861"/>
        </pc:sldMkLst>
        <pc:spChg chg="mod">
          <ac:chgData name="Mikkonen Hanne" userId="5a557d90-2fc0-4583-be01-62766ce855fb" providerId="ADAL" clId="{6B3A4193-5657-4015-B2F2-156642724D3C}" dt="2026-09-17T07:47:23.827" v="32" actId="20577"/>
          <ac:spMkLst>
            <pc:docMk/>
            <pc:sldMk cId="2240819260" sldId="2147476861"/>
            <ac:spMk id="2" creationId="{F4A08199-3863-E012-D2C1-29F3A1956B20}"/>
          </ac:spMkLst>
        </pc:spChg>
      </pc:sldChg>
      <pc:sldChg chg="modSp mod">
        <pc:chgData name="Mikkonen Hanne" userId="5a557d90-2fc0-4583-be01-62766ce855fb" providerId="ADAL" clId="{6B3A4193-5657-4015-B2F2-156642724D3C}" dt="2026-09-17T07:47:27.887" v="37" actId="20577"/>
        <pc:sldMkLst>
          <pc:docMk/>
          <pc:sldMk cId="181313741" sldId="2147476862"/>
        </pc:sldMkLst>
        <pc:spChg chg="mod">
          <ac:chgData name="Mikkonen Hanne" userId="5a557d90-2fc0-4583-be01-62766ce855fb" providerId="ADAL" clId="{6B3A4193-5657-4015-B2F2-156642724D3C}" dt="2026-09-17T07:47:27.887" v="37" actId="20577"/>
          <ac:spMkLst>
            <pc:docMk/>
            <pc:sldMk cId="181313741" sldId="2147476862"/>
            <ac:spMk id="2" creationId="{C5C05050-F4FA-F0F3-E230-E031E03990A5}"/>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a:t>Henkilöstön suuruusluokka</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bar"/>
        <c:grouping val="clustered"/>
        <c:varyColors val="0"/>
        <c:ser>
          <c:idx val="0"/>
          <c:order val="0"/>
          <c:tx>
            <c:strRef>
              <c:f>Taul1!$B$1</c:f>
              <c:strCache>
                <c:ptCount val="1"/>
                <c:pt idx="0">
                  <c:v>Koko jäsenistö</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Yli 1000 hlö</c:v>
                </c:pt>
                <c:pt idx="1">
                  <c:v>500-999 hlö</c:v>
                </c:pt>
                <c:pt idx="2">
                  <c:v>250-499 hlö</c:v>
                </c:pt>
                <c:pt idx="3">
                  <c:v>1-249 hlö</c:v>
                </c:pt>
              </c:strCache>
            </c:strRef>
          </c:cat>
          <c:val>
            <c:numLit>
              <c:formatCode>General</c:formatCode>
              <c:ptCount val="4"/>
              <c:pt idx="0">
                <c:v>0.02</c:v>
              </c:pt>
              <c:pt idx="1">
                <c:v>0.03</c:v>
              </c:pt>
              <c:pt idx="2">
                <c:v>0.06</c:v>
              </c:pt>
              <c:pt idx="3">
                <c:v>0.9</c:v>
              </c:pt>
            </c:numLit>
          </c:val>
          <c:extLst>
            <c:ext xmlns:c16="http://schemas.microsoft.com/office/drawing/2014/chart" uri="{C3380CC4-5D6E-409C-BE32-E72D297353CC}">
              <c16:uniqueId val="{00000000-8C0C-484B-BE85-0914B382E14C}"/>
            </c:ext>
          </c:extLst>
        </c:ser>
        <c:ser>
          <c:idx val="1"/>
          <c:order val="1"/>
          <c:tx>
            <c:strRef>
              <c:f>Taul1!$C$1</c:f>
              <c:strCache>
                <c:ptCount val="1"/>
                <c:pt idx="0">
                  <c:v>TeknoBaro</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Yli 1000 hlö</c:v>
                </c:pt>
                <c:pt idx="1">
                  <c:v>500-999 hlö</c:v>
                </c:pt>
                <c:pt idx="2">
                  <c:v>250-499 hlö</c:v>
                </c:pt>
                <c:pt idx="3">
                  <c:v>1-249 hlö</c:v>
                </c:pt>
              </c:strCache>
            </c:strRef>
          </c:cat>
          <c:val>
            <c:numLit>
              <c:formatCode>General</c:formatCode>
              <c:ptCount val="4"/>
              <c:pt idx="0">
                <c:v>0.02</c:v>
              </c:pt>
              <c:pt idx="1">
                <c:v>0.02</c:v>
              </c:pt>
              <c:pt idx="2">
                <c:v>0.06</c:v>
              </c:pt>
              <c:pt idx="3">
                <c:v>0.9</c:v>
              </c:pt>
            </c:numLit>
          </c:val>
          <c:extLst>
            <c:ext xmlns:c16="http://schemas.microsoft.com/office/drawing/2014/chart" uri="{C3380CC4-5D6E-409C-BE32-E72D297353CC}">
              <c16:uniqueId val="{00000001-8C0C-484B-BE85-0914B382E14C}"/>
            </c:ext>
          </c:extLst>
        </c:ser>
        <c:dLbls>
          <c:showLegendKey val="0"/>
          <c:showVal val="0"/>
          <c:showCatName val="0"/>
          <c:showSerName val="0"/>
          <c:showPercent val="0"/>
          <c:showBubbleSize val="0"/>
        </c:dLbls>
        <c:gapWidth val="182"/>
        <c:axId val="621864864"/>
        <c:axId val="621866784"/>
      </c:barChart>
      <c:catAx>
        <c:axId val="621864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621866784"/>
        <c:crosses val="autoZero"/>
        <c:auto val="1"/>
        <c:lblAlgn val="ctr"/>
        <c:lblOffset val="100"/>
        <c:noMultiLvlLbl val="0"/>
      </c:catAx>
      <c:valAx>
        <c:axId val="621866784"/>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2186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a:t>Yrityksen toimiala</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bar"/>
        <c:grouping val="clustered"/>
        <c:varyColors val="0"/>
        <c:ser>
          <c:idx val="0"/>
          <c:order val="0"/>
          <c:tx>
            <c:strRef>
              <c:f>Taul1!$B$1</c:f>
              <c:strCache>
                <c:ptCount val="1"/>
                <c:pt idx="0">
                  <c:v>Koko jäsenistö</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Tietotekniikka</c:v>
                </c:pt>
                <c:pt idx="1">
                  <c:v>Suunnittelu ja konsultointi</c:v>
                </c:pt>
                <c:pt idx="2">
                  <c:v>Metallien jalostus</c:v>
                </c:pt>
                <c:pt idx="3">
                  <c:v>Kone- ja metallituoteteollisuus</c:v>
                </c:pt>
                <c:pt idx="4">
                  <c:v>Elektroniikka- ja sähköteollisuus</c:v>
                </c:pt>
              </c:strCache>
            </c:strRef>
          </c:cat>
          <c:val>
            <c:numLit>
              <c:formatCode>General</c:formatCode>
              <c:ptCount val="5"/>
              <c:pt idx="0">
                <c:v>0.22</c:v>
              </c:pt>
              <c:pt idx="1">
                <c:v>0.06</c:v>
              </c:pt>
              <c:pt idx="2">
                <c:v>0.03</c:v>
              </c:pt>
              <c:pt idx="3">
                <c:v>0.54</c:v>
              </c:pt>
              <c:pt idx="4">
                <c:v>0.14000000000000001</c:v>
              </c:pt>
            </c:numLit>
          </c:val>
          <c:extLst>
            <c:ext xmlns:c16="http://schemas.microsoft.com/office/drawing/2014/chart" uri="{C3380CC4-5D6E-409C-BE32-E72D297353CC}">
              <c16:uniqueId val="{00000000-54A4-4828-BEC7-617EFA652113}"/>
            </c:ext>
          </c:extLst>
        </c:ser>
        <c:ser>
          <c:idx val="1"/>
          <c:order val="1"/>
          <c:tx>
            <c:strRef>
              <c:f>Taul1!$C$1</c:f>
              <c:strCache>
                <c:ptCount val="1"/>
                <c:pt idx="0">
                  <c:v>TeknoBaro</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Tietotekniikka</c:v>
                </c:pt>
                <c:pt idx="1">
                  <c:v>Suunnittelu ja konsultointi</c:v>
                </c:pt>
                <c:pt idx="2">
                  <c:v>Metallien jalostus</c:v>
                </c:pt>
                <c:pt idx="3">
                  <c:v>Kone- ja metallituoteteollisuus</c:v>
                </c:pt>
                <c:pt idx="4">
                  <c:v>Elektroniikka- ja sähköteollisuus</c:v>
                </c:pt>
              </c:strCache>
            </c:strRef>
          </c:cat>
          <c:val>
            <c:numLit>
              <c:formatCode>General</c:formatCode>
              <c:ptCount val="5"/>
              <c:pt idx="0">
                <c:v>0.15</c:v>
              </c:pt>
              <c:pt idx="1">
                <c:v>0.09</c:v>
              </c:pt>
              <c:pt idx="2">
                <c:v>0.04</c:v>
              </c:pt>
              <c:pt idx="3">
                <c:v>0.56000000000000005</c:v>
              </c:pt>
              <c:pt idx="4">
                <c:v>0.16</c:v>
              </c:pt>
            </c:numLit>
          </c:val>
          <c:extLst>
            <c:ext xmlns:c16="http://schemas.microsoft.com/office/drawing/2014/chart" uri="{C3380CC4-5D6E-409C-BE32-E72D297353CC}">
              <c16:uniqueId val="{00000001-54A4-4828-BEC7-617EFA652113}"/>
            </c:ext>
          </c:extLst>
        </c:ser>
        <c:dLbls>
          <c:showLegendKey val="0"/>
          <c:showVal val="0"/>
          <c:showCatName val="0"/>
          <c:showSerName val="0"/>
          <c:showPercent val="0"/>
          <c:showBubbleSize val="0"/>
        </c:dLbls>
        <c:gapWidth val="182"/>
        <c:axId val="621864864"/>
        <c:axId val="621866784"/>
      </c:barChart>
      <c:catAx>
        <c:axId val="621864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621866784"/>
        <c:crosses val="autoZero"/>
        <c:auto val="1"/>
        <c:lblAlgn val="ctr"/>
        <c:lblOffset val="100"/>
        <c:noMultiLvlLbl val="0"/>
      </c:catAx>
      <c:valAx>
        <c:axId val="621866784"/>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2186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a:t>Henkilöstön suuruusluokka</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bar"/>
        <c:grouping val="clustered"/>
        <c:varyColors val="0"/>
        <c:ser>
          <c:idx val="0"/>
          <c:order val="0"/>
          <c:tx>
            <c:strRef>
              <c:f>Taul1!$B$1</c:f>
              <c:strCache>
                <c:ptCount val="1"/>
                <c:pt idx="0">
                  <c:v> TeknoBaro </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Yli 1000 hlö</c:v>
                </c:pt>
                <c:pt idx="1">
                  <c:v>500-999 hlö</c:v>
                </c:pt>
                <c:pt idx="2">
                  <c:v>250-499 hlö</c:v>
                </c:pt>
                <c:pt idx="3">
                  <c:v>1-249 hlö</c:v>
                </c:pt>
              </c:strCache>
            </c:strRef>
          </c:cat>
          <c:val>
            <c:numLit>
              <c:formatCode>General</c:formatCode>
              <c:ptCount val="4"/>
              <c:pt idx="0">
                <c:v>7</c:v>
              </c:pt>
              <c:pt idx="1">
                <c:v>7</c:v>
              </c:pt>
              <c:pt idx="2">
                <c:v>17</c:v>
              </c:pt>
              <c:pt idx="3">
                <c:v>277</c:v>
              </c:pt>
            </c:numLit>
          </c:val>
          <c:extLst>
            <c:ext xmlns:c16="http://schemas.microsoft.com/office/drawing/2014/chart" uri="{C3380CC4-5D6E-409C-BE32-E72D297353CC}">
              <c16:uniqueId val="{00000000-8F24-469F-AA6F-2CD00ABC6830}"/>
            </c:ext>
          </c:extLst>
        </c:ser>
        <c:dLbls>
          <c:showLegendKey val="0"/>
          <c:showVal val="0"/>
          <c:showCatName val="0"/>
          <c:showSerName val="0"/>
          <c:showPercent val="0"/>
          <c:showBubbleSize val="0"/>
        </c:dLbls>
        <c:gapWidth val="182"/>
        <c:axId val="621864864"/>
        <c:axId val="621866784"/>
      </c:barChart>
      <c:catAx>
        <c:axId val="621864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621866784"/>
        <c:crosses val="autoZero"/>
        <c:auto val="1"/>
        <c:lblAlgn val="ctr"/>
        <c:lblOffset val="100"/>
        <c:noMultiLvlLbl val="0"/>
      </c:catAx>
      <c:valAx>
        <c:axId val="621866784"/>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2186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a:t>Yrityksen toimiala</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bar"/>
        <c:grouping val="clustered"/>
        <c:varyColors val="0"/>
        <c:ser>
          <c:idx val="0"/>
          <c:order val="0"/>
          <c:tx>
            <c:strRef>
              <c:f>Taul1!$B$1</c:f>
              <c:strCache>
                <c:ptCount val="1"/>
                <c:pt idx="0">
                  <c:v> TeknoBaro </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Tietotekniikka</c:v>
                </c:pt>
                <c:pt idx="1">
                  <c:v>Suunnittelu ja konsultointi</c:v>
                </c:pt>
                <c:pt idx="2">
                  <c:v>Metallien jalostus</c:v>
                </c:pt>
                <c:pt idx="3">
                  <c:v>Kone- ja metallituoteteollisuus</c:v>
                </c:pt>
                <c:pt idx="4">
                  <c:v>Elektroniikka- ja sähköteollisuus</c:v>
                </c:pt>
              </c:strCache>
            </c:strRef>
          </c:cat>
          <c:val>
            <c:numLit>
              <c:formatCode>General</c:formatCode>
              <c:ptCount val="5"/>
              <c:pt idx="0">
                <c:v>45</c:v>
              </c:pt>
              <c:pt idx="1">
                <c:v>27</c:v>
              </c:pt>
              <c:pt idx="2">
                <c:v>12</c:v>
              </c:pt>
              <c:pt idx="3">
                <c:v>174</c:v>
              </c:pt>
              <c:pt idx="4">
                <c:v>50</c:v>
              </c:pt>
            </c:numLit>
          </c:val>
          <c:extLst>
            <c:ext xmlns:c16="http://schemas.microsoft.com/office/drawing/2014/chart" uri="{C3380CC4-5D6E-409C-BE32-E72D297353CC}">
              <c16:uniqueId val="{00000000-CD04-4357-AB8D-CC434C0CE426}"/>
            </c:ext>
          </c:extLst>
        </c:ser>
        <c:dLbls>
          <c:showLegendKey val="0"/>
          <c:showVal val="0"/>
          <c:showCatName val="0"/>
          <c:showSerName val="0"/>
          <c:showPercent val="0"/>
          <c:showBubbleSize val="0"/>
        </c:dLbls>
        <c:gapWidth val="182"/>
        <c:axId val="621864864"/>
        <c:axId val="621866784"/>
      </c:barChart>
      <c:catAx>
        <c:axId val="621864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621866784"/>
        <c:crosses val="autoZero"/>
        <c:auto val="1"/>
        <c:lblAlgn val="ctr"/>
        <c:lblOffset val="100"/>
        <c:noMultiLvlLbl val="0"/>
      </c:catAx>
      <c:valAx>
        <c:axId val="621866784"/>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2186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Tilauskanta</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Lit>
              <c:formatCode>General</c:formatCode>
              <c:ptCount val="9"/>
              <c:pt idx="0">
                <c:v>-17</c:v>
              </c:pt>
              <c:pt idx="1">
                <c:v>-13</c:v>
              </c:pt>
              <c:pt idx="2">
                <c:v>10</c:v>
              </c:pt>
              <c:pt idx="3">
                <c:v>1</c:v>
              </c:pt>
              <c:pt idx="4">
                <c:v>3</c:v>
              </c:pt>
              <c:pt idx="5">
                <c:v>7</c:v>
              </c:pt>
              <c:pt idx="6">
                <c:v>20</c:v>
              </c:pt>
              <c:pt idx="7">
                <c:v>24</c:v>
              </c:pt>
              <c:pt idx="8">
                <c:v>23</c:v>
              </c:pt>
            </c:numLit>
          </c:val>
          <c:extLst>
            <c:ext xmlns:c16="http://schemas.microsoft.com/office/drawing/2014/chart" uri="{C3380CC4-5D6E-409C-BE32-E72D297353CC}">
              <c16:uniqueId val="{00000000-EA63-46F2-81F9-089EC56DE913}"/>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ax val="4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Uudet tilaukset</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Lit>
              <c:formatCode>General</c:formatCode>
              <c:ptCount val="9"/>
              <c:pt idx="0">
                <c:v>-16</c:v>
              </c:pt>
              <c:pt idx="1">
                <c:v>-8</c:v>
              </c:pt>
              <c:pt idx="2">
                <c:v>11</c:v>
              </c:pt>
              <c:pt idx="3">
                <c:v>4</c:v>
              </c:pt>
              <c:pt idx="4">
                <c:v>5</c:v>
              </c:pt>
              <c:pt idx="5">
                <c:v>12</c:v>
              </c:pt>
              <c:pt idx="6">
                <c:v>22</c:v>
              </c:pt>
              <c:pt idx="7">
                <c:v>24</c:v>
              </c:pt>
              <c:pt idx="8">
                <c:v>29</c:v>
              </c:pt>
            </c:numLit>
          </c:val>
          <c:extLst>
            <c:ext xmlns:c16="http://schemas.microsoft.com/office/drawing/2014/chart" uri="{C3380CC4-5D6E-409C-BE32-E72D297353CC}">
              <c16:uniqueId val="{00000000-FE16-475C-A2FA-3D1D242E9B26}"/>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ax val="4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Työllisyys</c:v>
                </c:pt>
              </c:strCache>
            </c:strRef>
          </c:tx>
          <c:spPr>
            <a:solidFill>
              <a:schemeClr val="accent2"/>
            </a:solidFill>
            <a:ln>
              <a:noFill/>
            </a:ln>
            <a:effectLst/>
          </c:spPr>
          <c:invertIfNegative val="0"/>
          <c:dLbls>
            <c:dLbl>
              <c:idx val="2"/>
              <c:layout>
                <c:manualLayout>
                  <c:x val="3.1267980627639469E-3"/>
                  <c:y val="-7.46343120067403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E9-4CC4-90F3-16590CE23E17}"/>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Lit>
              <c:formatCode>General</c:formatCode>
              <c:ptCount val="9"/>
              <c:pt idx="0">
                <c:v>-12</c:v>
              </c:pt>
              <c:pt idx="1">
                <c:v>-16</c:v>
              </c:pt>
              <c:pt idx="2">
                <c:v>-3</c:v>
              </c:pt>
              <c:pt idx="3">
                <c:v>7</c:v>
              </c:pt>
              <c:pt idx="4">
                <c:v>2</c:v>
              </c:pt>
              <c:pt idx="5">
                <c:v>5</c:v>
              </c:pt>
              <c:pt idx="6">
                <c:v>14</c:v>
              </c:pt>
              <c:pt idx="7">
                <c:v>22</c:v>
              </c:pt>
              <c:pt idx="8">
                <c:v>22</c:v>
              </c:pt>
            </c:numLit>
          </c:val>
          <c:extLst>
            <c:ext xmlns:c16="http://schemas.microsoft.com/office/drawing/2014/chart" uri="{C3380CC4-5D6E-409C-BE32-E72D297353CC}">
              <c16:uniqueId val="{00000001-9EE9-4CC4-90F3-16590CE23E17}"/>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ax val="4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Tuotanto</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Lit>
              <c:formatCode>General</c:formatCode>
              <c:ptCount val="9"/>
              <c:pt idx="0">
                <c:v>-8</c:v>
              </c:pt>
              <c:pt idx="1">
                <c:v>-9</c:v>
              </c:pt>
              <c:pt idx="2">
                <c:v>6</c:v>
              </c:pt>
              <c:pt idx="3">
                <c:v>9</c:v>
              </c:pt>
              <c:pt idx="4">
                <c:v>8</c:v>
              </c:pt>
              <c:pt idx="5">
                <c:v>6</c:v>
              </c:pt>
              <c:pt idx="6">
                <c:v>17</c:v>
              </c:pt>
              <c:pt idx="7">
                <c:v>27</c:v>
              </c:pt>
              <c:pt idx="8">
                <c:v>26</c:v>
              </c:pt>
            </c:numLit>
          </c:val>
          <c:extLst>
            <c:ext xmlns:c16="http://schemas.microsoft.com/office/drawing/2014/chart" uri="{C3380CC4-5D6E-409C-BE32-E72D297353CC}">
              <c16:uniqueId val="{00000000-B376-44B7-AF8C-E37B1F95C37B}"/>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ax val="40"/>
          <c:min val="-2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err="1">
                <a:solidFill>
                  <a:schemeClr val="tx1"/>
                </a:solidFill>
              </a:rPr>
              <a:t>Työllisyys</a:t>
            </a:r>
            <a:endParaRPr lang="en-US">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Taul1!$B$1</c:f>
              <c:strCache>
                <c:ptCount val="1"/>
                <c:pt idx="0">
                  <c:v>Työllisyys</c:v>
                </c:pt>
              </c:strCache>
            </c:strRef>
          </c:tx>
          <c:spPr>
            <a:solidFill>
              <a:schemeClr val="accent2"/>
            </a:solidFill>
            <a:ln>
              <a:noFill/>
            </a:ln>
            <a:effectLst/>
          </c:spPr>
          <c:invertIfNegative val="0"/>
          <c:dLbls>
            <c:dLbl>
              <c:idx val="1"/>
              <c:layout>
                <c:manualLayout>
                  <c:x val="-9.3803941882918407E-3"/>
                  <c:y val="-9.03471731634563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A7B-40CE-AA85-16A77D85DD12}"/>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Lit>
              <c:formatCode>General</c:formatCode>
              <c:ptCount val="9"/>
              <c:pt idx="0">
                <c:v>-7</c:v>
              </c:pt>
              <c:pt idx="1">
                <c:v>-2</c:v>
              </c:pt>
              <c:pt idx="2">
                <c:v>15</c:v>
              </c:pt>
              <c:pt idx="3">
                <c:v>4</c:v>
              </c:pt>
              <c:pt idx="4">
                <c:v>2</c:v>
              </c:pt>
              <c:pt idx="5">
                <c:v>15</c:v>
              </c:pt>
              <c:pt idx="6">
                <c:v>18</c:v>
              </c:pt>
              <c:pt idx="7">
                <c:v>15</c:v>
              </c:pt>
              <c:pt idx="8">
                <c:v>24</c:v>
              </c:pt>
            </c:numLit>
          </c:val>
          <c:extLst>
            <c:ext xmlns:c16="http://schemas.microsoft.com/office/drawing/2014/chart" uri="{C3380CC4-5D6E-409C-BE32-E72D297353CC}">
              <c16:uniqueId val="{00000001-3A7B-40CE-AA85-16A77D85DD12}"/>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err="1">
                <a:solidFill>
                  <a:schemeClr val="tx1"/>
                </a:solidFill>
              </a:rPr>
              <a:t>Tuotanto</a:t>
            </a:r>
            <a:endParaRPr lang="en-US">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Taul1!$B$1</c:f>
              <c:strCache>
                <c:ptCount val="1"/>
                <c:pt idx="0">
                  <c:v>Tuotanto</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Lit>
              <c:formatCode>General</c:formatCode>
              <c:ptCount val="9"/>
              <c:pt idx="0">
                <c:v>3</c:v>
              </c:pt>
              <c:pt idx="1">
                <c:v>8</c:v>
              </c:pt>
              <c:pt idx="2">
                <c:v>27</c:v>
              </c:pt>
              <c:pt idx="3">
                <c:v>13</c:v>
              </c:pt>
              <c:pt idx="4">
                <c:v>12</c:v>
              </c:pt>
              <c:pt idx="5">
                <c:v>24</c:v>
              </c:pt>
              <c:pt idx="6">
                <c:v>33</c:v>
              </c:pt>
              <c:pt idx="7">
                <c:v>23</c:v>
              </c:pt>
              <c:pt idx="8">
                <c:v>36</c:v>
              </c:pt>
            </c:numLit>
          </c:val>
          <c:extLst>
            <c:ext xmlns:c16="http://schemas.microsoft.com/office/drawing/2014/chart" uri="{C3380CC4-5D6E-409C-BE32-E72D297353CC}">
              <c16:uniqueId val="{00000000-B556-4254-841D-34B827F16D53}"/>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in val="-1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812900515698875"/>
          <c:y val="4.0274053837213546E-2"/>
          <c:w val="0.81115971173296864"/>
          <c:h val="0.75058627289001223"/>
        </c:manualLayout>
      </c:layout>
      <c:barChart>
        <c:barDir val="bar"/>
        <c:grouping val="percentStacked"/>
        <c:varyColors val="0"/>
        <c:ser>
          <c:idx val="0"/>
          <c:order val="0"/>
          <c:tx>
            <c:strRef>
              <c:f>Taul1!$B$1</c:f>
              <c:strCache>
                <c:ptCount val="1"/>
                <c:pt idx="0">
                  <c:v>Heikentynyt</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0.12</c:v>
              </c:pt>
              <c:pt idx="1">
                <c:v>0.12</c:v>
              </c:pt>
              <c:pt idx="2">
                <c:v>0.1</c:v>
              </c:pt>
              <c:pt idx="3">
                <c:v>7.0000000000000007E-2</c:v>
              </c:pt>
            </c:numLit>
          </c:val>
          <c:extLst>
            <c:ext xmlns:c16="http://schemas.microsoft.com/office/drawing/2014/chart" uri="{C3380CC4-5D6E-409C-BE32-E72D297353CC}">
              <c16:uniqueId val="{00000000-74AF-4685-8470-3FB79ECBB13A}"/>
            </c:ext>
          </c:extLst>
        </c:ser>
        <c:ser>
          <c:idx val="1"/>
          <c:order val="1"/>
          <c:tx>
            <c:strRef>
              <c:f>Taul1!$C$1</c:f>
              <c:strCache>
                <c:ptCount val="1"/>
                <c:pt idx="0">
                  <c:v>Ennallaan</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0.52</c:v>
              </c:pt>
              <c:pt idx="1">
                <c:v>0.47</c:v>
              </c:pt>
              <c:pt idx="2">
                <c:v>0.56999999999999995</c:v>
              </c:pt>
              <c:pt idx="3">
                <c:v>0.59</c:v>
              </c:pt>
            </c:numLit>
          </c:val>
          <c:extLst>
            <c:ext xmlns:c16="http://schemas.microsoft.com/office/drawing/2014/chart" uri="{C3380CC4-5D6E-409C-BE32-E72D297353CC}">
              <c16:uniqueId val="{00000001-74AF-4685-8470-3FB79ECBB13A}"/>
            </c:ext>
          </c:extLst>
        </c:ser>
        <c:ser>
          <c:idx val="2"/>
          <c:order val="2"/>
          <c:tx>
            <c:strRef>
              <c:f>Taul1!$D$1</c:f>
              <c:strCache>
                <c:ptCount val="1"/>
                <c:pt idx="0">
                  <c:v>Kasvanut</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0.35</c:v>
              </c:pt>
              <c:pt idx="1">
                <c:v>0.41</c:v>
              </c:pt>
              <c:pt idx="2">
                <c:v>0.33</c:v>
              </c:pt>
              <c:pt idx="3">
                <c:v>0.33</c:v>
              </c:pt>
            </c:numLit>
          </c:val>
          <c:extLst>
            <c:ext xmlns:c16="http://schemas.microsoft.com/office/drawing/2014/chart" uri="{C3380CC4-5D6E-409C-BE32-E72D297353CC}">
              <c16:uniqueId val="{00000002-74AF-4685-8470-3FB79ECBB13A}"/>
            </c:ext>
          </c:extLst>
        </c:ser>
        <c:dLbls>
          <c:showLegendKey val="0"/>
          <c:showVal val="0"/>
          <c:showCatName val="0"/>
          <c:showSerName val="0"/>
          <c:showPercent val="0"/>
          <c:showBubbleSize val="0"/>
        </c:dLbls>
        <c:gapWidth val="150"/>
        <c:overlap val="100"/>
        <c:axId val="212579776"/>
        <c:axId val="213896352"/>
      </c:barChart>
      <c:catAx>
        <c:axId val="212579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3896352"/>
        <c:crosses val="autoZero"/>
        <c:auto val="1"/>
        <c:lblAlgn val="ctr"/>
        <c:lblOffset val="100"/>
        <c:noMultiLvlLbl val="0"/>
      </c:catAx>
      <c:valAx>
        <c:axId val="2138963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257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Heikentynyt</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0.12</c:v>
              </c:pt>
              <c:pt idx="1">
                <c:v>0.11</c:v>
              </c:pt>
              <c:pt idx="2">
                <c:v>0.1</c:v>
              </c:pt>
              <c:pt idx="3">
                <c:v>7.0000000000000007E-2</c:v>
              </c:pt>
            </c:numLit>
          </c:val>
          <c:extLst>
            <c:ext xmlns:c16="http://schemas.microsoft.com/office/drawing/2014/chart" uri="{C3380CC4-5D6E-409C-BE32-E72D297353CC}">
              <c16:uniqueId val="{00000000-AB1C-4496-877A-9EC3F6246D4B}"/>
            </c:ext>
          </c:extLst>
        </c:ser>
        <c:ser>
          <c:idx val="1"/>
          <c:order val="1"/>
          <c:tx>
            <c:strRef>
              <c:f>Taul1!$C$1</c:f>
              <c:strCache>
                <c:ptCount val="1"/>
                <c:pt idx="0">
                  <c:v>Ennallaan</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0.5</c:v>
              </c:pt>
              <c:pt idx="1">
                <c:v>0.47</c:v>
              </c:pt>
              <c:pt idx="2">
                <c:v>0.56000000000000005</c:v>
              </c:pt>
              <c:pt idx="3">
                <c:v>0.56999999999999995</c:v>
              </c:pt>
            </c:numLit>
          </c:val>
          <c:extLst>
            <c:ext xmlns:c16="http://schemas.microsoft.com/office/drawing/2014/chart" uri="{C3380CC4-5D6E-409C-BE32-E72D297353CC}">
              <c16:uniqueId val="{00000001-AB1C-4496-877A-9EC3F6246D4B}"/>
            </c:ext>
          </c:extLst>
        </c:ser>
        <c:ser>
          <c:idx val="2"/>
          <c:order val="2"/>
          <c:tx>
            <c:strRef>
              <c:f>Taul1!$D$1</c:f>
              <c:strCache>
                <c:ptCount val="1"/>
                <c:pt idx="0">
                  <c:v>Kasvanut</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0.38</c:v>
              </c:pt>
              <c:pt idx="1">
                <c:v>0.42</c:v>
              </c:pt>
              <c:pt idx="2">
                <c:v>0.34</c:v>
              </c:pt>
              <c:pt idx="3">
                <c:v>0.36</c:v>
              </c:pt>
            </c:numLit>
          </c:val>
          <c:extLst>
            <c:ext xmlns:c16="http://schemas.microsoft.com/office/drawing/2014/chart" uri="{C3380CC4-5D6E-409C-BE32-E72D297353CC}">
              <c16:uniqueId val="{00000002-AB1C-4496-877A-9EC3F6246D4B}"/>
            </c:ext>
          </c:extLst>
        </c:ser>
        <c:dLbls>
          <c:showLegendKey val="0"/>
          <c:showVal val="0"/>
          <c:showCatName val="0"/>
          <c:showSerName val="0"/>
          <c:showPercent val="0"/>
          <c:showBubbleSize val="0"/>
        </c:dLbls>
        <c:gapWidth val="150"/>
        <c:overlap val="100"/>
        <c:axId val="212579776"/>
        <c:axId val="213896352"/>
      </c:barChart>
      <c:catAx>
        <c:axId val="212579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3896352"/>
        <c:crosses val="autoZero"/>
        <c:auto val="1"/>
        <c:lblAlgn val="ctr"/>
        <c:lblOffset val="100"/>
        <c:noMultiLvlLbl val="0"/>
      </c:catAx>
      <c:valAx>
        <c:axId val="2138963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257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Heikentynyt</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0.14000000000000001</c:v>
              </c:pt>
              <c:pt idx="1">
                <c:v>0.14000000000000001</c:v>
              </c:pt>
              <c:pt idx="2">
                <c:v>0.13</c:v>
              </c:pt>
              <c:pt idx="3">
                <c:v>0.08</c:v>
              </c:pt>
            </c:numLit>
          </c:val>
          <c:extLst>
            <c:ext xmlns:c16="http://schemas.microsoft.com/office/drawing/2014/chart" uri="{C3380CC4-5D6E-409C-BE32-E72D297353CC}">
              <c16:uniqueId val="{00000000-29A9-4C92-8931-8A0F1088BB01}"/>
            </c:ext>
          </c:extLst>
        </c:ser>
        <c:ser>
          <c:idx val="1"/>
          <c:order val="1"/>
          <c:tx>
            <c:strRef>
              <c:f>Taul1!$C$1</c:f>
              <c:strCache>
                <c:ptCount val="1"/>
                <c:pt idx="0">
                  <c:v>Ennallaan</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0.6</c:v>
              </c:pt>
              <c:pt idx="1">
                <c:v>0.5</c:v>
              </c:pt>
              <c:pt idx="2">
                <c:v>0.57999999999999996</c:v>
              </c:pt>
              <c:pt idx="3">
                <c:v>0.68</c:v>
              </c:pt>
            </c:numLit>
          </c:val>
          <c:extLst>
            <c:ext xmlns:c16="http://schemas.microsoft.com/office/drawing/2014/chart" uri="{C3380CC4-5D6E-409C-BE32-E72D297353CC}">
              <c16:uniqueId val="{00000001-29A9-4C92-8931-8A0F1088BB01}"/>
            </c:ext>
          </c:extLst>
        </c:ser>
        <c:ser>
          <c:idx val="2"/>
          <c:order val="2"/>
          <c:tx>
            <c:strRef>
              <c:f>Taul1!$D$1</c:f>
              <c:strCache>
                <c:ptCount val="1"/>
                <c:pt idx="0">
                  <c:v>Kasvanut</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0.26</c:v>
              </c:pt>
              <c:pt idx="1">
                <c:v>0.36</c:v>
              </c:pt>
              <c:pt idx="2">
                <c:v>0.28999999999999998</c:v>
              </c:pt>
              <c:pt idx="3">
                <c:v>0.24</c:v>
              </c:pt>
            </c:numLit>
          </c:val>
          <c:extLst>
            <c:ext xmlns:c16="http://schemas.microsoft.com/office/drawing/2014/chart" uri="{C3380CC4-5D6E-409C-BE32-E72D297353CC}">
              <c16:uniqueId val="{00000002-29A9-4C92-8931-8A0F1088BB01}"/>
            </c:ext>
          </c:extLst>
        </c:ser>
        <c:dLbls>
          <c:showLegendKey val="0"/>
          <c:showVal val="0"/>
          <c:showCatName val="0"/>
          <c:showSerName val="0"/>
          <c:showPercent val="0"/>
          <c:showBubbleSize val="0"/>
        </c:dLbls>
        <c:gapWidth val="150"/>
        <c:overlap val="100"/>
        <c:axId val="212579776"/>
        <c:axId val="213896352"/>
      </c:barChart>
      <c:catAx>
        <c:axId val="212579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3896352"/>
        <c:crosses val="autoZero"/>
        <c:auto val="1"/>
        <c:lblAlgn val="ctr"/>
        <c:lblOffset val="100"/>
        <c:noMultiLvlLbl val="0"/>
      </c:catAx>
      <c:valAx>
        <c:axId val="2138963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257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a:t>Saldoluku, teollisuus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Teollisuus</c:v>
                </c:pt>
              </c:strCache>
            </c:strRef>
          </c:tx>
          <c:spPr>
            <a:solidFill>
              <a:schemeClr val="accent1"/>
            </a:solidFill>
            <a:ln>
              <a:noFill/>
            </a:ln>
            <a:effectLst/>
          </c:spPr>
          <c:invertIfNegative val="0"/>
          <c:dLbls>
            <c:dLbl>
              <c:idx val="1"/>
              <c:layout>
                <c:manualLayout>
                  <c:x val="-1.1013215859030838E-2"/>
                  <c:y val="-3.606753340050228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0D4-4057-91B2-98511773C5D4}"/>
                </c:ext>
              </c:extLst>
            </c:dLbl>
            <c:dLbl>
              <c:idx val="2"/>
              <c:layout>
                <c:manualLayout>
                  <c:x val="-2.2026431718061741E-2"/>
                  <c:y val="3.9346854606246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0D4-4057-91B2-98511773C5D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26</c:v>
              </c:pt>
              <c:pt idx="1">
                <c:v>31</c:v>
              </c:pt>
              <c:pt idx="2">
                <c:v>24</c:v>
              </c:pt>
              <c:pt idx="3">
                <c:v>30</c:v>
              </c:pt>
            </c:numLit>
          </c:val>
          <c:extLst>
            <c:ext xmlns:c16="http://schemas.microsoft.com/office/drawing/2014/chart" uri="{C3380CC4-5D6E-409C-BE32-E72D297353CC}">
              <c16:uniqueId val="{00000002-A0D4-4057-91B2-98511773C5D4}"/>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4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majorUnit val="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a:t>Saldoluku, palvelut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Palvelut</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13</c:v>
              </c:pt>
              <c:pt idx="1">
                <c:v>22</c:v>
              </c:pt>
              <c:pt idx="2">
                <c:v>17</c:v>
              </c:pt>
              <c:pt idx="3">
                <c:v>15</c:v>
              </c:pt>
            </c:numLit>
          </c:val>
          <c:extLst>
            <c:ext xmlns:c16="http://schemas.microsoft.com/office/drawing/2014/chart" uri="{C3380CC4-5D6E-409C-BE32-E72D297353CC}">
              <c16:uniqueId val="{00000000-585A-4CB0-BA33-A75D2A5AA598}"/>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4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majorUnit val="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Heikentynyt</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0.13</c:v>
              </c:pt>
              <c:pt idx="1">
                <c:v>0.13</c:v>
              </c:pt>
              <c:pt idx="2">
                <c:v>0.11</c:v>
              </c:pt>
              <c:pt idx="3">
                <c:v>0.08</c:v>
              </c:pt>
            </c:numLit>
          </c:val>
          <c:extLst>
            <c:ext xmlns:c16="http://schemas.microsoft.com/office/drawing/2014/chart" uri="{C3380CC4-5D6E-409C-BE32-E72D297353CC}">
              <c16:uniqueId val="{00000000-450E-464F-BBFD-A85E3B667253}"/>
            </c:ext>
          </c:extLst>
        </c:ser>
        <c:ser>
          <c:idx val="1"/>
          <c:order val="1"/>
          <c:tx>
            <c:strRef>
              <c:f>Taul1!$C$1</c:f>
              <c:strCache>
                <c:ptCount val="1"/>
                <c:pt idx="0">
                  <c:v>Ennallaan</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0.51</c:v>
              </c:pt>
              <c:pt idx="1">
                <c:v>0.47</c:v>
              </c:pt>
              <c:pt idx="2">
                <c:v>0.57999999999999996</c:v>
              </c:pt>
              <c:pt idx="3">
                <c:v>0.61</c:v>
              </c:pt>
            </c:numLit>
          </c:val>
          <c:extLst>
            <c:ext xmlns:c16="http://schemas.microsoft.com/office/drawing/2014/chart" uri="{C3380CC4-5D6E-409C-BE32-E72D297353CC}">
              <c16:uniqueId val="{00000001-450E-464F-BBFD-A85E3B667253}"/>
            </c:ext>
          </c:extLst>
        </c:ser>
        <c:ser>
          <c:idx val="2"/>
          <c:order val="2"/>
          <c:tx>
            <c:strRef>
              <c:f>Taul1!$D$1</c:f>
              <c:strCache>
                <c:ptCount val="1"/>
                <c:pt idx="0">
                  <c:v>Kasvanut</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0.36</c:v>
              </c:pt>
              <c:pt idx="1">
                <c:v>0.4</c:v>
              </c:pt>
              <c:pt idx="2">
                <c:v>0.31</c:v>
              </c:pt>
              <c:pt idx="3">
                <c:v>0.32</c:v>
              </c:pt>
            </c:numLit>
          </c:val>
          <c:extLst>
            <c:ext xmlns:c16="http://schemas.microsoft.com/office/drawing/2014/chart" uri="{C3380CC4-5D6E-409C-BE32-E72D297353CC}">
              <c16:uniqueId val="{00000002-450E-464F-BBFD-A85E3B667253}"/>
            </c:ext>
          </c:extLst>
        </c:ser>
        <c:dLbls>
          <c:showLegendKey val="0"/>
          <c:showVal val="0"/>
          <c:showCatName val="0"/>
          <c:showSerName val="0"/>
          <c:showPercent val="0"/>
          <c:showBubbleSize val="0"/>
        </c:dLbls>
        <c:gapWidth val="150"/>
        <c:overlap val="100"/>
        <c:axId val="212579776"/>
        <c:axId val="213896352"/>
      </c:barChart>
      <c:catAx>
        <c:axId val="212579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3896352"/>
        <c:crosses val="autoZero"/>
        <c:auto val="1"/>
        <c:lblAlgn val="ctr"/>
        <c:lblOffset val="100"/>
        <c:noMultiLvlLbl val="0"/>
      </c:catAx>
      <c:valAx>
        <c:axId val="2138963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257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Heikentynyt</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0.1</c:v>
              </c:pt>
              <c:pt idx="1">
                <c:v>7.0000000000000007E-2</c:v>
              </c:pt>
              <c:pt idx="2">
                <c:v>0.08</c:v>
              </c:pt>
              <c:pt idx="3">
                <c:v>0.05</c:v>
              </c:pt>
            </c:numLit>
          </c:val>
          <c:extLst>
            <c:ext xmlns:c16="http://schemas.microsoft.com/office/drawing/2014/chart" uri="{C3380CC4-5D6E-409C-BE32-E72D297353CC}">
              <c16:uniqueId val="{00000000-8354-41B3-9BF0-ED9D238A9A01}"/>
            </c:ext>
          </c:extLst>
        </c:ser>
        <c:ser>
          <c:idx val="1"/>
          <c:order val="1"/>
          <c:tx>
            <c:strRef>
              <c:f>Taul1!$C$1</c:f>
              <c:strCache>
                <c:ptCount val="1"/>
                <c:pt idx="0">
                  <c:v>Ennallaan</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0.56000000000000005</c:v>
              </c:pt>
              <c:pt idx="1">
                <c:v>0.51</c:v>
              </c:pt>
              <c:pt idx="2">
                <c:v>0.53</c:v>
              </c:pt>
              <c:pt idx="3">
                <c:v>0.54</c:v>
              </c:pt>
            </c:numLit>
          </c:val>
          <c:extLst>
            <c:ext xmlns:c16="http://schemas.microsoft.com/office/drawing/2014/chart" uri="{C3380CC4-5D6E-409C-BE32-E72D297353CC}">
              <c16:uniqueId val="{00000001-8354-41B3-9BF0-ED9D238A9A01}"/>
            </c:ext>
          </c:extLst>
        </c:ser>
        <c:ser>
          <c:idx val="2"/>
          <c:order val="2"/>
          <c:tx>
            <c:strRef>
              <c:f>Taul1!$D$1</c:f>
              <c:strCache>
                <c:ptCount val="1"/>
                <c:pt idx="0">
                  <c:v>Kasvanut</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0.34</c:v>
              </c:pt>
              <c:pt idx="1">
                <c:v>0.42</c:v>
              </c:pt>
              <c:pt idx="2">
                <c:v>0.39</c:v>
              </c:pt>
              <c:pt idx="3">
                <c:v>0.41</c:v>
              </c:pt>
            </c:numLit>
          </c:val>
          <c:extLst>
            <c:ext xmlns:c16="http://schemas.microsoft.com/office/drawing/2014/chart" uri="{C3380CC4-5D6E-409C-BE32-E72D297353CC}">
              <c16:uniqueId val="{00000002-8354-41B3-9BF0-ED9D238A9A01}"/>
            </c:ext>
          </c:extLst>
        </c:ser>
        <c:dLbls>
          <c:showLegendKey val="0"/>
          <c:showVal val="0"/>
          <c:showCatName val="0"/>
          <c:showSerName val="0"/>
          <c:showPercent val="0"/>
          <c:showBubbleSize val="0"/>
        </c:dLbls>
        <c:gapWidth val="150"/>
        <c:overlap val="100"/>
        <c:axId val="212579776"/>
        <c:axId val="213896352"/>
      </c:barChart>
      <c:catAx>
        <c:axId val="212579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3896352"/>
        <c:crosses val="autoZero"/>
        <c:auto val="1"/>
        <c:lblAlgn val="ctr"/>
        <c:lblOffset val="100"/>
        <c:noMultiLvlLbl val="0"/>
      </c:catAx>
      <c:valAx>
        <c:axId val="2138963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257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a:t>Saldoluku, alle 150 työllistävät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Alle 150 työllistävät</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23</c:v>
              </c:pt>
              <c:pt idx="1">
                <c:v>27</c:v>
              </c:pt>
              <c:pt idx="2">
                <c:v>20</c:v>
              </c:pt>
              <c:pt idx="3">
                <c:v>24</c:v>
              </c:pt>
            </c:numLit>
          </c:val>
          <c:extLst>
            <c:ext xmlns:c16="http://schemas.microsoft.com/office/drawing/2014/chart" uri="{C3380CC4-5D6E-409C-BE32-E72D297353CC}">
              <c16:uniqueId val="{00000000-4E37-411E-8DC9-E9E93D9BDD50}"/>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5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b="0" i="0" u="none" strike="noStrike" kern="1200" spc="0" baseline="0">
                <a:solidFill>
                  <a:srgbClr val="29282E"/>
                </a:solidFill>
              </a:rPr>
              <a:t>Saldoluku, yli 150 työllistävät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manualLayout>
          <c:layoutTarget val="inner"/>
          <c:xMode val="edge"/>
          <c:yMode val="edge"/>
          <c:x val="0.15298892572044584"/>
          <c:y val="0.15065941610507036"/>
          <c:w val="0.81013552358794616"/>
          <c:h val="0.73586654365852422"/>
        </c:manualLayout>
      </c:layout>
      <c:barChart>
        <c:barDir val="col"/>
        <c:grouping val="clustered"/>
        <c:varyColors val="0"/>
        <c:ser>
          <c:idx val="0"/>
          <c:order val="0"/>
          <c:tx>
            <c:strRef>
              <c:f>Taul1!$B$1</c:f>
              <c:strCache>
                <c:ptCount val="1"/>
                <c:pt idx="0">
                  <c:v>Yli 150 työllistävät</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Tilauskanta</c:v>
                </c:pt>
                <c:pt idx="1">
                  <c:v>Uudet tilaukset</c:v>
                </c:pt>
                <c:pt idx="2">
                  <c:v>Työllisyys</c:v>
                </c:pt>
                <c:pt idx="3">
                  <c:v>Tuotanto</c:v>
                </c:pt>
              </c:strCache>
            </c:strRef>
          </c:cat>
          <c:val>
            <c:numLit>
              <c:formatCode>General</c:formatCode>
              <c:ptCount val="4"/>
              <c:pt idx="0">
                <c:v>24</c:v>
              </c:pt>
              <c:pt idx="1">
                <c:v>36</c:v>
              </c:pt>
              <c:pt idx="2">
                <c:v>31</c:v>
              </c:pt>
              <c:pt idx="3">
                <c:v>36</c:v>
              </c:pt>
            </c:numLit>
          </c:val>
          <c:extLst>
            <c:ext xmlns:c16="http://schemas.microsoft.com/office/drawing/2014/chart" uri="{C3380CC4-5D6E-409C-BE32-E72D297353CC}">
              <c16:uniqueId val="{00000000-FAA3-4874-8A9C-545EA3D3BB79}"/>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b="1"/>
              <a:t>Valmistuotevarastot</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bar"/>
        <c:grouping val="percentStacked"/>
        <c:varyColors val="0"/>
        <c:ser>
          <c:idx val="0"/>
          <c:order val="0"/>
          <c:tx>
            <c:strRef>
              <c:f>Taul1!$B$1</c:f>
              <c:strCache>
                <c:ptCount val="1"/>
                <c:pt idx="0">
                  <c:v>Kasvaneet</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Yli 150 työllistävät</c:v>
                </c:pt>
                <c:pt idx="1">
                  <c:v>Alle 150 työllistävät</c:v>
                </c:pt>
              </c:strCache>
            </c:strRef>
          </c:cat>
          <c:val>
            <c:numLit>
              <c:formatCode>General</c:formatCode>
              <c:ptCount val="2"/>
              <c:pt idx="0">
                <c:v>0.04</c:v>
              </c:pt>
              <c:pt idx="1">
                <c:v>0.12</c:v>
              </c:pt>
            </c:numLit>
          </c:val>
          <c:extLst>
            <c:ext xmlns:c16="http://schemas.microsoft.com/office/drawing/2014/chart" uri="{C3380CC4-5D6E-409C-BE32-E72D297353CC}">
              <c16:uniqueId val="{00000000-F546-4084-B165-2DC2450AA4A8}"/>
            </c:ext>
          </c:extLst>
        </c:ser>
        <c:ser>
          <c:idx val="1"/>
          <c:order val="1"/>
          <c:tx>
            <c:strRef>
              <c:f>Taul1!$C$1</c:f>
              <c:strCache>
                <c:ptCount val="1"/>
                <c:pt idx="0">
                  <c:v>Ennallaan</c:v>
                </c:pt>
              </c:strCache>
            </c:strRef>
          </c:tx>
          <c:spPr>
            <a:solidFill>
              <a:schemeClr val="accent1"/>
            </a:solidFill>
            <a:ln>
              <a:noFill/>
            </a:ln>
            <a:effectLst/>
          </c:spPr>
          <c:invertIfNegative val="0"/>
          <c:dLbls>
            <c:dLbl>
              <c:idx val="0"/>
              <c:tx>
                <c:rich>
                  <a:bodyPr/>
                  <a:lstStyle/>
                  <a:p>
                    <a:fld id="{33BB845E-778B-46E5-9BB1-82F92D4E2F44}" type="VALUE">
                      <a:rPr lang="en-US">
                        <a:solidFill>
                          <a:schemeClr val="bg2"/>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546-4084-B165-2DC2450AA4A8}"/>
                </c:ext>
              </c:extLst>
            </c:dLbl>
            <c:dLbl>
              <c:idx val="1"/>
              <c:layout>
                <c:manualLayout>
                  <c:x val="0"/>
                  <c:y val="4.0274053837213173E-3"/>
                </c:manualLayout>
              </c:layout>
              <c:tx>
                <c:rich>
                  <a:bodyPr/>
                  <a:lstStyle/>
                  <a:p>
                    <a:fld id="{2930EF5B-20C0-4284-BB67-79C9FE157280}" type="VALUE">
                      <a:rPr lang="en-US">
                        <a:solidFill>
                          <a:schemeClr val="bg2"/>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546-4084-B165-2DC2450AA4A8}"/>
                </c:ext>
              </c:extLst>
            </c:dLbl>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Yli 150 työllistävät</c:v>
                </c:pt>
                <c:pt idx="1">
                  <c:v>Alle 150 työllistävät</c:v>
                </c:pt>
              </c:strCache>
            </c:strRef>
          </c:cat>
          <c:val>
            <c:numLit>
              <c:formatCode>General</c:formatCode>
              <c:ptCount val="2"/>
              <c:pt idx="0">
                <c:v>0.93</c:v>
              </c:pt>
              <c:pt idx="1">
                <c:v>0.72</c:v>
              </c:pt>
            </c:numLit>
          </c:val>
          <c:extLst>
            <c:ext xmlns:c16="http://schemas.microsoft.com/office/drawing/2014/chart" uri="{C3380CC4-5D6E-409C-BE32-E72D297353CC}">
              <c16:uniqueId val="{00000003-F546-4084-B165-2DC2450AA4A8}"/>
            </c:ext>
          </c:extLst>
        </c:ser>
        <c:ser>
          <c:idx val="2"/>
          <c:order val="2"/>
          <c:tx>
            <c:strRef>
              <c:f>Taul1!$D$1</c:f>
              <c:strCache>
                <c:ptCount val="1"/>
                <c:pt idx="0">
                  <c:v>Pienentyneet</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Yli 150 työllistävät</c:v>
                </c:pt>
                <c:pt idx="1">
                  <c:v>Alle 150 työllistävät</c:v>
                </c:pt>
              </c:strCache>
            </c:strRef>
          </c:cat>
          <c:val>
            <c:numLit>
              <c:formatCode>General</c:formatCode>
              <c:ptCount val="2"/>
              <c:pt idx="0">
                <c:v>0.02</c:v>
              </c:pt>
              <c:pt idx="1">
                <c:v>0.16</c:v>
              </c:pt>
            </c:numLit>
          </c:val>
          <c:extLst>
            <c:ext xmlns:c16="http://schemas.microsoft.com/office/drawing/2014/chart" uri="{C3380CC4-5D6E-409C-BE32-E72D297353CC}">
              <c16:uniqueId val="{00000004-F546-4084-B165-2DC2450AA4A8}"/>
            </c:ext>
          </c:extLst>
        </c:ser>
        <c:dLbls>
          <c:showLegendKey val="0"/>
          <c:showVal val="0"/>
          <c:showCatName val="0"/>
          <c:showSerName val="0"/>
          <c:showPercent val="0"/>
          <c:showBubbleSize val="0"/>
        </c:dLbls>
        <c:gapWidth val="150"/>
        <c:overlap val="100"/>
        <c:axId val="540530448"/>
        <c:axId val="525245056"/>
      </c:barChart>
      <c:catAx>
        <c:axId val="540530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25245056"/>
        <c:crosses val="autoZero"/>
        <c:auto val="1"/>
        <c:lblAlgn val="ctr"/>
        <c:lblOffset val="100"/>
        <c:noMultiLvlLbl val="0"/>
      </c:catAx>
      <c:valAx>
        <c:axId val="52524505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4053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b="1"/>
              <a:t>Tavarantoimittajien toimitusajat</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bar"/>
        <c:grouping val="percentStacked"/>
        <c:varyColors val="0"/>
        <c:ser>
          <c:idx val="0"/>
          <c:order val="0"/>
          <c:tx>
            <c:strRef>
              <c:f>Taul1!$B$1</c:f>
              <c:strCache>
                <c:ptCount val="1"/>
                <c:pt idx="0">
                  <c:v>Lyhentyneet</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5CC8-4EA7-A3FE-7A3876302B14}"/>
                </c:ext>
              </c:extLst>
            </c:dLbl>
            <c:dLbl>
              <c:idx val="1"/>
              <c:layout>
                <c:manualLayout>
                  <c:x val="3.4036179215954504E-2"/>
                  <c:y val="-3.5975691120407157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CC8-4EA7-A3FE-7A3876302B14}"/>
                </c:ext>
              </c:extLst>
            </c:dLbl>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Yli 150 työllistävät</c:v>
                </c:pt>
                <c:pt idx="1">
                  <c:v>Alle 150 työllistävät</c:v>
                </c:pt>
              </c:strCache>
            </c:strRef>
          </c:cat>
          <c:val>
            <c:numLit>
              <c:formatCode>General</c:formatCode>
              <c:ptCount val="2"/>
              <c:pt idx="0">
                <c:v>0</c:v>
              </c:pt>
              <c:pt idx="1">
                <c:v>0.02</c:v>
              </c:pt>
            </c:numLit>
          </c:val>
          <c:extLst>
            <c:ext xmlns:c16="http://schemas.microsoft.com/office/drawing/2014/chart" uri="{C3380CC4-5D6E-409C-BE32-E72D297353CC}">
              <c16:uniqueId val="{00000002-5CC8-4EA7-A3FE-7A3876302B14}"/>
            </c:ext>
          </c:extLst>
        </c:ser>
        <c:ser>
          <c:idx val="1"/>
          <c:order val="1"/>
          <c:tx>
            <c:strRef>
              <c:f>Taul1!$C$1</c:f>
              <c:strCache>
                <c:ptCount val="1"/>
                <c:pt idx="0">
                  <c:v>Ennallaan</c:v>
                </c:pt>
              </c:strCache>
            </c:strRef>
          </c:tx>
          <c:spPr>
            <a:solidFill>
              <a:schemeClr val="accent1"/>
            </a:solidFill>
            <a:ln>
              <a:noFill/>
            </a:ln>
            <a:effectLst/>
          </c:spPr>
          <c:invertIfNegative val="0"/>
          <c:dLbls>
            <c:dLbl>
              <c:idx val="0"/>
              <c:layout>
                <c:manualLayout>
                  <c:x val="6.1883962210826475E-3"/>
                  <c:y val="-7.8493323741079049E-3"/>
                </c:manualLayout>
              </c:layout>
              <c:tx>
                <c:rich>
                  <a:bodyPr/>
                  <a:lstStyle/>
                  <a:p>
                    <a:fld id="{4F71B208-E41F-4F9B-9507-B401DDC6DF83}" type="VALUE">
                      <a:rPr lang="en-US">
                        <a:solidFill>
                          <a:schemeClr val="bg2"/>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CC8-4EA7-A3FE-7A3876302B14}"/>
                </c:ext>
              </c:extLst>
            </c:dLbl>
            <c:dLbl>
              <c:idx val="1"/>
              <c:tx>
                <c:rich>
                  <a:bodyPr/>
                  <a:lstStyle/>
                  <a:p>
                    <a:fld id="{BD6624C5-5F74-4905-B5DC-6EC0CC8A376C}" type="VALUE">
                      <a:rPr lang="en-US">
                        <a:solidFill>
                          <a:schemeClr val="bg2"/>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5CC8-4EA7-A3FE-7A3876302B14}"/>
                </c:ext>
              </c:extLst>
            </c:dLbl>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Yli 150 työllistävät</c:v>
                </c:pt>
                <c:pt idx="1">
                  <c:v>Alle 150 työllistävät</c:v>
                </c:pt>
              </c:strCache>
            </c:strRef>
          </c:cat>
          <c:val>
            <c:numLit>
              <c:formatCode>General</c:formatCode>
              <c:ptCount val="2"/>
              <c:pt idx="0">
                <c:v>0.73</c:v>
              </c:pt>
              <c:pt idx="1">
                <c:v>0.64</c:v>
              </c:pt>
            </c:numLit>
          </c:val>
          <c:extLst>
            <c:ext xmlns:c16="http://schemas.microsoft.com/office/drawing/2014/chart" uri="{C3380CC4-5D6E-409C-BE32-E72D297353CC}">
              <c16:uniqueId val="{00000005-5CC8-4EA7-A3FE-7A3876302B14}"/>
            </c:ext>
          </c:extLst>
        </c:ser>
        <c:ser>
          <c:idx val="2"/>
          <c:order val="2"/>
          <c:tx>
            <c:strRef>
              <c:f>Taul1!$D$1</c:f>
              <c:strCache>
                <c:ptCount val="1"/>
                <c:pt idx="0">
                  <c:v>Pidentyneet</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Yli 150 työllistävät</c:v>
                </c:pt>
                <c:pt idx="1">
                  <c:v>Alle 150 työllistävät</c:v>
                </c:pt>
              </c:strCache>
            </c:strRef>
          </c:cat>
          <c:val>
            <c:numLit>
              <c:formatCode>General</c:formatCode>
              <c:ptCount val="2"/>
              <c:pt idx="0">
                <c:v>0.27</c:v>
              </c:pt>
              <c:pt idx="1">
                <c:v>0.34</c:v>
              </c:pt>
            </c:numLit>
          </c:val>
          <c:extLst>
            <c:ext xmlns:c16="http://schemas.microsoft.com/office/drawing/2014/chart" uri="{C3380CC4-5D6E-409C-BE32-E72D297353CC}">
              <c16:uniqueId val="{00000006-5CC8-4EA7-A3FE-7A3876302B14}"/>
            </c:ext>
          </c:extLst>
        </c:ser>
        <c:dLbls>
          <c:showLegendKey val="0"/>
          <c:showVal val="0"/>
          <c:showCatName val="0"/>
          <c:showSerName val="0"/>
          <c:showPercent val="0"/>
          <c:showBubbleSize val="0"/>
        </c:dLbls>
        <c:gapWidth val="150"/>
        <c:overlap val="100"/>
        <c:axId val="540530448"/>
        <c:axId val="525245056"/>
      </c:barChart>
      <c:catAx>
        <c:axId val="540530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25245056"/>
        <c:crosses val="autoZero"/>
        <c:auto val="1"/>
        <c:lblAlgn val="ctr"/>
        <c:lblOffset val="100"/>
        <c:noMultiLvlLbl val="0"/>
      </c:catAx>
      <c:valAx>
        <c:axId val="52524505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4053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a:solidFill>
                  <a:schemeClr val="tx1"/>
                </a:solidFill>
              </a:rPr>
              <a:t>Saldoluku, valmistuotevarastot</a:t>
            </a:r>
          </a:p>
        </c:rich>
      </c:tx>
      <c:layout>
        <c:manualLayout>
          <c:xMode val="edge"/>
          <c:yMode val="edge"/>
          <c:x val="0.14332116676959236"/>
          <c:y val="2.754279822437249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Valmistuotevarastot</c:v>
                </c:pt>
              </c:strCache>
            </c:strRef>
          </c:tx>
          <c:spPr>
            <a:solidFill>
              <a:schemeClr val="accent1"/>
            </a:solidFill>
            <a:ln>
              <a:noFill/>
            </a:ln>
            <a:effectLst/>
          </c:spPr>
          <c:invertIfNegative val="0"/>
          <c:dLbls>
            <c:dLbl>
              <c:idx val="0"/>
              <c:layout>
                <c:manualLayout>
                  <c:x val="0"/>
                  <c:y val="-7.08243382912435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667-41E2-A7D5-8C0D04CB8CA9}"/>
                </c:ext>
              </c:extLst>
            </c:dLbl>
            <c:dLbl>
              <c:idx val="1"/>
              <c:layout>
                <c:manualLayout>
                  <c:x val="-3.1435402088487332E-17"/>
                  <c:y val="-6.29549673699942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667-41E2-A7D5-8C0D04CB8CA9}"/>
                </c:ext>
              </c:extLst>
            </c:dLbl>
            <c:dLbl>
              <c:idx val="2"/>
              <c:layout>
                <c:manualLayout>
                  <c:x val="0"/>
                  <c:y val="-7.475902375186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667-41E2-A7D5-8C0D04CB8CA9}"/>
                </c:ext>
              </c:extLst>
            </c:dLbl>
            <c:dLbl>
              <c:idx val="3"/>
              <c:layout>
                <c:manualLayout>
                  <c:x val="0"/>
                  <c:y val="-7.475902375186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667-41E2-A7D5-8C0D04CB8CA9}"/>
                </c:ext>
              </c:extLst>
            </c:dLbl>
            <c:dLbl>
              <c:idx val="5"/>
              <c:layout>
                <c:manualLayout>
                  <c:x val="-6.8587124144584895E-3"/>
                  <c:y val="-7.475902375186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667-41E2-A7D5-8C0D04CB8CA9}"/>
                </c:ext>
              </c:extLst>
            </c:dLbl>
            <c:dLbl>
              <c:idx val="7"/>
              <c:layout>
                <c:manualLayout>
                  <c:x val="0"/>
                  <c:y val="-2.75427982243724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667-41E2-A7D5-8C0D04CB8CA9}"/>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2024</c:v>
                </c:pt>
                <c:pt idx="3">
                  <c:v>Kesä 2025</c:v>
                </c:pt>
                <c:pt idx="4">
                  <c:v>Syys 2025</c:v>
                </c:pt>
                <c:pt idx="5">
                  <c:v>Joulu 2025</c:v>
                </c:pt>
                <c:pt idx="6">
                  <c:v>Maalis 2026</c:v>
                </c:pt>
                <c:pt idx="7">
                  <c:v>Kesä 2026</c:v>
                </c:pt>
                <c:pt idx="8">
                  <c:v>Syys 2026</c:v>
                </c:pt>
              </c:strCache>
            </c:strRef>
          </c:cat>
          <c:val>
            <c:numLit>
              <c:formatCode>General</c:formatCode>
              <c:ptCount val="9"/>
              <c:pt idx="0">
                <c:v>2</c:v>
              </c:pt>
              <c:pt idx="1">
                <c:v>4</c:v>
              </c:pt>
              <c:pt idx="2">
                <c:v>3</c:v>
              </c:pt>
              <c:pt idx="3">
                <c:v>3</c:v>
              </c:pt>
              <c:pt idx="4">
                <c:v>7</c:v>
              </c:pt>
              <c:pt idx="5">
                <c:v>3</c:v>
              </c:pt>
              <c:pt idx="6">
                <c:v>0</c:v>
              </c:pt>
              <c:pt idx="7">
                <c:v>-4</c:v>
              </c:pt>
              <c:pt idx="8">
                <c:v>4</c:v>
              </c:pt>
            </c:numLit>
          </c:val>
          <c:extLst>
            <c:ext xmlns:c16="http://schemas.microsoft.com/office/drawing/2014/chart" uri="{C3380CC4-5D6E-409C-BE32-E72D297353CC}">
              <c16:uniqueId val="{00000006-C667-41E2-A7D5-8C0D04CB8CA9}"/>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40"/>
          <c:min val="-2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b="0" i="0" u="none" strike="noStrike" kern="1200" spc="0" baseline="0">
                <a:solidFill>
                  <a:srgbClr val="29282E"/>
                </a:solidFill>
              </a:rPr>
              <a:t>Saldoluku, tavarantoimittajien toimitusajat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Tavarantoimittajien toimitusajat</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syys.26</c:v>
                </c:pt>
              </c:strCache>
            </c:strRef>
          </c:cat>
          <c:val>
            <c:numLit>
              <c:formatCode>General</c:formatCode>
              <c:ptCount val="9"/>
              <c:pt idx="0">
                <c:v>-10</c:v>
              </c:pt>
              <c:pt idx="1">
                <c:v>-12</c:v>
              </c:pt>
              <c:pt idx="2">
                <c:v>5</c:v>
              </c:pt>
              <c:pt idx="3">
                <c:v>10</c:v>
              </c:pt>
              <c:pt idx="4">
                <c:v>10</c:v>
              </c:pt>
              <c:pt idx="5">
                <c:v>6</c:v>
              </c:pt>
              <c:pt idx="6">
                <c:v>17</c:v>
              </c:pt>
              <c:pt idx="7">
                <c:v>34</c:v>
              </c:pt>
              <c:pt idx="8">
                <c:v>31</c:v>
              </c:pt>
            </c:numLit>
          </c:val>
          <c:extLst>
            <c:ext xmlns:c16="http://schemas.microsoft.com/office/drawing/2014/chart" uri="{C3380CC4-5D6E-409C-BE32-E72D297353CC}">
              <c16:uniqueId val="{00000000-E639-4EA9-91BC-2E0C4BE84825}"/>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40"/>
          <c:min val="-2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Heikentyy</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Tuotanto</c:v>
                </c:pt>
                <c:pt idx="1">
                  <c:v>Työllisyys</c:v>
                </c:pt>
              </c:strCache>
            </c:strRef>
          </c:cat>
          <c:val>
            <c:numLit>
              <c:formatCode>General</c:formatCode>
              <c:ptCount val="2"/>
              <c:pt idx="0">
                <c:v>0.05</c:v>
              </c:pt>
              <c:pt idx="1">
                <c:v>0.06</c:v>
              </c:pt>
            </c:numLit>
          </c:val>
          <c:extLst>
            <c:ext xmlns:c16="http://schemas.microsoft.com/office/drawing/2014/chart" uri="{C3380CC4-5D6E-409C-BE32-E72D297353CC}">
              <c16:uniqueId val="{00000000-DAA2-466B-9DFD-36A740ADE24C}"/>
            </c:ext>
          </c:extLst>
        </c:ser>
        <c:ser>
          <c:idx val="1"/>
          <c:order val="1"/>
          <c:tx>
            <c:strRef>
              <c:f>Taul1!$C$1</c:f>
              <c:strCache>
                <c:ptCount val="1"/>
                <c:pt idx="0">
                  <c:v>Pysyy ennallaan</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Tuotanto</c:v>
                </c:pt>
                <c:pt idx="1">
                  <c:v>Työllisyys</c:v>
                </c:pt>
              </c:strCache>
            </c:strRef>
          </c:cat>
          <c:val>
            <c:numLit>
              <c:formatCode>General</c:formatCode>
              <c:ptCount val="2"/>
              <c:pt idx="0">
                <c:v>0.55000000000000004</c:v>
              </c:pt>
              <c:pt idx="1">
                <c:v>0.63</c:v>
              </c:pt>
            </c:numLit>
          </c:val>
          <c:extLst>
            <c:ext xmlns:c16="http://schemas.microsoft.com/office/drawing/2014/chart" uri="{C3380CC4-5D6E-409C-BE32-E72D297353CC}">
              <c16:uniqueId val="{00000001-DAA2-466B-9DFD-36A740ADE24C}"/>
            </c:ext>
          </c:extLst>
        </c:ser>
        <c:ser>
          <c:idx val="2"/>
          <c:order val="2"/>
          <c:tx>
            <c:strRef>
              <c:f>Taul1!$D$1</c:f>
              <c:strCache>
                <c:ptCount val="1"/>
                <c:pt idx="0">
                  <c:v>Kasvaa</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Tuotanto</c:v>
                </c:pt>
                <c:pt idx="1">
                  <c:v>Työllisyys</c:v>
                </c:pt>
              </c:strCache>
            </c:strRef>
          </c:cat>
          <c:val>
            <c:numLit>
              <c:formatCode>General</c:formatCode>
              <c:ptCount val="2"/>
              <c:pt idx="0">
                <c:v>0.41</c:v>
              </c:pt>
              <c:pt idx="1">
                <c:v>0.31</c:v>
              </c:pt>
            </c:numLit>
          </c:val>
          <c:extLst>
            <c:ext xmlns:c16="http://schemas.microsoft.com/office/drawing/2014/chart" uri="{C3380CC4-5D6E-409C-BE32-E72D297353CC}">
              <c16:uniqueId val="{00000002-DAA2-466B-9DFD-36A740ADE24C}"/>
            </c:ext>
          </c:extLst>
        </c:ser>
        <c:dLbls>
          <c:showLegendKey val="0"/>
          <c:showVal val="0"/>
          <c:showCatName val="0"/>
          <c:showSerName val="0"/>
          <c:showPercent val="0"/>
          <c:showBubbleSize val="0"/>
        </c:dLbls>
        <c:gapWidth val="150"/>
        <c:overlap val="100"/>
        <c:axId val="540492864"/>
        <c:axId val="525251296"/>
      </c:barChart>
      <c:catAx>
        <c:axId val="540492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25251296"/>
        <c:crosses val="autoZero"/>
        <c:auto val="1"/>
        <c:lblAlgn val="ctr"/>
        <c:lblOffset val="100"/>
        <c:noMultiLvlLbl val="0"/>
      </c:catAx>
      <c:valAx>
        <c:axId val="5252512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4049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err="1">
                <a:solidFill>
                  <a:schemeClr val="tx1"/>
                </a:solidFill>
              </a:rPr>
              <a:t>Työllisyys</a:t>
            </a:r>
            <a:endParaRPr lang="en-US">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Taul1!$B$1</c:f>
              <c:strCache>
                <c:ptCount val="1"/>
                <c:pt idx="0">
                  <c:v>Työllisyys</c:v>
                </c:pt>
              </c:strCache>
            </c:strRef>
          </c:tx>
          <c:spPr>
            <a:solidFill>
              <a:schemeClr val="accent2"/>
            </a:solidFill>
            <a:ln>
              <a:noFill/>
            </a:ln>
            <a:effectLst/>
          </c:spPr>
          <c:invertIfNegative val="0"/>
          <c:dLbls>
            <c:dLbl>
              <c:idx val="1"/>
              <c:layout>
                <c:manualLayout>
                  <c:x val="-9.3803941882918407E-3"/>
                  <c:y val="-9.03471731634563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242-4895-8B52-CFACFF9E508B}"/>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Lit>
              <c:formatCode>General</c:formatCode>
              <c:ptCount val="9"/>
              <c:pt idx="0">
                <c:v>-7</c:v>
              </c:pt>
              <c:pt idx="1">
                <c:v>-2</c:v>
              </c:pt>
              <c:pt idx="2">
                <c:v>15</c:v>
              </c:pt>
              <c:pt idx="3">
                <c:v>4</c:v>
              </c:pt>
              <c:pt idx="4">
                <c:v>2</c:v>
              </c:pt>
              <c:pt idx="5">
                <c:v>15</c:v>
              </c:pt>
              <c:pt idx="6">
                <c:v>18</c:v>
              </c:pt>
              <c:pt idx="7">
                <c:v>15</c:v>
              </c:pt>
              <c:pt idx="8">
                <c:v>24</c:v>
              </c:pt>
            </c:numLit>
          </c:val>
          <c:extLst>
            <c:ext xmlns:c16="http://schemas.microsoft.com/office/drawing/2014/chart" uri="{C3380CC4-5D6E-409C-BE32-E72D297353CC}">
              <c16:uniqueId val="{00000001-0242-4895-8B52-CFACFF9E508B}"/>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err="1">
                <a:solidFill>
                  <a:schemeClr val="tx1"/>
                </a:solidFill>
              </a:rPr>
              <a:t>Tuotanto</a:t>
            </a:r>
            <a:endParaRPr lang="en-US">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Taul1!$B$1</c:f>
              <c:strCache>
                <c:ptCount val="1"/>
                <c:pt idx="0">
                  <c:v>Tuotanto</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Lit>
              <c:formatCode>General</c:formatCode>
              <c:ptCount val="9"/>
              <c:pt idx="0">
                <c:v>3</c:v>
              </c:pt>
              <c:pt idx="1">
                <c:v>8</c:v>
              </c:pt>
              <c:pt idx="2">
                <c:v>27</c:v>
              </c:pt>
              <c:pt idx="3">
                <c:v>13</c:v>
              </c:pt>
              <c:pt idx="4">
                <c:v>12</c:v>
              </c:pt>
              <c:pt idx="5">
                <c:v>24</c:v>
              </c:pt>
              <c:pt idx="6">
                <c:v>33</c:v>
              </c:pt>
              <c:pt idx="7">
                <c:v>23</c:v>
              </c:pt>
              <c:pt idx="8">
                <c:v>36</c:v>
              </c:pt>
            </c:numLit>
          </c:val>
          <c:extLst>
            <c:ext xmlns:c16="http://schemas.microsoft.com/office/drawing/2014/chart" uri="{C3380CC4-5D6E-409C-BE32-E72D297353CC}">
              <c16:uniqueId val="{00000000-3FDC-4A7B-9E6A-CF91DE399A70}"/>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in val="-1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a:t>Saldoluku, teollisuus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Teollisuus</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Työllisyys</c:v>
                </c:pt>
                <c:pt idx="1">
                  <c:v>Tuotanto</c:v>
                </c:pt>
              </c:strCache>
            </c:strRef>
          </c:cat>
          <c:val>
            <c:numLit>
              <c:formatCode>General</c:formatCode>
              <c:ptCount val="2"/>
              <c:pt idx="0">
                <c:v>22</c:v>
              </c:pt>
              <c:pt idx="1">
                <c:v>34</c:v>
              </c:pt>
            </c:numLit>
          </c:val>
          <c:extLst>
            <c:ext xmlns:c16="http://schemas.microsoft.com/office/drawing/2014/chart" uri="{C3380CC4-5D6E-409C-BE32-E72D297353CC}">
              <c16:uniqueId val="{00000000-CCC3-4289-A11A-6C78D1867DD6}"/>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5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a:t>Saldoluku, palvelut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Palvelut</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Työllisyys</c:v>
                </c:pt>
                <c:pt idx="1">
                  <c:v>Tuotanto</c:v>
                </c:pt>
              </c:strCache>
            </c:strRef>
          </c:cat>
          <c:val>
            <c:numLit>
              <c:formatCode>General</c:formatCode>
              <c:ptCount val="2"/>
              <c:pt idx="0">
                <c:v>31</c:v>
              </c:pt>
              <c:pt idx="1">
                <c:v>43</c:v>
              </c:pt>
            </c:numLit>
          </c:val>
          <c:extLst>
            <c:ext xmlns:c16="http://schemas.microsoft.com/office/drawing/2014/chart" uri="{C3380CC4-5D6E-409C-BE32-E72D297353CC}">
              <c16:uniqueId val="{00000000-9279-4393-904F-076B945E3F53}"/>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5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b="1"/>
              <a:t>Työllisyys</a:t>
            </a:r>
          </a:p>
        </c:rich>
      </c:tx>
      <c:layout>
        <c:manualLayout>
          <c:xMode val="edge"/>
          <c:yMode val="edge"/>
          <c:x val="0.42277840269966255"/>
          <c:y val="2.1515018725407373E-2"/>
        </c:manualLayout>
      </c:layout>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bar"/>
        <c:grouping val="percentStacked"/>
        <c:varyColors val="0"/>
        <c:ser>
          <c:idx val="0"/>
          <c:order val="0"/>
          <c:tx>
            <c:strRef>
              <c:f>Taul1!$B$1</c:f>
              <c:strCache>
                <c:ptCount val="1"/>
                <c:pt idx="0">
                  <c:v>Heikentyy</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Palvelut</c:v>
                </c:pt>
                <c:pt idx="1">
                  <c:v>Teollisuus</c:v>
                </c:pt>
              </c:strCache>
            </c:strRef>
          </c:cat>
          <c:val>
            <c:numLit>
              <c:formatCode>General</c:formatCode>
              <c:ptCount val="2"/>
              <c:pt idx="0">
                <c:v>0.06</c:v>
              </c:pt>
              <c:pt idx="1">
                <c:v>7.0000000000000007E-2</c:v>
              </c:pt>
            </c:numLit>
          </c:val>
          <c:extLst>
            <c:ext xmlns:c16="http://schemas.microsoft.com/office/drawing/2014/chart" uri="{C3380CC4-5D6E-409C-BE32-E72D297353CC}">
              <c16:uniqueId val="{00000000-AAFB-4EB3-AF4A-5B444B52360E}"/>
            </c:ext>
          </c:extLst>
        </c:ser>
        <c:ser>
          <c:idx val="1"/>
          <c:order val="1"/>
          <c:tx>
            <c:strRef>
              <c:f>Taul1!$C$1</c:f>
              <c:strCache>
                <c:ptCount val="1"/>
                <c:pt idx="0">
                  <c:v>Pysyy ennallaan</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Palvelut</c:v>
                </c:pt>
                <c:pt idx="1">
                  <c:v>Teollisuus</c:v>
                </c:pt>
              </c:strCache>
            </c:strRef>
          </c:cat>
          <c:val>
            <c:numLit>
              <c:formatCode>General</c:formatCode>
              <c:ptCount val="2"/>
              <c:pt idx="0">
                <c:v>0.57999999999999996</c:v>
              </c:pt>
              <c:pt idx="1">
                <c:v>0.64</c:v>
              </c:pt>
            </c:numLit>
          </c:val>
          <c:extLst>
            <c:ext xmlns:c16="http://schemas.microsoft.com/office/drawing/2014/chart" uri="{C3380CC4-5D6E-409C-BE32-E72D297353CC}">
              <c16:uniqueId val="{00000001-AAFB-4EB3-AF4A-5B444B52360E}"/>
            </c:ext>
          </c:extLst>
        </c:ser>
        <c:ser>
          <c:idx val="2"/>
          <c:order val="2"/>
          <c:tx>
            <c:strRef>
              <c:f>Taul1!$D$1</c:f>
              <c:strCache>
                <c:ptCount val="1"/>
                <c:pt idx="0">
                  <c:v>Kasvaa</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Palvelut</c:v>
                </c:pt>
                <c:pt idx="1">
                  <c:v>Teollisuus</c:v>
                </c:pt>
              </c:strCache>
            </c:strRef>
          </c:cat>
          <c:val>
            <c:numLit>
              <c:formatCode>General</c:formatCode>
              <c:ptCount val="2"/>
              <c:pt idx="0">
                <c:v>0.36</c:v>
              </c:pt>
              <c:pt idx="1">
                <c:v>0.28999999999999998</c:v>
              </c:pt>
            </c:numLit>
          </c:val>
          <c:extLst>
            <c:ext xmlns:c16="http://schemas.microsoft.com/office/drawing/2014/chart" uri="{C3380CC4-5D6E-409C-BE32-E72D297353CC}">
              <c16:uniqueId val="{00000002-AAFB-4EB3-AF4A-5B444B52360E}"/>
            </c:ext>
          </c:extLst>
        </c:ser>
        <c:dLbls>
          <c:showLegendKey val="0"/>
          <c:showVal val="0"/>
          <c:showCatName val="0"/>
          <c:showSerName val="0"/>
          <c:showPercent val="0"/>
          <c:showBubbleSize val="0"/>
        </c:dLbls>
        <c:gapWidth val="150"/>
        <c:overlap val="100"/>
        <c:axId val="540492864"/>
        <c:axId val="525251296"/>
      </c:barChart>
      <c:catAx>
        <c:axId val="540492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25251296"/>
        <c:crosses val="autoZero"/>
        <c:auto val="1"/>
        <c:lblAlgn val="ctr"/>
        <c:lblOffset val="100"/>
        <c:noMultiLvlLbl val="0"/>
      </c:catAx>
      <c:valAx>
        <c:axId val="5252512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4049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1" i="0" u="none" strike="noStrike" kern="1200" spc="0" baseline="0">
                <a:solidFill>
                  <a:schemeClr val="tx1"/>
                </a:solidFill>
                <a:latin typeface="+mn-lt"/>
                <a:ea typeface="+mn-ea"/>
                <a:cs typeface="+mn-cs"/>
              </a:defRPr>
            </a:pPr>
            <a:r>
              <a:rPr lang="fi-FI" b="1"/>
              <a:t>Tuotanto</a:t>
            </a:r>
          </a:p>
        </c:rich>
      </c:tx>
      <c:overlay val="0"/>
      <c:spPr>
        <a:noFill/>
        <a:ln>
          <a:noFill/>
        </a:ln>
        <a:effectLst/>
      </c:spPr>
      <c:txPr>
        <a:bodyPr rot="0" spcFirstLastPara="1" vertOverflow="ellipsis" vert="horz" wrap="square" anchor="ctr" anchorCtr="1"/>
        <a:lstStyle/>
        <a:p>
          <a:pPr>
            <a:defRPr sz="1260" b="1" i="0" u="none" strike="noStrike" kern="1200" spc="0" baseline="0">
              <a:solidFill>
                <a:schemeClr val="tx1"/>
              </a:solidFill>
              <a:latin typeface="+mn-lt"/>
              <a:ea typeface="+mn-ea"/>
              <a:cs typeface="+mn-cs"/>
            </a:defRPr>
          </a:pPr>
          <a:endParaRPr lang="fi-FI"/>
        </a:p>
      </c:txPr>
    </c:title>
    <c:autoTitleDeleted val="0"/>
    <c:plotArea>
      <c:layout/>
      <c:barChart>
        <c:barDir val="bar"/>
        <c:grouping val="percentStacked"/>
        <c:varyColors val="0"/>
        <c:ser>
          <c:idx val="0"/>
          <c:order val="0"/>
          <c:tx>
            <c:strRef>
              <c:f>Taul1!$B$1</c:f>
              <c:strCache>
                <c:ptCount val="1"/>
                <c:pt idx="0">
                  <c:v>Heikentyy</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Palvelut</c:v>
                </c:pt>
                <c:pt idx="1">
                  <c:v>Teollisuus</c:v>
                </c:pt>
              </c:strCache>
            </c:strRef>
          </c:cat>
          <c:val>
            <c:numLit>
              <c:formatCode>General</c:formatCode>
              <c:ptCount val="2"/>
              <c:pt idx="0">
                <c:v>0.03</c:v>
              </c:pt>
              <c:pt idx="1">
                <c:v>0.05</c:v>
              </c:pt>
            </c:numLit>
          </c:val>
          <c:extLst>
            <c:ext xmlns:c16="http://schemas.microsoft.com/office/drawing/2014/chart" uri="{C3380CC4-5D6E-409C-BE32-E72D297353CC}">
              <c16:uniqueId val="{00000000-1EA3-444B-BC7E-FBEA82AFAB7B}"/>
            </c:ext>
          </c:extLst>
        </c:ser>
        <c:ser>
          <c:idx val="1"/>
          <c:order val="1"/>
          <c:tx>
            <c:strRef>
              <c:f>Taul1!$C$1</c:f>
              <c:strCache>
                <c:ptCount val="1"/>
                <c:pt idx="0">
                  <c:v>Pysyy ennallaan</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Palvelut</c:v>
                </c:pt>
                <c:pt idx="1">
                  <c:v>Teollisuus</c:v>
                </c:pt>
              </c:strCache>
            </c:strRef>
          </c:cat>
          <c:val>
            <c:numLit>
              <c:formatCode>General</c:formatCode>
              <c:ptCount val="2"/>
              <c:pt idx="0">
                <c:v>0.51</c:v>
              </c:pt>
              <c:pt idx="1">
                <c:v>0.56000000000000005</c:v>
              </c:pt>
            </c:numLit>
          </c:val>
          <c:extLst>
            <c:ext xmlns:c16="http://schemas.microsoft.com/office/drawing/2014/chart" uri="{C3380CC4-5D6E-409C-BE32-E72D297353CC}">
              <c16:uniqueId val="{00000001-1EA3-444B-BC7E-FBEA82AFAB7B}"/>
            </c:ext>
          </c:extLst>
        </c:ser>
        <c:ser>
          <c:idx val="2"/>
          <c:order val="2"/>
          <c:tx>
            <c:strRef>
              <c:f>Taul1!$D$1</c:f>
              <c:strCache>
                <c:ptCount val="1"/>
                <c:pt idx="0">
                  <c:v>Kasvaa</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Palvelut</c:v>
                </c:pt>
                <c:pt idx="1">
                  <c:v>Teollisuus</c:v>
                </c:pt>
              </c:strCache>
            </c:strRef>
          </c:cat>
          <c:val>
            <c:numLit>
              <c:formatCode>General</c:formatCode>
              <c:ptCount val="2"/>
              <c:pt idx="0">
                <c:v>0.46</c:v>
              </c:pt>
              <c:pt idx="1">
                <c:v>0.39</c:v>
              </c:pt>
            </c:numLit>
          </c:val>
          <c:extLst>
            <c:ext xmlns:c16="http://schemas.microsoft.com/office/drawing/2014/chart" uri="{C3380CC4-5D6E-409C-BE32-E72D297353CC}">
              <c16:uniqueId val="{00000002-1EA3-444B-BC7E-FBEA82AFAB7B}"/>
            </c:ext>
          </c:extLst>
        </c:ser>
        <c:dLbls>
          <c:showLegendKey val="0"/>
          <c:showVal val="0"/>
          <c:showCatName val="0"/>
          <c:showSerName val="0"/>
          <c:showPercent val="0"/>
          <c:showBubbleSize val="0"/>
        </c:dLbls>
        <c:gapWidth val="150"/>
        <c:overlap val="100"/>
        <c:axId val="540492864"/>
        <c:axId val="525251296"/>
      </c:barChart>
      <c:catAx>
        <c:axId val="540492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25251296"/>
        <c:crosses val="autoZero"/>
        <c:auto val="1"/>
        <c:lblAlgn val="ctr"/>
        <c:lblOffset val="100"/>
        <c:noMultiLvlLbl val="0"/>
      </c:catAx>
      <c:valAx>
        <c:axId val="5252512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4049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a:t>Saldoluku, yli 150 työllistävät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Yli 150 työllistävät</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Työllisyys</c:v>
                </c:pt>
                <c:pt idx="1">
                  <c:v>Tuotanto</c:v>
                </c:pt>
              </c:strCache>
            </c:strRef>
          </c:cat>
          <c:val>
            <c:numLit>
              <c:formatCode>General</c:formatCode>
              <c:ptCount val="2"/>
              <c:pt idx="0">
                <c:v>25</c:v>
              </c:pt>
              <c:pt idx="1">
                <c:v>39</c:v>
              </c:pt>
            </c:numLit>
          </c:val>
          <c:extLst>
            <c:ext xmlns:c16="http://schemas.microsoft.com/office/drawing/2014/chart" uri="{C3380CC4-5D6E-409C-BE32-E72D297353CC}">
              <c16:uniqueId val="{00000000-6A42-492C-97FA-03CA470F9213}"/>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5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b="0" i="0" u="none" strike="noStrike" kern="1200" spc="0" baseline="0">
                <a:solidFill>
                  <a:srgbClr val="000000"/>
                </a:solidFill>
              </a:rPr>
              <a:t>Saldoluku, alle 150 työllistävät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Sarja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Työllisyys</c:v>
                </c:pt>
                <c:pt idx="1">
                  <c:v>Tuotanto</c:v>
                </c:pt>
              </c:strCache>
            </c:strRef>
          </c:cat>
          <c:val>
            <c:numRef>
              <c:f>Taul1!$B$2:$B$3</c:f>
              <c:numCache>
                <c:formatCode>General</c:formatCode>
                <c:ptCount val="2"/>
                <c:pt idx="0">
                  <c:v>24</c:v>
                </c:pt>
                <c:pt idx="1">
                  <c:v>31</c:v>
                </c:pt>
              </c:numCache>
            </c:numRef>
          </c:val>
          <c:extLst>
            <c:ext xmlns:c16="http://schemas.microsoft.com/office/drawing/2014/chart" uri="{C3380CC4-5D6E-409C-BE32-E72D297353CC}">
              <c16:uniqueId val="{00000000-730A-4E65-B4ED-6D00B7850B45}"/>
            </c:ext>
          </c:extLst>
        </c:ser>
        <c:dLbls>
          <c:showLegendKey val="0"/>
          <c:showVal val="0"/>
          <c:showCatName val="0"/>
          <c:showSerName val="0"/>
          <c:showPercent val="0"/>
          <c:showBubbleSize val="0"/>
        </c:dLbls>
        <c:gapWidth val="219"/>
        <c:overlap val="-27"/>
        <c:axId val="622176847"/>
        <c:axId val="369203759"/>
      </c:barChart>
      <c:catAx>
        <c:axId val="622176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369203759"/>
        <c:crosses val="autoZero"/>
        <c:auto val="1"/>
        <c:lblAlgn val="ctr"/>
        <c:lblOffset val="100"/>
        <c:noMultiLvlLbl val="0"/>
      </c:catAx>
      <c:valAx>
        <c:axId val="369203759"/>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62217684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b="1"/>
              <a:t>Työllisyys</a:t>
            </a:r>
          </a:p>
        </c:rich>
      </c:tx>
      <c:layout>
        <c:manualLayout>
          <c:xMode val="edge"/>
          <c:yMode val="edge"/>
          <c:x val="0.42277840269966255"/>
          <c:y val="2.1515018725407373E-2"/>
        </c:manualLayout>
      </c:layout>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bar"/>
        <c:grouping val="percentStacked"/>
        <c:varyColors val="0"/>
        <c:ser>
          <c:idx val="0"/>
          <c:order val="0"/>
          <c:tx>
            <c:strRef>
              <c:f>Taul1!$B$1</c:f>
              <c:strCache>
                <c:ptCount val="1"/>
                <c:pt idx="0">
                  <c:v>Heikentyy</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Yli 150 työllistävät</c:v>
                </c:pt>
                <c:pt idx="1">
                  <c:v>Alle 150 työllistävät</c:v>
                </c:pt>
              </c:strCache>
            </c:strRef>
          </c:cat>
          <c:val>
            <c:numLit>
              <c:formatCode>General</c:formatCode>
              <c:ptCount val="2"/>
              <c:pt idx="0">
                <c:v>0.03</c:v>
              </c:pt>
              <c:pt idx="1">
                <c:v>7.0000000000000007E-2</c:v>
              </c:pt>
            </c:numLit>
          </c:val>
          <c:extLst>
            <c:ext xmlns:c16="http://schemas.microsoft.com/office/drawing/2014/chart" uri="{C3380CC4-5D6E-409C-BE32-E72D297353CC}">
              <c16:uniqueId val="{00000000-AB36-4E6C-AAA3-05F6A372E78C}"/>
            </c:ext>
          </c:extLst>
        </c:ser>
        <c:ser>
          <c:idx val="1"/>
          <c:order val="1"/>
          <c:tx>
            <c:strRef>
              <c:f>Taul1!$C$1</c:f>
              <c:strCache>
                <c:ptCount val="1"/>
                <c:pt idx="0">
                  <c:v>Pysyy ennallaan</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Yli 150 työllistävät</c:v>
                </c:pt>
                <c:pt idx="1">
                  <c:v>Alle 150 työllistävät</c:v>
                </c:pt>
              </c:strCache>
            </c:strRef>
          </c:cat>
          <c:val>
            <c:numLit>
              <c:formatCode>General</c:formatCode>
              <c:ptCount val="2"/>
              <c:pt idx="0">
                <c:v>0.68</c:v>
              </c:pt>
              <c:pt idx="1">
                <c:v>0.62</c:v>
              </c:pt>
            </c:numLit>
          </c:val>
          <c:extLst>
            <c:ext xmlns:c16="http://schemas.microsoft.com/office/drawing/2014/chart" uri="{C3380CC4-5D6E-409C-BE32-E72D297353CC}">
              <c16:uniqueId val="{00000001-AB36-4E6C-AAA3-05F6A372E78C}"/>
            </c:ext>
          </c:extLst>
        </c:ser>
        <c:ser>
          <c:idx val="2"/>
          <c:order val="2"/>
          <c:tx>
            <c:strRef>
              <c:f>Taul1!$D$1</c:f>
              <c:strCache>
                <c:ptCount val="1"/>
                <c:pt idx="0">
                  <c:v>Kasvaa</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Yli 150 työllistävät</c:v>
                </c:pt>
                <c:pt idx="1">
                  <c:v>Alle 150 työllistävät</c:v>
                </c:pt>
              </c:strCache>
            </c:strRef>
          </c:cat>
          <c:val>
            <c:numLit>
              <c:formatCode>General</c:formatCode>
              <c:ptCount val="2"/>
              <c:pt idx="0">
                <c:v>0.28999999999999998</c:v>
              </c:pt>
              <c:pt idx="1">
                <c:v>0.31</c:v>
              </c:pt>
            </c:numLit>
          </c:val>
          <c:extLst>
            <c:ext xmlns:c16="http://schemas.microsoft.com/office/drawing/2014/chart" uri="{C3380CC4-5D6E-409C-BE32-E72D297353CC}">
              <c16:uniqueId val="{00000002-AB36-4E6C-AAA3-05F6A372E78C}"/>
            </c:ext>
          </c:extLst>
        </c:ser>
        <c:dLbls>
          <c:showLegendKey val="0"/>
          <c:showVal val="0"/>
          <c:showCatName val="0"/>
          <c:showSerName val="0"/>
          <c:showPercent val="0"/>
          <c:showBubbleSize val="0"/>
        </c:dLbls>
        <c:gapWidth val="150"/>
        <c:overlap val="100"/>
        <c:axId val="540492864"/>
        <c:axId val="525251296"/>
      </c:barChart>
      <c:catAx>
        <c:axId val="540492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25251296"/>
        <c:crosses val="autoZero"/>
        <c:auto val="1"/>
        <c:lblAlgn val="ctr"/>
        <c:lblOffset val="100"/>
        <c:noMultiLvlLbl val="0"/>
      </c:catAx>
      <c:valAx>
        <c:axId val="5252512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4049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1" i="0" u="none" strike="noStrike" kern="1200" spc="0" baseline="0">
                <a:solidFill>
                  <a:schemeClr val="tx1"/>
                </a:solidFill>
                <a:latin typeface="+mn-lt"/>
                <a:ea typeface="+mn-ea"/>
                <a:cs typeface="+mn-cs"/>
              </a:defRPr>
            </a:pPr>
            <a:r>
              <a:rPr lang="fi-FI" b="1"/>
              <a:t>Tuotanto</a:t>
            </a:r>
          </a:p>
        </c:rich>
      </c:tx>
      <c:overlay val="0"/>
      <c:spPr>
        <a:noFill/>
        <a:ln>
          <a:noFill/>
        </a:ln>
        <a:effectLst/>
      </c:spPr>
      <c:txPr>
        <a:bodyPr rot="0" spcFirstLastPara="1" vertOverflow="ellipsis" vert="horz" wrap="square" anchor="ctr" anchorCtr="1"/>
        <a:lstStyle/>
        <a:p>
          <a:pPr>
            <a:defRPr sz="1260" b="1" i="0" u="none" strike="noStrike" kern="1200" spc="0" baseline="0">
              <a:solidFill>
                <a:schemeClr val="tx1"/>
              </a:solidFill>
              <a:latin typeface="+mn-lt"/>
              <a:ea typeface="+mn-ea"/>
              <a:cs typeface="+mn-cs"/>
            </a:defRPr>
          </a:pPr>
          <a:endParaRPr lang="fi-FI"/>
        </a:p>
      </c:txPr>
    </c:title>
    <c:autoTitleDeleted val="0"/>
    <c:plotArea>
      <c:layout/>
      <c:barChart>
        <c:barDir val="bar"/>
        <c:grouping val="percentStacked"/>
        <c:varyColors val="0"/>
        <c:ser>
          <c:idx val="0"/>
          <c:order val="0"/>
          <c:tx>
            <c:strRef>
              <c:f>Taul1!$B$1</c:f>
              <c:strCache>
                <c:ptCount val="1"/>
                <c:pt idx="0">
                  <c:v>Heikentyy</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Yli 150 työllistävät</c:v>
                </c:pt>
                <c:pt idx="1">
                  <c:v>Alle 150 työllistävät</c:v>
                </c:pt>
              </c:strCache>
            </c:strRef>
          </c:cat>
          <c:val>
            <c:numLit>
              <c:formatCode>General</c:formatCode>
              <c:ptCount val="2"/>
              <c:pt idx="0">
                <c:v>0.02</c:v>
              </c:pt>
              <c:pt idx="1">
                <c:v>0.05</c:v>
              </c:pt>
            </c:numLit>
          </c:val>
          <c:extLst>
            <c:ext xmlns:c16="http://schemas.microsoft.com/office/drawing/2014/chart" uri="{C3380CC4-5D6E-409C-BE32-E72D297353CC}">
              <c16:uniqueId val="{00000000-96D4-4B8E-97CF-CF1A3069DF39}"/>
            </c:ext>
          </c:extLst>
        </c:ser>
        <c:ser>
          <c:idx val="1"/>
          <c:order val="1"/>
          <c:tx>
            <c:strRef>
              <c:f>Taul1!$C$1</c:f>
              <c:strCache>
                <c:ptCount val="1"/>
                <c:pt idx="0">
                  <c:v>Pysyy ennallaan</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Yli 150 työllistävät</c:v>
                </c:pt>
                <c:pt idx="1">
                  <c:v>Alle 150 työllistävät</c:v>
                </c:pt>
              </c:strCache>
            </c:strRef>
          </c:cat>
          <c:val>
            <c:numLit>
              <c:formatCode>General</c:formatCode>
              <c:ptCount val="2"/>
              <c:pt idx="0">
                <c:v>0.57999999999999996</c:v>
              </c:pt>
              <c:pt idx="1">
                <c:v>0.54</c:v>
              </c:pt>
            </c:numLit>
          </c:val>
          <c:extLst>
            <c:ext xmlns:c16="http://schemas.microsoft.com/office/drawing/2014/chart" uri="{C3380CC4-5D6E-409C-BE32-E72D297353CC}">
              <c16:uniqueId val="{00000001-96D4-4B8E-97CF-CF1A3069DF39}"/>
            </c:ext>
          </c:extLst>
        </c:ser>
        <c:ser>
          <c:idx val="2"/>
          <c:order val="2"/>
          <c:tx>
            <c:strRef>
              <c:f>Taul1!$D$1</c:f>
              <c:strCache>
                <c:ptCount val="1"/>
                <c:pt idx="0">
                  <c:v>Kasvaa</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Yli 150 työllistävät</c:v>
                </c:pt>
                <c:pt idx="1">
                  <c:v>Alle 150 työllistävät</c:v>
                </c:pt>
              </c:strCache>
            </c:strRef>
          </c:cat>
          <c:val>
            <c:numLit>
              <c:formatCode>General</c:formatCode>
              <c:ptCount val="2"/>
              <c:pt idx="0">
                <c:v>0.41</c:v>
              </c:pt>
              <c:pt idx="1">
                <c:v>0.41</c:v>
              </c:pt>
            </c:numLit>
          </c:val>
          <c:extLst>
            <c:ext xmlns:c16="http://schemas.microsoft.com/office/drawing/2014/chart" uri="{C3380CC4-5D6E-409C-BE32-E72D297353CC}">
              <c16:uniqueId val="{00000002-96D4-4B8E-97CF-CF1A3069DF39}"/>
            </c:ext>
          </c:extLst>
        </c:ser>
        <c:dLbls>
          <c:showLegendKey val="0"/>
          <c:showVal val="0"/>
          <c:showCatName val="0"/>
          <c:showSerName val="0"/>
          <c:showPercent val="0"/>
          <c:showBubbleSize val="0"/>
        </c:dLbls>
        <c:gapWidth val="150"/>
        <c:overlap val="100"/>
        <c:axId val="540492864"/>
        <c:axId val="525251296"/>
      </c:barChart>
      <c:catAx>
        <c:axId val="540492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25251296"/>
        <c:crosses val="autoZero"/>
        <c:auto val="1"/>
        <c:lblAlgn val="ctr"/>
        <c:lblOffset val="100"/>
        <c:noMultiLvlLbl val="0"/>
      </c:catAx>
      <c:valAx>
        <c:axId val="5252512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4049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Laskussa</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Investoinnit digitalisaatioon</c:v>
                </c:pt>
                <c:pt idx="1">
                  <c:v>T&amp;K-investoinnit</c:v>
                </c:pt>
                <c:pt idx="2">
                  <c:v>Toimitilat</c:v>
                </c:pt>
                <c:pt idx="3">
                  <c:v>Koneet &amp; laitteet</c:v>
                </c:pt>
              </c:strCache>
            </c:strRef>
          </c:cat>
          <c:val>
            <c:numLit>
              <c:formatCode>General</c:formatCode>
              <c:ptCount val="4"/>
              <c:pt idx="0">
                <c:v>0.03</c:v>
              </c:pt>
              <c:pt idx="1">
                <c:v>0.05</c:v>
              </c:pt>
              <c:pt idx="2">
                <c:v>0.13</c:v>
              </c:pt>
              <c:pt idx="3">
                <c:v>0.11</c:v>
              </c:pt>
            </c:numLit>
          </c:val>
          <c:extLst>
            <c:ext xmlns:c16="http://schemas.microsoft.com/office/drawing/2014/chart" uri="{C3380CC4-5D6E-409C-BE32-E72D297353CC}">
              <c16:uniqueId val="{00000000-0320-4245-8842-A4182916EA2E}"/>
            </c:ext>
          </c:extLst>
        </c:ser>
        <c:ser>
          <c:idx val="1"/>
          <c:order val="1"/>
          <c:tx>
            <c:strRef>
              <c:f>Taul1!$C$1</c:f>
              <c:strCache>
                <c:ptCount val="1"/>
                <c:pt idx="0">
                  <c:v>Ennallaan</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Investoinnit digitalisaatioon</c:v>
                </c:pt>
                <c:pt idx="1">
                  <c:v>T&amp;K-investoinnit</c:v>
                </c:pt>
                <c:pt idx="2">
                  <c:v>Toimitilat</c:v>
                </c:pt>
                <c:pt idx="3">
                  <c:v>Koneet &amp; laitteet</c:v>
                </c:pt>
              </c:strCache>
            </c:strRef>
          </c:cat>
          <c:val>
            <c:numLit>
              <c:formatCode>General</c:formatCode>
              <c:ptCount val="4"/>
              <c:pt idx="0">
                <c:v>0.55000000000000004</c:v>
              </c:pt>
              <c:pt idx="1">
                <c:v>0.69</c:v>
              </c:pt>
              <c:pt idx="2">
                <c:v>0.69</c:v>
              </c:pt>
              <c:pt idx="3">
                <c:v>0.66</c:v>
              </c:pt>
            </c:numLit>
          </c:val>
          <c:extLst>
            <c:ext xmlns:c16="http://schemas.microsoft.com/office/drawing/2014/chart" uri="{C3380CC4-5D6E-409C-BE32-E72D297353CC}">
              <c16:uniqueId val="{00000001-0320-4245-8842-A4182916EA2E}"/>
            </c:ext>
          </c:extLst>
        </c:ser>
        <c:ser>
          <c:idx val="2"/>
          <c:order val="2"/>
          <c:tx>
            <c:strRef>
              <c:f>Taul1!$D$1</c:f>
              <c:strCache>
                <c:ptCount val="1"/>
                <c:pt idx="0">
                  <c:v>Kasvussa</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Investoinnit digitalisaatioon</c:v>
                </c:pt>
                <c:pt idx="1">
                  <c:v>T&amp;K-investoinnit</c:v>
                </c:pt>
                <c:pt idx="2">
                  <c:v>Toimitilat</c:v>
                </c:pt>
                <c:pt idx="3">
                  <c:v>Koneet &amp; laitteet</c:v>
                </c:pt>
              </c:strCache>
            </c:strRef>
          </c:cat>
          <c:val>
            <c:numLit>
              <c:formatCode>General</c:formatCode>
              <c:ptCount val="4"/>
              <c:pt idx="0">
                <c:v>0.42</c:v>
              </c:pt>
              <c:pt idx="1">
                <c:v>0.27</c:v>
              </c:pt>
              <c:pt idx="2">
                <c:v>0.18</c:v>
              </c:pt>
              <c:pt idx="3">
                <c:v>0.24</c:v>
              </c:pt>
            </c:numLit>
          </c:val>
          <c:extLst>
            <c:ext xmlns:c16="http://schemas.microsoft.com/office/drawing/2014/chart" uri="{C3380CC4-5D6E-409C-BE32-E72D297353CC}">
              <c16:uniqueId val="{00000002-0320-4245-8842-A4182916EA2E}"/>
            </c:ext>
          </c:extLst>
        </c:ser>
        <c:dLbls>
          <c:showLegendKey val="0"/>
          <c:showVal val="0"/>
          <c:showCatName val="0"/>
          <c:showSerName val="0"/>
          <c:showPercent val="0"/>
          <c:showBubbleSize val="0"/>
        </c:dLbls>
        <c:gapWidth val="150"/>
        <c:overlap val="100"/>
        <c:axId val="534441472"/>
        <c:axId val="727849664"/>
      </c:barChart>
      <c:catAx>
        <c:axId val="534441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49664"/>
        <c:crosses val="autoZero"/>
        <c:auto val="1"/>
        <c:lblAlgn val="ctr"/>
        <c:lblOffset val="100"/>
        <c:noMultiLvlLbl val="0"/>
      </c:catAx>
      <c:valAx>
        <c:axId val="7278496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4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Taul1!$B$1</c:f>
              <c:strCache>
                <c:ptCount val="1"/>
                <c:pt idx="0">
                  <c:v>Arvio joulukuussa 2025</c:v>
                </c:pt>
              </c:strCache>
            </c:strRef>
          </c:tx>
          <c:spPr>
            <a:solidFill>
              <a:schemeClr val="accent3">
                <a:lumMod val="40000"/>
                <a:lumOff val="60000"/>
              </a:schemeClr>
            </a:solidFill>
            <a:ln>
              <a:noFill/>
            </a:ln>
            <a:effectLst/>
          </c:spPr>
          <c:invertIfNegative val="0"/>
          <c:dLbls>
            <c:dLbl>
              <c:idx val="1"/>
              <c:layout>
                <c:manualLayout>
                  <c:x val="1.5134317063942491E-3"/>
                  <c:y val="0.1075750936270368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D65-4386-A751-BFE53825CD4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Koneet &amp; laitteet</c:v>
                </c:pt>
                <c:pt idx="1">
                  <c:v>Toimitilat</c:v>
                </c:pt>
                <c:pt idx="2">
                  <c:v>T&amp;K-investoinnit</c:v>
                </c:pt>
                <c:pt idx="3">
                  <c:v>Investoinnit digitalisaatioon</c:v>
                </c:pt>
                <c:pt idx="4">
                  <c:v>Investoinnit tekoälyyn</c:v>
                </c:pt>
              </c:strCache>
            </c:strRef>
          </c:cat>
          <c:val>
            <c:numLit>
              <c:formatCode>General</c:formatCode>
              <c:ptCount val="5"/>
              <c:pt idx="0">
                <c:v>16</c:v>
              </c:pt>
              <c:pt idx="1">
                <c:v>-2</c:v>
              </c:pt>
              <c:pt idx="2">
                <c:v>21</c:v>
              </c:pt>
              <c:pt idx="3">
                <c:v>34</c:v>
              </c:pt>
              <c:pt idx="4">
                <c:v>53</c:v>
              </c:pt>
            </c:numLit>
          </c:val>
          <c:extLst>
            <c:ext xmlns:c16="http://schemas.microsoft.com/office/drawing/2014/chart" uri="{C3380CC4-5D6E-409C-BE32-E72D297353CC}">
              <c16:uniqueId val="{00000001-AD65-4386-A751-BFE53825CD42}"/>
            </c:ext>
          </c:extLst>
        </c:ser>
        <c:ser>
          <c:idx val="1"/>
          <c:order val="1"/>
          <c:tx>
            <c:strRef>
              <c:f>Taul1!$C$1</c:f>
              <c:strCache>
                <c:ptCount val="1"/>
                <c:pt idx="0">
                  <c:v>Arvio maaliskuussa 2026</c:v>
                </c:pt>
              </c:strCache>
            </c:strRef>
          </c:tx>
          <c:spPr>
            <a:solidFill>
              <a:schemeClr val="accent3"/>
            </a:solidFill>
            <a:ln>
              <a:noFill/>
            </a:ln>
            <a:effectLst/>
          </c:spPr>
          <c:invertIfNegative val="0"/>
          <c:dLbls>
            <c:dLbl>
              <c:idx val="1"/>
              <c:layout>
                <c:manualLayout>
                  <c:x val="1.5134317063942491E-3"/>
                  <c:y val="9.32317478100986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D65-4386-A751-BFE53825CD4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Koneet &amp; laitteet</c:v>
                </c:pt>
                <c:pt idx="1">
                  <c:v>Toimitilat</c:v>
                </c:pt>
                <c:pt idx="2">
                  <c:v>T&amp;K-investoinnit</c:v>
                </c:pt>
                <c:pt idx="3">
                  <c:v>Investoinnit digitalisaatioon</c:v>
                </c:pt>
                <c:pt idx="4">
                  <c:v>Investoinnit tekoälyyn</c:v>
                </c:pt>
              </c:strCache>
            </c:strRef>
          </c:cat>
          <c:val>
            <c:numLit>
              <c:formatCode>General</c:formatCode>
              <c:ptCount val="5"/>
              <c:pt idx="0">
                <c:v>10</c:v>
              </c:pt>
              <c:pt idx="1">
                <c:v>-1</c:v>
              </c:pt>
              <c:pt idx="2">
                <c:v>20</c:v>
              </c:pt>
              <c:pt idx="3">
                <c:v>32</c:v>
              </c:pt>
              <c:pt idx="4">
                <c:v>50</c:v>
              </c:pt>
            </c:numLit>
          </c:val>
          <c:extLst>
            <c:ext xmlns:c16="http://schemas.microsoft.com/office/drawing/2014/chart" uri="{C3380CC4-5D6E-409C-BE32-E72D297353CC}">
              <c16:uniqueId val="{00000003-AD65-4386-A751-BFE53825CD42}"/>
            </c:ext>
          </c:extLst>
        </c:ser>
        <c:ser>
          <c:idx val="2"/>
          <c:order val="2"/>
          <c:tx>
            <c:strRef>
              <c:f>Taul1!$D$1</c:f>
              <c:strCache>
                <c:ptCount val="1"/>
                <c:pt idx="0">
                  <c:v>Arvio kesäkuussa 2026</c:v>
                </c:pt>
              </c:strCache>
            </c:strRef>
          </c:tx>
          <c:spPr>
            <a:solidFill>
              <a:schemeClr val="accent3">
                <a:lumMod val="5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Koneet &amp; laitteet</c:v>
                </c:pt>
                <c:pt idx="1">
                  <c:v>Toimitilat</c:v>
                </c:pt>
                <c:pt idx="2">
                  <c:v>T&amp;K-investoinnit</c:v>
                </c:pt>
                <c:pt idx="3">
                  <c:v>Investoinnit digitalisaatioon</c:v>
                </c:pt>
                <c:pt idx="4">
                  <c:v>Investoinnit tekoälyyn</c:v>
                </c:pt>
              </c:strCache>
            </c:strRef>
          </c:cat>
          <c:val>
            <c:numLit>
              <c:formatCode>General</c:formatCode>
              <c:ptCount val="5"/>
              <c:pt idx="0">
                <c:v>11</c:v>
              </c:pt>
              <c:pt idx="1">
                <c:v>0</c:v>
              </c:pt>
              <c:pt idx="2">
                <c:v>14</c:v>
              </c:pt>
              <c:pt idx="3">
                <c:v>32</c:v>
              </c:pt>
              <c:pt idx="4">
                <c:v>55</c:v>
              </c:pt>
            </c:numLit>
          </c:val>
          <c:extLst>
            <c:ext xmlns:c16="http://schemas.microsoft.com/office/drawing/2014/chart" uri="{C3380CC4-5D6E-409C-BE32-E72D297353CC}">
              <c16:uniqueId val="{00000004-AD65-4386-A751-BFE53825CD42}"/>
            </c:ext>
          </c:extLst>
        </c:ser>
        <c:ser>
          <c:idx val="3"/>
          <c:order val="3"/>
          <c:tx>
            <c:strRef>
              <c:f>Taul1!$E$1</c:f>
              <c:strCache>
                <c:ptCount val="1"/>
                <c:pt idx="0">
                  <c:v>Arvio syyskuussa 2026</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Koneet &amp; laitteet</c:v>
                </c:pt>
                <c:pt idx="1">
                  <c:v>Toimitilat</c:v>
                </c:pt>
                <c:pt idx="2">
                  <c:v>T&amp;K-investoinnit</c:v>
                </c:pt>
                <c:pt idx="3">
                  <c:v>Investoinnit digitalisaatioon</c:v>
                </c:pt>
                <c:pt idx="4">
                  <c:v>Investoinnit tekoälyyn</c:v>
                </c:pt>
              </c:strCache>
            </c:strRef>
          </c:cat>
          <c:val>
            <c:numLit>
              <c:formatCode>General</c:formatCode>
              <c:ptCount val="5"/>
              <c:pt idx="0">
                <c:v>13</c:v>
              </c:pt>
              <c:pt idx="1">
                <c:v>5</c:v>
              </c:pt>
              <c:pt idx="2">
                <c:v>22</c:v>
              </c:pt>
              <c:pt idx="3">
                <c:v>39</c:v>
              </c:pt>
              <c:pt idx="4">
                <c:v>61</c:v>
              </c:pt>
            </c:numLit>
          </c:val>
          <c:extLst>
            <c:ext xmlns:c16="http://schemas.microsoft.com/office/drawing/2014/chart" uri="{C3380CC4-5D6E-409C-BE32-E72D297353CC}">
              <c16:uniqueId val="{00000005-AD65-4386-A751-BFE53825CD42}"/>
            </c:ext>
          </c:extLst>
        </c:ser>
        <c:dLbls>
          <c:showLegendKey val="0"/>
          <c:showVal val="0"/>
          <c:showCatName val="0"/>
          <c:showSerName val="0"/>
          <c:showPercent val="0"/>
          <c:showBubbleSize val="0"/>
        </c:dLbls>
        <c:gapWidth val="219"/>
        <c:overlap val="-27"/>
        <c:axId val="997133600"/>
        <c:axId val="997126400"/>
      </c:barChart>
      <c:catAx>
        <c:axId val="99713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997126400"/>
        <c:crosses val="autoZero"/>
        <c:auto val="1"/>
        <c:lblAlgn val="ctr"/>
        <c:lblOffset val="100"/>
        <c:noMultiLvlLbl val="0"/>
      </c:catAx>
      <c:valAx>
        <c:axId val="997126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997133600"/>
        <c:crosses val="autoZero"/>
        <c:crossBetween val="between"/>
      </c:valAx>
      <c:spPr>
        <a:noFill/>
        <a:ln w="25400">
          <a:noFill/>
        </a:ln>
        <a:effectLst/>
      </c:spPr>
    </c:plotArea>
    <c:legend>
      <c:legendPos val="b"/>
      <c:layout>
        <c:manualLayout>
          <c:xMode val="edge"/>
          <c:yMode val="edge"/>
          <c:x val="9.6503078999347555E-2"/>
          <c:y val="0.83752942079988435"/>
          <c:w val="0.85996383255725262"/>
          <c:h val="0.1409555604747082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Taul1!$B$1</c:f>
              <c:strCache>
                <c:ptCount val="1"/>
                <c:pt idx="0">
                  <c:v>Investoinnit kasvavat 2026</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Koneet &amp; laitteet</c:v>
                </c:pt>
                <c:pt idx="1">
                  <c:v>Toimitilat</c:v>
                </c:pt>
                <c:pt idx="2">
                  <c:v>T&amp;K-investoinnit</c:v>
                </c:pt>
                <c:pt idx="3">
                  <c:v>Investoinnit digitalisaatioon</c:v>
                </c:pt>
                <c:pt idx="4">
                  <c:v>Investoinnit tekoälyyn</c:v>
                </c:pt>
              </c:strCache>
            </c:strRef>
          </c:cat>
          <c:val>
            <c:numLit>
              <c:formatCode>General</c:formatCode>
              <c:ptCount val="5"/>
              <c:pt idx="0">
                <c:v>0.24</c:v>
              </c:pt>
              <c:pt idx="1">
                <c:v>0.18</c:v>
              </c:pt>
              <c:pt idx="2">
                <c:v>0.27</c:v>
              </c:pt>
              <c:pt idx="3">
                <c:v>0.42</c:v>
              </c:pt>
              <c:pt idx="4">
                <c:v>0.62</c:v>
              </c:pt>
            </c:numLit>
          </c:val>
          <c:extLst>
            <c:ext xmlns:c16="http://schemas.microsoft.com/office/drawing/2014/chart" uri="{C3380CC4-5D6E-409C-BE32-E72D297353CC}">
              <c16:uniqueId val="{00000000-43DD-4FC7-8D62-92B9A2BAE321}"/>
            </c:ext>
          </c:extLst>
        </c:ser>
        <c:ser>
          <c:idx val="1"/>
          <c:order val="1"/>
          <c:tx>
            <c:strRef>
              <c:f>Taul1!$C$1</c:f>
              <c:strCache>
                <c:ptCount val="1"/>
                <c:pt idx="0">
                  <c:v>Investoinnit laskevat 2026</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Koneet &amp; laitteet</c:v>
                </c:pt>
                <c:pt idx="1">
                  <c:v>Toimitilat</c:v>
                </c:pt>
                <c:pt idx="2">
                  <c:v>T&amp;K-investoinnit</c:v>
                </c:pt>
                <c:pt idx="3">
                  <c:v>Investoinnit digitalisaatioon</c:v>
                </c:pt>
                <c:pt idx="4">
                  <c:v>Investoinnit tekoälyyn</c:v>
                </c:pt>
              </c:strCache>
            </c:strRef>
          </c:cat>
          <c:val>
            <c:numLit>
              <c:formatCode>General</c:formatCode>
              <c:ptCount val="5"/>
              <c:pt idx="0">
                <c:v>0.11</c:v>
              </c:pt>
              <c:pt idx="1">
                <c:v>0.13</c:v>
              </c:pt>
              <c:pt idx="2">
                <c:v>0.05</c:v>
              </c:pt>
              <c:pt idx="3">
                <c:v>0.03</c:v>
              </c:pt>
              <c:pt idx="4">
                <c:v>0.01</c:v>
              </c:pt>
            </c:numLit>
          </c:val>
          <c:extLst>
            <c:ext xmlns:c16="http://schemas.microsoft.com/office/drawing/2014/chart" uri="{C3380CC4-5D6E-409C-BE32-E72D297353CC}">
              <c16:uniqueId val="{00000001-43DD-4FC7-8D62-92B9A2BAE321}"/>
            </c:ext>
          </c:extLst>
        </c:ser>
        <c:dLbls>
          <c:showLegendKey val="0"/>
          <c:showVal val="0"/>
          <c:showCatName val="0"/>
          <c:showSerName val="0"/>
          <c:showPercent val="0"/>
          <c:showBubbleSize val="0"/>
        </c:dLbls>
        <c:gapWidth val="219"/>
        <c:overlap val="-27"/>
        <c:axId val="997133600"/>
        <c:axId val="997126400"/>
      </c:barChart>
      <c:catAx>
        <c:axId val="99713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997126400"/>
        <c:crosses val="autoZero"/>
        <c:auto val="1"/>
        <c:lblAlgn val="ctr"/>
        <c:lblOffset val="100"/>
        <c:noMultiLvlLbl val="0"/>
      </c:catAx>
      <c:valAx>
        <c:axId val="997126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997133600"/>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Taul1!$B$1</c:f>
              <c:strCache>
                <c:ptCount val="1"/>
                <c:pt idx="0">
                  <c:v>Teollisuus</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Koneet &amp; laitteet</c:v>
                </c:pt>
                <c:pt idx="1">
                  <c:v>Toimitilat</c:v>
                </c:pt>
                <c:pt idx="2">
                  <c:v>T&amp;K-investoinnit</c:v>
                </c:pt>
                <c:pt idx="3">
                  <c:v>Investoinnit digitalisaatioon</c:v>
                </c:pt>
                <c:pt idx="4">
                  <c:v>Investoinnit tekoälyyn</c:v>
                </c:pt>
              </c:strCache>
            </c:strRef>
          </c:cat>
          <c:val>
            <c:numLit>
              <c:formatCode>General</c:formatCode>
              <c:ptCount val="5"/>
              <c:pt idx="0">
                <c:v>15</c:v>
              </c:pt>
              <c:pt idx="1">
                <c:v>8</c:v>
              </c:pt>
              <c:pt idx="2">
                <c:v>20</c:v>
              </c:pt>
              <c:pt idx="3">
                <c:v>36</c:v>
              </c:pt>
              <c:pt idx="4">
                <c:v>53</c:v>
              </c:pt>
            </c:numLit>
          </c:val>
          <c:extLst>
            <c:ext xmlns:c16="http://schemas.microsoft.com/office/drawing/2014/chart" uri="{C3380CC4-5D6E-409C-BE32-E72D297353CC}">
              <c16:uniqueId val="{00000000-33B1-48AD-ACEE-845FBACAC645}"/>
            </c:ext>
          </c:extLst>
        </c:ser>
        <c:ser>
          <c:idx val="1"/>
          <c:order val="1"/>
          <c:tx>
            <c:strRef>
              <c:f>Taul1!$C$1</c:f>
              <c:strCache>
                <c:ptCount val="1"/>
                <c:pt idx="0">
                  <c:v>Palvelut</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Koneet &amp; laitteet</c:v>
                </c:pt>
                <c:pt idx="1">
                  <c:v>Toimitilat</c:v>
                </c:pt>
                <c:pt idx="2">
                  <c:v>T&amp;K-investoinnit</c:v>
                </c:pt>
                <c:pt idx="3">
                  <c:v>Investoinnit digitalisaatioon</c:v>
                </c:pt>
                <c:pt idx="4">
                  <c:v>Investoinnit tekoälyyn</c:v>
                </c:pt>
              </c:strCache>
            </c:strRef>
          </c:cat>
          <c:val>
            <c:numLit>
              <c:formatCode>General</c:formatCode>
              <c:ptCount val="5"/>
              <c:pt idx="0">
                <c:v>7</c:v>
              </c:pt>
              <c:pt idx="1">
                <c:v>-4</c:v>
              </c:pt>
              <c:pt idx="2">
                <c:v>26</c:v>
              </c:pt>
              <c:pt idx="3">
                <c:v>47</c:v>
              </c:pt>
              <c:pt idx="4">
                <c:v>85</c:v>
              </c:pt>
            </c:numLit>
          </c:val>
          <c:extLst>
            <c:ext xmlns:c16="http://schemas.microsoft.com/office/drawing/2014/chart" uri="{C3380CC4-5D6E-409C-BE32-E72D297353CC}">
              <c16:uniqueId val="{00000001-33B1-48AD-ACEE-845FBACAC645}"/>
            </c:ext>
          </c:extLst>
        </c:ser>
        <c:dLbls>
          <c:showLegendKey val="0"/>
          <c:showVal val="0"/>
          <c:showCatName val="0"/>
          <c:showSerName val="0"/>
          <c:showPercent val="0"/>
          <c:showBubbleSize val="0"/>
        </c:dLbls>
        <c:gapWidth val="219"/>
        <c:overlap val="-27"/>
        <c:axId val="997133600"/>
        <c:axId val="997126400"/>
      </c:barChart>
      <c:catAx>
        <c:axId val="99713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997126400"/>
        <c:crosses val="autoZero"/>
        <c:auto val="1"/>
        <c:lblAlgn val="ctr"/>
        <c:lblOffset val="100"/>
        <c:noMultiLvlLbl val="0"/>
      </c:catAx>
      <c:valAx>
        <c:axId val="997126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997133600"/>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Laskussa</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Investoinnit digitalisaatioon</c:v>
                </c:pt>
                <c:pt idx="1">
                  <c:v>T&amp;K-investoinnit</c:v>
                </c:pt>
                <c:pt idx="2">
                  <c:v>Toimitilat</c:v>
                </c:pt>
                <c:pt idx="3">
                  <c:v>Koneet &amp; laitteet</c:v>
                </c:pt>
              </c:strCache>
            </c:strRef>
          </c:cat>
          <c:val>
            <c:numLit>
              <c:formatCode>General</c:formatCode>
              <c:ptCount val="4"/>
              <c:pt idx="0">
                <c:v>0.03</c:v>
              </c:pt>
              <c:pt idx="1">
                <c:v>0.04</c:v>
              </c:pt>
              <c:pt idx="2">
                <c:v>0.12</c:v>
              </c:pt>
              <c:pt idx="3">
                <c:v>0.12</c:v>
              </c:pt>
            </c:numLit>
          </c:val>
          <c:extLst>
            <c:ext xmlns:c16="http://schemas.microsoft.com/office/drawing/2014/chart" uri="{C3380CC4-5D6E-409C-BE32-E72D297353CC}">
              <c16:uniqueId val="{00000000-36B4-4300-A9FE-29DEB90B491D}"/>
            </c:ext>
          </c:extLst>
        </c:ser>
        <c:ser>
          <c:idx val="1"/>
          <c:order val="1"/>
          <c:tx>
            <c:strRef>
              <c:f>Taul1!$C$1</c:f>
              <c:strCache>
                <c:ptCount val="1"/>
                <c:pt idx="0">
                  <c:v>Ennallaan</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Investoinnit digitalisaatioon</c:v>
                </c:pt>
                <c:pt idx="1">
                  <c:v>T&amp;K-investoinnit</c:v>
                </c:pt>
                <c:pt idx="2">
                  <c:v>Toimitilat</c:v>
                </c:pt>
                <c:pt idx="3">
                  <c:v>Koneet &amp; laitteet</c:v>
                </c:pt>
              </c:strCache>
            </c:strRef>
          </c:cat>
          <c:val>
            <c:numLit>
              <c:formatCode>General</c:formatCode>
              <c:ptCount val="4"/>
              <c:pt idx="0">
                <c:v>0.57999999999999996</c:v>
              </c:pt>
              <c:pt idx="1">
                <c:v>0.71</c:v>
              </c:pt>
              <c:pt idx="2">
                <c:v>0.68</c:v>
              </c:pt>
              <c:pt idx="3">
                <c:v>0.61</c:v>
              </c:pt>
            </c:numLit>
          </c:val>
          <c:extLst>
            <c:ext xmlns:c16="http://schemas.microsoft.com/office/drawing/2014/chart" uri="{C3380CC4-5D6E-409C-BE32-E72D297353CC}">
              <c16:uniqueId val="{00000001-36B4-4300-A9FE-29DEB90B491D}"/>
            </c:ext>
          </c:extLst>
        </c:ser>
        <c:ser>
          <c:idx val="2"/>
          <c:order val="2"/>
          <c:tx>
            <c:strRef>
              <c:f>Taul1!$D$1</c:f>
              <c:strCache>
                <c:ptCount val="1"/>
                <c:pt idx="0">
                  <c:v>Kasvussa</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Investoinnit digitalisaatioon</c:v>
                </c:pt>
                <c:pt idx="1">
                  <c:v>T&amp;K-investoinnit</c:v>
                </c:pt>
                <c:pt idx="2">
                  <c:v>Toimitilat</c:v>
                </c:pt>
                <c:pt idx="3">
                  <c:v>Koneet &amp; laitteet</c:v>
                </c:pt>
              </c:strCache>
            </c:strRef>
          </c:cat>
          <c:val>
            <c:numLit>
              <c:formatCode>General</c:formatCode>
              <c:ptCount val="4"/>
              <c:pt idx="0">
                <c:v>0.39</c:v>
              </c:pt>
              <c:pt idx="1">
                <c:v>0.25</c:v>
              </c:pt>
              <c:pt idx="2">
                <c:v>0.2</c:v>
              </c:pt>
              <c:pt idx="3">
                <c:v>0.27</c:v>
              </c:pt>
            </c:numLit>
          </c:val>
          <c:extLst>
            <c:ext xmlns:c16="http://schemas.microsoft.com/office/drawing/2014/chart" uri="{C3380CC4-5D6E-409C-BE32-E72D297353CC}">
              <c16:uniqueId val="{00000002-36B4-4300-A9FE-29DEB90B491D}"/>
            </c:ext>
          </c:extLst>
        </c:ser>
        <c:dLbls>
          <c:showLegendKey val="0"/>
          <c:showVal val="0"/>
          <c:showCatName val="0"/>
          <c:showSerName val="0"/>
          <c:showPercent val="0"/>
          <c:showBubbleSize val="0"/>
        </c:dLbls>
        <c:gapWidth val="150"/>
        <c:overlap val="100"/>
        <c:axId val="534441472"/>
        <c:axId val="727849664"/>
      </c:barChart>
      <c:catAx>
        <c:axId val="534441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49664"/>
        <c:crosses val="autoZero"/>
        <c:auto val="1"/>
        <c:lblAlgn val="ctr"/>
        <c:lblOffset val="100"/>
        <c:noMultiLvlLbl val="0"/>
      </c:catAx>
      <c:valAx>
        <c:axId val="7278496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4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Laskussa</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6F18-4AA4-A131-5C865468F91F}"/>
                </c:ext>
              </c:extLst>
            </c:dLbl>
            <c:dLbl>
              <c:idx val="1"/>
              <c:layout>
                <c:manualLayout>
                  <c:x val="4.540295119182719E-3"/>
                  <c:y val="-6.5739575565113599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F18-4AA4-A131-5C865468F91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Investoinnit digitalisaatioon</c:v>
                </c:pt>
                <c:pt idx="1">
                  <c:v>T&amp;K-investoinnit</c:v>
                </c:pt>
                <c:pt idx="2">
                  <c:v>Toimitilat</c:v>
                </c:pt>
                <c:pt idx="3">
                  <c:v>Koneet &amp; laitteet</c:v>
                </c:pt>
              </c:strCache>
            </c:strRef>
          </c:cat>
          <c:val>
            <c:numLit>
              <c:formatCode>General</c:formatCode>
              <c:ptCount val="4"/>
              <c:pt idx="0">
                <c:v>0.04</c:v>
              </c:pt>
              <c:pt idx="1">
                <c:v>7.0000000000000007E-2</c:v>
              </c:pt>
              <c:pt idx="2">
                <c:v>0.17</c:v>
              </c:pt>
              <c:pt idx="3">
                <c:v>7.0000000000000007E-2</c:v>
              </c:pt>
            </c:numLit>
          </c:val>
          <c:extLst>
            <c:ext xmlns:c16="http://schemas.microsoft.com/office/drawing/2014/chart" uri="{C3380CC4-5D6E-409C-BE32-E72D297353CC}">
              <c16:uniqueId val="{00000002-6F18-4AA4-A131-5C865468F91F}"/>
            </c:ext>
          </c:extLst>
        </c:ser>
        <c:ser>
          <c:idx val="1"/>
          <c:order val="1"/>
          <c:tx>
            <c:strRef>
              <c:f>Taul1!$C$1</c:f>
              <c:strCache>
                <c:ptCount val="1"/>
                <c:pt idx="0">
                  <c:v>Ennallaan</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Investoinnit digitalisaatioon</c:v>
                </c:pt>
                <c:pt idx="1">
                  <c:v>T&amp;K-investoinnit</c:v>
                </c:pt>
                <c:pt idx="2">
                  <c:v>Toimitilat</c:v>
                </c:pt>
                <c:pt idx="3">
                  <c:v>Koneet &amp; laitteet</c:v>
                </c:pt>
              </c:strCache>
            </c:strRef>
          </c:cat>
          <c:val>
            <c:numLit>
              <c:formatCode>General</c:formatCode>
              <c:ptCount val="4"/>
              <c:pt idx="0">
                <c:v>0.44</c:v>
              </c:pt>
              <c:pt idx="1">
                <c:v>0.6</c:v>
              </c:pt>
              <c:pt idx="2">
                <c:v>0.71</c:v>
              </c:pt>
              <c:pt idx="3">
                <c:v>0.79</c:v>
              </c:pt>
            </c:numLit>
          </c:val>
          <c:extLst>
            <c:ext xmlns:c16="http://schemas.microsoft.com/office/drawing/2014/chart" uri="{C3380CC4-5D6E-409C-BE32-E72D297353CC}">
              <c16:uniqueId val="{00000003-6F18-4AA4-A131-5C865468F91F}"/>
            </c:ext>
          </c:extLst>
        </c:ser>
        <c:ser>
          <c:idx val="2"/>
          <c:order val="2"/>
          <c:tx>
            <c:strRef>
              <c:f>Taul1!$D$1</c:f>
              <c:strCache>
                <c:ptCount val="1"/>
                <c:pt idx="0">
                  <c:v>Kasvussa</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Investoinnit digitalisaatioon</c:v>
                </c:pt>
                <c:pt idx="1">
                  <c:v>T&amp;K-investoinnit</c:v>
                </c:pt>
                <c:pt idx="2">
                  <c:v>Toimitilat</c:v>
                </c:pt>
                <c:pt idx="3">
                  <c:v>Koneet &amp; laitteet</c:v>
                </c:pt>
              </c:strCache>
            </c:strRef>
          </c:cat>
          <c:val>
            <c:numLit>
              <c:formatCode>General</c:formatCode>
              <c:ptCount val="4"/>
              <c:pt idx="0">
                <c:v>0.51</c:v>
              </c:pt>
              <c:pt idx="1">
                <c:v>0.33</c:v>
              </c:pt>
              <c:pt idx="2">
                <c:v>0.13</c:v>
              </c:pt>
              <c:pt idx="3">
                <c:v>0.14000000000000001</c:v>
              </c:pt>
            </c:numLit>
          </c:val>
          <c:extLst>
            <c:ext xmlns:c16="http://schemas.microsoft.com/office/drawing/2014/chart" uri="{C3380CC4-5D6E-409C-BE32-E72D297353CC}">
              <c16:uniqueId val="{00000004-6F18-4AA4-A131-5C865468F91F}"/>
            </c:ext>
          </c:extLst>
        </c:ser>
        <c:dLbls>
          <c:showLegendKey val="0"/>
          <c:showVal val="0"/>
          <c:showCatName val="0"/>
          <c:showSerName val="0"/>
          <c:showPercent val="0"/>
          <c:showBubbleSize val="0"/>
        </c:dLbls>
        <c:gapWidth val="150"/>
        <c:overlap val="100"/>
        <c:axId val="534441472"/>
        <c:axId val="727849664"/>
      </c:barChart>
      <c:catAx>
        <c:axId val="534441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49664"/>
        <c:crosses val="autoZero"/>
        <c:auto val="1"/>
        <c:lblAlgn val="ctr"/>
        <c:lblOffset val="100"/>
        <c:noMultiLvlLbl val="0"/>
      </c:catAx>
      <c:valAx>
        <c:axId val="7278496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4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Taul1!$B$1</c:f>
              <c:strCache>
                <c:ptCount val="1"/>
                <c:pt idx="0">
                  <c:v>Alle 150 työllistävät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Koneet &amp; laitteet</c:v>
                </c:pt>
                <c:pt idx="1">
                  <c:v>Toimitilat</c:v>
                </c:pt>
                <c:pt idx="2">
                  <c:v>T&amp;K-investoinnit</c:v>
                </c:pt>
                <c:pt idx="3">
                  <c:v>Investoinnit digitalisaatioon</c:v>
                </c:pt>
                <c:pt idx="4">
                  <c:v>Investoinnit tekoälyyn</c:v>
                </c:pt>
              </c:strCache>
            </c:strRef>
          </c:cat>
          <c:val>
            <c:numRef>
              <c:f>Taul1!$B$2:$B$6</c:f>
              <c:numCache>
                <c:formatCode>General</c:formatCode>
                <c:ptCount val="5"/>
                <c:pt idx="0">
                  <c:v>12</c:v>
                </c:pt>
                <c:pt idx="1">
                  <c:v>3</c:v>
                </c:pt>
                <c:pt idx="2">
                  <c:v>20</c:v>
                </c:pt>
                <c:pt idx="3">
                  <c:v>36</c:v>
                </c:pt>
                <c:pt idx="4">
                  <c:v>56</c:v>
                </c:pt>
              </c:numCache>
            </c:numRef>
          </c:val>
          <c:extLst>
            <c:ext xmlns:c16="http://schemas.microsoft.com/office/drawing/2014/chart" uri="{C3380CC4-5D6E-409C-BE32-E72D297353CC}">
              <c16:uniqueId val="{00000000-FF34-4F81-93D7-4D3ABF18AC47}"/>
            </c:ext>
          </c:extLst>
        </c:ser>
        <c:ser>
          <c:idx val="1"/>
          <c:order val="1"/>
          <c:tx>
            <c:strRef>
              <c:f>Taul1!$C$1</c:f>
              <c:strCache>
                <c:ptCount val="1"/>
                <c:pt idx="0">
                  <c:v>Yli 150 työllistävät</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Koneet &amp; laitteet</c:v>
                </c:pt>
                <c:pt idx="1">
                  <c:v>Toimitilat</c:v>
                </c:pt>
                <c:pt idx="2">
                  <c:v>T&amp;K-investoinnit</c:v>
                </c:pt>
                <c:pt idx="3">
                  <c:v>Investoinnit digitalisaatioon</c:v>
                </c:pt>
                <c:pt idx="4">
                  <c:v>Investoinnit tekoälyyn</c:v>
                </c:pt>
              </c:strCache>
            </c:strRef>
          </c:cat>
          <c:val>
            <c:numRef>
              <c:f>Taul1!$C$2:$C$6</c:f>
              <c:numCache>
                <c:formatCode>General</c:formatCode>
                <c:ptCount val="5"/>
                <c:pt idx="0">
                  <c:v>19</c:v>
                </c:pt>
                <c:pt idx="1">
                  <c:v>12</c:v>
                </c:pt>
                <c:pt idx="2">
                  <c:v>27</c:v>
                </c:pt>
                <c:pt idx="3">
                  <c:v>53</c:v>
                </c:pt>
                <c:pt idx="4">
                  <c:v>83</c:v>
                </c:pt>
              </c:numCache>
            </c:numRef>
          </c:val>
          <c:extLst>
            <c:ext xmlns:c16="http://schemas.microsoft.com/office/drawing/2014/chart" uri="{C3380CC4-5D6E-409C-BE32-E72D297353CC}">
              <c16:uniqueId val="{00000001-FF34-4F81-93D7-4D3ABF18AC47}"/>
            </c:ext>
          </c:extLst>
        </c:ser>
        <c:dLbls>
          <c:showLegendKey val="0"/>
          <c:showVal val="0"/>
          <c:showCatName val="0"/>
          <c:showSerName val="0"/>
          <c:showPercent val="0"/>
          <c:showBubbleSize val="0"/>
        </c:dLbls>
        <c:gapWidth val="219"/>
        <c:overlap val="-27"/>
        <c:axId val="28071072"/>
        <c:axId val="369277199"/>
      </c:barChart>
      <c:catAx>
        <c:axId val="2807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369277199"/>
        <c:crosses val="autoZero"/>
        <c:auto val="1"/>
        <c:lblAlgn val="ctr"/>
        <c:lblOffset val="100"/>
        <c:noMultiLvlLbl val="0"/>
      </c:catAx>
      <c:valAx>
        <c:axId val="3692771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2807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Laskussa</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Investoinnit digitalisaatioon</c:v>
                </c:pt>
                <c:pt idx="1">
                  <c:v>T&amp;K-investoinnit</c:v>
                </c:pt>
                <c:pt idx="2">
                  <c:v>Toimitilat</c:v>
                </c:pt>
                <c:pt idx="3">
                  <c:v>Koneet &amp; laitteet</c:v>
                </c:pt>
              </c:strCache>
            </c:strRef>
          </c:cat>
          <c:val>
            <c:numLit>
              <c:formatCode>General</c:formatCode>
              <c:ptCount val="4"/>
              <c:pt idx="0">
                <c:v>0.04</c:v>
              </c:pt>
              <c:pt idx="1">
                <c:v>0.06</c:v>
              </c:pt>
              <c:pt idx="2">
                <c:v>0.13</c:v>
              </c:pt>
              <c:pt idx="3">
                <c:v>0.11</c:v>
              </c:pt>
            </c:numLit>
          </c:val>
          <c:extLst>
            <c:ext xmlns:c16="http://schemas.microsoft.com/office/drawing/2014/chart" uri="{C3380CC4-5D6E-409C-BE32-E72D297353CC}">
              <c16:uniqueId val="{00000000-F78C-43C8-94D0-4FA5A24DCC27}"/>
            </c:ext>
          </c:extLst>
        </c:ser>
        <c:ser>
          <c:idx val="1"/>
          <c:order val="1"/>
          <c:tx>
            <c:strRef>
              <c:f>Taul1!$C$1</c:f>
              <c:strCache>
                <c:ptCount val="1"/>
                <c:pt idx="0">
                  <c:v>Ennallaan</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Investoinnit digitalisaatioon</c:v>
                </c:pt>
                <c:pt idx="1">
                  <c:v>T&amp;K-investoinnit</c:v>
                </c:pt>
                <c:pt idx="2">
                  <c:v>Toimitilat</c:v>
                </c:pt>
                <c:pt idx="3">
                  <c:v>Koneet &amp; laitteet</c:v>
                </c:pt>
              </c:strCache>
            </c:strRef>
          </c:cat>
          <c:val>
            <c:numLit>
              <c:formatCode>General</c:formatCode>
              <c:ptCount val="4"/>
              <c:pt idx="0">
                <c:v>0.56999999999999995</c:v>
              </c:pt>
              <c:pt idx="1">
                <c:v>0.68</c:v>
              </c:pt>
              <c:pt idx="2">
                <c:v>0.7</c:v>
              </c:pt>
              <c:pt idx="3">
                <c:v>0.67</c:v>
              </c:pt>
            </c:numLit>
          </c:val>
          <c:extLst>
            <c:ext xmlns:c16="http://schemas.microsoft.com/office/drawing/2014/chart" uri="{C3380CC4-5D6E-409C-BE32-E72D297353CC}">
              <c16:uniqueId val="{00000001-F78C-43C8-94D0-4FA5A24DCC27}"/>
            </c:ext>
          </c:extLst>
        </c:ser>
        <c:ser>
          <c:idx val="2"/>
          <c:order val="2"/>
          <c:tx>
            <c:strRef>
              <c:f>Taul1!$D$1</c:f>
              <c:strCache>
                <c:ptCount val="1"/>
                <c:pt idx="0">
                  <c:v>Kasvussa</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Investoinnit digitalisaatioon</c:v>
                </c:pt>
                <c:pt idx="1">
                  <c:v>T&amp;K-investoinnit</c:v>
                </c:pt>
                <c:pt idx="2">
                  <c:v>Toimitilat</c:v>
                </c:pt>
                <c:pt idx="3">
                  <c:v>Koneet &amp; laitteet</c:v>
                </c:pt>
              </c:strCache>
            </c:strRef>
          </c:cat>
          <c:val>
            <c:numLit>
              <c:formatCode>General</c:formatCode>
              <c:ptCount val="4"/>
              <c:pt idx="0">
                <c:v>0.39</c:v>
              </c:pt>
              <c:pt idx="1">
                <c:v>0.26</c:v>
              </c:pt>
              <c:pt idx="2">
                <c:v>0.16</c:v>
              </c:pt>
              <c:pt idx="3">
                <c:v>0.22</c:v>
              </c:pt>
            </c:numLit>
          </c:val>
          <c:extLst>
            <c:ext xmlns:c16="http://schemas.microsoft.com/office/drawing/2014/chart" uri="{C3380CC4-5D6E-409C-BE32-E72D297353CC}">
              <c16:uniqueId val="{00000002-F78C-43C8-94D0-4FA5A24DCC27}"/>
            </c:ext>
          </c:extLst>
        </c:ser>
        <c:dLbls>
          <c:showLegendKey val="0"/>
          <c:showVal val="0"/>
          <c:showCatName val="0"/>
          <c:showSerName val="0"/>
          <c:showPercent val="0"/>
          <c:showBubbleSize val="0"/>
        </c:dLbls>
        <c:gapWidth val="150"/>
        <c:overlap val="100"/>
        <c:axId val="534441472"/>
        <c:axId val="727849664"/>
      </c:barChart>
      <c:catAx>
        <c:axId val="534441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49664"/>
        <c:crosses val="autoZero"/>
        <c:auto val="1"/>
        <c:lblAlgn val="ctr"/>
        <c:lblOffset val="100"/>
        <c:noMultiLvlLbl val="0"/>
      </c:catAx>
      <c:valAx>
        <c:axId val="7278496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4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Laskussa</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Investoinnit digitalisaatioon</c:v>
                </c:pt>
                <c:pt idx="1">
                  <c:v>T&amp;K-investoinnit</c:v>
                </c:pt>
                <c:pt idx="2">
                  <c:v>Toimitilat</c:v>
                </c:pt>
                <c:pt idx="3">
                  <c:v>Koneet &amp; laitteet</c:v>
                </c:pt>
              </c:strCache>
            </c:strRef>
          </c:cat>
          <c:val>
            <c:numLit>
              <c:formatCode>General</c:formatCode>
              <c:ptCount val="4"/>
              <c:pt idx="0">
                <c:v>0.02</c:v>
              </c:pt>
              <c:pt idx="1">
                <c:v>0.02</c:v>
              </c:pt>
              <c:pt idx="2">
                <c:v>0.14000000000000001</c:v>
              </c:pt>
              <c:pt idx="3">
                <c:v>0.1</c:v>
              </c:pt>
            </c:numLit>
          </c:val>
          <c:extLst>
            <c:ext xmlns:c16="http://schemas.microsoft.com/office/drawing/2014/chart" uri="{C3380CC4-5D6E-409C-BE32-E72D297353CC}">
              <c16:uniqueId val="{00000000-B7EA-4014-A8FE-AE37F1AA2860}"/>
            </c:ext>
          </c:extLst>
        </c:ser>
        <c:ser>
          <c:idx val="1"/>
          <c:order val="1"/>
          <c:tx>
            <c:strRef>
              <c:f>Taul1!$C$1</c:f>
              <c:strCache>
                <c:ptCount val="1"/>
                <c:pt idx="0">
                  <c:v>Ennallaan</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Investoinnit digitalisaatioon</c:v>
                </c:pt>
                <c:pt idx="1">
                  <c:v>T&amp;K-investoinnit</c:v>
                </c:pt>
                <c:pt idx="2">
                  <c:v>Toimitilat</c:v>
                </c:pt>
                <c:pt idx="3">
                  <c:v>Koneet &amp; laitteet</c:v>
                </c:pt>
              </c:strCache>
            </c:strRef>
          </c:cat>
          <c:val>
            <c:numLit>
              <c:formatCode>General</c:formatCode>
              <c:ptCount val="4"/>
              <c:pt idx="0">
                <c:v>0.44</c:v>
              </c:pt>
              <c:pt idx="1">
                <c:v>0.69</c:v>
              </c:pt>
              <c:pt idx="2">
                <c:v>0.61</c:v>
              </c:pt>
              <c:pt idx="3">
                <c:v>0.61</c:v>
              </c:pt>
            </c:numLit>
          </c:val>
          <c:extLst>
            <c:ext xmlns:c16="http://schemas.microsoft.com/office/drawing/2014/chart" uri="{C3380CC4-5D6E-409C-BE32-E72D297353CC}">
              <c16:uniqueId val="{00000001-B7EA-4014-A8FE-AE37F1AA2860}"/>
            </c:ext>
          </c:extLst>
        </c:ser>
        <c:ser>
          <c:idx val="2"/>
          <c:order val="2"/>
          <c:tx>
            <c:strRef>
              <c:f>Taul1!$D$1</c:f>
              <c:strCache>
                <c:ptCount val="1"/>
                <c:pt idx="0">
                  <c:v>Kasvussa</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Investoinnit digitalisaatioon</c:v>
                </c:pt>
                <c:pt idx="1">
                  <c:v>T&amp;K-investoinnit</c:v>
                </c:pt>
                <c:pt idx="2">
                  <c:v>Toimitilat</c:v>
                </c:pt>
                <c:pt idx="3">
                  <c:v>Koneet &amp; laitteet</c:v>
                </c:pt>
              </c:strCache>
            </c:strRef>
          </c:cat>
          <c:val>
            <c:numLit>
              <c:formatCode>General</c:formatCode>
              <c:ptCount val="4"/>
              <c:pt idx="0">
                <c:v>0.54</c:v>
              </c:pt>
              <c:pt idx="1">
                <c:v>0.28999999999999998</c:v>
              </c:pt>
              <c:pt idx="2">
                <c:v>0.25</c:v>
              </c:pt>
              <c:pt idx="3">
                <c:v>0.28999999999999998</c:v>
              </c:pt>
            </c:numLit>
          </c:val>
          <c:extLst>
            <c:ext xmlns:c16="http://schemas.microsoft.com/office/drawing/2014/chart" uri="{C3380CC4-5D6E-409C-BE32-E72D297353CC}">
              <c16:uniqueId val="{00000002-B7EA-4014-A8FE-AE37F1AA2860}"/>
            </c:ext>
          </c:extLst>
        </c:ser>
        <c:dLbls>
          <c:showLegendKey val="0"/>
          <c:showVal val="0"/>
          <c:showCatName val="0"/>
          <c:showSerName val="0"/>
          <c:showPercent val="0"/>
          <c:showBubbleSize val="0"/>
        </c:dLbls>
        <c:gapWidth val="150"/>
        <c:overlap val="100"/>
        <c:axId val="534441472"/>
        <c:axId val="727849664"/>
      </c:barChart>
      <c:catAx>
        <c:axId val="534441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49664"/>
        <c:crosses val="autoZero"/>
        <c:auto val="1"/>
        <c:lblAlgn val="ctr"/>
        <c:lblOffset val="100"/>
        <c:noMultiLvlLbl val="0"/>
      </c:catAx>
      <c:valAx>
        <c:axId val="7278496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4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Laskussa</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c:f>
              <c:strCache>
                <c:ptCount val="1"/>
                <c:pt idx="0">
                  <c:v>%</c:v>
                </c:pt>
              </c:strCache>
            </c:strRef>
          </c:cat>
          <c:val>
            <c:numLit>
              <c:formatCode>General</c:formatCode>
              <c:ptCount val="1"/>
              <c:pt idx="0">
                <c:v>0.01</c:v>
              </c:pt>
            </c:numLit>
          </c:val>
          <c:extLst>
            <c:ext xmlns:c16="http://schemas.microsoft.com/office/drawing/2014/chart" uri="{C3380CC4-5D6E-409C-BE32-E72D297353CC}">
              <c16:uniqueId val="{00000000-1F6E-41AF-BF6B-73EF0ED3D281}"/>
            </c:ext>
          </c:extLst>
        </c:ser>
        <c:ser>
          <c:idx val="1"/>
          <c:order val="1"/>
          <c:tx>
            <c:strRef>
              <c:f>Taul1!$C$1</c:f>
              <c:strCache>
                <c:ptCount val="1"/>
                <c:pt idx="0">
                  <c:v>Ennallaan</c:v>
                </c:pt>
              </c:strCache>
            </c:strRef>
          </c:tx>
          <c:spPr>
            <a:solidFill>
              <a:schemeClr val="accent1"/>
            </a:solidFill>
            <a:ln>
              <a:noFill/>
            </a:ln>
            <a:effectLst/>
          </c:spPr>
          <c:invertIfNegative val="0"/>
          <c:dLbls>
            <c:dLbl>
              <c:idx val="0"/>
              <c:tx>
                <c:rich>
                  <a:bodyPr/>
                  <a:lstStyle/>
                  <a:p>
                    <a:fld id="{ECA572F3-B0FF-4FD2-9C37-F40F3E837A9C}" type="VALUE">
                      <a:rPr lang="en-US">
                        <a:solidFill>
                          <a:schemeClr val="bg2"/>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F6E-41AF-BF6B-73EF0ED3D281}"/>
                </c:ext>
              </c:extLst>
            </c:dLbl>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c:f>
              <c:strCache>
                <c:ptCount val="1"/>
                <c:pt idx="0">
                  <c:v>%</c:v>
                </c:pt>
              </c:strCache>
            </c:strRef>
          </c:cat>
          <c:val>
            <c:numLit>
              <c:formatCode>General</c:formatCode>
              <c:ptCount val="1"/>
              <c:pt idx="0">
                <c:v>0.28999999999999998</c:v>
              </c:pt>
            </c:numLit>
          </c:val>
          <c:extLst>
            <c:ext xmlns:c16="http://schemas.microsoft.com/office/drawing/2014/chart" uri="{C3380CC4-5D6E-409C-BE32-E72D297353CC}">
              <c16:uniqueId val="{00000002-1F6E-41AF-BF6B-73EF0ED3D281}"/>
            </c:ext>
          </c:extLst>
        </c:ser>
        <c:ser>
          <c:idx val="2"/>
          <c:order val="2"/>
          <c:tx>
            <c:strRef>
              <c:f>Taul1!$D$1</c:f>
              <c:strCache>
                <c:ptCount val="1"/>
                <c:pt idx="0">
                  <c:v>Kasvussa</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c:f>
              <c:strCache>
                <c:ptCount val="1"/>
                <c:pt idx="0">
                  <c:v>%</c:v>
                </c:pt>
              </c:strCache>
            </c:strRef>
          </c:cat>
          <c:val>
            <c:numLit>
              <c:formatCode>General</c:formatCode>
              <c:ptCount val="1"/>
              <c:pt idx="0">
                <c:v>0.62</c:v>
              </c:pt>
            </c:numLit>
          </c:val>
          <c:extLst>
            <c:ext xmlns:c16="http://schemas.microsoft.com/office/drawing/2014/chart" uri="{C3380CC4-5D6E-409C-BE32-E72D297353CC}">
              <c16:uniqueId val="{00000003-1F6E-41AF-BF6B-73EF0ED3D281}"/>
            </c:ext>
          </c:extLst>
        </c:ser>
        <c:ser>
          <c:idx val="3"/>
          <c:order val="3"/>
          <c:tx>
            <c:strRef>
              <c:f>Taul1!$E$1</c:f>
              <c:strCache>
                <c:ptCount val="1"/>
                <c:pt idx="0">
                  <c:v>Emme investoi lainkaan tekoälyyn</c:v>
                </c:pt>
              </c:strCache>
            </c:strRef>
          </c:tx>
          <c:spPr>
            <a:solidFill>
              <a:schemeClr val="tx2">
                <a:lumMod val="75000"/>
                <a:lumOff val="2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c:f>
              <c:strCache>
                <c:ptCount val="1"/>
                <c:pt idx="0">
                  <c:v>%</c:v>
                </c:pt>
              </c:strCache>
            </c:strRef>
          </c:cat>
          <c:val>
            <c:numLit>
              <c:formatCode>General</c:formatCode>
              <c:ptCount val="1"/>
              <c:pt idx="0">
                <c:v>0.08</c:v>
              </c:pt>
            </c:numLit>
          </c:val>
          <c:extLst>
            <c:ext xmlns:c16="http://schemas.microsoft.com/office/drawing/2014/chart" uri="{C3380CC4-5D6E-409C-BE32-E72D297353CC}">
              <c16:uniqueId val="{00000004-1F6E-41AF-BF6B-73EF0ED3D281}"/>
            </c:ext>
          </c:extLst>
        </c:ser>
        <c:dLbls>
          <c:showLegendKey val="0"/>
          <c:showVal val="0"/>
          <c:showCatName val="0"/>
          <c:showSerName val="0"/>
          <c:showPercent val="0"/>
          <c:showBubbleSize val="0"/>
        </c:dLbls>
        <c:gapWidth val="150"/>
        <c:overlap val="100"/>
        <c:axId val="534422896"/>
        <c:axId val="727865024"/>
      </c:barChart>
      <c:catAx>
        <c:axId val="534422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65024"/>
        <c:crosses val="autoZero"/>
        <c:auto val="1"/>
        <c:lblAlgn val="ctr"/>
        <c:lblOffset val="100"/>
        <c:noMultiLvlLbl val="0"/>
      </c:catAx>
      <c:valAx>
        <c:axId val="7278650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2289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Taul1!$B$1</c:f>
              <c:strCache>
                <c:ptCount val="1"/>
                <c:pt idx="0">
                  <c:v>Sarja 1</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Taul1!$A$3:$A$9</c:f>
              <c:strCache>
                <c:ptCount val="7"/>
                <c:pt idx="0">
                  <c:v>Maalis 2025</c:v>
                </c:pt>
                <c:pt idx="1">
                  <c:v>Kesä 2025</c:v>
                </c:pt>
                <c:pt idx="2">
                  <c:v>Syys 2025</c:v>
                </c:pt>
                <c:pt idx="3">
                  <c:v>Joulu 2025</c:v>
                </c:pt>
                <c:pt idx="4">
                  <c:v>Maalis 2026</c:v>
                </c:pt>
                <c:pt idx="5">
                  <c:v>Kesä 2026</c:v>
                </c:pt>
                <c:pt idx="6">
                  <c:v>Syys 2026</c:v>
                </c:pt>
              </c:strCache>
            </c:strRef>
          </c:cat>
          <c:val>
            <c:numLit>
              <c:formatCode>General</c:formatCode>
              <c:ptCount val="7"/>
              <c:pt idx="0">
                <c:v>0.83</c:v>
              </c:pt>
              <c:pt idx="1">
                <c:v>0.85</c:v>
              </c:pt>
              <c:pt idx="2">
                <c:v>0.85</c:v>
              </c:pt>
              <c:pt idx="3">
                <c:v>0.9</c:v>
              </c:pt>
              <c:pt idx="4">
                <c:v>0.92</c:v>
              </c:pt>
              <c:pt idx="5">
                <c:v>0.9</c:v>
              </c:pt>
              <c:pt idx="6">
                <c:v>0.92</c:v>
              </c:pt>
            </c:numLit>
          </c:val>
          <c:extLst>
            <c:ext xmlns:c16="http://schemas.microsoft.com/office/drawing/2014/chart" uri="{C3380CC4-5D6E-409C-BE32-E72D297353CC}">
              <c16:uniqueId val="{00000000-207D-4E70-8A10-158ECB5DBBD5}"/>
            </c:ext>
          </c:extLst>
        </c:ser>
        <c:dLbls>
          <c:showLegendKey val="0"/>
          <c:showVal val="0"/>
          <c:showCatName val="0"/>
          <c:showSerName val="0"/>
          <c:showPercent val="0"/>
          <c:showBubbleSize val="0"/>
        </c:dLbls>
        <c:gapWidth val="219"/>
        <c:overlap val="-27"/>
        <c:axId val="1207304848"/>
        <c:axId val="1207306288"/>
      </c:barChart>
      <c:catAx>
        <c:axId val="120730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7306288"/>
        <c:crosses val="autoZero"/>
        <c:auto val="1"/>
        <c:lblAlgn val="ctr"/>
        <c:lblOffset val="100"/>
        <c:noMultiLvlLbl val="0"/>
      </c:catAx>
      <c:valAx>
        <c:axId val="120730628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73048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36601511644188"/>
          <c:y val="3.9444200996580185E-2"/>
          <c:w val="0.41445863534935545"/>
          <c:h val="0.86625987657946213"/>
        </c:manualLayout>
      </c:layout>
      <c:barChart>
        <c:barDir val="bar"/>
        <c:grouping val="percentStacked"/>
        <c:varyColors val="0"/>
        <c:ser>
          <c:idx val="0"/>
          <c:order val="0"/>
          <c:tx>
            <c:strRef>
              <c:f>Taul1!$B$1</c:f>
              <c:strCache>
                <c:ptCount val="1"/>
                <c:pt idx="0">
                  <c:v>Laskussa</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6DA6-41DE-BF62-3775CD561B26}"/>
                </c:ext>
              </c:extLst>
            </c:dLbl>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Palvelut</c:v>
                </c:pt>
                <c:pt idx="1">
                  <c:v>Teollisuus</c:v>
                </c:pt>
              </c:strCache>
            </c:strRef>
          </c:cat>
          <c:val>
            <c:numLit>
              <c:formatCode>General</c:formatCode>
              <c:ptCount val="2"/>
              <c:pt idx="0">
                <c:v>0</c:v>
              </c:pt>
              <c:pt idx="1">
                <c:v>0.01</c:v>
              </c:pt>
            </c:numLit>
          </c:val>
          <c:extLst>
            <c:ext xmlns:c16="http://schemas.microsoft.com/office/drawing/2014/chart" uri="{C3380CC4-5D6E-409C-BE32-E72D297353CC}">
              <c16:uniqueId val="{00000001-6DA6-41DE-BF62-3775CD561B26}"/>
            </c:ext>
          </c:extLst>
        </c:ser>
        <c:ser>
          <c:idx val="1"/>
          <c:order val="1"/>
          <c:tx>
            <c:strRef>
              <c:f>Taul1!$C$1</c:f>
              <c:strCache>
                <c:ptCount val="1"/>
                <c:pt idx="0">
                  <c:v>Ennallaan</c:v>
                </c:pt>
              </c:strCache>
            </c:strRef>
          </c:tx>
          <c:spPr>
            <a:solidFill>
              <a:schemeClr val="accent1"/>
            </a:solidFill>
            <a:ln>
              <a:noFill/>
            </a:ln>
            <a:effectLst/>
          </c:spPr>
          <c:invertIfNegative val="0"/>
          <c:dLbls>
            <c:dLbl>
              <c:idx val="0"/>
              <c:tx>
                <c:rich>
                  <a:bodyPr/>
                  <a:lstStyle/>
                  <a:p>
                    <a:fld id="{ECA572F3-B0FF-4FD2-9C37-F40F3E837A9C}" type="VALUE">
                      <a:rPr lang="en-US">
                        <a:solidFill>
                          <a:schemeClr val="bg2"/>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DA6-41DE-BF62-3775CD561B26}"/>
                </c:ext>
              </c:extLst>
            </c:dLbl>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Palvelut</c:v>
                </c:pt>
                <c:pt idx="1">
                  <c:v>Teollisuus</c:v>
                </c:pt>
              </c:strCache>
            </c:strRef>
          </c:cat>
          <c:val>
            <c:numLit>
              <c:formatCode>General</c:formatCode>
              <c:ptCount val="2"/>
              <c:pt idx="0">
                <c:v>0.15</c:v>
              </c:pt>
              <c:pt idx="1">
                <c:v>0.33</c:v>
              </c:pt>
            </c:numLit>
          </c:val>
          <c:extLst>
            <c:ext xmlns:c16="http://schemas.microsoft.com/office/drawing/2014/chart" uri="{C3380CC4-5D6E-409C-BE32-E72D297353CC}">
              <c16:uniqueId val="{00000003-6DA6-41DE-BF62-3775CD561B26}"/>
            </c:ext>
          </c:extLst>
        </c:ser>
        <c:ser>
          <c:idx val="2"/>
          <c:order val="2"/>
          <c:tx>
            <c:strRef>
              <c:f>Taul1!$D$1</c:f>
              <c:strCache>
                <c:ptCount val="1"/>
                <c:pt idx="0">
                  <c:v>Kasvussa</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Palvelut</c:v>
                </c:pt>
                <c:pt idx="1">
                  <c:v>Teollisuus</c:v>
                </c:pt>
              </c:strCache>
            </c:strRef>
          </c:cat>
          <c:val>
            <c:numLit>
              <c:formatCode>General</c:formatCode>
              <c:ptCount val="2"/>
              <c:pt idx="0">
                <c:v>0.85</c:v>
              </c:pt>
              <c:pt idx="1">
                <c:v>0.55000000000000004</c:v>
              </c:pt>
            </c:numLit>
          </c:val>
          <c:extLst>
            <c:ext xmlns:c16="http://schemas.microsoft.com/office/drawing/2014/chart" uri="{C3380CC4-5D6E-409C-BE32-E72D297353CC}">
              <c16:uniqueId val="{00000004-6DA6-41DE-BF62-3775CD561B26}"/>
            </c:ext>
          </c:extLst>
        </c:ser>
        <c:ser>
          <c:idx val="3"/>
          <c:order val="3"/>
          <c:tx>
            <c:strRef>
              <c:f>Taul1!$E$1</c:f>
              <c:strCache>
                <c:ptCount val="1"/>
                <c:pt idx="0">
                  <c:v>Emme investoi lainkaan tekoälyyn</c:v>
                </c:pt>
              </c:strCache>
            </c:strRef>
          </c:tx>
          <c:spPr>
            <a:solidFill>
              <a:schemeClr val="tx2">
                <a:lumMod val="75000"/>
                <a:lumOff val="25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6DA6-41DE-BF62-3775CD561B2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Palvelut</c:v>
                </c:pt>
                <c:pt idx="1">
                  <c:v>Teollisuus</c:v>
                </c:pt>
              </c:strCache>
            </c:strRef>
          </c:cat>
          <c:val>
            <c:numLit>
              <c:formatCode>General</c:formatCode>
              <c:ptCount val="2"/>
              <c:pt idx="0">
                <c:v>0</c:v>
              </c:pt>
              <c:pt idx="1">
                <c:v>0.11</c:v>
              </c:pt>
            </c:numLit>
          </c:val>
          <c:extLst>
            <c:ext xmlns:c16="http://schemas.microsoft.com/office/drawing/2014/chart" uri="{C3380CC4-5D6E-409C-BE32-E72D297353CC}">
              <c16:uniqueId val="{00000006-6DA6-41DE-BF62-3775CD561B26}"/>
            </c:ext>
          </c:extLst>
        </c:ser>
        <c:dLbls>
          <c:showLegendKey val="0"/>
          <c:showVal val="0"/>
          <c:showCatName val="0"/>
          <c:showSerName val="0"/>
          <c:showPercent val="0"/>
          <c:showBubbleSize val="0"/>
        </c:dLbls>
        <c:gapWidth val="150"/>
        <c:overlap val="100"/>
        <c:axId val="534422896"/>
        <c:axId val="727865024"/>
      </c:barChart>
      <c:catAx>
        <c:axId val="534422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65024"/>
        <c:crosses val="autoZero"/>
        <c:auto val="1"/>
        <c:lblAlgn val="ctr"/>
        <c:lblOffset val="100"/>
        <c:noMultiLvlLbl val="0"/>
      </c:catAx>
      <c:valAx>
        <c:axId val="7278650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22896"/>
        <c:crosses val="autoZero"/>
        <c:crossBetween val="between"/>
      </c:valAx>
      <c:spPr>
        <a:noFill/>
        <a:ln>
          <a:noFill/>
        </a:ln>
        <a:effectLst/>
      </c:spPr>
    </c:plotArea>
    <c:legend>
      <c:legendPos val="r"/>
      <c:layout>
        <c:manualLayout>
          <c:xMode val="edge"/>
          <c:yMode val="edge"/>
          <c:x val="0.75307622869502266"/>
          <c:y val="0.21576966167774225"/>
          <c:w val="0.23784318106661184"/>
          <c:h val="0.5003297840140587"/>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36601511644188"/>
          <c:y val="3.9444200996580185E-2"/>
          <c:w val="0.41445863534935545"/>
          <c:h val="0.86625987657946213"/>
        </c:manualLayout>
      </c:layout>
      <c:barChart>
        <c:barDir val="bar"/>
        <c:grouping val="percentStacked"/>
        <c:varyColors val="0"/>
        <c:ser>
          <c:idx val="0"/>
          <c:order val="0"/>
          <c:tx>
            <c:strRef>
              <c:f>Taul1!$B$1</c:f>
              <c:strCache>
                <c:ptCount val="1"/>
                <c:pt idx="0">
                  <c:v>Laskussa</c:v>
                </c:pt>
              </c:strCache>
            </c:strRef>
          </c:tx>
          <c:spPr>
            <a:solidFill>
              <a:schemeClr val="accent4"/>
            </a:solidFill>
            <a:ln>
              <a:noFill/>
            </a:ln>
            <a:effectLst/>
          </c:spPr>
          <c:invertIfNegative val="0"/>
          <c:cat>
            <c:strRef>
              <c:f>Taul1!$A$2:$A$3</c:f>
              <c:strCache>
                <c:ptCount val="2"/>
                <c:pt idx="0">
                  <c:v>Yli 150 työllistävät</c:v>
                </c:pt>
                <c:pt idx="1">
                  <c:v>Alle 150 työllistävät</c:v>
                </c:pt>
              </c:strCache>
            </c:strRef>
          </c:cat>
          <c:val>
            <c:numLit>
              <c:formatCode>General</c:formatCode>
              <c:ptCount val="2"/>
              <c:pt idx="0">
                <c:v>0.02</c:v>
              </c:pt>
              <c:pt idx="1">
                <c:v>0.01</c:v>
              </c:pt>
            </c:numLit>
          </c:val>
          <c:extLst>
            <c:ext xmlns:c16="http://schemas.microsoft.com/office/drawing/2014/chart" uri="{C3380CC4-5D6E-409C-BE32-E72D297353CC}">
              <c16:uniqueId val="{00000000-7581-4507-B0C7-F966AC28740C}"/>
            </c:ext>
          </c:extLst>
        </c:ser>
        <c:ser>
          <c:idx val="1"/>
          <c:order val="1"/>
          <c:tx>
            <c:strRef>
              <c:f>Taul1!$C$1</c:f>
              <c:strCache>
                <c:ptCount val="1"/>
                <c:pt idx="0">
                  <c:v>Ennallaan</c:v>
                </c:pt>
              </c:strCache>
            </c:strRef>
          </c:tx>
          <c:spPr>
            <a:solidFill>
              <a:schemeClr val="accent1"/>
            </a:solidFill>
            <a:ln>
              <a:noFill/>
            </a:ln>
            <a:effectLst/>
          </c:spPr>
          <c:invertIfNegative val="0"/>
          <c:dLbls>
            <c:dLbl>
              <c:idx val="0"/>
              <c:tx>
                <c:rich>
                  <a:bodyPr/>
                  <a:lstStyle/>
                  <a:p>
                    <a:fld id="{ECA572F3-B0FF-4FD2-9C37-F40F3E837A9C}" type="VALUE">
                      <a:rPr lang="en-US">
                        <a:solidFill>
                          <a:schemeClr val="bg2"/>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581-4507-B0C7-F966AC28740C}"/>
                </c:ext>
              </c:extLst>
            </c:dLbl>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Yli 150 työllistävät</c:v>
                </c:pt>
                <c:pt idx="1">
                  <c:v>Alle 150 työllistävät</c:v>
                </c:pt>
              </c:strCache>
            </c:strRef>
          </c:cat>
          <c:val>
            <c:numLit>
              <c:formatCode>General</c:formatCode>
              <c:ptCount val="2"/>
              <c:pt idx="0">
                <c:v>0.12</c:v>
              </c:pt>
              <c:pt idx="1">
                <c:v>0.33</c:v>
              </c:pt>
            </c:numLit>
          </c:val>
          <c:extLst>
            <c:ext xmlns:c16="http://schemas.microsoft.com/office/drawing/2014/chart" uri="{C3380CC4-5D6E-409C-BE32-E72D297353CC}">
              <c16:uniqueId val="{00000002-7581-4507-B0C7-F966AC28740C}"/>
            </c:ext>
          </c:extLst>
        </c:ser>
        <c:ser>
          <c:idx val="2"/>
          <c:order val="2"/>
          <c:tx>
            <c:strRef>
              <c:f>Taul1!$D$1</c:f>
              <c:strCache>
                <c:ptCount val="1"/>
                <c:pt idx="0">
                  <c:v>Kasvussa</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Yli 150 työllistävät</c:v>
                </c:pt>
                <c:pt idx="1">
                  <c:v>Alle 150 työllistävät</c:v>
                </c:pt>
              </c:strCache>
            </c:strRef>
          </c:cat>
          <c:val>
            <c:numLit>
              <c:formatCode>General</c:formatCode>
              <c:ptCount val="2"/>
              <c:pt idx="0">
                <c:v>0.84</c:v>
              </c:pt>
              <c:pt idx="1">
                <c:v>0.56000000000000005</c:v>
              </c:pt>
            </c:numLit>
          </c:val>
          <c:extLst>
            <c:ext xmlns:c16="http://schemas.microsoft.com/office/drawing/2014/chart" uri="{C3380CC4-5D6E-409C-BE32-E72D297353CC}">
              <c16:uniqueId val="{00000003-7581-4507-B0C7-F966AC28740C}"/>
            </c:ext>
          </c:extLst>
        </c:ser>
        <c:ser>
          <c:idx val="3"/>
          <c:order val="3"/>
          <c:tx>
            <c:strRef>
              <c:f>Taul1!$E$1</c:f>
              <c:strCache>
                <c:ptCount val="1"/>
                <c:pt idx="0">
                  <c:v>Emme investoi lainkaan tekoälyyn</c:v>
                </c:pt>
              </c:strCache>
            </c:strRef>
          </c:tx>
          <c:spPr>
            <a:solidFill>
              <a:schemeClr val="tx2">
                <a:lumMod val="75000"/>
                <a:lumOff val="25000"/>
              </a:schemeClr>
            </a:solidFill>
            <a:ln>
              <a:noFill/>
            </a:ln>
            <a:effectLst/>
          </c:spPr>
          <c:invertIfNegative val="0"/>
          <c:dLbls>
            <c:dLbl>
              <c:idx val="0"/>
              <c:layout>
                <c:manualLayout>
                  <c:x val="-1.9674612183125235E-2"/>
                  <c:y val="1.43433458169382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581-4507-B0C7-F966AC28740C}"/>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Yli 150 työllistävät</c:v>
                </c:pt>
                <c:pt idx="1">
                  <c:v>Alle 150 työllistävät</c:v>
                </c:pt>
              </c:strCache>
            </c:strRef>
          </c:cat>
          <c:val>
            <c:numLit>
              <c:formatCode>General</c:formatCode>
              <c:ptCount val="2"/>
              <c:pt idx="0">
                <c:v>0.02</c:v>
              </c:pt>
              <c:pt idx="1">
                <c:v>0.1</c:v>
              </c:pt>
            </c:numLit>
          </c:val>
          <c:extLst>
            <c:ext xmlns:c16="http://schemas.microsoft.com/office/drawing/2014/chart" uri="{C3380CC4-5D6E-409C-BE32-E72D297353CC}">
              <c16:uniqueId val="{00000005-7581-4507-B0C7-F966AC28740C}"/>
            </c:ext>
          </c:extLst>
        </c:ser>
        <c:dLbls>
          <c:showLegendKey val="0"/>
          <c:showVal val="0"/>
          <c:showCatName val="0"/>
          <c:showSerName val="0"/>
          <c:showPercent val="0"/>
          <c:showBubbleSize val="0"/>
        </c:dLbls>
        <c:gapWidth val="150"/>
        <c:overlap val="100"/>
        <c:axId val="534422896"/>
        <c:axId val="727865024"/>
      </c:barChart>
      <c:catAx>
        <c:axId val="534422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65024"/>
        <c:crosses val="autoZero"/>
        <c:auto val="1"/>
        <c:lblAlgn val="ctr"/>
        <c:lblOffset val="100"/>
        <c:noMultiLvlLbl val="0"/>
      </c:catAx>
      <c:valAx>
        <c:axId val="7278650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22896"/>
        <c:crosses val="autoZero"/>
        <c:crossBetween val="between"/>
      </c:valAx>
      <c:spPr>
        <a:noFill/>
        <a:ln>
          <a:noFill/>
        </a:ln>
        <a:effectLst/>
      </c:spPr>
    </c:plotArea>
    <c:legend>
      <c:legendPos val="r"/>
      <c:layout>
        <c:manualLayout>
          <c:xMode val="edge"/>
          <c:yMode val="edge"/>
          <c:x val="0.75307622869502266"/>
          <c:y val="0.21576966167774225"/>
          <c:w val="0.23784318106661184"/>
          <c:h val="0.4178555455666638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a:t>Teollisuus, uudet tilaukset</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1"/>
          <c:order val="0"/>
          <c:tx>
            <c:strRef>
              <c:f>Taul1!$C$1</c:f>
              <c:strCache>
                <c:ptCount val="1"/>
                <c:pt idx="0">
                  <c:v>Uudet tilaukset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Taul1!$C$2:$C$10</c:f>
              <c:numCache>
                <c:formatCode>_-* #\ ##0_-;\-* #\ ##0_-;_-* "-"??_-;_-@_-</c:formatCode>
                <c:ptCount val="9"/>
                <c:pt idx="0">
                  <c:v>-18.900343642611688</c:v>
                </c:pt>
                <c:pt idx="1">
                  <c:v>-13.541666666666664</c:v>
                </c:pt>
                <c:pt idx="2">
                  <c:v>10.402684563758388</c:v>
                </c:pt>
                <c:pt idx="3">
                  <c:v>2.8688524590163915</c:v>
                </c:pt>
                <c:pt idx="4">
                  <c:v>2.6717557251908381</c:v>
                </c:pt>
                <c:pt idx="5">
                  <c:v>10.18181818181818</c:v>
                </c:pt>
                <c:pt idx="6">
                  <c:v>16.731517509727631</c:v>
                </c:pt>
                <c:pt idx="7">
                  <c:v>24.999999999999996</c:v>
                </c:pt>
                <c:pt idx="8">
                  <c:v>30.508474576271183</c:v>
                </c:pt>
              </c:numCache>
            </c:numRef>
          </c:val>
          <c:extLst>
            <c:ext xmlns:c16="http://schemas.microsoft.com/office/drawing/2014/chart" uri="{C3380CC4-5D6E-409C-BE32-E72D297353CC}">
              <c16:uniqueId val="{00000000-14F6-4AEF-9FF6-FAA22D95FE63}"/>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a:t>Teollisuus, tilauskannat</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Tilauskanta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Taul1!$B$2:$B$10</c:f>
              <c:numCache>
                <c:formatCode>_-* #\ ##0_-;\-* #\ ##0_-;_-* "-"??_-;_-@_-</c:formatCode>
                <c:ptCount val="9"/>
                <c:pt idx="0">
                  <c:v>-18.556701030927833</c:v>
                </c:pt>
                <c:pt idx="1">
                  <c:v>-17.708333333333332</c:v>
                </c:pt>
                <c:pt idx="2">
                  <c:v>10.067114093959734</c:v>
                </c:pt>
                <c:pt idx="3">
                  <c:v>-0.81967213114754145</c:v>
                </c:pt>
                <c:pt idx="4">
                  <c:v>0.7633587786259568</c:v>
                </c:pt>
                <c:pt idx="5">
                  <c:v>4.3636363636363633</c:v>
                </c:pt>
                <c:pt idx="6">
                  <c:v>16.34241245136187</c:v>
                </c:pt>
                <c:pt idx="7">
                  <c:v>24.590163934426226</c:v>
                </c:pt>
                <c:pt idx="8">
                  <c:v>26.271186440677965</c:v>
                </c:pt>
              </c:numCache>
            </c:numRef>
          </c:val>
          <c:extLst>
            <c:ext xmlns:c16="http://schemas.microsoft.com/office/drawing/2014/chart" uri="{C3380CC4-5D6E-409C-BE32-E72D297353CC}">
              <c16:uniqueId val="{00000000-DBA4-489A-AE83-D6F9DBB141EB}"/>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a:t>Teollisuus, työllisyys</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2"/>
          <c:order val="0"/>
          <c:tx>
            <c:strRef>
              <c:f>Taul1!$D$1</c:f>
              <c:strCache>
                <c:ptCount val="1"/>
                <c:pt idx="0">
                  <c:v>Työllisyys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Taul1!$D$2:$D$10</c:f>
              <c:numCache>
                <c:formatCode>_-* #\ ##0_-;\-* #\ ##0_-;_-* "-"??_-;_-@_-</c:formatCode>
                <c:ptCount val="9"/>
                <c:pt idx="0">
                  <c:v>-15.120274914089348</c:v>
                </c:pt>
                <c:pt idx="1">
                  <c:v>-17.708333333333336</c:v>
                </c:pt>
                <c:pt idx="2">
                  <c:v>-2.3489932885906022</c:v>
                </c:pt>
                <c:pt idx="3">
                  <c:v>5.7377049180327866</c:v>
                </c:pt>
                <c:pt idx="4">
                  <c:v>1.9083969465648849</c:v>
                </c:pt>
                <c:pt idx="5">
                  <c:v>2.5454545454545432</c:v>
                </c:pt>
                <c:pt idx="6">
                  <c:v>13.61867704280156</c:v>
                </c:pt>
                <c:pt idx="7">
                  <c:v>25</c:v>
                </c:pt>
                <c:pt idx="8">
                  <c:v>24.152542372881349</c:v>
                </c:pt>
              </c:numCache>
            </c:numRef>
          </c:val>
          <c:extLst>
            <c:ext xmlns:c16="http://schemas.microsoft.com/office/drawing/2014/chart" uri="{C3380CC4-5D6E-409C-BE32-E72D297353CC}">
              <c16:uniqueId val="{00000000-DE9A-4410-9979-946A948F6407}"/>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a:t>Teollisuus, tuotanto</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3"/>
          <c:order val="0"/>
          <c:tx>
            <c:strRef>
              <c:f>Taul1!$E$1</c:f>
              <c:strCache>
                <c:ptCount val="1"/>
                <c:pt idx="0">
                  <c:v>Tuotanto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Taul1!$E$2:$E$10</c:f>
              <c:numCache>
                <c:formatCode>_-* #\ ##0_-;\-* #\ ##0_-;_-* "-"??_-;_-@_-</c:formatCode>
                <c:ptCount val="9"/>
                <c:pt idx="0">
                  <c:v>-10.309278350515459</c:v>
                </c:pt>
                <c:pt idx="1">
                  <c:v>-10.763888888888889</c:v>
                </c:pt>
                <c:pt idx="2">
                  <c:v>7.3825503355704711</c:v>
                </c:pt>
                <c:pt idx="3">
                  <c:v>9.4262295081967231</c:v>
                </c:pt>
                <c:pt idx="4">
                  <c:v>6.8702290076335863</c:v>
                </c:pt>
                <c:pt idx="5">
                  <c:v>4.3636363636363633</c:v>
                </c:pt>
                <c:pt idx="6">
                  <c:v>17.509727626459146</c:v>
                </c:pt>
                <c:pt idx="7">
                  <c:v>28.688524590163937</c:v>
                </c:pt>
                <c:pt idx="8">
                  <c:v>29.661016949152543</c:v>
                </c:pt>
              </c:numCache>
            </c:numRef>
          </c:val>
          <c:extLst>
            <c:ext xmlns:c16="http://schemas.microsoft.com/office/drawing/2014/chart" uri="{C3380CC4-5D6E-409C-BE32-E72D297353CC}">
              <c16:uniqueId val="{00000000-EFA5-4802-93D0-A1A4B25DD121}"/>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a:t>Teollisuus, työllisyys</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2"/>
          <c:order val="0"/>
          <c:tx>
            <c:strRef>
              <c:f>Taul1!$B$1</c:f>
              <c:strCache>
                <c:ptCount val="1"/>
                <c:pt idx="0">
                  <c:v>Työllisyys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Taul1!$B$2:$B$10</c:f>
              <c:numCache>
                <c:formatCode>_-* #\ ##0_-;\-* #\ ##0_-;_-* "-"??_-;_-@_-</c:formatCode>
                <c:ptCount val="9"/>
                <c:pt idx="0">
                  <c:v>-13</c:v>
                </c:pt>
                <c:pt idx="1">
                  <c:v>-10</c:v>
                </c:pt>
                <c:pt idx="2">
                  <c:v>13</c:v>
                </c:pt>
                <c:pt idx="3">
                  <c:v>2</c:v>
                </c:pt>
                <c:pt idx="4">
                  <c:v>2</c:v>
                </c:pt>
                <c:pt idx="5">
                  <c:v>12</c:v>
                </c:pt>
                <c:pt idx="6">
                  <c:v>16</c:v>
                </c:pt>
                <c:pt idx="7">
                  <c:v>14</c:v>
                </c:pt>
                <c:pt idx="8">
                  <c:v>22</c:v>
                </c:pt>
              </c:numCache>
            </c:numRef>
          </c:val>
          <c:extLst>
            <c:ext xmlns:c16="http://schemas.microsoft.com/office/drawing/2014/chart" uri="{C3380CC4-5D6E-409C-BE32-E72D297353CC}">
              <c16:uniqueId val="{00000000-D46A-4529-8488-67424A6C5FD6}"/>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a:t>Teollisuus, tuotanto</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3"/>
          <c:order val="0"/>
          <c:tx>
            <c:strRef>
              <c:f>Taul1!$B$1</c:f>
              <c:strCache>
                <c:ptCount val="1"/>
                <c:pt idx="0">
                  <c:v>Tuotanto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Taul1!$B$2:$B$10</c:f>
              <c:numCache>
                <c:formatCode>_-* #\ ##0_-;\-* #\ ##0_-;_-* "-"??_-;_-@_-</c:formatCode>
                <c:ptCount val="9"/>
                <c:pt idx="0">
                  <c:v>-3</c:v>
                </c:pt>
                <c:pt idx="1">
                  <c:v>-1</c:v>
                </c:pt>
                <c:pt idx="2">
                  <c:v>26</c:v>
                </c:pt>
                <c:pt idx="3">
                  <c:v>9</c:v>
                </c:pt>
                <c:pt idx="4">
                  <c:v>13</c:v>
                </c:pt>
                <c:pt idx="5">
                  <c:v>21</c:v>
                </c:pt>
                <c:pt idx="6">
                  <c:v>28</c:v>
                </c:pt>
                <c:pt idx="7">
                  <c:v>23</c:v>
                </c:pt>
                <c:pt idx="8">
                  <c:v>34</c:v>
                </c:pt>
              </c:numCache>
            </c:numRef>
          </c:val>
          <c:extLst>
            <c:ext xmlns:c16="http://schemas.microsoft.com/office/drawing/2014/chart" uri="{C3380CC4-5D6E-409C-BE32-E72D297353CC}">
              <c16:uniqueId val="{00000000-215B-4405-A437-B8DF153533D1}"/>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a:t>Palvelut, uudet tilaukset</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1"/>
          <c:order val="0"/>
          <c:tx>
            <c:strRef>
              <c:f>Taul1!$C$1</c:f>
              <c:strCache>
                <c:ptCount val="1"/>
                <c:pt idx="0">
                  <c:v>Uudet tilaukset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Taul1!$C$2:$C$10</c:f>
              <c:numCache>
                <c:formatCode>_-* #\ ##0_-;\-* #\ ##0_-;_-* "-"??_-;_-@_-</c:formatCode>
                <c:ptCount val="9"/>
                <c:pt idx="0">
                  <c:v>-8</c:v>
                </c:pt>
                <c:pt idx="1">
                  <c:v>10</c:v>
                </c:pt>
                <c:pt idx="2">
                  <c:v>12</c:v>
                </c:pt>
                <c:pt idx="3">
                  <c:v>8</c:v>
                </c:pt>
                <c:pt idx="4">
                  <c:v>15</c:v>
                </c:pt>
                <c:pt idx="5">
                  <c:v>16</c:v>
                </c:pt>
                <c:pt idx="6">
                  <c:v>39</c:v>
                </c:pt>
                <c:pt idx="7">
                  <c:v>20</c:v>
                </c:pt>
                <c:pt idx="8">
                  <c:v>22</c:v>
                </c:pt>
              </c:numCache>
            </c:numRef>
          </c:val>
          <c:extLst>
            <c:ext xmlns:c16="http://schemas.microsoft.com/office/drawing/2014/chart" uri="{C3380CC4-5D6E-409C-BE32-E72D297353CC}">
              <c16:uniqueId val="{00000000-3CA3-4629-9737-7C8E6F71354C}"/>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a:t>Palvelut, tilauskannat</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Tilauskanta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Taul1!$B$2:$B$10</c:f>
              <c:numCache>
                <c:formatCode>_-* #\ ##0_-;\-* #\ ##0_-;_-* "-"??_-;_-@_-</c:formatCode>
                <c:ptCount val="9"/>
                <c:pt idx="0">
                  <c:v>-13</c:v>
                </c:pt>
                <c:pt idx="1">
                  <c:v>4</c:v>
                </c:pt>
                <c:pt idx="2">
                  <c:v>10</c:v>
                </c:pt>
                <c:pt idx="3">
                  <c:v>10</c:v>
                </c:pt>
                <c:pt idx="4">
                  <c:v>8</c:v>
                </c:pt>
                <c:pt idx="5">
                  <c:v>17</c:v>
                </c:pt>
                <c:pt idx="6">
                  <c:v>33</c:v>
                </c:pt>
                <c:pt idx="7">
                  <c:v>22</c:v>
                </c:pt>
                <c:pt idx="8">
                  <c:v>13</c:v>
                </c:pt>
              </c:numCache>
            </c:numRef>
          </c:val>
          <c:extLst>
            <c:ext xmlns:c16="http://schemas.microsoft.com/office/drawing/2014/chart" uri="{C3380CC4-5D6E-409C-BE32-E72D297353CC}">
              <c16:uniqueId val="{00000000-00CF-4E1C-AE87-A70800DB19F8}"/>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a:t>Palvelut, työllisyys</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2"/>
          <c:order val="0"/>
          <c:tx>
            <c:strRef>
              <c:f>Taul1!$D$1</c:f>
              <c:strCache>
                <c:ptCount val="1"/>
                <c:pt idx="0">
                  <c:v>Työllisyys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Taul1!$D$2:$D$10</c:f>
              <c:numCache>
                <c:formatCode>_-* #\ ##0_-;\-* #\ ##0_-;_-* "-"??_-;_-@_-</c:formatCode>
                <c:ptCount val="9"/>
                <c:pt idx="0">
                  <c:v>-3</c:v>
                </c:pt>
                <c:pt idx="1">
                  <c:v>-12</c:v>
                </c:pt>
                <c:pt idx="2">
                  <c:v>-3</c:v>
                </c:pt>
                <c:pt idx="3">
                  <c:v>10</c:v>
                </c:pt>
                <c:pt idx="4">
                  <c:v>-1</c:v>
                </c:pt>
                <c:pt idx="5">
                  <c:v>12</c:v>
                </c:pt>
                <c:pt idx="6">
                  <c:v>13</c:v>
                </c:pt>
                <c:pt idx="7">
                  <c:v>10</c:v>
                </c:pt>
                <c:pt idx="8">
                  <c:v>17</c:v>
                </c:pt>
              </c:numCache>
            </c:numRef>
          </c:val>
          <c:extLst>
            <c:ext xmlns:c16="http://schemas.microsoft.com/office/drawing/2014/chart" uri="{C3380CC4-5D6E-409C-BE32-E72D297353CC}">
              <c16:uniqueId val="{00000000-B6E0-4B1D-A442-0A40946CB7BE}"/>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sz="1100" b="0" i="0" u="none" strike="noStrike" kern="1200" spc="0" baseline="0">
                <a:solidFill>
                  <a:srgbClr val="000000"/>
                </a:solidFill>
              </a:rPr>
              <a:t>Palvelut</a:t>
            </a:r>
            <a:r>
              <a:rPr lang="fi-FI"/>
              <a:t>, tuotanto</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3"/>
          <c:order val="0"/>
          <c:tx>
            <c:strRef>
              <c:f>Taul1!$E$1</c:f>
              <c:strCache>
                <c:ptCount val="1"/>
                <c:pt idx="0">
                  <c:v>Tuotanto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Taul1!$E$2:$E$10</c:f>
              <c:numCache>
                <c:formatCode>_-* #\ ##0_-;\-* #\ ##0_-;_-* "-"??_-;_-@_-</c:formatCode>
                <c:ptCount val="9"/>
                <c:pt idx="0">
                  <c:v>1</c:v>
                </c:pt>
                <c:pt idx="1">
                  <c:v>-3</c:v>
                </c:pt>
                <c:pt idx="2">
                  <c:v>1</c:v>
                </c:pt>
                <c:pt idx="3">
                  <c:v>7</c:v>
                </c:pt>
                <c:pt idx="4">
                  <c:v>11</c:v>
                </c:pt>
                <c:pt idx="5">
                  <c:v>10</c:v>
                </c:pt>
                <c:pt idx="6">
                  <c:v>15</c:v>
                </c:pt>
                <c:pt idx="7">
                  <c:v>18</c:v>
                </c:pt>
                <c:pt idx="8">
                  <c:v>15</c:v>
                </c:pt>
              </c:numCache>
            </c:numRef>
          </c:val>
          <c:extLst>
            <c:ext xmlns:c16="http://schemas.microsoft.com/office/drawing/2014/chart" uri="{C3380CC4-5D6E-409C-BE32-E72D297353CC}">
              <c16:uniqueId val="{00000000-8E09-4D2E-B72E-1681D62242BA}"/>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sz="1100" b="0" i="0" u="none" strike="noStrike" kern="1200" spc="0" baseline="0">
                <a:solidFill>
                  <a:srgbClr val="000000"/>
                </a:solidFill>
              </a:rPr>
              <a:t>Palvelut</a:t>
            </a:r>
            <a:r>
              <a:rPr lang="fi-FI"/>
              <a:t>, työllisyys</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2"/>
          <c:order val="0"/>
          <c:tx>
            <c:strRef>
              <c:f>Taul1!$B$1</c:f>
              <c:strCache>
                <c:ptCount val="1"/>
                <c:pt idx="0">
                  <c:v>Työllisyys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Taul1!$B$2:$B$10</c:f>
              <c:numCache>
                <c:formatCode>_-* #\ ##0_-;\-* #\ ##0_-;_-* "-"??_-;_-@_-</c:formatCode>
                <c:ptCount val="9"/>
                <c:pt idx="0">
                  <c:v>-13</c:v>
                </c:pt>
                <c:pt idx="1">
                  <c:v>-10</c:v>
                </c:pt>
                <c:pt idx="2">
                  <c:v>13</c:v>
                </c:pt>
                <c:pt idx="3">
                  <c:v>2</c:v>
                </c:pt>
                <c:pt idx="4">
                  <c:v>2</c:v>
                </c:pt>
                <c:pt idx="5">
                  <c:v>12</c:v>
                </c:pt>
                <c:pt idx="6">
                  <c:v>16</c:v>
                </c:pt>
                <c:pt idx="7">
                  <c:v>14</c:v>
                </c:pt>
                <c:pt idx="8">
                  <c:v>22</c:v>
                </c:pt>
              </c:numCache>
            </c:numRef>
          </c:val>
          <c:extLst>
            <c:ext xmlns:c16="http://schemas.microsoft.com/office/drawing/2014/chart" uri="{C3380CC4-5D6E-409C-BE32-E72D297353CC}">
              <c16:uniqueId val="{00000000-BBE7-4BB3-8E15-E3C88DF67AFA}"/>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sz="1100" b="0" i="0" u="none" strike="noStrike" kern="1200" spc="0" baseline="0">
                <a:solidFill>
                  <a:srgbClr val="000000"/>
                </a:solidFill>
              </a:rPr>
              <a:t>Palvelut</a:t>
            </a:r>
            <a:r>
              <a:rPr lang="fi-FI"/>
              <a:t>, tuotanto</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3"/>
          <c:order val="0"/>
          <c:tx>
            <c:strRef>
              <c:f>Taul1!$B$1</c:f>
              <c:strCache>
                <c:ptCount val="1"/>
                <c:pt idx="0">
                  <c:v>Tuotanto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Taul1!$B$2:$B$10</c:f>
              <c:numCache>
                <c:formatCode>_-* #\ ##0_-;\-* #\ ##0_-;_-* "-"??_-;_-@_-</c:formatCode>
                <c:ptCount val="9"/>
                <c:pt idx="0">
                  <c:v>-3</c:v>
                </c:pt>
                <c:pt idx="1">
                  <c:v>-1</c:v>
                </c:pt>
                <c:pt idx="2">
                  <c:v>26</c:v>
                </c:pt>
                <c:pt idx="3">
                  <c:v>9</c:v>
                </c:pt>
                <c:pt idx="4">
                  <c:v>13</c:v>
                </c:pt>
                <c:pt idx="5">
                  <c:v>21</c:v>
                </c:pt>
                <c:pt idx="6">
                  <c:v>28</c:v>
                </c:pt>
                <c:pt idx="7">
                  <c:v>23</c:v>
                </c:pt>
                <c:pt idx="8">
                  <c:v>34</c:v>
                </c:pt>
              </c:numCache>
            </c:numRef>
          </c:val>
          <c:extLst>
            <c:ext xmlns:c16="http://schemas.microsoft.com/office/drawing/2014/chart" uri="{C3380CC4-5D6E-409C-BE32-E72D297353CC}">
              <c16:uniqueId val="{00000000-28FD-450C-81F4-BFC45DD2A656}"/>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a:t>Yli 150 työllistävät, uudet tilaukset</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1"/>
          <c:order val="0"/>
          <c:tx>
            <c:strRef>
              <c:f>Taul1!$C$1</c:f>
              <c:strCache>
                <c:ptCount val="1"/>
                <c:pt idx="0">
                  <c:v>Uudet tilaukset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Taul1!$C$2:$C$10</c:f>
              <c:numCache>
                <c:formatCode>_-* #\ ##0_-;\-* #\ ##0_-;_-* "-"??_-;_-@_-</c:formatCode>
                <c:ptCount val="9"/>
                <c:pt idx="0">
                  <c:v>-21</c:v>
                </c:pt>
                <c:pt idx="1">
                  <c:v>0</c:v>
                </c:pt>
                <c:pt idx="2">
                  <c:v>28</c:v>
                </c:pt>
                <c:pt idx="3">
                  <c:v>-2</c:v>
                </c:pt>
                <c:pt idx="4">
                  <c:v>-17</c:v>
                </c:pt>
                <c:pt idx="5">
                  <c:v>21</c:v>
                </c:pt>
                <c:pt idx="6">
                  <c:v>26</c:v>
                </c:pt>
                <c:pt idx="7">
                  <c:v>31</c:v>
                </c:pt>
                <c:pt idx="8">
                  <c:v>36</c:v>
                </c:pt>
              </c:numCache>
            </c:numRef>
          </c:val>
          <c:extLst>
            <c:ext xmlns:c16="http://schemas.microsoft.com/office/drawing/2014/chart" uri="{C3380CC4-5D6E-409C-BE32-E72D297353CC}">
              <c16:uniqueId val="{00000000-1C02-442C-A623-45276C2DA0A7}"/>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sz="1100" b="0" i="0" u="none" strike="noStrike" kern="1200" spc="0" baseline="0">
                <a:solidFill>
                  <a:srgbClr val="000000"/>
                </a:solidFill>
              </a:rPr>
              <a:t>Yli 150 työllistävät</a:t>
            </a:r>
            <a:r>
              <a:rPr lang="fi-FI"/>
              <a:t>, tilauskannat</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Tilauskanta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Taul1!$B$2:$B$10</c:f>
              <c:numCache>
                <c:formatCode>0</c:formatCode>
                <c:ptCount val="9"/>
                <c:pt idx="0">
                  <c:v>-24</c:v>
                </c:pt>
                <c:pt idx="1">
                  <c:v>-7</c:v>
                </c:pt>
                <c:pt idx="2">
                  <c:v>20</c:v>
                </c:pt>
                <c:pt idx="3">
                  <c:v>-2</c:v>
                </c:pt>
                <c:pt idx="4">
                  <c:v>-14</c:v>
                </c:pt>
                <c:pt idx="5">
                  <c:v>14</c:v>
                </c:pt>
                <c:pt idx="6">
                  <c:v>26</c:v>
                </c:pt>
                <c:pt idx="7">
                  <c:v>32.786885245901637</c:v>
                </c:pt>
                <c:pt idx="8">
                  <c:v>23.728813559322028</c:v>
                </c:pt>
              </c:numCache>
            </c:numRef>
          </c:val>
          <c:extLst>
            <c:ext xmlns:c16="http://schemas.microsoft.com/office/drawing/2014/chart" uri="{C3380CC4-5D6E-409C-BE32-E72D297353CC}">
              <c16:uniqueId val="{00000000-927A-4B40-94DF-3EC99599348B}"/>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sz="1100" b="0" i="0" u="none" strike="noStrike" kern="1200" spc="0" baseline="0">
                <a:solidFill>
                  <a:srgbClr val="000000"/>
                </a:solidFill>
              </a:rPr>
              <a:t>Yli 150 työllistävät</a:t>
            </a:r>
            <a:r>
              <a:rPr lang="fi-FI"/>
              <a:t>, työllisyys</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2"/>
          <c:order val="0"/>
          <c:tx>
            <c:strRef>
              <c:f>Taul1!$D$1</c:f>
              <c:strCache>
                <c:ptCount val="1"/>
                <c:pt idx="0">
                  <c:v>Työllisyys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Taul1!$D$2:$D$10</c:f>
              <c:numCache>
                <c:formatCode>0</c:formatCode>
                <c:ptCount val="9"/>
                <c:pt idx="0">
                  <c:v>-3</c:v>
                </c:pt>
                <c:pt idx="1">
                  <c:v>-21</c:v>
                </c:pt>
                <c:pt idx="2">
                  <c:v>6</c:v>
                </c:pt>
                <c:pt idx="3">
                  <c:v>-8</c:v>
                </c:pt>
                <c:pt idx="4">
                  <c:v>-15</c:v>
                </c:pt>
                <c:pt idx="5">
                  <c:v>4</c:v>
                </c:pt>
                <c:pt idx="6">
                  <c:v>19</c:v>
                </c:pt>
                <c:pt idx="7">
                  <c:v>26.229508196721312</c:v>
                </c:pt>
                <c:pt idx="8">
                  <c:v>30.508474576271187</c:v>
                </c:pt>
              </c:numCache>
            </c:numRef>
          </c:val>
          <c:extLst>
            <c:ext xmlns:c16="http://schemas.microsoft.com/office/drawing/2014/chart" uri="{C3380CC4-5D6E-409C-BE32-E72D297353CC}">
              <c16:uniqueId val="{00000000-D560-4E6E-8FDE-B2E6035B7C70}"/>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sz="1100" b="0" i="0" u="none" strike="noStrike" kern="1200" spc="0" baseline="0">
                <a:solidFill>
                  <a:srgbClr val="000000"/>
                </a:solidFill>
              </a:rPr>
              <a:t>Yli 150 työllistävät</a:t>
            </a:r>
            <a:r>
              <a:rPr lang="fi-FI"/>
              <a:t>, tuotanto</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3"/>
          <c:order val="0"/>
          <c:tx>
            <c:strRef>
              <c:f>Taul1!$E$1</c:f>
              <c:strCache>
                <c:ptCount val="1"/>
                <c:pt idx="0">
                  <c:v>Tuotanto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Taul1!$E$2:$E$10</c:f>
              <c:numCache>
                <c:formatCode>0</c:formatCode>
                <c:ptCount val="9"/>
                <c:pt idx="0">
                  <c:v>0</c:v>
                </c:pt>
                <c:pt idx="1">
                  <c:v>0</c:v>
                </c:pt>
                <c:pt idx="2">
                  <c:v>9</c:v>
                </c:pt>
                <c:pt idx="3">
                  <c:v>4</c:v>
                </c:pt>
                <c:pt idx="4">
                  <c:v>-7</c:v>
                </c:pt>
                <c:pt idx="5">
                  <c:v>11</c:v>
                </c:pt>
                <c:pt idx="6">
                  <c:v>26</c:v>
                </c:pt>
                <c:pt idx="7">
                  <c:v>40.983606557377044</c:v>
                </c:pt>
                <c:pt idx="8">
                  <c:v>35.593220338983059</c:v>
                </c:pt>
              </c:numCache>
            </c:numRef>
          </c:val>
          <c:extLst>
            <c:ext xmlns:c16="http://schemas.microsoft.com/office/drawing/2014/chart" uri="{C3380CC4-5D6E-409C-BE32-E72D297353CC}">
              <c16:uniqueId val="{00000000-034F-463B-8E58-B1307E9C9F4B}"/>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sz="1100" b="0" i="0" u="none" strike="noStrike" kern="1200" spc="0" baseline="0">
                <a:solidFill>
                  <a:srgbClr val="000000"/>
                </a:solidFill>
              </a:rPr>
              <a:t>Yli 150 työllistävät</a:t>
            </a:r>
            <a:r>
              <a:rPr lang="fi-FI"/>
              <a:t>, työllisyys</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2"/>
          <c:order val="0"/>
          <c:tx>
            <c:strRef>
              <c:f>Taul1!$B$1</c:f>
              <c:strCache>
                <c:ptCount val="1"/>
                <c:pt idx="0">
                  <c:v>Työllisyys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Taul1!$B$2:$B$10</c:f>
              <c:numCache>
                <c:formatCode>_-* #\ ##0_-;\-* #\ ##0_-;_-* "-"??_-;_-@_-</c:formatCode>
                <c:ptCount val="9"/>
                <c:pt idx="0">
                  <c:v>6</c:v>
                </c:pt>
                <c:pt idx="1">
                  <c:v>-10</c:v>
                </c:pt>
                <c:pt idx="2">
                  <c:v>15</c:v>
                </c:pt>
                <c:pt idx="3">
                  <c:v>-12</c:v>
                </c:pt>
                <c:pt idx="4">
                  <c:v>-15</c:v>
                </c:pt>
                <c:pt idx="5">
                  <c:v>16</c:v>
                </c:pt>
                <c:pt idx="6">
                  <c:v>24</c:v>
                </c:pt>
                <c:pt idx="7">
                  <c:v>18</c:v>
                </c:pt>
                <c:pt idx="8">
                  <c:v>25</c:v>
                </c:pt>
              </c:numCache>
            </c:numRef>
          </c:val>
          <c:extLst>
            <c:ext xmlns:c16="http://schemas.microsoft.com/office/drawing/2014/chart" uri="{C3380CC4-5D6E-409C-BE32-E72D297353CC}">
              <c16:uniqueId val="{00000000-4E5E-40B8-BCD9-F6CC7BAF84A8}"/>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sz="1100" b="0" i="0" u="none" strike="noStrike" kern="1200" spc="0" baseline="0">
                <a:solidFill>
                  <a:srgbClr val="000000"/>
                </a:solidFill>
              </a:rPr>
              <a:t>Yli 150 työllistävät</a:t>
            </a:r>
            <a:r>
              <a:rPr lang="fi-FI"/>
              <a:t>, tuotanto</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3"/>
          <c:order val="0"/>
          <c:tx>
            <c:strRef>
              <c:f>Taul1!$B$1</c:f>
              <c:strCache>
                <c:ptCount val="1"/>
                <c:pt idx="0">
                  <c:v>Tuotanto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Taul1!$B$2:$B$10</c:f>
              <c:numCache>
                <c:formatCode>_-* #\ ##0_-;\-* #\ ##0_-;_-* "-"??_-;_-@_-</c:formatCode>
                <c:ptCount val="9"/>
                <c:pt idx="0">
                  <c:v>12</c:v>
                </c:pt>
                <c:pt idx="1">
                  <c:v>3</c:v>
                </c:pt>
                <c:pt idx="2">
                  <c:v>29</c:v>
                </c:pt>
                <c:pt idx="3">
                  <c:v>6</c:v>
                </c:pt>
                <c:pt idx="4">
                  <c:v>-3</c:v>
                </c:pt>
                <c:pt idx="5">
                  <c:v>25</c:v>
                </c:pt>
                <c:pt idx="6">
                  <c:v>43</c:v>
                </c:pt>
                <c:pt idx="7">
                  <c:v>23</c:v>
                </c:pt>
                <c:pt idx="8">
                  <c:v>39</c:v>
                </c:pt>
              </c:numCache>
            </c:numRef>
          </c:val>
          <c:extLst>
            <c:ext xmlns:c16="http://schemas.microsoft.com/office/drawing/2014/chart" uri="{C3380CC4-5D6E-409C-BE32-E72D297353CC}">
              <c16:uniqueId val="{00000000-0191-4EAF-81E6-31B1846ADC03}"/>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a:t>Alle 150 työllistävät, uudet tilaukset</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1"/>
          <c:order val="0"/>
          <c:tx>
            <c:strRef>
              <c:f>Taul1!$C$1</c:f>
              <c:strCache>
                <c:ptCount val="1"/>
                <c:pt idx="0">
                  <c:v>Uudet tilaukset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Taul1!$C$2:$C$10</c:f>
              <c:numCache>
                <c:formatCode>_-* #\ ##0_-;\-* #\ ##0_-;_-* "-"??_-;_-@_-</c:formatCode>
                <c:ptCount val="9"/>
                <c:pt idx="0">
                  <c:v>-16</c:v>
                </c:pt>
                <c:pt idx="1">
                  <c:v>-11</c:v>
                </c:pt>
                <c:pt idx="2">
                  <c:v>7</c:v>
                </c:pt>
                <c:pt idx="3">
                  <c:v>5</c:v>
                </c:pt>
                <c:pt idx="4">
                  <c:v>10</c:v>
                </c:pt>
                <c:pt idx="5">
                  <c:v>9</c:v>
                </c:pt>
                <c:pt idx="6">
                  <c:v>21</c:v>
                </c:pt>
                <c:pt idx="7">
                  <c:v>22</c:v>
                </c:pt>
                <c:pt idx="8">
                  <c:v>27</c:v>
                </c:pt>
              </c:numCache>
            </c:numRef>
          </c:val>
          <c:extLst>
            <c:ext xmlns:c16="http://schemas.microsoft.com/office/drawing/2014/chart" uri="{C3380CC4-5D6E-409C-BE32-E72D297353CC}">
              <c16:uniqueId val="{00000000-7B2B-4346-AFD0-DFE676A3A5D8}"/>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sz="1100" b="0" i="0" u="none" strike="noStrike" kern="1200" spc="0" baseline="0">
                <a:solidFill>
                  <a:srgbClr val="000000"/>
                </a:solidFill>
              </a:rPr>
              <a:t>Alle 150 työllistävät</a:t>
            </a:r>
            <a:r>
              <a:rPr lang="fi-FI"/>
              <a:t>, tilauskannat</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Tilauskanta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Taul1!$B$2:$B$10</c:f>
              <c:numCache>
                <c:formatCode>_-* #\ ##0_-;\-* #\ ##0_-;_-* "-"??_-;_-@_-</c:formatCode>
                <c:ptCount val="9"/>
                <c:pt idx="0">
                  <c:v>-17</c:v>
                </c:pt>
                <c:pt idx="1">
                  <c:v>-15</c:v>
                </c:pt>
                <c:pt idx="2">
                  <c:v>8</c:v>
                </c:pt>
                <c:pt idx="3">
                  <c:v>2</c:v>
                </c:pt>
                <c:pt idx="4">
                  <c:v>7</c:v>
                </c:pt>
                <c:pt idx="5">
                  <c:v>5</c:v>
                </c:pt>
                <c:pt idx="6">
                  <c:v>19</c:v>
                </c:pt>
                <c:pt idx="7">
                  <c:v>22</c:v>
                </c:pt>
                <c:pt idx="8">
                  <c:v>23</c:v>
                </c:pt>
              </c:numCache>
            </c:numRef>
          </c:val>
          <c:extLst>
            <c:ext xmlns:c16="http://schemas.microsoft.com/office/drawing/2014/chart" uri="{C3380CC4-5D6E-409C-BE32-E72D297353CC}">
              <c16:uniqueId val="{00000000-81D2-4A6C-B084-40A9C59148F9}"/>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sz="1100" b="0" i="0" u="none" strike="noStrike" kern="1200" spc="0" baseline="0">
                <a:solidFill>
                  <a:srgbClr val="000000"/>
                </a:solidFill>
              </a:rPr>
              <a:t>Alle 150 työllistävät</a:t>
            </a:r>
            <a:r>
              <a:rPr lang="fi-FI"/>
              <a:t>, työllisyys</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2"/>
          <c:order val="0"/>
          <c:tx>
            <c:strRef>
              <c:f>Taul1!$D$1</c:f>
              <c:strCache>
                <c:ptCount val="1"/>
                <c:pt idx="0">
                  <c:v>Työllisyys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Taul1!$D$2:$D$10</c:f>
              <c:numCache>
                <c:formatCode>_-* #\ ##0_-;\-* #\ ##0_-;_-* "-"??_-;_-@_-</c:formatCode>
                <c:ptCount val="9"/>
                <c:pt idx="0">
                  <c:v>-13</c:v>
                </c:pt>
                <c:pt idx="1">
                  <c:v>-15</c:v>
                </c:pt>
                <c:pt idx="2">
                  <c:v>-4</c:v>
                </c:pt>
                <c:pt idx="3">
                  <c:v>10</c:v>
                </c:pt>
                <c:pt idx="4">
                  <c:v>6</c:v>
                </c:pt>
                <c:pt idx="5">
                  <c:v>5</c:v>
                </c:pt>
                <c:pt idx="6">
                  <c:v>12</c:v>
                </c:pt>
                <c:pt idx="7">
                  <c:v>21</c:v>
                </c:pt>
                <c:pt idx="8">
                  <c:v>20</c:v>
                </c:pt>
              </c:numCache>
            </c:numRef>
          </c:val>
          <c:extLst>
            <c:ext xmlns:c16="http://schemas.microsoft.com/office/drawing/2014/chart" uri="{C3380CC4-5D6E-409C-BE32-E72D297353CC}">
              <c16:uniqueId val="{00000000-3A60-49B2-911D-8832718BB93B}"/>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sz="1100" b="0" i="0" u="none" strike="noStrike" kern="1200" spc="0" baseline="0">
                <a:solidFill>
                  <a:srgbClr val="000000"/>
                </a:solidFill>
              </a:rPr>
              <a:t>Alle 150 työllistävät</a:t>
            </a:r>
            <a:r>
              <a:rPr lang="fi-FI"/>
              <a:t>, tuotanto</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3"/>
          <c:order val="0"/>
          <c:tx>
            <c:strRef>
              <c:f>Taul1!$E$1</c:f>
              <c:strCache>
                <c:ptCount val="1"/>
                <c:pt idx="0">
                  <c:v>Tuotanto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Taul1!$E$2:$E$10</c:f>
              <c:numCache>
                <c:formatCode>_-* #\ ##0_-;\-* #\ ##0_-;_-* "-"??_-;_-@_-</c:formatCode>
                <c:ptCount val="9"/>
                <c:pt idx="0">
                  <c:v>-8</c:v>
                </c:pt>
                <c:pt idx="1">
                  <c:v>-11</c:v>
                </c:pt>
                <c:pt idx="2">
                  <c:v>5</c:v>
                </c:pt>
                <c:pt idx="3">
                  <c:v>10</c:v>
                </c:pt>
                <c:pt idx="4">
                  <c:v>11</c:v>
                </c:pt>
                <c:pt idx="5">
                  <c:v>4</c:v>
                </c:pt>
                <c:pt idx="6">
                  <c:v>15</c:v>
                </c:pt>
                <c:pt idx="7">
                  <c:v>23</c:v>
                </c:pt>
                <c:pt idx="8">
                  <c:v>24</c:v>
                </c:pt>
              </c:numCache>
            </c:numRef>
          </c:val>
          <c:extLst>
            <c:ext xmlns:c16="http://schemas.microsoft.com/office/drawing/2014/chart" uri="{C3380CC4-5D6E-409C-BE32-E72D297353CC}">
              <c16:uniqueId val="{00000000-6267-49E2-ABA4-E9390F312C8F}"/>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sz="1100" b="0" i="0" u="none" strike="noStrike" kern="1200" spc="0" baseline="0">
                <a:solidFill>
                  <a:srgbClr val="000000"/>
                </a:solidFill>
              </a:rPr>
              <a:t>Alle 150 työllistävät</a:t>
            </a:r>
            <a:r>
              <a:rPr lang="fi-FI"/>
              <a:t>, työllisyys</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2"/>
          <c:order val="0"/>
          <c:tx>
            <c:strRef>
              <c:f>Taul1!$B$1</c:f>
              <c:strCache>
                <c:ptCount val="1"/>
                <c:pt idx="0">
                  <c:v>Työllisyys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Taul1!$B$2:$B$10</c:f>
              <c:numCache>
                <c:formatCode>_-* #\ ##0_-;\-* #\ ##0_-;_-* "-"??_-;_-@_-</c:formatCode>
                <c:ptCount val="9"/>
                <c:pt idx="0">
                  <c:v>-8</c:v>
                </c:pt>
                <c:pt idx="1">
                  <c:v>0</c:v>
                </c:pt>
                <c:pt idx="2">
                  <c:v>15</c:v>
                </c:pt>
                <c:pt idx="3">
                  <c:v>7</c:v>
                </c:pt>
                <c:pt idx="4">
                  <c:v>6</c:v>
                </c:pt>
                <c:pt idx="5">
                  <c:v>15</c:v>
                </c:pt>
                <c:pt idx="6">
                  <c:v>17</c:v>
                </c:pt>
                <c:pt idx="7">
                  <c:v>14</c:v>
                </c:pt>
                <c:pt idx="8">
                  <c:v>24</c:v>
                </c:pt>
              </c:numCache>
            </c:numRef>
          </c:val>
          <c:extLst>
            <c:ext xmlns:c16="http://schemas.microsoft.com/office/drawing/2014/chart" uri="{C3380CC4-5D6E-409C-BE32-E72D297353CC}">
              <c16:uniqueId val="{00000000-C2DC-4971-8E01-45A896D72BD1}"/>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sz="1100" b="0" i="0" u="none" strike="noStrike" kern="1200" spc="0" baseline="0">
                <a:solidFill>
                  <a:srgbClr val="000000"/>
                </a:solidFill>
              </a:rPr>
              <a:t>Alle 150 työllistävät</a:t>
            </a:r>
            <a:r>
              <a:rPr lang="fi-FI"/>
              <a:t>, tuotanto</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3"/>
          <c:order val="0"/>
          <c:tx>
            <c:strRef>
              <c:f>Taul1!$B$1</c:f>
              <c:strCache>
                <c:ptCount val="1"/>
                <c:pt idx="0">
                  <c:v>Tuotanto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Syys 2024</c:v>
                </c:pt>
                <c:pt idx="1">
                  <c:v>Joulu 2024</c:v>
                </c:pt>
                <c:pt idx="2">
                  <c:v>Maalis 2025</c:v>
                </c:pt>
                <c:pt idx="3">
                  <c:v>Kesä 2025</c:v>
                </c:pt>
                <c:pt idx="4">
                  <c:v>Syys 2025</c:v>
                </c:pt>
                <c:pt idx="5">
                  <c:v>Joulu 2025</c:v>
                </c:pt>
                <c:pt idx="6">
                  <c:v>Maalis 2026</c:v>
                </c:pt>
                <c:pt idx="7">
                  <c:v>Kesä 2026</c:v>
                </c:pt>
                <c:pt idx="8">
                  <c:v>Syys 2026</c:v>
                </c:pt>
              </c:strCache>
            </c:strRef>
          </c:cat>
          <c:val>
            <c:numRef>
              <c:f>Taul1!$B$2:$B$10</c:f>
              <c:numCache>
                <c:formatCode>_-* #\ ##0_-;\-* #\ ##0_-;_-* "-"??_-;_-@_-</c:formatCode>
                <c:ptCount val="9"/>
                <c:pt idx="0">
                  <c:v>2</c:v>
                </c:pt>
                <c:pt idx="1">
                  <c:v>9</c:v>
                </c:pt>
                <c:pt idx="2">
                  <c:v>26</c:v>
                </c:pt>
                <c:pt idx="3">
                  <c:v>14</c:v>
                </c:pt>
                <c:pt idx="4">
                  <c:v>16</c:v>
                </c:pt>
                <c:pt idx="5">
                  <c:v>24</c:v>
                </c:pt>
                <c:pt idx="6">
                  <c:v>31</c:v>
                </c:pt>
                <c:pt idx="7">
                  <c:v>23</c:v>
                </c:pt>
                <c:pt idx="8">
                  <c:v>36</c:v>
                </c:pt>
              </c:numCache>
            </c:numRef>
          </c:val>
          <c:extLst>
            <c:ext xmlns:c16="http://schemas.microsoft.com/office/drawing/2014/chart" uri="{C3380CC4-5D6E-409C-BE32-E72D297353CC}">
              <c16:uniqueId val="{00000000-8F72-4872-875D-B0EFA57C27C2}"/>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r>
              <a:rPr lang="en-US" sz="1050" b="1" err="1">
                <a:latin typeface="Verdana" panose="020B0604030504040204" pitchFamily="34" charset="0"/>
                <a:ea typeface="Verdana" panose="020B0604030504040204" pitchFamily="34" charset="0"/>
                <a:cs typeface="Verdana" panose="020B0604030504040204" pitchFamily="34" charset="0"/>
              </a:rPr>
              <a:t>Teknologiateollisuus</a:t>
            </a:r>
            <a:endParaRPr lang="en-US" sz="1050" b="1">
              <a:latin typeface="Verdana" panose="020B0604030504040204" pitchFamily="34" charset="0"/>
              <a:ea typeface="Verdana" panose="020B0604030504040204" pitchFamily="34" charset="0"/>
              <a:cs typeface="Verdana" panose="020B0604030504040204" pitchFamily="34" charset="0"/>
            </a:endParaRPr>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6F2C89C3-1639-C64F-B7DC-4038F10D3C80}" type="slidenum">
              <a:rPr sz="1050" b="1">
                <a:latin typeface="Verdana" panose="020B0604030504040204" pitchFamily="34" charset="0"/>
                <a:ea typeface="Verdana" panose="020B0604030504040204" pitchFamily="34" charset="0"/>
                <a:cs typeface="Verdana" panose="020B0604030504040204" pitchFamily="34" charset="0"/>
              </a:rPr>
              <a:t>‹#›</a:t>
            </a:fld>
            <a:endParaRPr lang="en-US" sz="1050" b="1">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36375265"/>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0297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dirty="0"/>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4</a:t>
            </a:fld>
            <a:endParaRPr lang="fi-FI"/>
          </a:p>
        </p:txBody>
      </p:sp>
    </p:spTree>
    <p:extLst>
      <p:ext uri="{BB962C8B-B14F-4D97-AF65-F5344CB8AC3E}">
        <p14:creationId xmlns:p14="http://schemas.microsoft.com/office/powerpoint/2010/main" val="4211784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5</a:t>
            </a:fld>
            <a:endParaRPr lang="fi-FI"/>
          </a:p>
        </p:txBody>
      </p:sp>
    </p:spTree>
    <p:extLst>
      <p:ext uri="{BB962C8B-B14F-4D97-AF65-F5344CB8AC3E}">
        <p14:creationId xmlns:p14="http://schemas.microsoft.com/office/powerpoint/2010/main" val="42922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3BF74-2314-4663-72BA-0D12D53F938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683589D-4590-7B05-A08D-FA6F8EF0E09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CB1E6452-C332-DF45-4E38-FF0CF58A98D0}"/>
              </a:ext>
            </a:extLst>
          </p:cNvPr>
          <p:cNvSpPr>
            <a:spLocks noGrp="1"/>
          </p:cNvSpPr>
          <p:nvPr>
            <p:ph type="body" idx="1"/>
          </p:nvPr>
        </p:nvSpPr>
        <p:spPr/>
        <p:txBody>
          <a:bodyPr/>
          <a:lstStyle/>
          <a:p>
            <a:endParaRPr lang="fi-FI"/>
          </a:p>
        </p:txBody>
      </p:sp>
      <p:sp>
        <p:nvSpPr>
          <p:cNvPr id="4" name="Alatunnisteen paikkamerkki 3">
            <a:extLst>
              <a:ext uri="{FF2B5EF4-FFF2-40B4-BE49-F238E27FC236}">
                <a16:creationId xmlns:a16="http://schemas.microsoft.com/office/drawing/2014/main" id="{1550E5FD-0E09-A667-CC63-F2F80973EE07}"/>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BB9F2823-AF45-5A55-7974-89C47F8F7852}"/>
              </a:ext>
            </a:extLst>
          </p:cNvPr>
          <p:cNvSpPr>
            <a:spLocks noGrp="1"/>
          </p:cNvSpPr>
          <p:nvPr>
            <p:ph type="sldNum" sz="quarter" idx="5"/>
          </p:nvPr>
        </p:nvSpPr>
        <p:spPr/>
        <p:txBody>
          <a:bodyPr/>
          <a:lstStyle/>
          <a:p>
            <a:fld id="{B5A0B3B4-F971-4AD3-B530-DE860EFC07D2}" type="slidenum">
              <a:rPr lang="fi-FI" smtClean="0"/>
              <a:pPr/>
              <a:t>7</a:t>
            </a:fld>
            <a:endParaRPr lang="fi-FI"/>
          </a:p>
        </p:txBody>
      </p:sp>
    </p:spTree>
    <p:extLst>
      <p:ext uri="{BB962C8B-B14F-4D97-AF65-F5344CB8AC3E}">
        <p14:creationId xmlns:p14="http://schemas.microsoft.com/office/powerpoint/2010/main" val="3077442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B1FE2-8D89-863A-0860-3AE5240B3D9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9E9B1586-2FE8-924C-BFCA-6332368BAF14}"/>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1A327C49-6F95-2965-04D2-190B740DC3F0}"/>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B484C0D8-E894-1A3B-0681-D7ED647B930A}"/>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DCCE3472-FE6C-4BAA-6133-308D55EEFCF4}"/>
              </a:ext>
            </a:extLst>
          </p:cNvPr>
          <p:cNvSpPr>
            <a:spLocks noGrp="1"/>
          </p:cNvSpPr>
          <p:nvPr>
            <p:ph type="sldNum" sz="quarter" idx="5"/>
          </p:nvPr>
        </p:nvSpPr>
        <p:spPr/>
        <p:txBody>
          <a:bodyPr/>
          <a:lstStyle/>
          <a:p>
            <a:fld id="{B5A0B3B4-F971-4AD3-B530-DE860EFC07D2}" type="slidenum">
              <a:rPr lang="fi-FI" smtClean="0"/>
              <a:pPr/>
              <a:t>8</a:t>
            </a:fld>
            <a:endParaRPr lang="fi-FI"/>
          </a:p>
        </p:txBody>
      </p:sp>
    </p:spTree>
    <p:extLst>
      <p:ext uri="{BB962C8B-B14F-4D97-AF65-F5344CB8AC3E}">
        <p14:creationId xmlns:p14="http://schemas.microsoft.com/office/powerpoint/2010/main" val="2667676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8FC32-9D0A-82B8-C6ED-EBC4487A473D}"/>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512484AD-9FA0-8A97-B369-32BF0BE1265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718D74D2-A728-38BD-3F8E-C5743AE775EC}"/>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4D3B93F2-FFD6-AE4D-122C-0C3576C2E987}"/>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AB1D4447-8F0C-4769-7C4E-31BBF39B3F96}"/>
              </a:ext>
            </a:extLst>
          </p:cNvPr>
          <p:cNvSpPr>
            <a:spLocks noGrp="1"/>
          </p:cNvSpPr>
          <p:nvPr>
            <p:ph type="sldNum" sz="quarter" idx="5"/>
          </p:nvPr>
        </p:nvSpPr>
        <p:spPr/>
        <p:txBody>
          <a:bodyPr/>
          <a:lstStyle/>
          <a:p>
            <a:fld id="{B5A0B3B4-F971-4AD3-B530-DE860EFC07D2}" type="slidenum">
              <a:rPr lang="fi-FI" smtClean="0"/>
              <a:pPr/>
              <a:t>9</a:t>
            </a:fld>
            <a:endParaRPr lang="fi-FI"/>
          </a:p>
        </p:txBody>
      </p:sp>
    </p:spTree>
    <p:extLst>
      <p:ext uri="{BB962C8B-B14F-4D97-AF65-F5344CB8AC3E}">
        <p14:creationId xmlns:p14="http://schemas.microsoft.com/office/powerpoint/2010/main" val="2272978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11</a:t>
            </a:fld>
            <a:endParaRPr lang="fi-FI"/>
          </a:p>
        </p:txBody>
      </p:sp>
    </p:spTree>
    <p:extLst>
      <p:ext uri="{BB962C8B-B14F-4D97-AF65-F5344CB8AC3E}">
        <p14:creationId xmlns:p14="http://schemas.microsoft.com/office/powerpoint/2010/main" val="4037127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12</a:t>
            </a:fld>
            <a:endParaRPr lang="fi-FI"/>
          </a:p>
        </p:txBody>
      </p:sp>
    </p:spTree>
    <p:extLst>
      <p:ext uri="{BB962C8B-B14F-4D97-AF65-F5344CB8AC3E}">
        <p14:creationId xmlns:p14="http://schemas.microsoft.com/office/powerpoint/2010/main" val="2957074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13</a:t>
            </a:fld>
            <a:endParaRPr lang="fi-FI"/>
          </a:p>
        </p:txBody>
      </p:sp>
    </p:spTree>
    <p:extLst>
      <p:ext uri="{BB962C8B-B14F-4D97-AF65-F5344CB8AC3E}">
        <p14:creationId xmlns:p14="http://schemas.microsoft.com/office/powerpoint/2010/main" val="482975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14</a:t>
            </a:fld>
            <a:endParaRPr lang="fi-FI"/>
          </a:p>
        </p:txBody>
      </p:sp>
    </p:spTree>
    <p:extLst>
      <p:ext uri="{BB962C8B-B14F-4D97-AF65-F5344CB8AC3E}">
        <p14:creationId xmlns:p14="http://schemas.microsoft.com/office/powerpoint/2010/main" val="500444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15</a:t>
            </a:fld>
            <a:endParaRPr lang="fi-FI"/>
          </a:p>
        </p:txBody>
      </p:sp>
    </p:spTree>
    <p:extLst>
      <p:ext uri="{BB962C8B-B14F-4D97-AF65-F5344CB8AC3E}">
        <p14:creationId xmlns:p14="http://schemas.microsoft.com/office/powerpoint/2010/main" val="2718005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16</a:t>
            </a:fld>
            <a:endParaRPr lang="fi-FI"/>
          </a:p>
        </p:txBody>
      </p:sp>
    </p:spTree>
    <p:extLst>
      <p:ext uri="{BB962C8B-B14F-4D97-AF65-F5344CB8AC3E}">
        <p14:creationId xmlns:p14="http://schemas.microsoft.com/office/powerpoint/2010/main" val="2765734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135EF-4D02-ED9C-155E-60FF7DA9A333}"/>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D16E59F6-5776-4F58-1BBE-8DE7B74300B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F48B5B7-57F9-7756-ED92-FEDD63785C4B}"/>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1B2932D1-02D9-4F23-47AD-3FB49509B9BC}"/>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AA321F8C-BACC-1EF3-8695-61B9490436BA}"/>
              </a:ext>
            </a:extLst>
          </p:cNvPr>
          <p:cNvSpPr>
            <a:spLocks noGrp="1"/>
          </p:cNvSpPr>
          <p:nvPr>
            <p:ph type="sldNum" sz="quarter" idx="5"/>
          </p:nvPr>
        </p:nvSpPr>
        <p:spPr/>
        <p:txBody>
          <a:bodyPr/>
          <a:lstStyle/>
          <a:p>
            <a:fld id="{B5A0B3B4-F971-4AD3-B530-DE860EFC07D2}" type="slidenum">
              <a:rPr lang="fi-FI" smtClean="0"/>
              <a:pPr/>
              <a:t>17</a:t>
            </a:fld>
            <a:endParaRPr lang="fi-FI"/>
          </a:p>
        </p:txBody>
      </p:sp>
    </p:spTree>
    <p:extLst>
      <p:ext uri="{BB962C8B-B14F-4D97-AF65-F5344CB8AC3E}">
        <p14:creationId xmlns:p14="http://schemas.microsoft.com/office/powerpoint/2010/main" val="887338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18</a:t>
            </a:fld>
            <a:endParaRPr lang="fi-FI"/>
          </a:p>
        </p:txBody>
      </p:sp>
    </p:spTree>
    <p:extLst>
      <p:ext uri="{BB962C8B-B14F-4D97-AF65-F5344CB8AC3E}">
        <p14:creationId xmlns:p14="http://schemas.microsoft.com/office/powerpoint/2010/main" val="1613655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4AE83-141E-662D-AC3B-276EE6A2906F}"/>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05EBEBA-C178-ADDB-E99F-C303CA6580C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DD115C87-0CE0-A945-42A7-A1BA9A54CF8C}"/>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4DD64937-5BE0-BC47-9C04-3A6C9476EFD5}"/>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7BC9033D-DAB0-ED7D-F718-01AF84559AAE}"/>
              </a:ext>
            </a:extLst>
          </p:cNvPr>
          <p:cNvSpPr>
            <a:spLocks noGrp="1"/>
          </p:cNvSpPr>
          <p:nvPr>
            <p:ph type="sldNum" sz="quarter" idx="5"/>
          </p:nvPr>
        </p:nvSpPr>
        <p:spPr/>
        <p:txBody>
          <a:bodyPr/>
          <a:lstStyle/>
          <a:p>
            <a:fld id="{B5A0B3B4-F971-4AD3-B530-DE860EFC07D2}" type="slidenum">
              <a:rPr lang="fi-FI" smtClean="0"/>
              <a:pPr/>
              <a:t>19</a:t>
            </a:fld>
            <a:endParaRPr lang="fi-FI"/>
          </a:p>
        </p:txBody>
      </p:sp>
    </p:spTree>
    <p:extLst>
      <p:ext uri="{BB962C8B-B14F-4D97-AF65-F5344CB8AC3E}">
        <p14:creationId xmlns:p14="http://schemas.microsoft.com/office/powerpoint/2010/main" val="2841627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21</a:t>
            </a:fld>
            <a:endParaRPr lang="fi-FI"/>
          </a:p>
        </p:txBody>
      </p:sp>
    </p:spTree>
    <p:extLst>
      <p:ext uri="{BB962C8B-B14F-4D97-AF65-F5344CB8AC3E}">
        <p14:creationId xmlns:p14="http://schemas.microsoft.com/office/powerpoint/2010/main" val="3595963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5161D-51AC-BE19-038C-1821AEA92EC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6EDC118-F9FC-BCC4-49FC-6726DF53ED5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8F5F3CE5-2090-EFEF-EB7A-45CB6E6EFACD}"/>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E03B1602-B42B-DD60-4524-90DB620A506C}"/>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392F888F-EECE-D8DB-31F7-0F2116D9ABFA}"/>
              </a:ext>
            </a:extLst>
          </p:cNvPr>
          <p:cNvSpPr>
            <a:spLocks noGrp="1"/>
          </p:cNvSpPr>
          <p:nvPr>
            <p:ph type="sldNum" sz="quarter" idx="5"/>
          </p:nvPr>
        </p:nvSpPr>
        <p:spPr/>
        <p:txBody>
          <a:bodyPr/>
          <a:lstStyle/>
          <a:p>
            <a:fld id="{B5A0B3B4-F971-4AD3-B530-DE860EFC07D2}" type="slidenum">
              <a:rPr lang="fi-FI" smtClean="0"/>
              <a:pPr/>
              <a:t>22</a:t>
            </a:fld>
            <a:endParaRPr lang="fi-FI"/>
          </a:p>
        </p:txBody>
      </p:sp>
    </p:spTree>
    <p:extLst>
      <p:ext uri="{BB962C8B-B14F-4D97-AF65-F5344CB8AC3E}">
        <p14:creationId xmlns:p14="http://schemas.microsoft.com/office/powerpoint/2010/main" val="1920517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23</a:t>
            </a:fld>
            <a:endParaRPr lang="fi-FI"/>
          </a:p>
        </p:txBody>
      </p:sp>
    </p:spTree>
    <p:extLst>
      <p:ext uri="{BB962C8B-B14F-4D97-AF65-F5344CB8AC3E}">
        <p14:creationId xmlns:p14="http://schemas.microsoft.com/office/powerpoint/2010/main" val="1721583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24</a:t>
            </a:fld>
            <a:endParaRPr lang="fi-FI"/>
          </a:p>
        </p:txBody>
      </p:sp>
    </p:spTree>
    <p:extLst>
      <p:ext uri="{BB962C8B-B14F-4D97-AF65-F5344CB8AC3E}">
        <p14:creationId xmlns:p14="http://schemas.microsoft.com/office/powerpoint/2010/main" val="2936086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9AD27-9D9B-A0EC-6D4B-E6462D1461CD}"/>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7016ADCD-C75E-6A3D-5639-D30ED3C88E3F}"/>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3939443-9211-DBEE-2ED7-AA32C81B3D04}"/>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7A6B2261-FD21-DBED-1F66-FBB8FB918AC2}"/>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3224C205-A3D1-5A06-7D4F-84DB9EBA5CAE}"/>
              </a:ext>
            </a:extLst>
          </p:cNvPr>
          <p:cNvSpPr>
            <a:spLocks noGrp="1"/>
          </p:cNvSpPr>
          <p:nvPr>
            <p:ph type="sldNum" sz="quarter" idx="5"/>
          </p:nvPr>
        </p:nvSpPr>
        <p:spPr/>
        <p:txBody>
          <a:bodyPr/>
          <a:lstStyle/>
          <a:p>
            <a:fld id="{B5A0B3B4-F971-4AD3-B530-DE860EFC07D2}" type="slidenum">
              <a:rPr lang="fi-FI" smtClean="0"/>
              <a:pPr/>
              <a:t>25</a:t>
            </a:fld>
            <a:endParaRPr lang="fi-FI"/>
          </a:p>
        </p:txBody>
      </p:sp>
    </p:spTree>
    <p:extLst>
      <p:ext uri="{BB962C8B-B14F-4D97-AF65-F5344CB8AC3E}">
        <p14:creationId xmlns:p14="http://schemas.microsoft.com/office/powerpoint/2010/main" val="3226399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26</a:t>
            </a:fld>
            <a:endParaRPr lang="fi-FI"/>
          </a:p>
        </p:txBody>
      </p:sp>
    </p:spTree>
    <p:extLst>
      <p:ext uri="{BB962C8B-B14F-4D97-AF65-F5344CB8AC3E}">
        <p14:creationId xmlns:p14="http://schemas.microsoft.com/office/powerpoint/2010/main" val="22612309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28</a:t>
            </a:fld>
            <a:endParaRPr lang="fi-FI"/>
          </a:p>
        </p:txBody>
      </p:sp>
    </p:spTree>
    <p:extLst>
      <p:ext uri="{BB962C8B-B14F-4D97-AF65-F5344CB8AC3E}">
        <p14:creationId xmlns:p14="http://schemas.microsoft.com/office/powerpoint/2010/main" val="35380442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13212-1499-DA60-74DA-AD8A9F3BD34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BFC9291-AC5E-5B61-92AB-28FCAD9BC3BD}"/>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D7A9F63-B4BD-370F-10AC-CBD0150F432F}"/>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B1C11E29-B47F-7FDD-F3FE-551552FB155C}"/>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C58C2D36-9F52-D480-B222-4DC36644C4F2}"/>
              </a:ext>
            </a:extLst>
          </p:cNvPr>
          <p:cNvSpPr>
            <a:spLocks noGrp="1"/>
          </p:cNvSpPr>
          <p:nvPr>
            <p:ph type="sldNum" sz="quarter" idx="5"/>
          </p:nvPr>
        </p:nvSpPr>
        <p:spPr/>
        <p:txBody>
          <a:bodyPr/>
          <a:lstStyle/>
          <a:p>
            <a:fld id="{B5A0B3B4-F971-4AD3-B530-DE860EFC07D2}" type="slidenum">
              <a:rPr lang="fi-FI" smtClean="0"/>
              <a:pPr/>
              <a:t>29</a:t>
            </a:fld>
            <a:endParaRPr lang="fi-FI"/>
          </a:p>
        </p:txBody>
      </p:sp>
    </p:spTree>
    <p:extLst>
      <p:ext uri="{BB962C8B-B14F-4D97-AF65-F5344CB8AC3E}">
        <p14:creationId xmlns:p14="http://schemas.microsoft.com/office/powerpoint/2010/main" val="1751766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868F2-1917-3075-CE06-40F15675F065}"/>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5FB03456-0F7E-57EA-43C7-D8408711EBD3}"/>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EA99DC0-E103-90A4-A413-D27B5E00680C}"/>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519A8239-C2D4-0AED-AAA8-DC76686B3FA1}"/>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E708061D-B475-E21E-5BFE-60E755EE1EB7}"/>
              </a:ext>
            </a:extLst>
          </p:cNvPr>
          <p:cNvSpPr>
            <a:spLocks noGrp="1"/>
          </p:cNvSpPr>
          <p:nvPr>
            <p:ph type="sldNum" sz="quarter" idx="5"/>
          </p:nvPr>
        </p:nvSpPr>
        <p:spPr/>
        <p:txBody>
          <a:bodyPr/>
          <a:lstStyle/>
          <a:p>
            <a:fld id="{B5A0B3B4-F971-4AD3-B530-DE860EFC07D2}" type="slidenum">
              <a:rPr lang="fi-FI" smtClean="0"/>
              <a:pPr/>
              <a:t>30</a:t>
            </a:fld>
            <a:endParaRPr lang="fi-FI"/>
          </a:p>
        </p:txBody>
      </p:sp>
    </p:spTree>
    <p:extLst>
      <p:ext uri="{BB962C8B-B14F-4D97-AF65-F5344CB8AC3E}">
        <p14:creationId xmlns:p14="http://schemas.microsoft.com/office/powerpoint/2010/main" val="27017013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74BDE-E9AE-34DC-C5BC-5E198B7452ED}"/>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860B2FC-9CEE-8059-BC1C-B78D991A5DD3}"/>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D1FF62BD-17C3-96B9-3630-48E6F5083C05}"/>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1E30B26A-C07C-DF1B-3A42-259E80ACCB11}"/>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10909C71-A35D-56ED-F3D5-81079A09263C}"/>
              </a:ext>
            </a:extLst>
          </p:cNvPr>
          <p:cNvSpPr>
            <a:spLocks noGrp="1"/>
          </p:cNvSpPr>
          <p:nvPr>
            <p:ph type="sldNum" sz="quarter" idx="5"/>
          </p:nvPr>
        </p:nvSpPr>
        <p:spPr/>
        <p:txBody>
          <a:bodyPr/>
          <a:lstStyle/>
          <a:p>
            <a:fld id="{B5A0B3B4-F971-4AD3-B530-DE860EFC07D2}" type="slidenum">
              <a:rPr lang="fi-FI" smtClean="0"/>
              <a:pPr/>
              <a:t>31</a:t>
            </a:fld>
            <a:endParaRPr lang="fi-FI"/>
          </a:p>
        </p:txBody>
      </p:sp>
    </p:spTree>
    <p:extLst>
      <p:ext uri="{BB962C8B-B14F-4D97-AF65-F5344CB8AC3E}">
        <p14:creationId xmlns:p14="http://schemas.microsoft.com/office/powerpoint/2010/main" val="17487689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32</a:t>
            </a:fld>
            <a:endParaRPr lang="fi-FI"/>
          </a:p>
        </p:txBody>
      </p:sp>
    </p:spTree>
    <p:extLst>
      <p:ext uri="{BB962C8B-B14F-4D97-AF65-F5344CB8AC3E}">
        <p14:creationId xmlns:p14="http://schemas.microsoft.com/office/powerpoint/2010/main" val="8846879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33</a:t>
            </a:fld>
            <a:endParaRPr lang="fi-FI"/>
          </a:p>
        </p:txBody>
      </p:sp>
    </p:spTree>
    <p:extLst>
      <p:ext uri="{BB962C8B-B14F-4D97-AF65-F5344CB8AC3E}">
        <p14:creationId xmlns:p14="http://schemas.microsoft.com/office/powerpoint/2010/main" val="4999818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6B65E-B673-1AF9-741E-7A6384F6FC7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C904238-9AA4-ACE8-FA24-C04D40DACCB4}"/>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EC2FCFC-013F-692B-0F71-4DBF8BC40BB3}"/>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5C67CB96-E0C2-CEC4-6B9B-CE7C15DEBF27}"/>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86936E10-6C75-263B-5228-56B947407859}"/>
              </a:ext>
            </a:extLst>
          </p:cNvPr>
          <p:cNvSpPr>
            <a:spLocks noGrp="1"/>
          </p:cNvSpPr>
          <p:nvPr>
            <p:ph type="sldNum" sz="quarter" idx="5"/>
          </p:nvPr>
        </p:nvSpPr>
        <p:spPr/>
        <p:txBody>
          <a:bodyPr/>
          <a:lstStyle/>
          <a:p>
            <a:fld id="{B5A0B3B4-F971-4AD3-B530-DE860EFC07D2}" type="slidenum">
              <a:rPr lang="fi-FI" smtClean="0"/>
              <a:pPr/>
              <a:t>34</a:t>
            </a:fld>
            <a:endParaRPr lang="fi-FI"/>
          </a:p>
        </p:txBody>
      </p:sp>
    </p:spTree>
    <p:extLst>
      <p:ext uri="{BB962C8B-B14F-4D97-AF65-F5344CB8AC3E}">
        <p14:creationId xmlns:p14="http://schemas.microsoft.com/office/powerpoint/2010/main" val="3912344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35</a:t>
            </a:fld>
            <a:endParaRPr lang="fi-FI"/>
          </a:p>
        </p:txBody>
      </p:sp>
    </p:spTree>
    <p:extLst>
      <p:ext uri="{BB962C8B-B14F-4D97-AF65-F5344CB8AC3E}">
        <p14:creationId xmlns:p14="http://schemas.microsoft.com/office/powerpoint/2010/main" val="18017214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36</a:t>
            </a:fld>
            <a:endParaRPr lang="fi-FI"/>
          </a:p>
        </p:txBody>
      </p:sp>
    </p:spTree>
    <p:extLst>
      <p:ext uri="{BB962C8B-B14F-4D97-AF65-F5344CB8AC3E}">
        <p14:creationId xmlns:p14="http://schemas.microsoft.com/office/powerpoint/2010/main" val="13937997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37</a:t>
            </a:fld>
            <a:endParaRPr lang="fi-FI"/>
          </a:p>
        </p:txBody>
      </p:sp>
    </p:spTree>
    <p:extLst>
      <p:ext uri="{BB962C8B-B14F-4D97-AF65-F5344CB8AC3E}">
        <p14:creationId xmlns:p14="http://schemas.microsoft.com/office/powerpoint/2010/main" val="37897073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38</a:t>
            </a:fld>
            <a:endParaRPr lang="fi-FI"/>
          </a:p>
        </p:txBody>
      </p:sp>
    </p:spTree>
    <p:extLst>
      <p:ext uri="{BB962C8B-B14F-4D97-AF65-F5344CB8AC3E}">
        <p14:creationId xmlns:p14="http://schemas.microsoft.com/office/powerpoint/2010/main" val="9780314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39</a:t>
            </a:fld>
            <a:endParaRPr lang="fi-FI"/>
          </a:p>
        </p:txBody>
      </p:sp>
    </p:spTree>
    <p:extLst>
      <p:ext uri="{BB962C8B-B14F-4D97-AF65-F5344CB8AC3E}">
        <p14:creationId xmlns:p14="http://schemas.microsoft.com/office/powerpoint/2010/main" val="14223428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fi-FI"/>
              <a:t>Teknologiateollisuus</a:t>
            </a:r>
          </a:p>
        </p:txBody>
      </p:sp>
      <p:sp>
        <p:nvSpPr>
          <p:cNvPr id="5" name="Dian numeron paikkamerkki 4"/>
          <p:cNvSpPr>
            <a:spLocks noGrp="1"/>
          </p:cNvSpPr>
          <p:nvPr>
            <p:ph type="sldNum" sz="quarter" idx="5"/>
          </p:nvPr>
        </p:nvSpPr>
        <p:spPr/>
        <p:txBody>
          <a:bodyPr/>
          <a:lstStyle/>
          <a:p>
            <a:fld id="{B5A0B3B4-F971-4AD3-B530-DE860EFC07D2}" type="slidenum">
              <a:rPr lang="fi-FI" smtClean="0"/>
              <a:pPr/>
              <a:t>40</a:t>
            </a:fld>
            <a:endParaRPr lang="fi-FI"/>
          </a:p>
        </p:txBody>
      </p:sp>
    </p:spTree>
    <p:extLst>
      <p:ext uri="{BB962C8B-B14F-4D97-AF65-F5344CB8AC3E}">
        <p14:creationId xmlns:p14="http://schemas.microsoft.com/office/powerpoint/2010/main" val="1186777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D1C00-15F5-9B55-0319-BD2400690D5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AB4FFD8-7A52-DCC4-E079-5552A08F80F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24C35C1F-82DC-481E-A5A0-882074F7B3B5}"/>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9E8EEFA9-A70E-72E3-E410-89326428E3E7}"/>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4EAE232B-FA94-0D0B-C0E6-3F8E704B8590}"/>
              </a:ext>
            </a:extLst>
          </p:cNvPr>
          <p:cNvSpPr>
            <a:spLocks noGrp="1"/>
          </p:cNvSpPr>
          <p:nvPr>
            <p:ph type="sldNum" sz="quarter" idx="5"/>
          </p:nvPr>
        </p:nvSpPr>
        <p:spPr/>
        <p:txBody>
          <a:bodyPr/>
          <a:lstStyle/>
          <a:p>
            <a:fld id="{B5A0B3B4-F971-4AD3-B530-DE860EFC07D2}" type="slidenum">
              <a:rPr lang="fi-FI" smtClean="0"/>
              <a:pPr/>
              <a:t>43</a:t>
            </a:fld>
            <a:endParaRPr lang="fi-FI"/>
          </a:p>
        </p:txBody>
      </p:sp>
    </p:spTree>
    <p:extLst>
      <p:ext uri="{BB962C8B-B14F-4D97-AF65-F5344CB8AC3E}">
        <p14:creationId xmlns:p14="http://schemas.microsoft.com/office/powerpoint/2010/main" val="29530668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D9582-9D53-6A57-0A9E-EB6565BE8BD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FBB0805-97CC-061C-B097-32DC7DABEDB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BB153026-D8DF-5F72-5841-CFDA8042266A}"/>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948BFBD8-AE61-822A-B09D-B16840BA64A2}"/>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73A471DB-36F2-1C39-FCE6-3F52DA129172}"/>
              </a:ext>
            </a:extLst>
          </p:cNvPr>
          <p:cNvSpPr>
            <a:spLocks noGrp="1"/>
          </p:cNvSpPr>
          <p:nvPr>
            <p:ph type="sldNum" sz="quarter" idx="5"/>
          </p:nvPr>
        </p:nvSpPr>
        <p:spPr/>
        <p:txBody>
          <a:bodyPr/>
          <a:lstStyle/>
          <a:p>
            <a:fld id="{B5A0B3B4-F971-4AD3-B530-DE860EFC07D2}" type="slidenum">
              <a:rPr lang="fi-FI" smtClean="0"/>
              <a:pPr/>
              <a:t>44</a:t>
            </a:fld>
            <a:endParaRPr lang="fi-FI"/>
          </a:p>
        </p:txBody>
      </p:sp>
    </p:spTree>
    <p:extLst>
      <p:ext uri="{BB962C8B-B14F-4D97-AF65-F5344CB8AC3E}">
        <p14:creationId xmlns:p14="http://schemas.microsoft.com/office/powerpoint/2010/main" val="11876677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988F2-52C3-7767-4F33-61BD613FB15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B5BD0ECF-A671-E614-B1A1-82B0AA8EF30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86C4CEF3-05E5-CAC0-5151-714854365D77}"/>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2108E9DB-EA52-4BDF-956E-D926B3BDB42C}"/>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AE421F5E-AA2E-6A90-DD42-FB6C21227C34}"/>
              </a:ext>
            </a:extLst>
          </p:cNvPr>
          <p:cNvSpPr>
            <a:spLocks noGrp="1"/>
          </p:cNvSpPr>
          <p:nvPr>
            <p:ph type="sldNum" sz="quarter" idx="5"/>
          </p:nvPr>
        </p:nvSpPr>
        <p:spPr/>
        <p:txBody>
          <a:bodyPr/>
          <a:lstStyle/>
          <a:p>
            <a:fld id="{B5A0B3B4-F971-4AD3-B530-DE860EFC07D2}" type="slidenum">
              <a:rPr lang="fi-FI" smtClean="0"/>
              <a:pPr/>
              <a:t>45</a:t>
            </a:fld>
            <a:endParaRPr lang="fi-FI"/>
          </a:p>
        </p:txBody>
      </p:sp>
    </p:spTree>
    <p:extLst>
      <p:ext uri="{BB962C8B-B14F-4D97-AF65-F5344CB8AC3E}">
        <p14:creationId xmlns:p14="http://schemas.microsoft.com/office/powerpoint/2010/main" val="6269846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68DE1-DED7-44A5-A716-8A571045E13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97C8DCD-D204-BA0F-FDC6-6E7B18612F74}"/>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5DB2556-9D93-5433-0992-6C783D71B33C}"/>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EE0482B7-9D22-31D1-2468-2BF21CB1FAEA}"/>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3208158F-6417-771F-D905-238FC765D3D3}"/>
              </a:ext>
            </a:extLst>
          </p:cNvPr>
          <p:cNvSpPr>
            <a:spLocks noGrp="1"/>
          </p:cNvSpPr>
          <p:nvPr>
            <p:ph type="sldNum" sz="quarter" idx="5"/>
          </p:nvPr>
        </p:nvSpPr>
        <p:spPr/>
        <p:txBody>
          <a:bodyPr/>
          <a:lstStyle/>
          <a:p>
            <a:fld id="{B5A0B3B4-F971-4AD3-B530-DE860EFC07D2}" type="slidenum">
              <a:rPr lang="fi-FI" smtClean="0"/>
              <a:pPr/>
              <a:t>47</a:t>
            </a:fld>
            <a:endParaRPr lang="fi-FI"/>
          </a:p>
        </p:txBody>
      </p:sp>
    </p:spTree>
    <p:extLst>
      <p:ext uri="{BB962C8B-B14F-4D97-AF65-F5344CB8AC3E}">
        <p14:creationId xmlns:p14="http://schemas.microsoft.com/office/powerpoint/2010/main" val="19845722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02A8B-F5EC-6D8F-15A4-BB2382A2216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4C9801FD-8A71-4808-9154-EC00CD099EF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7170847B-D5FE-6B30-6B8E-0BCDD3DD16CF}"/>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53A53EE3-051C-4DE8-7D5B-444AFA71F441}"/>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19E25697-FEB3-4C3E-369D-D81ACAED2C0E}"/>
              </a:ext>
            </a:extLst>
          </p:cNvPr>
          <p:cNvSpPr>
            <a:spLocks noGrp="1"/>
          </p:cNvSpPr>
          <p:nvPr>
            <p:ph type="sldNum" sz="quarter" idx="5"/>
          </p:nvPr>
        </p:nvSpPr>
        <p:spPr/>
        <p:txBody>
          <a:bodyPr/>
          <a:lstStyle/>
          <a:p>
            <a:fld id="{B5A0B3B4-F971-4AD3-B530-DE860EFC07D2}" type="slidenum">
              <a:rPr lang="fi-FI" smtClean="0"/>
              <a:pPr/>
              <a:t>48</a:t>
            </a:fld>
            <a:endParaRPr lang="fi-FI"/>
          </a:p>
        </p:txBody>
      </p:sp>
    </p:spTree>
    <p:extLst>
      <p:ext uri="{BB962C8B-B14F-4D97-AF65-F5344CB8AC3E}">
        <p14:creationId xmlns:p14="http://schemas.microsoft.com/office/powerpoint/2010/main" val="24107471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3D2BA-7650-8514-C490-91B1828F6D26}"/>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07B362E-AA30-116D-AB7B-C67C062BE31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B748F26-1433-AF3D-C1E0-4E957D97A298}"/>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2325B931-D8E5-E4EE-628F-0C7ED77B3BB3}"/>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F1285EF0-E8C9-2D8F-F6FB-0045C24FE2D0}"/>
              </a:ext>
            </a:extLst>
          </p:cNvPr>
          <p:cNvSpPr>
            <a:spLocks noGrp="1"/>
          </p:cNvSpPr>
          <p:nvPr>
            <p:ph type="sldNum" sz="quarter" idx="5"/>
          </p:nvPr>
        </p:nvSpPr>
        <p:spPr/>
        <p:txBody>
          <a:bodyPr/>
          <a:lstStyle/>
          <a:p>
            <a:fld id="{B5A0B3B4-F971-4AD3-B530-DE860EFC07D2}" type="slidenum">
              <a:rPr lang="fi-FI" smtClean="0"/>
              <a:pPr/>
              <a:t>49</a:t>
            </a:fld>
            <a:endParaRPr lang="fi-FI"/>
          </a:p>
        </p:txBody>
      </p:sp>
    </p:spTree>
    <p:extLst>
      <p:ext uri="{BB962C8B-B14F-4D97-AF65-F5344CB8AC3E}">
        <p14:creationId xmlns:p14="http://schemas.microsoft.com/office/powerpoint/2010/main" val="3633227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4F079-77BA-76A3-DDE0-4A5BFDBF7189}"/>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C0B40A9-1070-0EC5-AC8D-EA1C96FE09E0}"/>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00539520-CDB8-54FA-7AAF-EBC2EF2C0D97}"/>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4B1DECAA-026C-6412-7051-B3D2050088EA}"/>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40CA435F-87AC-129D-AC62-CA490579EB0F}"/>
              </a:ext>
            </a:extLst>
          </p:cNvPr>
          <p:cNvSpPr>
            <a:spLocks noGrp="1"/>
          </p:cNvSpPr>
          <p:nvPr>
            <p:ph type="sldNum" sz="quarter" idx="5"/>
          </p:nvPr>
        </p:nvSpPr>
        <p:spPr/>
        <p:txBody>
          <a:bodyPr/>
          <a:lstStyle/>
          <a:p>
            <a:fld id="{B5A0B3B4-F971-4AD3-B530-DE860EFC07D2}" type="slidenum">
              <a:rPr lang="fi-FI" smtClean="0"/>
              <a:pPr/>
              <a:t>51</a:t>
            </a:fld>
            <a:endParaRPr lang="fi-FI"/>
          </a:p>
        </p:txBody>
      </p:sp>
    </p:spTree>
    <p:extLst>
      <p:ext uri="{BB962C8B-B14F-4D97-AF65-F5344CB8AC3E}">
        <p14:creationId xmlns:p14="http://schemas.microsoft.com/office/powerpoint/2010/main" val="25452495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92E52-4759-9E26-3BB8-DDAC2A464C17}"/>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5FC19B34-6FAB-DF3D-EA19-51AB5FE0C3C6}"/>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1F1C9EBD-AE2D-76E4-CCE7-A8C1ABED1317}"/>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1F9E90A3-7A74-F00A-4EFB-57BE2C90EBEB}"/>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8DE78A83-F203-3022-3E24-A2D31BAF0752}"/>
              </a:ext>
            </a:extLst>
          </p:cNvPr>
          <p:cNvSpPr>
            <a:spLocks noGrp="1"/>
          </p:cNvSpPr>
          <p:nvPr>
            <p:ph type="sldNum" sz="quarter" idx="5"/>
          </p:nvPr>
        </p:nvSpPr>
        <p:spPr/>
        <p:txBody>
          <a:bodyPr/>
          <a:lstStyle/>
          <a:p>
            <a:fld id="{B5A0B3B4-F971-4AD3-B530-DE860EFC07D2}" type="slidenum">
              <a:rPr lang="fi-FI" smtClean="0"/>
              <a:pPr/>
              <a:t>52</a:t>
            </a:fld>
            <a:endParaRPr lang="fi-FI"/>
          </a:p>
        </p:txBody>
      </p:sp>
    </p:spTree>
    <p:extLst>
      <p:ext uri="{BB962C8B-B14F-4D97-AF65-F5344CB8AC3E}">
        <p14:creationId xmlns:p14="http://schemas.microsoft.com/office/powerpoint/2010/main" val="42189193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E4BB9-FFBA-A810-8928-23FCD0A5D9A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5D039B48-9088-DD74-08C1-04AB7EB3FFDD}"/>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D5FB8A46-ED00-00D7-A498-E336250E0435}"/>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E318B544-6C62-746F-E4D9-8EFDBA7EF284}"/>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F8B216B8-8836-5393-AA64-ABB4E6512F40}"/>
              </a:ext>
            </a:extLst>
          </p:cNvPr>
          <p:cNvSpPr>
            <a:spLocks noGrp="1"/>
          </p:cNvSpPr>
          <p:nvPr>
            <p:ph type="sldNum" sz="quarter" idx="5"/>
          </p:nvPr>
        </p:nvSpPr>
        <p:spPr/>
        <p:txBody>
          <a:bodyPr/>
          <a:lstStyle/>
          <a:p>
            <a:fld id="{B5A0B3B4-F971-4AD3-B530-DE860EFC07D2}" type="slidenum">
              <a:rPr lang="fi-FI" smtClean="0"/>
              <a:pPr/>
              <a:t>53</a:t>
            </a:fld>
            <a:endParaRPr lang="fi-FI"/>
          </a:p>
        </p:txBody>
      </p:sp>
    </p:spTree>
    <p:extLst>
      <p:ext uri="{BB962C8B-B14F-4D97-AF65-F5344CB8AC3E}">
        <p14:creationId xmlns:p14="http://schemas.microsoft.com/office/powerpoint/2010/main" val="17301832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E1F65-6C32-A64C-CB71-B83A4C00440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716E367-64BE-D5C9-C0F1-462D429F4757}"/>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0617B085-8B35-3155-5D26-2D4C3088F0DB}"/>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1993DD16-C705-A336-D798-299F8B0527C2}"/>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AB851A4E-D0A9-7A05-1FD9-0C7806B4D13D}"/>
              </a:ext>
            </a:extLst>
          </p:cNvPr>
          <p:cNvSpPr>
            <a:spLocks noGrp="1"/>
          </p:cNvSpPr>
          <p:nvPr>
            <p:ph type="sldNum" sz="quarter" idx="5"/>
          </p:nvPr>
        </p:nvSpPr>
        <p:spPr/>
        <p:txBody>
          <a:bodyPr/>
          <a:lstStyle/>
          <a:p>
            <a:fld id="{B5A0B3B4-F971-4AD3-B530-DE860EFC07D2}" type="slidenum">
              <a:rPr lang="fi-FI" smtClean="0"/>
              <a:pPr/>
              <a:t>55</a:t>
            </a:fld>
            <a:endParaRPr lang="fi-FI"/>
          </a:p>
        </p:txBody>
      </p:sp>
    </p:spTree>
    <p:extLst>
      <p:ext uri="{BB962C8B-B14F-4D97-AF65-F5344CB8AC3E}">
        <p14:creationId xmlns:p14="http://schemas.microsoft.com/office/powerpoint/2010/main" val="27662412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FAF7A-7346-A880-565C-D96F27762A3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D472F03-AAF7-8540-1E0F-A760E127AA0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E58B3638-A5F5-A23B-05D9-118558911ACA}"/>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B1F6D81B-ACA9-ECBC-9897-D84903DB4E1A}"/>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569578C4-1887-548F-CC90-76EED9484A93}"/>
              </a:ext>
            </a:extLst>
          </p:cNvPr>
          <p:cNvSpPr>
            <a:spLocks noGrp="1"/>
          </p:cNvSpPr>
          <p:nvPr>
            <p:ph type="sldNum" sz="quarter" idx="5"/>
          </p:nvPr>
        </p:nvSpPr>
        <p:spPr/>
        <p:txBody>
          <a:bodyPr/>
          <a:lstStyle/>
          <a:p>
            <a:fld id="{B5A0B3B4-F971-4AD3-B530-DE860EFC07D2}" type="slidenum">
              <a:rPr lang="fi-FI" smtClean="0"/>
              <a:pPr/>
              <a:t>56</a:t>
            </a:fld>
            <a:endParaRPr lang="fi-FI"/>
          </a:p>
        </p:txBody>
      </p:sp>
    </p:spTree>
    <p:extLst>
      <p:ext uri="{BB962C8B-B14F-4D97-AF65-F5344CB8AC3E}">
        <p14:creationId xmlns:p14="http://schemas.microsoft.com/office/powerpoint/2010/main" val="38415677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8D21C-8D3A-3F88-19CF-E36F0CD37ADF}"/>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BA068D8-F6E8-CBD4-159E-01AE210C1427}"/>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B72EF27C-9113-2E10-A32E-83814C802BF9}"/>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1C3C50BF-4CD5-5874-B683-828675BBB1B3}"/>
              </a:ext>
            </a:extLst>
          </p:cNvPr>
          <p:cNvSpPr>
            <a:spLocks noGrp="1"/>
          </p:cNvSpPr>
          <p:nvPr>
            <p:ph type="ftr" sz="quarter" idx="4"/>
          </p:nvPr>
        </p:nvSpPr>
        <p:spPr/>
        <p:txBody>
          <a:bodyPr/>
          <a:lstStyle/>
          <a:p>
            <a:r>
              <a:rPr lang="fi-FI"/>
              <a:t>Teknologiateollisuus</a:t>
            </a:r>
          </a:p>
        </p:txBody>
      </p:sp>
      <p:sp>
        <p:nvSpPr>
          <p:cNvPr id="5" name="Dian numeron paikkamerkki 4">
            <a:extLst>
              <a:ext uri="{FF2B5EF4-FFF2-40B4-BE49-F238E27FC236}">
                <a16:creationId xmlns:a16="http://schemas.microsoft.com/office/drawing/2014/main" id="{18EF6D81-44EE-119D-C8EB-0D96EEFA75D1}"/>
              </a:ext>
            </a:extLst>
          </p:cNvPr>
          <p:cNvSpPr>
            <a:spLocks noGrp="1"/>
          </p:cNvSpPr>
          <p:nvPr>
            <p:ph type="sldNum" sz="quarter" idx="5"/>
          </p:nvPr>
        </p:nvSpPr>
        <p:spPr/>
        <p:txBody>
          <a:bodyPr/>
          <a:lstStyle/>
          <a:p>
            <a:fld id="{B5A0B3B4-F971-4AD3-B530-DE860EFC07D2}" type="slidenum">
              <a:rPr lang="fi-FI" smtClean="0"/>
              <a:pPr/>
              <a:t>57</a:t>
            </a:fld>
            <a:endParaRPr lang="fi-FI"/>
          </a:p>
        </p:txBody>
      </p:sp>
    </p:spTree>
    <p:extLst>
      <p:ext uri="{BB962C8B-B14F-4D97-AF65-F5344CB8AC3E}">
        <p14:creationId xmlns:p14="http://schemas.microsoft.com/office/powerpoint/2010/main" val="13444620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Alatunnisteen paikkamerkki 3"/>
          <p:cNvSpPr>
            <a:spLocks noGrp="1"/>
          </p:cNvSpPr>
          <p:nvPr>
            <p:ph type="ftr" sz="quarter" idx="10"/>
          </p:nvPr>
        </p:nvSpPr>
        <p:spPr/>
        <p:txBody>
          <a:bodyPr/>
          <a:lstStyle/>
          <a:p>
            <a:r>
              <a:rPr lang="fi-FI"/>
              <a:t>Teknologiateollisuus</a:t>
            </a:r>
          </a:p>
        </p:txBody>
      </p:sp>
      <p:sp>
        <p:nvSpPr>
          <p:cNvPr id="5" name="Dian numeron paikkamerkki 4"/>
          <p:cNvSpPr>
            <a:spLocks noGrp="1"/>
          </p:cNvSpPr>
          <p:nvPr>
            <p:ph type="sldNum" sz="quarter" idx="11"/>
          </p:nvPr>
        </p:nvSpPr>
        <p:spPr/>
        <p:txBody>
          <a:bodyPr/>
          <a:lstStyle/>
          <a:p>
            <a:fld id="{B5A0B3B4-F971-4AD3-B530-DE860EFC07D2}" type="slidenum">
              <a:rPr lang="fi-FI" smtClean="0"/>
              <a:pPr/>
              <a:t>61</a:t>
            </a:fld>
            <a:endParaRPr lang="fi-FI"/>
          </a:p>
        </p:txBody>
      </p:sp>
    </p:spTree>
    <p:extLst>
      <p:ext uri="{BB962C8B-B14F-4D97-AF65-F5344CB8AC3E}">
        <p14:creationId xmlns:p14="http://schemas.microsoft.com/office/powerpoint/2010/main" val="3460327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ääotsikkodia">
    <p:spTree>
      <p:nvGrpSpPr>
        <p:cNvPr id="1" name=""/>
        <p:cNvGrpSpPr/>
        <p:nvPr/>
      </p:nvGrpSpPr>
      <p:grpSpPr>
        <a:xfrm>
          <a:off x="0" y="0"/>
          <a:ext cx="0" cy="0"/>
          <a:chOff x="0" y="0"/>
          <a:chExt cx="0" cy="0"/>
        </a:xfrm>
      </p:grpSpPr>
      <p:sp>
        <p:nvSpPr>
          <p:cNvPr id="14" name="Kuvan paikkamerkki 6">
            <a:extLst>
              <a:ext uri="{FF2B5EF4-FFF2-40B4-BE49-F238E27FC236}">
                <a16:creationId xmlns:a16="http://schemas.microsoft.com/office/drawing/2014/main" id="{64857443-6EF4-340B-5567-90828BE41CD7}"/>
              </a:ext>
            </a:extLst>
          </p:cNvPr>
          <p:cNvSpPr>
            <a:spLocks noGrp="1"/>
          </p:cNvSpPr>
          <p:nvPr>
            <p:ph type="pic" sz="quarter" idx="20" hasCustomPrompt="1"/>
          </p:nvPr>
        </p:nvSpPr>
        <p:spPr>
          <a:xfrm>
            <a:off x="0" y="0"/>
            <a:ext cx="9144005" cy="5143500"/>
          </a:xfrm>
          <a:prstGeom prst="rect">
            <a:avLst/>
          </a:prstGeom>
          <a:solidFill>
            <a:schemeClr val="bg1">
              <a:lumMod val="85000"/>
            </a:schemeClr>
          </a:solidFill>
        </p:spPr>
        <p:txBody>
          <a:bodyPr anchor="b"/>
          <a:lstStyle>
            <a:lvl1pPr marL="0" indent="0" algn="ctr">
              <a:buFontTx/>
              <a:buNone/>
              <a:defRPr sz="1500" b="0" i="0">
                <a:solidFill>
                  <a:srgbClr val="000000"/>
                </a:solidFill>
                <a:latin typeface="Verdana" panose="020B0604030504040204" pitchFamily="34" charset="0"/>
              </a:defRPr>
            </a:lvl1pPr>
          </a:lstStyle>
          <a:p>
            <a:r>
              <a:rPr lang="fi-FI"/>
              <a:t>Lisää tähän taustakuva</a:t>
            </a:r>
            <a:br>
              <a:rPr lang="fi-FI"/>
            </a:br>
            <a:br>
              <a:rPr lang="fi-FI"/>
            </a:br>
            <a:br>
              <a:rPr lang="fi-FI"/>
            </a:br>
            <a:endParaRPr lang="fi-FI"/>
          </a:p>
        </p:txBody>
      </p:sp>
      <p:sp>
        <p:nvSpPr>
          <p:cNvPr id="12" name="Otsikon paikkamerkki 2">
            <a:extLst>
              <a:ext uri="{FF2B5EF4-FFF2-40B4-BE49-F238E27FC236}">
                <a16:creationId xmlns:a16="http://schemas.microsoft.com/office/drawing/2014/main" id="{82F9F293-B54D-C923-6529-633E0A625E40}"/>
              </a:ext>
            </a:extLst>
          </p:cNvPr>
          <p:cNvSpPr>
            <a:spLocks noGrp="1"/>
          </p:cNvSpPr>
          <p:nvPr>
            <p:ph type="title" hasCustomPrompt="1"/>
          </p:nvPr>
        </p:nvSpPr>
        <p:spPr>
          <a:xfrm>
            <a:off x="333744" y="434876"/>
            <a:ext cx="8414720" cy="1973787"/>
          </a:xfrm>
          <a:prstGeom prst="rect">
            <a:avLst/>
          </a:prstGeom>
        </p:spPr>
        <p:txBody>
          <a:bodyPr vert="horz" lIns="91440" tIns="45720" rIns="91440" bIns="45720" rtlCol="0" anchor="t">
            <a:normAutofit/>
          </a:bodyPr>
          <a:lstStyle>
            <a:lvl1pPr marL="0">
              <a:lnSpc>
                <a:spcPts val="4560"/>
              </a:lnSpc>
              <a:defRPr sz="4000" spc="-90" baseline="0">
                <a:solidFill>
                  <a:srgbClr val="000000"/>
                </a:solidFill>
              </a:defRPr>
            </a:lvl1pPr>
          </a:lstStyle>
          <a:p>
            <a:r>
              <a:rPr lang="fi-FI"/>
              <a:t>Muokkaa </a:t>
            </a:r>
            <a:br>
              <a:rPr lang="fi-FI"/>
            </a:br>
            <a:r>
              <a:rPr lang="fi-FI"/>
              <a:t>pääotsikkoa </a:t>
            </a:r>
            <a:br>
              <a:rPr lang="fi-FI"/>
            </a:br>
            <a:r>
              <a:rPr lang="fi-FI" err="1"/>
              <a:t>napsautt</a:t>
            </a:r>
            <a:r>
              <a:rPr lang="fi-FI"/>
              <a:t>.</a:t>
            </a:r>
          </a:p>
        </p:txBody>
      </p:sp>
    </p:spTree>
    <p:extLst>
      <p:ext uri="{BB962C8B-B14F-4D97-AF65-F5344CB8AC3E}">
        <p14:creationId xmlns:p14="http://schemas.microsoft.com/office/powerpoint/2010/main" val="401269927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 kuva">
    <p:bg>
      <p:bgPr>
        <a:solidFill>
          <a:schemeClr val="bg1"/>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rgbClr val="919191"/>
          </a:solidFill>
        </p:spPr>
        <p:txBody>
          <a:bodyPr anchor="ctr"/>
          <a:lstStyle>
            <a:lvl1pPr marL="0" indent="0" algn="ctr">
              <a:buFontTx/>
              <a:buNone/>
              <a:defRPr sz="1500" b="0" i="0">
                <a:solidFill>
                  <a:schemeClr val="bg1"/>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4" name="object 5" descr="$PPTXTitle">
            <a:extLst>
              <a:ext uri="{FF2B5EF4-FFF2-40B4-BE49-F238E27FC236}">
                <a16:creationId xmlns:a16="http://schemas.microsoft.com/office/drawing/2014/main" id="{94CC5D84-A202-8648-EDEE-CBE03092238B}"/>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2" name="Kuva 1">
            <a:extLst>
              <a:ext uri="{FF2B5EF4-FFF2-40B4-BE49-F238E27FC236}">
                <a16:creationId xmlns:a16="http://schemas.microsoft.com/office/drawing/2014/main" id="{F6EF4969-C1CC-D8CD-69A4-A99A7ABE77A6}"/>
              </a:ext>
            </a:extLst>
          </p:cNvPr>
          <p:cNvPicPr>
            <a:picLocks noChangeAspect="1"/>
          </p:cNvPicPr>
          <p:nvPr userDrawn="1"/>
        </p:nvPicPr>
        <p:blipFill>
          <a:blip r:embed="rId2"/>
          <a:stretch>
            <a:fillRect/>
          </a:stretch>
        </p:blipFill>
        <p:spPr>
          <a:xfrm>
            <a:off x="147239" y="4192232"/>
            <a:ext cx="2626520" cy="908634"/>
          </a:xfrm>
          <a:prstGeom prst="rect">
            <a:avLst/>
          </a:prstGeom>
        </p:spPr>
      </p:pic>
    </p:spTree>
    <p:extLst>
      <p:ext uri="{BB962C8B-B14F-4D97-AF65-F5344CB8AC3E}">
        <p14:creationId xmlns:p14="http://schemas.microsoft.com/office/powerpoint/2010/main" val="939279640"/>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idia">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9ABB4A2-5186-E72D-9FDE-F6B6DB532EE3}"/>
              </a:ext>
            </a:extLst>
          </p:cNvPr>
          <p:cNvPicPr>
            <a:picLocks noChangeAspect="1"/>
          </p:cNvPicPr>
          <p:nvPr userDrawn="1"/>
        </p:nvPicPr>
        <p:blipFill>
          <a:blip r:embed="rId2"/>
          <a:stretch>
            <a:fillRect/>
          </a:stretch>
        </p:blipFill>
        <p:spPr>
          <a:xfrm>
            <a:off x="8335624" y="368923"/>
            <a:ext cx="437056" cy="437032"/>
          </a:xfrm>
          <a:prstGeom prst="rect">
            <a:avLst/>
          </a:prstGeom>
        </p:spPr>
      </p:pic>
      <p:sp>
        <p:nvSpPr>
          <p:cNvPr id="7" name="Tekstin paikkamerkki 2">
            <a:extLst>
              <a:ext uri="{FF2B5EF4-FFF2-40B4-BE49-F238E27FC236}">
                <a16:creationId xmlns:a16="http://schemas.microsoft.com/office/drawing/2014/main" id="{890F5C40-F2AA-E754-B5D3-7C16D6EBAF9B}"/>
              </a:ext>
            </a:extLst>
          </p:cNvPr>
          <p:cNvSpPr>
            <a:spLocks noGrp="1"/>
          </p:cNvSpPr>
          <p:nvPr>
            <p:ph type="body" sz="quarter" idx="18" hasCustomPrompt="1"/>
          </p:nvPr>
        </p:nvSpPr>
        <p:spPr>
          <a:xfrm>
            <a:off x="2334682" y="4749342"/>
            <a:ext cx="3670192" cy="169924"/>
          </a:xfrm>
          <a:prstGeom prst="rect">
            <a:avLst/>
          </a:prstGeom>
        </p:spPr>
        <p:txBody>
          <a:bodyPr>
            <a:noAutofit/>
          </a:bodyPr>
          <a:lstStyle>
            <a:lvl1pPr marL="0" indent="0">
              <a:lnSpc>
                <a:spcPct val="100000"/>
              </a:lnSpc>
              <a:spcBef>
                <a:spcPts val="0"/>
              </a:spcBef>
              <a:spcAft>
                <a:spcPts val="0"/>
              </a:spcAft>
              <a:buFontTx/>
              <a:buNone/>
              <a:defRPr sz="650" b="0" i="0" spc="0" baseline="0">
                <a:solidFill>
                  <a:srgbClr val="000000"/>
                </a:solidFill>
                <a:latin typeface="Verdana" panose="020B0604030504040204" pitchFamily="34" charset="0"/>
              </a:defRPr>
            </a:lvl1pPr>
          </a:lstStyle>
          <a:p>
            <a:pPr lvl="0"/>
            <a:r>
              <a:rPr lang="fi-FI"/>
              <a:t>Lähde tähän</a:t>
            </a:r>
          </a:p>
        </p:txBody>
      </p:sp>
      <p:sp>
        <p:nvSpPr>
          <p:cNvPr id="16" name="Tekstin paikkamerkki 3">
            <a:extLst>
              <a:ext uri="{FF2B5EF4-FFF2-40B4-BE49-F238E27FC236}">
                <a16:creationId xmlns:a16="http://schemas.microsoft.com/office/drawing/2014/main" id="{06566A0A-F844-C1E0-9584-859163D4993B}"/>
              </a:ext>
            </a:extLst>
          </p:cNvPr>
          <p:cNvSpPr>
            <a:spLocks noGrp="1"/>
          </p:cNvSpPr>
          <p:nvPr>
            <p:ph idx="1"/>
          </p:nvPr>
        </p:nvSpPr>
        <p:spPr>
          <a:xfrm>
            <a:off x="380667" y="1257300"/>
            <a:ext cx="7826188" cy="3200400"/>
          </a:xfrm>
          <a:prstGeom prst="rect">
            <a:avLst/>
          </a:prstGeom>
        </p:spPr>
        <p:txBody>
          <a:bodyPr vert="horz" lIns="91440" tIns="45720" rIns="91440" bIns="4572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7" name="Otsikon paikkamerkki 2">
            <a:extLst>
              <a:ext uri="{FF2B5EF4-FFF2-40B4-BE49-F238E27FC236}">
                <a16:creationId xmlns:a16="http://schemas.microsoft.com/office/drawing/2014/main" id="{28C0E1F0-5231-4922-B326-36760E8D9EDB}"/>
              </a:ext>
            </a:extLst>
          </p:cNvPr>
          <p:cNvSpPr>
            <a:spLocks noGrp="1"/>
          </p:cNvSpPr>
          <p:nvPr>
            <p:ph type="title" hasCustomPrompt="1"/>
          </p:nvPr>
        </p:nvSpPr>
        <p:spPr>
          <a:xfrm>
            <a:off x="380667" y="370468"/>
            <a:ext cx="7826187" cy="761121"/>
          </a:xfrm>
          <a:prstGeom prst="rect">
            <a:avLst/>
          </a:prstGeom>
        </p:spPr>
        <p:txBody>
          <a:bodyPr vert="horz" lIns="91440" tIns="45720" rIns="91440" bIns="45720" rtlCol="0" anchor="t">
            <a:normAutofit/>
          </a:bodyPr>
          <a:lstStyle>
            <a:lvl1pPr>
              <a:defRPr sz="2000">
                <a:solidFill>
                  <a:srgbClr val="000000"/>
                </a:solidFill>
              </a:defRPr>
            </a:lvl1pPr>
          </a:lstStyle>
          <a:p>
            <a:r>
              <a:rPr lang="fi-FI"/>
              <a:t>Muokkaa otsikkoa napsautt.</a:t>
            </a:r>
          </a:p>
        </p:txBody>
      </p:sp>
      <p:sp>
        <p:nvSpPr>
          <p:cNvPr id="10" name="Päivämäärän paikkamerkki 3">
            <a:extLst>
              <a:ext uri="{FF2B5EF4-FFF2-40B4-BE49-F238E27FC236}">
                <a16:creationId xmlns:a16="http://schemas.microsoft.com/office/drawing/2014/main" id="{B8F0D8DA-2B76-141A-1990-58C05A5EAF02}"/>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11" name="Alatunnisteen paikkamerkki 4">
            <a:extLst>
              <a:ext uri="{FF2B5EF4-FFF2-40B4-BE49-F238E27FC236}">
                <a16:creationId xmlns:a16="http://schemas.microsoft.com/office/drawing/2014/main" id="{15FC18F6-5589-C450-B36A-45F8E31DE9AE}"/>
              </a:ext>
            </a:extLst>
          </p:cNvPr>
          <p:cNvSpPr>
            <a:spLocks noGrp="1"/>
          </p:cNvSpPr>
          <p:nvPr>
            <p:ph type="ftr" sz="quarter" idx="3"/>
          </p:nvPr>
        </p:nvSpPr>
        <p:spPr>
          <a:xfrm>
            <a:off x="1111307" y="4751463"/>
            <a:ext cx="1223375"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12" name="Dian numeron paikkamerkki 1">
            <a:extLst>
              <a:ext uri="{FF2B5EF4-FFF2-40B4-BE49-F238E27FC236}">
                <a16:creationId xmlns:a16="http://schemas.microsoft.com/office/drawing/2014/main" id="{CE08863D-2AC1-6682-40C3-AC6C85920E65}"/>
              </a:ext>
            </a:extLst>
          </p:cNvPr>
          <p:cNvSpPr>
            <a:spLocks noGrp="1"/>
          </p:cNvSpPr>
          <p:nvPr>
            <p:ph type="sldNum" sz="quarter" idx="4"/>
          </p:nvPr>
        </p:nvSpPr>
        <p:spPr>
          <a:xfrm>
            <a:off x="8005977" y="4752579"/>
            <a:ext cx="863990" cy="166687"/>
          </a:xfrm>
          <a:prstGeom prst="rect">
            <a:avLst/>
          </a:prstGeom>
        </p:spPr>
        <p:txBody>
          <a:bodyPr vert="horz" lIns="91440" tIns="45720" rIns="91440" bIns="45720" rtlCol="0" anchor="t"/>
          <a:lstStyle>
            <a:lvl1pPr algn="r">
              <a:defRPr sz="650" b="0" i="0">
                <a:solidFill>
                  <a:srgbClr val="000000"/>
                </a:solidFill>
                <a:latin typeface="Verdana" panose="020B0604030504040204" pitchFamily="34" charset="0"/>
              </a:defRPr>
            </a:lvl1pPr>
          </a:lstStyle>
          <a:p>
            <a:fld id="{6FCB6B90-8271-4E8F-82C1-E646FBB48A2E}" type="slidenum">
              <a:rPr lang="fi-FI" smtClean="0"/>
              <a:pPr/>
              <a:t>‹#›</a:t>
            </a:fld>
            <a:endParaRPr lang="fi-FI"/>
          </a:p>
        </p:txBody>
      </p:sp>
    </p:spTree>
    <p:extLst>
      <p:ext uri="{BB962C8B-B14F-4D97-AF65-F5344CB8AC3E}">
        <p14:creationId xmlns:p14="http://schemas.microsoft.com/office/powerpoint/2010/main" val="63290165"/>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dia 2">
    <p:spTree>
      <p:nvGrpSpPr>
        <p:cNvPr id="1" name=""/>
        <p:cNvGrpSpPr/>
        <p:nvPr/>
      </p:nvGrpSpPr>
      <p:grpSpPr>
        <a:xfrm>
          <a:off x="0" y="0"/>
          <a:ext cx="0" cy="0"/>
          <a:chOff x="0" y="0"/>
          <a:chExt cx="0" cy="0"/>
        </a:xfrm>
      </p:grpSpPr>
      <p:sp>
        <p:nvSpPr>
          <p:cNvPr id="2" name="object 7">
            <a:extLst>
              <a:ext uri="{FF2B5EF4-FFF2-40B4-BE49-F238E27FC236}">
                <a16:creationId xmlns:a16="http://schemas.microsoft.com/office/drawing/2014/main" id="{9F6FE89C-CFB7-0FA8-207C-E87F24427AE5}"/>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3" name="object 5" descr="$PPTXTitle">
            <a:extLst>
              <a:ext uri="{FF2B5EF4-FFF2-40B4-BE49-F238E27FC236}">
                <a16:creationId xmlns:a16="http://schemas.microsoft.com/office/drawing/2014/main" id="{C9986436-7EA5-11E6-F6D1-5F86B197AE87}"/>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
        <p:nvSpPr>
          <p:cNvPr id="4" name="Alatunnisteen paikkamerkki 2">
            <a:extLst>
              <a:ext uri="{FF2B5EF4-FFF2-40B4-BE49-F238E27FC236}">
                <a16:creationId xmlns:a16="http://schemas.microsoft.com/office/drawing/2014/main" id="{F1F24FC6-8CAB-0AFF-006A-60251E7B25AB}"/>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207341520"/>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elkkä kuva">
    <p:spTree>
      <p:nvGrpSpPr>
        <p:cNvPr id="1" name=""/>
        <p:cNvGrpSpPr/>
        <p:nvPr/>
      </p:nvGrpSpPr>
      <p:grpSpPr>
        <a:xfrm>
          <a:off x="0" y="0"/>
          <a:ext cx="0" cy="0"/>
          <a:chOff x="0" y="0"/>
          <a:chExt cx="0" cy="0"/>
        </a:xfrm>
      </p:grpSpPr>
      <p:sp>
        <p:nvSpPr>
          <p:cNvPr id="19" name="Kuvan paikkamerkki 6"/>
          <p:cNvSpPr>
            <a:spLocks noGrp="1"/>
          </p:cNvSpPr>
          <p:nvPr>
            <p:ph type="pic" sz="quarter" idx="20"/>
          </p:nvPr>
        </p:nvSpPr>
        <p:spPr>
          <a:xfrm>
            <a:off x="0" y="0"/>
            <a:ext cx="9144005" cy="5143500"/>
          </a:xfrm>
          <a:prstGeom prst="rect">
            <a:avLst/>
          </a:prstGeom>
        </p:spPr>
        <p:txBody>
          <a:bodyPr anchor="ctr"/>
          <a:lstStyle>
            <a:lvl1pPr marL="0" indent="0" algn="ctr">
              <a:buFontTx/>
              <a:buNone/>
              <a:defRPr sz="1500" b="0" i="0">
                <a:solidFill>
                  <a:srgbClr val="000000"/>
                </a:solidFill>
                <a:latin typeface="Verdana" panose="020B0604030504040204" pitchFamily="34" charset="0"/>
              </a:defRPr>
            </a:lvl1pPr>
          </a:lstStyle>
          <a:p>
            <a:r>
              <a:rPr lang="fi-FI"/>
              <a:t>Lisää kuva napsauttamalla kuvaketta</a:t>
            </a:r>
          </a:p>
        </p:txBody>
      </p:sp>
    </p:spTree>
    <p:extLst>
      <p:ext uri="{BB962C8B-B14F-4D97-AF65-F5344CB8AC3E}">
        <p14:creationId xmlns:p14="http://schemas.microsoft.com/office/powerpoint/2010/main" val="964117059"/>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ksi palstaa">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a:stretch>
            <a:fillRect/>
          </a:stretch>
        </p:blipFill>
        <p:spPr>
          <a:xfrm>
            <a:off x="8335624" y="368923"/>
            <a:ext cx="437056" cy="437032"/>
          </a:xfrm>
          <a:prstGeom prst="rect">
            <a:avLst/>
          </a:prstGeom>
        </p:spPr>
      </p:pic>
      <p:sp>
        <p:nvSpPr>
          <p:cNvPr id="2" name="Otsikon paikkamerkki 2">
            <a:extLst>
              <a:ext uri="{FF2B5EF4-FFF2-40B4-BE49-F238E27FC236}">
                <a16:creationId xmlns:a16="http://schemas.microsoft.com/office/drawing/2014/main" id="{5FC29E5A-7268-AD50-66BD-579EE8EA4047}"/>
              </a:ext>
            </a:extLst>
          </p:cNvPr>
          <p:cNvSpPr>
            <a:spLocks noGrp="1"/>
          </p:cNvSpPr>
          <p:nvPr>
            <p:ph type="title" hasCustomPrompt="1"/>
          </p:nvPr>
        </p:nvSpPr>
        <p:spPr>
          <a:xfrm>
            <a:off x="380668" y="370468"/>
            <a:ext cx="7748034" cy="761121"/>
          </a:xfrm>
          <a:prstGeom prst="rect">
            <a:avLst/>
          </a:prstGeom>
        </p:spPr>
        <p:txBody>
          <a:bodyPr vert="horz" lIns="91440" tIns="45720" rIns="91440" bIns="45720" rtlCol="0" anchor="t">
            <a:normAutofit/>
          </a:bodyPr>
          <a:lstStyle>
            <a:lvl1pPr>
              <a:defRPr>
                <a:solidFill>
                  <a:srgbClr val="000000"/>
                </a:solidFill>
              </a:defRPr>
            </a:lvl1pPr>
          </a:lstStyle>
          <a:p>
            <a:r>
              <a:rPr lang="fi-FI"/>
              <a:t>Muokkaa otsikkoa napsautt.</a:t>
            </a:r>
          </a:p>
        </p:txBody>
      </p:sp>
      <p:sp>
        <p:nvSpPr>
          <p:cNvPr id="6" name="Tekstin paikkamerkki 2">
            <a:extLst>
              <a:ext uri="{FF2B5EF4-FFF2-40B4-BE49-F238E27FC236}">
                <a16:creationId xmlns:a16="http://schemas.microsoft.com/office/drawing/2014/main" id="{45DC9E9A-4682-DB44-70F9-99777FB92778}"/>
              </a:ext>
            </a:extLst>
          </p:cNvPr>
          <p:cNvSpPr>
            <a:spLocks noGrp="1"/>
          </p:cNvSpPr>
          <p:nvPr>
            <p:ph idx="21"/>
          </p:nvPr>
        </p:nvSpPr>
        <p:spPr>
          <a:xfrm>
            <a:off x="381424" y="1183725"/>
            <a:ext cx="3799591" cy="3332241"/>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7" name="Tekstin paikkamerkki 2">
            <a:extLst>
              <a:ext uri="{FF2B5EF4-FFF2-40B4-BE49-F238E27FC236}">
                <a16:creationId xmlns:a16="http://schemas.microsoft.com/office/drawing/2014/main" id="{DD76FB4A-C789-6BE6-CC78-08EE7B0EBA20}"/>
              </a:ext>
            </a:extLst>
          </p:cNvPr>
          <p:cNvSpPr>
            <a:spLocks noGrp="1"/>
          </p:cNvSpPr>
          <p:nvPr>
            <p:ph idx="24"/>
          </p:nvPr>
        </p:nvSpPr>
        <p:spPr>
          <a:xfrm>
            <a:off x="4332364" y="1183725"/>
            <a:ext cx="3796338" cy="3332241"/>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8" name="Päivämäärän paikkamerkki 3">
            <a:extLst>
              <a:ext uri="{FF2B5EF4-FFF2-40B4-BE49-F238E27FC236}">
                <a16:creationId xmlns:a16="http://schemas.microsoft.com/office/drawing/2014/main" id="{3DC226D5-A32A-1460-3EDD-97ABB54600F7}"/>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9" name="Alatunnisteen paikkamerkki 4">
            <a:extLst>
              <a:ext uri="{FF2B5EF4-FFF2-40B4-BE49-F238E27FC236}">
                <a16:creationId xmlns:a16="http://schemas.microsoft.com/office/drawing/2014/main" id="{431E503E-C27F-2EE4-95D4-DD22A8950D02}"/>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11" name="Dian numeron paikkamerkki 1">
            <a:extLst>
              <a:ext uri="{FF2B5EF4-FFF2-40B4-BE49-F238E27FC236}">
                <a16:creationId xmlns:a16="http://schemas.microsoft.com/office/drawing/2014/main" id="{2C29211B-BBA3-7FCC-2F99-44C6DFFFD41B}"/>
              </a:ext>
            </a:extLst>
          </p:cNvPr>
          <p:cNvSpPr>
            <a:spLocks noGrp="1"/>
          </p:cNvSpPr>
          <p:nvPr>
            <p:ph type="sldNum" sz="quarter" idx="4"/>
          </p:nvPr>
        </p:nvSpPr>
        <p:spPr>
          <a:xfrm>
            <a:off x="8005977" y="4752579"/>
            <a:ext cx="863990" cy="166687"/>
          </a:xfrm>
          <a:prstGeom prst="rect">
            <a:avLst/>
          </a:prstGeom>
        </p:spPr>
        <p:txBody>
          <a:bodyPr vert="horz" lIns="91440" tIns="45720" rIns="91440" bIns="45720" rtlCol="0" anchor="t"/>
          <a:lstStyle>
            <a:lvl1pPr algn="r">
              <a:defRPr sz="650" b="0" i="0">
                <a:solidFill>
                  <a:srgbClr val="000000"/>
                </a:solidFill>
                <a:latin typeface="Verdana" panose="020B0604030504040204" pitchFamily="34" charset="0"/>
              </a:defRPr>
            </a:lvl1pPr>
          </a:lstStyle>
          <a:p>
            <a:fld id="{6FCB6B90-8271-4E8F-82C1-E646FBB48A2E}" type="slidenum">
              <a:rPr lang="fi-FI" smtClean="0"/>
              <a:pPr/>
              <a:t>‹#›</a:t>
            </a:fld>
            <a:endParaRPr lang="fi-FI"/>
          </a:p>
        </p:txBody>
      </p:sp>
    </p:spTree>
    <p:extLst>
      <p:ext uri="{BB962C8B-B14F-4D97-AF65-F5344CB8AC3E}">
        <p14:creationId xmlns:p14="http://schemas.microsoft.com/office/powerpoint/2010/main" val="2687386369"/>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i + pikkukuva">
    <p:spTree>
      <p:nvGrpSpPr>
        <p:cNvPr id="1" name=""/>
        <p:cNvGrpSpPr/>
        <p:nvPr/>
      </p:nvGrpSpPr>
      <p:grpSpPr>
        <a:xfrm>
          <a:off x="0" y="0"/>
          <a:ext cx="0" cy="0"/>
          <a:chOff x="0" y="0"/>
          <a:chExt cx="0" cy="0"/>
        </a:xfrm>
      </p:grpSpPr>
      <p:sp>
        <p:nvSpPr>
          <p:cNvPr id="8" name="Tekstin paikkamerkki 2"/>
          <p:cNvSpPr>
            <a:spLocks noGrp="1"/>
          </p:cNvSpPr>
          <p:nvPr>
            <p:ph idx="19"/>
          </p:nvPr>
        </p:nvSpPr>
        <p:spPr>
          <a:xfrm>
            <a:off x="381424" y="1183725"/>
            <a:ext cx="5954576" cy="2849967"/>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0" name="Kuvan paikkamerkki 6"/>
          <p:cNvSpPr>
            <a:spLocks noGrp="1"/>
          </p:cNvSpPr>
          <p:nvPr>
            <p:ph type="pic" sz="quarter" idx="20"/>
          </p:nvPr>
        </p:nvSpPr>
        <p:spPr>
          <a:xfrm>
            <a:off x="6775200" y="0"/>
            <a:ext cx="2368805" cy="5143500"/>
          </a:xfrm>
          <a:prstGeom prst="rect">
            <a:avLst/>
          </a:prstGeom>
          <a:solidFill>
            <a:srgbClr val="919191"/>
          </a:solidFill>
        </p:spPr>
        <p:txBody>
          <a:bodyPr anchor="ctr"/>
          <a:lstStyle>
            <a:lvl1pPr marL="0" indent="0" algn="ctr">
              <a:buFontTx/>
              <a:buNone/>
              <a:defRPr sz="1500" b="0" i="0">
                <a:solidFill>
                  <a:schemeClr val="bg1"/>
                </a:solidFill>
                <a:latin typeface="Verdana" panose="020B0604030504040204" pitchFamily="34" charset="0"/>
              </a:defRPr>
            </a:lvl1pPr>
          </a:lstStyle>
          <a:p>
            <a:r>
              <a:rPr lang="fi-FI"/>
              <a:t>Lisää kuva napsauttamalla kuvaketta</a:t>
            </a:r>
          </a:p>
        </p:txBody>
      </p:sp>
      <p:sp>
        <p:nvSpPr>
          <p:cNvPr id="2" name="Otsikon paikkamerkki 2">
            <a:extLst>
              <a:ext uri="{FF2B5EF4-FFF2-40B4-BE49-F238E27FC236}">
                <a16:creationId xmlns:a16="http://schemas.microsoft.com/office/drawing/2014/main" id="{E30A5A04-052B-08C9-91F4-9AAF94BBE5CB}"/>
              </a:ext>
            </a:extLst>
          </p:cNvPr>
          <p:cNvSpPr>
            <a:spLocks noGrp="1"/>
          </p:cNvSpPr>
          <p:nvPr>
            <p:ph type="title" hasCustomPrompt="1"/>
          </p:nvPr>
        </p:nvSpPr>
        <p:spPr>
          <a:xfrm>
            <a:off x="380667" y="370468"/>
            <a:ext cx="5954577" cy="761121"/>
          </a:xfrm>
          <a:prstGeom prst="rect">
            <a:avLst/>
          </a:prstGeom>
        </p:spPr>
        <p:txBody>
          <a:bodyPr vert="horz" lIns="91440" tIns="45720" rIns="91440" bIns="45720" rtlCol="0" anchor="t">
            <a:normAutofit/>
          </a:bodyPr>
          <a:lstStyle>
            <a:lvl1pPr>
              <a:defRPr>
                <a:solidFill>
                  <a:srgbClr val="000000"/>
                </a:solidFill>
              </a:defRPr>
            </a:lvl1pPr>
          </a:lstStyle>
          <a:p>
            <a:r>
              <a:rPr lang="fi-FI"/>
              <a:t>Muokkaa otsikkoa napsautt.</a:t>
            </a:r>
          </a:p>
        </p:txBody>
      </p:sp>
      <p:sp>
        <p:nvSpPr>
          <p:cNvPr id="4" name="Päivämäärän paikkamerkki 3">
            <a:extLst>
              <a:ext uri="{FF2B5EF4-FFF2-40B4-BE49-F238E27FC236}">
                <a16:creationId xmlns:a16="http://schemas.microsoft.com/office/drawing/2014/main" id="{A376FFF8-218F-C65C-8601-0092AA9A7898}"/>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5" name="Alatunnisteen paikkamerkki 4">
            <a:extLst>
              <a:ext uri="{FF2B5EF4-FFF2-40B4-BE49-F238E27FC236}">
                <a16:creationId xmlns:a16="http://schemas.microsoft.com/office/drawing/2014/main" id="{A2AED099-1D07-F7D3-7BCD-4813D4B9A3B6}"/>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785668406"/>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i + kuva">
    <p:spTree>
      <p:nvGrpSpPr>
        <p:cNvPr id="1" name=""/>
        <p:cNvGrpSpPr/>
        <p:nvPr/>
      </p:nvGrpSpPr>
      <p:grpSpPr>
        <a:xfrm>
          <a:off x="0" y="0"/>
          <a:ext cx="0" cy="0"/>
          <a:chOff x="0" y="0"/>
          <a:chExt cx="0" cy="0"/>
        </a:xfrm>
      </p:grpSpPr>
      <p:sp>
        <p:nvSpPr>
          <p:cNvPr id="19" name="Kuvan paikkamerkki 6"/>
          <p:cNvSpPr>
            <a:spLocks noGrp="1"/>
          </p:cNvSpPr>
          <p:nvPr>
            <p:ph type="pic" sz="quarter" idx="20" hasCustomPrompt="1"/>
          </p:nvPr>
        </p:nvSpPr>
        <p:spPr>
          <a:xfrm>
            <a:off x="5205046" y="0"/>
            <a:ext cx="3938960" cy="5143500"/>
          </a:xfrm>
          <a:prstGeom prst="rect">
            <a:avLst/>
          </a:prstGeom>
          <a:solidFill>
            <a:srgbClr val="919191"/>
          </a:solidFill>
        </p:spPr>
        <p:txBody>
          <a:bodyPr anchor="ctr"/>
          <a:lstStyle>
            <a:lvl1pPr marL="0" indent="0" algn="ctr">
              <a:buFontTx/>
              <a:buNone/>
              <a:defRPr sz="1500" b="0" i="0">
                <a:solidFill>
                  <a:schemeClr val="bg1"/>
                </a:solidFill>
                <a:latin typeface="Verdana" panose="020B0604030504040204" pitchFamily="34" charset="0"/>
              </a:defRPr>
            </a:lvl1pPr>
          </a:lstStyle>
          <a:p>
            <a:r>
              <a:rPr lang="fi-FI"/>
              <a:t>Lisää kuva </a:t>
            </a:r>
            <a:br>
              <a:rPr lang="fi-FI"/>
            </a:br>
            <a:r>
              <a:rPr lang="fi-FI"/>
              <a:t>napsauttamalla</a:t>
            </a:r>
            <a:br>
              <a:rPr lang="fi-FI"/>
            </a:br>
            <a:r>
              <a:rPr lang="fi-FI"/>
              <a:t>kuvaketta</a:t>
            </a:r>
          </a:p>
        </p:txBody>
      </p:sp>
      <p:sp>
        <p:nvSpPr>
          <p:cNvPr id="4" name="Päivämäärän paikkamerkki 3">
            <a:extLst>
              <a:ext uri="{FF2B5EF4-FFF2-40B4-BE49-F238E27FC236}">
                <a16:creationId xmlns:a16="http://schemas.microsoft.com/office/drawing/2014/main" id="{C6882773-51C4-98CF-DE70-BE0DC08B239C}"/>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5" name="Alatunnisteen paikkamerkki 4">
            <a:extLst>
              <a:ext uri="{FF2B5EF4-FFF2-40B4-BE49-F238E27FC236}">
                <a16:creationId xmlns:a16="http://schemas.microsoft.com/office/drawing/2014/main" id="{1E720D36-5CE1-1961-8437-36B371E23197}"/>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6" name="Tekstin paikkamerkki 2">
            <a:extLst>
              <a:ext uri="{FF2B5EF4-FFF2-40B4-BE49-F238E27FC236}">
                <a16:creationId xmlns:a16="http://schemas.microsoft.com/office/drawing/2014/main" id="{2B1D467B-0B37-8B6D-3537-45FC9B013194}"/>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7" name="Tekstin paikkamerkki 28">
            <a:extLst>
              <a:ext uri="{FF2B5EF4-FFF2-40B4-BE49-F238E27FC236}">
                <a16:creationId xmlns:a16="http://schemas.microsoft.com/office/drawing/2014/main" id="{19B15666-C303-6509-78F1-A4F2B3BFE66F}"/>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b="1"/>
              <a:t>Muokkaa otsikkoa napsautt.</a:t>
            </a:r>
            <a:endParaRPr lang="fi-FI"/>
          </a:p>
        </p:txBody>
      </p:sp>
    </p:spTree>
    <p:extLst>
      <p:ext uri="{BB962C8B-B14F-4D97-AF65-F5344CB8AC3E}">
        <p14:creationId xmlns:p14="http://schemas.microsoft.com/office/powerpoint/2010/main" val="3032161638"/>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ipalkkidia 1">
    <p:bg>
      <p:bgPr>
        <a:solidFill>
          <a:srgbClr val="919191"/>
        </a:solidFill>
        <a:effectLst/>
      </p:bgPr>
    </p:bg>
    <p:spTree>
      <p:nvGrpSpPr>
        <p:cNvPr id="1" name=""/>
        <p:cNvGrpSpPr/>
        <p:nvPr/>
      </p:nvGrpSpPr>
      <p:grpSpPr>
        <a:xfrm>
          <a:off x="0" y="0"/>
          <a:ext cx="0" cy="0"/>
          <a:chOff x="0" y="0"/>
          <a:chExt cx="0" cy="0"/>
        </a:xfrm>
      </p:grpSpPr>
      <p:sp>
        <p:nvSpPr>
          <p:cNvPr id="4" name="Kuvan paikkamerkki 3">
            <a:extLst>
              <a:ext uri="{FF2B5EF4-FFF2-40B4-BE49-F238E27FC236}">
                <a16:creationId xmlns:a16="http://schemas.microsoft.com/office/drawing/2014/main" id="{9468CE6C-5522-52E9-0E0A-03701D5FC2E4}"/>
              </a:ext>
            </a:extLst>
          </p:cNvPr>
          <p:cNvSpPr>
            <a:spLocks noGrp="1"/>
          </p:cNvSpPr>
          <p:nvPr>
            <p:ph type="pic" sz="quarter" idx="23" hasCustomPrompt="1"/>
          </p:nvPr>
        </p:nvSpPr>
        <p:spPr>
          <a:xfrm>
            <a:off x="0" y="0"/>
            <a:ext cx="9144000" cy="5143500"/>
          </a:xfrm>
        </p:spPr>
        <p:txBody>
          <a:bodyPr anchor="t">
            <a:normAutofit/>
          </a:bodyPr>
          <a:lstStyle>
            <a:lvl1pPr marL="21600" indent="0" algn="ctr">
              <a:spcBef>
                <a:spcPts val="1000"/>
              </a:spcBef>
              <a:spcAft>
                <a:spcPts val="1000"/>
              </a:spcAft>
              <a:buNone/>
              <a:defRPr sz="1050">
                <a:solidFill>
                  <a:schemeClr val="bg1"/>
                </a:solidFill>
              </a:defRPr>
            </a:lvl1pPr>
          </a:lstStyle>
          <a:p>
            <a:r>
              <a:rPr lang="fi-FI"/>
              <a:t>Lisää taustakuva ylävalikosta (Lisää -&gt; Kuvat)</a:t>
            </a:r>
          </a:p>
        </p:txBody>
      </p:sp>
      <p:sp>
        <p:nvSpPr>
          <p:cNvPr id="5" name="Tekstin paikkamerkki 2">
            <a:extLst>
              <a:ext uri="{FF2B5EF4-FFF2-40B4-BE49-F238E27FC236}">
                <a16:creationId xmlns:a16="http://schemas.microsoft.com/office/drawing/2014/main" id="{0D0E3AB1-BB3D-6D9D-09C9-A864DB9662D7}"/>
              </a:ext>
            </a:extLst>
          </p:cNvPr>
          <p:cNvSpPr>
            <a:spLocks noGrp="1"/>
          </p:cNvSpPr>
          <p:nvPr>
            <p:ph idx="24"/>
          </p:nvPr>
        </p:nvSpPr>
        <p:spPr>
          <a:xfrm>
            <a:off x="4676924" y="1437843"/>
            <a:ext cx="3744417" cy="3270705"/>
          </a:xfrm>
          <a:prstGeom prst="rect">
            <a:avLst/>
          </a:prstGeom>
          <a:solidFill>
            <a:schemeClr val="bg1">
              <a:alpha val="89987"/>
            </a:schemeClr>
          </a:solidFill>
        </p:spPr>
        <p:txBody>
          <a:bodyPr vert="horz" lIns="295200" tIns="298800" rIns="295200" bIns="298800" rtlCol="0">
            <a:normAutofit/>
          </a:bodyPr>
          <a:lstStyle>
            <a:lvl1pPr marL="234000" marR="0" indent="-212400" algn="l" defTabSz="806052" rtl="0" eaLnBrk="1" fontAlgn="auto" latinLnBrk="0" hangingPunct="1">
              <a:lnSpc>
                <a:spcPts val="2000"/>
              </a:lnSpc>
              <a:spcBef>
                <a:spcPts val="0"/>
              </a:spcBef>
              <a:spcAft>
                <a:spcPts val="7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6" name="Tekstin paikkamerkki 2">
            <a:extLst>
              <a:ext uri="{FF2B5EF4-FFF2-40B4-BE49-F238E27FC236}">
                <a16:creationId xmlns:a16="http://schemas.microsoft.com/office/drawing/2014/main" id="{538CD4A3-27C6-9002-D3EE-BEDC602B793A}"/>
              </a:ext>
            </a:extLst>
          </p:cNvPr>
          <p:cNvSpPr>
            <a:spLocks noGrp="1"/>
          </p:cNvSpPr>
          <p:nvPr>
            <p:ph idx="25"/>
          </p:nvPr>
        </p:nvSpPr>
        <p:spPr>
          <a:xfrm>
            <a:off x="683568" y="1437843"/>
            <a:ext cx="3744417" cy="3270705"/>
          </a:xfrm>
          <a:prstGeom prst="rect">
            <a:avLst/>
          </a:prstGeom>
          <a:solidFill>
            <a:schemeClr val="bg1">
              <a:alpha val="89987"/>
            </a:schemeClr>
          </a:solidFill>
        </p:spPr>
        <p:txBody>
          <a:bodyPr vert="horz" lIns="295200" tIns="298800" rIns="295200" bIns="298800" rtlCol="0">
            <a:normAutofit/>
          </a:bodyPr>
          <a:lstStyle>
            <a:lvl1pPr marL="234000" marR="0" indent="-212400" algn="l" defTabSz="806052" rtl="0" eaLnBrk="1" fontAlgn="auto" latinLnBrk="0" hangingPunct="1">
              <a:lnSpc>
                <a:spcPts val="2000"/>
              </a:lnSpc>
              <a:spcBef>
                <a:spcPts val="0"/>
              </a:spcBef>
              <a:spcAft>
                <a:spcPts val="7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0" name="Otsikon paikkamerkki 2">
            <a:extLst>
              <a:ext uri="{FF2B5EF4-FFF2-40B4-BE49-F238E27FC236}">
                <a16:creationId xmlns:a16="http://schemas.microsoft.com/office/drawing/2014/main" id="{AC63BCDB-29B0-3F38-1255-A5E4EF309256}"/>
              </a:ext>
            </a:extLst>
          </p:cNvPr>
          <p:cNvSpPr>
            <a:spLocks noGrp="1"/>
          </p:cNvSpPr>
          <p:nvPr>
            <p:ph type="title" hasCustomPrompt="1"/>
          </p:nvPr>
        </p:nvSpPr>
        <p:spPr>
          <a:xfrm>
            <a:off x="683568" y="434952"/>
            <a:ext cx="7737773" cy="730825"/>
          </a:xfrm>
          <a:prstGeom prst="rect">
            <a:avLst/>
          </a:prstGeom>
          <a:solidFill>
            <a:schemeClr val="bg1">
              <a:alpha val="90000"/>
            </a:schemeClr>
          </a:solidFill>
        </p:spPr>
        <p:txBody>
          <a:bodyPr vert="horz" lIns="201600" tIns="251999" rIns="201600" bIns="45720" rtlCol="0" anchor="t">
            <a:normAutofit/>
          </a:bodyPr>
          <a:lstStyle>
            <a:lvl1pPr>
              <a:defRPr sz="3200">
                <a:solidFill>
                  <a:srgbClr val="000000"/>
                </a:solidFill>
              </a:defRPr>
            </a:lvl1pPr>
          </a:lstStyle>
          <a:p>
            <a:r>
              <a:rPr lang="fi-FI"/>
              <a:t>Muokkaa otsikkoa napsautt.</a:t>
            </a:r>
          </a:p>
        </p:txBody>
      </p:sp>
      <p:sp>
        <p:nvSpPr>
          <p:cNvPr id="2" name="Alatunnisteen paikkamerkki 2">
            <a:extLst>
              <a:ext uri="{FF2B5EF4-FFF2-40B4-BE49-F238E27FC236}">
                <a16:creationId xmlns:a16="http://schemas.microsoft.com/office/drawing/2014/main" id="{A04F88BD-136A-F0C5-414D-5E8FB3E593B1}"/>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759712081"/>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ipalkkidia 2">
    <p:bg>
      <p:bgPr>
        <a:solidFill>
          <a:srgbClr val="919191"/>
        </a:solidFill>
        <a:effectLst/>
      </p:bgPr>
    </p:bg>
    <p:spTree>
      <p:nvGrpSpPr>
        <p:cNvPr id="1" name=""/>
        <p:cNvGrpSpPr/>
        <p:nvPr/>
      </p:nvGrpSpPr>
      <p:grpSpPr>
        <a:xfrm>
          <a:off x="0" y="0"/>
          <a:ext cx="0" cy="0"/>
          <a:chOff x="0" y="0"/>
          <a:chExt cx="0" cy="0"/>
        </a:xfrm>
      </p:grpSpPr>
      <p:sp>
        <p:nvSpPr>
          <p:cNvPr id="2" name="Kuvan paikkamerkki 3">
            <a:extLst>
              <a:ext uri="{FF2B5EF4-FFF2-40B4-BE49-F238E27FC236}">
                <a16:creationId xmlns:a16="http://schemas.microsoft.com/office/drawing/2014/main" id="{4D25D373-514B-2D43-8D13-29ADAA1E6933}"/>
              </a:ext>
            </a:extLst>
          </p:cNvPr>
          <p:cNvSpPr>
            <a:spLocks noGrp="1"/>
          </p:cNvSpPr>
          <p:nvPr>
            <p:ph type="pic" sz="quarter" idx="23" hasCustomPrompt="1"/>
          </p:nvPr>
        </p:nvSpPr>
        <p:spPr>
          <a:xfrm>
            <a:off x="0" y="0"/>
            <a:ext cx="9144000" cy="5143500"/>
          </a:xfrm>
        </p:spPr>
        <p:txBody>
          <a:bodyPr anchor="t">
            <a:normAutofit/>
          </a:bodyPr>
          <a:lstStyle>
            <a:lvl1pPr marL="21600" indent="0" algn="ctr">
              <a:spcBef>
                <a:spcPts val="1000"/>
              </a:spcBef>
              <a:spcAft>
                <a:spcPts val="1000"/>
              </a:spcAft>
              <a:buNone/>
              <a:defRPr sz="1050">
                <a:solidFill>
                  <a:schemeClr val="bg1"/>
                </a:solidFill>
              </a:defRPr>
            </a:lvl1pPr>
          </a:lstStyle>
          <a:p>
            <a:r>
              <a:rPr lang="fi-FI"/>
              <a:t>Lisää taustakuva ylävalikosta (Lisää -&gt; Kuvat)</a:t>
            </a:r>
          </a:p>
        </p:txBody>
      </p:sp>
      <p:sp>
        <p:nvSpPr>
          <p:cNvPr id="6" name="Tekstin paikkamerkki 2">
            <a:extLst>
              <a:ext uri="{FF2B5EF4-FFF2-40B4-BE49-F238E27FC236}">
                <a16:creationId xmlns:a16="http://schemas.microsoft.com/office/drawing/2014/main" id="{538CD4A3-27C6-9002-D3EE-BEDC602B793A}"/>
              </a:ext>
            </a:extLst>
          </p:cNvPr>
          <p:cNvSpPr>
            <a:spLocks noGrp="1"/>
          </p:cNvSpPr>
          <p:nvPr>
            <p:ph idx="25"/>
          </p:nvPr>
        </p:nvSpPr>
        <p:spPr>
          <a:xfrm>
            <a:off x="683568" y="1437843"/>
            <a:ext cx="7737773" cy="3270705"/>
          </a:xfrm>
          <a:prstGeom prst="rect">
            <a:avLst/>
          </a:prstGeom>
          <a:solidFill>
            <a:schemeClr val="bg1">
              <a:alpha val="89987"/>
            </a:schemeClr>
          </a:solidFill>
        </p:spPr>
        <p:txBody>
          <a:bodyPr vert="horz" lIns="295200" tIns="298800" rIns="295200" bIns="298800" rtlCol="0">
            <a:normAutofit/>
          </a:bodyPr>
          <a:lstStyle>
            <a:lvl1pPr marL="234000" marR="0" indent="-212400" algn="l" defTabSz="806052" rtl="0" eaLnBrk="1" fontAlgn="auto" latinLnBrk="0" hangingPunct="1">
              <a:lnSpc>
                <a:spcPts val="2000"/>
              </a:lnSpc>
              <a:spcBef>
                <a:spcPts val="0"/>
              </a:spcBef>
              <a:spcAft>
                <a:spcPts val="7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0" name="Otsikon paikkamerkki 2">
            <a:extLst>
              <a:ext uri="{FF2B5EF4-FFF2-40B4-BE49-F238E27FC236}">
                <a16:creationId xmlns:a16="http://schemas.microsoft.com/office/drawing/2014/main" id="{AC63BCDB-29B0-3F38-1255-A5E4EF309256}"/>
              </a:ext>
            </a:extLst>
          </p:cNvPr>
          <p:cNvSpPr>
            <a:spLocks noGrp="1"/>
          </p:cNvSpPr>
          <p:nvPr>
            <p:ph type="title" hasCustomPrompt="1"/>
          </p:nvPr>
        </p:nvSpPr>
        <p:spPr>
          <a:xfrm>
            <a:off x="683568" y="434952"/>
            <a:ext cx="7737773" cy="730825"/>
          </a:xfrm>
          <a:prstGeom prst="rect">
            <a:avLst/>
          </a:prstGeom>
          <a:solidFill>
            <a:schemeClr val="bg1">
              <a:alpha val="90000"/>
            </a:schemeClr>
          </a:solidFill>
        </p:spPr>
        <p:txBody>
          <a:bodyPr vert="horz" lIns="201600" tIns="251999" rIns="201600" bIns="45720" rtlCol="0" anchor="t">
            <a:normAutofit/>
          </a:bodyPr>
          <a:lstStyle>
            <a:lvl1pPr>
              <a:defRPr sz="3200">
                <a:solidFill>
                  <a:srgbClr val="000000"/>
                </a:solidFill>
              </a:defRPr>
            </a:lvl1pPr>
          </a:lstStyle>
          <a:p>
            <a:r>
              <a:rPr lang="fi-FI"/>
              <a:t>Muokkaa otsikkoa napsautt.</a:t>
            </a:r>
          </a:p>
        </p:txBody>
      </p:sp>
      <p:sp>
        <p:nvSpPr>
          <p:cNvPr id="3" name="Alatunnisteen paikkamerkki 2">
            <a:extLst>
              <a:ext uri="{FF2B5EF4-FFF2-40B4-BE49-F238E27FC236}">
                <a16:creationId xmlns:a16="http://schemas.microsoft.com/office/drawing/2014/main" id="{475C4B3C-0880-DD92-6362-8A174DFC1E90}"/>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318271289"/>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ipalkkidia 3">
    <p:bg>
      <p:bgPr>
        <a:solidFill>
          <a:srgbClr val="919191"/>
        </a:solidFill>
        <a:effectLst/>
      </p:bgPr>
    </p:bg>
    <p:spTree>
      <p:nvGrpSpPr>
        <p:cNvPr id="1" name=""/>
        <p:cNvGrpSpPr/>
        <p:nvPr/>
      </p:nvGrpSpPr>
      <p:grpSpPr>
        <a:xfrm>
          <a:off x="0" y="0"/>
          <a:ext cx="0" cy="0"/>
          <a:chOff x="0" y="0"/>
          <a:chExt cx="0" cy="0"/>
        </a:xfrm>
      </p:grpSpPr>
      <p:sp>
        <p:nvSpPr>
          <p:cNvPr id="4" name="Kuvan paikkamerkki 3">
            <a:extLst>
              <a:ext uri="{FF2B5EF4-FFF2-40B4-BE49-F238E27FC236}">
                <a16:creationId xmlns:a16="http://schemas.microsoft.com/office/drawing/2014/main" id="{F07E0098-8A8B-371E-4F09-1D9DFEF3575B}"/>
              </a:ext>
            </a:extLst>
          </p:cNvPr>
          <p:cNvSpPr>
            <a:spLocks noGrp="1"/>
          </p:cNvSpPr>
          <p:nvPr>
            <p:ph type="pic" sz="quarter" idx="23" hasCustomPrompt="1"/>
          </p:nvPr>
        </p:nvSpPr>
        <p:spPr>
          <a:xfrm>
            <a:off x="0" y="0"/>
            <a:ext cx="9144000" cy="5143500"/>
          </a:xfrm>
        </p:spPr>
        <p:txBody>
          <a:bodyPr anchor="t">
            <a:normAutofit/>
          </a:bodyPr>
          <a:lstStyle>
            <a:lvl1pPr marL="21600" indent="0" algn="ctr">
              <a:spcBef>
                <a:spcPts val="1000"/>
              </a:spcBef>
              <a:spcAft>
                <a:spcPts val="1000"/>
              </a:spcAft>
              <a:buNone/>
              <a:defRPr sz="1050">
                <a:solidFill>
                  <a:schemeClr val="bg1"/>
                </a:solidFill>
              </a:defRPr>
            </a:lvl1pPr>
          </a:lstStyle>
          <a:p>
            <a:r>
              <a:rPr lang="fi-FI"/>
              <a:t>Lisää taustakuva ylävalikosta (Lisää -&gt; Kuvat)</a:t>
            </a:r>
          </a:p>
        </p:txBody>
      </p:sp>
      <p:sp>
        <p:nvSpPr>
          <p:cNvPr id="2" name="Tekstin paikkamerkki 28">
            <a:extLst>
              <a:ext uri="{FF2B5EF4-FFF2-40B4-BE49-F238E27FC236}">
                <a16:creationId xmlns:a16="http://schemas.microsoft.com/office/drawing/2014/main" id="{E311EADA-AD25-EDA4-BAFF-A059DD1C88A8}"/>
              </a:ext>
            </a:extLst>
          </p:cNvPr>
          <p:cNvSpPr>
            <a:spLocks noGrp="1"/>
          </p:cNvSpPr>
          <p:nvPr>
            <p:ph type="body" sz="quarter" idx="24" hasCustomPrompt="1"/>
          </p:nvPr>
        </p:nvSpPr>
        <p:spPr>
          <a:xfrm>
            <a:off x="689213" y="940244"/>
            <a:ext cx="7732127" cy="3257875"/>
          </a:xfrm>
          <a:prstGeom prst="rect">
            <a:avLst/>
          </a:prstGeom>
          <a:solidFill>
            <a:schemeClr val="bg1">
              <a:alpha val="90000"/>
            </a:schemeClr>
          </a:solidFill>
        </p:spPr>
        <p:txBody>
          <a:bodyPr lIns="576000" tIns="360000" rIns="576000" bIns="360000">
            <a:normAutofit/>
          </a:bodyPr>
          <a:lstStyle>
            <a:lvl1pPr marL="0" indent="0" algn="ctr">
              <a:lnSpc>
                <a:spcPct val="100000"/>
              </a:lnSpc>
              <a:spcBef>
                <a:spcPts val="0"/>
              </a:spcBef>
              <a:spcAft>
                <a:spcPts val="0"/>
              </a:spcAft>
              <a:buFontTx/>
              <a:buNone/>
              <a:defRPr sz="3200" b="1" i="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nostotekstiä napsauttamalla</a:t>
            </a:r>
          </a:p>
        </p:txBody>
      </p:sp>
      <p:sp>
        <p:nvSpPr>
          <p:cNvPr id="3" name="Alatunnisteen paikkamerkki 2">
            <a:extLst>
              <a:ext uri="{FF2B5EF4-FFF2-40B4-BE49-F238E27FC236}">
                <a16:creationId xmlns:a16="http://schemas.microsoft.com/office/drawing/2014/main" id="{FDC2C459-A150-F0C6-4A67-A82BAE054EB0}"/>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751297965"/>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ipalkkidia 4">
    <p:bg>
      <p:bgPr>
        <a:solidFill>
          <a:srgbClr val="919191"/>
        </a:solidFill>
        <a:effectLst/>
      </p:bgPr>
    </p:bg>
    <p:spTree>
      <p:nvGrpSpPr>
        <p:cNvPr id="1" name=""/>
        <p:cNvGrpSpPr/>
        <p:nvPr/>
      </p:nvGrpSpPr>
      <p:grpSpPr>
        <a:xfrm>
          <a:off x="0" y="0"/>
          <a:ext cx="0" cy="0"/>
          <a:chOff x="0" y="0"/>
          <a:chExt cx="0" cy="0"/>
        </a:xfrm>
      </p:grpSpPr>
      <p:sp>
        <p:nvSpPr>
          <p:cNvPr id="3" name="Kuvan paikkamerkki 3">
            <a:extLst>
              <a:ext uri="{FF2B5EF4-FFF2-40B4-BE49-F238E27FC236}">
                <a16:creationId xmlns:a16="http://schemas.microsoft.com/office/drawing/2014/main" id="{9651BF4C-6136-996B-7252-60F86D51BD38}"/>
              </a:ext>
            </a:extLst>
          </p:cNvPr>
          <p:cNvSpPr>
            <a:spLocks noGrp="1"/>
          </p:cNvSpPr>
          <p:nvPr>
            <p:ph type="pic" sz="quarter" idx="23" hasCustomPrompt="1"/>
          </p:nvPr>
        </p:nvSpPr>
        <p:spPr>
          <a:xfrm>
            <a:off x="0" y="0"/>
            <a:ext cx="9144000" cy="5143500"/>
          </a:xfrm>
        </p:spPr>
        <p:txBody>
          <a:bodyPr anchor="t">
            <a:normAutofit/>
          </a:bodyPr>
          <a:lstStyle>
            <a:lvl1pPr marL="21600" indent="0" algn="ctr">
              <a:spcBef>
                <a:spcPts val="1000"/>
              </a:spcBef>
              <a:spcAft>
                <a:spcPts val="1000"/>
              </a:spcAft>
              <a:buNone/>
              <a:defRPr sz="1050">
                <a:solidFill>
                  <a:schemeClr val="bg1"/>
                </a:solidFill>
              </a:defRPr>
            </a:lvl1pPr>
          </a:lstStyle>
          <a:p>
            <a:r>
              <a:rPr lang="fi-FI"/>
              <a:t>Lisää taustakuva ylävalikosta (Lisää -&gt; Kuvat)</a:t>
            </a:r>
          </a:p>
        </p:txBody>
      </p:sp>
      <p:sp>
        <p:nvSpPr>
          <p:cNvPr id="2" name="Tekstin paikkamerkki 2">
            <a:extLst>
              <a:ext uri="{FF2B5EF4-FFF2-40B4-BE49-F238E27FC236}">
                <a16:creationId xmlns:a16="http://schemas.microsoft.com/office/drawing/2014/main" id="{B96DAD27-9578-C6ED-8399-FED70C149F22}"/>
              </a:ext>
            </a:extLst>
          </p:cNvPr>
          <p:cNvSpPr>
            <a:spLocks noGrp="1"/>
          </p:cNvSpPr>
          <p:nvPr>
            <p:ph idx="27" hasCustomPrompt="1"/>
          </p:nvPr>
        </p:nvSpPr>
        <p:spPr>
          <a:xfrm>
            <a:off x="682039" y="714715"/>
            <a:ext cx="7737772" cy="3706741"/>
          </a:xfrm>
          <a:prstGeom prst="rect">
            <a:avLst/>
          </a:prstGeom>
          <a:solidFill>
            <a:schemeClr val="bg1">
              <a:alpha val="90000"/>
            </a:schemeClr>
          </a:solidFill>
        </p:spPr>
        <p:txBody>
          <a:bodyPr vert="horz" lIns="91440" tIns="45720" rIns="91440" bIns="45720" rtlCol="0">
            <a:normAutofit/>
          </a:bodyPr>
          <a:lstStyle>
            <a:lvl1pPr marL="21600" marR="0" indent="0" algn="l" defTabSz="806052" rtl="0" eaLnBrk="1" fontAlgn="auto" latinLnBrk="0" hangingPunct="1">
              <a:lnSpc>
                <a:spcPts val="2000"/>
              </a:lnSpc>
              <a:spcBef>
                <a:spcPts val="0"/>
              </a:spcBef>
              <a:spcAft>
                <a:spcPts val="700"/>
              </a:spcAft>
              <a:buClrTx/>
              <a:buSzPct val="125000"/>
              <a:buFont typeface="Arial" panose="020B0604020202020204" pitchFamily="34" charset="0"/>
              <a:buNone/>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 </a:t>
            </a:r>
          </a:p>
        </p:txBody>
      </p:sp>
      <p:sp>
        <p:nvSpPr>
          <p:cNvPr id="8" name="Tekstin paikkamerkki 2">
            <a:extLst>
              <a:ext uri="{FF2B5EF4-FFF2-40B4-BE49-F238E27FC236}">
                <a16:creationId xmlns:a16="http://schemas.microsoft.com/office/drawing/2014/main" id="{8FD91D03-274F-6C7A-753B-C1E83015A373}"/>
              </a:ext>
            </a:extLst>
          </p:cNvPr>
          <p:cNvSpPr>
            <a:spLocks noGrp="1"/>
          </p:cNvSpPr>
          <p:nvPr>
            <p:ph idx="25"/>
          </p:nvPr>
        </p:nvSpPr>
        <p:spPr>
          <a:xfrm>
            <a:off x="922184" y="1666061"/>
            <a:ext cx="7287878" cy="245665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0"/>
              </a:spcBef>
              <a:spcAft>
                <a:spcPts val="7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9" name="Tekstin paikkamerkki 28">
            <a:extLst>
              <a:ext uri="{FF2B5EF4-FFF2-40B4-BE49-F238E27FC236}">
                <a16:creationId xmlns:a16="http://schemas.microsoft.com/office/drawing/2014/main" id="{D1F7CFEB-48D4-6239-2FA7-CC3AB1CCD4A2}"/>
              </a:ext>
            </a:extLst>
          </p:cNvPr>
          <p:cNvSpPr>
            <a:spLocks noGrp="1"/>
          </p:cNvSpPr>
          <p:nvPr>
            <p:ph type="body" sz="quarter" idx="26" hasCustomPrompt="1"/>
          </p:nvPr>
        </p:nvSpPr>
        <p:spPr>
          <a:xfrm>
            <a:off x="922184" y="1000122"/>
            <a:ext cx="7291785" cy="602032"/>
          </a:xfrm>
          <a:prstGeom prst="rect">
            <a:avLst/>
          </a:prstGeom>
        </p:spPr>
        <p:txBody>
          <a:bodyPr>
            <a:normAutofit/>
          </a:bodyPr>
          <a:lstStyle>
            <a:lvl1pPr marL="0" indent="0">
              <a:lnSpc>
                <a:spcPts val="2700"/>
              </a:lnSpc>
              <a:spcBef>
                <a:spcPts val="0"/>
              </a:spcBef>
              <a:spcAft>
                <a:spcPts val="0"/>
              </a:spcAft>
              <a:buFontTx/>
              <a:buNone/>
              <a:defRPr sz="2000" b="1" i="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
        <p:nvSpPr>
          <p:cNvPr id="4" name="Alatunnisteen paikkamerkki 2">
            <a:extLst>
              <a:ext uri="{FF2B5EF4-FFF2-40B4-BE49-F238E27FC236}">
                <a16:creationId xmlns:a16="http://schemas.microsoft.com/office/drawing/2014/main" id="{17883E6D-D92B-78D1-7550-93633724DFD1}"/>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01090089"/>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ipalkki 5">
    <p:bg>
      <p:bgPr>
        <a:solidFill>
          <a:srgbClr val="919191"/>
        </a:solidFill>
        <a:effectLst/>
      </p:bgPr>
    </p:bg>
    <p:spTree>
      <p:nvGrpSpPr>
        <p:cNvPr id="1" name=""/>
        <p:cNvGrpSpPr/>
        <p:nvPr/>
      </p:nvGrpSpPr>
      <p:grpSpPr>
        <a:xfrm>
          <a:off x="0" y="0"/>
          <a:ext cx="0" cy="0"/>
          <a:chOff x="0" y="0"/>
          <a:chExt cx="0" cy="0"/>
        </a:xfrm>
      </p:grpSpPr>
      <p:sp>
        <p:nvSpPr>
          <p:cNvPr id="3" name="Kuvan paikkamerkki 3">
            <a:extLst>
              <a:ext uri="{FF2B5EF4-FFF2-40B4-BE49-F238E27FC236}">
                <a16:creationId xmlns:a16="http://schemas.microsoft.com/office/drawing/2014/main" id="{5DB45106-881E-8684-D983-5CF22DB8582A}"/>
              </a:ext>
            </a:extLst>
          </p:cNvPr>
          <p:cNvSpPr>
            <a:spLocks noGrp="1"/>
          </p:cNvSpPr>
          <p:nvPr>
            <p:ph type="pic" sz="quarter" idx="28" hasCustomPrompt="1"/>
          </p:nvPr>
        </p:nvSpPr>
        <p:spPr>
          <a:xfrm>
            <a:off x="0" y="0"/>
            <a:ext cx="9144000" cy="5143500"/>
          </a:xfrm>
        </p:spPr>
        <p:txBody>
          <a:bodyPr anchor="t">
            <a:normAutofit/>
          </a:bodyPr>
          <a:lstStyle>
            <a:lvl1pPr marL="21600" indent="0" algn="ctr">
              <a:spcBef>
                <a:spcPts val="1000"/>
              </a:spcBef>
              <a:spcAft>
                <a:spcPts val="1000"/>
              </a:spcAft>
              <a:buNone/>
              <a:defRPr sz="1050">
                <a:solidFill>
                  <a:schemeClr val="bg1"/>
                </a:solidFill>
              </a:defRPr>
            </a:lvl1pPr>
          </a:lstStyle>
          <a:p>
            <a:r>
              <a:rPr lang="fi-FI"/>
              <a:t>Lisää taustakuva ylävalikosta (Lisää -&gt; Kuvat)</a:t>
            </a:r>
          </a:p>
        </p:txBody>
      </p:sp>
      <p:sp>
        <p:nvSpPr>
          <p:cNvPr id="2" name="Tekstin paikkamerkki 2">
            <a:extLst>
              <a:ext uri="{FF2B5EF4-FFF2-40B4-BE49-F238E27FC236}">
                <a16:creationId xmlns:a16="http://schemas.microsoft.com/office/drawing/2014/main" id="{54565340-6422-F8EC-913F-14C9409D46AC}"/>
              </a:ext>
            </a:extLst>
          </p:cNvPr>
          <p:cNvSpPr>
            <a:spLocks noGrp="1"/>
          </p:cNvSpPr>
          <p:nvPr>
            <p:ph idx="27" hasCustomPrompt="1"/>
          </p:nvPr>
        </p:nvSpPr>
        <p:spPr>
          <a:xfrm>
            <a:off x="682039" y="714715"/>
            <a:ext cx="7737772" cy="3706741"/>
          </a:xfrm>
          <a:prstGeom prst="rect">
            <a:avLst/>
          </a:prstGeom>
          <a:solidFill>
            <a:schemeClr val="bg1">
              <a:alpha val="90000"/>
            </a:schemeClr>
          </a:solidFill>
        </p:spPr>
        <p:txBody>
          <a:bodyPr vert="horz" lIns="91440" tIns="45720" rIns="91440" bIns="45720" rtlCol="0">
            <a:normAutofit/>
          </a:bodyPr>
          <a:lstStyle>
            <a:lvl1pPr marL="21600" marR="0" indent="0" algn="l" defTabSz="806052" rtl="0" eaLnBrk="1" fontAlgn="auto" latinLnBrk="0" hangingPunct="1">
              <a:lnSpc>
                <a:spcPts val="2000"/>
              </a:lnSpc>
              <a:spcBef>
                <a:spcPts val="0"/>
              </a:spcBef>
              <a:spcAft>
                <a:spcPts val="700"/>
              </a:spcAft>
              <a:buClrTx/>
              <a:buSzPct val="125000"/>
              <a:buFont typeface="Arial" panose="020B0604020202020204" pitchFamily="34" charset="0"/>
              <a:buNone/>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 </a:t>
            </a:r>
          </a:p>
        </p:txBody>
      </p:sp>
      <p:sp>
        <p:nvSpPr>
          <p:cNvPr id="5" name="Tekstin paikkamerkki 2">
            <a:extLst>
              <a:ext uri="{FF2B5EF4-FFF2-40B4-BE49-F238E27FC236}">
                <a16:creationId xmlns:a16="http://schemas.microsoft.com/office/drawing/2014/main" id="{DF726B36-E47F-2623-CE64-5D3E6024567D}"/>
              </a:ext>
            </a:extLst>
          </p:cNvPr>
          <p:cNvSpPr>
            <a:spLocks noGrp="1"/>
          </p:cNvSpPr>
          <p:nvPr>
            <p:ph idx="23" hasCustomPrompt="1"/>
          </p:nvPr>
        </p:nvSpPr>
        <p:spPr>
          <a:xfrm>
            <a:off x="925102" y="1666667"/>
            <a:ext cx="7283936" cy="2446528"/>
          </a:xfrm>
          <a:prstGeom prst="rect">
            <a:avLst/>
          </a:prstGeom>
        </p:spPr>
        <p:txBody>
          <a:bodyPr vert="horz" lIns="91440" tIns="45720" rIns="91440" bIns="45720" rtlCol="0">
            <a:normAutofit/>
          </a:bodyPr>
          <a:lstStyle>
            <a:lvl1pPr marL="533400" marR="0" indent="-512763" algn="l" defTabSz="806052" rtl="0" eaLnBrk="1" fontAlgn="auto" latinLnBrk="0" hangingPunct="1">
              <a:lnSpc>
                <a:spcPts val="3060"/>
              </a:lnSpc>
              <a:spcBef>
                <a:spcPts val="400"/>
              </a:spcBef>
              <a:spcAft>
                <a:spcPts val="300"/>
              </a:spcAft>
              <a:buClr>
                <a:srgbClr val="6013A0"/>
              </a:buClr>
              <a:buSzPct val="100000"/>
              <a:buFont typeface="+mj-lt"/>
              <a:buAutoNum type="arabicPeriod"/>
              <a:tabLst/>
              <a:defRPr sz="2800" b="0" i="0">
                <a:solidFill>
                  <a:srgbClr val="000000"/>
                </a:solidFill>
                <a:latin typeface="Verdana" panose="020B0604030504040204" pitchFamily="34" charset="0"/>
              </a:defRPr>
            </a:lvl1pPr>
            <a:lvl2pPr marL="814232" indent="-342900">
              <a:lnSpc>
                <a:spcPct val="100000"/>
              </a:lnSpc>
              <a:buSzPct val="125000"/>
              <a:buFont typeface="+mj-lt"/>
              <a:buAutoNum type="arabicPeriod"/>
              <a:defRPr sz="2000" b="1" i="0" baseline="0">
                <a:solidFill>
                  <a:srgbClr val="000000"/>
                </a:solidFill>
                <a:latin typeface="Verdana" panose="020B0604030504040204" pitchFamily="34" charset="0"/>
              </a:defRPr>
            </a:lvl2pPr>
            <a:lvl3pPr marL="1014791" indent="-228600">
              <a:lnSpc>
                <a:spcPct val="100000"/>
              </a:lnSpc>
              <a:buSzPct val="125000"/>
              <a:buFont typeface="+mj-lt"/>
              <a:buAutoNum type="arabicPeriod"/>
              <a:defRPr sz="1800" b="1" i="0">
                <a:solidFill>
                  <a:srgbClr val="000000"/>
                </a:solidFill>
                <a:latin typeface="Verdana" panose="020B0604030504040204" pitchFamily="34" charset="0"/>
              </a:defRPr>
            </a:lvl3pPr>
            <a:lvl4pPr marL="1338051" indent="-228600">
              <a:lnSpc>
                <a:spcPct val="100000"/>
              </a:lnSpc>
              <a:buSzPct val="125000"/>
              <a:buFont typeface="+mj-lt"/>
              <a:buAutoNum type="arabicPeriod"/>
              <a:defRPr sz="1400" b="1" i="0">
                <a:solidFill>
                  <a:srgbClr val="000000"/>
                </a:solidFill>
                <a:latin typeface="Verdana" panose="020B0604030504040204" pitchFamily="34" charset="0"/>
              </a:defRPr>
            </a:lvl4pPr>
          </a:lstStyle>
          <a:p>
            <a:pPr lvl="0"/>
            <a:r>
              <a:rPr lang="fi-FI"/>
              <a:t>Muokkaa tekstiä </a:t>
            </a:r>
          </a:p>
          <a:p>
            <a:pPr lvl="0"/>
            <a:r>
              <a:rPr lang="fi-FI"/>
              <a:t>Muokkaa tekstiä</a:t>
            </a:r>
          </a:p>
          <a:p>
            <a:pPr lvl="0"/>
            <a:r>
              <a:rPr lang="fi-FI"/>
              <a:t>Muokkaa tekstiä</a:t>
            </a:r>
          </a:p>
        </p:txBody>
      </p:sp>
      <p:sp>
        <p:nvSpPr>
          <p:cNvPr id="6" name="Tekstin paikkamerkki 28">
            <a:extLst>
              <a:ext uri="{FF2B5EF4-FFF2-40B4-BE49-F238E27FC236}">
                <a16:creationId xmlns:a16="http://schemas.microsoft.com/office/drawing/2014/main" id="{86BA0E92-8208-A1E3-8467-E94E89548CC4}"/>
              </a:ext>
            </a:extLst>
          </p:cNvPr>
          <p:cNvSpPr>
            <a:spLocks noGrp="1"/>
          </p:cNvSpPr>
          <p:nvPr>
            <p:ph type="body" sz="quarter" idx="24" hasCustomPrompt="1"/>
          </p:nvPr>
        </p:nvSpPr>
        <p:spPr>
          <a:xfrm>
            <a:off x="925102" y="1005986"/>
            <a:ext cx="7283936" cy="588571"/>
          </a:xfrm>
          <a:prstGeom prst="rect">
            <a:avLst/>
          </a:prstGeom>
        </p:spPr>
        <p:txBody>
          <a:bodyPr>
            <a:normAutofit/>
          </a:bodyPr>
          <a:lstStyle>
            <a:lvl1pPr marL="14400" indent="0">
              <a:lnSpc>
                <a:spcPts val="2700"/>
              </a:lnSpc>
              <a:spcAft>
                <a:spcPts val="0"/>
              </a:spcAft>
              <a:buFontTx/>
              <a:buNone/>
              <a:defRPr sz="2000" b="1" i="0" baseline="0">
                <a:solidFill>
                  <a:srgbClr val="6013A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
        <p:nvSpPr>
          <p:cNvPr id="4" name="Alatunnisteen paikkamerkki 2">
            <a:extLst>
              <a:ext uri="{FF2B5EF4-FFF2-40B4-BE49-F238E27FC236}">
                <a16:creationId xmlns:a16="http://schemas.microsoft.com/office/drawing/2014/main" id="{59B21E03-FA59-F0D2-E824-031529943AAA}"/>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1718243632"/>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i + yläviite">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9ABB4A2-5186-E72D-9FDE-F6B6DB532EE3}"/>
              </a:ext>
            </a:extLst>
          </p:cNvPr>
          <p:cNvPicPr>
            <a:picLocks noChangeAspect="1"/>
          </p:cNvPicPr>
          <p:nvPr userDrawn="1"/>
        </p:nvPicPr>
        <p:blipFill>
          <a:blip r:embed="rId2"/>
          <a:stretch>
            <a:fillRect/>
          </a:stretch>
        </p:blipFill>
        <p:spPr>
          <a:xfrm>
            <a:off x="8335624" y="368923"/>
            <a:ext cx="437056" cy="437032"/>
          </a:xfrm>
          <a:prstGeom prst="rect">
            <a:avLst/>
          </a:prstGeom>
        </p:spPr>
      </p:pic>
      <p:sp>
        <p:nvSpPr>
          <p:cNvPr id="12" name="Dian numeron paikkamerkki 1">
            <a:extLst>
              <a:ext uri="{FF2B5EF4-FFF2-40B4-BE49-F238E27FC236}">
                <a16:creationId xmlns:a16="http://schemas.microsoft.com/office/drawing/2014/main" id="{CE08863D-2AC1-6682-40C3-AC6C85920E65}"/>
              </a:ext>
            </a:extLst>
          </p:cNvPr>
          <p:cNvSpPr>
            <a:spLocks noGrp="1"/>
          </p:cNvSpPr>
          <p:nvPr>
            <p:ph type="sldNum" sz="quarter" idx="4"/>
          </p:nvPr>
        </p:nvSpPr>
        <p:spPr>
          <a:xfrm>
            <a:off x="8005977" y="4752579"/>
            <a:ext cx="863990" cy="166687"/>
          </a:xfrm>
          <a:prstGeom prst="rect">
            <a:avLst/>
          </a:prstGeom>
        </p:spPr>
        <p:txBody>
          <a:bodyPr vert="horz" lIns="91440" tIns="45720" rIns="91440" bIns="45720" rtlCol="0" anchor="t"/>
          <a:lstStyle>
            <a:lvl1pPr algn="r">
              <a:defRPr sz="650" b="0" i="0">
                <a:solidFill>
                  <a:srgbClr val="000000"/>
                </a:solidFill>
                <a:latin typeface="Verdana" panose="020B0604030504040204" pitchFamily="34" charset="0"/>
              </a:defRPr>
            </a:lvl1pPr>
          </a:lstStyle>
          <a:p>
            <a:fld id="{6FCB6B90-8271-4E8F-82C1-E646FBB48A2E}" type="slidenum">
              <a:rPr lang="fi-FI" smtClean="0"/>
              <a:pPr/>
              <a:t>‹#›</a:t>
            </a:fld>
            <a:endParaRPr lang="fi-FI"/>
          </a:p>
        </p:txBody>
      </p:sp>
      <p:sp>
        <p:nvSpPr>
          <p:cNvPr id="14" name="Tekstin paikkamerkki 3">
            <a:extLst>
              <a:ext uri="{FF2B5EF4-FFF2-40B4-BE49-F238E27FC236}">
                <a16:creationId xmlns:a16="http://schemas.microsoft.com/office/drawing/2014/main" id="{099D769F-1C02-99BE-5231-E7FD1EAC546E}"/>
              </a:ext>
            </a:extLst>
          </p:cNvPr>
          <p:cNvSpPr>
            <a:spLocks noGrp="1"/>
          </p:cNvSpPr>
          <p:nvPr>
            <p:ph type="body" sz="quarter" idx="19" hasCustomPrompt="1"/>
          </p:nvPr>
        </p:nvSpPr>
        <p:spPr>
          <a:xfrm>
            <a:off x="252000" y="290513"/>
            <a:ext cx="4320000" cy="250837"/>
          </a:xfrm>
          <a:prstGeom prst="rect">
            <a:avLst/>
          </a:prstGeom>
        </p:spPr>
        <p:txBody>
          <a:bodyPr anchor="t"/>
          <a:lstStyle>
            <a:lvl1pPr marL="25200" indent="0">
              <a:lnSpc>
                <a:spcPct val="100000"/>
              </a:lnSpc>
              <a:spcBef>
                <a:spcPts val="0"/>
              </a:spcBef>
              <a:spcAft>
                <a:spcPts val="0"/>
              </a:spcAft>
              <a:buFontTx/>
              <a:buNone/>
              <a:defRPr sz="1000" b="0" kern="1200" spc="0" baseline="0">
                <a:solidFill>
                  <a:srgbClr val="000000"/>
                </a:solidFill>
              </a:defRPr>
            </a:lvl1pPr>
            <a:lvl2pPr marL="314865" indent="0">
              <a:buFontTx/>
              <a:buNone/>
              <a:defRPr/>
            </a:lvl2pPr>
            <a:lvl3pPr marL="629724" indent="0">
              <a:buFontTx/>
              <a:buNone/>
              <a:defRPr/>
            </a:lvl3pPr>
            <a:lvl4pPr marL="944589" indent="0">
              <a:buFontTx/>
              <a:buNone/>
              <a:defRPr/>
            </a:lvl4pPr>
            <a:lvl5pPr marL="1267851" indent="0">
              <a:buFontTx/>
              <a:buNone/>
              <a:defRPr/>
            </a:lvl5pPr>
          </a:lstStyle>
          <a:p>
            <a:pPr lvl="0"/>
            <a:r>
              <a:rPr lang="en-US" err="1"/>
              <a:t>Väliotsikko</a:t>
            </a:r>
            <a:r>
              <a:rPr lang="en-US"/>
              <a:t> </a:t>
            </a:r>
            <a:r>
              <a:rPr lang="en-US" err="1"/>
              <a:t>yläviitteenä</a:t>
            </a:r>
            <a:endParaRPr lang="fi-FI"/>
          </a:p>
        </p:txBody>
      </p:sp>
      <p:sp>
        <p:nvSpPr>
          <p:cNvPr id="15" name="Tekstin paikkamerkki 2">
            <a:extLst>
              <a:ext uri="{FF2B5EF4-FFF2-40B4-BE49-F238E27FC236}">
                <a16:creationId xmlns:a16="http://schemas.microsoft.com/office/drawing/2014/main" id="{E3080A6A-C17E-2040-B465-72D70305F574}"/>
              </a:ext>
            </a:extLst>
          </p:cNvPr>
          <p:cNvSpPr>
            <a:spLocks noGrp="1"/>
          </p:cNvSpPr>
          <p:nvPr>
            <p:ph idx="20"/>
          </p:nvPr>
        </p:nvSpPr>
        <p:spPr>
          <a:xfrm>
            <a:off x="1072800" y="1582404"/>
            <a:ext cx="7171200" cy="2894345"/>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a:solidFill>
                  <a:srgbClr val="000000"/>
                </a:solidFill>
              </a:defRPr>
            </a:lvl1pPr>
            <a:lvl2pPr indent="-158400">
              <a:lnSpc>
                <a:spcPts val="1800"/>
              </a:lnSpc>
              <a:spcBef>
                <a:spcPts val="200"/>
              </a:spcBef>
              <a:spcAft>
                <a:spcPts val="200"/>
              </a:spcAft>
              <a:buSzPct val="125000"/>
              <a:defRPr sz="1300" baseline="0">
                <a:solidFill>
                  <a:srgbClr val="000000"/>
                </a:solidFill>
              </a:defRPr>
            </a:lvl2pPr>
            <a:lvl3pPr indent="-158400">
              <a:lnSpc>
                <a:spcPts val="1800"/>
              </a:lnSpc>
              <a:spcBef>
                <a:spcPts val="200"/>
              </a:spcBef>
              <a:spcAft>
                <a:spcPts val="200"/>
              </a:spcAft>
              <a:buSzPct val="125000"/>
              <a:defRPr sz="1050">
                <a:solidFill>
                  <a:srgbClr val="000000"/>
                </a:solidFill>
              </a:defRPr>
            </a:lvl3pPr>
            <a:lvl4pPr indent="-158400">
              <a:lnSpc>
                <a:spcPts val="1800"/>
              </a:lnSpc>
              <a:spcBef>
                <a:spcPts val="200"/>
              </a:spcBef>
              <a:spcAft>
                <a:spcPts val="200"/>
              </a:spcAft>
              <a:buSzPct val="125000"/>
              <a:defRPr sz="1050">
                <a:solidFill>
                  <a:srgbClr val="000000"/>
                </a:solidFill>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8" name="Tekstin paikkamerkki 28">
            <a:extLst>
              <a:ext uri="{FF2B5EF4-FFF2-40B4-BE49-F238E27FC236}">
                <a16:creationId xmlns:a16="http://schemas.microsoft.com/office/drawing/2014/main" id="{9FBE51FB-8106-E248-1B10-D1CC6B240E15}"/>
              </a:ext>
            </a:extLst>
          </p:cNvPr>
          <p:cNvSpPr>
            <a:spLocks noGrp="1"/>
          </p:cNvSpPr>
          <p:nvPr>
            <p:ph type="body" sz="quarter" idx="21" hasCustomPrompt="1"/>
          </p:nvPr>
        </p:nvSpPr>
        <p:spPr>
          <a:xfrm>
            <a:off x="1072800" y="1102949"/>
            <a:ext cx="7171200" cy="475025"/>
          </a:xfrm>
          <a:prstGeom prst="rect">
            <a:avLst/>
          </a:prstGeom>
        </p:spPr>
        <p:txBody>
          <a:bodyPr/>
          <a:lstStyle>
            <a:lvl1pPr marL="14400" indent="0">
              <a:lnSpc>
                <a:spcPts val="2700"/>
              </a:lnSpc>
              <a:spcAft>
                <a:spcPts val="0"/>
              </a:spcAft>
              <a:buFontTx/>
              <a:buNone/>
              <a:defRPr sz="2200" b="1" baseline="0">
                <a:solidFill>
                  <a:srgbClr val="000000"/>
                </a:solidFill>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
        <p:nvSpPr>
          <p:cNvPr id="2" name="Tekstin paikkamerkki 2">
            <a:extLst>
              <a:ext uri="{FF2B5EF4-FFF2-40B4-BE49-F238E27FC236}">
                <a16:creationId xmlns:a16="http://schemas.microsoft.com/office/drawing/2014/main" id="{FFA7DBA4-69C9-4236-5603-E95A43ED36F4}"/>
              </a:ext>
            </a:extLst>
          </p:cNvPr>
          <p:cNvSpPr>
            <a:spLocks noGrp="1"/>
          </p:cNvSpPr>
          <p:nvPr>
            <p:ph type="body" sz="quarter" idx="18" hasCustomPrompt="1"/>
          </p:nvPr>
        </p:nvSpPr>
        <p:spPr>
          <a:xfrm>
            <a:off x="2334682" y="4749342"/>
            <a:ext cx="3670192" cy="169924"/>
          </a:xfrm>
          <a:prstGeom prst="rect">
            <a:avLst/>
          </a:prstGeom>
        </p:spPr>
        <p:txBody>
          <a:bodyPr>
            <a:noAutofit/>
          </a:bodyPr>
          <a:lstStyle>
            <a:lvl1pPr marL="0" indent="0">
              <a:lnSpc>
                <a:spcPct val="100000"/>
              </a:lnSpc>
              <a:spcBef>
                <a:spcPts val="0"/>
              </a:spcBef>
              <a:spcAft>
                <a:spcPts val="0"/>
              </a:spcAft>
              <a:buFontTx/>
              <a:buNone/>
              <a:defRPr sz="650" b="0" i="0" spc="0" baseline="0">
                <a:solidFill>
                  <a:srgbClr val="000000"/>
                </a:solidFill>
                <a:latin typeface="Verdana" panose="020B0604030504040204" pitchFamily="34" charset="0"/>
              </a:defRPr>
            </a:lvl1pPr>
          </a:lstStyle>
          <a:p>
            <a:pPr lvl="0"/>
            <a:r>
              <a:rPr lang="fi-FI"/>
              <a:t>Lähde tähän</a:t>
            </a:r>
          </a:p>
        </p:txBody>
      </p:sp>
      <p:sp>
        <p:nvSpPr>
          <p:cNvPr id="4" name="Päivämäärän paikkamerkki 3">
            <a:extLst>
              <a:ext uri="{FF2B5EF4-FFF2-40B4-BE49-F238E27FC236}">
                <a16:creationId xmlns:a16="http://schemas.microsoft.com/office/drawing/2014/main" id="{A5D68E8D-5D3E-7712-2CB9-4D5223CAEA8F}"/>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5" name="Alatunnisteen paikkamerkki 4">
            <a:extLst>
              <a:ext uri="{FF2B5EF4-FFF2-40B4-BE49-F238E27FC236}">
                <a16:creationId xmlns:a16="http://schemas.microsoft.com/office/drawing/2014/main" id="{AF0B7FDF-0BC8-0872-5D36-F784C4A8BF2D}"/>
              </a:ext>
            </a:extLst>
          </p:cNvPr>
          <p:cNvSpPr>
            <a:spLocks noGrp="1"/>
          </p:cNvSpPr>
          <p:nvPr>
            <p:ph type="ftr" sz="quarter" idx="3"/>
          </p:nvPr>
        </p:nvSpPr>
        <p:spPr>
          <a:xfrm>
            <a:off x="1111307" y="4751463"/>
            <a:ext cx="1223375"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269094208"/>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ioletti 1">
    <p:bg>
      <p:bgPr>
        <a:solidFill>
          <a:srgbClr val="8A0EA6"/>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8A0DA6"/>
                </a:solidFill>
                <a:latin typeface="Verdana" panose="020B0604030504040204" pitchFamily="34" charset="0"/>
              </a:defRPr>
            </a:lvl1pPr>
          </a:lstStyle>
          <a:p>
            <a:r>
              <a:rPr lang="fi-FI"/>
              <a:t>Lisää kuva </a:t>
            </a:r>
            <a:br>
              <a:rPr lang="fi-FI"/>
            </a:br>
            <a:r>
              <a:rPr lang="fi-FI"/>
              <a:t>napsauttamalla</a:t>
            </a:r>
            <a:br>
              <a:rPr lang="fi-FI"/>
            </a:br>
            <a:r>
              <a:rPr lang="fi-FI"/>
              <a:t>kuvaketta</a:t>
            </a:r>
          </a:p>
        </p:txBody>
      </p:sp>
      <p:pic>
        <p:nvPicPr>
          <p:cNvPr id="2" name="Kuva 1">
            <a:extLst>
              <a:ext uri="{FF2B5EF4-FFF2-40B4-BE49-F238E27FC236}">
                <a16:creationId xmlns:a16="http://schemas.microsoft.com/office/drawing/2014/main" id="{EE48AC59-91DB-104E-AB4A-72FCFE9E9FF9}"/>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4" name="object 5" descr="$PPTXTitle">
            <a:extLst>
              <a:ext uri="{FF2B5EF4-FFF2-40B4-BE49-F238E27FC236}">
                <a16:creationId xmlns:a16="http://schemas.microsoft.com/office/drawing/2014/main" id="{367165A2-ED36-D5EA-5765-3E5AF1699828}"/>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3615672677"/>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oletti 2">
    <p:bg>
      <p:bgPr>
        <a:solidFill>
          <a:srgbClr val="8A0EA6"/>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12" name="Alatunnisteen paikkamerkki 2">
            <a:extLst>
              <a:ext uri="{FF2B5EF4-FFF2-40B4-BE49-F238E27FC236}">
                <a16:creationId xmlns:a16="http://schemas.microsoft.com/office/drawing/2014/main" id="{9A505FDC-4B3D-0CB5-4E0F-19F0C7EBC7F5}"/>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977737847"/>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ioletti 3">
    <p:bg>
      <p:bgPr>
        <a:solidFill>
          <a:srgbClr val="8A0FA6"/>
        </a:solidFill>
        <a:effectLst/>
      </p:bgPr>
    </p:bg>
    <p:spTree>
      <p:nvGrpSpPr>
        <p:cNvPr id="1" name=""/>
        <p:cNvGrpSpPr/>
        <p:nvPr/>
      </p:nvGrpSpPr>
      <p:grpSpPr>
        <a:xfrm>
          <a:off x="0" y="0"/>
          <a:ext cx="0" cy="0"/>
          <a:chOff x="0" y="0"/>
          <a:chExt cx="0" cy="0"/>
        </a:xfrm>
      </p:grpSpPr>
      <p:sp>
        <p:nvSpPr>
          <p:cNvPr id="29" name="Tekstin paikkamerkki 2">
            <a:extLst>
              <a:ext uri="{FF2B5EF4-FFF2-40B4-BE49-F238E27FC236}">
                <a16:creationId xmlns:a16="http://schemas.microsoft.com/office/drawing/2014/main" id="{A313FCB6-5425-E2A0-4B94-C8745ACA0941}"/>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30" name="Kuvan paikkamerkki 6">
            <a:extLst>
              <a:ext uri="{FF2B5EF4-FFF2-40B4-BE49-F238E27FC236}">
                <a16:creationId xmlns:a16="http://schemas.microsoft.com/office/drawing/2014/main" id="{419080B4-1143-EBD4-04A7-F2ADFFB3B9D9}"/>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8A0DA6"/>
                </a:solidFill>
                <a:latin typeface="Verdana" panose="020B0604030504040204" pitchFamily="34" charset="0"/>
              </a:defRPr>
            </a:lvl1pPr>
          </a:lstStyle>
          <a:p>
            <a:r>
              <a:rPr lang="fi-FI"/>
              <a:t>Lisää kuva </a:t>
            </a:r>
            <a:br>
              <a:rPr lang="fi-FI"/>
            </a:br>
            <a:r>
              <a:rPr lang="fi-FI"/>
              <a:t>napsauttamalla</a:t>
            </a:r>
            <a:br>
              <a:rPr lang="fi-FI"/>
            </a:br>
            <a:r>
              <a:rPr lang="fi-FI"/>
              <a:t>kuvaketta</a:t>
            </a:r>
          </a:p>
        </p:txBody>
      </p:sp>
      <p:sp>
        <p:nvSpPr>
          <p:cNvPr id="31" name="Tekstin paikkamerkki 28">
            <a:extLst>
              <a:ext uri="{FF2B5EF4-FFF2-40B4-BE49-F238E27FC236}">
                <a16:creationId xmlns:a16="http://schemas.microsoft.com/office/drawing/2014/main" id="{B79E7202-1F76-B2D2-4B43-D432AE90322B}"/>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
        <p:nvSpPr>
          <p:cNvPr id="4" name="Päivämäärän paikkamerkki 3">
            <a:extLst>
              <a:ext uri="{FF2B5EF4-FFF2-40B4-BE49-F238E27FC236}">
                <a16:creationId xmlns:a16="http://schemas.microsoft.com/office/drawing/2014/main" id="{D7A09E45-4604-2692-FADF-FA9F985B0B31}"/>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5" name="Alatunnisteen paikkamerkki 4">
            <a:extLst>
              <a:ext uri="{FF2B5EF4-FFF2-40B4-BE49-F238E27FC236}">
                <a16:creationId xmlns:a16="http://schemas.microsoft.com/office/drawing/2014/main" id="{1E181BE2-D98D-5C62-656A-5DC088DE18EC}"/>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762622885"/>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aalea violetti 1">
    <p:bg>
      <p:bgPr>
        <a:solidFill>
          <a:srgbClr val="DED9F1"/>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E0F4DA5A-BBFB-E073-AEDE-C72C6074E39F}"/>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Kuvan paikkamerkki 6">
            <a:extLst>
              <a:ext uri="{FF2B5EF4-FFF2-40B4-BE49-F238E27FC236}">
                <a16:creationId xmlns:a16="http://schemas.microsoft.com/office/drawing/2014/main" id="{C551263D-A846-31E2-ECC8-BF6A08798599}"/>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401C80"/>
                </a:solidFill>
                <a:latin typeface="Verdana" panose="020B0604030504040204" pitchFamily="34" charset="0"/>
              </a:defRPr>
            </a:lvl1pPr>
          </a:lstStyle>
          <a:p>
            <a:r>
              <a:rPr lang="fi-FI"/>
              <a:t>Lisää kuva </a:t>
            </a:r>
            <a:br>
              <a:rPr lang="fi-FI"/>
            </a:br>
            <a:r>
              <a:rPr lang="fi-FI"/>
              <a:t>napsauttamalla</a:t>
            </a:r>
            <a:br>
              <a:rPr lang="fi-FI"/>
            </a:br>
            <a:r>
              <a:rPr lang="fi-FI"/>
              <a:t>kuvaketta</a:t>
            </a:r>
          </a:p>
        </p:txBody>
      </p:sp>
      <p:sp>
        <p:nvSpPr>
          <p:cNvPr id="4" name="object 5" descr="$PPTXTitle">
            <a:extLst>
              <a:ext uri="{FF2B5EF4-FFF2-40B4-BE49-F238E27FC236}">
                <a16:creationId xmlns:a16="http://schemas.microsoft.com/office/drawing/2014/main" id="{780BED13-2C1B-5DD5-885A-A0E58FBF6111}"/>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421C8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3067519822"/>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aalea violetti 2">
    <p:bg>
      <p:bgPr>
        <a:solidFill>
          <a:srgbClr val="DFD8F3"/>
        </a:solidFill>
        <a:effectLst/>
      </p:bgPr>
    </p:bg>
    <p:spTree>
      <p:nvGrpSpPr>
        <p:cNvPr id="1" name=""/>
        <p:cNvGrpSpPr/>
        <p:nvPr/>
      </p:nvGrpSpPr>
      <p:grpSpPr>
        <a:xfrm>
          <a:off x="0" y="0"/>
          <a:ext cx="0" cy="0"/>
          <a:chOff x="0" y="0"/>
          <a:chExt cx="0" cy="0"/>
        </a:xfrm>
      </p:grpSpPr>
      <p:sp>
        <p:nvSpPr>
          <p:cNvPr id="7" name="object 7">
            <a:extLst>
              <a:ext uri="{FF2B5EF4-FFF2-40B4-BE49-F238E27FC236}">
                <a16:creationId xmlns:a16="http://schemas.microsoft.com/office/drawing/2014/main" id="{8CB78D79-ABFC-46DD-BBD0-710DE7B2C1D3}"/>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
        <p:nvSpPr>
          <p:cNvPr id="8" name="Alatunnisteen paikkamerkki 2">
            <a:extLst>
              <a:ext uri="{FF2B5EF4-FFF2-40B4-BE49-F238E27FC236}">
                <a16:creationId xmlns:a16="http://schemas.microsoft.com/office/drawing/2014/main" id="{E4C09417-ED41-094F-D670-530B2347DD94}"/>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125488774"/>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aalea violetti 3">
    <p:bg>
      <p:bgPr>
        <a:solidFill>
          <a:srgbClr val="DFD8F3"/>
        </a:solidFill>
        <a:effectLst/>
      </p:bgPr>
    </p:bg>
    <p:spTree>
      <p:nvGrpSpPr>
        <p:cNvPr id="1" name=""/>
        <p:cNvGrpSpPr/>
        <p:nvPr/>
      </p:nvGrpSpPr>
      <p:grpSpPr>
        <a:xfrm>
          <a:off x="0" y="0"/>
          <a:ext cx="0" cy="0"/>
          <a:chOff x="0" y="0"/>
          <a:chExt cx="0" cy="0"/>
        </a:xfrm>
      </p:grpSpPr>
      <p:sp>
        <p:nvSpPr>
          <p:cNvPr id="5" name="Kuvan paikkamerkki 6">
            <a:extLst>
              <a:ext uri="{FF2B5EF4-FFF2-40B4-BE49-F238E27FC236}">
                <a16:creationId xmlns:a16="http://schemas.microsoft.com/office/drawing/2014/main" id="{4807AD4B-B9CC-BEE1-F628-7BA61550EAAB}"/>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401C80"/>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8" name="Päivämäärän paikkamerkki 3">
            <a:extLst>
              <a:ext uri="{FF2B5EF4-FFF2-40B4-BE49-F238E27FC236}">
                <a16:creationId xmlns:a16="http://schemas.microsoft.com/office/drawing/2014/main" id="{89D6F2BC-1BE6-D85A-7225-8136DD01972A}"/>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9" name="Alatunnisteen paikkamerkki 4">
            <a:extLst>
              <a:ext uri="{FF2B5EF4-FFF2-40B4-BE49-F238E27FC236}">
                <a16:creationId xmlns:a16="http://schemas.microsoft.com/office/drawing/2014/main" id="{C67434BC-A662-EE02-481B-DF8792EF7A34}"/>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3" name="Tekstin paikkamerkki 2">
            <a:extLst>
              <a:ext uri="{FF2B5EF4-FFF2-40B4-BE49-F238E27FC236}">
                <a16:creationId xmlns:a16="http://schemas.microsoft.com/office/drawing/2014/main" id="{A1F6FF31-0211-25E2-040A-E1B57C9F1B2F}"/>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Tekstin paikkamerkki 28">
            <a:extLst>
              <a:ext uri="{FF2B5EF4-FFF2-40B4-BE49-F238E27FC236}">
                <a16:creationId xmlns:a16="http://schemas.microsoft.com/office/drawing/2014/main" id="{498635FE-C03E-ABC2-6054-AEDB6AFA1CBC}"/>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3024433100"/>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nkki 1">
    <p:bg>
      <p:bgPr>
        <a:solidFill>
          <a:srgbClr val="FF01B8"/>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123B5917-A986-DCB4-53B3-DE948AF6E0C9}"/>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Kuvan paikkamerkki 6">
            <a:extLst>
              <a:ext uri="{FF2B5EF4-FFF2-40B4-BE49-F238E27FC236}">
                <a16:creationId xmlns:a16="http://schemas.microsoft.com/office/drawing/2014/main" id="{941B221A-C4D5-0499-D950-DF7CF6F4245B}"/>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FF00B8"/>
                </a:solidFill>
                <a:latin typeface="Verdana" panose="020B0604030504040204" pitchFamily="34" charset="0"/>
              </a:defRPr>
            </a:lvl1pPr>
          </a:lstStyle>
          <a:p>
            <a:r>
              <a:rPr lang="fi-FI"/>
              <a:t>Lisää kuva </a:t>
            </a:r>
            <a:br>
              <a:rPr lang="fi-FI"/>
            </a:br>
            <a:r>
              <a:rPr lang="fi-FI"/>
              <a:t>napsauttamalla</a:t>
            </a:r>
            <a:br>
              <a:rPr lang="fi-FI"/>
            </a:br>
            <a:r>
              <a:rPr lang="fi-FI"/>
              <a:t>kuvaketta</a:t>
            </a:r>
          </a:p>
        </p:txBody>
      </p:sp>
      <p:sp>
        <p:nvSpPr>
          <p:cNvPr id="4" name="object 5" descr="$PPTXTitle">
            <a:extLst>
              <a:ext uri="{FF2B5EF4-FFF2-40B4-BE49-F238E27FC236}">
                <a16:creationId xmlns:a16="http://schemas.microsoft.com/office/drawing/2014/main" id="{40E22404-4D34-6459-9A54-9642E38621AC}"/>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2045527991"/>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nkki 2">
    <p:bg>
      <p:bgPr>
        <a:solidFill>
          <a:srgbClr val="FF01B8"/>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13" name="Alatunnisteen paikkamerkki 2">
            <a:extLst>
              <a:ext uri="{FF2B5EF4-FFF2-40B4-BE49-F238E27FC236}">
                <a16:creationId xmlns:a16="http://schemas.microsoft.com/office/drawing/2014/main" id="{9F3FABFF-56B6-EA03-B4D8-BBD985F3D4BC}"/>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831340357"/>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nkki 3">
    <p:bg>
      <p:bgPr>
        <a:solidFill>
          <a:srgbClr val="FF00B8"/>
        </a:solidFill>
        <a:effectLst/>
      </p:bgPr>
    </p:bg>
    <p:spTree>
      <p:nvGrpSpPr>
        <p:cNvPr id="1" name=""/>
        <p:cNvGrpSpPr/>
        <p:nvPr/>
      </p:nvGrpSpPr>
      <p:grpSpPr>
        <a:xfrm>
          <a:off x="0" y="0"/>
          <a:ext cx="0" cy="0"/>
          <a:chOff x="0" y="0"/>
          <a:chExt cx="0" cy="0"/>
        </a:xfrm>
      </p:grpSpPr>
      <p:sp>
        <p:nvSpPr>
          <p:cNvPr id="5" name="Kuvan paikkamerkki 6">
            <a:extLst>
              <a:ext uri="{FF2B5EF4-FFF2-40B4-BE49-F238E27FC236}">
                <a16:creationId xmlns:a16="http://schemas.microsoft.com/office/drawing/2014/main" id="{4807AD4B-B9CC-BEE1-F628-7BA61550EAAB}"/>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8" name="Päivämäärän paikkamerkki 3">
            <a:extLst>
              <a:ext uri="{FF2B5EF4-FFF2-40B4-BE49-F238E27FC236}">
                <a16:creationId xmlns:a16="http://schemas.microsoft.com/office/drawing/2014/main" id="{89D6F2BC-1BE6-D85A-7225-8136DD01972A}"/>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9" name="Alatunnisteen paikkamerkki 4">
            <a:extLst>
              <a:ext uri="{FF2B5EF4-FFF2-40B4-BE49-F238E27FC236}">
                <a16:creationId xmlns:a16="http://schemas.microsoft.com/office/drawing/2014/main" id="{C67434BC-A662-EE02-481B-DF8792EF7A34}"/>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10" name="Tekstin paikkamerkki 2">
            <a:extLst>
              <a:ext uri="{FF2B5EF4-FFF2-40B4-BE49-F238E27FC236}">
                <a16:creationId xmlns:a16="http://schemas.microsoft.com/office/drawing/2014/main" id="{1C8301C8-67E9-5672-3E2A-E7B8A2E22F2C}"/>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1" name="Tekstin paikkamerkki 28">
            <a:extLst>
              <a:ext uri="{FF2B5EF4-FFF2-40B4-BE49-F238E27FC236}">
                <a16:creationId xmlns:a16="http://schemas.microsoft.com/office/drawing/2014/main" id="{2D2D8F80-3432-6620-C951-D29A4C7D06E6}"/>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1576672449"/>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aalea pinkki 1">
    <p:bg>
      <p:bgPr>
        <a:solidFill>
          <a:srgbClr val="FFE0F5"/>
        </a:solidFill>
        <a:effectLst/>
      </p:bgPr>
    </p:bg>
    <p:spTree>
      <p:nvGrpSpPr>
        <p:cNvPr id="1" name=""/>
        <p:cNvGrpSpPr/>
        <p:nvPr/>
      </p:nvGrpSpPr>
      <p:grpSpPr>
        <a:xfrm>
          <a:off x="0" y="0"/>
          <a:ext cx="0" cy="0"/>
          <a:chOff x="0" y="0"/>
          <a:chExt cx="0" cy="0"/>
        </a:xfrm>
      </p:grpSpPr>
      <p:pic>
        <p:nvPicPr>
          <p:cNvPr id="14" name="Kuva 13">
            <a:extLst>
              <a:ext uri="{FF2B5EF4-FFF2-40B4-BE49-F238E27FC236}">
                <a16:creationId xmlns:a16="http://schemas.microsoft.com/office/drawing/2014/main" id="{2EBD428E-35ED-4B57-C2CD-45E3CE61CD45}"/>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2" name="Kuvan paikkamerkki 6">
            <a:extLst>
              <a:ext uri="{FF2B5EF4-FFF2-40B4-BE49-F238E27FC236}">
                <a16:creationId xmlns:a16="http://schemas.microsoft.com/office/drawing/2014/main" id="{25D589C4-2997-F9A2-3232-C32B97357D65}"/>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FF00B8"/>
                </a:solidFill>
                <a:latin typeface="Verdana" panose="020B0604030504040204" pitchFamily="34" charset="0"/>
              </a:defRPr>
            </a:lvl1pPr>
          </a:lstStyle>
          <a:p>
            <a:r>
              <a:rPr lang="fi-FI"/>
              <a:t>Lisää kuva </a:t>
            </a:r>
            <a:br>
              <a:rPr lang="fi-FI"/>
            </a:br>
            <a:r>
              <a:rPr lang="fi-FI"/>
              <a:t>napsauttamalla</a:t>
            </a:r>
            <a:br>
              <a:rPr lang="fi-FI"/>
            </a:br>
            <a:r>
              <a:rPr lang="fi-FI"/>
              <a:t>kuvaketta</a:t>
            </a:r>
          </a:p>
        </p:txBody>
      </p:sp>
      <p:sp>
        <p:nvSpPr>
          <p:cNvPr id="3" name="object 5" descr="$PPTXTitle">
            <a:extLst>
              <a:ext uri="{FF2B5EF4-FFF2-40B4-BE49-F238E27FC236}">
                <a16:creationId xmlns:a16="http://schemas.microsoft.com/office/drawing/2014/main" id="{847BF390-F276-6641-DD60-E427153636FD}"/>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FF00B8"/>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885936171"/>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aalea pinkki 2">
    <p:bg>
      <p:bgPr>
        <a:solidFill>
          <a:srgbClr val="FFE0F5"/>
        </a:solidFill>
        <a:effectLst/>
      </p:bgPr>
    </p:bg>
    <p:spTree>
      <p:nvGrpSpPr>
        <p:cNvPr id="1" name=""/>
        <p:cNvGrpSpPr/>
        <p:nvPr/>
      </p:nvGrpSpPr>
      <p:grpSpPr>
        <a:xfrm>
          <a:off x="0" y="0"/>
          <a:ext cx="0" cy="0"/>
          <a:chOff x="0" y="0"/>
          <a:chExt cx="0" cy="0"/>
        </a:xfrm>
      </p:grpSpPr>
      <p:sp>
        <p:nvSpPr>
          <p:cNvPr id="2" name="object 7">
            <a:extLst>
              <a:ext uri="{FF2B5EF4-FFF2-40B4-BE49-F238E27FC236}">
                <a16:creationId xmlns:a16="http://schemas.microsoft.com/office/drawing/2014/main" id="{181F173E-A466-9659-B6A9-D0B2D0719971}"/>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4" name="object 5" descr="$PPTXTitle">
            <a:extLst>
              <a:ext uri="{FF2B5EF4-FFF2-40B4-BE49-F238E27FC236}">
                <a16:creationId xmlns:a16="http://schemas.microsoft.com/office/drawing/2014/main" id="{21D40C90-9279-E63B-6B7C-702BEB28064E}"/>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
        <p:nvSpPr>
          <p:cNvPr id="3" name="Alatunnisteen paikkamerkki 2">
            <a:extLst>
              <a:ext uri="{FF2B5EF4-FFF2-40B4-BE49-F238E27FC236}">
                <a16:creationId xmlns:a16="http://schemas.microsoft.com/office/drawing/2014/main" id="{65636AC8-07D1-D34B-06C3-DFB6250672AB}"/>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35324960"/>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aalea pinkki 3">
    <p:bg>
      <p:bgPr>
        <a:solidFill>
          <a:srgbClr val="FFE0F5"/>
        </a:solidFill>
        <a:effectLst/>
      </p:bgPr>
    </p:bg>
    <p:spTree>
      <p:nvGrpSpPr>
        <p:cNvPr id="1" name=""/>
        <p:cNvGrpSpPr/>
        <p:nvPr/>
      </p:nvGrpSpPr>
      <p:grpSpPr>
        <a:xfrm>
          <a:off x="0" y="0"/>
          <a:ext cx="0" cy="0"/>
          <a:chOff x="0" y="0"/>
          <a:chExt cx="0" cy="0"/>
        </a:xfrm>
      </p:grpSpPr>
      <p:sp>
        <p:nvSpPr>
          <p:cNvPr id="4" name="Kuvan paikkamerkki 6">
            <a:extLst>
              <a:ext uri="{FF2B5EF4-FFF2-40B4-BE49-F238E27FC236}">
                <a16:creationId xmlns:a16="http://schemas.microsoft.com/office/drawing/2014/main" id="{69069D9F-7083-18FF-75D8-2FBBBF57F4F7}"/>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000000"/>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6" name="Päivämäärän paikkamerkki 3">
            <a:extLst>
              <a:ext uri="{FF2B5EF4-FFF2-40B4-BE49-F238E27FC236}">
                <a16:creationId xmlns:a16="http://schemas.microsoft.com/office/drawing/2014/main" id="{CBD2427A-3325-BFF6-A971-708863DCA39A}"/>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7" name="Alatunnisteen paikkamerkki 4">
            <a:extLst>
              <a:ext uri="{FF2B5EF4-FFF2-40B4-BE49-F238E27FC236}">
                <a16:creationId xmlns:a16="http://schemas.microsoft.com/office/drawing/2014/main" id="{25019B62-C7B9-710E-9204-05E5E6CA43DC}"/>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2" name="Tekstin paikkamerkki 2">
            <a:extLst>
              <a:ext uri="{FF2B5EF4-FFF2-40B4-BE49-F238E27FC236}">
                <a16:creationId xmlns:a16="http://schemas.microsoft.com/office/drawing/2014/main" id="{881A8635-208C-D59E-59CB-F7EA88B5B485}"/>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8" name="Tekstin paikkamerkki 28">
            <a:extLst>
              <a:ext uri="{FF2B5EF4-FFF2-40B4-BE49-F238E27FC236}">
                <a16:creationId xmlns:a16="http://schemas.microsoft.com/office/drawing/2014/main" id="{4887485B-6B4A-08B0-ED27-317183B00652}"/>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488854090"/>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ninen 1">
    <p:bg>
      <p:bgPr>
        <a:solidFill>
          <a:srgbClr val="151E94"/>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151E94"/>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pic>
        <p:nvPicPr>
          <p:cNvPr id="25" name="Kuva 24">
            <a:extLst>
              <a:ext uri="{FF2B5EF4-FFF2-40B4-BE49-F238E27FC236}">
                <a16:creationId xmlns:a16="http://schemas.microsoft.com/office/drawing/2014/main" id="{061F3CFE-A944-7907-1612-D14F9CE9A505}"/>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2" name="object 5" descr="$PPTXTitle">
            <a:extLst>
              <a:ext uri="{FF2B5EF4-FFF2-40B4-BE49-F238E27FC236}">
                <a16:creationId xmlns:a16="http://schemas.microsoft.com/office/drawing/2014/main" id="{B30998DD-455B-D28C-3E30-2A08A808CF6A}"/>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828959795"/>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ninen 2">
    <p:bg>
      <p:bgPr>
        <a:solidFill>
          <a:srgbClr val="151E94"/>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12" name="Alatunnisteen paikkamerkki 2">
            <a:extLst>
              <a:ext uri="{FF2B5EF4-FFF2-40B4-BE49-F238E27FC236}">
                <a16:creationId xmlns:a16="http://schemas.microsoft.com/office/drawing/2014/main" id="{B3149A16-B753-5F7D-5860-9FC43C9707C3}"/>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097967945"/>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ininen 3">
    <p:bg>
      <p:bgPr>
        <a:solidFill>
          <a:srgbClr val="141F94"/>
        </a:solidFill>
        <a:effectLst/>
      </p:bgPr>
    </p:bg>
    <p:spTree>
      <p:nvGrpSpPr>
        <p:cNvPr id="1" name=""/>
        <p:cNvGrpSpPr/>
        <p:nvPr/>
      </p:nvGrpSpPr>
      <p:grpSpPr>
        <a:xfrm>
          <a:off x="0" y="0"/>
          <a:ext cx="0" cy="0"/>
          <a:chOff x="0" y="0"/>
          <a:chExt cx="0" cy="0"/>
        </a:xfrm>
      </p:grpSpPr>
      <p:sp>
        <p:nvSpPr>
          <p:cNvPr id="24" name="Tekstin paikkamerkki 2">
            <a:extLst>
              <a:ext uri="{FF2B5EF4-FFF2-40B4-BE49-F238E27FC236}">
                <a16:creationId xmlns:a16="http://schemas.microsoft.com/office/drawing/2014/main" id="{71FCADAE-4CCA-13C4-B511-2714C9B986E2}"/>
              </a:ext>
            </a:extLst>
          </p:cNvPr>
          <p:cNvSpPr>
            <a:spLocks noGrp="1"/>
          </p:cNvSpPr>
          <p:nvPr>
            <p:ph idx="21"/>
          </p:nvPr>
        </p:nvSpPr>
        <p:spPr>
          <a:xfrm>
            <a:off x="378694" y="1139892"/>
            <a:ext cx="3844800" cy="2993983"/>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25" name="Kuvan paikkamerkki 6">
            <a:extLst>
              <a:ext uri="{FF2B5EF4-FFF2-40B4-BE49-F238E27FC236}">
                <a16:creationId xmlns:a16="http://schemas.microsoft.com/office/drawing/2014/main" id="{E8E6CE7E-369C-3495-F29D-4F70E33F6C85}"/>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151E94"/>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26" name="Tekstin paikkamerkki 28">
            <a:extLst>
              <a:ext uri="{FF2B5EF4-FFF2-40B4-BE49-F238E27FC236}">
                <a16:creationId xmlns:a16="http://schemas.microsoft.com/office/drawing/2014/main" id="{B52A224E-69BA-AAAD-1358-1267E94D65B2}"/>
              </a:ext>
            </a:extLst>
          </p:cNvPr>
          <p:cNvSpPr>
            <a:spLocks noGrp="1"/>
          </p:cNvSpPr>
          <p:nvPr>
            <p:ph type="body" sz="quarter" idx="22" hasCustomPrompt="1"/>
          </p:nvPr>
        </p:nvSpPr>
        <p:spPr>
          <a:xfrm>
            <a:off x="382957" y="358530"/>
            <a:ext cx="3844800"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
        <p:nvSpPr>
          <p:cNvPr id="3" name="Päivämäärän paikkamerkki 3">
            <a:extLst>
              <a:ext uri="{FF2B5EF4-FFF2-40B4-BE49-F238E27FC236}">
                <a16:creationId xmlns:a16="http://schemas.microsoft.com/office/drawing/2014/main" id="{1F41AF30-8C79-33EC-CB91-7ED9EB2100FD}"/>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4" name="Alatunnisteen paikkamerkki 4">
            <a:extLst>
              <a:ext uri="{FF2B5EF4-FFF2-40B4-BE49-F238E27FC236}">
                <a16:creationId xmlns:a16="http://schemas.microsoft.com/office/drawing/2014/main" id="{FBD43826-C83A-11BB-F6FF-69BC39410C8B}"/>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781393815"/>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etroli 1">
    <p:bg>
      <p:bgPr>
        <a:solidFill>
          <a:srgbClr val="1078B2"/>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1278B2"/>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pic>
        <p:nvPicPr>
          <p:cNvPr id="2" name="Kuva 1">
            <a:extLst>
              <a:ext uri="{FF2B5EF4-FFF2-40B4-BE49-F238E27FC236}">
                <a16:creationId xmlns:a16="http://schemas.microsoft.com/office/drawing/2014/main" id="{0BAC83C1-9504-EAC6-B848-4039B12365B7}"/>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object 5" descr="$PPTXTitle">
            <a:extLst>
              <a:ext uri="{FF2B5EF4-FFF2-40B4-BE49-F238E27FC236}">
                <a16:creationId xmlns:a16="http://schemas.microsoft.com/office/drawing/2014/main" id="{F9C6701B-6975-1A33-8BB1-FA4CB4DF35BD}"/>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1090328511"/>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etroli 2">
    <p:bg>
      <p:bgPr>
        <a:solidFill>
          <a:srgbClr val="1078B2"/>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3" name="Alatunnisteen paikkamerkki 2">
            <a:extLst>
              <a:ext uri="{FF2B5EF4-FFF2-40B4-BE49-F238E27FC236}">
                <a16:creationId xmlns:a16="http://schemas.microsoft.com/office/drawing/2014/main" id="{583D466F-F2CE-04D9-3CB8-6488A6C76F17}"/>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1837846265"/>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etroli 3">
    <p:bg>
      <p:bgPr>
        <a:solidFill>
          <a:srgbClr val="0F78B2"/>
        </a:solidFill>
        <a:effectLst/>
      </p:bgPr>
    </p:bg>
    <p:spTree>
      <p:nvGrpSpPr>
        <p:cNvPr id="1" name=""/>
        <p:cNvGrpSpPr/>
        <p:nvPr/>
      </p:nvGrpSpPr>
      <p:grpSpPr>
        <a:xfrm>
          <a:off x="0" y="0"/>
          <a:ext cx="0" cy="0"/>
          <a:chOff x="0" y="0"/>
          <a:chExt cx="0" cy="0"/>
        </a:xfrm>
      </p:grpSpPr>
      <p:sp>
        <p:nvSpPr>
          <p:cNvPr id="23" name="Kuvan paikkamerkki 6">
            <a:extLst>
              <a:ext uri="{FF2B5EF4-FFF2-40B4-BE49-F238E27FC236}">
                <a16:creationId xmlns:a16="http://schemas.microsoft.com/office/drawing/2014/main" id="{12C39B68-8FDC-95E3-06A1-973CB0519E0C}"/>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1278B2"/>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3" name="Päivämäärän paikkamerkki 3">
            <a:extLst>
              <a:ext uri="{FF2B5EF4-FFF2-40B4-BE49-F238E27FC236}">
                <a16:creationId xmlns:a16="http://schemas.microsoft.com/office/drawing/2014/main" id="{87DA7601-661E-AE3C-0595-02753F6A1BFC}"/>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4" name="Alatunnisteen paikkamerkki 4">
            <a:extLst>
              <a:ext uri="{FF2B5EF4-FFF2-40B4-BE49-F238E27FC236}">
                <a16:creationId xmlns:a16="http://schemas.microsoft.com/office/drawing/2014/main" id="{844E23EC-B91C-B6BF-826C-BE3616666EA7}"/>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2" name="Tekstin paikkamerkki 2">
            <a:extLst>
              <a:ext uri="{FF2B5EF4-FFF2-40B4-BE49-F238E27FC236}">
                <a16:creationId xmlns:a16="http://schemas.microsoft.com/office/drawing/2014/main" id="{8F9FF61F-7786-1E9F-9131-9E2E1839ED49}"/>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5" name="Tekstin paikkamerkki 28">
            <a:extLst>
              <a:ext uri="{FF2B5EF4-FFF2-40B4-BE49-F238E27FC236}">
                <a16:creationId xmlns:a16="http://schemas.microsoft.com/office/drawing/2014/main" id="{565D07E6-5808-6058-CB0C-8A5AFC53609F}"/>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2647428192"/>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urkoosi 1">
    <p:bg>
      <p:bgPr>
        <a:solidFill>
          <a:srgbClr val="0ACFCF"/>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0DCFCF"/>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pic>
        <p:nvPicPr>
          <p:cNvPr id="2" name="Kuva 1">
            <a:extLst>
              <a:ext uri="{FF2B5EF4-FFF2-40B4-BE49-F238E27FC236}">
                <a16:creationId xmlns:a16="http://schemas.microsoft.com/office/drawing/2014/main" id="{CEE04C8F-F251-6961-ED26-5AACD831247C}"/>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object 5" descr="$PPTXTitle">
            <a:extLst>
              <a:ext uri="{FF2B5EF4-FFF2-40B4-BE49-F238E27FC236}">
                <a16:creationId xmlns:a16="http://schemas.microsoft.com/office/drawing/2014/main" id="{8C6DDBE2-BC88-BE27-DC95-A58757558ADA}"/>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2621788322"/>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urkoosi 2">
    <p:bg>
      <p:bgPr>
        <a:solidFill>
          <a:srgbClr val="0ACFCF"/>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3" name="Alatunnisteen paikkamerkki 2">
            <a:extLst>
              <a:ext uri="{FF2B5EF4-FFF2-40B4-BE49-F238E27FC236}">
                <a16:creationId xmlns:a16="http://schemas.microsoft.com/office/drawing/2014/main" id="{F9BB2FBE-D3C8-FAFB-A407-B0035B0041F0}"/>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253013572"/>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urkoosi 3">
    <p:bg>
      <p:bgPr>
        <a:solidFill>
          <a:srgbClr val="0ACFCF"/>
        </a:solidFill>
        <a:effectLst/>
      </p:bgPr>
    </p:bg>
    <p:spTree>
      <p:nvGrpSpPr>
        <p:cNvPr id="1" name=""/>
        <p:cNvGrpSpPr/>
        <p:nvPr/>
      </p:nvGrpSpPr>
      <p:grpSpPr>
        <a:xfrm>
          <a:off x="0" y="0"/>
          <a:ext cx="0" cy="0"/>
          <a:chOff x="0" y="0"/>
          <a:chExt cx="0" cy="0"/>
        </a:xfrm>
      </p:grpSpPr>
      <p:sp>
        <p:nvSpPr>
          <p:cNvPr id="11" name="Kuvan paikkamerkki 6">
            <a:extLst>
              <a:ext uri="{FF2B5EF4-FFF2-40B4-BE49-F238E27FC236}">
                <a16:creationId xmlns:a16="http://schemas.microsoft.com/office/drawing/2014/main" id="{D2488BBE-7EE5-F866-BF54-127988344C0D}"/>
              </a:ext>
            </a:extLst>
          </p:cNvPr>
          <p:cNvSpPr>
            <a:spLocks noGrp="1"/>
          </p:cNvSpPr>
          <p:nvPr>
            <p:ph type="pic" sz="quarter" idx="18"/>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0DCFCF"/>
                </a:solidFill>
                <a:latin typeface="Verdana" panose="020B0604030504040204" pitchFamily="34" charset="0"/>
              </a:defRPr>
            </a:lvl1pPr>
          </a:lstStyle>
          <a:p>
            <a:r>
              <a:rPr lang="fi-FI"/>
              <a:t>Lisää kuva napsauttamalla kuvaketta</a:t>
            </a:r>
          </a:p>
        </p:txBody>
      </p:sp>
      <p:sp>
        <p:nvSpPr>
          <p:cNvPr id="6" name="Päivämäärän paikkamerkki 3">
            <a:extLst>
              <a:ext uri="{FF2B5EF4-FFF2-40B4-BE49-F238E27FC236}">
                <a16:creationId xmlns:a16="http://schemas.microsoft.com/office/drawing/2014/main" id="{3DFA4FF2-B86B-4A41-4CF5-E7ABF82DA854}"/>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7" name="Alatunnisteen paikkamerkki 4">
            <a:extLst>
              <a:ext uri="{FF2B5EF4-FFF2-40B4-BE49-F238E27FC236}">
                <a16:creationId xmlns:a16="http://schemas.microsoft.com/office/drawing/2014/main" id="{94AA5F95-684C-9C58-3025-EE05A33D8EC8}"/>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2" name="Tekstin paikkamerkki 2">
            <a:extLst>
              <a:ext uri="{FF2B5EF4-FFF2-40B4-BE49-F238E27FC236}">
                <a16:creationId xmlns:a16="http://schemas.microsoft.com/office/drawing/2014/main" id="{FE20AFCA-CD10-D12B-AB37-68A55CDACA7E}"/>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3" name="Tekstin paikkamerkki 28">
            <a:extLst>
              <a:ext uri="{FF2B5EF4-FFF2-40B4-BE49-F238E27FC236}">
                <a16:creationId xmlns:a16="http://schemas.microsoft.com/office/drawing/2014/main" id="{0A4AD431-078C-533B-EB9A-EEB7C0499FC4}"/>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2005528484"/>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aalea turkoosi 1">
    <p:bg>
      <p:bgPr>
        <a:solidFill>
          <a:srgbClr val="E1F9FA"/>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A5B8837D-5611-1CEB-9196-AF38F3E8A87B}"/>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2" name="Kuvan paikkamerkki 6">
            <a:extLst>
              <a:ext uri="{FF2B5EF4-FFF2-40B4-BE49-F238E27FC236}">
                <a16:creationId xmlns:a16="http://schemas.microsoft.com/office/drawing/2014/main" id="{6340794A-FCB4-A680-09DD-38CC193598CB}"/>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0DCFCF"/>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4" name="object 5" descr="$PPTXTitle">
            <a:extLst>
              <a:ext uri="{FF2B5EF4-FFF2-40B4-BE49-F238E27FC236}">
                <a16:creationId xmlns:a16="http://schemas.microsoft.com/office/drawing/2014/main" id="{62FA9354-C850-8FE4-D075-4014090940F9}"/>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0DCFCF"/>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2186547517"/>
      </p:ext>
    </p:extLst>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aalea turkoosi 2">
    <p:bg>
      <p:bgPr>
        <a:solidFill>
          <a:srgbClr val="E1F9FA"/>
        </a:solidFill>
        <a:effectLst/>
      </p:bgPr>
    </p:bg>
    <p:spTree>
      <p:nvGrpSpPr>
        <p:cNvPr id="1" name=""/>
        <p:cNvGrpSpPr/>
        <p:nvPr/>
      </p:nvGrpSpPr>
      <p:grpSpPr>
        <a:xfrm>
          <a:off x="0" y="0"/>
          <a:ext cx="0" cy="0"/>
          <a:chOff x="0" y="0"/>
          <a:chExt cx="0" cy="0"/>
        </a:xfrm>
      </p:grpSpPr>
      <p:sp>
        <p:nvSpPr>
          <p:cNvPr id="14" name="object 7">
            <a:extLst>
              <a:ext uri="{FF2B5EF4-FFF2-40B4-BE49-F238E27FC236}">
                <a16:creationId xmlns:a16="http://schemas.microsoft.com/office/drawing/2014/main" id="{AD50EAFD-C61D-363F-65DD-038E025CCB26}"/>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21" name="object 5" descr="$PPTXTitle">
            <a:extLst>
              <a:ext uri="{FF2B5EF4-FFF2-40B4-BE49-F238E27FC236}">
                <a16:creationId xmlns:a16="http://schemas.microsoft.com/office/drawing/2014/main" id="{732F6EBD-960B-B135-A1DC-0E3B6680A3E8}"/>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
        <p:nvSpPr>
          <p:cNvPr id="3" name="Alatunnisteen paikkamerkki 2">
            <a:extLst>
              <a:ext uri="{FF2B5EF4-FFF2-40B4-BE49-F238E27FC236}">
                <a16:creationId xmlns:a16="http://schemas.microsoft.com/office/drawing/2014/main" id="{1713E3B9-462A-78D5-66D8-857A5152DD59}"/>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326114076"/>
      </p:ext>
    </p:extLst>
  </p:cSld>
  <p:clrMapOvr>
    <a:masterClrMapping/>
  </p:clrMapOvr>
  <p:transition spd="med">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aalea turkoosi 3">
    <p:bg>
      <p:bgPr>
        <a:solidFill>
          <a:srgbClr val="E1F9FA"/>
        </a:solidFill>
        <a:effectLst/>
      </p:bgPr>
    </p:bg>
    <p:spTree>
      <p:nvGrpSpPr>
        <p:cNvPr id="1" name=""/>
        <p:cNvGrpSpPr/>
        <p:nvPr/>
      </p:nvGrpSpPr>
      <p:grpSpPr>
        <a:xfrm>
          <a:off x="0" y="0"/>
          <a:ext cx="0" cy="0"/>
          <a:chOff x="0" y="0"/>
          <a:chExt cx="0" cy="0"/>
        </a:xfrm>
      </p:grpSpPr>
      <p:sp>
        <p:nvSpPr>
          <p:cNvPr id="11" name="Kuvan paikkamerkki 6">
            <a:extLst>
              <a:ext uri="{FF2B5EF4-FFF2-40B4-BE49-F238E27FC236}">
                <a16:creationId xmlns:a16="http://schemas.microsoft.com/office/drawing/2014/main" id="{D2488BBE-7EE5-F866-BF54-127988344C0D}"/>
              </a:ext>
            </a:extLst>
          </p:cNvPr>
          <p:cNvSpPr>
            <a:spLocks noGrp="1"/>
          </p:cNvSpPr>
          <p:nvPr>
            <p:ph type="pic" sz="quarter" idx="18"/>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0DCFCF"/>
                </a:solidFill>
                <a:latin typeface="Verdana" panose="020B0604030504040204" pitchFamily="34" charset="0"/>
              </a:defRPr>
            </a:lvl1pPr>
          </a:lstStyle>
          <a:p>
            <a:r>
              <a:rPr lang="fi-FI"/>
              <a:t>Lisää kuva napsauttamalla kuvaketta</a:t>
            </a:r>
          </a:p>
        </p:txBody>
      </p:sp>
      <p:sp>
        <p:nvSpPr>
          <p:cNvPr id="6" name="Päivämäärän paikkamerkki 3">
            <a:extLst>
              <a:ext uri="{FF2B5EF4-FFF2-40B4-BE49-F238E27FC236}">
                <a16:creationId xmlns:a16="http://schemas.microsoft.com/office/drawing/2014/main" id="{3DFA4FF2-B86B-4A41-4CF5-E7ABF82DA854}"/>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7" name="Alatunnisteen paikkamerkki 4">
            <a:extLst>
              <a:ext uri="{FF2B5EF4-FFF2-40B4-BE49-F238E27FC236}">
                <a16:creationId xmlns:a16="http://schemas.microsoft.com/office/drawing/2014/main" id="{94AA5F95-684C-9C58-3025-EE05A33D8EC8}"/>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2" name="Tekstin paikkamerkki 2">
            <a:extLst>
              <a:ext uri="{FF2B5EF4-FFF2-40B4-BE49-F238E27FC236}">
                <a16:creationId xmlns:a16="http://schemas.microsoft.com/office/drawing/2014/main" id="{08E48E9D-A75D-DAD5-2C45-86A2210CCE9A}"/>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3" name="Tekstin paikkamerkki 28">
            <a:extLst>
              <a:ext uri="{FF2B5EF4-FFF2-40B4-BE49-F238E27FC236}">
                <a16:creationId xmlns:a16="http://schemas.microsoft.com/office/drawing/2014/main" id="{8F1FB8EA-840B-88D4-480C-E5969FA760B0}"/>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3118372359"/>
      </p:ext>
    </p:extLst>
  </p:cSld>
  <p:clrMapOvr>
    <a:masterClrMapping/>
  </p:clrMapOvr>
  <p:transition spd="med">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mena 1">
    <p:bg>
      <p:bgPr>
        <a:solidFill>
          <a:srgbClr val="85E869"/>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000000"/>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2" name="object 5" descr="$PPTXTitle">
            <a:extLst>
              <a:ext uri="{FF2B5EF4-FFF2-40B4-BE49-F238E27FC236}">
                <a16:creationId xmlns:a16="http://schemas.microsoft.com/office/drawing/2014/main" id="{2204F138-CCC7-7BA6-8882-E91BBA38EAB1}"/>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4" name="Kuva 3">
            <a:extLst>
              <a:ext uri="{FF2B5EF4-FFF2-40B4-BE49-F238E27FC236}">
                <a16:creationId xmlns:a16="http://schemas.microsoft.com/office/drawing/2014/main" id="{B21A720B-89DE-0972-81E8-A948815B702B}"/>
              </a:ext>
            </a:extLst>
          </p:cNvPr>
          <p:cNvPicPr>
            <a:picLocks noChangeAspect="1"/>
          </p:cNvPicPr>
          <p:nvPr userDrawn="1"/>
        </p:nvPicPr>
        <p:blipFill>
          <a:blip r:embed="rId2"/>
          <a:stretch>
            <a:fillRect/>
          </a:stretch>
        </p:blipFill>
        <p:spPr>
          <a:xfrm>
            <a:off x="147239" y="4192232"/>
            <a:ext cx="2626520" cy="908634"/>
          </a:xfrm>
          <a:prstGeom prst="rect">
            <a:avLst/>
          </a:prstGeom>
        </p:spPr>
      </p:pic>
    </p:spTree>
    <p:extLst>
      <p:ext uri="{BB962C8B-B14F-4D97-AF65-F5344CB8AC3E}">
        <p14:creationId xmlns:p14="http://schemas.microsoft.com/office/powerpoint/2010/main" val="3106189266"/>
      </p:ext>
    </p:extLst>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mena 2">
    <p:bg>
      <p:bgPr>
        <a:solidFill>
          <a:srgbClr val="85E869"/>
        </a:solidFill>
        <a:effectLst/>
      </p:bgPr>
    </p:bg>
    <p:spTree>
      <p:nvGrpSpPr>
        <p:cNvPr id="1" name=""/>
        <p:cNvGrpSpPr/>
        <p:nvPr/>
      </p:nvGrpSpPr>
      <p:grpSpPr>
        <a:xfrm>
          <a:off x="0" y="0"/>
          <a:ext cx="0" cy="0"/>
          <a:chOff x="0" y="0"/>
          <a:chExt cx="0" cy="0"/>
        </a:xfrm>
      </p:grpSpPr>
      <p:sp>
        <p:nvSpPr>
          <p:cNvPr id="2" name="object 5" descr="$PPTXTitle">
            <a:extLst>
              <a:ext uri="{FF2B5EF4-FFF2-40B4-BE49-F238E27FC236}">
                <a16:creationId xmlns:a16="http://schemas.microsoft.com/office/drawing/2014/main" id="{366D5B20-0A2B-9A4D-F8A7-5ADD0E128DD6}"/>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3" name="Kuva 2">
            <a:extLst>
              <a:ext uri="{FF2B5EF4-FFF2-40B4-BE49-F238E27FC236}">
                <a16:creationId xmlns:a16="http://schemas.microsoft.com/office/drawing/2014/main" id="{288F3CF0-7CE0-2058-CD13-07E32A2DFF62}"/>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4" name="Alatunnisteen paikkamerkki 2">
            <a:extLst>
              <a:ext uri="{FF2B5EF4-FFF2-40B4-BE49-F238E27FC236}">
                <a16:creationId xmlns:a16="http://schemas.microsoft.com/office/drawing/2014/main" id="{E5DC8F5B-0785-8BB8-0F65-C94B2BC4344C}"/>
              </a:ext>
            </a:extLst>
          </p:cNvPr>
          <p:cNvSpPr>
            <a:spLocks noGrp="1"/>
          </p:cNvSpPr>
          <p:nvPr>
            <p:ph type="ftr" sz="quarter" idx="11"/>
          </p:nvPr>
        </p:nvSpPr>
        <p:spPr>
          <a:xfrm>
            <a:off x="274033" y="4728047"/>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1667850046"/>
      </p:ext>
    </p:extLst>
  </p:cSld>
  <p:clrMapOvr>
    <a:masterClrMapping/>
  </p:clrMapOvr>
  <p:transition spd="med">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mena 3">
    <p:bg>
      <p:bgPr>
        <a:solidFill>
          <a:srgbClr val="85E868"/>
        </a:solidFill>
        <a:effectLst/>
      </p:bgPr>
    </p:bg>
    <p:spTree>
      <p:nvGrpSpPr>
        <p:cNvPr id="1" name=""/>
        <p:cNvGrpSpPr/>
        <p:nvPr/>
      </p:nvGrpSpPr>
      <p:grpSpPr>
        <a:xfrm>
          <a:off x="0" y="0"/>
          <a:ext cx="0" cy="0"/>
          <a:chOff x="0" y="0"/>
          <a:chExt cx="0" cy="0"/>
        </a:xfrm>
      </p:grpSpPr>
      <p:sp>
        <p:nvSpPr>
          <p:cNvPr id="19" name="Tekstin paikkamerkki 2">
            <a:extLst>
              <a:ext uri="{FF2B5EF4-FFF2-40B4-BE49-F238E27FC236}">
                <a16:creationId xmlns:a16="http://schemas.microsoft.com/office/drawing/2014/main" id="{C8E9ADDB-9CFB-962C-0B9D-9CD5C2DFD0A6}"/>
              </a:ext>
            </a:extLst>
          </p:cNvPr>
          <p:cNvSpPr>
            <a:spLocks noGrp="1"/>
          </p:cNvSpPr>
          <p:nvPr>
            <p:ph idx="21"/>
          </p:nvPr>
        </p:nvSpPr>
        <p:spPr>
          <a:xfrm>
            <a:off x="378694" y="1139892"/>
            <a:ext cx="3844800" cy="3376074"/>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1" i="0">
                <a:solidFill>
                  <a:schemeClr val="bg1"/>
                </a:solidFill>
                <a:latin typeface="Verdana" panose="020B0604030504040204" pitchFamily="34" charset="0"/>
              </a:defRPr>
            </a:lvl1pPr>
            <a:lvl2pPr indent="-158400">
              <a:buSzPct val="125000"/>
              <a:defRPr sz="1300" b="1" i="0" baseline="0">
                <a:solidFill>
                  <a:schemeClr val="bg1"/>
                </a:solidFill>
                <a:latin typeface="Verdana" panose="020B0604030504040204" pitchFamily="34" charset="0"/>
              </a:defRPr>
            </a:lvl2pPr>
            <a:lvl3pPr indent="-158400">
              <a:buSzPct val="125000"/>
              <a:defRPr sz="1100" b="1" i="0">
                <a:solidFill>
                  <a:schemeClr val="bg1"/>
                </a:solidFill>
                <a:latin typeface="Verdana" panose="020B0604030504040204" pitchFamily="34" charset="0"/>
              </a:defRPr>
            </a:lvl3pPr>
            <a:lvl4pPr indent="-158400">
              <a:buSzPct val="125000"/>
              <a:defRPr sz="1000" b="1"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20" name="Kuvan paikkamerkki 6">
            <a:extLst>
              <a:ext uri="{FF2B5EF4-FFF2-40B4-BE49-F238E27FC236}">
                <a16:creationId xmlns:a16="http://schemas.microsoft.com/office/drawing/2014/main" id="{47D53D43-D0D9-C8D6-8C8F-20D5EE2F8E8B}"/>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21" name="Tekstin paikkamerkki 28">
            <a:extLst>
              <a:ext uri="{FF2B5EF4-FFF2-40B4-BE49-F238E27FC236}">
                <a16:creationId xmlns:a16="http://schemas.microsoft.com/office/drawing/2014/main" id="{FF6816AD-D9DD-DFA8-FE05-B11DF9AD1D06}"/>
              </a:ext>
            </a:extLst>
          </p:cNvPr>
          <p:cNvSpPr>
            <a:spLocks noGrp="1"/>
          </p:cNvSpPr>
          <p:nvPr>
            <p:ph type="body" sz="quarter" idx="22" hasCustomPrompt="1"/>
          </p:nvPr>
        </p:nvSpPr>
        <p:spPr>
          <a:xfrm>
            <a:off x="382957" y="358530"/>
            <a:ext cx="3844800"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
        <p:nvSpPr>
          <p:cNvPr id="3" name="Päivämäärän paikkamerkki 3">
            <a:extLst>
              <a:ext uri="{FF2B5EF4-FFF2-40B4-BE49-F238E27FC236}">
                <a16:creationId xmlns:a16="http://schemas.microsoft.com/office/drawing/2014/main" id="{26DFF81A-A854-5304-8FA5-4EF6A037DD98}"/>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4" name="Alatunnisteen paikkamerkki 4">
            <a:extLst>
              <a:ext uri="{FF2B5EF4-FFF2-40B4-BE49-F238E27FC236}">
                <a16:creationId xmlns:a16="http://schemas.microsoft.com/office/drawing/2014/main" id="{220C84AD-43E7-25D6-BB64-1E76EE93C675}"/>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639826258"/>
      </p:ext>
    </p:extLst>
  </p:cSld>
  <p:clrMapOvr>
    <a:masterClrMapping/>
  </p:clrMapOvr>
  <p:transition spd="med">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Haalea omena 1">
    <p:bg>
      <p:bgPr>
        <a:solidFill>
          <a:srgbClr val="DDF9D4"/>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1" i="0">
                <a:solidFill>
                  <a:srgbClr val="000000"/>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pic>
        <p:nvPicPr>
          <p:cNvPr id="3" name="Kuva 2">
            <a:extLst>
              <a:ext uri="{FF2B5EF4-FFF2-40B4-BE49-F238E27FC236}">
                <a16:creationId xmlns:a16="http://schemas.microsoft.com/office/drawing/2014/main" id="{A5B8837D-5611-1CEB-9196-AF38F3E8A87B}"/>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2" name="object 5" descr="$PPTXTitle">
            <a:extLst>
              <a:ext uri="{FF2B5EF4-FFF2-40B4-BE49-F238E27FC236}">
                <a16:creationId xmlns:a16="http://schemas.microsoft.com/office/drawing/2014/main" id="{A7D7EB5E-76A0-F943-1812-AB737AAC059C}"/>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693423795"/>
      </p:ext>
    </p:extLst>
  </p:cSld>
  <p:clrMapOvr>
    <a:masterClrMapping/>
  </p:clrMapOvr>
  <p:transition spd="med">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aalea omena 2">
    <p:bg>
      <p:bgPr>
        <a:solidFill>
          <a:srgbClr val="DDF9D4"/>
        </a:solidFill>
        <a:effectLst/>
      </p:bgPr>
    </p:bg>
    <p:spTree>
      <p:nvGrpSpPr>
        <p:cNvPr id="1" name=""/>
        <p:cNvGrpSpPr/>
        <p:nvPr/>
      </p:nvGrpSpPr>
      <p:grpSpPr>
        <a:xfrm>
          <a:off x="0" y="0"/>
          <a:ext cx="0" cy="0"/>
          <a:chOff x="0" y="0"/>
          <a:chExt cx="0" cy="0"/>
        </a:xfrm>
      </p:grpSpPr>
      <p:sp>
        <p:nvSpPr>
          <p:cNvPr id="2" name="object 7">
            <a:extLst>
              <a:ext uri="{FF2B5EF4-FFF2-40B4-BE49-F238E27FC236}">
                <a16:creationId xmlns:a16="http://schemas.microsoft.com/office/drawing/2014/main" id="{1E9BEE66-BE13-826E-9F2B-BE4595C5B405}"/>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8" name="object 5" descr="$PPTXTitle">
            <a:extLst>
              <a:ext uri="{FF2B5EF4-FFF2-40B4-BE49-F238E27FC236}">
                <a16:creationId xmlns:a16="http://schemas.microsoft.com/office/drawing/2014/main" id="{9F38BBF2-EB29-4B22-4BFA-FC8D4AB41815}"/>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
        <p:nvSpPr>
          <p:cNvPr id="9" name="Alatunnisteen paikkamerkki 2">
            <a:extLst>
              <a:ext uri="{FF2B5EF4-FFF2-40B4-BE49-F238E27FC236}">
                <a16:creationId xmlns:a16="http://schemas.microsoft.com/office/drawing/2014/main" id="{6B6B27EC-0147-F97A-3440-1E900697256C}"/>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05990720"/>
      </p:ext>
    </p:extLst>
  </p:cSld>
  <p:clrMapOvr>
    <a:masterClrMapping/>
  </p:clrMapOvr>
  <p:transition spd="med">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aalea omena 3">
    <p:bg>
      <p:bgPr>
        <a:solidFill>
          <a:srgbClr val="DDF9D4"/>
        </a:solidFill>
        <a:effectLst/>
      </p:bgPr>
    </p:bg>
    <p:spTree>
      <p:nvGrpSpPr>
        <p:cNvPr id="1" name=""/>
        <p:cNvGrpSpPr/>
        <p:nvPr/>
      </p:nvGrpSpPr>
      <p:grpSpPr>
        <a:xfrm>
          <a:off x="0" y="0"/>
          <a:ext cx="0" cy="0"/>
          <a:chOff x="0" y="0"/>
          <a:chExt cx="0" cy="0"/>
        </a:xfrm>
      </p:grpSpPr>
      <p:sp>
        <p:nvSpPr>
          <p:cNvPr id="17" name="Kuvan paikkamerkki 6">
            <a:extLst>
              <a:ext uri="{FF2B5EF4-FFF2-40B4-BE49-F238E27FC236}">
                <a16:creationId xmlns:a16="http://schemas.microsoft.com/office/drawing/2014/main" id="{0B40A906-2C10-8798-4FEF-C12EF6B71186}"/>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000000"/>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3" name="Päivämäärän paikkamerkki 3">
            <a:extLst>
              <a:ext uri="{FF2B5EF4-FFF2-40B4-BE49-F238E27FC236}">
                <a16:creationId xmlns:a16="http://schemas.microsoft.com/office/drawing/2014/main" id="{9F6E7BD8-B327-DA06-AACE-2941C066BB54}"/>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4" name="Alatunnisteen paikkamerkki 4">
            <a:extLst>
              <a:ext uri="{FF2B5EF4-FFF2-40B4-BE49-F238E27FC236}">
                <a16:creationId xmlns:a16="http://schemas.microsoft.com/office/drawing/2014/main" id="{8B4B80B7-DB82-85E8-2BEF-0B349D0D6937}"/>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2" name="Tekstin paikkamerkki 2">
            <a:extLst>
              <a:ext uri="{FF2B5EF4-FFF2-40B4-BE49-F238E27FC236}">
                <a16:creationId xmlns:a16="http://schemas.microsoft.com/office/drawing/2014/main" id="{5601DB87-7DC8-6A49-C448-25C9B336A7C9}"/>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5" name="Tekstin paikkamerkki 28">
            <a:extLst>
              <a:ext uri="{FF2B5EF4-FFF2-40B4-BE49-F238E27FC236}">
                <a16:creationId xmlns:a16="http://schemas.microsoft.com/office/drawing/2014/main" id="{CFA8613A-0D2F-7839-ECEB-69F39E37476A}"/>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786402173"/>
      </p:ext>
    </p:extLst>
  </p:cSld>
  <p:clrMapOvr>
    <a:masterClrMapping/>
  </p:clrMapOvr>
  <p:transition spd="med">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Keltainen 1">
    <p:bg>
      <p:bgPr>
        <a:solidFill>
          <a:srgbClr val="FFFF00"/>
        </a:solidFill>
        <a:effectLst/>
      </p:bgPr>
    </p:bg>
    <p:spTree>
      <p:nvGrpSpPr>
        <p:cNvPr id="1" name=""/>
        <p:cNvGrpSpPr/>
        <p:nvPr/>
      </p:nvGrpSpPr>
      <p:grpSpPr>
        <a:xfrm>
          <a:off x="0" y="0"/>
          <a:ext cx="0" cy="0"/>
          <a:chOff x="0" y="0"/>
          <a:chExt cx="0" cy="0"/>
        </a:xfrm>
      </p:grpSpPr>
      <p:sp>
        <p:nvSpPr>
          <p:cNvPr id="9" name="object 5">
            <a:extLst>
              <a:ext uri="{FF2B5EF4-FFF2-40B4-BE49-F238E27FC236}">
                <a16:creationId xmlns:a16="http://schemas.microsoft.com/office/drawing/2014/main" id="{BA691B00-CEAD-AC74-7A6A-5C0DE3169BED}"/>
              </a:ext>
            </a:extLst>
          </p:cNvPr>
          <p:cNvSpPr/>
          <p:nvPr userDrawn="1"/>
        </p:nvSpPr>
        <p:spPr>
          <a:xfrm>
            <a:off x="386334" y="4391875"/>
            <a:ext cx="489584" cy="488950"/>
          </a:xfrm>
          <a:custGeom>
            <a:avLst/>
            <a:gdLst/>
            <a:ahLst/>
            <a:cxnLst/>
            <a:rect l="l" t="t" r="r" b="b"/>
            <a:pathLst>
              <a:path w="489584" h="488950">
                <a:moveTo>
                  <a:pt x="489216" y="0"/>
                </a:moveTo>
                <a:lnTo>
                  <a:pt x="0" y="0"/>
                </a:lnTo>
                <a:lnTo>
                  <a:pt x="0" y="162560"/>
                </a:lnTo>
                <a:lnTo>
                  <a:pt x="326136" y="162560"/>
                </a:lnTo>
                <a:lnTo>
                  <a:pt x="326136" y="488950"/>
                </a:lnTo>
                <a:lnTo>
                  <a:pt x="489216" y="488950"/>
                </a:lnTo>
                <a:lnTo>
                  <a:pt x="489216" y="162560"/>
                </a:lnTo>
                <a:lnTo>
                  <a:pt x="489216"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pic>
        <p:nvPicPr>
          <p:cNvPr id="10" name="object 6">
            <a:extLst>
              <a:ext uri="{FF2B5EF4-FFF2-40B4-BE49-F238E27FC236}">
                <a16:creationId xmlns:a16="http://schemas.microsoft.com/office/drawing/2014/main" id="{3C09AD1A-6B2C-B6F4-F6A4-B0BCA19E2EDB}"/>
              </a:ext>
            </a:extLst>
          </p:cNvPr>
          <p:cNvPicPr/>
          <p:nvPr userDrawn="1"/>
        </p:nvPicPr>
        <p:blipFill>
          <a:blip r:embed="rId2" cstate="print"/>
          <a:stretch>
            <a:fillRect/>
          </a:stretch>
        </p:blipFill>
        <p:spPr>
          <a:xfrm>
            <a:off x="1037512" y="4770548"/>
            <a:ext cx="1465415" cy="140620"/>
          </a:xfrm>
          <a:prstGeom prst="rect">
            <a:avLst/>
          </a:prstGeom>
        </p:spPr>
      </p:pic>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000000"/>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2" name="object 5" descr="$PPTXTitle">
            <a:extLst>
              <a:ext uri="{FF2B5EF4-FFF2-40B4-BE49-F238E27FC236}">
                <a16:creationId xmlns:a16="http://schemas.microsoft.com/office/drawing/2014/main" id="{1ACEE5B5-BED3-BD3A-0D91-3C3113043A96}"/>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2359040279"/>
      </p:ext>
    </p:extLst>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eltainen 2">
    <p:bg>
      <p:bgPr>
        <a:solidFill>
          <a:srgbClr val="FFFF00"/>
        </a:solidFill>
        <a:effectLst/>
      </p:bgPr>
    </p:bg>
    <p:spTree>
      <p:nvGrpSpPr>
        <p:cNvPr id="1" name=""/>
        <p:cNvGrpSpPr/>
        <p:nvPr/>
      </p:nvGrpSpPr>
      <p:grpSpPr>
        <a:xfrm>
          <a:off x="0" y="0"/>
          <a:ext cx="0" cy="0"/>
          <a:chOff x="0" y="0"/>
          <a:chExt cx="0" cy="0"/>
        </a:xfrm>
      </p:grpSpPr>
      <p:sp>
        <p:nvSpPr>
          <p:cNvPr id="5" name="object 7">
            <a:extLst>
              <a:ext uri="{FF2B5EF4-FFF2-40B4-BE49-F238E27FC236}">
                <a16:creationId xmlns:a16="http://schemas.microsoft.com/office/drawing/2014/main" id="{BA0CE4E5-B307-E9A1-CD0B-5C930F807D13}"/>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7" name="object 5" descr="$PPTXTitle">
            <a:extLst>
              <a:ext uri="{FF2B5EF4-FFF2-40B4-BE49-F238E27FC236}">
                <a16:creationId xmlns:a16="http://schemas.microsoft.com/office/drawing/2014/main" id="{8E50C1CF-78A5-52A1-4BA9-D802EB73F436}"/>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
        <p:nvSpPr>
          <p:cNvPr id="2" name="Alatunnisteen paikkamerkki 2">
            <a:extLst>
              <a:ext uri="{FF2B5EF4-FFF2-40B4-BE49-F238E27FC236}">
                <a16:creationId xmlns:a16="http://schemas.microsoft.com/office/drawing/2014/main" id="{27DC0FD5-92E2-2D18-B114-6DC2533C5874}"/>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549499557"/>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eltainen 3">
    <p:bg>
      <p:bgPr>
        <a:solidFill>
          <a:srgbClr val="FFFF00"/>
        </a:solidFill>
        <a:effectLst/>
      </p:bgPr>
    </p:bg>
    <p:spTree>
      <p:nvGrpSpPr>
        <p:cNvPr id="1" name=""/>
        <p:cNvGrpSpPr/>
        <p:nvPr/>
      </p:nvGrpSpPr>
      <p:grpSpPr>
        <a:xfrm>
          <a:off x="0" y="0"/>
          <a:ext cx="0" cy="0"/>
          <a:chOff x="0" y="0"/>
          <a:chExt cx="0" cy="0"/>
        </a:xfrm>
      </p:grpSpPr>
      <p:sp>
        <p:nvSpPr>
          <p:cNvPr id="17" name="Kuvan paikkamerkki 6">
            <a:extLst>
              <a:ext uri="{FF2B5EF4-FFF2-40B4-BE49-F238E27FC236}">
                <a16:creationId xmlns:a16="http://schemas.microsoft.com/office/drawing/2014/main" id="{0B40A906-2C10-8798-4FEF-C12EF6B71186}"/>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000000"/>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3" name="Päivämäärän paikkamerkki 3">
            <a:extLst>
              <a:ext uri="{FF2B5EF4-FFF2-40B4-BE49-F238E27FC236}">
                <a16:creationId xmlns:a16="http://schemas.microsoft.com/office/drawing/2014/main" id="{387A5CE1-2B09-0863-3C3A-F769CA926FFC}"/>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4" name="Alatunnisteen paikkamerkki 4">
            <a:extLst>
              <a:ext uri="{FF2B5EF4-FFF2-40B4-BE49-F238E27FC236}">
                <a16:creationId xmlns:a16="http://schemas.microsoft.com/office/drawing/2014/main" id="{88687AD3-596B-4653-80B4-24463F6D1088}"/>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2" name="Tekstin paikkamerkki 2">
            <a:extLst>
              <a:ext uri="{FF2B5EF4-FFF2-40B4-BE49-F238E27FC236}">
                <a16:creationId xmlns:a16="http://schemas.microsoft.com/office/drawing/2014/main" id="{6E943680-6795-8E1D-2392-8DF4B82E19B1}"/>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5" name="Tekstin paikkamerkki 28">
            <a:extLst>
              <a:ext uri="{FF2B5EF4-FFF2-40B4-BE49-F238E27FC236}">
                <a16:creationId xmlns:a16="http://schemas.microsoft.com/office/drawing/2014/main" id="{B6BDCA04-51D6-DE00-9411-01693E4B9958}"/>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1897754279"/>
      </p:ext>
    </p:extLst>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ranssi 1">
    <p:bg>
      <p:bgPr>
        <a:solidFill>
          <a:srgbClr val="FF805C"/>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pic>
        <p:nvPicPr>
          <p:cNvPr id="2" name="Kuva 1">
            <a:extLst>
              <a:ext uri="{FF2B5EF4-FFF2-40B4-BE49-F238E27FC236}">
                <a16:creationId xmlns:a16="http://schemas.microsoft.com/office/drawing/2014/main" id="{BBC5D1C5-C870-D51D-BECA-873BF33DD06D}"/>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object 5" descr="$PPTXTitle">
            <a:extLst>
              <a:ext uri="{FF2B5EF4-FFF2-40B4-BE49-F238E27FC236}">
                <a16:creationId xmlns:a16="http://schemas.microsoft.com/office/drawing/2014/main" id="{38BD8F5B-D505-CADB-9388-A890C190DB4D}"/>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3189528257"/>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ranssi 2">
    <p:bg>
      <p:bgPr>
        <a:solidFill>
          <a:srgbClr val="FF805C"/>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3" name="Alatunnisteen paikkamerkki 2">
            <a:extLst>
              <a:ext uri="{FF2B5EF4-FFF2-40B4-BE49-F238E27FC236}">
                <a16:creationId xmlns:a16="http://schemas.microsoft.com/office/drawing/2014/main" id="{7B8A4A93-C687-5393-4B70-1D6F163C6608}"/>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987610045"/>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ranssi 3">
    <p:bg>
      <p:bgPr>
        <a:solidFill>
          <a:srgbClr val="FF805C"/>
        </a:solidFill>
        <a:effectLst/>
      </p:bgPr>
    </p:bg>
    <p:spTree>
      <p:nvGrpSpPr>
        <p:cNvPr id="1" name=""/>
        <p:cNvGrpSpPr/>
        <p:nvPr/>
      </p:nvGrpSpPr>
      <p:grpSpPr>
        <a:xfrm>
          <a:off x="0" y="0"/>
          <a:ext cx="0" cy="0"/>
          <a:chOff x="0" y="0"/>
          <a:chExt cx="0" cy="0"/>
        </a:xfrm>
      </p:grpSpPr>
      <p:sp>
        <p:nvSpPr>
          <p:cNvPr id="15" name="Kuvan paikkamerkki 6">
            <a:extLst>
              <a:ext uri="{FF2B5EF4-FFF2-40B4-BE49-F238E27FC236}">
                <a16:creationId xmlns:a16="http://schemas.microsoft.com/office/drawing/2014/main" id="{99C72343-AF6B-B77B-777C-FE4ADD9C645A}"/>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3" name="Päivämäärän paikkamerkki 3">
            <a:extLst>
              <a:ext uri="{FF2B5EF4-FFF2-40B4-BE49-F238E27FC236}">
                <a16:creationId xmlns:a16="http://schemas.microsoft.com/office/drawing/2014/main" id="{4679AF92-2925-B8C9-4877-2728BE161338}"/>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4" name="Alatunnisteen paikkamerkki 4">
            <a:extLst>
              <a:ext uri="{FF2B5EF4-FFF2-40B4-BE49-F238E27FC236}">
                <a16:creationId xmlns:a16="http://schemas.microsoft.com/office/drawing/2014/main" id="{28A95157-AC52-011E-C587-75771EEBDEB9}"/>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2" name="Tekstin paikkamerkki 2">
            <a:extLst>
              <a:ext uri="{FF2B5EF4-FFF2-40B4-BE49-F238E27FC236}">
                <a16:creationId xmlns:a16="http://schemas.microsoft.com/office/drawing/2014/main" id="{D7364AB5-2D1C-24C8-7532-C46A58FCC4FE}"/>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5" name="Tekstin paikkamerkki 28">
            <a:extLst>
              <a:ext uri="{FF2B5EF4-FFF2-40B4-BE49-F238E27FC236}">
                <a16:creationId xmlns:a16="http://schemas.microsoft.com/office/drawing/2014/main" id="{AA9E17C0-32D6-9E09-5DF4-F557DE50E60B}"/>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417453004"/>
      </p:ext>
    </p:extLst>
  </p:cSld>
  <p:clrMapOvr>
    <a:masterClrMapping/>
  </p:clrMapOvr>
  <p:transition spd="med">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Musta 1">
    <p:bg>
      <p:bgPr>
        <a:solidFill>
          <a:srgbClr val="000000"/>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pic>
        <p:nvPicPr>
          <p:cNvPr id="2" name="Kuva 1">
            <a:extLst>
              <a:ext uri="{FF2B5EF4-FFF2-40B4-BE49-F238E27FC236}">
                <a16:creationId xmlns:a16="http://schemas.microsoft.com/office/drawing/2014/main" id="{E91F2A6F-3752-8EE3-7CBF-7E3DEDABCAA6}"/>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object 5" descr="$PPTXTitle">
            <a:extLst>
              <a:ext uri="{FF2B5EF4-FFF2-40B4-BE49-F238E27FC236}">
                <a16:creationId xmlns:a16="http://schemas.microsoft.com/office/drawing/2014/main" id="{EE2E4F5F-A24D-ADBA-C241-46A95ADAED7E}"/>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225282633"/>
      </p:ext>
    </p:extLst>
  </p:cSld>
  <p:clrMapOvr>
    <a:masterClrMapping/>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usta 2">
    <p:bg>
      <p:bgPr>
        <a:solidFill>
          <a:srgbClr val="000000"/>
        </a:solidFill>
        <a:effectLst/>
      </p:bgPr>
    </p:bg>
    <p:spTree>
      <p:nvGrpSpPr>
        <p:cNvPr id="1" name=""/>
        <p:cNvGrpSpPr/>
        <p:nvPr/>
      </p:nvGrpSpPr>
      <p:grpSpPr>
        <a:xfrm>
          <a:off x="0" y="0"/>
          <a:ext cx="0" cy="0"/>
          <a:chOff x="0" y="0"/>
          <a:chExt cx="0" cy="0"/>
        </a:xfrm>
      </p:grpSpPr>
      <p:sp>
        <p:nvSpPr>
          <p:cNvPr id="2" name="object 5" descr="$PPTXTitle">
            <a:extLst>
              <a:ext uri="{FF2B5EF4-FFF2-40B4-BE49-F238E27FC236}">
                <a16:creationId xmlns:a16="http://schemas.microsoft.com/office/drawing/2014/main" id="{B3C84152-1CEE-5017-A22C-A1D2744A08E0}"/>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3" name="Kuva 2">
            <a:extLst>
              <a:ext uri="{FF2B5EF4-FFF2-40B4-BE49-F238E27FC236}">
                <a16:creationId xmlns:a16="http://schemas.microsoft.com/office/drawing/2014/main" id="{14634184-37F4-DE9E-F9D8-7D08134DB571}"/>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4" name="Alatunnisteen paikkamerkki 2">
            <a:extLst>
              <a:ext uri="{FF2B5EF4-FFF2-40B4-BE49-F238E27FC236}">
                <a16:creationId xmlns:a16="http://schemas.microsoft.com/office/drawing/2014/main" id="{7591C57B-95F4-11B5-E39F-76E926607B2C}"/>
              </a:ext>
            </a:extLst>
          </p:cNvPr>
          <p:cNvSpPr>
            <a:spLocks noGrp="1"/>
          </p:cNvSpPr>
          <p:nvPr>
            <p:ph type="ftr" sz="quarter" idx="11"/>
          </p:nvPr>
        </p:nvSpPr>
        <p:spPr>
          <a:xfrm>
            <a:off x="274033" y="4728047"/>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1540390374"/>
      </p:ext>
    </p:extLst>
  </p:cSld>
  <p:clrMapOvr>
    <a:masterClrMapping/>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Musta 3">
    <p:bg>
      <p:bgPr>
        <a:solidFill>
          <a:srgbClr val="000000"/>
        </a:solidFill>
        <a:effectLst/>
      </p:bgPr>
    </p:bg>
    <p:spTree>
      <p:nvGrpSpPr>
        <p:cNvPr id="1" name=""/>
        <p:cNvGrpSpPr/>
        <p:nvPr/>
      </p:nvGrpSpPr>
      <p:grpSpPr>
        <a:xfrm>
          <a:off x="0" y="0"/>
          <a:ext cx="0" cy="0"/>
          <a:chOff x="0" y="0"/>
          <a:chExt cx="0" cy="0"/>
        </a:xfrm>
      </p:grpSpPr>
      <p:sp>
        <p:nvSpPr>
          <p:cNvPr id="5" name="Kuvan paikkamerkki 6">
            <a:extLst>
              <a:ext uri="{FF2B5EF4-FFF2-40B4-BE49-F238E27FC236}">
                <a16:creationId xmlns:a16="http://schemas.microsoft.com/office/drawing/2014/main" id="{1FF87CD6-9874-3089-A1F5-C00E5F303D15}"/>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8" name="Päivämäärän paikkamerkki 3">
            <a:extLst>
              <a:ext uri="{FF2B5EF4-FFF2-40B4-BE49-F238E27FC236}">
                <a16:creationId xmlns:a16="http://schemas.microsoft.com/office/drawing/2014/main" id="{5940AFCD-F36A-F650-97F0-1A5F3C04B0FD}"/>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9" name="Alatunnisteen paikkamerkki 4">
            <a:extLst>
              <a:ext uri="{FF2B5EF4-FFF2-40B4-BE49-F238E27FC236}">
                <a16:creationId xmlns:a16="http://schemas.microsoft.com/office/drawing/2014/main" id="{00C3BD50-64BA-FAF4-8EA4-4531B1D51646}"/>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2" name="Tekstin paikkamerkki 2">
            <a:extLst>
              <a:ext uri="{FF2B5EF4-FFF2-40B4-BE49-F238E27FC236}">
                <a16:creationId xmlns:a16="http://schemas.microsoft.com/office/drawing/2014/main" id="{1175EE9F-EA89-16AB-BFC0-4ADD454450C7}"/>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3" name="Tekstin paikkamerkki 28">
            <a:extLst>
              <a:ext uri="{FF2B5EF4-FFF2-40B4-BE49-F238E27FC236}">
                <a16:creationId xmlns:a16="http://schemas.microsoft.com/office/drawing/2014/main" id="{D132CA51-035D-09A8-B935-DDB170237A87}"/>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1566176570"/>
      </p:ext>
    </p:extLst>
  </p:cSld>
  <p:clrMapOvr>
    <a:masterClrMapping/>
  </p:clrMapOvr>
  <p:transition spd="med">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ogodia">
    <p:bg>
      <p:bgPr>
        <a:solidFill>
          <a:srgbClr val="000000"/>
        </a:solidFill>
        <a:effectLst/>
      </p:bgPr>
    </p:bg>
    <p:spTree>
      <p:nvGrpSpPr>
        <p:cNvPr id="1" name=""/>
        <p:cNvGrpSpPr/>
        <p:nvPr/>
      </p:nvGrpSpPr>
      <p:grpSpPr>
        <a:xfrm>
          <a:off x="0" y="0"/>
          <a:ext cx="0" cy="0"/>
          <a:chOff x="0" y="0"/>
          <a:chExt cx="0" cy="0"/>
        </a:xfrm>
      </p:grpSpPr>
      <p:pic>
        <p:nvPicPr>
          <p:cNvPr id="21" name="Kuva 20"/>
          <p:cNvPicPr>
            <a:picLocks noChangeAspect="1"/>
          </p:cNvPicPr>
          <p:nvPr userDrawn="1"/>
        </p:nvPicPr>
        <p:blipFill>
          <a:blip r:embed="rId2"/>
          <a:stretch>
            <a:fillRect/>
          </a:stretch>
        </p:blipFill>
        <p:spPr>
          <a:xfrm>
            <a:off x="2072269" y="1966957"/>
            <a:ext cx="4730093" cy="1172552"/>
          </a:xfrm>
          <a:prstGeom prst="rect">
            <a:avLst/>
          </a:prstGeom>
        </p:spPr>
      </p:pic>
    </p:spTree>
    <p:extLst>
      <p:ext uri="{BB962C8B-B14F-4D97-AF65-F5344CB8AC3E}">
        <p14:creationId xmlns:p14="http://schemas.microsoft.com/office/powerpoint/2010/main" val="1151411044"/>
      </p:ext>
    </p:extLst>
  </p:cSld>
  <p:clrMapOvr>
    <a:masterClrMapping/>
  </p:clrMapOvr>
  <p:transition spd="med">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Otsikkodia">
    <p:bg>
      <p:bgPr>
        <a:solidFill>
          <a:srgbClr val="000000"/>
        </a:solidFill>
        <a:effectLst/>
      </p:bgPr>
    </p:bg>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stretch>
            <a:fillRect/>
          </a:stretch>
        </p:blipFill>
        <p:spPr>
          <a:xfrm>
            <a:off x="8335004" y="370433"/>
            <a:ext cx="437200" cy="437174"/>
          </a:xfrm>
          <a:prstGeom prst="rect">
            <a:avLst/>
          </a:prstGeom>
        </p:spPr>
      </p:pic>
      <p:sp>
        <p:nvSpPr>
          <p:cNvPr id="9" name="Tekstin paikkamerkki 28"/>
          <p:cNvSpPr>
            <a:spLocks noGrp="1"/>
          </p:cNvSpPr>
          <p:nvPr>
            <p:ph type="body" sz="quarter" idx="15" hasCustomPrompt="1"/>
          </p:nvPr>
        </p:nvSpPr>
        <p:spPr>
          <a:xfrm>
            <a:off x="1072800" y="1881898"/>
            <a:ext cx="6977283" cy="1165268"/>
          </a:xfrm>
          <a:prstGeom prst="rect">
            <a:avLst/>
          </a:prstGeom>
        </p:spPr>
        <p:txBody>
          <a:bodyPr>
            <a:normAutofit/>
          </a:bodyPr>
          <a:lstStyle>
            <a:lvl1pPr marL="10800" indent="0">
              <a:lnSpc>
                <a:spcPct val="100000"/>
              </a:lnSpc>
              <a:spcBef>
                <a:spcPts val="0"/>
              </a:spcBef>
              <a:spcAft>
                <a:spcPts val="0"/>
              </a:spcAft>
              <a:buFontTx/>
              <a:buNone/>
              <a:defRPr sz="2600" b="1" baseline="0">
                <a:solidFill>
                  <a:schemeClr val="bg1"/>
                </a:solidFill>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pääotsikkoa </a:t>
            </a:r>
            <a:r>
              <a:rPr lang="fi-FI" err="1"/>
              <a:t>napsautt</a:t>
            </a:r>
            <a:r>
              <a:rPr lang="fi-FI"/>
              <a:t>.</a:t>
            </a:r>
          </a:p>
        </p:txBody>
      </p:sp>
      <p:sp>
        <p:nvSpPr>
          <p:cNvPr id="10" name="Dian numeron paikkamerkki 3"/>
          <p:cNvSpPr>
            <a:spLocks noGrp="1"/>
          </p:cNvSpPr>
          <p:nvPr>
            <p:ph type="sldNum" sz="quarter" idx="12"/>
          </p:nvPr>
        </p:nvSpPr>
        <p:spPr>
          <a:xfrm>
            <a:off x="8005977" y="4729407"/>
            <a:ext cx="863990" cy="165406"/>
          </a:xfrm>
          <a:prstGeom prst="rect">
            <a:avLst/>
          </a:prstGeom>
        </p:spPr>
        <p:txBody>
          <a:bodyPr/>
          <a:lstStyle>
            <a:lvl1pPr>
              <a:defRPr sz="700">
                <a:solidFill>
                  <a:schemeClr val="bg1"/>
                </a:solidFill>
              </a:defRPr>
            </a:lvl1pPr>
          </a:lstStyle>
          <a:p>
            <a:fld id="{6FCB6B90-8271-4E8F-82C1-E646FBB48A2E}" type="slidenum">
              <a:rPr lang="fi-FI" smtClean="0"/>
              <a:pPr/>
              <a:t>‹#›</a:t>
            </a:fld>
            <a:endParaRPr lang="fi-FI"/>
          </a:p>
        </p:txBody>
      </p:sp>
      <p:sp>
        <p:nvSpPr>
          <p:cNvPr id="12" name="Päivämäärän paikkamerkki 1"/>
          <p:cNvSpPr>
            <a:spLocks noGrp="1"/>
          </p:cNvSpPr>
          <p:nvPr>
            <p:ph type="dt" sz="half" idx="10"/>
          </p:nvPr>
        </p:nvSpPr>
        <p:spPr>
          <a:xfrm>
            <a:off x="282027" y="4728047"/>
            <a:ext cx="916709" cy="164690"/>
          </a:xfrm>
        </p:spPr>
        <p:txBody>
          <a:bodyPr/>
          <a:lstStyle>
            <a:lvl1pPr>
              <a:defRPr>
                <a:solidFill>
                  <a:schemeClr val="bg1"/>
                </a:solidFill>
              </a:defRPr>
            </a:lvl1pPr>
          </a:lstStyle>
          <a:p>
            <a:fld id="{F553C366-6A2C-43B9-A437-B827E0484441}" type="datetime1">
              <a:rPr lang="fi-FI" smtClean="0"/>
              <a:t>17.9.2026</a:t>
            </a:fld>
            <a:endParaRPr lang="fi-FI"/>
          </a:p>
        </p:txBody>
      </p:sp>
      <p:sp>
        <p:nvSpPr>
          <p:cNvPr id="14" name="Alatunnisteen paikkamerkki 2"/>
          <p:cNvSpPr>
            <a:spLocks noGrp="1"/>
          </p:cNvSpPr>
          <p:nvPr>
            <p:ph type="ftr" sz="quarter" idx="11"/>
          </p:nvPr>
        </p:nvSpPr>
        <p:spPr>
          <a:xfrm>
            <a:off x="1111510" y="4728047"/>
            <a:ext cx="1295891" cy="164690"/>
          </a:xfrm>
        </p:spPr>
        <p:txBody>
          <a:bodyPr/>
          <a:lstStyle>
            <a:lvl1pPr>
              <a:defRPr>
                <a:solidFill>
                  <a:schemeClr val="bg1"/>
                </a:solidFill>
              </a:defRPr>
            </a:lvl1pPr>
          </a:lstStyle>
          <a:p>
            <a:r>
              <a:rPr lang="fi-FI"/>
              <a:t>Teknologiateollisuus</a:t>
            </a:r>
          </a:p>
        </p:txBody>
      </p:sp>
    </p:spTree>
    <p:extLst>
      <p:ext uri="{BB962C8B-B14F-4D97-AF65-F5344CB8AC3E}">
        <p14:creationId xmlns:p14="http://schemas.microsoft.com/office/powerpoint/2010/main" val="2584746411"/>
      </p:ext>
    </p:extLst>
  </p:cSld>
  <p:clrMapOvr>
    <a:masterClrMapping/>
  </p:clrMapOvr>
  <p:transition spd="med">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isältödia isoille taulukoille">
    <p:spTree>
      <p:nvGrpSpPr>
        <p:cNvPr id="1" name=""/>
        <p:cNvGrpSpPr/>
        <p:nvPr/>
      </p:nvGrpSpPr>
      <p:grpSpPr>
        <a:xfrm>
          <a:off x="0" y="0"/>
          <a:ext cx="0" cy="0"/>
          <a:chOff x="0" y="0"/>
          <a:chExt cx="0" cy="0"/>
        </a:xfrm>
      </p:grpSpPr>
      <p:sp>
        <p:nvSpPr>
          <p:cNvPr id="30" name="Tekstin paikkamerkki 28"/>
          <p:cNvSpPr>
            <a:spLocks noGrp="1"/>
          </p:cNvSpPr>
          <p:nvPr>
            <p:ph type="body" sz="quarter" idx="15" hasCustomPrompt="1"/>
          </p:nvPr>
        </p:nvSpPr>
        <p:spPr>
          <a:xfrm>
            <a:off x="252000" y="282149"/>
            <a:ext cx="7992000" cy="821163"/>
          </a:xfrm>
          <a:prstGeom prst="rect">
            <a:avLst/>
          </a:prstGeom>
        </p:spPr>
        <p:txBody>
          <a:bodyPr/>
          <a:lstStyle>
            <a:lvl1pPr marL="14400" indent="0">
              <a:lnSpc>
                <a:spcPts val="2700"/>
              </a:lnSpc>
              <a:spcAft>
                <a:spcPts val="0"/>
              </a:spcAft>
              <a:buFontTx/>
              <a:buNone/>
              <a:defRPr sz="2200" b="1">
                <a:solidFill>
                  <a:srgbClr val="000000"/>
                </a:solidFill>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väliotsikkoa </a:t>
            </a:r>
            <a:r>
              <a:rPr lang="fi-FI" err="1"/>
              <a:t>napsautt</a:t>
            </a:r>
            <a:r>
              <a:rPr lang="fi-FI"/>
              <a:t>.</a:t>
            </a:r>
          </a:p>
        </p:txBody>
      </p:sp>
      <p:pic>
        <p:nvPicPr>
          <p:cNvPr id="10" name="Kuva 9"/>
          <p:cNvPicPr>
            <a:picLocks noChangeAspect="1"/>
          </p:cNvPicPr>
          <p:nvPr userDrawn="1"/>
        </p:nvPicPr>
        <p:blipFill>
          <a:blip r:embed="rId2"/>
          <a:stretch>
            <a:fillRect/>
          </a:stretch>
        </p:blipFill>
        <p:spPr>
          <a:xfrm>
            <a:off x="8335624" y="368923"/>
            <a:ext cx="437056" cy="437032"/>
          </a:xfrm>
          <a:prstGeom prst="rect">
            <a:avLst/>
          </a:prstGeom>
        </p:spPr>
      </p:pic>
      <p:sp>
        <p:nvSpPr>
          <p:cNvPr id="17" name="Dian numeron paikkamerkki 3"/>
          <p:cNvSpPr>
            <a:spLocks noGrp="1"/>
          </p:cNvSpPr>
          <p:nvPr>
            <p:ph type="sldNum" sz="quarter" idx="12"/>
          </p:nvPr>
        </p:nvSpPr>
        <p:spPr>
          <a:xfrm>
            <a:off x="8005977" y="4729407"/>
            <a:ext cx="863990" cy="165406"/>
          </a:xfrm>
          <a:prstGeom prst="rect">
            <a:avLst/>
          </a:prstGeom>
        </p:spPr>
        <p:txBody>
          <a:bodyPr/>
          <a:lstStyle>
            <a:lvl1pPr>
              <a:defRPr sz="700"/>
            </a:lvl1pPr>
          </a:lstStyle>
          <a:p>
            <a:fld id="{6FCB6B90-8271-4E8F-82C1-E646FBB48A2E}" type="slidenum">
              <a:rPr lang="fi-FI" smtClean="0"/>
              <a:pPr/>
              <a:t>‹#›</a:t>
            </a:fld>
            <a:endParaRPr lang="fi-FI"/>
          </a:p>
        </p:txBody>
      </p:sp>
      <p:sp>
        <p:nvSpPr>
          <p:cNvPr id="18" name="Päivämäärän paikkamerkki 1"/>
          <p:cNvSpPr>
            <a:spLocks noGrp="1"/>
          </p:cNvSpPr>
          <p:nvPr>
            <p:ph type="dt" sz="half" idx="10"/>
          </p:nvPr>
        </p:nvSpPr>
        <p:spPr>
          <a:xfrm>
            <a:off x="282027" y="4728047"/>
            <a:ext cx="916709" cy="164690"/>
          </a:xfrm>
        </p:spPr>
        <p:txBody>
          <a:bodyPr/>
          <a:lstStyle/>
          <a:p>
            <a:fld id="{E70C97DB-DA9C-4CFA-B970-B8599B25F3E4}" type="datetime1">
              <a:rPr lang="fi-FI" smtClean="0"/>
              <a:t>17.9.2026</a:t>
            </a:fld>
            <a:endParaRPr lang="fi-FI"/>
          </a:p>
        </p:txBody>
      </p:sp>
      <p:sp>
        <p:nvSpPr>
          <p:cNvPr id="19" name="Alatunnisteen paikkamerkki 2"/>
          <p:cNvSpPr>
            <a:spLocks noGrp="1"/>
          </p:cNvSpPr>
          <p:nvPr>
            <p:ph type="ftr" sz="quarter" idx="11"/>
          </p:nvPr>
        </p:nvSpPr>
        <p:spPr>
          <a:xfrm>
            <a:off x="1111510" y="4728047"/>
            <a:ext cx="1295891" cy="164690"/>
          </a:xfrm>
        </p:spPr>
        <p:txBody>
          <a:bodyPr/>
          <a:lstStyle/>
          <a:p>
            <a:r>
              <a:rPr lang="fi-FI"/>
              <a:t>Teknologiateollisuus</a:t>
            </a:r>
          </a:p>
        </p:txBody>
      </p:sp>
      <p:sp>
        <p:nvSpPr>
          <p:cNvPr id="5" name="Sisällön paikkamerkki 4"/>
          <p:cNvSpPr>
            <a:spLocks noGrp="1"/>
          </p:cNvSpPr>
          <p:nvPr>
            <p:ph sz="quarter" idx="17"/>
          </p:nvPr>
        </p:nvSpPr>
        <p:spPr>
          <a:xfrm>
            <a:off x="381000" y="1103313"/>
            <a:ext cx="8391525" cy="3541712"/>
          </a:xfrm>
        </p:spPr>
        <p:txBody>
          <a:bodyPr/>
          <a:lstStyle>
            <a:lvl1pPr marL="0" indent="0">
              <a:buFontTx/>
              <a:buNone/>
              <a:defRPr/>
            </a:lvl1pPr>
            <a:lvl2pPr marL="471332" indent="0">
              <a:lnSpc>
                <a:spcPts val="1800"/>
              </a:lnSpc>
              <a:spcBef>
                <a:spcPts val="200"/>
              </a:spcBef>
              <a:spcAft>
                <a:spcPts val="200"/>
              </a:spcAft>
              <a:buFontTx/>
              <a:buNone/>
              <a:defRPr/>
            </a:lvl2pPr>
            <a:lvl3pPr marL="786191" indent="0">
              <a:lnSpc>
                <a:spcPts val="1800"/>
              </a:lnSpc>
              <a:spcBef>
                <a:spcPts val="200"/>
              </a:spcBef>
              <a:spcAft>
                <a:spcPts val="200"/>
              </a:spcAft>
              <a:buFontTx/>
              <a:buNone/>
              <a:defRPr/>
            </a:lvl3pPr>
            <a:lvl4pPr marL="1109451" indent="0">
              <a:lnSpc>
                <a:spcPts val="1800"/>
              </a:lnSpc>
              <a:spcBef>
                <a:spcPts val="200"/>
              </a:spcBef>
              <a:spcAft>
                <a:spcPts val="200"/>
              </a:spcAft>
              <a:buFontTx/>
              <a:buNone/>
              <a:defRPr/>
            </a:lvl4pPr>
          </a:lstStyle>
          <a:p>
            <a:pPr lvl="0"/>
            <a:r>
              <a:rPr lang="fi-FI"/>
              <a:t>Muokkaa tekstin perustyylejä napsauttamalla</a:t>
            </a:r>
          </a:p>
        </p:txBody>
      </p:sp>
      <p:sp>
        <p:nvSpPr>
          <p:cNvPr id="16" name="Tekstin paikkamerkki 2"/>
          <p:cNvSpPr>
            <a:spLocks noGrp="1"/>
          </p:cNvSpPr>
          <p:nvPr>
            <p:ph type="body" sz="quarter" idx="18" hasCustomPrompt="1"/>
          </p:nvPr>
        </p:nvSpPr>
        <p:spPr>
          <a:xfrm>
            <a:off x="2334682" y="4727574"/>
            <a:ext cx="2971717" cy="165163"/>
          </a:xfrm>
        </p:spPr>
        <p:txBody>
          <a:bodyPr>
            <a:noAutofit/>
          </a:bodyPr>
          <a:lstStyle>
            <a:lvl1pPr marL="0" indent="0">
              <a:lnSpc>
                <a:spcPct val="100000"/>
              </a:lnSpc>
              <a:spcBef>
                <a:spcPts val="0"/>
              </a:spcBef>
              <a:spcAft>
                <a:spcPts val="0"/>
              </a:spcAft>
              <a:buFontTx/>
              <a:buNone/>
              <a:defRPr sz="700" spc="0" baseline="0"/>
            </a:lvl1pPr>
          </a:lstStyle>
          <a:p>
            <a:pPr lvl="0"/>
            <a:r>
              <a:rPr lang="fi-FI"/>
              <a:t>Lähde tähän</a:t>
            </a:r>
          </a:p>
        </p:txBody>
      </p:sp>
    </p:spTree>
    <p:extLst>
      <p:ext uri="{BB962C8B-B14F-4D97-AF65-F5344CB8AC3E}">
        <p14:creationId xmlns:p14="http://schemas.microsoft.com/office/powerpoint/2010/main" val="984878934"/>
      </p:ext>
    </p:extLst>
  </p:cSld>
  <p:clrMapOvr>
    <a:masterClrMapping/>
  </p:clrMapOvr>
  <p:transition spd="med">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Haalea violetti 3">
    <p:bg>
      <p:bgPr>
        <a:solidFill>
          <a:srgbClr val="DFD8F3"/>
        </a:solidFill>
        <a:effectLst/>
      </p:bgPr>
    </p:bg>
    <p:spTree>
      <p:nvGrpSpPr>
        <p:cNvPr id="1" name=""/>
        <p:cNvGrpSpPr/>
        <p:nvPr/>
      </p:nvGrpSpPr>
      <p:grpSpPr>
        <a:xfrm>
          <a:off x="0" y="0"/>
          <a:ext cx="0" cy="0"/>
          <a:chOff x="0" y="0"/>
          <a:chExt cx="0" cy="0"/>
        </a:xfrm>
      </p:grpSpPr>
      <p:sp>
        <p:nvSpPr>
          <p:cNvPr id="15" name="object 5" descr="$PPTXTitle">
            <a:extLst>
              <a:ext uri="{FF2B5EF4-FFF2-40B4-BE49-F238E27FC236}">
                <a16:creationId xmlns:a16="http://schemas.microsoft.com/office/drawing/2014/main" id="{9D8CE3D2-AD17-774D-D3EF-B47A4E11E771}"/>
              </a:ext>
            </a:extLst>
          </p:cNvPr>
          <p:cNvSpPr txBox="1">
            <a:spLocks noGrp="1"/>
          </p:cNvSpPr>
          <p:nvPr>
            <p:ph type="title" hasCustomPrompt="1"/>
          </p:nvPr>
        </p:nvSpPr>
        <p:spPr>
          <a:xfrm>
            <a:off x="375410" y="468451"/>
            <a:ext cx="4297680" cy="1122742"/>
          </a:xfrm>
          <a:prstGeom prst="rect">
            <a:avLst/>
          </a:prstGeom>
        </p:spPr>
        <p:txBody>
          <a:bodyPr vert="horz" wrap="square" lIns="0" tIns="14604" rIns="0" bIns="0" rtlCol="0">
            <a:spAutoFit/>
          </a:bodyPr>
          <a:lstStyle>
            <a:lvl1pPr>
              <a:defRPr b="1" i="0">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a:t>napsautt.</a:t>
            </a:r>
            <a:endParaRPr spc="-20"/>
          </a:p>
        </p:txBody>
      </p:sp>
      <p:sp>
        <p:nvSpPr>
          <p:cNvPr id="18" name="Kuvan paikkamerkki 6">
            <a:extLst>
              <a:ext uri="{FF2B5EF4-FFF2-40B4-BE49-F238E27FC236}">
                <a16:creationId xmlns:a16="http://schemas.microsoft.com/office/drawing/2014/main" id="{ABD8854E-A09A-B8C2-65A2-8B1912162542}"/>
              </a:ext>
            </a:extLst>
          </p:cNvPr>
          <p:cNvSpPr>
            <a:spLocks noGrp="1"/>
          </p:cNvSpPr>
          <p:nvPr>
            <p:ph type="pic" sz="quarter" idx="18"/>
          </p:nvPr>
        </p:nvSpPr>
        <p:spPr>
          <a:xfrm>
            <a:off x="5090400" y="0"/>
            <a:ext cx="4053605" cy="4438776"/>
          </a:xfrm>
          <a:prstGeom prst="rect">
            <a:avLst/>
          </a:prstGeom>
          <a:solidFill>
            <a:schemeClr val="bg1"/>
          </a:solidFill>
        </p:spPr>
        <p:txBody>
          <a:bodyPr anchor="ctr"/>
          <a:lstStyle>
            <a:lvl1pPr marL="0" indent="0" algn="ctr">
              <a:buFontTx/>
              <a:buNone/>
              <a:defRPr sz="1500" b="0" i="0">
                <a:solidFill>
                  <a:srgbClr val="FF00B8"/>
                </a:solidFill>
                <a:latin typeface="Verdana" panose="020B0604030504040204" pitchFamily="34" charset="0"/>
              </a:defRPr>
            </a:lvl1pPr>
          </a:lstStyle>
          <a:p>
            <a:r>
              <a:rPr lang="fi-FI"/>
              <a:t>Lisää kuva napsauttamalla kuvaketta</a:t>
            </a:r>
          </a:p>
        </p:txBody>
      </p:sp>
      <p:pic>
        <p:nvPicPr>
          <p:cNvPr id="2" name="Kuva 1">
            <a:extLst>
              <a:ext uri="{FF2B5EF4-FFF2-40B4-BE49-F238E27FC236}">
                <a16:creationId xmlns:a16="http://schemas.microsoft.com/office/drawing/2014/main" id="{6A60EC8B-19DB-5412-FFF2-2ECC61F5D94A}"/>
              </a:ext>
            </a:extLst>
          </p:cNvPr>
          <p:cNvPicPr>
            <a:picLocks noChangeAspect="1"/>
          </p:cNvPicPr>
          <p:nvPr userDrawn="1"/>
        </p:nvPicPr>
        <p:blipFill>
          <a:blip r:embed="rId2"/>
          <a:stretch>
            <a:fillRect/>
          </a:stretch>
        </p:blipFill>
        <p:spPr>
          <a:xfrm>
            <a:off x="147239" y="4192232"/>
            <a:ext cx="2626520" cy="908634"/>
          </a:xfrm>
          <a:prstGeom prst="rect">
            <a:avLst/>
          </a:prstGeom>
        </p:spPr>
      </p:pic>
    </p:spTree>
    <p:extLst>
      <p:ext uri="{BB962C8B-B14F-4D97-AF65-F5344CB8AC3E}">
        <p14:creationId xmlns:p14="http://schemas.microsoft.com/office/powerpoint/2010/main" val="1196429814"/>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Päivämäärän paikkamerkki 3"/>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17.9.2026</a:t>
            </a:fld>
            <a:endParaRPr lang="fi-FI"/>
          </a:p>
        </p:txBody>
      </p:sp>
      <p:sp>
        <p:nvSpPr>
          <p:cNvPr id="8" name="Alatunnisteen paikkamerkki 4"/>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13" name="Dian numeron paikkamerkki 1"/>
          <p:cNvSpPr>
            <a:spLocks noGrp="1"/>
          </p:cNvSpPr>
          <p:nvPr>
            <p:ph type="sldNum" sz="quarter" idx="4"/>
          </p:nvPr>
        </p:nvSpPr>
        <p:spPr>
          <a:xfrm>
            <a:off x="8005977" y="4752579"/>
            <a:ext cx="863990" cy="166687"/>
          </a:xfrm>
          <a:prstGeom prst="rect">
            <a:avLst/>
          </a:prstGeom>
        </p:spPr>
        <p:txBody>
          <a:bodyPr vert="horz" lIns="91440" tIns="45720" rIns="91440" bIns="45720" rtlCol="0" anchor="t"/>
          <a:lstStyle>
            <a:lvl1pPr algn="r">
              <a:defRPr sz="650" b="0" i="0">
                <a:solidFill>
                  <a:srgbClr val="000000"/>
                </a:solidFill>
                <a:latin typeface="Verdana" panose="020B0604030504040204" pitchFamily="34" charset="0"/>
              </a:defRPr>
            </a:lvl1pPr>
          </a:lstStyle>
          <a:p>
            <a:fld id="{6FCB6B90-8271-4E8F-82C1-E646FBB48A2E}" type="slidenum">
              <a:rPr lang="fi-FI" smtClean="0"/>
              <a:pPr/>
              <a:t>‹#›</a:t>
            </a:fld>
            <a:endParaRPr lang="fi-FI"/>
          </a:p>
        </p:txBody>
      </p:sp>
      <p:sp>
        <p:nvSpPr>
          <p:cNvPr id="18" name="Tekstin paikkamerkki 3">
            <a:extLst>
              <a:ext uri="{FF2B5EF4-FFF2-40B4-BE49-F238E27FC236}">
                <a16:creationId xmlns:a16="http://schemas.microsoft.com/office/drawing/2014/main" id="{68BFA817-E88F-DBBC-AA26-001D0CE89741}"/>
              </a:ext>
            </a:extLst>
          </p:cNvPr>
          <p:cNvSpPr>
            <a:spLocks noGrp="1"/>
          </p:cNvSpPr>
          <p:nvPr>
            <p:ph type="body" idx="1"/>
          </p:nvPr>
        </p:nvSpPr>
        <p:spPr>
          <a:xfrm>
            <a:off x="380667" y="1257300"/>
            <a:ext cx="7826188" cy="32004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9" name="Otsikon paikkamerkki 2">
            <a:extLst>
              <a:ext uri="{FF2B5EF4-FFF2-40B4-BE49-F238E27FC236}">
                <a16:creationId xmlns:a16="http://schemas.microsoft.com/office/drawing/2014/main" id="{1BD39E7E-D31E-B4A3-0025-60292DA10EF8}"/>
              </a:ext>
            </a:extLst>
          </p:cNvPr>
          <p:cNvSpPr>
            <a:spLocks noGrp="1"/>
          </p:cNvSpPr>
          <p:nvPr>
            <p:ph type="title"/>
          </p:nvPr>
        </p:nvSpPr>
        <p:spPr>
          <a:xfrm>
            <a:off x="380667" y="370468"/>
            <a:ext cx="7826187" cy="761121"/>
          </a:xfrm>
          <a:prstGeom prst="rect">
            <a:avLst/>
          </a:prstGeom>
        </p:spPr>
        <p:txBody>
          <a:bodyPr vert="horz" lIns="91440" tIns="45720" rIns="91440" bIns="45720" rtlCol="0" anchor="t">
            <a:normAutofit/>
          </a:bodyPr>
          <a:lstStyle/>
          <a:p>
            <a:r>
              <a:rPr lang="fi-FI"/>
              <a:t>Muokkaa </a:t>
            </a:r>
            <a:r>
              <a:rPr lang="fi-FI" err="1"/>
              <a:t>perustyyl</a:t>
            </a:r>
            <a:r>
              <a:rPr lang="fi-FI"/>
              <a:t>. </a:t>
            </a:r>
            <a:r>
              <a:rPr lang="fi-FI" err="1"/>
              <a:t>napsautt</a:t>
            </a:r>
            <a:r>
              <a:rPr lang="fi-FI"/>
              <a:t>.</a:t>
            </a:r>
          </a:p>
        </p:txBody>
      </p:sp>
    </p:spTree>
    <p:extLst>
      <p:ext uri="{BB962C8B-B14F-4D97-AF65-F5344CB8AC3E}">
        <p14:creationId xmlns:p14="http://schemas.microsoft.com/office/powerpoint/2010/main" val="729942253"/>
      </p:ext>
    </p:extLst>
  </p:cSld>
  <p:clrMap bg1="lt1" tx1="dk1" bg2="lt2" tx2="dk2" accent1="accent1" accent2="accent2" accent3="accent3" accent4="accent4" accent5="accent5" accent6="accent6" hlink="hlink" folHlink="folHlink"/>
  <p:sldLayoutIdLst>
    <p:sldLayoutId id="2147483711" r:id="rId1"/>
    <p:sldLayoutId id="2147483755" r:id="rId2"/>
    <p:sldLayoutId id="2147483702" r:id="rId3"/>
    <p:sldLayoutId id="2147483707" r:id="rId4"/>
    <p:sldLayoutId id="2147483691" r:id="rId5"/>
    <p:sldLayoutId id="2147483696" r:id="rId6"/>
    <p:sldLayoutId id="2147483680" r:id="rId7"/>
    <p:sldLayoutId id="2147483674" r:id="rId8"/>
    <p:sldLayoutId id="2147483760" r:id="rId9"/>
    <p:sldLayoutId id="2147483763" r:id="rId10"/>
    <p:sldLayoutId id="2147483761" r:id="rId11"/>
    <p:sldLayoutId id="2147483759" r:id="rId12"/>
    <p:sldLayoutId id="2147483713" r:id="rId13"/>
    <p:sldLayoutId id="2147483762" r:id="rId14"/>
    <p:sldLayoutId id="2147483751" r:id="rId15"/>
    <p:sldLayoutId id="2147483735" r:id="rId16"/>
    <p:sldLayoutId id="2147483683" r:id="rId17"/>
    <p:sldLayoutId id="2147483750" r:id="rId18"/>
    <p:sldLayoutId id="2147483720" r:id="rId19"/>
    <p:sldLayoutId id="2147483765" r:id="rId20"/>
    <p:sldLayoutId id="2147483749" r:id="rId21"/>
    <p:sldLayoutId id="2147483734" r:id="rId22"/>
    <p:sldLayoutId id="2147483724" r:id="rId23"/>
    <p:sldLayoutId id="2147483743" r:id="rId24"/>
    <p:sldLayoutId id="2147483716" r:id="rId25"/>
    <p:sldLayoutId id="2147483740" r:id="rId26"/>
    <p:sldLayoutId id="2147483752" r:id="rId27"/>
    <p:sldLayoutId id="2147483738" r:id="rId28"/>
    <p:sldLayoutId id="2147483682" r:id="rId29"/>
    <p:sldLayoutId id="2147483744" r:id="rId30"/>
    <p:sldLayoutId id="2147483736" r:id="rId31"/>
    <p:sldLayoutId id="2147483681" r:id="rId32"/>
    <p:sldLayoutId id="2147483745" r:id="rId33"/>
    <p:sldLayoutId id="2147483737" r:id="rId34"/>
    <p:sldLayoutId id="2147483679" r:id="rId35"/>
    <p:sldLayoutId id="2147483756" r:id="rId36"/>
    <p:sldLayoutId id="2147483726" r:id="rId37"/>
    <p:sldLayoutId id="2147483764" r:id="rId38"/>
    <p:sldLayoutId id="2147483746" r:id="rId39"/>
    <p:sldLayoutId id="2147483670" r:id="rId40"/>
    <p:sldLayoutId id="2147483686" r:id="rId41"/>
    <p:sldLayoutId id="2147483753" r:id="rId42"/>
    <p:sldLayoutId id="2147483727" r:id="rId43"/>
    <p:sldLayoutId id="2147483757" r:id="rId44"/>
    <p:sldLayoutId id="2147483747" r:id="rId45"/>
    <p:sldLayoutId id="2147483671" r:id="rId46"/>
    <p:sldLayoutId id="2147483687" r:id="rId47"/>
    <p:sldLayoutId id="2147483748" r:id="rId48"/>
    <p:sldLayoutId id="2147483739" r:id="rId49"/>
    <p:sldLayoutId id="2147483685" r:id="rId50"/>
    <p:sldLayoutId id="2147483754" r:id="rId51"/>
    <p:sldLayoutId id="2147483701" r:id="rId52"/>
    <p:sldLayoutId id="2147483725" r:id="rId53"/>
    <p:sldLayoutId id="2147483649" r:id="rId54"/>
    <p:sldLayoutId id="2147483766" r:id="rId55"/>
    <p:sldLayoutId id="2147483767" r:id="rId56"/>
    <p:sldLayoutId id="2147483768" r:id="rId57"/>
  </p:sldLayoutIdLst>
  <p:transition spd="med">
    <p:fade/>
  </p:transition>
  <p:hf hdr="0"/>
  <p:txStyles>
    <p:titleStyle>
      <a:lvl1pPr marL="14400" algn="l" defTabSz="806052" rtl="0" eaLnBrk="1" latinLnBrk="0" hangingPunct="1">
        <a:lnSpc>
          <a:spcPts val="2700"/>
        </a:lnSpc>
        <a:spcBef>
          <a:spcPts val="0"/>
        </a:spcBef>
        <a:spcAft>
          <a:spcPts val="0"/>
        </a:spcAft>
        <a:buNone/>
        <a:defRPr sz="2000" b="1" i="0" kern="1200" spc="-35" baseline="0">
          <a:solidFill>
            <a:srgbClr val="000000"/>
          </a:solidFill>
          <a:latin typeface="Verdana" panose="020B0604030504040204" pitchFamily="34" charset="0"/>
          <a:ea typeface="Adobe Fan Heiti Std B" panose="020B0700000000000000" pitchFamily="34" charset="-128"/>
          <a:cs typeface="Adobe Hebrew" panose="02040503050201020203" pitchFamily="18" charset="-79"/>
        </a:defRPr>
      </a:lvl1pPr>
    </p:titleStyle>
    <p:bodyStyle>
      <a:lvl1pPr marL="234000" indent="-212400" algn="l" defTabSz="806052" rtl="0" eaLnBrk="1" latinLnBrk="0" hangingPunct="1">
        <a:lnSpc>
          <a:spcPts val="2000"/>
        </a:lnSpc>
        <a:spcBef>
          <a:spcPts val="400"/>
        </a:spcBef>
        <a:spcAft>
          <a:spcPts val="300"/>
        </a:spcAft>
        <a:buClrTx/>
        <a:buSzPct val="125000"/>
        <a:buFont typeface="Arial" panose="020B0604020202020204" pitchFamily="34" charset="0"/>
        <a:buChar char="•"/>
        <a:defRPr sz="1600" b="0" i="0" kern="1200" spc="-35" baseline="0">
          <a:solidFill>
            <a:srgbClr val="000000"/>
          </a:solidFill>
          <a:latin typeface="Verdana" panose="020B0604030504040204" pitchFamily="34" charset="0"/>
          <a:ea typeface="Verdana" panose="020B0604030504040204" pitchFamily="34" charset="0"/>
          <a:cs typeface="Verdana" panose="020B0604030504040204" pitchFamily="34" charset="0"/>
        </a:defRPr>
      </a:lvl1pPr>
      <a:lvl2pPr marL="629732" indent="-158400" algn="l" defTabSz="806052" rtl="0" eaLnBrk="1" latinLnBrk="0" hangingPunct="1">
        <a:lnSpc>
          <a:spcPts val="1800"/>
        </a:lnSpc>
        <a:spcBef>
          <a:spcPts val="200"/>
        </a:spcBef>
        <a:spcAft>
          <a:spcPts val="200"/>
        </a:spcAft>
        <a:buClrTx/>
        <a:buSzPct val="125000"/>
        <a:buFont typeface="Arial" pitchFamily="34" charset="0"/>
        <a:buChar char="–"/>
        <a:defRPr sz="1300" b="0" i="0" kern="1200" spc="-35" baseline="0">
          <a:solidFill>
            <a:srgbClr val="000000"/>
          </a:solidFill>
          <a:latin typeface="Verdana" panose="020B0604030504040204" pitchFamily="34" charset="0"/>
          <a:ea typeface="Verdana" panose="020B0604030504040204" pitchFamily="34" charset="0"/>
          <a:cs typeface="Verdana" panose="020B0604030504040204" pitchFamily="34" charset="0"/>
        </a:defRPr>
      </a:lvl2pPr>
      <a:lvl3pPr marL="944591" indent="-158400" algn="l" defTabSz="806052" rtl="0" eaLnBrk="1" latinLnBrk="0" hangingPunct="1">
        <a:lnSpc>
          <a:spcPts val="1800"/>
        </a:lnSpc>
        <a:spcBef>
          <a:spcPts val="200"/>
        </a:spcBef>
        <a:spcAft>
          <a:spcPts val="200"/>
        </a:spcAft>
        <a:buClrTx/>
        <a:buSzPct val="125000"/>
        <a:buFont typeface="Arial" panose="020B0604020202020204" pitchFamily="34" charset="0"/>
        <a:buChar char="•"/>
        <a:defRPr sz="1050" b="0" i="0" kern="1200" spc="-35" baseline="0">
          <a:solidFill>
            <a:srgbClr val="000000"/>
          </a:solidFill>
          <a:latin typeface="Verdana" panose="020B0604030504040204" pitchFamily="34" charset="0"/>
          <a:ea typeface="Verdana" panose="020B0604030504040204" pitchFamily="34" charset="0"/>
          <a:cs typeface="Verdana" panose="020B0604030504040204" pitchFamily="34" charset="0"/>
        </a:defRPr>
      </a:lvl3pPr>
      <a:lvl4pPr marL="1267851" indent="-158400" algn="l" defTabSz="806052" rtl="0" eaLnBrk="1" latinLnBrk="0" hangingPunct="1">
        <a:lnSpc>
          <a:spcPts val="1800"/>
        </a:lnSpc>
        <a:spcBef>
          <a:spcPts val="200"/>
        </a:spcBef>
        <a:spcAft>
          <a:spcPts val="200"/>
        </a:spcAft>
        <a:buClrTx/>
        <a:buSzPct val="125000"/>
        <a:buFont typeface="Arial" pitchFamily="34" charset="0"/>
        <a:buChar char="–"/>
        <a:defRPr sz="1050" b="0" i="0" kern="1200" spc="-35" baseline="0">
          <a:solidFill>
            <a:srgbClr val="000000"/>
          </a:solidFill>
          <a:latin typeface="Verdana" panose="020B0604030504040204" pitchFamily="34" charset="0"/>
          <a:ea typeface="Verdana" panose="020B0604030504040204" pitchFamily="34" charset="0"/>
          <a:cs typeface="Verdana" panose="020B0604030504040204" pitchFamily="34" charset="0"/>
        </a:defRPr>
      </a:lvl4pPr>
      <a:lvl5pPr marL="1582718" indent="-158400" algn="l" defTabSz="806052" rtl="0" eaLnBrk="1" latinLnBrk="0" hangingPunct="1">
        <a:lnSpc>
          <a:spcPts val="2000"/>
        </a:lnSpc>
        <a:spcBef>
          <a:spcPts val="400"/>
        </a:spcBef>
        <a:spcAft>
          <a:spcPts val="300"/>
        </a:spcAft>
        <a:buClrTx/>
        <a:buSzPct val="125000"/>
        <a:buFont typeface="Arial" panose="020B0604020202020204" pitchFamily="34" charset="0"/>
        <a:buChar char="•"/>
        <a:defRPr sz="1000" kern="1200" spc="-35"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216640"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6pPr>
      <a:lvl7pPr marL="2619666"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7pPr>
      <a:lvl8pPr marL="3022694"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8pPr>
      <a:lvl9pPr marL="3425719"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9pPr>
    </p:bodyStyle>
    <p:otherStyle>
      <a:defPPr>
        <a:defRPr lang="fi-FI"/>
      </a:defPPr>
      <a:lvl1pPr marL="0" algn="l" defTabSz="806052" rtl="0" eaLnBrk="1" latinLnBrk="0" hangingPunct="1">
        <a:defRPr sz="1587" kern="1200">
          <a:solidFill>
            <a:schemeClr val="tx1"/>
          </a:solidFill>
          <a:latin typeface="+mn-lt"/>
          <a:ea typeface="+mn-ea"/>
          <a:cs typeface="+mn-cs"/>
        </a:defRPr>
      </a:lvl1pPr>
      <a:lvl2pPr marL="403025" algn="l" defTabSz="806052" rtl="0" eaLnBrk="1" latinLnBrk="0" hangingPunct="1">
        <a:defRPr sz="1587" kern="1200">
          <a:solidFill>
            <a:schemeClr val="tx1"/>
          </a:solidFill>
          <a:latin typeface="+mn-lt"/>
          <a:ea typeface="+mn-ea"/>
          <a:cs typeface="+mn-cs"/>
        </a:defRPr>
      </a:lvl2pPr>
      <a:lvl3pPr marL="806052" algn="l" defTabSz="806052" rtl="0" eaLnBrk="1" latinLnBrk="0" hangingPunct="1">
        <a:defRPr sz="1587" kern="1200">
          <a:solidFill>
            <a:schemeClr val="tx1"/>
          </a:solidFill>
          <a:latin typeface="+mn-lt"/>
          <a:ea typeface="+mn-ea"/>
          <a:cs typeface="+mn-cs"/>
        </a:defRPr>
      </a:lvl3pPr>
      <a:lvl4pPr marL="1209078" algn="l" defTabSz="806052" rtl="0" eaLnBrk="1" latinLnBrk="0" hangingPunct="1">
        <a:defRPr sz="1587" kern="1200">
          <a:solidFill>
            <a:schemeClr val="tx1"/>
          </a:solidFill>
          <a:latin typeface="+mn-lt"/>
          <a:ea typeface="+mn-ea"/>
          <a:cs typeface="+mn-cs"/>
        </a:defRPr>
      </a:lvl4pPr>
      <a:lvl5pPr marL="1612105" algn="l" defTabSz="806052" rtl="0" eaLnBrk="1" latinLnBrk="0" hangingPunct="1">
        <a:defRPr sz="1587" kern="1200">
          <a:solidFill>
            <a:schemeClr val="tx1"/>
          </a:solidFill>
          <a:latin typeface="+mn-lt"/>
          <a:ea typeface="+mn-ea"/>
          <a:cs typeface="+mn-cs"/>
        </a:defRPr>
      </a:lvl5pPr>
      <a:lvl6pPr marL="2015123" algn="l" defTabSz="806052" rtl="0" eaLnBrk="1" latinLnBrk="0" hangingPunct="1">
        <a:defRPr sz="1587" kern="1200">
          <a:solidFill>
            <a:schemeClr val="tx1"/>
          </a:solidFill>
          <a:latin typeface="+mn-lt"/>
          <a:ea typeface="+mn-ea"/>
          <a:cs typeface="+mn-cs"/>
        </a:defRPr>
      </a:lvl6pPr>
      <a:lvl7pPr marL="2418157" algn="l" defTabSz="806052" rtl="0" eaLnBrk="1" latinLnBrk="0" hangingPunct="1">
        <a:defRPr sz="1587" kern="1200">
          <a:solidFill>
            <a:schemeClr val="tx1"/>
          </a:solidFill>
          <a:latin typeface="+mn-lt"/>
          <a:ea typeface="+mn-ea"/>
          <a:cs typeface="+mn-cs"/>
        </a:defRPr>
      </a:lvl7pPr>
      <a:lvl8pPr marL="2821180" algn="l" defTabSz="806052" rtl="0" eaLnBrk="1" latinLnBrk="0" hangingPunct="1">
        <a:defRPr sz="1587" kern="1200">
          <a:solidFill>
            <a:schemeClr val="tx1"/>
          </a:solidFill>
          <a:latin typeface="+mn-lt"/>
          <a:ea typeface="+mn-ea"/>
          <a:cs typeface="+mn-cs"/>
        </a:defRPr>
      </a:lvl8pPr>
      <a:lvl9pPr marL="3224205" algn="l" defTabSz="806052" rtl="0" eaLnBrk="1" latinLnBrk="0" hangingPunct="1">
        <a:defRPr sz="1587" kern="1200">
          <a:solidFill>
            <a:schemeClr val="tx1"/>
          </a:solidFill>
          <a:latin typeface="+mn-lt"/>
          <a:ea typeface="+mn-ea"/>
          <a:cs typeface="+mn-cs"/>
        </a:defRPr>
      </a:lvl9pPr>
    </p:otherStyle>
  </p:txStyles>
  <p:extLst>
    <p:ext uri="{27BBF7A9-308A-43DC-89C8-2F10F3537804}">
      <p15:sldGuideLst xmlns:p15="http://schemas.microsoft.com/office/powerpoint/2012/main">
        <p15:guide id="20" pos="5520" userDrawn="1">
          <p15:clr>
            <a:srgbClr val="F26B43"/>
          </p15:clr>
        </p15:guide>
        <p15:guide id="22" orient="horz" pos="3062" userDrawn="1">
          <p15:clr>
            <a:srgbClr val="F26B43"/>
          </p15:clr>
        </p15:guide>
        <p15:guide id="23" orient="horz" pos="232" userDrawn="1">
          <p15:clr>
            <a:srgbClr val="F26B43"/>
          </p15:clr>
        </p15:guide>
        <p15:guide id="26" pos="240" userDrawn="1">
          <p15:clr>
            <a:srgbClr val="F26B43"/>
          </p15:clr>
        </p15:guide>
        <p15:guide id="27" pos="75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6.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56.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56.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xml"/><Relationship Id="rId1" Type="http://schemas.openxmlformats.org/officeDocument/2006/relationships/slideLayout" Target="../slideLayouts/slideLayout56.xml"/><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56.xml"/><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6.xml"/><Relationship Id="rId1" Type="http://schemas.openxmlformats.org/officeDocument/2006/relationships/slideLayout" Target="../slideLayouts/slideLayout5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7.xml"/><Relationship Id="rId1" Type="http://schemas.openxmlformats.org/officeDocument/2006/relationships/slideLayout" Target="../slideLayouts/slideLayout56.xml"/></Relationships>
</file>

<file path=ppt/slides/_rels/slide13.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8.xml"/><Relationship Id="rId1" Type="http://schemas.openxmlformats.org/officeDocument/2006/relationships/slideLayout" Target="../slideLayouts/slideLayout56.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9.xml"/><Relationship Id="rId1" Type="http://schemas.openxmlformats.org/officeDocument/2006/relationships/slideLayout" Target="../slideLayouts/slideLayout56.xml"/><Relationship Id="rId4" Type="http://schemas.openxmlformats.org/officeDocument/2006/relationships/chart" Target="../charts/chart15.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0.xml"/><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1.xml"/><Relationship Id="rId1" Type="http://schemas.openxmlformats.org/officeDocument/2006/relationships/slideLayout" Target="../slideLayouts/slideLayout56.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2.xml"/><Relationship Id="rId1" Type="http://schemas.openxmlformats.org/officeDocument/2006/relationships/slideLayout" Target="../slideLayouts/slideLayout56.xml"/><Relationship Id="rId4" Type="http://schemas.openxmlformats.org/officeDocument/2006/relationships/chart" Target="../charts/chart19.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3.xml"/><Relationship Id="rId1" Type="http://schemas.openxmlformats.org/officeDocument/2006/relationships/slideLayout" Target="../slideLayouts/slideLayout56.xml"/><Relationship Id="rId4" Type="http://schemas.openxmlformats.org/officeDocument/2006/relationships/chart" Target="../charts/chart21.xml"/></Relationships>
</file>

<file path=ppt/slides/_rels/slide1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4.xml"/><Relationship Id="rId1" Type="http://schemas.openxmlformats.org/officeDocument/2006/relationships/slideLayout" Target="../slideLayouts/slideLayout56.xml"/><Relationship Id="rId4" Type="http://schemas.openxmlformats.org/officeDocument/2006/relationships/chart" Target="../charts/chart23.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5.xml"/><Relationship Id="rId1" Type="http://schemas.openxmlformats.org/officeDocument/2006/relationships/slideLayout" Target="../slideLayouts/slideLayout56.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6.xml"/><Relationship Id="rId1" Type="http://schemas.openxmlformats.org/officeDocument/2006/relationships/slideLayout" Target="../slideLayouts/slideLayout56.xml"/><Relationship Id="rId4" Type="http://schemas.openxmlformats.org/officeDocument/2006/relationships/chart" Target="../charts/chart26.xml"/></Relationships>
</file>

<file path=ppt/slides/_rels/slide23.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17.xml"/><Relationship Id="rId1" Type="http://schemas.openxmlformats.org/officeDocument/2006/relationships/slideLayout" Target="../slideLayouts/slideLayout56.xml"/><Relationship Id="rId4" Type="http://schemas.openxmlformats.org/officeDocument/2006/relationships/chart" Target="../charts/chart28.xml"/></Relationships>
</file>

<file path=ppt/slides/_rels/slide24.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18.xml"/><Relationship Id="rId1" Type="http://schemas.openxmlformats.org/officeDocument/2006/relationships/slideLayout" Target="../slideLayouts/slideLayout56.xml"/><Relationship Id="rId4" Type="http://schemas.openxmlformats.org/officeDocument/2006/relationships/chart" Target="../charts/chart30.xml"/></Relationships>
</file>

<file path=ppt/slides/_rels/slide25.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19.xml"/><Relationship Id="rId1" Type="http://schemas.openxmlformats.org/officeDocument/2006/relationships/slideLayout" Target="../slideLayouts/slideLayout56.xml"/><Relationship Id="rId4" Type="http://schemas.openxmlformats.org/officeDocument/2006/relationships/chart" Target="../charts/chart32.xml"/></Relationships>
</file>

<file path=ppt/slides/_rels/slide26.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0.xml"/><Relationship Id="rId1" Type="http://schemas.openxmlformats.org/officeDocument/2006/relationships/slideLayout" Target="../slideLayouts/slideLayout56.xml"/><Relationship Id="rId4" Type="http://schemas.openxmlformats.org/officeDocument/2006/relationships/chart" Target="../charts/chart34.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1.xml"/><Relationship Id="rId1" Type="http://schemas.openxmlformats.org/officeDocument/2006/relationships/slideLayout" Target="../slideLayouts/slideLayout56.xml"/></Relationships>
</file>

<file path=ppt/slides/_rels/slide29.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22.xml"/><Relationship Id="rId1" Type="http://schemas.openxmlformats.org/officeDocument/2006/relationships/slideLayout" Target="../slideLayouts/slideLayout56.xml"/></Relationships>
</file>

<file path=ppt/slides/_rels/slide30.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23.xml"/><Relationship Id="rId1" Type="http://schemas.openxmlformats.org/officeDocument/2006/relationships/slideLayout" Target="../slideLayouts/slideLayout56.xml"/></Relationships>
</file>

<file path=ppt/slides/_rels/slide31.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24.xml"/><Relationship Id="rId1" Type="http://schemas.openxmlformats.org/officeDocument/2006/relationships/slideLayout" Target="../slideLayouts/slideLayout56.xml"/></Relationships>
</file>

<file path=ppt/slides/_rels/slide32.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25.xml"/><Relationship Id="rId1" Type="http://schemas.openxmlformats.org/officeDocument/2006/relationships/slideLayout" Target="../slideLayouts/slideLayout56.xml"/></Relationships>
</file>

<file path=ppt/slides/_rels/slide33.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26.xml"/><Relationship Id="rId1" Type="http://schemas.openxmlformats.org/officeDocument/2006/relationships/slideLayout" Target="../slideLayouts/slideLayout56.xml"/></Relationships>
</file>

<file path=ppt/slides/_rels/slide34.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27.xml"/><Relationship Id="rId1" Type="http://schemas.openxmlformats.org/officeDocument/2006/relationships/slideLayout" Target="../slideLayouts/slideLayout56.xml"/></Relationships>
</file>

<file path=ppt/slides/_rels/slide35.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28.xml"/><Relationship Id="rId1" Type="http://schemas.openxmlformats.org/officeDocument/2006/relationships/slideLayout" Target="../slideLayouts/slideLayout56.xml"/></Relationships>
</file>

<file path=ppt/slides/_rels/slide3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29.xml"/><Relationship Id="rId1" Type="http://schemas.openxmlformats.org/officeDocument/2006/relationships/slideLayout" Target="../slideLayouts/slideLayout56.xml"/></Relationships>
</file>

<file path=ppt/slides/_rels/slide37.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30.xml"/><Relationship Id="rId1" Type="http://schemas.openxmlformats.org/officeDocument/2006/relationships/slideLayout" Target="../slideLayouts/slideLayout56.xml"/></Relationships>
</file>

<file path=ppt/slides/_rels/slide38.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31.xml"/><Relationship Id="rId1" Type="http://schemas.openxmlformats.org/officeDocument/2006/relationships/slideLayout" Target="../slideLayouts/slideLayout56.xml"/></Relationships>
</file>

<file path=ppt/slides/_rels/slide39.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32.xml"/><Relationship Id="rId1" Type="http://schemas.openxmlformats.org/officeDocument/2006/relationships/slideLayout" Target="../slideLayouts/slideLayout56.xml"/></Relationships>
</file>

<file path=ppt/slides/_rels/slide40.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33.xml"/><Relationship Id="rId1" Type="http://schemas.openxmlformats.org/officeDocument/2006/relationships/slideLayout" Target="../slideLayouts/slideLayout56.xml"/></Relationships>
</file>

<file path=ppt/slides/_rels/slide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34.xml"/><Relationship Id="rId1" Type="http://schemas.openxmlformats.org/officeDocument/2006/relationships/slideLayout" Target="../slideLayouts/slideLayout56.xml"/><Relationship Id="rId4" Type="http://schemas.openxmlformats.org/officeDocument/2006/relationships/chart" Target="../charts/chart49.xml"/></Relationships>
</file>

<file path=ppt/slides/_rels/slide44.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35.xml"/><Relationship Id="rId1" Type="http://schemas.openxmlformats.org/officeDocument/2006/relationships/slideLayout" Target="../slideLayouts/slideLayout56.xml"/><Relationship Id="rId4" Type="http://schemas.openxmlformats.org/officeDocument/2006/relationships/chart" Target="../charts/chart51.xml"/></Relationships>
</file>

<file path=ppt/slides/_rels/slide45.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36.xml"/><Relationship Id="rId1" Type="http://schemas.openxmlformats.org/officeDocument/2006/relationships/slideLayout" Target="../slideLayouts/slideLayout56.xml"/><Relationship Id="rId4" Type="http://schemas.openxmlformats.org/officeDocument/2006/relationships/chart" Target="../charts/chart5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37.xml"/><Relationship Id="rId1" Type="http://schemas.openxmlformats.org/officeDocument/2006/relationships/slideLayout" Target="../slideLayouts/slideLayout56.xml"/><Relationship Id="rId4" Type="http://schemas.openxmlformats.org/officeDocument/2006/relationships/chart" Target="../charts/chart55.xml"/></Relationships>
</file>

<file path=ppt/slides/_rels/slide48.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38.xml"/><Relationship Id="rId1" Type="http://schemas.openxmlformats.org/officeDocument/2006/relationships/slideLayout" Target="../slideLayouts/slideLayout56.xml"/><Relationship Id="rId4" Type="http://schemas.openxmlformats.org/officeDocument/2006/relationships/chart" Target="../charts/chart57.xml"/></Relationships>
</file>

<file path=ppt/slides/_rels/slide49.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39.xml"/><Relationship Id="rId1" Type="http://schemas.openxmlformats.org/officeDocument/2006/relationships/slideLayout" Target="../slideLayouts/slideLayout56.xml"/><Relationship Id="rId4" Type="http://schemas.openxmlformats.org/officeDocument/2006/relationships/chart" Target="../charts/chart5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notesSlide" Target="../notesSlides/notesSlide40.xml"/><Relationship Id="rId1" Type="http://schemas.openxmlformats.org/officeDocument/2006/relationships/slideLayout" Target="../slideLayouts/slideLayout56.xml"/><Relationship Id="rId4" Type="http://schemas.openxmlformats.org/officeDocument/2006/relationships/chart" Target="../charts/chart61.xml"/></Relationships>
</file>

<file path=ppt/slides/_rels/slide52.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notesSlide" Target="../notesSlides/notesSlide41.xml"/><Relationship Id="rId1" Type="http://schemas.openxmlformats.org/officeDocument/2006/relationships/slideLayout" Target="../slideLayouts/slideLayout56.xml"/><Relationship Id="rId4" Type="http://schemas.openxmlformats.org/officeDocument/2006/relationships/chart" Target="../charts/chart63.xml"/></Relationships>
</file>

<file path=ppt/slides/_rels/slide53.xml.rels><?xml version="1.0" encoding="UTF-8" standalone="yes"?>
<Relationships xmlns="http://schemas.openxmlformats.org/package/2006/relationships"><Relationship Id="rId3" Type="http://schemas.openxmlformats.org/officeDocument/2006/relationships/chart" Target="../charts/chart64.xml"/><Relationship Id="rId2" Type="http://schemas.openxmlformats.org/officeDocument/2006/relationships/notesSlide" Target="../notesSlides/notesSlide42.xml"/><Relationship Id="rId1" Type="http://schemas.openxmlformats.org/officeDocument/2006/relationships/slideLayout" Target="../slideLayouts/slideLayout56.xml"/><Relationship Id="rId4" Type="http://schemas.openxmlformats.org/officeDocument/2006/relationships/chart" Target="../charts/chart6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3" Type="http://schemas.openxmlformats.org/officeDocument/2006/relationships/chart" Target="../charts/chart66.xml"/><Relationship Id="rId2" Type="http://schemas.openxmlformats.org/officeDocument/2006/relationships/notesSlide" Target="../notesSlides/notesSlide43.xml"/><Relationship Id="rId1" Type="http://schemas.openxmlformats.org/officeDocument/2006/relationships/slideLayout" Target="../slideLayouts/slideLayout56.xml"/><Relationship Id="rId4" Type="http://schemas.openxmlformats.org/officeDocument/2006/relationships/chart" Target="../charts/chart67.xml"/></Relationships>
</file>

<file path=ppt/slides/_rels/slide56.xml.rels><?xml version="1.0" encoding="UTF-8" standalone="yes"?>
<Relationships xmlns="http://schemas.openxmlformats.org/package/2006/relationships"><Relationship Id="rId3" Type="http://schemas.openxmlformats.org/officeDocument/2006/relationships/chart" Target="../charts/chart68.xml"/><Relationship Id="rId2" Type="http://schemas.openxmlformats.org/officeDocument/2006/relationships/notesSlide" Target="../notesSlides/notesSlide44.xml"/><Relationship Id="rId1" Type="http://schemas.openxmlformats.org/officeDocument/2006/relationships/slideLayout" Target="../slideLayouts/slideLayout56.xml"/><Relationship Id="rId4" Type="http://schemas.openxmlformats.org/officeDocument/2006/relationships/chart" Target="../charts/chart69.xml"/></Relationships>
</file>

<file path=ppt/slides/_rels/slide57.xml.rels><?xml version="1.0" encoding="UTF-8" standalone="yes"?>
<Relationships xmlns="http://schemas.openxmlformats.org/package/2006/relationships"><Relationship Id="rId3" Type="http://schemas.openxmlformats.org/officeDocument/2006/relationships/chart" Target="../charts/chart70.xml"/><Relationship Id="rId2" Type="http://schemas.openxmlformats.org/officeDocument/2006/relationships/notesSlide" Target="../notesSlides/notesSlide45.xml"/><Relationship Id="rId1" Type="http://schemas.openxmlformats.org/officeDocument/2006/relationships/slideLayout" Target="../slideLayouts/slideLayout56.xml"/><Relationship Id="rId4" Type="http://schemas.openxmlformats.org/officeDocument/2006/relationships/chart" Target="../charts/chart71.xml"/></Relationships>
</file>

<file path=ppt/slides/_rels/slide5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hyperlink" Target="mailto:hanne.mikkonen@teknologiateollisuus.fi" TargetMode="External"/><Relationship Id="rId2" Type="http://schemas.openxmlformats.org/officeDocument/2006/relationships/image" Target="../media/image9.jpeg"/><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632A1C2B-41A9-6B4C-BF6F-91640EBCB4AA}"/>
              </a:ext>
            </a:extLst>
          </p:cNvPr>
          <p:cNvSpPr>
            <a:spLocks noGrp="1"/>
          </p:cNvSpPr>
          <p:nvPr>
            <p:ph type="body" sz="quarter" idx="15"/>
          </p:nvPr>
        </p:nvSpPr>
        <p:spPr>
          <a:xfrm>
            <a:off x="1687476" y="2341076"/>
            <a:ext cx="6977283" cy="1165268"/>
          </a:xfrm>
        </p:spPr>
        <p:txBody>
          <a:bodyPr>
            <a:normAutofit/>
          </a:bodyPr>
          <a:lstStyle/>
          <a:p>
            <a:r>
              <a:rPr lang="fi-FI"/>
              <a:t>Tulokset, syyskuu 2026</a:t>
            </a:r>
            <a:endParaRPr lang="fi-FI" dirty="0"/>
          </a:p>
        </p:txBody>
      </p:sp>
      <p:sp>
        <p:nvSpPr>
          <p:cNvPr id="3" name="Dian numeron paikkamerkki 2">
            <a:extLst>
              <a:ext uri="{FF2B5EF4-FFF2-40B4-BE49-F238E27FC236}">
                <a16:creationId xmlns:a16="http://schemas.microsoft.com/office/drawing/2014/main" id="{46263DAF-070A-9F45-B65A-5812705DF089}"/>
              </a:ext>
            </a:extLst>
          </p:cNvPr>
          <p:cNvSpPr>
            <a:spLocks noGrp="1"/>
          </p:cNvSpPr>
          <p:nvPr>
            <p:ph type="sldNum" sz="quarter" idx="12"/>
          </p:nvPr>
        </p:nvSpPr>
        <p:spPr/>
        <p:txBody>
          <a:bodyPr/>
          <a:lstStyle/>
          <a:p>
            <a:r>
              <a:rPr lang="fi-FI"/>
              <a:t>1</a:t>
            </a:r>
          </a:p>
        </p:txBody>
      </p:sp>
      <p:sp>
        <p:nvSpPr>
          <p:cNvPr id="4" name="Päivämäärän paikkamerkki 3">
            <a:extLst>
              <a:ext uri="{FF2B5EF4-FFF2-40B4-BE49-F238E27FC236}">
                <a16:creationId xmlns:a16="http://schemas.microsoft.com/office/drawing/2014/main" id="{EF8A2D42-0FBE-584C-8A5D-194863F59571}"/>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10304937-4483-6E49-BC4C-68ABCDF3B788}"/>
              </a:ext>
            </a:extLst>
          </p:cNvPr>
          <p:cNvSpPr>
            <a:spLocks noGrp="1"/>
          </p:cNvSpPr>
          <p:nvPr>
            <p:ph type="ftr" sz="quarter" idx="11"/>
          </p:nvPr>
        </p:nvSpPr>
        <p:spPr/>
        <p:txBody>
          <a:bodyPr/>
          <a:lstStyle/>
          <a:p>
            <a:r>
              <a:rPr lang="fi-FI"/>
              <a:t>Teknologiateollisuus</a:t>
            </a:r>
          </a:p>
        </p:txBody>
      </p:sp>
      <p:sp>
        <p:nvSpPr>
          <p:cNvPr id="6" name="AutoShape 2" descr="Kuvan esikatselu">
            <a:extLst>
              <a:ext uri="{FF2B5EF4-FFF2-40B4-BE49-F238E27FC236}">
                <a16:creationId xmlns:a16="http://schemas.microsoft.com/office/drawing/2014/main" id="{0B52CCC8-FFC3-93E5-F37C-FEC43C19558A}"/>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sp>
        <p:nvSpPr>
          <p:cNvPr id="7" name="AutoShape 4" descr="Kuvan esikatselu">
            <a:extLst>
              <a:ext uri="{FF2B5EF4-FFF2-40B4-BE49-F238E27FC236}">
                <a16:creationId xmlns:a16="http://schemas.microsoft.com/office/drawing/2014/main" id="{1A1FFACA-D508-5D42-ADE2-BF368A754588}"/>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pic>
        <p:nvPicPr>
          <p:cNvPr id="8" name="Kuva 7">
            <a:extLst>
              <a:ext uri="{FF2B5EF4-FFF2-40B4-BE49-F238E27FC236}">
                <a16:creationId xmlns:a16="http://schemas.microsoft.com/office/drawing/2014/main" id="{5732D729-491E-B85D-0C77-1614D0345A9D}"/>
              </a:ext>
            </a:extLst>
          </p:cNvPr>
          <p:cNvPicPr>
            <a:picLocks noChangeAspect="1"/>
          </p:cNvPicPr>
          <p:nvPr/>
        </p:nvPicPr>
        <p:blipFill>
          <a:blip r:embed="rId2"/>
          <a:stretch>
            <a:fillRect/>
          </a:stretch>
        </p:blipFill>
        <p:spPr>
          <a:xfrm>
            <a:off x="0" y="0"/>
            <a:ext cx="9144000" cy="2286000"/>
          </a:xfrm>
          <a:prstGeom prst="rect">
            <a:avLst/>
          </a:prstGeom>
        </p:spPr>
      </p:pic>
    </p:spTree>
    <p:extLst>
      <p:ext uri="{BB962C8B-B14F-4D97-AF65-F5344CB8AC3E}">
        <p14:creationId xmlns:p14="http://schemas.microsoft.com/office/powerpoint/2010/main" val="1641342580"/>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in paikkamerkki 7">
            <a:extLst>
              <a:ext uri="{FF2B5EF4-FFF2-40B4-BE49-F238E27FC236}">
                <a16:creationId xmlns:a16="http://schemas.microsoft.com/office/drawing/2014/main" id="{EBDBB6A2-12D3-F441-7FAA-23A668B93CA8}"/>
              </a:ext>
            </a:extLst>
          </p:cNvPr>
          <p:cNvSpPr>
            <a:spLocks noGrp="1"/>
          </p:cNvSpPr>
          <p:nvPr>
            <p:ph type="body" sz="quarter" idx="15"/>
          </p:nvPr>
        </p:nvSpPr>
        <p:spPr/>
        <p:txBody>
          <a:bodyPr/>
          <a:lstStyle/>
          <a:p>
            <a:r>
              <a:rPr lang="fi-FI"/>
              <a:t>Mistä kyse?</a:t>
            </a:r>
          </a:p>
        </p:txBody>
      </p:sp>
      <p:sp>
        <p:nvSpPr>
          <p:cNvPr id="2" name="Dian numeron paikkamerkki 1">
            <a:extLst>
              <a:ext uri="{FF2B5EF4-FFF2-40B4-BE49-F238E27FC236}">
                <a16:creationId xmlns:a16="http://schemas.microsoft.com/office/drawing/2014/main" id="{12C0FABF-3B53-4544-9F64-CC036AFFF2DD}"/>
              </a:ext>
            </a:extLst>
          </p:cNvPr>
          <p:cNvSpPr>
            <a:spLocks noGrp="1"/>
          </p:cNvSpPr>
          <p:nvPr>
            <p:ph type="sldNum" sz="quarter" idx="12"/>
          </p:nvPr>
        </p:nvSpPr>
        <p:spPr/>
        <p:txBody>
          <a:bodyPr/>
          <a:lstStyle/>
          <a:p>
            <a:r>
              <a:rPr lang="fi-FI"/>
              <a:t>2</a:t>
            </a:r>
          </a:p>
        </p:txBody>
      </p:sp>
      <p:sp>
        <p:nvSpPr>
          <p:cNvPr id="3" name="Päivämäärän paikkamerkki 2">
            <a:extLst>
              <a:ext uri="{FF2B5EF4-FFF2-40B4-BE49-F238E27FC236}">
                <a16:creationId xmlns:a16="http://schemas.microsoft.com/office/drawing/2014/main" id="{B817E139-547C-874F-A74C-BB9BDDDC9712}"/>
              </a:ext>
            </a:extLst>
          </p:cNvPr>
          <p:cNvSpPr>
            <a:spLocks noGrp="1"/>
          </p:cNvSpPr>
          <p:nvPr>
            <p:ph type="dt" sz="half" idx="10"/>
          </p:nvPr>
        </p:nvSpPr>
        <p:spPr/>
        <p:txBody>
          <a:bodyPr/>
          <a:lstStyle/>
          <a:p>
            <a:r>
              <a:rPr lang="fi-FI"/>
              <a:t>12.9.2026</a:t>
            </a:r>
          </a:p>
        </p:txBody>
      </p:sp>
      <p:sp>
        <p:nvSpPr>
          <p:cNvPr id="4" name="Alatunnisteen paikkamerkki 3">
            <a:extLst>
              <a:ext uri="{FF2B5EF4-FFF2-40B4-BE49-F238E27FC236}">
                <a16:creationId xmlns:a16="http://schemas.microsoft.com/office/drawing/2014/main" id="{2DCF7F3C-97C1-FC43-9AF6-AA65E089F284}"/>
              </a:ext>
            </a:extLst>
          </p:cNvPr>
          <p:cNvSpPr>
            <a:spLocks noGrp="1"/>
          </p:cNvSpPr>
          <p:nvPr>
            <p:ph type="ftr" sz="quarter" idx="11"/>
          </p:nvPr>
        </p:nvSpPr>
        <p:spPr/>
        <p:txBody>
          <a:bodyPr/>
          <a:lstStyle/>
          <a:p>
            <a:r>
              <a:rPr lang="fi-FI"/>
              <a:t>Teknologiateollisuus</a:t>
            </a:r>
          </a:p>
        </p:txBody>
      </p:sp>
      <p:sp>
        <p:nvSpPr>
          <p:cNvPr id="9" name="Sisällön paikkamerkki 8">
            <a:extLst>
              <a:ext uri="{FF2B5EF4-FFF2-40B4-BE49-F238E27FC236}">
                <a16:creationId xmlns:a16="http://schemas.microsoft.com/office/drawing/2014/main" id="{C25492EA-5E07-D091-4A84-80E783094D8E}"/>
              </a:ext>
            </a:extLst>
          </p:cNvPr>
          <p:cNvSpPr>
            <a:spLocks noGrp="1"/>
          </p:cNvSpPr>
          <p:nvPr>
            <p:ph sz="quarter" idx="17"/>
          </p:nvPr>
        </p:nvSpPr>
        <p:spPr/>
        <p:txBody>
          <a:bodyPr>
            <a:noAutofit/>
          </a:bodyPr>
          <a:lstStyle/>
          <a:p>
            <a:pPr>
              <a:lnSpc>
                <a:spcPct val="100000"/>
              </a:lnSpc>
            </a:pPr>
            <a:r>
              <a:rPr lang="fi-FI" sz="1200" b="1" dirty="0"/>
              <a:t>Mistä on kyse? </a:t>
            </a:r>
            <a:br>
              <a:rPr lang="fi-FI" sz="1200" b="1" dirty="0"/>
            </a:br>
            <a:br>
              <a:rPr lang="fi-FI" sz="1200" b="1" dirty="0"/>
            </a:br>
            <a:r>
              <a:rPr lang="fi-FI" sz="1200" dirty="0"/>
              <a:t>Vastaa ja vaikuta: </a:t>
            </a:r>
            <a:r>
              <a:rPr lang="fi-FI" sz="1200" dirty="0" err="1"/>
              <a:t>TeknoBaro</a:t>
            </a:r>
            <a:r>
              <a:rPr lang="fi-FI" sz="1200" dirty="0"/>
              <a:t> on Teknologiateollisuus ry:n säännöllisen kysely, jonka tuloksia hyödynnetään laajasti Teknologiateollisuuden vaikuttamistyössä, kannanmuodostuksessa ja jäsenpalvelun kehittämisessä. Kysely toteutetaan neljä kertaa vuodessa (maaliskuu, kesäkuu, syyskuu ja joulukuu).</a:t>
            </a:r>
            <a:br>
              <a:rPr lang="fi-FI" sz="1200" b="1" dirty="0"/>
            </a:br>
            <a:br>
              <a:rPr lang="fi-FI" sz="1200" b="1" dirty="0"/>
            </a:br>
            <a:r>
              <a:rPr lang="fi-FI" sz="1200" b="1" dirty="0"/>
              <a:t>Kyselyn sisältö</a:t>
            </a:r>
            <a:br>
              <a:rPr lang="fi-FI" sz="1200" b="1" dirty="0"/>
            </a:br>
            <a:br>
              <a:rPr lang="fi-FI" sz="1200" b="1" dirty="0"/>
            </a:br>
            <a:r>
              <a:rPr lang="fi-FI" sz="1200" dirty="0"/>
              <a:t>Kysely sisältää aina kaksi osiota:</a:t>
            </a:r>
            <a:br>
              <a:rPr lang="fi-FI" sz="1200" dirty="0"/>
            </a:br>
            <a:br>
              <a:rPr lang="fi-FI" sz="1200" dirty="0"/>
            </a:br>
            <a:r>
              <a:rPr lang="fi-FI" sz="1200" dirty="0" err="1"/>
              <a:t>TeknoBaron</a:t>
            </a:r>
            <a:r>
              <a:rPr lang="fi-FI" sz="1200" dirty="0"/>
              <a:t> talousosio: Näiden vakiokysymysten tarkoituksena on kartoittaa Teknologiateollisuuden jäsenyritysten suhdannetilannetta ja näkemyksiä tulevasta.</a:t>
            </a:r>
            <a:br>
              <a:rPr lang="fi-FI" sz="1200" dirty="0"/>
            </a:br>
            <a:br>
              <a:rPr lang="fi-FI" sz="1200" dirty="0"/>
            </a:br>
            <a:r>
              <a:rPr lang="fi-FI" sz="1200" dirty="0" err="1"/>
              <a:t>TeknoBaron</a:t>
            </a:r>
            <a:r>
              <a:rPr lang="fi-FI" sz="1200" dirty="0"/>
              <a:t> vaihtuva teema(t): Selvitämme yritysten näkemyksiä vaihtuvasta ajankohtaisesta teemasta, joka on tällä kertaa kasvu.</a:t>
            </a:r>
            <a:endParaRPr lang="fi-FI" sz="1050" dirty="0">
              <a:solidFill>
                <a:srgbClr val="000000"/>
              </a:solidFill>
              <a:latin typeface="Arial" panose="020B0604020202020204" pitchFamily="34" charset="0"/>
            </a:endParaRPr>
          </a:p>
        </p:txBody>
      </p:sp>
      <p:sp>
        <p:nvSpPr>
          <p:cNvPr id="10" name="Tekstin paikkamerkki 9">
            <a:extLst>
              <a:ext uri="{FF2B5EF4-FFF2-40B4-BE49-F238E27FC236}">
                <a16:creationId xmlns:a16="http://schemas.microsoft.com/office/drawing/2014/main" id="{68C9561C-3963-F4C9-1169-916299989BDF}"/>
              </a:ext>
            </a:extLst>
          </p:cNvPr>
          <p:cNvSpPr>
            <a:spLocks noGrp="1"/>
          </p:cNvSpPr>
          <p:nvPr>
            <p:ph type="body" sz="quarter" idx="18"/>
          </p:nvPr>
        </p:nvSpPr>
        <p:spPr/>
        <p:txBody>
          <a:bodyPr/>
          <a:lstStyle/>
          <a:p>
            <a:endParaRPr lang="fi-FI"/>
          </a:p>
        </p:txBody>
      </p:sp>
    </p:spTree>
    <p:extLst>
      <p:ext uri="{BB962C8B-B14F-4D97-AF65-F5344CB8AC3E}">
        <p14:creationId xmlns:p14="http://schemas.microsoft.com/office/powerpoint/2010/main" val="303385460"/>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B8E76FB0-C39C-4F9D-6B95-AC9822598D8E}"/>
              </a:ext>
            </a:extLst>
          </p:cNvPr>
          <p:cNvSpPr>
            <a:spLocks noGrp="1"/>
          </p:cNvSpPr>
          <p:nvPr>
            <p:ph type="body" sz="quarter" idx="15"/>
          </p:nvPr>
        </p:nvSpPr>
        <p:spPr/>
        <p:txBody>
          <a:bodyPr/>
          <a:lstStyle/>
          <a:p>
            <a:r>
              <a:rPr lang="fi-FI"/>
              <a:t>Taustat</a:t>
            </a:r>
          </a:p>
        </p:txBody>
      </p:sp>
      <p:sp>
        <p:nvSpPr>
          <p:cNvPr id="3" name="Dian numeron paikkamerkki 2">
            <a:extLst>
              <a:ext uri="{FF2B5EF4-FFF2-40B4-BE49-F238E27FC236}">
                <a16:creationId xmlns:a16="http://schemas.microsoft.com/office/drawing/2014/main" id="{2638C0D1-EB42-EE1C-06E4-D1BDFB398832}"/>
              </a:ext>
            </a:extLst>
          </p:cNvPr>
          <p:cNvSpPr>
            <a:spLocks noGrp="1"/>
          </p:cNvSpPr>
          <p:nvPr>
            <p:ph type="sldNum" sz="quarter" idx="12"/>
          </p:nvPr>
        </p:nvSpPr>
        <p:spPr/>
        <p:txBody>
          <a:bodyPr/>
          <a:lstStyle/>
          <a:p>
            <a:r>
              <a:rPr lang="fi-FI"/>
              <a:t>3</a:t>
            </a:r>
          </a:p>
        </p:txBody>
      </p:sp>
      <p:sp>
        <p:nvSpPr>
          <p:cNvPr id="4" name="Päivämäärän paikkamerkki 3">
            <a:extLst>
              <a:ext uri="{FF2B5EF4-FFF2-40B4-BE49-F238E27FC236}">
                <a16:creationId xmlns:a16="http://schemas.microsoft.com/office/drawing/2014/main" id="{4F51AD09-5015-65A8-9B38-5DF9C222155D}"/>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368E1B74-49B2-A8B6-8D1C-D39BD03409A5}"/>
              </a:ext>
            </a:extLst>
          </p:cNvPr>
          <p:cNvSpPr>
            <a:spLocks noGrp="1"/>
          </p:cNvSpPr>
          <p:nvPr>
            <p:ph type="ftr" sz="quarter" idx="11"/>
          </p:nvPr>
        </p:nvSpPr>
        <p:spPr/>
        <p:txBody>
          <a:bodyPr/>
          <a:lstStyle/>
          <a:p>
            <a:r>
              <a:rPr lang="fi-FI"/>
              <a:t>Teknologiateollisuus</a:t>
            </a:r>
          </a:p>
        </p:txBody>
      </p:sp>
      <p:sp>
        <p:nvSpPr>
          <p:cNvPr id="6" name="Sisällön paikkamerkki 5">
            <a:extLst>
              <a:ext uri="{FF2B5EF4-FFF2-40B4-BE49-F238E27FC236}">
                <a16:creationId xmlns:a16="http://schemas.microsoft.com/office/drawing/2014/main" id="{B46487EF-FB12-8A0C-E1DC-6E37B4FED76E}"/>
              </a:ext>
            </a:extLst>
          </p:cNvPr>
          <p:cNvSpPr>
            <a:spLocks noGrp="1"/>
          </p:cNvSpPr>
          <p:nvPr>
            <p:ph sz="quarter" idx="17"/>
          </p:nvPr>
        </p:nvSpPr>
        <p:spPr/>
        <p:txBody>
          <a:bodyPr/>
          <a:lstStyle/>
          <a:p>
            <a:pPr marL="285750" indent="-285750">
              <a:buFont typeface="Arial" panose="020B0604020202020204" pitchFamily="34" charset="0"/>
              <a:buChar char="•"/>
            </a:pPr>
            <a:r>
              <a:rPr lang="fi-FI" dirty="0"/>
              <a:t>Kysely toteutettiin ma 7.9.2026 – pe 11.9.2026</a:t>
            </a:r>
          </a:p>
          <a:p>
            <a:pPr marL="285750" indent="-285750">
              <a:buFont typeface="Arial" panose="020B0604020202020204" pitchFamily="34" charset="0"/>
              <a:buChar char="•"/>
            </a:pPr>
            <a:r>
              <a:rPr lang="fi-FI" dirty="0"/>
              <a:t>Kyselyn vastaanottajissa mukana Teknologiateollisuus ry:n jäsenyritysten toimitusjohtajat.</a:t>
            </a:r>
          </a:p>
          <a:p>
            <a:pPr marL="285750" indent="-285750">
              <a:buFont typeface="Arial" panose="020B0604020202020204" pitchFamily="34" charset="0"/>
              <a:buChar char="•"/>
            </a:pPr>
            <a:r>
              <a:rPr lang="fi-FI" dirty="0"/>
              <a:t>Kyselyllä 1696 vastaanottajaa, saimme 308 vastausta, eli vastausprosentti oli 18.</a:t>
            </a:r>
          </a:p>
          <a:p>
            <a:pPr marL="285750" indent="-285750">
              <a:buFont typeface="Arial" panose="020B0604020202020204" pitchFamily="34" charset="0"/>
              <a:buChar char="•"/>
            </a:pPr>
            <a:endParaRPr lang="fi-FI" dirty="0"/>
          </a:p>
          <a:p>
            <a:pPr marL="285750" indent="-285750">
              <a:buFont typeface="Arial" panose="020B0604020202020204" pitchFamily="34" charset="0"/>
              <a:buChar char="•"/>
            </a:pPr>
            <a:endParaRPr lang="fi-FI" dirty="0"/>
          </a:p>
        </p:txBody>
      </p:sp>
      <p:sp>
        <p:nvSpPr>
          <p:cNvPr id="7" name="Tekstin paikkamerkki 6">
            <a:extLst>
              <a:ext uri="{FF2B5EF4-FFF2-40B4-BE49-F238E27FC236}">
                <a16:creationId xmlns:a16="http://schemas.microsoft.com/office/drawing/2014/main" id="{47D2FE13-D487-A18C-4509-9AACD34A65C0}"/>
              </a:ext>
            </a:extLst>
          </p:cNvPr>
          <p:cNvSpPr>
            <a:spLocks noGrp="1"/>
          </p:cNvSpPr>
          <p:nvPr>
            <p:ph type="body" sz="quarter" idx="18"/>
          </p:nvPr>
        </p:nvSpPr>
        <p:spPr/>
        <p:txBody>
          <a:bodyPr/>
          <a:lstStyle/>
          <a:p>
            <a:endParaRPr lang="fi-FI"/>
          </a:p>
        </p:txBody>
      </p:sp>
    </p:spTree>
    <p:extLst>
      <p:ext uri="{BB962C8B-B14F-4D97-AF65-F5344CB8AC3E}">
        <p14:creationId xmlns:p14="http://schemas.microsoft.com/office/powerpoint/2010/main" val="260629110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4234012E-72BA-F385-5B6E-FD1C1EA35906}"/>
              </a:ext>
            </a:extLst>
          </p:cNvPr>
          <p:cNvSpPr>
            <a:spLocks noGrp="1"/>
          </p:cNvSpPr>
          <p:nvPr>
            <p:ph type="body" sz="quarter" idx="15"/>
          </p:nvPr>
        </p:nvSpPr>
        <p:spPr/>
        <p:txBody>
          <a:bodyPr>
            <a:normAutofit fontScale="92500"/>
          </a:bodyPr>
          <a:lstStyle/>
          <a:p>
            <a:r>
              <a:rPr lang="fi-FI" dirty="0">
                <a:solidFill>
                  <a:schemeClr val="tx1"/>
                </a:solidFill>
              </a:rPr>
              <a:t>Vastaajajoukko edustaa koon ja toimialan perusteella hyvin Teknologiateollisuuden jäsenistöä</a:t>
            </a:r>
          </a:p>
        </p:txBody>
      </p:sp>
      <p:sp>
        <p:nvSpPr>
          <p:cNvPr id="3" name="Dian numeron paikkamerkki 2">
            <a:extLst>
              <a:ext uri="{FF2B5EF4-FFF2-40B4-BE49-F238E27FC236}">
                <a16:creationId xmlns:a16="http://schemas.microsoft.com/office/drawing/2014/main" id="{08B83A52-A648-C2AB-B6CB-632EC9B1F666}"/>
              </a:ext>
            </a:extLst>
          </p:cNvPr>
          <p:cNvSpPr>
            <a:spLocks noGrp="1"/>
          </p:cNvSpPr>
          <p:nvPr>
            <p:ph type="sldNum" sz="quarter" idx="12"/>
          </p:nvPr>
        </p:nvSpPr>
        <p:spPr/>
        <p:txBody>
          <a:bodyPr/>
          <a:lstStyle/>
          <a:p>
            <a:r>
              <a:rPr lang="fi-FI"/>
              <a:t>4</a:t>
            </a:r>
          </a:p>
        </p:txBody>
      </p:sp>
      <p:sp>
        <p:nvSpPr>
          <p:cNvPr id="5" name="Alatunnisteen paikkamerkki 4">
            <a:extLst>
              <a:ext uri="{FF2B5EF4-FFF2-40B4-BE49-F238E27FC236}">
                <a16:creationId xmlns:a16="http://schemas.microsoft.com/office/drawing/2014/main" id="{C5BE6901-5CF5-EF4C-BE3A-2679CEF64D25}"/>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BC589349-A072-D3FE-D425-383F35C2DDEC}"/>
              </a:ext>
            </a:extLst>
          </p:cNvPr>
          <p:cNvGraphicFramePr>
            <a:graphicFrameLocks noGrp="1"/>
          </p:cNvGraphicFramePr>
          <p:nvPr>
            <p:ph sz="quarter" idx="17"/>
            <p:extLst>
              <p:ext uri="{D42A27DB-BD31-4B8C-83A1-F6EECF244321}">
                <p14:modId xmlns:p14="http://schemas.microsoft.com/office/powerpoint/2010/main" val="482345375"/>
              </p:ext>
            </p:extLst>
          </p:nvPr>
        </p:nvGraphicFramePr>
        <p:xfrm>
          <a:off x="381000" y="1269635"/>
          <a:ext cx="4264025" cy="3375390"/>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CC269B88-3A02-C69D-A180-B87D0508921A}"/>
              </a:ext>
            </a:extLst>
          </p:cNvPr>
          <p:cNvSpPr>
            <a:spLocks noGrp="1"/>
          </p:cNvSpPr>
          <p:nvPr>
            <p:ph type="body" sz="quarter" idx="18"/>
          </p:nvPr>
        </p:nvSpPr>
        <p:spPr>
          <a:xfrm>
            <a:off x="2334682" y="4727574"/>
            <a:ext cx="5618624" cy="165163"/>
          </a:xfrm>
        </p:spPr>
        <p:txBody>
          <a:bodyPr/>
          <a:lstStyle/>
          <a:p>
            <a:r>
              <a:rPr lang="fi-FI"/>
              <a:t>Lähde: Teknologiateollisuus ry:n TeknoBaro syyskuu 2026, vastaajamäärä 308.</a:t>
            </a:r>
          </a:p>
          <a:p>
            <a:endParaRPr lang="fi-FI" dirty="0"/>
          </a:p>
        </p:txBody>
      </p:sp>
      <p:graphicFrame>
        <p:nvGraphicFramePr>
          <p:cNvPr id="11" name="Sisällön paikkamerkki 9">
            <a:extLst>
              <a:ext uri="{FF2B5EF4-FFF2-40B4-BE49-F238E27FC236}">
                <a16:creationId xmlns:a16="http://schemas.microsoft.com/office/drawing/2014/main" id="{C2A290B5-98F0-2FE7-AD8E-0CA60423D6BF}"/>
              </a:ext>
            </a:extLst>
          </p:cNvPr>
          <p:cNvGraphicFramePr>
            <a:graphicFrameLocks/>
          </p:cNvGraphicFramePr>
          <p:nvPr>
            <p:extLst>
              <p:ext uri="{D42A27DB-BD31-4B8C-83A1-F6EECF244321}">
                <p14:modId xmlns:p14="http://schemas.microsoft.com/office/powerpoint/2010/main" val="2870913526"/>
              </p:ext>
            </p:extLst>
          </p:nvPr>
        </p:nvGraphicFramePr>
        <p:xfrm>
          <a:off x="4645025" y="1269634"/>
          <a:ext cx="4264025" cy="3416665"/>
        </p:xfrm>
        <a:graphic>
          <a:graphicData uri="http://schemas.openxmlformats.org/drawingml/2006/chart">
            <c:chart xmlns:c="http://schemas.openxmlformats.org/drawingml/2006/chart" xmlns:r="http://schemas.openxmlformats.org/officeDocument/2006/relationships" r:id="rId4"/>
          </a:graphicData>
        </a:graphic>
      </p:graphicFrame>
      <p:sp>
        <p:nvSpPr>
          <p:cNvPr id="6" name="Tekstiruutu 5">
            <a:extLst>
              <a:ext uri="{FF2B5EF4-FFF2-40B4-BE49-F238E27FC236}">
                <a16:creationId xmlns:a16="http://schemas.microsoft.com/office/drawing/2014/main" id="{A8F7DA11-9892-194E-6F61-9B698270B98D}"/>
              </a:ext>
            </a:extLst>
          </p:cNvPr>
          <p:cNvSpPr txBox="1"/>
          <p:nvPr/>
        </p:nvSpPr>
        <p:spPr>
          <a:xfrm>
            <a:off x="7562707" y="3029121"/>
            <a:ext cx="1526292" cy="719034"/>
          </a:xfrm>
          <a:prstGeom prst="rect">
            <a:avLst/>
          </a:prstGeom>
          <a:solidFill>
            <a:schemeClr val="accent3"/>
          </a:solidFill>
        </p:spPr>
        <p:txBody>
          <a:bodyPr wrap="square" lIns="36000" tIns="36000" rIns="36000" bIns="36000" rtlCol="0">
            <a:spAutoFit/>
          </a:bodyPr>
          <a:lstStyle/>
          <a:p>
            <a:r>
              <a:rPr lang="fi-FI" sz="1050" spc="-40"/>
              <a:t>Raportilla toimialoittainen tarkastelu tehty jaolla teollisuus &amp; palvelut.</a:t>
            </a:r>
          </a:p>
        </p:txBody>
      </p:sp>
    </p:spTree>
    <p:extLst>
      <p:ext uri="{BB962C8B-B14F-4D97-AF65-F5344CB8AC3E}">
        <p14:creationId xmlns:p14="http://schemas.microsoft.com/office/powerpoint/2010/main" val="1149217805"/>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4234012E-72BA-F385-5B6E-FD1C1EA35906}"/>
              </a:ext>
            </a:extLst>
          </p:cNvPr>
          <p:cNvSpPr>
            <a:spLocks noGrp="1"/>
          </p:cNvSpPr>
          <p:nvPr>
            <p:ph type="body" sz="quarter" idx="15"/>
          </p:nvPr>
        </p:nvSpPr>
        <p:spPr/>
        <p:txBody>
          <a:bodyPr/>
          <a:lstStyle/>
          <a:p>
            <a:r>
              <a:rPr lang="fi-FI" dirty="0">
                <a:solidFill>
                  <a:schemeClr val="tx1"/>
                </a:solidFill>
              </a:rPr>
              <a:t>Vastaajamäärät</a:t>
            </a:r>
          </a:p>
        </p:txBody>
      </p:sp>
      <p:sp>
        <p:nvSpPr>
          <p:cNvPr id="3" name="Dian numeron paikkamerkki 2">
            <a:extLst>
              <a:ext uri="{FF2B5EF4-FFF2-40B4-BE49-F238E27FC236}">
                <a16:creationId xmlns:a16="http://schemas.microsoft.com/office/drawing/2014/main" id="{08B83A52-A648-C2AB-B6CB-632EC9B1F666}"/>
              </a:ext>
            </a:extLst>
          </p:cNvPr>
          <p:cNvSpPr>
            <a:spLocks noGrp="1"/>
          </p:cNvSpPr>
          <p:nvPr>
            <p:ph type="sldNum" sz="quarter" idx="12"/>
          </p:nvPr>
        </p:nvSpPr>
        <p:spPr/>
        <p:txBody>
          <a:bodyPr/>
          <a:lstStyle/>
          <a:p>
            <a:r>
              <a:rPr lang="fi-FI"/>
              <a:t>5</a:t>
            </a:r>
          </a:p>
        </p:txBody>
      </p:sp>
      <p:sp>
        <p:nvSpPr>
          <p:cNvPr id="5" name="Alatunnisteen paikkamerkki 4">
            <a:extLst>
              <a:ext uri="{FF2B5EF4-FFF2-40B4-BE49-F238E27FC236}">
                <a16:creationId xmlns:a16="http://schemas.microsoft.com/office/drawing/2014/main" id="{C5BE6901-5CF5-EF4C-BE3A-2679CEF64D25}"/>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BC589349-A072-D3FE-D425-383F35C2DDEC}"/>
              </a:ext>
            </a:extLst>
          </p:cNvPr>
          <p:cNvGraphicFramePr>
            <a:graphicFrameLocks noGrp="1"/>
          </p:cNvGraphicFramePr>
          <p:nvPr>
            <p:ph sz="quarter" idx="17"/>
            <p:extLst>
              <p:ext uri="{D42A27DB-BD31-4B8C-83A1-F6EECF244321}">
                <p14:modId xmlns:p14="http://schemas.microsoft.com/office/powerpoint/2010/main" val="1029576926"/>
              </p:ext>
            </p:extLst>
          </p:nvPr>
        </p:nvGraphicFramePr>
        <p:xfrm>
          <a:off x="381000" y="1269635"/>
          <a:ext cx="4264025" cy="3375390"/>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CC269B88-3A02-C69D-A180-B87D0508921A}"/>
              </a:ext>
            </a:extLst>
          </p:cNvPr>
          <p:cNvSpPr>
            <a:spLocks noGrp="1"/>
          </p:cNvSpPr>
          <p:nvPr>
            <p:ph type="body" sz="quarter" idx="18"/>
          </p:nvPr>
        </p:nvSpPr>
        <p:spPr>
          <a:xfrm>
            <a:off x="2334682" y="4727574"/>
            <a:ext cx="5618624" cy="165163"/>
          </a:xfrm>
        </p:spPr>
        <p:txBody>
          <a:bodyPr/>
          <a:lstStyle/>
          <a:p>
            <a:r>
              <a:rPr lang="fi-FI"/>
              <a:t>Lähde: Teknologiateollisuus ry:n TeknoBaro syyskuu 2026, vastaajamäärä 308.</a:t>
            </a:r>
          </a:p>
          <a:p>
            <a:endParaRPr lang="fi-FI"/>
          </a:p>
        </p:txBody>
      </p:sp>
      <p:graphicFrame>
        <p:nvGraphicFramePr>
          <p:cNvPr id="11" name="Sisällön paikkamerkki 9">
            <a:extLst>
              <a:ext uri="{FF2B5EF4-FFF2-40B4-BE49-F238E27FC236}">
                <a16:creationId xmlns:a16="http://schemas.microsoft.com/office/drawing/2014/main" id="{C2A290B5-98F0-2FE7-AD8E-0CA60423D6BF}"/>
              </a:ext>
            </a:extLst>
          </p:cNvPr>
          <p:cNvGraphicFramePr>
            <a:graphicFrameLocks/>
          </p:cNvGraphicFramePr>
          <p:nvPr>
            <p:extLst>
              <p:ext uri="{D42A27DB-BD31-4B8C-83A1-F6EECF244321}">
                <p14:modId xmlns:p14="http://schemas.microsoft.com/office/powerpoint/2010/main" val="738462005"/>
              </p:ext>
            </p:extLst>
          </p:nvPr>
        </p:nvGraphicFramePr>
        <p:xfrm>
          <a:off x="4645025" y="1269634"/>
          <a:ext cx="4264025" cy="3416665"/>
        </p:xfrm>
        <a:graphic>
          <a:graphicData uri="http://schemas.openxmlformats.org/drawingml/2006/chart">
            <c:chart xmlns:c="http://schemas.openxmlformats.org/drawingml/2006/chart" xmlns:r="http://schemas.openxmlformats.org/officeDocument/2006/relationships" r:id="rId4"/>
          </a:graphicData>
        </a:graphic>
      </p:graphicFrame>
      <p:sp>
        <p:nvSpPr>
          <p:cNvPr id="6" name="Tekstiruutu 5">
            <a:extLst>
              <a:ext uri="{FF2B5EF4-FFF2-40B4-BE49-F238E27FC236}">
                <a16:creationId xmlns:a16="http://schemas.microsoft.com/office/drawing/2014/main" id="{B6262139-273E-293D-D0A9-5A39E368CB4E}"/>
              </a:ext>
            </a:extLst>
          </p:cNvPr>
          <p:cNvSpPr txBox="1"/>
          <p:nvPr/>
        </p:nvSpPr>
        <p:spPr>
          <a:xfrm>
            <a:off x="2714050" y="3059354"/>
            <a:ext cx="1679195" cy="919089"/>
          </a:xfrm>
          <a:prstGeom prst="rect">
            <a:avLst/>
          </a:prstGeom>
          <a:solidFill>
            <a:schemeClr val="accent3"/>
          </a:solidFill>
        </p:spPr>
        <p:txBody>
          <a:bodyPr wrap="square" lIns="36000" tIns="36000" rIns="36000" bIns="36000" rtlCol="0">
            <a:spAutoFit/>
          </a:bodyPr>
          <a:lstStyle/>
          <a:p>
            <a:r>
              <a:rPr lang="fi-FI" sz="1100" spc="-40"/>
              <a:t>Raportilla kokoluokittainen tarkastelu tehty jaolla yli ja alle 150 työllistävät.</a:t>
            </a:r>
          </a:p>
        </p:txBody>
      </p:sp>
    </p:spTree>
    <p:extLst>
      <p:ext uri="{BB962C8B-B14F-4D97-AF65-F5344CB8AC3E}">
        <p14:creationId xmlns:p14="http://schemas.microsoft.com/office/powerpoint/2010/main" val="264630124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6AFB2-32E3-601F-AA73-A82B868C0CFE}"/>
            </a:ext>
          </a:extLst>
        </p:cNvPr>
        <p:cNvGrpSpPr/>
        <p:nvPr/>
      </p:nvGrpSpPr>
      <p:grpSpPr>
        <a:xfrm>
          <a:off x="0" y="0"/>
          <a:ext cx="0" cy="0"/>
          <a:chOff x="0" y="0"/>
          <a:chExt cx="0" cy="0"/>
        </a:xfrm>
      </p:grpSpPr>
      <p:pic>
        <p:nvPicPr>
          <p:cNvPr id="11" name="Kuvan paikkamerkki 10">
            <a:extLst>
              <a:ext uri="{FF2B5EF4-FFF2-40B4-BE49-F238E27FC236}">
                <a16:creationId xmlns:a16="http://schemas.microsoft.com/office/drawing/2014/main" id="{11B91FEF-7DED-3799-A579-0636414E122D}"/>
              </a:ext>
            </a:extLst>
          </p:cNvPr>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26609" r="26609"/>
          <a:stretch/>
        </p:blipFill>
        <p:spPr>
          <a:prstGeom prst="rect">
            <a:avLst/>
          </a:prstGeom>
          <a:solidFill>
            <a:srgbClr val="FFFFFF"/>
          </a:solidFill>
        </p:spPr>
      </p:pic>
      <p:sp>
        <p:nvSpPr>
          <p:cNvPr id="6" name="Otsikko 5">
            <a:extLst>
              <a:ext uri="{FF2B5EF4-FFF2-40B4-BE49-F238E27FC236}">
                <a16:creationId xmlns:a16="http://schemas.microsoft.com/office/drawing/2014/main" id="{4FFB4F3B-4F6B-B223-B505-FBD657ACED05}"/>
              </a:ext>
            </a:extLst>
          </p:cNvPr>
          <p:cNvSpPr>
            <a:spLocks noGrp="1"/>
          </p:cNvSpPr>
          <p:nvPr>
            <p:ph type="title"/>
          </p:nvPr>
        </p:nvSpPr>
        <p:spPr>
          <a:xfrm>
            <a:off x="361159" y="574488"/>
            <a:ext cx="5436610" cy="527708"/>
          </a:xfrm>
        </p:spPr>
        <p:txBody>
          <a:bodyPr/>
          <a:lstStyle/>
          <a:p>
            <a:r>
              <a:rPr lang="fi-FI">
                <a:solidFill>
                  <a:schemeClr val="tx1"/>
                </a:solidFill>
              </a:rPr>
              <a:t>Aikasarjat</a:t>
            </a:r>
          </a:p>
        </p:txBody>
      </p:sp>
      <p:sp>
        <p:nvSpPr>
          <p:cNvPr id="2" name="Tekstin paikkamerkki 1">
            <a:extLst>
              <a:ext uri="{FF2B5EF4-FFF2-40B4-BE49-F238E27FC236}">
                <a16:creationId xmlns:a16="http://schemas.microsoft.com/office/drawing/2014/main" id="{C50AAA19-C080-45F3-D119-A362DE10CB92}"/>
              </a:ext>
            </a:extLst>
          </p:cNvPr>
          <p:cNvSpPr>
            <a:spLocks noGrp="1"/>
          </p:cNvSpPr>
          <p:nvPr>
            <p:ph type="body" sz="quarter" idx="4294967295"/>
          </p:nvPr>
        </p:nvSpPr>
        <p:spPr>
          <a:xfrm>
            <a:off x="361159" y="1517358"/>
            <a:ext cx="4425950" cy="1698625"/>
          </a:xfrm>
        </p:spPr>
        <p:txBody>
          <a:bodyPr>
            <a:normAutofit lnSpcReduction="10000"/>
          </a:bodyPr>
          <a:lstStyle/>
          <a:p>
            <a:pPr marL="21600" indent="0">
              <a:lnSpc>
                <a:spcPct val="110000"/>
              </a:lnSpc>
              <a:buNone/>
            </a:pPr>
            <a:r>
              <a:rPr lang="fi-FI" sz="1050"/>
              <a:t>Saldoluku: Saldoluku on positiivista kehitystä kuvanneiden osuus vähennettynä negatiivista kehitystä kuvanneiden osuudella. Jos esimerkiksi 30 % vastaajista on vastannut uusien tilausten kasvaneen, 50 % pysyneen ennallaan ja 20 % vähentyneen, saldoluku on 30 – 20 eli +10.  </a:t>
            </a:r>
          </a:p>
        </p:txBody>
      </p:sp>
      <p:sp>
        <p:nvSpPr>
          <p:cNvPr id="3" name="Dian numeron paikkamerkki 2">
            <a:extLst>
              <a:ext uri="{FF2B5EF4-FFF2-40B4-BE49-F238E27FC236}">
                <a16:creationId xmlns:a16="http://schemas.microsoft.com/office/drawing/2014/main" id="{7949D8D1-0AEC-6260-20A3-A308A8B5D8CE}"/>
              </a:ext>
            </a:extLst>
          </p:cNvPr>
          <p:cNvSpPr>
            <a:spLocks noGrp="1"/>
          </p:cNvSpPr>
          <p:nvPr>
            <p:ph type="sldNum" sz="quarter" idx="4294967295"/>
          </p:nvPr>
        </p:nvSpPr>
        <p:spPr>
          <a:xfrm>
            <a:off x="8280400" y="4729163"/>
            <a:ext cx="863600" cy="165100"/>
          </a:xfrm>
        </p:spPr>
        <p:txBody>
          <a:bodyPr/>
          <a:lstStyle/>
          <a:p>
            <a:r>
              <a:rPr lang="fi-FI"/>
              <a:t>6</a:t>
            </a:r>
          </a:p>
        </p:txBody>
      </p:sp>
    </p:spTree>
    <p:extLst>
      <p:ext uri="{BB962C8B-B14F-4D97-AF65-F5344CB8AC3E}">
        <p14:creationId xmlns:p14="http://schemas.microsoft.com/office/powerpoint/2010/main" val="4850756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882E5-7E47-AE02-E54E-4D1CB5AEB1F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3E43F713-5DE1-A1A5-7D65-4F5D3A7B6D54}"/>
              </a:ext>
            </a:extLst>
          </p:cNvPr>
          <p:cNvSpPr>
            <a:spLocks noGrp="1"/>
          </p:cNvSpPr>
          <p:nvPr>
            <p:ph type="body" sz="quarter" idx="15"/>
          </p:nvPr>
        </p:nvSpPr>
        <p:spPr/>
        <p:txBody>
          <a:bodyPr>
            <a:noAutofit/>
          </a:bodyPr>
          <a:lstStyle/>
          <a:p>
            <a:r>
              <a:rPr lang="fi-FI" dirty="0">
                <a:solidFill>
                  <a:schemeClr val="tx1"/>
                </a:solidFill>
              </a:rPr>
              <a:t>Miten kuvaisit yrityksesi tilannetta nyt  seuraavilla osa-alueilla verrattuna noin kolmen kuukauden takaiseen tilanteeseen? Saldoluku </a:t>
            </a:r>
          </a:p>
        </p:txBody>
      </p:sp>
      <p:sp>
        <p:nvSpPr>
          <p:cNvPr id="3" name="Dian numeron paikkamerkki 2">
            <a:extLst>
              <a:ext uri="{FF2B5EF4-FFF2-40B4-BE49-F238E27FC236}">
                <a16:creationId xmlns:a16="http://schemas.microsoft.com/office/drawing/2014/main" id="{3D82E78F-63A1-566E-FFAB-505FDF7FE3E5}"/>
              </a:ext>
            </a:extLst>
          </p:cNvPr>
          <p:cNvSpPr>
            <a:spLocks noGrp="1"/>
          </p:cNvSpPr>
          <p:nvPr>
            <p:ph type="sldNum" sz="quarter" idx="12"/>
          </p:nvPr>
        </p:nvSpPr>
        <p:spPr/>
        <p:txBody>
          <a:bodyPr/>
          <a:lstStyle/>
          <a:p>
            <a:r>
              <a:rPr lang="fi-FI"/>
              <a:t>7</a:t>
            </a:r>
          </a:p>
        </p:txBody>
      </p:sp>
      <p:sp>
        <p:nvSpPr>
          <p:cNvPr id="5" name="Alatunnisteen paikkamerkki 4">
            <a:extLst>
              <a:ext uri="{FF2B5EF4-FFF2-40B4-BE49-F238E27FC236}">
                <a16:creationId xmlns:a16="http://schemas.microsoft.com/office/drawing/2014/main" id="{0FDD7FFF-A3A4-5678-0A39-7D2310927B54}"/>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70330035-73FB-A613-C97A-955F96A023AE}"/>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p:txBody>
      </p:sp>
      <p:graphicFrame>
        <p:nvGraphicFramePr>
          <p:cNvPr id="14" name="Sisällön paikkamerkki 13">
            <a:extLst>
              <a:ext uri="{FF2B5EF4-FFF2-40B4-BE49-F238E27FC236}">
                <a16:creationId xmlns:a16="http://schemas.microsoft.com/office/drawing/2014/main" id="{7E839FFD-A73B-E7E7-50AD-7E4C996BEA5F}"/>
              </a:ext>
            </a:extLst>
          </p:cNvPr>
          <p:cNvGraphicFramePr>
            <a:graphicFrameLocks noGrp="1"/>
          </p:cNvGraphicFramePr>
          <p:nvPr>
            <p:ph sz="quarter" idx="17"/>
            <p:extLst>
              <p:ext uri="{D42A27DB-BD31-4B8C-83A1-F6EECF244321}">
                <p14:modId xmlns:p14="http://schemas.microsoft.com/office/powerpoint/2010/main" val="4218721860"/>
              </p:ext>
            </p:extLst>
          </p:nvPr>
        </p:nvGraphicFramePr>
        <p:xfrm>
          <a:off x="4808304" y="1336321"/>
          <a:ext cx="4061663" cy="32263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Sisällön paikkamerkki 13">
            <a:extLst>
              <a:ext uri="{FF2B5EF4-FFF2-40B4-BE49-F238E27FC236}">
                <a16:creationId xmlns:a16="http://schemas.microsoft.com/office/drawing/2014/main" id="{A2299772-2853-A349-EC6D-CD038781EB61}"/>
              </a:ext>
            </a:extLst>
          </p:cNvPr>
          <p:cNvGraphicFramePr>
            <a:graphicFrameLocks/>
          </p:cNvGraphicFramePr>
          <p:nvPr>
            <p:extLst>
              <p:ext uri="{D42A27DB-BD31-4B8C-83A1-F6EECF244321}">
                <p14:modId xmlns:p14="http://schemas.microsoft.com/office/powerpoint/2010/main" val="784292605"/>
              </p:ext>
            </p:extLst>
          </p:nvPr>
        </p:nvGraphicFramePr>
        <p:xfrm>
          <a:off x="417877" y="1336321"/>
          <a:ext cx="4008062" cy="3391489"/>
        </p:xfrm>
        <a:graphic>
          <a:graphicData uri="http://schemas.openxmlformats.org/drawingml/2006/chart">
            <c:chart xmlns:c="http://schemas.openxmlformats.org/drawingml/2006/chart" xmlns:r="http://schemas.openxmlformats.org/officeDocument/2006/relationships" r:id="rId4"/>
          </a:graphicData>
        </a:graphic>
      </p:graphicFrame>
      <p:sp>
        <p:nvSpPr>
          <p:cNvPr id="6" name="Tekstiruutu 5">
            <a:extLst>
              <a:ext uri="{FF2B5EF4-FFF2-40B4-BE49-F238E27FC236}">
                <a16:creationId xmlns:a16="http://schemas.microsoft.com/office/drawing/2014/main" id="{DA07DF4D-38CE-7406-3FA4-65599A2708A6}"/>
              </a:ext>
            </a:extLst>
          </p:cNvPr>
          <p:cNvSpPr txBox="1"/>
          <p:nvPr/>
        </p:nvSpPr>
        <p:spPr>
          <a:xfrm>
            <a:off x="6251473" y="4354861"/>
            <a:ext cx="2618494" cy="580534"/>
          </a:xfrm>
          <a:prstGeom prst="rect">
            <a:avLst/>
          </a:prstGeom>
          <a:solidFill>
            <a:schemeClr val="accent3"/>
          </a:solidFill>
        </p:spPr>
        <p:txBody>
          <a:bodyPr wrap="square" lIns="36000" tIns="36000" rIns="36000" bIns="36000" rtlCol="0">
            <a:spAutoFit/>
          </a:bodyPr>
          <a:lstStyle/>
          <a:p>
            <a:r>
              <a:rPr lang="fi-FI" sz="1100" spc="-40"/>
              <a:t>Kun saldoluku on plussalla, enemmistö muutosta arvioineista kertoo tilanteen parantuneen.</a:t>
            </a:r>
          </a:p>
        </p:txBody>
      </p:sp>
    </p:spTree>
    <p:extLst>
      <p:ext uri="{BB962C8B-B14F-4D97-AF65-F5344CB8AC3E}">
        <p14:creationId xmlns:p14="http://schemas.microsoft.com/office/powerpoint/2010/main" val="217791389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B33A5-0D3C-7658-E868-42D85A934A69}"/>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AF6FB3D0-1A21-02F3-6848-9C50F92B6CA3}"/>
              </a:ext>
            </a:extLst>
          </p:cNvPr>
          <p:cNvSpPr>
            <a:spLocks noGrp="1"/>
          </p:cNvSpPr>
          <p:nvPr>
            <p:ph type="body" sz="quarter" idx="15"/>
          </p:nvPr>
        </p:nvSpPr>
        <p:spPr/>
        <p:txBody>
          <a:bodyPr>
            <a:noAutofit/>
          </a:bodyPr>
          <a:lstStyle/>
          <a:p>
            <a:r>
              <a:rPr lang="fi-FI">
                <a:solidFill>
                  <a:schemeClr val="tx1"/>
                </a:solidFill>
              </a:rPr>
              <a:t>Miten kuvaisit yrityksesi tilannetta nyt  seuraavilla osa-alueilla verrattuna noin kolmen kuukauden takaiseen tilanteeseen? Saldoluku </a:t>
            </a:r>
          </a:p>
        </p:txBody>
      </p:sp>
      <p:sp>
        <p:nvSpPr>
          <p:cNvPr id="3" name="Dian numeron paikkamerkki 2">
            <a:extLst>
              <a:ext uri="{FF2B5EF4-FFF2-40B4-BE49-F238E27FC236}">
                <a16:creationId xmlns:a16="http://schemas.microsoft.com/office/drawing/2014/main" id="{EA14380B-3141-2F4F-A4FC-A5C842FE7219}"/>
              </a:ext>
            </a:extLst>
          </p:cNvPr>
          <p:cNvSpPr>
            <a:spLocks noGrp="1"/>
          </p:cNvSpPr>
          <p:nvPr>
            <p:ph type="sldNum" sz="quarter" idx="12"/>
          </p:nvPr>
        </p:nvSpPr>
        <p:spPr/>
        <p:txBody>
          <a:bodyPr/>
          <a:lstStyle/>
          <a:p>
            <a:r>
              <a:rPr lang="fi-FI"/>
              <a:t>8</a:t>
            </a:r>
          </a:p>
        </p:txBody>
      </p:sp>
      <p:sp>
        <p:nvSpPr>
          <p:cNvPr id="5" name="Alatunnisteen paikkamerkki 4">
            <a:extLst>
              <a:ext uri="{FF2B5EF4-FFF2-40B4-BE49-F238E27FC236}">
                <a16:creationId xmlns:a16="http://schemas.microsoft.com/office/drawing/2014/main" id="{A808F06E-F020-3528-79D4-90BBA1783DD2}"/>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E71FA3D6-63B4-9240-D381-C33E9BE828E9}"/>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a:p>
            <a:endParaRPr lang="fi-FI"/>
          </a:p>
        </p:txBody>
      </p:sp>
      <p:graphicFrame>
        <p:nvGraphicFramePr>
          <p:cNvPr id="14" name="Sisällön paikkamerkki 13">
            <a:extLst>
              <a:ext uri="{FF2B5EF4-FFF2-40B4-BE49-F238E27FC236}">
                <a16:creationId xmlns:a16="http://schemas.microsoft.com/office/drawing/2014/main" id="{B9D88AA1-62AD-6EE2-D892-BFA243D6456D}"/>
              </a:ext>
            </a:extLst>
          </p:cNvPr>
          <p:cNvGraphicFramePr>
            <a:graphicFrameLocks noGrp="1"/>
          </p:cNvGraphicFramePr>
          <p:nvPr>
            <p:ph sz="quarter" idx="17"/>
            <p:extLst>
              <p:ext uri="{D42A27DB-BD31-4B8C-83A1-F6EECF244321}">
                <p14:modId xmlns:p14="http://schemas.microsoft.com/office/powerpoint/2010/main" val="513070882"/>
              </p:ext>
            </p:extLst>
          </p:nvPr>
        </p:nvGraphicFramePr>
        <p:xfrm>
          <a:off x="381000" y="1411941"/>
          <a:ext cx="4061663" cy="32330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Sisällön paikkamerkki 13">
            <a:extLst>
              <a:ext uri="{FF2B5EF4-FFF2-40B4-BE49-F238E27FC236}">
                <a16:creationId xmlns:a16="http://schemas.microsoft.com/office/drawing/2014/main" id="{1C5A1FFC-C0DF-7502-AA88-9A562093F461}"/>
              </a:ext>
            </a:extLst>
          </p:cNvPr>
          <p:cNvGraphicFramePr>
            <a:graphicFrameLocks/>
          </p:cNvGraphicFramePr>
          <p:nvPr>
            <p:extLst>
              <p:ext uri="{D42A27DB-BD31-4B8C-83A1-F6EECF244321}">
                <p14:modId xmlns:p14="http://schemas.microsoft.com/office/powerpoint/2010/main" val="2970847227"/>
              </p:ext>
            </p:extLst>
          </p:nvPr>
        </p:nvGraphicFramePr>
        <p:xfrm>
          <a:off x="5022476" y="1411941"/>
          <a:ext cx="4008062" cy="3398214"/>
        </p:xfrm>
        <a:graphic>
          <a:graphicData uri="http://schemas.openxmlformats.org/drawingml/2006/chart">
            <c:chart xmlns:c="http://schemas.openxmlformats.org/drawingml/2006/chart" xmlns:r="http://schemas.openxmlformats.org/officeDocument/2006/relationships" r:id="rId4"/>
          </a:graphicData>
        </a:graphic>
      </p:graphicFrame>
      <p:sp>
        <p:nvSpPr>
          <p:cNvPr id="6" name="Tekstiruutu 5">
            <a:extLst>
              <a:ext uri="{FF2B5EF4-FFF2-40B4-BE49-F238E27FC236}">
                <a16:creationId xmlns:a16="http://schemas.microsoft.com/office/drawing/2014/main" id="{CC2868A7-FDA2-D296-AC2D-D370652C4797}"/>
              </a:ext>
            </a:extLst>
          </p:cNvPr>
          <p:cNvSpPr txBox="1"/>
          <p:nvPr/>
        </p:nvSpPr>
        <p:spPr>
          <a:xfrm>
            <a:off x="6341144" y="4354758"/>
            <a:ext cx="2618494" cy="580534"/>
          </a:xfrm>
          <a:prstGeom prst="rect">
            <a:avLst/>
          </a:prstGeom>
          <a:solidFill>
            <a:schemeClr val="accent3"/>
          </a:solidFill>
        </p:spPr>
        <p:txBody>
          <a:bodyPr wrap="square" lIns="36000" tIns="36000" rIns="36000" bIns="36000" rtlCol="0">
            <a:spAutoFit/>
          </a:bodyPr>
          <a:lstStyle/>
          <a:p>
            <a:r>
              <a:rPr lang="fi-FI" sz="1100" spc="-40"/>
              <a:t>Kun saldoluku on plussalla, enemmistö muutosta arvioineista kertoo tilanteen parantuneen.</a:t>
            </a:r>
          </a:p>
        </p:txBody>
      </p:sp>
    </p:spTree>
    <p:extLst>
      <p:ext uri="{BB962C8B-B14F-4D97-AF65-F5344CB8AC3E}">
        <p14:creationId xmlns:p14="http://schemas.microsoft.com/office/powerpoint/2010/main" val="2409360301"/>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BBD41-3A9E-F8A6-E350-DB339A7C66AE}"/>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D972B6B-9B15-168F-756D-85F002ACB3FE}"/>
              </a:ext>
            </a:extLst>
          </p:cNvPr>
          <p:cNvSpPr>
            <a:spLocks noGrp="1"/>
          </p:cNvSpPr>
          <p:nvPr>
            <p:ph type="body" sz="quarter" idx="15"/>
          </p:nvPr>
        </p:nvSpPr>
        <p:spPr/>
        <p:txBody>
          <a:bodyPr/>
          <a:lstStyle/>
          <a:p>
            <a:r>
              <a:rPr lang="fi-FI" dirty="0">
                <a:solidFill>
                  <a:schemeClr val="tx1"/>
                </a:solidFill>
              </a:rPr>
              <a:t>Miten arvioit tilanteenne kehittyvän seuraavan kolmen kuukauden aikana? Saldoluku </a:t>
            </a:r>
          </a:p>
        </p:txBody>
      </p:sp>
      <p:sp>
        <p:nvSpPr>
          <p:cNvPr id="3" name="Dian numeron paikkamerkki 2">
            <a:extLst>
              <a:ext uri="{FF2B5EF4-FFF2-40B4-BE49-F238E27FC236}">
                <a16:creationId xmlns:a16="http://schemas.microsoft.com/office/drawing/2014/main" id="{CD1FB97C-E47F-F459-7E52-35423817C908}"/>
              </a:ext>
            </a:extLst>
          </p:cNvPr>
          <p:cNvSpPr>
            <a:spLocks noGrp="1"/>
          </p:cNvSpPr>
          <p:nvPr>
            <p:ph type="sldNum" sz="quarter" idx="12"/>
          </p:nvPr>
        </p:nvSpPr>
        <p:spPr/>
        <p:txBody>
          <a:bodyPr/>
          <a:lstStyle/>
          <a:p>
            <a:r>
              <a:rPr lang="fi-FI"/>
              <a:t>9</a:t>
            </a:r>
          </a:p>
        </p:txBody>
      </p:sp>
      <p:sp>
        <p:nvSpPr>
          <p:cNvPr id="5" name="Alatunnisteen paikkamerkki 4">
            <a:extLst>
              <a:ext uri="{FF2B5EF4-FFF2-40B4-BE49-F238E27FC236}">
                <a16:creationId xmlns:a16="http://schemas.microsoft.com/office/drawing/2014/main" id="{7B3B868A-D39C-975D-1E09-5A8BF5D23404}"/>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DF2BBCCF-A6E3-17A4-F32E-16C25FC4701C}"/>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a:p>
            <a:endParaRPr lang="fi-FI"/>
          </a:p>
        </p:txBody>
      </p:sp>
      <p:graphicFrame>
        <p:nvGraphicFramePr>
          <p:cNvPr id="14" name="Sisällön paikkamerkki 13">
            <a:extLst>
              <a:ext uri="{FF2B5EF4-FFF2-40B4-BE49-F238E27FC236}">
                <a16:creationId xmlns:a16="http://schemas.microsoft.com/office/drawing/2014/main" id="{5C0C5E37-FA3F-6CE7-F7E3-D33122C58FCF}"/>
              </a:ext>
            </a:extLst>
          </p:cNvPr>
          <p:cNvGraphicFramePr>
            <a:graphicFrameLocks noGrp="1"/>
          </p:cNvGraphicFramePr>
          <p:nvPr>
            <p:ph sz="quarter" idx="17"/>
            <p:extLst>
              <p:ext uri="{D42A27DB-BD31-4B8C-83A1-F6EECF244321}">
                <p14:modId xmlns:p14="http://schemas.microsoft.com/office/powerpoint/2010/main" val="180680966"/>
              </p:ext>
            </p:extLst>
          </p:nvPr>
        </p:nvGraphicFramePr>
        <p:xfrm>
          <a:off x="381000" y="1411941"/>
          <a:ext cx="4061663" cy="32330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Sisällön paikkamerkki 13">
            <a:extLst>
              <a:ext uri="{FF2B5EF4-FFF2-40B4-BE49-F238E27FC236}">
                <a16:creationId xmlns:a16="http://schemas.microsoft.com/office/drawing/2014/main" id="{AFDE641B-FD96-73C9-CFD5-1A3E802B2061}"/>
              </a:ext>
            </a:extLst>
          </p:cNvPr>
          <p:cNvGraphicFramePr>
            <a:graphicFrameLocks/>
          </p:cNvGraphicFramePr>
          <p:nvPr>
            <p:extLst>
              <p:ext uri="{D42A27DB-BD31-4B8C-83A1-F6EECF244321}">
                <p14:modId xmlns:p14="http://schemas.microsoft.com/office/powerpoint/2010/main" val="1830778547"/>
              </p:ext>
            </p:extLst>
          </p:nvPr>
        </p:nvGraphicFramePr>
        <p:xfrm>
          <a:off x="5022476" y="1411941"/>
          <a:ext cx="4008062" cy="3398214"/>
        </p:xfrm>
        <a:graphic>
          <a:graphicData uri="http://schemas.openxmlformats.org/drawingml/2006/chart">
            <c:chart xmlns:c="http://schemas.openxmlformats.org/drawingml/2006/chart" xmlns:r="http://schemas.openxmlformats.org/officeDocument/2006/relationships" r:id="rId4"/>
          </a:graphicData>
        </a:graphic>
      </p:graphicFrame>
      <p:sp>
        <p:nvSpPr>
          <p:cNvPr id="6" name="Tekstiruutu 5">
            <a:extLst>
              <a:ext uri="{FF2B5EF4-FFF2-40B4-BE49-F238E27FC236}">
                <a16:creationId xmlns:a16="http://schemas.microsoft.com/office/drawing/2014/main" id="{4ADDFF8F-9D32-3397-1036-54561F1C9640}"/>
              </a:ext>
            </a:extLst>
          </p:cNvPr>
          <p:cNvSpPr txBox="1"/>
          <p:nvPr/>
        </p:nvSpPr>
        <p:spPr>
          <a:xfrm>
            <a:off x="6412044" y="728406"/>
            <a:ext cx="2618494" cy="749812"/>
          </a:xfrm>
          <a:prstGeom prst="rect">
            <a:avLst/>
          </a:prstGeom>
          <a:solidFill>
            <a:schemeClr val="accent3"/>
          </a:solidFill>
        </p:spPr>
        <p:txBody>
          <a:bodyPr wrap="square" lIns="36000" tIns="36000" rIns="36000" bIns="36000" rtlCol="0">
            <a:spAutoFit/>
          </a:bodyPr>
          <a:lstStyle/>
          <a:p>
            <a:r>
              <a:rPr lang="fi-FI" sz="1100" spc="-40"/>
              <a:t>Kun saldoluku on plussalla, enemmistö muutosta arvioineista arvioi tilanteen parantuvan tulevina kuukausina.</a:t>
            </a:r>
          </a:p>
        </p:txBody>
      </p:sp>
    </p:spTree>
    <p:extLst>
      <p:ext uri="{BB962C8B-B14F-4D97-AF65-F5344CB8AC3E}">
        <p14:creationId xmlns:p14="http://schemas.microsoft.com/office/powerpoint/2010/main" val="95618695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8F6BC-D3BE-5925-A630-86C7589DBF2C}"/>
            </a:ext>
          </a:extLst>
        </p:cNvPr>
        <p:cNvGrpSpPr/>
        <p:nvPr/>
      </p:nvGrpSpPr>
      <p:grpSpPr>
        <a:xfrm>
          <a:off x="0" y="0"/>
          <a:ext cx="0" cy="0"/>
          <a:chOff x="0" y="0"/>
          <a:chExt cx="0" cy="0"/>
        </a:xfrm>
      </p:grpSpPr>
      <p:pic>
        <p:nvPicPr>
          <p:cNvPr id="11" name="Kuvan paikkamerkki 10">
            <a:extLst>
              <a:ext uri="{FF2B5EF4-FFF2-40B4-BE49-F238E27FC236}">
                <a16:creationId xmlns:a16="http://schemas.microsoft.com/office/drawing/2014/main" id="{40C1C85D-F294-5D21-EBBE-D4610CDA8255}"/>
              </a:ext>
            </a:extLst>
          </p:cNvPr>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26609" r="26609"/>
          <a:stretch/>
        </p:blipFill>
        <p:spPr>
          <a:prstGeom prst="rect">
            <a:avLst/>
          </a:prstGeom>
          <a:solidFill>
            <a:srgbClr val="FFFFFF"/>
          </a:solidFill>
        </p:spPr>
      </p:pic>
      <p:sp>
        <p:nvSpPr>
          <p:cNvPr id="6" name="Otsikko 5">
            <a:extLst>
              <a:ext uri="{FF2B5EF4-FFF2-40B4-BE49-F238E27FC236}">
                <a16:creationId xmlns:a16="http://schemas.microsoft.com/office/drawing/2014/main" id="{C41A936A-32F3-4BBF-461F-9D55D4A9D1AA}"/>
              </a:ext>
            </a:extLst>
          </p:cNvPr>
          <p:cNvSpPr>
            <a:spLocks noGrp="1"/>
          </p:cNvSpPr>
          <p:nvPr>
            <p:ph type="title"/>
          </p:nvPr>
        </p:nvSpPr>
        <p:spPr>
          <a:xfrm>
            <a:off x="361159" y="574488"/>
            <a:ext cx="5436610" cy="527708"/>
          </a:xfrm>
        </p:spPr>
        <p:txBody>
          <a:bodyPr/>
          <a:lstStyle/>
          <a:p>
            <a:r>
              <a:rPr lang="fi-FI">
                <a:solidFill>
                  <a:schemeClr val="tx1"/>
                </a:solidFill>
              </a:rPr>
              <a:t>Suhdannetilanne</a:t>
            </a:r>
          </a:p>
        </p:txBody>
      </p:sp>
      <p:sp>
        <p:nvSpPr>
          <p:cNvPr id="2" name="Tekstin paikkamerkki 1">
            <a:extLst>
              <a:ext uri="{FF2B5EF4-FFF2-40B4-BE49-F238E27FC236}">
                <a16:creationId xmlns:a16="http://schemas.microsoft.com/office/drawing/2014/main" id="{ECCA04C3-61CF-FC76-8EF3-2F50EE6C62D8}"/>
              </a:ext>
            </a:extLst>
          </p:cNvPr>
          <p:cNvSpPr>
            <a:spLocks noGrp="1"/>
          </p:cNvSpPr>
          <p:nvPr>
            <p:ph type="body" sz="quarter" idx="4294967295"/>
          </p:nvPr>
        </p:nvSpPr>
        <p:spPr>
          <a:xfrm>
            <a:off x="361159" y="1517358"/>
            <a:ext cx="4425950" cy="1698625"/>
          </a:xfrm>
        </p:spPr>
        <p:txBody>
          <a:bodyPr>
            <a:normAutofit lnSpcReduction="10000"/>
          </a:bodyPr>
          <a:lstStyle/>
          <a:p>
            <a:pPr marL="21600" indent="0">
              <a:lnSpc>
                <a:spcPct val="110000"/>
              </a:lnSpc>
              <a:buNone/>
            </a:pPr>
            <a:r>
              <a:rPr lang="fi-FI" sz="1050"/>
              <a:t>Miten kuvaisit yrityksesi tilannetta nyt seuraavilla osa-alueilla verrattuna noin kolmen kuukauden takaiseen tilanteeseen?</a:t>
            </a:r>
          </a:p>
        </p:txBody>
      </p:sp>
      <p:sp>
        <p:nvSpPr>
          <p:cNvPr id="3" name="Dian numeron paikkamerkki 2">
            <a:extLst>
              <a:ext uri="{FF2B5EF4-FFF2-40B4-BE49-F238E27FC236}">
                <a16:creationId xmlns:a16="http://schemas.microsoft.com/office/drawing/2014/main" id="{BA505186-7DBF-673A-3D5D-C5A9C0BE0457}"/>
              </a:ext>
            </a:extLst>
          </p:cNvPr>
          <p:cNvSpPr>
            <a:spLocks noGrp="1"/>
          </p:cNvSpPr>
          <p:nvPr>
            <p:ph type="sldNum" sz="quarter" idx="4294967295"/>
          </p:nvPr>
        </p:nvSpPr>
        <p:spPr>
          <a:xfrm>
            <a:off x="8280400" y="4729163"/>
            <a:ext cx="863600" cy="165100"/>
          </a:xfrm>
        </p:spPr>
        <p:txBody>
          <a:bodyPr/>
          <a:lstStyle/>
          <a:p>
            <a:r>
              <a:rPr lang="fi-FI"/>
              <a:t>10</a:t>
            </a:r>
          </a:p>
        </p:txBody>
      </p:sp>
    </p:spTree>
    <p:extLst>
      <p:ext uri="{BB962C8B-B14F-4D97-AF65-F5344CB8AC3E}">
        <p14:creationId xmlns:p14="http://schemas.microsoft.com/office/powerpoint/2010/main" val="1214823178"/>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D3B5F08-96D3-63AA-0F3F-A5477C05B621}"/>
              </a:ext>
            </a:extLst>
          </p:cNvPr>
          <p:cNvSpPr>
            <a:spLocks noGrp="1"/>
          </p:cNvSpPr>
          <p:nvPr>
            <p:ph type="body" sz="quarter" idx="15"/>
          </p:nvPr>
        </p:nvSpPr>
        <p:spPr/>
        <p:txBody>
          <a:bodyPr>
            <a:noAutofit/>
          </a:bodyPr>
          <a:lstStyle/>
          <a:p>
            <a:r>
              <a:rPr lang="fi-FI" dirty="0">
                <a:solidFill>
                  <a:schemeClr val="tx1"/>
                </a:solidFill>
              </a:rPr>
              <a:t>Miten kuvaisit yrityksesi tilannetta nyt seuraavilla osa-alueilla verrattuna noin kolmen kuukauden takaiseen tilanteeseen?</a:t>
            </a:r>
          </a:p>
        </p:txBody>
      </p:sp>
      <p:sp>
        <p:nvSpPr>
          <p:cNvPr id="3" name="Dian numeron paikkamerkki 2">
            <a:extLst>
              <a:ext uri="{FF2B5EF4-FFF2-40B4-BE49-F238E27FC236}">
                <a16:creationId xmlns:a16="http://schemas.microsoft.com/office/drawing/2014/main" id="{33118BF2-9702-C608-9C75-41DA485A59C4}"/>
              </a:ext>
            </a:extLst>
          </p:cNvPr>
          <p:cNvSpPr>
            <a:spLocks noGrp="1"/>
          </p:cNvSpPr>
          <p:nvPr>
            <p:ph type="sldNum" sz="quarter" idx="12"/>
          </p:nvPr>
        </p:nvSpPr>
        <p:spPr/>
        <p:txBody>
          <a:bodyPr/>
          <a:lstStyle/>
          <a:p>
            <a:r>
              <a:rPr lang="fi-FI"/>
              <a:t>11</a:t>
            </a:r>
            <a:endParaRPr lang="fi-FI" dirty="0"/>
          </a:p>
        </p:txBody>
      </p:sp>
      <p:sp>
        <p:nvSpPr>
          <p:cNvPr id="4" name="Päivämäärän paikkamerkki 3">
            <a:extLst>
              <a:ext uri="{FF2B5EF4-FFF2-40B4-BE49-F238E27FC236}">
                <a16:creationId xmlns:a16="http://schemas.microsoft.com/office/drawing/2014/main" id="{55B84C31-3594-93ED-864D-862945401399}"/>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E8DCEEED-C9DC-5E84-8CCF-C433B82A3D00}"/>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EE8F91CD-0F7B-099E-F357-AEF5EB5CF84D}"/>
              </a:ext>
            </a:extLst>
          </p:cNvPr>
          <p:cNvGraphicFramePr>
            <a:graphicFrameLocks noGrp="1"/>
          </p:cNvGraphicFramePr>
          <p:nvPr>
            <p:ph sz="quarter" idx="17"/>
            <p:extLst>
              <p:ext uri="{D42A27DB-BD31-4B8C-83A1-F6EECF244321}">
                <p14:modId xmlns:p14="http://schemas.microsoft.com/office/powerpoint/2010/main" val="375487697"/>
              </p:ext>
            </p:extLst>
          </p:nvPr>
        </p:nvGraphicFramePr>
        <p:xfrm>
          <a:off x="174416" y="1491629"/>
          <a:ext cx="8391525" cy="31533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E0ACF8DF-57A1-FBEE-E9E7-0B46BE271EEA}"/>
              </a:ext>
            </a:extLst>
          </p:cNvPr>
          <p:cNvSpPr>
            <a:spLocks noGrp="1"/>
          </p:cNvSpPr>
          <p:nvPr>
            <p:ph type="body" sz="quarter" idx="18"/>
          </p:nvPr>
        </p:nvSpPr>
        <p:spPr>
          <a:xfrm>
            <a:off x="2334682" y="4727574"/>
            <a:ext cx="4685590" cy="165163"/>
          </a:xfrm>
        </p:spPr>
        <p:txBody>
          <a:bodyPr/>
          <a:lstStyle/>
          <a:p>
            <a:r>
              <a:rPr lang="fi-FI"/>
              <a:t>Lähde: Teknologiateollisuus ry:n TeknoBaro syyskuu 2026, vastaajamäärä 308.</a:t>
            </a:r>
            <a:endParaRPr lang="fi-FI" dirty="0"/>
          </a:p>
        </p:txBody>
      </p:sp>
      <p:sp>
        <p:nvSpPr>
          <p:cNvPr id="11" name="Tekstiruutu 10">
            <a:extLst>
              <a:ext uri="{FF2B5EF4-FFF2-40B4-BE49-F238E27FC236}">
                <a16:creationId xmlns:a16="http://schemas.microsoft.com/office/drawing/2014/main" id="{B6F03FC8-EE3C-439A-EB07-269370F615AF}"/>
              </a:ext>
            </a:extLst>
          </p:cNvPr>
          <p:cNvSpPr txBox="1"/>
          <p:nvPr/>
        </p:nvSpPr>
        <p:spPr>
          <a:xfrm>
            <a:off x="7114772" y="1374486"/>
            <a:ext cx="1451169" cy="234286"/>
          </a:xfrm>
          <a:prstGeom prst="rect">
            <a:avLst/>
          </a:prstGeom>
          <a:noFill/>
        </p:spPr>
        <p:txBody>
          <a:bodyPr wrap="square" lIns="36000" tIns="36000" rIns="36000" bIns="36000" rtlCol="0">
            <a:spAutoFit/>
          </a:bodyPr>
          <a:lstStyle/>
          <a:p>
            <a:r>
              <a:rPr lang="fi-FI" sz="1050" spc="-40"/>
              <a:t>% vastaajista</a:t>
            </a:r>
          </a:p>
        </p:txBody>
      </p:sp>
      <p:sp>
        <p:nvSpPr>
          <p:cNvPr id="6" name="Tekstiruutu 5">
            <a:extLst>
              <a:ext uri="{FF2B5EF4-FFF2-40B4-BE49-F238E27FC236}">
                <a16:creationId xmlns:a16="http://schemas.microsoft.com/office/drawing/2014/main" id="{45EC407F-651D-2E79-3207-96C33E67B51F}"/>
              </a:ext>
            </a:extLst>
          </p:cNvPr>
          <p:cNvSpPr txBox="1"/>
          <p:nvPr/>
        </p:nvSpPr>
        <p:spPr>
          <a:xfrm>
            <a:off x="8374380" y="1374486"/>
            <a:ext cx="662940" cy="2547227"/>
          </a:xfrm>
          <a:prstGeom prst="rect">
            <a:avLst/>
          </a:prstGeom>
          <a:solidFill>
            <a:schemeClr val="accent6"/>
          </a:solidFill>
        </p:spPr>
        <p:txBody>
          <a:bodyPr wrap="square" lIns="36000" tIns="36000" rIns="36000" bIns="36000" rtlCol="0">
            <a:spAutoFit/>
          </a:bodyPr>
          <a:lstStyle/>
          <a:p>
            <a:pPr algn="ctr"/>
            <a:r>
              <a:rPr lang="fi-FI" spc="-40"/>
              <a:t>Saldo-luku</a:t>
            </a:r>
          </a:p>
          <a:p>
            <a:pPr algn="ctr"/>
            <a:r>
              <a:rPr lang="fi-FI" spc="-40"/>
              <a:t>26</a:t>
            </a:r>
          </a:p>
          <a:p>
            <a:pPr algn="ctr"/>
            <a:endParaRPr lang="fi-FI" spc="-40"/>
          </a:p>
          <a:p>
            <a:pPr algn="ctr"/>
            <a:endParaRPr lang="fi-FI" spc="-40"/>
          </a:p>
          <a:p>
            <a:pPr algn="ctr"/>
            <a:r>
              <a:rPr lang="fi-FI" spc="-40"/>
              <a:t>22</a:t>
            </a:r>
          </a:p>
          <a:p>
            <a:pPr algn="ctr"/>
            <a:endParaRPr lang="fi-FI" spc="-40"/>
          </a:p>
          <a:p>
            <a:pPr algn="ctr"/>
            <a:endParaRPr lang="fi-FI" spc="-40"/>
          </a:p>
          <a:p>
            <a:pPr algn="ctr"/>
            <a:r>
              <a:rPr lang="fi-FI" spc="-40"/>
              <a:t>29</a:t>
            </a:r>
          </a:p>
          <a:p>
            <a:pPr algn="ctr"/>
            <a:br>
              <a:rPr lang="fi-FI" spc="-40"/>
            </a:br>
            <a:endParaRPr lang="fi-FI" spc="-40"/>
          </a:p>
          <a:p>
            <a:pPr algn="ctr"/>
            <a:r>
              <a:rPr lang="fi-FI" spc="-40"/>
              <a:t>23</a:t>
            </a:r>
            <a:endParaRPr lang="fi-FI" spc="-40" dirty="0"/>
          </a:p>
        </p:txBody>
      </p:sp>
    </p:spTree>
    <p:extLst>
      <p:ext uri="{BB962C8B-B14F-4D97-AF65-F5344CB8AC3E}">
        <p14:creationId xmlns:p14="http://schemas.microsoft.com/office/powerpoint/2010/main" val="175254422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D3B5F08-96D3-63AA-0F3F-A5477C05B621}"/>
              </a:ext>
            </a:extLst>
          </p:cNvPr>
          <p:cNvSpPr>
            <a:spLocks noGrp="1"/>
          </p:cNvSpPr>
          <p:nvPr>
            <p:ph type="body" sz="quarter" idx="15"/>
          </p:nvPr>
        </p:nvSpPr>
        <p:spPr/>
        <p:txBody>
          <a:bodyPr>
            <a:noAutofit/>
          </a:bodyPr>
          <a:lstStyle/>
          <a:p>
            <a:r>
              <a:rPr lang="fi-FI" dirty="0">
                <a:solidFill>
                  <a:schemeClr val="tx1"/>
                </a:solidFill>
              </a:rPr>
              <a:t>Miten kuvaisit yrityksesi tilannetta nyt seuraavilla osa-alueilla verrattuna noin kolmen kuukauden takaiseen tilanteeseen? Teollisuus, 236 vastaajaa</a:t>
            </a:r>
          </a:p>
        </p:txBody>
      </p:sp>
      <p:sp>
        <p:nvSpPr>
          <p:cNvPr id="3" name="Dian numeron paikkamerkki 2">
            <a:extLst>
              <a:ext uri="{FF2B5EF4-FFF2-40B4-BE49-F238E27FC236}">
                <a16:creationId xmlns:a16="http://schemas.microsoft.com/office/drawing/2014/main" id="{33118BF2-9702-C608-9C75-41DA485A59C4}"/>
              </a:ext>
            </a:extLst>
          </p:cNvPr>
          <p:cNvSpPr>
            <a:spLocks noGrp="1"/>
          </p:cNvSpPr>
          <p:nvPr>
            <p:ph type="sldNum" sz="quarter" idx="12"/>
          </p:nvPr>
        </p:nvSpPr>
        <p:spPr/>
        <p:txBody>
          <a:bodyPr/>
          <a:lstStyle/>
          <a:p>
            <a:r>
              <a:rPr lang="fi-FI"/>
              <a:t>12</a:t>
            </a:r>
          </a:p>
        </p:txBody>
      </p:sp>
      <p:sp>
        <p:nvSpPr>
          <p:cNvPr id="4" name="Päivämäärän paikkamerkki 3">
            <a:extLst>
              <a:ext uri="{FF2B5EF4-FFF2-40B4-BE49-F238E27FC236}">
                <a16:creationId xmlns:a16="http://schemas.microsoft.com/office/drawing/2014/main" id="{55B84C31-3594-93ED-864D-862945401399}"/>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E8DCEEED-C9DC-5E84-8CCF-C433B82A3D00}"/>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EE8F91CD-0F7B-099E-F357-AEF5EB5CF84D}"/>
              </a:ext>
            </a:extLst>
          </p:cNvPr>
          <p:cNvGraphicFramePr>
            <a:graphicFrameLocks noGrp="1"/>
          </p:cNvGraphicFramePr>
          <p:nvPr>
            <p:ph sz="quarter" idx="17"/>
            <p:extLst>
              <p:ext uri="{D42A27DB-BD31-4B8C-83A1-F6EECF244321}">
                <p14:modId xmlns:p14="http://schemas.microsoft.com/office/powerpoint/2010/main" val="95814816"/>
              </p:ext>
            </p:extLst>
          </p:nvPr>
        </p:nvGraphicFramePr>
        <p:xfrm>
          <a:off x="199409" y="1504084"/>
          <a:ext cx="8391525" cy="31533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E0ACF8DF-57A1-FBEE-E9E7-0B46BE271EEA}"/>
              </a:ext>
            </a:extLst>
          </p:cNvPr>
          <p:cNvSpPr>
            <a:spLocks noGrp="1"/>
          </p:cNvSpPr>
          <p:nvPr>
            <p:ph type="body" sz="quarter" idx="18"/>
          </p:nvPr>
        </p:nvSpPr>
        <p:spPr>
          <a:xfrm>
            <a:off x="2334681" y="4727574"/>
            <a:ext cx="6256253" cy="235258"/>
          </a:xfrm>
        </p:spPr>
        <p:txBody>
          <a:bodyPr/>
          <a:lstStyle/>
          <a:p>
            <a:r>
              <a:rPr lang="fi-FI"/>
              <a:t>Lähde: Teknologiateollisuus ry:n TeknoBaro syyskuu 2026, vastaajamäärä 308.</a:t>
            </a:r>
          </a:p>
          <a:p>
            <a:r>
              <a:rPr lang="fi-FI"/>
              <a:t>Teollisuus sisältää metallien jalostuksen, kone- ja metallituoteteollisuuden sekä sähkö- ja elektroniikkateollisuuden. Palvelut sisältää suunnittelu- ja konsultointialan sekä tietotekniikan palvelualan. </a:t>
            </a:r>
          </a:p>
        </p:txBody>
      </p:sp>
      <p:sp>
        <p:nvSpPr>
          <p:cNvPr id="11" name="Tekstiruutu 10">
            <a:extLst>
              <a:ext uri="{FF2B5EF4-FFF2-40B4-BE49-F238E27FC236}">
                <a16:creationId xmlns:a16="http://schemas.microsoft.com/office/drawing/2014/main" id="{B6F03FC8-EE3C-439A-EB07-269370F615AF}"/>
              </a:ext>
            </a:extLst>
          </p:cNvPr>
          <p:cNvSpPr txBox="1"/>
          <p:nvPr/>
        </p:nvSpPr>
        <p:spPr>
          <a:xfrm>
            <a:off x="7139765" y="1358065"/>
            <a:ext cx="1451169" cy="234286"/>
          </a:xfrm>
          <a:prstGeom prst="rect">
            <a:avLst/>
          </a:prstGeom>
          <a:noFill/>
        </p:spPr>
        <p:txBody>
          <a:bodyPr wrap="square" lIns="36000" tIns="36000" rIns="36000" bIns="36000" rtlCol="0">
            <a:spAutoFit/>
          </a:bodyPr>
          <a:lstStyle/>
          <a:p>
            <a:r>
              <a:rPr lang="fi-FI" sz="1050" spc="-40"/>
              <a:t>% vastaajista</a:t>
            </a:r>
          </a:p>
        </p:txBody>
      </p:sp>
      <p:sp>
        <p:nvSpPr>
          <p:cNvPr id="6" name="Tekstiruutu 5">
            <a:extLst>
              <a:ext uri="{FF2B5EF4-FFF2-40B4-BE49-F238E27FC236}">
                <a16:creationId xmlns:a16="http://schemas.microsoft.com/office/drawing/2014/main" id="{37D57DD8-6CAB-771F-0C9E-8288CA09123C}"/>
              </a:ext>
            </a:extLst>
          </p:cNvPr>
          <p:cNvSpPr txBox="1"/>
          <p:nvPr/>
        </p:nvSpPr>
        <p:spPr>
          <a:xfrm>
            <a:off x="8374380" y="1374486"/>
            <a:ext cx="662940" cy="2547227"/>
          </a:xfrm>
          <a:prstGeom prst="rect">
            <a:avLst/>
          </a:prstGeom>
          <a:solidFill>
            <a:schemeClr val="accent6"/>
          </a:solidFill>
        </p:spPr>
        <p:txBody>
          <a:bodyPr wrap="square" lIns="36000" tIns="36000" rIns="36000" bIns="36000" rtlCol="0">
            <a:spAutoFit/>
          </a:bodyPr>
          <a:lstStyle/>
          <a:p>
            <a:pPr algn="ctr"/>
            <a:r>
              <a:rPr lang="fi-FI" spc="-40" dirty="0"/>
              <a:t>Saldo-luku</a:t>
            </a:r>
          </a:p>
          <a:p>
            <a:pPr algn="ctr"/>
            <a:r>
              <a:rPr lang="fi-FI" spc="-40" dirty="0"/>
              <a:t>30</a:t>
            </a:r>
          </a:p>
          <a:p>
            <a:pPr algn="ctr"/>
            <a:endParaRPr lang="fi-FI" spc="-40" dirty="0"/>
          </a:p>
          <a:p>
            <a:pPr algn="ctr"/>
            <a:endParaRPr lang="fi-FI" spc="-40" dirty="0"/>
          </a:p>
          <a:p>
            <a:pPr algn="ctr"/>
            <a:r>
              <a:rPr lang="fi-FI" spc="-40" dirty="0"/>
              <a:t>24</a:t>
            </a:r>
          </a:p>
          <a:p>
            <a:pPr algn="ctr"/>
            <a:endParaRPr lang="fi-FI" spc="-40" dirty="0"/>
          </a:p>
          <a:p>
            <a:pPr algn="ctr"/>
            <a:endParaRPr lang="fi-FI" spc="-40" dirty="0"/>
          </a:p>
          <a:p>
            <a:pPr algn="ctr"/>
            <a:r>
              <a:rPr lang="fi-FI" spc="-40" dirty="0"/>
              <a:t>31</a:t>
            </a:r>
          </a:p>
          <a:p>
            <a:pPr algn="ctr"/>
            <a:endParaRPr lang="fi-FI" spc="-40" dirty="0"/>
          </a:p>
          <a:p>
            <a:pPr algn="ctr"/>
            <a:endParaRPr lang="fi-FI" spc="-40" dirty="0"/>
          </a:p>
          <a:p>
            <a:pPr algn="ctr"/>
            <a:r>
              <a:rPr lang="fi-FI" spc="-40" dirty="0"/>
              <a:t>26</a:t>
            </a:r>
          </a:p>
        </p:txBody>
      </p:sp>
    </p:spTree>
    <p:extLst>
      <p:ext uri="{BB962C8B-B14F-4D97-AF65-F5344CB8AC3E}">
        <p14:creationId xmlns:p14="http://schemas.microsoft.com/office/powerpoint/2010/main" val="147669400"/>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D3B5F08-96D3-63AA-0F3F-A5477C05B621}"/>
              </a:ext>
            </a:extLst>
          </p:cNvPr>
          <p:cNvSpPr>
            <a:spLocks noGrp="1"/>
          </p:cNvSpPr>
          <p:nvPr>
            <p:ph type="body" sz="quarter" idx="15"/>
          </p:nvPr>
        </p:nvSpPr>
        <p:spPr>
          <a:xfrm>
            <a:off x="252000" y="282149"/>
            <a:ext cx="7992000" cy="894644"/>
          </a:xfrm>
        </p:spPr>
        <p:txBody>
          <a:bodyPr>
            <a:noAutofit/>
          </a:bodyPr>
          <a:lstStyle/>
          <a:p>
            <a:r>
              <a:rPr lang="fi-FI" dirty="0">
                <a:solidFill>
                  <a:schemeClr val="tx1"/>
                </a:solidFill>
              </a:rPr>
              <a:t>Miten kuvaisit yrityksesi tilannetta nyt seuraavilla osa-alueilla verrattuna noin kolmen kuukauden takaiseen tilanteeseen? Palvelut, 72 vastaajaa</a:t>
            </a:r>
          </a:p>
        </p:txBody>
      </p:sp>
      <p:sp>
        <p:nvSpPr>
          <p:cNvPr id="3" name="Dian numeron paikkamerkki 2">
            <a:extLst>
              <a:ext uri="{FF2B5EF4-FFF2-40B4-BE49-F238E27FC236}">
                <a16:creationId xmlns:a16="http://schemas.microsoft.com/office/drawing/2014/main" id="{33118BF2-9702-C608-9C75-41DA485A59C4}"/>
              </a:ext>
            </a:extLst>
          </p:cNvPr>
          <p:cNvSpPr>
            <a:spLocks noGrp="1"/>
          </p:cNvSpPr>
          <p:nvPr>
            <p:ph type="sldNum" sz="quarter" idx="12"/>
          </p:nvPr>
        </p:nvSpPr>
        <p:spPr/>
        <p:txBody>
          <a:bodyPr/>
          <a:lstStyle/>
          <a:p>
            <a:r>
              <a:rPr lang="fi-FI"/>
              <a:t>13</a:t>
            </a:r>
          </a:p>
        </p:txBody>
      </p:sp>
      <p:sp>
        <p:nvSpPr>
          <p:cNvPr id="4" name="Päivämäärän paikkamerkki 3">
            <a:extLst>
              <a:ext uri="{FF2B5EF4-FFF2-40B4-BE49-F238E27FC236}">
                <a16:creationId xmlns:a16="http://schemas.microsoft.com/office/drawing/2014/main" id="{55B84C31-3594-93ED-864D-862945401399}"/>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E8DCEEED-C9DC-5E84-8CCF-C433B82A3D00}"/>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EE8F91CD-0F7B-099E-F357-AEF5EB5CF84D}"/>
              </a:ext>
            </a:extLst>
          </p:cNvPr>
          <p:cNvGraphicFramePr>
            <a:graphicFrameLocks noGrp="1"/>
          </p:cNvGraphicFramePr>
          <p:nvPr>
            <p:ph sz="quarter" idx="17"/>
            <p:extLst>
              <p:ext uri="{D42A27DB-BD31-4B8C-83A1-F6EECF244321}">
                <p14:modId xmlns:p14="http://schemas.microsoft.com/office/powerpoint/2010/main" val="3150354520"/>
              </p:ext>
            </p:extLst>
          </p:nvPr>
        </p:nvGraphicFramePr>
        <p:xfrm>
          <a:off x="174416" y="1491629"/>
          <a:ext cx="8391525" cy="31533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E0ACF8DF-57A1-FBEE-E9E7-0B46BE271EEA}"/>
              </a:ext>
            </a:extLst>
          </p:cNvPr>
          <p:cNvSpPr>
            <a:spLocks noGrp="1"/>
          </p:cNvSpPr>
          <p:nvPr>
            <p:ph type="body" sz="quarter" idx="18"/>
          </p:nvPr>
        </p:nvSpPr>
        <p:spPr>
          <a:xfrm>
            <a:off x="2334681" y="4727574"/>
            <a:ext cx="6027653" cy="305767"/>
          </a:xfrm>
        </p:spPr>
        <p:txBody>
          <a:bodyPr/>
          <a:lstStyle/>
          <a:p>
            <a:r>
              <a:rPr lang="fi-FI"/>
              <a:t>Lähde: Teknologiateollisuus ry:n TeknoBaro syyskuu 2026, vastaajamäärä 308.</a:t>
            </a:r>
          </a:p>
          <a:p>
            <a:r>
              <a:rPr lang="fi-FI"/>
              <a:t>Teollisuus sisältää metallien jalostuksen, kone- ja metallituoteteollisuuden sekä sähkö- ja elektroniikkateollisuuden. Palvelut sisältää suunnittelu- ja konsultointialan sekä tietotekniikan palvelualan. </a:t>
            </a:r>
          </a:p>
        </p:txBody>
      </p:sp>
      <p:sp>
        <p:nvSpPr>
          <p:cNvPr id="11" name="Tekstiruutu 10">
            <a:extLst>
              <a:ext uri="{FF2B5EF4-FFF2-40B4-BE49-F238E27FC236}">
                <a16:creationId xmlns:a16="http://schemas.microsoft.com/office/drawing/2014/main" id="{B6F03FC8-EE3C-439A-EB07-269370F615AF}"/>
              </a:ext>
            </a:extLst>
          </p:cNvPr>
          <p:cNvSpPr txBox="1"/>
          <p:nvPr/>
        </p:nvSpPr>
        <p:spPr>
          <a:xfrm>
            <a:off x="7011273" y="1374486"/>
            <a:ext cx="1451169" cy="234286"/>
          </a:xfrm>
          <a:prstGeom prst="rect">
            <a:avLst/>
          </a:prstGeom>
          <a:noFill/>
        </p:spPr>
        <p:txBody>
          <a:bodyPr wrap="square" lIns="36000" tIns="36000" rIns="36000" bIns="36000" rtlCol="0">
            <a:spAutoFit/>
          </a:bodyPr>
          <a:lstStyle/>
          <a:p>
            <a:r>
              <a:rPr lang="fi-FI" sz="1050" spc="-40"/>
              <a:t>% vastaajista</a:t>
            </a:r>
          </a:p>
        </p:txBody>
      </p:sp>
      <p:sp>
        <p:nvSpPr>
          <p:cNvPr id="6" name="Tekstiruutu 5">
            <a:extLst>
              <a:ext uri="{FF2B5EF4-FFF2-40B4-BE49-F238E27FC236}">
                <a16:creationId xmlns:a16="http://schemas.microsoft.com/office/drawing/2014/main" id="{984548DF-86E9-3959-A87C-1AE813F4AF3E}"/>
              </a:ext>
            </a:extLst>
          </p:cNvPr>
          <p:cNvSpPr txBox="1"/>
          <p:nvPr/>
        </p:nvSpPr>
        <p:spPr>
          <a:xfrm>
            <a:off x="8374380" y="1374486"/>
            <a:ext cx="662940" cy="2547227"/>
          </a:xfrm>
          <a:prstGeom prst="rect">
            <a:avLst/>
          </a:prstGeom>
          <a:solidFill>
            <a:schemeClr val="accent6"/>
          </a:solidFill>
        </p:spPr>
        <p:txBody>
          <a:bodyPr wrap="square" lIns="36000" tIns="36000" rIns="36000" bIns="36000" rtlCol="0">
            <a:spAutoFit/>
          </a:bodyPr>
          <a:lstStyle/>
          <a:p>
            <a:pPr algn="ctr"/>
            <a:r>
              <a:rPr lang="fi-FI" spc="-40"/>
              <a:t>Saldo-luku</a:t>
            </a:r>
          </a:p>
          <a:p>
            <a:pPr algn="ctr"/>
            <a:r>
              <a:rPr lang="fi-FI" spc="-40"/>
              <a:t>15</a:t>
            </a:r>
          </a:p>
          <a:p>
            <a:pPr algn="ctr"/>
            <a:endParaRPr lang="fi-FI" spc="-40"/>
          </a:p>
          <a:p>
            <a:pPr algn="ctr"/>
            <a:endParaRPr lang="fi-FI" spc="-40"/>
          </a:p>
          <a:p>
            <a:pPr algn="ctr"/>
            <a:r>
              <a:rPr lang="fi-FI" spc="-40"/>
              <a:t>17</a:t>
            </a:r>
          </a:p>
          <a:p>
            <a:pPr algn="ctr"/>
            <a:endParaRPr lang="fi-FI" spc="-40"/>
          </a:p>
          <a:p>
            <a:pPr algn="ctr"/>
            <a:endParaRPr lang="fi-FI" spc="-40"/>
          </a:p>
          <a:p>
            <a:pPr algn="ctr"/>
            <a:r>
              <a:rPr lang="fi-FI" spc="-40"/>
              <a:t>22</a:t>
            </a:r>
          </a:p>
          <a:p>
            <a:pPr algn="ctr"/>
            <a:endParaRPr lang="fi-FI" spc="-40"/>
          </a:p>
          <a:p>
            <a:pPr algn="ctr"/>
            <a:endParaRPr lang="fi-FI" spc="-40"/>
          </a:p>
          <a:p>
            <a:pPr algn="ctr"/>
            <a:r>
              <a:rPr lang="fi-FI" spc="-40"/>
              <a:t>13</a:t>
            </a:r>
            <a:endParaRPr lang="fi-FI" spc="-40" dirty="0"/>
          </a:p>
        </p:txBody>
      </p:sp>
    </p:spTree>
    <p:extLst>
      <p:ext uri="{BB962C8B-B14F-4D97-AF65-F5344CB8AC3E}">
        <p14:creationId xmlns:p14="http://schemas.microsoft.com/office/powerpoint/2010/main" val="346637828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A2D0A-58FD-7954-1C30-0587BE923E3F}"/>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E6328DD-3D4D-2001-714B-209B4E90B32A}"/>
              </a:ext>
            </a:extLst>
          </p:cNvPr>
          <p:cNvSpPr>
            <a:spLocks noGrp="1"/>
          </p:cNvSpPr>
          <p:nvPr>
            <p:ph type="body" sz="quarter" idx="15"/>
          </p:nvPr>
        </p:nvSpPr>
        <p:spPr/>
        <p:txBody>
          <a:bodyPr>
            <a:noAutofit/>
          </a:bodyPr>
          <a:lstStyle/>
          <a:p>
            <a:r>
              <a:rPr lang="fi-FI" dirty="0">
                <a:solidFill>
                  <a:schemeClr val="tx1"/>
                </a:solidFill>
              </a:rPr>
              <a:t>Miten kuvaisit yrityksesi tilannetta nyt seuraavilla osa-alueilla verrattuna noin kolmen kuukauden takaiseen tilanteeseen?</a:t>
            </a:r>
          </a:p>
        </p:txBody>
      </p:sp>
      <p:sp>
        <p:nvSpPr>
          <p:cNvPr id="3" name="Dian numeron paikkamerkki 2">
            <a:extLst>
              <a:ext uri="{FF2B5EF4-FFF2-40B4-BE49-F238E27FC236}">
                <a16:creationId xmlns:a16="http://schemas.microsoft.com/office/drawing/2014/main" id="{FBBF5FE6-CC61-91AD-B29F-B766EF65D3AE}"/>
              </a:ext>
            </a:extLst>
          </p:cNvPr>
          <p:cNvSpPr>
            <a:spLocks noGrp="1"/>
          </p:cNvSpPr>
          <p:nvPr>
            <p:ph type="sldNum" sz="quarter" idx="12"/>
          </p:nvPr>
        </p:nvSpPr>
        <p:spPr/>
        <p:txBody>
          <a:bodyPr/>
          <a:lstStyle/>
          <a:p>
            <a:r>
              <a:rPr lang="fi-FI"/>
              <a:t>14</a:t>
            </a:r>
          </a:p>
        </p:txBody>
      </p:sp>
      <p:sp>
        <p:nvSpPr>
          <p:cNvPr id="5" name="Alatunnisteen paikkamerkki 4">
            <a:extLst>
              <a:ext uri="{FF2B5EF4-FFF2-40B4-BE49-F238E27FC236}">
                <a16:creationId xmlns:a16="http://schemas.microsoft.com/office/drawing/2014/main" id="{F7D851BF-5E64-0760-4B7C-A8BD2FD670F2}"/>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570D1206-C43D-0909-B114-B3CB64CD1AE5}"/>
              </a:ext>
            </a:extLst>
          </p:cNvPr>
          <p:cNvGraphicFramePr>
            <a:graphicFrameLocks noGrp="1"/>
          </p:cNvGraphicFramePr>
          <p:nvPr>
            <p:ph sz="quarter" idx="17"/>
            <p:extLst>
              <p:ext uri="{D42A27DB-BD31-4B8C-83A1-F6EECF244321}">
                <p14:modId xmlns:p14="http://schemas.microsoft.com/office/powerpoint/2010/main" val="3138422962"/>
              </p:ext>
            </p:extLst>
          </p:nvPr>
        </p:nvGraphicFramePr>
        <p:xfrm>
          <a:off x="381001" y="1417321"/>
          <a:ext cx="3459480" cy="3227704"/>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568E18D7-8343-94A3-C75E-06EBB6B910F6}"/>
              </a:ext>
            </a:extLst>
          </p:cNvPr>
          <p:cNvSpPr>
            <a:spLocks noGrp="1"/>
          </p:cNvSpPr>
          <p:nvPr>
            <p:ph type="body" sz="quarter" idx="18"/>
          </p:nvPr>
        </p:nvSpPr>
        <p:spPr>
          <a:xfrm>
            <a:off x="2334682" y="4727574"/>
            <a:ext cx="4462630" cy="165163"/>
          </a:xfrm>
        </p:spPr>
        <p:txBody>
          <a:bodyPr/>
          <a:lstStyle/>
          <a:p>
            <a:r>
              <a:rPr lang="fi-FI"/>
              <a:t>Lähde: Teknologiateollisuus ry:n TeknoBaro syyskuu 2026, vastaajamäärä 308.</a:t>
            </a:r>
          </a:p>
          <a:p>
            <a:endParaRPr lang="fi-FI"/>
          </a:p>
        </p:txBody>
      </p:sp>
      <p:graphicFrame>
        <p:nvGraphicFramePr>
          <p:cNvPr id="6" name="Sisällön paikkamerkki 9">
            <a:extLst>
              <a:ext uri="{FF2B5EF4-FFF2-40B4-BE49-F238E27FC236}">
                <a16:creationId xmlns:a16="http://schemas.microsoft.com/office/drawing/2014/main" id="{FA59696C-BC2C-94AF-5271-CA3055EBDFA6}"/>
              </a:ext>
            </a:extLst>
          </p:cNvPr>
          <p:cNvGraphicFramePr>
            <a:graphicFrameLocks/>
          </p:cNvGraphicFramePr>
          <p:nvPr>
            <p:extLst>
              <p:ext uri="{D42A27DB-BD31-4B8C-83A1-F6EECF244321}">
                <p14:modId xmlns:p14="http://schemas.microsoft.com/office/powerpoint/2010/main" val="2712913633"/>
              </p:ext>
            </p:extLst>
          </p:nvPr>
        </p:nvGraphicFramePr>
        <p:xfrm>
          <a:off x="4427221" y="1417320"/>
          <a:ext cx="3459480" cy="322770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02422088"/>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D3B5F08-96D3-63AA-0F3F-A5477C05B621}"/>
              </a:ext>
            </a:extLst>
          </p:cNvPr>
          <p:cNvSpPr>
            <a:spLocks noGrp="1"/>
          </p:cNvSpPr>
          <p:nvPr>
            <p:ph type="body" sz="quarter" idx="15"/>
          </p:nvPr>
        </p:nvSpPr>
        <p:spPr/>
        <p:txBody>
          <a:bodyPr>
            <a:noAutofit/>
          </a:bodyPr>
          <a:lstStyle/>
          <a:p>
            <a:r>
              <a:rPr lang="fi-FI" sz="2000" dirty="0">
                <a:solidFill>
                  <a:schemeClr val="tx1"/>
                </a:solidFill>
              </a:rPr>
              <a:t>Miten kuvaisit yrityksesi tilannetta nyt seuraavilla osa-alueilla verrattuna noin kolmen kuukauden takaiseen tilanteeseen? Alle 150 työllistävät, 249 vastaajaa</a:t>
            </a:r>
          </a:p>
        </p:txBody>
      </p:sp>
      <p:sp>
        <p:nvSpPr>
          <p:cNvPr id="3" name="Dian numeron paikkamerkki 2">
            <a:extLst>
              <a:ext uri="{FF2B5EF4-FFF2-40B4-BE49-F238E27FC236}">
                <a16:creationId xmlns:a16="http://schemas.microsoft.com/office/drawing/2014/main" id="{33118BF2-9702-C608-9C75-41DA485A59C4}"/>
              </a:ext>
            </a:extLst>
          </p:cNvPr>
          <p:cNvSpPr>
            <a:spLocks noGrp="1"/>
          </p:cNvSpPr>
          <p:nvPr>
            <p:ph type="sldNum" sz="quarter" idx="12"/>
          </p:nvPr>
        </p:nvSpPr>
        <p:spPr/>
        <p:txBody>
          <a:bodyPr/>
          <a:lstStyle/>
          <a:p>
            <a:r>
              <a:rPr lang="fi-FI"/>
              <a:t>15</a:t>
            </a:r>
          </a:p>
        </p:txBody>
      </p:sp>
      <p:sp>
        <p:nvSpPr>
          <p:cNvPr id="4" name="Päivämäärän paikkamerkki 3">
            <a:extLst>
              <a:ext uri="{FF2B5EF4-FFF2-40B4-BE49-F238E27FC236}">
                <a16:creationId xmlns:a16="http://schemas.microsoft.com/office/drawing/2014/main" id="{55B84C31-3594-93ED-864D-862945401399}"/>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E8DCEEED-C9DC-5E84-8CCF-C433B82A3D00}"/>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EE8F91CD-0F7B-099E-F357-AEF5EB5CF84D}"/>
              </a:ext>
            </a:extLst>
          </p:cNvPr>
          <p:cNvGraphicFramePr>
            <a:graphicFrameLocks noGrp="1"/>
          </p:cNvGraphicFramePr>
          <p:nvPr>
            <p:ph sz="quarter" idx="17"/>
            <p:extLst>
              <p:ext uri="{D42A27DB-BD31-4B8C-83A1-F6EECF244321}">
                <p14:modId xmlns:p14="http://schemas.microsoft.com/office/powerpoint/2010/main" val="3763238556"/>
              </p:ext>
            </p:extLst>
          </p:nvPr>
        </p:nvGraphicFramePr>
        <p:xfrm>
          <a:off x="106680" y="1491629"/>
          <a:ext cx="8391525" cy="31533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E0ACF8DF-57A1-FBEE-E9E7-0B46BE271EEA}"/>
              </a:ext>
            </a:extLst>
          </p:cNvPr>
          <p:cNvSpPr>
            <a:spLocks noGrp="1"/>
          </p:cNvSpPr>
          <p:nvPr>
            <p:ph type="body" sz="quarter" idx="18"/>
          </p:nvPr>
        </p:nvSpPr>
        <p:spPr>
          <a:xfrm>
            <a:off x="2334682" y="4727574"/>
            <a:ext cx="4685590" cy="165163"/>
          </a:xfrm>
        </p:spPr>
        <p:txBody>
          <a:bodyPr/>
          <a:lstStyle/>
          <a:p>
            <a:r>
              <a:rPr lang="fi-FI"/>
              <a:t>Lähde: Teknologiateollisuus ry:n TeknoBaro syyskuu 2026, vastaajamäärä 308.</a:t>
            </a:r>
          </a:p>
          <a:p>
            <a:endParaRPr lang="fi-FI"/>
          </a:p>
        </p:txBody>
      </p:sp>
      <p:sp>
        <p:nvSpPr>
          <p:cNvPr id="11" name="Tekstiruutu 10">
            <a:extLst>
              <a:ext uri="{FF2B5EF4-FFF2-40B4-BE49-F238E27FC236}">
                <a16:creationId xmlns:a16="http://schemas.microsoft.com/office/drawing/2014/main" id="{B6F03FC8-EE3C-439A-EB07-269370F615AF}"/>
              </a:ext>
            </a:extLst>
          </p:cNvPr>
          <p:cNvSpPr txBox="1"/>
          <p:nvPr/>
        </p:nvSpPr>
        <p:spPr>
          <a:xfrm>
            <a:off x="7192350" y="1374486"/>
            <a:ext cx="1451169" cy="234286"/>
          </a:xfrm>
          <a:prstGeom prst="rect">
            <a:avLst/>
          </a:prstGeom>
          <a:noFill/>
        </p:spPr>
        <p:txBody>
          <a:bodyPr wrap="square" lIns="36000" tIns="36000" rIns="36000" bIns="36000" rtlCol="0">
            <a:spAutoFit/>
          </a:bodyPr>
          <a:lstStyle/>
          <a:p>
            <a:r>
              <a:rPr lang="fi-FI" sz="1050" spc="-40"/>
              <a:t>% vastaajista</a:t>
            </a:r>
          </a:p>
        </p:txBody>
      </p:sp>
      <p:sp>
        <p:nvSpPr>
          <p:cNvPr id="6" name="Tekstiruutu 5">
            <a:extLst>
              <a:ext uri="{FF2B5EF4-FFF2-40B4-BE49-F238E27FC236}">
                <a16:creationId xmlns:a16="http://schemas.microsoft.com/office/drawing/2014/main" id="{B934E784-7C69-E4F2-12CB-C5B6AC933301}"/>
              </a:ext>
            </a:extLst>
          </p:cNvPr>
          <p:cNvSpPr txBox="1"/>
          <p:nvPr/>
        </p:nvSpPr>
        <p:spPr>
          <a:xfrm>
            <a:off x="8374380" y="1374486"/>
            <a:ext cx="662940" cy="2547227"/>
          </a:xfrm>
          <a:prstGeom prst="rect">
            <a:avLst/>
          </a:prstGeom>
          <a:solidFill>
            <a:schemeClr val="accent6"/>
          </a:solidFill>
        </p:spPr>
        <p:txBody>
          <a:bodyPr wrap="square" lIns="36000" tIns="36000" rIns="36000" bIns="36000" rtlCol="0">
            <a:spAutoFit/>
          </a:bodyPr>
          <a:lstStyle/>
          <a:p>
            <a:pPr algn="ctr"/>
            <a:r>
              <a:rPr lang="fi-FI" spc="-40" dirty="0"/>
              <a:t>Saldo-luku</a:t>
            </a:r>
          </a:p>
          <a:p>
            <a:pPr algn="ctr"/>
            <a:r>
              <a:rPr lang="fi-FI" spc="-40" dirty="0"/>
              <a:t>24</a:t>
            </a:r>
          </a:p>
          <a:p>
            <a:pPr algn="ctr"/>
            <a:endParaRPr lang="fi-FI" spc="-40" dirty="0"/>
          </a:p>
          <a:p>
            <a:pPr algn="ctr"/>
            <a:endParaRPr lang="fi-FI" spc="-40" dirty="0"/>
          </a:p>
          <a:p>
            <a:pPr algn="ctr"/>
            <a:r>
              <a:rPr lang="fi-FI" spc="-40" dirty="0"/>
              <a:t>20</a:t>
            </a:r>
          </a:p>
          <a:p>
            <a:pPr algn="ctr"/>
            <a:endParaRPr lang="fi-FI" spc="-40" dirty="0"/>
          </a:p>
          <a:p>
            <a:pPr algn="ctr"/>
            <a:endParaRPr lang="fi-FI" spc="-40" dirty="0"/>
          </a:p>
          <a:p>
            <a:pPr algn="ctr"/>
            <a:r>
              <a:rPr lang="fi-FI" spc="-40" dirty="0"/>
              <a:t>27</a:t>
            </a:r>
          </a:p>
          <a:p>
            <a:pPr algn="ctr"/>
            <a:endParaRPr lang="fi-FI" spc="-40" dirty="0"/>
          </a:p>
          <a:p>
            <a:pPr algn="ctr"/>
            <a:endParaRPr lang="fi-FI" spc="-40" dirty="0"/>
          </a:p>
          <a:p>
            <a:pPr algn="ctr"/>
            <a:r>
              <a:rPr lang="fi-FI" spc="-40" dirty="0"/>
              <a:t>23</a:t>
            </a:r>
          </a:p>
        </p:txBody>
      </p:sp>
    </p:spTree>
    <p:extLst>
      <p:ext uri="{BB962C8B-B14F-4D97-AF65-F5344CB8AC3E}">
        <p14:creationId xmlns:p14="http://schemas.microsoft.com/office/powerpoint/2010/main" val="18033836"/>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D3B5F08-96D3-63AA-0F3F-A5477C05B621}"/>
              </a:ext>
            </a:extLst>
          </p:cNvPr>
          <p:cNvSpPr>
            <a:spLocks noGrp="1"/>
          </p:cNvSpPr>
          <p:nvPr>
            <p:ph type="body" sz="quarter" idx="15"/>
          </p:nvPr>
        </p:nvSpPr>
        <p:spPr/>
        <p:txBody>
          <a:bodyPr>
            <a:noAutofit/>
          </a:bodyPr>
          <a:lstStyle/>
          <a:p>
            <a:r>
              <a:rPr lang="fi-FI" sz="2000" dirty="0">
                <a:solidFill>
                  <a:schemeClr val="tx1"/>
                </a:solidFill>
              </a:rPr>
              <a:t>Miten kuvaisit yrityksesi tilannetta nyt seuraavilla osa-alueilla verrattuna noin kolmen kuukauden takaiseen tilanteeseen? Yli 150 työllistävät, 59 vastaajaa</a:t>
            </a:r>
          </a:p>
        </p:txBody>
      </p:sp>
      <p:sp>
        <p:nvSpPr>
          <p:cNvPr id="3" name="Dian numeron paikkamerkki 2">
            <a:extLst>
              <a:ext uri="{FF2B5EF4-FFF2-40B4-BE49-F238E27FC236}">
                <a16:creationId xmlns:a16="http://schemas.microsoft.com/office/drawing/2014/main" id="{33118BF2-9702-C608-9C75-41DA485A59C4}"/>
              </a:ext>
            </a:extLst>
          </p:cNvPr>
          <p:cNvSpPr>
            <a:spLocks noGrp="1"/>
          </p:cNvSpPr>
          <p:nvPr>
            <p:ph type="sldNum" sz="quarter" idx="12"/>
          </p:nvPr>
        </p:nvSpPr>
        <p:spPr/>
        <p:txBody>
          <a:bodyPr/>
          <a:lstStyle/>
          <a:p>
            <a:r>
              <a:rPr lang="fi-FI"/>
              <a:t>16</a:t>
            </a:r>
          </a:p>
        </p:txBody>
      </p:sp>
      <p:sp>
        <p:nvSpPr>
          <p:cNvPr id="4" name="Päivämäärän paikkamerkki 3">
            <a:extLst>
              <a:ext uri="{FF2B5EF4-FFF2-40B4-BE49-F238E27FC236}">
                <a16:creationId xmlns:a16="http://schemas.microsoft.com/office/drawing/2014/main" id="{55B84C31-3594-93ED-864D-862945401399}"/>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E8DCEEED-C9DC-5E84-8CCF-C433B82A3D00}"/>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EE8F91CD-0F7B-099E-F357-AEF5EB5CF84D}"/>
              </a:ext>
            </a:extLst>
          </p:cNvPr>
          <p:cNvGraphicFramePr>
            <a:graphicFrameLocks noGrp="1"/>
          </p:cNvGraphicFramePr>
          <p:nvPr>
            <p:ph sz="quarter" idx="17"/>
            <p:extLst>
              <p:ext uri="{D42A27DB-BD31-4B8C-83A1-F6EECF244321}">
                <p14:modId xmlns:p14="http://schemas.microsoft.com/office/powerpoint/2010/main" val="1270421091"/>
              </p:ext>
            </p:extLst>
          </p:nvPr>
        </p:nvGraphicFramePr>
        <p:xfrm>
          <a:off x="-17145" y="1491629"/>
          <a:ext cx="8391525" cy="31533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E0ACF8DF-57A1-FBEE-E9E7-0B46BE271EEA}"/>
              </a:ext>
            </a:extLst>
          </p:cNvPr>
          <p:cNvSpPr>
            <a:spLocks noGrp="1"/>
          </p:cNvSpPr>
          <p:nvPr>
            <p:ph type="body" sz="quarter" idx="18"/>
          </p:nvPr>
        </p:nvSpPr>
        <p:spPr>
          <a:xfrm>
            <a:off x="2334682" y="4727574"/>
            <a:ext cx="4685590" cy="165163"/>
          </a:xfrm>
        </p:spPr>
        <p:txBody>
          <a:bodyPr/>
          <a:lstStyle/>
          <a:p>
            <a:r>
              <a:rPr lang="fi-FI"/>
              <a:t>Lähde: Teknologiateollisuus ry:n TeknoBaro syyskuu 2026, vastaajamäärä 308.</a:t>
            </a:r>
          </a:p>
        </p:txBody>
      </p:sp>
      <p:sp>
        <p:nvSpPr>
          <p:cNvPr id="11" name="Tekstiruutu 10">
            <a:extLst>
              <a:ext uri="{FF2B5EF4-FFF2-40B4-BE49-F238E27FC236}">
                <a16:creationId xmlns:a16="http://schemas.microsoft.com/office/drawing/2014/main" id="{B6F03FC8-EE3C-439A-EB07-269370F615AF}"/>
              </a:ext>
            </a:extLst>
          </p:cNvPr>
          <p:cNvSpPr txBox="1"/>
          <p:nvPr/>
        </p:nvSpPr>
        <p:spPr>
          <a:xfrm>
            <a:off x="7071848" y="1374486"/>
            <a:ext cx="1451169" cy="234286"/>
          </a:xfrm>
          <a:prstGeom prst="rect">
            <a:avLst/>
          </a:prstGeom>
          <a:noFill/>
        </p:spPr>
        <p:txBody>
          <a:bodyPr wrap="square" lIns="36000" tIns="36000" rIns="36000" bIns="36000" rtlCol="0">
            <a:spAutoFit/>
          </a:bodyPr>
          <a:lstStyle/>
          <a:p>
            <a:r>
              <a:rPr lang="fi-FI" sz="1050" spc="-40"/>
              <a:t>% vastaajista</a:t>
            </a:r>
          </a:p>
        </p:txBody>
      </p:sp>
      <p:sp>
        <p:nvSpPr>
          <p:cNvPr id="6" name="Tekstiruutu 5">
            <a:extLst>
              <a:ext uri="{FF2B5EF4-FFF2-40B4-BE49-F238E27FC236}">
                <a16:creationId xmlns:a16="http://schemas.microsoft.com/office/drawing/2014/main" id="{2204EEDF-50DB-9134-3F35-CCCD1A1DC34A}"/>
              </a:ext>
            </a:extLst>
          </p:cNvPr>
          <p:cNvSpPr txBox="1"/>
          <p:nvPr/>
        </p:nvSpPr>
        <p:spPr>
          <a:xfrm>
            <a:off x="8374380" y="1374486"/>
            <a:ext cx="662940" cy="2547227"/>
          </a:xfrm>
          <a:prstGeom prst="rect">
            <a:avLst/>
          </a:prstGeom>
          <a:solidFill>
            <a:schemeClr val="accent6"/>
          </a:solidFill>
        </p:spPr>
        <p:txBody>
          <a:bodyPr wrap="square" lIns="36000" tIns="36000" rIns="36000" bIns="36000" rtlCol="0">
            <a:spAutoFit/>
          </a:bodyPr>
          <a:lstStyle/>
          <a:p>
            <a:pPr algn="ctr"/>
            <a:r>
              <a:rPr lang="fi-FI" spc="-40"/>
              <a:t>Saldo-luku</a:t>
            </a:r>
          </a:p>
          <a:p>
            <a:pPr algn="ctr"/>
            <a:r>
              <a:rPr lang="fi-FI" spc="-40"/>
              <a:t>36</a:t>
            </a:r>
          </a:p>
          <a:p>
            <a:pPr algn="ctr"/>
            <a:endParaRPr lang="fi-FI" spc="-40"/>
          </a:p>
          <a:p>
            <a:pPr algn="ctr"/>
            <a:endParaRPr lang="fi-FI" spc="-40"/>
          </a:p>
          <a:p>
            <a:pPr algn="ctr"/>
            <a:r>
              <a:rPr lang="fi-FI" spc="-40"/>
              <a:t>31</a:t>
            </a:r>
          </a:p>
          <a:p>
            <a:pPr algn="ctr"/>
            <a:endParaRPr lang="fi-FI" spc="-40"/>
          </a:p>
          <a:p>
            <a:pPr algn="ctr"/>
            <a:endParaRPr lang="fi-FI" spc="-40"/>
          </a:p>
          <a:p>
            <a:pPr algn="ctr"/>
            <a:r>
              <a:rPr lang="fi-FI" spc="-40"/>
              <a:t>36</a:t>
            </a:r>
          </a:p>
          <a:p>
            <a:pPr algn="ctr"/>
            <a:endParaRPr lang="fi-FI" spc="-40"/>
          </a:p>
          <a:p>
            <a:pPr algn="ctr"/>
            <a:endParaRPr lang="fi-FI" spc="-40"/>
          </a:p>
          <a:p>
            <a:pPr algn="ctr"/>
            <a:r>
              <a:rPr lang="fi-FI" spc="-40"/>
              <a:t>24</a:t>
            </a:r>
            <a:endParaRPr lang="fi-FI" spc="-40" dirty="0"/>
          </a:p>
        </p:txBody>
      </p:sp>
    </p:spTree>
    <p:extLst>
      <p:ext uri="{BB962C8B-B14F-4D97-AF65-F5344CB8AC3E}">
        <p14:creationId xmlns:p14="http://schemas.microsoft.com/office/powerpoint/2010/main" val="342172731"/>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60219-1DBE-7B11-4E1C-7644AC245DF1}"/>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4551709-9F54-01B2-C4DA-8B4864EE295F}"/>
              </a:ext>
            </a:extLst>
          </p:cNvPr>
          <p:cNvSpPr>
            <a:spLocks noGrp="1"/>
          </p:cNvSpPr>
          <p:nvPr>
            <p:ph type="body" sz="quarter" idx="15"/>
          </p:nvPr>
        </p:nvSpPr>
        <p:spPr/>
        <p:txBody>
          <a:bodyPr>
            <a:noAutofit/>
          </a:bodyPr>
          <a:lstStyle/>
          <a:p>
            <a:r>
              <a:rPr lang="fi-FI" dirty="0">
                <a:solidFill>
                  <a:schemeClr val="tx1"/>
                </a:solidFill>
              </a:rPr>
              <a:t>Miten kuvaisit yrityksesi tilannetta nyt seuraavilla osa-alueilla verrattuna noin kolmen kuukauden takaiseen tilanteeseen? Yrityksen koko</a:t>
            </a:r>
          </a:p>
        </p:txBody>
      </p:sp>
      <p:sp>
        <p:nvSpPr>
          <p:cNvPr id="3" name="Dian numeron paikkamerkki 2">
            <a:extLst>
              <a:ext uri="{FF2B5EF4-FFF2-40B4-BE49-F238E27FC236}">
                <a16:creationId xmlns:a16="http://schemas.microsoft.com/office/drawing/2014/main" id="{841B0B6B-CC56-D7AC-B239-CED74542FA98}"/>
              </a:ext>
            </a:extLst>
          </p:cNvPr>
          <p:cNvSpPr>
            <a:spLocks noGrp="1"/>
          </p:cNvSpPr>
          <p:nvPr>
            <p:ph type="sldNum" sz="quarter" idx="12"/>
          </p:nvPr>
        </p:nvSpPr>
        <p:spPr/>
        <p:txBody>
          <a:bodyPr/>
          <a:lstStyle/>
          <a:p>
            <a:r>
              <a:rPr lang="fi-FI"/>
              <a:t>17</a:t>
            </a:r>
          </a:p>
        </p:txBody>
      </p:sp>
      <p:sp>
        <p:nvSpPr>
          <p:cNvPr id="5" name="Alatunnisteen paikkamerkki 4">
            <a:extLst>
              <a:ext uri="{FF2B5EF4-FFF2-40B4-BE49-F238E27FC236}">
                <a16:creationId xmlns:a16="http://schemas.microsoft.com/office/drawing/2014/main" id="{C944E855-D601-5AFA-9752-BB91ACDA3203}"/>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F9BBD6A1-9B0E-A2AB-E3DC-0C99D6B978EA}"/>
              </a:ext>
            </a:extLst>
          </p:cNvPr>
          <p:cNvGraphicFramePr>
            <a:graphicFrameLocks noGrp="1"/>
          </p:cNvGraphicFramePr>
          <p:nvPr>
            <p:ph sz="quarter" idx="17"/>
            <p:extLst>
              <p:ext uri="{D42A27DB-BD31-4B8C-83A1-F6EECF244321}">
                <p14:modId xmlns:p14="http://schemas.microsoft.com/office/powerpoint/2010/main" val="2325094855"/>
              </p:ext>
            </p:extLst>
          </p:nvPr>
        </p:nvGraphicFramePr>
        <p:xfrm>
          <a:off x="483022" y="1433575"/>
          <a:ext cx="4151799" cy="3227704"/>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EB2BF166-AF37-38C0-A755-845AA0AEB721}"/>
              </a:ext>
            </a:extLst>
          </p:cNvPr>
          <p:cNvSpPr>
            <a:spLocks noGrp="1"/>
          </p:cNvSpPr>
          <p:nvPr>
            <p:ph type="body" sz="quarter" idx="18"/>
          </p:nvPr>
        </p:nvSpPr>
        <p:spPr>
          <a:xfrm>
            <a:off x="2334682" y="4727574"/>
            <a:ext cx="6428318" cy="231458"/>
          </a:xfrm>
        </p:spPr>
        <p:txBody>
          <a:bodyPr/>
          <a:lstStyle/>
          <a:p>
            <a:r>
              <a:rPr lang="fi-FI"/>
              <a:t>Lähde: Teknologiateollisuus ry:n TeknoBaro syyskuu 2026, vastaajamäärä 308.</a:t>
            </a:r>
          </a:p>
          <a:p>
            <a:endParaRPr lang="fi-FI"/>
          </a:p>
        </p:txBody>
      </p:sp>
      <p:graphicFrame>
        <p:nvGraphicFramePr>
          <p:cNvPr id="6" name="Sisällön paikkamerkki 9">
            <a:extLst>
              <a:ext uri="{FF2B5EF4-FFF2-40B4-BE49-F238E27FC236}">
                <a16:creationId xmlns:a16="http://schemas.microsoft.com/office/drawing/2014/main" id="{8546ED42-9536-5F50-6ADB-18C5321131A2}"/>
              </a:ext>
            </a:extLst>
          </p:cNvPr>
          <p:cNvGraphicFramePr>
            <a:graphicFrameLocks/>
          </p:cNvGraphicFramePr>
          <p:nvPr>
            <p:extLst>
              <p:ext uri="{D42A27DB-BD31-4B8C-83A1-F6EECF244321}">
                <p14:modId xmlns:p14="http://schemas.microsoft.com/office/powerpoint/2010/main" val="4161337209"/>
              </p:ext>
            </p:extLst>
          </p:nvPr>
        </p:nvGraphicFramePr>
        <p:xfrm>
          <a:off x="4908852" y="1435650"/>
          <a:ext cx="3788418" cy="329192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5784254"/>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98E8AFA4-F459-A373-3EF0-2090692E9236}"/>
              </a:ext>
            </a:extLst>
          </p:cNvPr>
          <p:cNvSpPr>
            <a:spLocks noGrp="1"/>
          </p:cNvSpPr>
          <p:nvPr>
            <p:ph type="body" sz="quarter" idx="15"/>
          </p:nvPr>
        </p:nvSpPr>
        <p:spPr>
          <a:xfrm>
            <a:off x="242763" y="291385"/>
            <a:ext cx="8126439" cy="1059640"/>
          </a:xfrm>
        </p:spPr>
        <p:txBody>
          <a:bodyPr>
            <a:normAutofit fontScale="32500" lnSpcReduction="20000"/>
          </a:bodyPr>
          <a:lstStyle/>
          <a:p>
            <a:r>
              <a:rPr lang="fi-FI" sz="6800" dirty="0">
                <a:solidFill>
                  <a:schemeClr val="tx1"/>
                </a:solidFill>
              </a:rPr>
              <a:t>Miten kuvaisit yrityksesi tilannetta nyt seuraavilla osa-alueilla verrattuna noin kolmen kuukauden takaiseen tilanteeseen? </a:t>
            </a:r>
            <a:r>
              <a:rPr lang="fi-FI" sz="5500" dirty="0">
                <a:solidFill>
                  <a:schemeClr val="accent2"/>
                </a:solidFill>
              </a:rPr>
              <a:t>Yrityksen koko, % vastaajista</a:t>
            </a:r>
          </a:p>
          <a:p>
            <a:endParaRPr lang="fi-FI" dirty="0"/>
          </a:p>
        </p:txBody>
      </p:sp>
      <p:sp>
        <p:nvSpPr>
          <p:cNvPr id="3" name="Dian numeron paikkamerkki 2">
            <a:extLst>
              <a:ext uri="{FF2B5EF4-FFF2-40B4-BE49-F238E27FC236}">
                <a16:creationId xmlns:a16="http://schemas.microsoft.com/office/drawing/2014/main" id="{9B2EE228-A985-599D-68C9-CA47D9EB7566}"/>
              </a:ext>
            </a:extLst>
          </p:cNvPr>
          <p:cNvSpPr>
            <a:spLocks noGrp="1"/>
          </p:cNvSpPr>
          <p:nvPr>
            <p:ph type="sldNum" sz="quarter" idx="12"/>
          </p:nvPr>
        </p:nvSpPr>
        <p:spPr/>
        <p:txBody>
          <a:bodyPr/>
          <a:lstStyle/>
          <a:p>
            <a:r>
              <a:rPr lang="fi-FI"/>
              <a:t>18</a:t>
            </a:r>
          </a:p>
        </p:txBody>
      </p:sp>
      <p:sp>
        <p:nvSpPr>
          <p:cNvPr id="4" name="Päivämäärän paikkamerkki 3">
            <a:extLst>
              <a:ext uri="{FF2B5EF4-FFF2-40B4-BE49-F238E27FC236}">
                <a16:creationId xmlns:a16="http://schemas.microsoft.com/office/drawing/2014/main" id="{5F7E71CD-5393-C256-FBCB-252FFCAA719B}"/>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7C4F0703-008E-CF51-2232-8F3867FDC435}"/>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68C5AF8D-309F-C567-FB05-84DB16D89146}"/>
              </a:ext>
            </a:extLst>
          </p:cNvPr>
          <p:cNvGraphicFramePr>
            <a:graphicFrameLocks noGrp="1"/>
          </p:cNvGraphicFramePr>
          <p:nvPr>
            <p:ph sz="quarter" idx="17"/>
            <p:extLst>
              <p:ext uri="{D42A27DB-BD31-4B8C-83A1-F6EECF244321}">
                <p14:modId xmlns:p14="http://schemas.microsoft.com/office/powerpoint/2010/main" val="264651869"/>
              </p:ext>
            </p:extLst>
          </p:nvPr>
        </p:nvGraphicFramePr>
        <p:xfrm>
          <a:off x="381000" y="1491629"/>
          <a:ext cx="4191000" cy="31533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319F8697-2889-0DCB-E4EE-BC281B4C20A0}"/>
              </a:ext>
            </a:extLst>
          </p:cNvPr>
          <p:cNvSpPr>
            <a:spLocks noGrp="1"/>
          </p:cNvSpPr>
          <p:nvPr>
            <p:ph type="body" sz="quarter" idx="18"/>
          </p:nvPr>
        </p:nvSpPr>
        <p:spPr>
          <a:xfrm>
            <a:off x="2334681" y="4727574"/>
            <a:ext cx="5815977" cy="305767"/>
          </a:xfrm>
        </p:spPr>
        <p:txBody>
          <a:bodyPr/>
          <a:lstStyle/>
          <a:p>
            <a:r>
              <a:rPr lang="fi-FI"/>
              <a:t>Lähde: Teknologiateollisuus ry:n TeknoBaro syyskuu 2026, vastaajamäärä 308.</a:t>
            </a:r>
          </a:p>
          <a:p>
            <a:r>
              <a:rPr lang="fi-FI"/>
              <a:t>*Huom! Vastauksista poistettu ne suunnittelu &amp; konsultointi ja tietotekniikka-alan yritykset, jotka ilmoittaneet ettei valmistuotevarastot ja tavarantoimittajien toimitusajat koske heitä.  </a:t>
            </a:r>
          </a:p>
          <a:p>
            <a:endParaRPr lang="fi-FI"/>
          </a:p>
        </p:txBody>
      </p:sp>
      <p:graphicFrame>
        <p:nvGraphicFramePr>
          <p:cNvPr id="11" name="Sisällön paikkamerkki 9">
            <a:extLst>
              <a:ext uri="{FF2B5EF4-FFF2-40B4-BE49-F238E27FC236}">
                <a16:creationId xmlns:a16="http://schemas.microsoft.com/office/drawing/2014/main" id="{86D52D4B-0E16-DEE9-CB94-1ADD8A807956}"/>
              </a:ext>
            </a:extLst>
          </p:cNvPr>
          <p:cNvGraphicFramePr>
            <a:graphicFrameLocks/>
          </p:cNvGraphicFramePr>
          <p:nvPr>
            <p:extLst>
              <p:ext uri="{D42A27DB-BD31-4B8C-83A1-F6EECF244321}">
                <p14:modId xmlns:p14="http://schemas.microsoft.com/office/powerpoint/2010/main" val="100950242"/>
              </p:ext>
            </p:extLst>
          </p:nvPr>
        </p:nvGraphicFramePr>
        <p:xfrm>
          <a:off x="4572000" y="1491629"/>
          <a:ext cx="4104456" cy="32359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0966597"/>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BB8BB-7B02-BE86-004C-AEB6FC5A6A5A}"/>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F62D3DDA-400C-5B9A-431A-CC50E87FF157}"/>
              </a:ext>
            </a:extLst>
          </p:cNvPr>
          <p:cNvSpPr>
            <a:spLocks noGrp="1"/>
          </p:cNvSpPr>
          <p:nvPr>
            <p:ph type="body" sz="quarter" idx="15"/>
          </p:nvPr>
        </p:nvSpPr>
        <p:spPr/>
        <p:txBody>
          <a:bodyPr>
            <a:noAutofit/>
          </a:bodyPr>
          <a:lstStyle/>
          <a:p>
            <a:r>
              <a:rPr lang="fi-FI" dirty="0">
                <a:solidFill>
                  <a:schemeClr val="tx1"/>
                </a:solidFill>
              </a:rPr>
              <a:t>Miten kuvaisit yrityksesi tilannetta nyt seuraavilla osa-alueilla verrattuna noin kolmen kuukauden takaiseen tilanteeseen?</a:t>
            </a:r>
          </a:p>
        </p:txBody>
      </p:sp>
      <p:sp>
        <p:nvSpPr>
          <p:cNvPr id="3" name="Dian numeron paikkamerkki 2">
            <a:extLst>
              <a:ext uri="{FF2B5EF4-FFF2-40B4-BE49-F238E27FC236}">
                <a16:creationId xmlns:a16="http://schemas.microsoft.com/office/drawing/2014/main" id="{0556789B-6244-0D1D-3D52-04FC1622670F}"/>
              </a:ext>
            </a:extLst>
          </p:cNvPr>
          <p:cNvSpPr>
            <a:spLocks noGrp="1"/>
          </p:cNvSpPr>
          <p:nvPr>
            <p:ph type="sldNum" sz="quarter" idx="12"/>
          </p:nvPr>
        </p:nvSpPr>
        <p:spPr/>
        <p:txBody>
          <a:bodyPr/>
          <a:lstStyle/>
          <a:p>
            <a:r>
              <a:rPr lang="fi-FI"/>
              <a:t>19</a:t>
            </a:r>
          </a:p>
        </p:txBody>
      </p:sp>
      <p:sp>
        <p:nvSpPr>
          <p:cNvPr id="4" name="Päivämäärän paikkamerkki 3">
            <a:extLst>
              <a:ext uri="{FF2B5EF4-FFF2-40B4-BE49-F238E27FC236}">
                <a16:creationId xmlns:a16="http://schemas.microsoft.com/office/drawing/2014/main" id="{A4F23163-6D02-15B3-4399-F961D827FB3C}"/>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051A9942-A21B-292E-5C25-2072AC03E3EF}"/>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29621E21-F463-29AE-C226-B031CF9BAA1F}"/>
              </a:ext>
            </a:extLst>
          </p:cNvPr>
          <p:cNvGraphicFramePr>
            <a:graphicFrameLocks noGrp="1"/>
          </p:cNvGraphicFramePr>
          <p:nvPr>
            <p:ph sz="quarter" idx="17"/>
            <p:extLst>
              <p:ext uri="{D42A27DB-BD31-4B8C-83A1-F6EECF244321}">
                <p14:modId xmlns:p14="http://schemas.microsoft.com/office/powerpoint/2010/main" val="1901644279"/>
              </p:ext>
            </p:extLst>
          </p:nvPr>
        </p:nvGraphicFramePr>
        <p:xfrm>
          <a:off x="381000" y="1417321"/>
          <a:ext cx="3703319" cy="3227704"/>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AE57786D-63BE-35C9-9A5E-E336B0DD00CA}"/>
              </a:ext>
            </a:extLst>
          </p:cNvPr>
          <p:cNvSpPr>
            <a:spLocks noGrp="1"/>
          </p:cNvSpPr>
          <p:nvPr>
            <p:ph type="body" sz="quarter" idx="18"/>
          </p:nvPr>
        </p:nvSpPr>
        <p:spPr>
          <a:xfrm>
            <a:off x="2334682" y="4698866"/>
            <a:ext cx="6428318" cy="231458"/>
          </a:xfrm>
        </p:spPr>
        <p:txBody>
          <a:bodyPr/>
          <a:lstStyle/>
          <a:p>
            <a:r>
              <a:rPr lang="fi-FI"/>
              <a:t>Lähde: Teknologiateollisuus ry:n TeknoBaro –kyselyt. </a:t>
            </a:r>
          </a:p>
        </p:txBody>
      </p:sp>
      <p:graphicFrame>
        <p:nvGraphicFramePr>
          <p:cNvPr id="6" name="Sisällön paikkamerkki 9">
            <a:extLst>
              <a:ext uri="{FF2B5EF4-FFF2-40B4-BE49-F238E27FC236}">
                <a16:creationId xmlns:a16="http://schemas.microsoft.com/office/drawing/2014/main" id="{7E52B3EA-BD66-7708-A696-5C94597775E3}"/>
              </a:ext>
            </a:extLst>
          </p:cNvPr>
          <p:cNvGraphicFramePr>
            <a:graphicFrameLocks/>
          </p:cNvGraphicFramePr>
          <p:nvPr>
            <p:extLst>
              <p:ext uri="{D42A27DB-BD31-4B8C-83A1-F6EECF244321}">
                <p14:modId xmlns:p14="http://schemas.microsoft.com/office/powerpoint/2010/main" val="3607454873"/>
              </p:ext>
            </p:extLst>
          </p:nvPr>
        </p:nvGraphicFramePr>
        <p:xfrm>
          <a:off x="4427221" y="1417320"/>
          <a:ext cx="4120944" cy="3227704"/>
        </p:xfrm>
        <a:graphic>
          <a:graphicData uri="http://schemas.openxmlformats.org/drawingml/2006/chart">
            <c:chart xmlns:c="http://schemas.openxmlformats.org/drawingml/2006/chart" xmlns:r="http://schemas.openxmlformats.org/officeDocument/2006/relationships" r:id="rId4"/>
          </a:graphicData>
        </a:graphic>
      </p:graphicFrame>
      <p:sp>
        <p:nvSpPr>
          <p:cNvPr id="9" name="Suorakulmio 8">
            <a:extLst>
              <a:ext uri="{FF2B5EF4-FFF2-40B4-BE49-F238E27FC236}">
                <a16:creationId xmlns:a16="http://schemas.microsoft.com/office/drawing/2014/main" id="{4EAF3D81-99C5-FD4C-1288-3FF6C7B4C8C7}"/>
              </a:ext>
            </a:extLst>
          </p:cNvPr>
          <p:cNvSpPr/>
          <p:nvPr/>
        </p:nvSpPr>
        <p:spPr bwMode="auto">
          <a:xfrm>
            <a:off x="4899951" y="2133954"/>
            <a:ext cx="2533662" cy="375078"/>
          </a:xfrm>
          <a:prstGeom prst="rect">
            <a:avLst/>
          </a:prstGeom>
          <a:solidFill>
            <a:schemeClr val="accent3">
              <a:lumMod val="20000"/>
              <a:lumOff val="80000"/>
            </a:schemeClr>
          </a:solidFill>
          <a:ln>
            <a:noFill/>
          </a:ln>
        </p:spPr>
        <p:txBody>
          <a:bodyPr vert="horz" wrap="square" lIns="91440" tIns="45720" rIns="91440" bIns="45720" numCol="1" rtlCol="0" anchor="t" anchorCtr="0" compatLnSpc="1">
            <a:prstTxWarp prst="textNoShape">
              <a:avLst/>
            </a:prstTxWarp>
          </a:bodyPr>
          <a:lstStyle/>
          <a:p>
            <a:r>
              <a:rPr lang="fi-FI" sz="1000"/>
              <a:t>Jos saldoluku plussalla, toimitusajat pidentyneet (kysyntä kasvaa)</a:t>
            </a:r>
            <a:endParaRPr lang="fi-FI" sz="1000" dirty="0"/>
          </a:p>
        </p:txBody>
      </p:sp>
      <p:sp>
        <p:nvSpPr>
          <p:cNvPr id="11" name="Suorakulmio 10">
            <a:extLst>
              <a:ext uri="{FF2B5EF4-FFF2-40B4-BE49-F238E27FC236}">
                <a16:creationId xmlns:a16="http://schemas.microsoft.com/office/drawing/2014/main" id="{0A1D121A-DF75-720A-5BE1-8495A59B4824}"/>
              </a:ext>
            </a:extLst>
          </p:cNvPr>
          <p:cNvSpPr/>
          <p:nvPr/>
        </p:nvSpPr>
        <p:spPr bwMode="auto">
          <a:xfrm>
            <a:off x="950504" y="1917026"/>
            <a:ext cx="2595263" cy="404467"/>
          </a:xfrm>
          <a:prstGeom prst="rect">
            <a:avLst/>
          </a:prstGeom>
          <a:solidFill>
            <a:schemeClr val="accent1">
              <a:lumMod val="20000"/>
              <a:lumOff val="80000"/>
            </a:schemeClr>
          </a:solidFill>
          <a:ln>
            <a:noFill/>
          </a:ln>
        </p:spPr>
        <p:txBody>
          <a:bodyPr vert="horz" wrap="square" lIns="91440" tIns="45720" rIns="91440" bIns="45720" numCol="1" rtlCol="0" anchor="t" anchorCtr="0" compatLnSpc="1">
            <a:prstTxWarp prst="textNoShape">
              <a:avLst/>
            </a:prstTxWarp>
          </a:bodyPr>
          <a:lstStyle/>
          <a:p>
            <a:r>
              <a:rPr lang="fi-FI" sz="1000"/>
              <a:t>Jos saldoluku plussalla, niin varastot pienentyneet (kysyntä kasvaa)</a:t>
            </a:r>
          </a:p>
        </p:txBody>
      </p:sp>
      <p:sp>
        <p:nvSpPr>
          <p:cNvPr id="8" name="Tekstiruutu 7">
            <a:extLst>
              <a:ext uri="{FF2B5EF4-FFF2-40B4-BE49-F238E27FC236}">
                <a16:creationId xmlns:a16="http://schemas.microsoft.com/office/drawing/2014/main" id="{9A3FC9D8-25BD-72A9-52B8-8912C14FCC51}"/>
              </a:ext>
            </a:extLst>
          </p:cNvPr>
          <p:cNvSpPr txBox="1"/>
          <p:nvPr/>
        </p:nvSpPr>
        <p:spPr>
          <a:xfrm>
            <a:off x="7298575" y="977743"/>
            <a:ext cx="1764526" cy="565146"/>
          </a:xfrm>
          <a:prstGeom prst="rect">
            <a:avLst/>
          </a:prstGeom>
          <a:solidFill>
            <a:schemeClr val="accent6"/>
          </a:solidFill>
        </p:spPr>
        <p:txBody>
          <a:bodyPr wrap="square" lIns="36000" tIns="36000" rIns="36000" bIns="36000" rtlCol="0">
            <a:spAutoFit/>
          </a:bodyPr>
          <a:lstStyle/>
          <a:p>
            <a:r>
              <a:rPr lang="fi-FI" sz="800" spc="-40"/>
              <a:t>Huom! Tässä maailmantilanteessa tämä kertoo myös logistiikan kasvavista haasteista, ei välttämättä yhteyttä kysyntään.</a:t>
            </a:r>
          </a:p>
        </p:txBody>
      </p:sp>
    </p:spTree>
    <p:extLst>
      <p:ext uri="{BB962C8B-B14F-4D97-AF65-F5344CB8AC3E}">
        <p14:creationId xmlns:p14="http://schemas.microsoft.com/office/powerpoint/2010/main" val="222910982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D6F3C-6F3E-520F-E3B8-D6E45E08A7ED}"/>
            </a:ext>
          </a:extLst>
        </p:cNvPr>
        <p:cNvGrpSpPr/>
        <p:nvPr/>
      </p:nvGrpSpPr>
      <p:grpSpPr>
        <a:xfrm>
          <a:off x="0" y="0"/>
          <a:ext cx="0" cy="0"/>
          <a:chOff x="0" y="0"/>
          <a:chExt cx="0" cy="0"/>
        </a:xfrm>
      </p:grpSpPr>
      <p:pic>
        <p:nvPicPr>
          <p:cNvPr id="11" name="Kuvan paikkamerkki 10">
            <a:extLst>
              <a:ext uri="{FF2B5EF4-FFF2-40B4-BE49-F238E27FC236}">
                <a16:creationId xmlns:a16="http://schemas.microsoft.com/office/drawing/2014/main" id="{3D40C8F2-6171-820A-3C38-A497E5C5F267}"/>
              </a:ext>
            </a:extLst>
          </p:cNvPr>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26609" r="26609"/>
          <a:stretch/>
        </p:blipFill>
        <p:spPr>
          <a:prstGeom prst="rect">
            <a:avLst/>
          </a:prstGeom>
          <a:solidFill>
            <a:srgbClr val="FFFFFF"/>
          </a:solidFill>
        </p:spPr>
      </p:pic>
      <p:sp>
        <p:nvSpPr>
          <p:cNvPr id="6" name="Otsikko 5">
            <a:extLst>
              <a:ext uri="{FF2B5EF4-FFF2-40B4-BE49-F238E27FC236}">
                <a16:creationId xmlns:a16="http://schemas.microsoft.com/office/drawing/2014/main" id="{CC80F107-E8E2-DB9D-269A-CB9605845D45}"/>
              </a:ext>
            </a:extLst>
          </p:cNvPr>
          <p:cNvSpPr>
            <a:spLocks noGrp="1"/>
          </p:cNvSpPr>
          <p:nvPr>
            <p:ph type="title"/>
          </p:nvPr>
        </p:nvSpPr>
        <p:spPr>
          <a:xfrm>
            <a:off x="361159" y="574488"/>
            <a:ext cx="5436610" cy="1040668"/>
          </a:xfrm>
        </p:spPr>
        <p:txBody>
          <a:bodyPr/>
          <a:lstStyle/>
          <a:p>
            <a:r>
              <a:rPr lang="fi-FI" dirty="0">
                <a:solidFill>
                  <a:schemeClr val="tx1"/>
                </a:solidFill>
              </a:rPr>
              <a:t>Tulevat kolme kuukautta?</a:t>
            </a:r>
          </a:p>
        </p:txBody>
      </p:sp>
      <p:sp>
        <p:nvSpPr>
          <p:cNvPr id="2" name="Tekstin paikkamerkki 1">
            <a:extLst>
              <a:ext uri="{FF2B5EF4-FFF2-40B4-BE49-F238E27FC236}">
                <a16:creationId xmlns:a16="http://schemas.microsoft.com/office/drawing/2014/main" id="{104CB835-49BC-498E-3FFA-CE465FA75E68}"/>
              </a:ext>
            </a:extLst>
          </p:cNvPr>
          <p:cNvSpPr>
            <a:spLocks noGrp="1"/>
          </p:cNvSpPr>
          <p:nvPr>
            <p:ph type="body" sz="quarter" idx="4294967295"/>
          </p:nvPr>
        </p:nvSpPr>
        <p:spPr>
          <a:xfrm>
            <a:off x="270417" y="2740151"/>
            <a:ext cx="4425950" cy="1698625"/>
          </a:xfrm>
        </p:spPr>
        <p:txBody>
          <a:bodyPr>
            <a:normAutofit lnSpcReduction="10000"/>
          </a:bodyPr>
          <a:lstStyle/>
          <a:p>
            <a:pPr marL="21600" indent="0">
              <a:lnSpc>
                <a:spcPct val="110000"/>
              </a:lnSpc>
              <a:buNone/>
            </a:pPr>
            <a:r>
              <a:rPr lang="fi-FI" sz="1050"/>
              <a:t>Miten arvioit tilanteenne kehittyvän seuraavan kolmen kuukauden aikana?</a:t>
            </a:r>
          </a:p>
        </p:txBody>
      </p:sp>
      <p:sp>
        <p:nvSpPr>
          <p:cNvPr id="3" name="Dian numeron paikkamerkki 2">
            <a:extLst>
              <a:ext uri="{FF2B5EF4-FFF2-40B4-BE49-F238E27FC236}">
                <a16:creationId xmlns:a16="http://schemas.microsoft.com/office/drawing/2014/main" id="{6492A23D-0033-D7B5-387E-56F9DE19C9CE}"/>
              </a:ext>
            </a:extLst>
          </p:cNvPr>
          <p:cNvSpPr>
            <a:spLocks noGrp="1"/>
          </p:cNvSpPr>
          <p:nvPr>
            <p:ph type="sldNum" sz="quarter" idx="4294967295"/>
          </p:nvPr>
        </p:nvSpPr>
        <p:spPr>
          <a:xfrm>
            <a:off x="8280400" y="4729163"/>
            <a:ext cx="863600" cy="165100"/>
          </a:xfrm>
        </p:spPr>
        <p:txBody>
          <a:bodyPr/>
          <a:lstStyle/>
          <a:p>
            <a:r>
              <a:rPr lang="fi-FI"/>
              <a:t>20</a:t>
            </a:r>
          </a:p>
        </p:txBody>
      </p:sp>
    </p:spTree>
    <p:extLst>
      <p:ext uri="{BB962C8B-B14F-4D97-AF65-F5344CB8AC3E}">
        <p14:creationId xmlns:p14="http://schemas.microsoft.com/office/powerpoint/2010/main" val="3104835786"/>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57B13EAE-A825-45C9-CC7E-268CE73DDE86}"/>
              </a:ext>
            </a:extLst>
          </p:cNvPr>
          <p:cNvSpPr>
            <a:spLocks noGrp="1"/>
          </p:cNvSpPr>
          <p:nvPr>
            <p:ph type="body" sz="quarter" idx="15"/>
          </p:nvPr>
        </p:nvSpPr>
        <p:spPr/>
        <p:txBody>
          <a:bodyPr/>
          <a:lstStyle/>
          <a:p>
            <a:r>
              <a:rPr lang="fi-FI" dirty="0">
                <a:solidFill>
                  <a:schemeClr val="tx1"/>
                </a:solidFill>
              </a:rPr>
              <a:t>Miten arvioit tilanteenne kehittyvän seuraavan kolmen kuukauden aikana?</a:t>
            </a:r>
          </a:p>
        </p:txBody>
      </p:sp>
      <p:sp>
        <p:nvSpPr>
          <p:cNvPr id="3" name="Dian numeron paikkamerkki 2">
            <a:extLst>
              <a:ext uri="{FF2B5EF4-FFF2-40B4-BE49-F238E27FC236}">
                <a16:creationId xmlns:a16="http://schemas.microsoft.com/office/drawing/2014/main" id="{22EBEBC2-8A22-8B5E-6108-1EA883985947}"/>
              </a:ext>
            </a:extLst>
          </p:cNvPr>
          <p:cNvSpPr>
            <a:spLocks noGrp="1"/>
          </p:cNvSpPr>
          <p:nvPr>
            <p:ph type="sldNum" sz="quarter" idx="12"/>
          </p:nvPr>
        </p:nvSpPr>
        <p:spPr/>
        <p:txBody>
          <a:bodyPr/>
          <a:lstStyle/>
          <a:p>
            <a:r>
              <a:rPr lang="fi-FI"/>
              <a:t>21</a:t>
            </a:r>
          </a:p>
        </p:txBody>
      </p:sp>
      <p:sp>
        <p:nvSpPr>
          <p:cNvPr id="4" name="Päivämäärän paikkamerkki 3">
            <a:extLst>
              <a:ext uri="{FF2B5EF4-FFF2-40B4-BE49-F238E27FC236}">
                <a16:creationId xmlns:a16="http://schemas.microsoft.com/office/drawing/2014/main" id="{0C6A70B3-3D9C-95E1-984D-95DEFFF49A0F}"/>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7339B58A-EDB6-B5EC-C516-220193CAC3F4}"/>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CAF1C994-FB2C-0278-B34E-86BA5C1F5DA4}"/>
              </a:ext>
            </a:extLst>
          </p:cNvPr>
          <p:cNvGraphicFramePr>
            <a:graphicFrameLocks noGrp="1"/>
          </p:cNvGraphicFramePr>
          <p:nvPr>
            <p:ph sz="quarter" idx="17"/>
            <p:extLst>
              <p:ext uri="{D42A27DB-BD31-4B8C-83A1-F6EECF244321}">
                <p14:modId xmlns:p14="http://schemas.microsoft.com/office/powerpoint/2010/main" val="899243337"/>
              </p:ext>
            </p:extLst>
          </p:nvPr>
        </p:nvGraphicFramePr>
        <p:xfrm>
          <a:off x="381001" y="1103313"/>
          <a:ext cx="7925644"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D39C7348-18CF-910E-05CF-268633117440}"/>
              </a:ext>
            </a:extLst>
          </p:cNvPr>
          <p:cNvSpPr>
            <a:spLocks noGrp="1"/>
          </p:cNvSpPr>
          <p:nvPr>
            <p:ph type="body" sz="quarter" idx="18"/>
          </p:nvPr>
        </p:nvSpPr>
        <p:spPr>
          <a:xfrm>
            <a:off x="2334682" y="4727574"/>
            <a:ext cx="4541574" cy="165163"/>
          </a:xfrm>
        </p:spPr>
        <p:txBody>
          <a:bodyPr/>
          <a:lstStyle/>
          <a:p>
            <a:r>
              <a:rPr lang="fi-FI"/>
              <a:t>Lähde: Teknologiateollisuus ry:n TeknoBaro syyskuu 2026, vastaajamäärä 308.</a:t>
            </a:r>
          </a:p>
          <a:p>
            <a:endParaRPr lang="fi-FI"/>
          </a:p>
        </p:txBody>
      </p:sp>
      <p:sp>
        <p:nvSpPr>
          <p:cNvPr id="11" name="Tekstiruutu 10">
            <a:extLst>
              <a:ext uri="{FF2B5EF4-FFF2-40B4-BE49-F238E27FC236}">
                <a16:creationId xmlns:a16="http://schemas.microsoft.com/office/drawing/2014/main" id="{67CC90E5-7D39-3FE1-BDFB-B05A87DD7B5D}"/>
              </a:ext>
            </a:extLst>
          </p:cNvPr>
          <p:cNvSpPr txBox="1"/>
          <p:nvPr/>
        </p:nvSpPr>
        <p:spPr>
          <a:xfrm>
            <a:off x="6984477" y="1374486"/>
            <a:ext cx="1451169" cy="234286"/>
          </a:xfrm>
          <a:prstGeom prst="rect">
            <a:avLst/>
          </a:prstGeom>
          <a:noFill/>
        </p:spPr>
        <p:txBody>
          <a:bodyPr wrap="square" lIns="36000" tIns="36000" rIns="36000" bIns="36000" rtlCol="0">
            <a:spAutoFit/>
          </a:bodyPr>
          <a:lstStyle/>
          <a:p>
            <a:r>
              <a:rPr lang="fi-FI" sz="1050" spc="-40"/>
              <a:t>% vastaajista</a:t>
            </a:r>
          </a:p>
        </p:txBody>
      </p:sp>
      <p:sp>
        <p:nvSpPr>
          <p:cNvPr id="6" name="Tekstiruutu 5">
            <a:extLst>
              <a:ext uri="{FF2B5EF4-FFF2-40B4-BE49-F238E27FC236}">
                <a16:creationId xmlns:a16="http://schemas.microsoft.com/office/drawing/2014/main" id="{56EF78AD-6EC2-643A-0D5C-54578632CC91}"/>
              </a:ext>
            </a:extLst>
          </p:cNvPr>
          <p:cNvSpPr txBox="1"/>
          <p:nvPr/>
        </p:nvSpPr>
        <p:spPr>
          <a:xfrm>
            <a:off x="8306645" y="1183711"/>
            <a:ext cx="662940" cy="2959647"/>
          </a:xfrm>
          <a:prstGeom prst="rect">
            <a:avLst/>
          </a:prstGeom>
          <a:solidFill>
            <a:schemeClr val="accent6"/>
          </a:solidFill>
        </p:spPr>
        <p:txBody>
          <a:bodyPr wrap="square" lIns="36000" tIns="36000" rIns="36000" bIns="36000" rtlCol="0">
            <a:spAutoFit/>
          </a:bodyPr>
          <a:lstStyle/>
          <a:p>
            <a:pPr algn="ctr"/>
            <a:r>
              <a:rPr lang="fi-FI" spc="-40"/>
              <a:t>Saldo-luku</a:t>
            </a:r>
          </a:p>
          <a:p>
            <a:pPr algn="ctr"/>
            <a:endParaRPr lang="fi-FI" spc="-40"/>
          </a:p>
          <a:p>
            <a:pPr algn="ctr"/>
            <a:r>
              <a:rPr lang="fi-FI" spc="-40"/>
              <a:t>24</a:t>
            </a:r>
          </a:p>
          <a:p>
            <a:pPr algn="ctr"/>
            <a:endParaRPr lang="fi-FI" spc="-40"/>
          </a:p>
          <a:p>
            <a:pPr algn="ctr"/>
            <a:endParaRPr lang="fi-FI" spc="-40"/>
          </a:p>
          <a:p>
            <a:pPr algn="ctr"/>
            <a:endParaRPr lang="fi-FI" spc="-40"/>
          </a:p>
          <a:p>
            <a:pPr algn="ctr"/>
            <a:endParaRPr lang="fi-FI" spc="-40"/>
          </a:p>
          <a:p>
            <a:pPr algn="ctr"/>
            <a:endParaRPr lang="fi-FI" spc="-40"/>
          </a:p>
          <a:p>
            <a:pPr algn="ctr"/>
            <a:endParaRPr lang="fi-FI" spc="-40"/>
          </a:p>
          <a:p>
            <a:pPr algn="ctr"/>
            <a:r>
              <a:rPr lang="fi-FI" spc="-40"/>
              <a:t>36</a:t>
            </a:r>
          </a:p>
          <a:p>
            <a:pPr algn="ctr"/>
            <a:endParaRPr lang="fi-FI" spc="-40"/>
          </a:p>
          <a:p>
            <a:pPr algn="ctr"/>
            <a:endParaRPr lang="fi-FI" spc="-40"/>
          </a:p>
          <a:p>
            <a:pPr algn="ctr"/>
            <a:endParaRPr lang="fi-FI" spc="-40" dirty="0"/>
          </a:p>
        </p:txBody>
      </p:sp>
    </p:spTree>
    <p:extLst>
      <p:ext uri="{BB962C8B-B14F-4D97-AF65-F5344CB8AC3E}">
        <p14:creationId xmlns:p14="http://schemas.microsoft.com/office/powerpoint/2010/main" val="416044000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17347-162A-FEEB-316E-FCA4E8E71F5D}"/>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2B59C347-3594-0185-1CE9-76EC5DACFB97}"/>
              </a:ext>
            </a:extLst>
          </p:cNvPr>
          <p:cNvSpPr>
            <a:spLocks noGrp="1"/>
          </p:cNvSpPr>
          <p:nvPr>
            <p:ph type="body" sz="quarter" idx="15"/>
          </p:nvPr>
        </p:nvSpPr>
        <p:spPr/>
        <p:txBody>
          <a:bodyPr/>
          <a:lstStyle/>
          <a:p>
            <a:r>
              <a:rPr lang="fi-FI" dirty="0">
                <a:solidFill>
                  <a:schemeClr val="tx1"/>
                </a:solidFill>
              </a:rPr>
              <a:t>Miten arvioit tilanteenne kehittyvän seuraavan kolmen kuukauden aikana? Saldoluku </a:t>
            </a:r>
          </a:p>
        </p:txBody>
      </p:sp>
      <p:sp>
        <p:nvSpPr>
          <p:cNvPr id="3" name="Dian numeron paikkamerkki 2">
            <a:extLst>
              <a:ext uri="{FF2B5EF4-FFF2-40B4-BE49-F238E27FC236}">
                <a16:creationId xmlns:a16="http://schemas.microsoft.com/office/drawing/2014/main" id="{C0D74706-8D4C-18A2-FC62-06E3E7391FDF}"/>
              </a:ext>
            </a:extLst>
          </p:cNvPr>
          <p:cNvSpPr>
            <a:spLocks noGrp="1"/>
          </p:cNvSpPr>
          <p:nvPr>
            <p:ph type="sldNum" sz="quarter" idx="12"/>
          </p:nvPr>
        </p:nvSpPr>
        <p:spPr/>
        <p:txBody>
          <a:bodyPr/>
          <a:lstStyle/>
          <a:p>
            <a:r>
              <a:rPr lang="fi-FI"/>
              <a:t>22</a:t>
            </a:r>
          </a:p>
        </p:txBody>
      </p:sp>
      <p:sp>
        <p:nvSpPr>
          <p:cNvPr id="5" name="Alatunnisteen paikkamerkki 4">
            <a:extLst>
              <a:ext uri="{FF2B5EF4-FFF2-40B4-BE49-F238E27FC236}">
                <a16:creationId xmlns:a16="http://schemas.microsoft.com/office/drawing/2014/main" id="{9024C277-5671-E758-8400-9D2842CB83A6}"/>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F332DC8D-62C7-B03F-1D3A-600DC7FEE87F}"/>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a:p>
            <a:endParaRPr lang="fi-FI"/>
          </a:p>
        </p:txBody>
      </p:sp>
      <p:graphicFrame>
        <p:nvGraphicFramePr>
          <p:cNvPr id="14" name="Sisällön paikkamerkki 13">
            <a:extLst>
              <a:ext uri="{FF2B5EF4-FFF2-40B4-BE49-F238E27FC236}">
                <a16:creationId xmlns:a16="http://schemas.microsoft.com/office/drawing/2014/main" id="{FA20ADC2-FF80-0F3C-8DDD-547E26FA4DA1}"/>
              </a:ext>
            </a:extLst>
          </p:cNvPr>
          <p:cNvGraphicFramePr>
            <a:graphicFrameLocks noGrp="1"/>
          </p:cNvGraphicFramePr>
          <p:nvPr>
            <p:ph sz="quarter" idx="17"/>
            <p:extLst>
              <p:ext uri="{D42A27DB-BD31-4B8C-83A1-F6EECF244321}">
                <p14:modId xmlns:p14="http://schemas.microsoft.com/office/powerpoint/2010/main" val="3919300100"/>
              </p:ext>
            </p:extLst>
          </p:nvPr>
        </p:nvGraphicFramePr>
        <p:xfrm>
          <a:off x="381000" y="1411941"/>
          <a:ext cx="4061663" cy="32330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Sisällön paikkamerkki 13">
            <a:extLst>
              <a:ext uri="{FF2B5EF4-FFF2-40B4-BE49-F238E27FC236}">
                <a16:creationId xmlns:a16="http://schemas.microsoft.com/office/drawing/2014/main" id="{612A4CC3-1C53-B3AD-609B-68652653EC41}"/>
              </a:ext>
            </a:extLst>
          </p:cNvPr>
          <p:cNvGraphicFramePr>
            <a:graphicFrameLocks/>
          </p:cNvGraphicFramePr>
          <p:nvPr>
            <p:extLst>
              <p:ext uri="{D42A27DB-BD31-4B8C-83A1-F6EECF244321}">
                <p14:modId xmlns:p14="http://schemas.microsoft.com/office/powerpoint/2010/main" val="1958891573"/>
              </p:ext>
            </p:extLst>
          </p:nvPr>
        </p:nvGraphicFramePr>
        <p:xfrm>
          <a:off x="5022476" y="1411941"/>
          <a:ext cx="4008062" cy="3398214"/>
        </p:xfrm>
        <a:graphic>
          <a:graphicData uri="http://schemas.openxmlformats.org/drawingml/2006/chart">
            <c:chart xmlns:c="http://schemas.openxmlformats.org/drawingml/2006/chart" xmlns:r="http://schemas.openxmlformats.org/officeDocument/2006/relationships" r:id="rId4"/>
          </a:graphicData>
        </a:graphic>
      </p:graphicFrame>
      <p:sp>
        <p:nvSpPr>
          <p:cNvPr id="6" name="Tekstiruutu 5">
            <a:extLst>
              <a:ext uri="{FF2B5EF4-FFF2-40B4-BE49-F238E27FC236}">
                <a16:creationId xmlns:a16="http://schemas.microsoft.com/office/drawing/2014/main" id="{447F87A9-A27A-5AE0-6AF5-EC94A33EC8ED}"/>
              </a:ext>
            </a:extLst>
          </p:cNvPr>
          <p:cNvSpPr txBox="1"/>
          <p:nvPr/>
        </p:nvSpPr>
        <p:spPr>
          <a:xfrm>
            <a:off x="6412044" y="728406"/>
            <a:ext cx="2618494" cy="749812"/>
          </a:xfrm>
          <a:prstGeom prst="rect">
            <a:avLst/>
          </a:prstGeom>
          <a:solidFill>
            <a:schemeClr val="accent3"/>
          </a:solidFill>
        </p:spPr>
        <p:txBody>
          <a:bodyPr wrap="square" lIns="36000" tIns="36000" rIns="36000" bIns="36000" rtlCol="0">
            <a:spAutoFit/>
          </a:bodyPr>
          <a:lstStyle/>
          <a:p>
            <a:r>
              <a:rPr lang="fi-FI" sz="1100" spc="-40"/>
              <a:t>Kun saldoluku on plussalla, enemmistö muutosta arvioineista arvioi tilanteen parantuvan tulevina kuukausina.</a:t>
            </a:r>
          </a:p>
        </p:txBody>
      </p:sp>
    </p:spTree>
    <p:extLst>
      <p:ext uri="{BB962C8B-B14F-4D97-AF65-F5344CB8AC3E}">
        <p14:creationId xmlns:p14="http://schemas.microsoft.com/office/powerpoint/2010/main" val="366897318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F68DC-490F-3D4B-7639-A1DFAD29C381}"/>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AEB00BF-49C9-83D5-1F94-2FBA4C691CF5}"/>
              </a:ext>
            </a:extLst>
          </p:cNvPr>
          <p:cNvSpPr>
            <a:spLocks noGrp="1"/>
          </p:cNvSpPr>
          <p:nvPr>
            <p:ph type="body" sz="quarter" idx="15"/>
          </p:nvPr>
        </p:nvSpPr>
        <p:spPr/>
        <p:txBody>
          <a:bodyPr/>
          <a:lstStyle/>
          <a:p>
            <a:r>
              <a:rPr lang="fi-FI" dirty="0">
                <a:solidFill>
                  <a:schemeClr val="tx1"/>
                </a:solidFill>
              </a:rPr>
              <a:t>Miten arvioit tilanteenne kehittyvän seuraavan kolmen kuukauden aikana?</a:t>
            </a:r>
          </a:p>
        </p:txBody>
      </p:sp>
      <p:sp>
        <p:nvSpPr>
          <p:cNvPr id="3" name="Dian numeron paikkamerkki 2">
            <a:extLst>
              <a:ext uri="{FF2B5EF4-FFF2-40B4-BE49-F238E27FC236}">
                <a16:creationId xmlns:a16="http://schemas.microsoft.com/office/drawing/2014/main" id="{2AA5F6D1-C7C9-E412-8293-018D6A6B07C8}"/>
              </a:ext>
            </a:extLst>
          </p:cNvPr>
          <p:cNvSpPr>
            <a:spLocks noGrp="1"/>
          </p:cNvSpPr>
          <p:nvPr>
            <p:ph type="sldNum" sz="quarter" idx="12"/>
          </p:nvPr>
        </p:nvSpPr>
        <p:spPr/>
        <p:txBody>
          <a:bodyPr/>
          <a:lstStyle/>
          <a:p>
            <a:r>
              <a:rPr lang="fi-FI"/>
              <a:t>23</a:t>
            </a:r>
          </a:p>
        </p:txBody>
      </p:sp>
      <p:sp>
        <p:nvSpPr>
          <p:cNvPr id="5" name="Alatunnisteen paikkamerkki 4">
            <a:extLst>
              <a:ext uri="{FF2B5EF4-FFF2-40B4-BE49-F238E27FC236}">
                <a16:creationId xmlns:a16="http://schemas.microsoft.com/office/drawing/2014/main" id="{27D264EC-E6DB-3E3F-D480-559162237E8E}"/>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F11B1A40-A741-DC8B-A9EB-6296916D2B49}"/>
              </a:ext>
            </a:extLst>
          </p:cNvPr>
          <p:cNvGraphicFramePr>
            <a:graphicFrameLocks noGrp="1"/>
          </p:cNvGraphicFramePr>
          <p:nvPr>
            <p:ph sz="quarter" idx="17"/>
            <p:extLst>
              <p:ext uri="{D42A27DB-BD31-4B8C-83A1-F6EECF244321}">
                <p14:modId xmlns:p14="http://schemas.microsoft.com/office/powerpoint/2010/main" val="1547762610"/>
              </p:ext>
            </p:extLst>
          </p:nvPr>
        </p:nvGraphicFramePr>
        <p:xfrm>
          <a:off x="381001" y="1103313"/>
          <a:ext cx="3459480"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257BB49A-7C2D-50FD-9E4A-21D8E41EFDAC}"/>
              </a:ext>
            </a:extLst>
          </p:cNvPr>
          <p:cNvSpPr>
            <a:spLocks noGrp="1"/>
          </p:cNvSpPr>
          <p:nvPr>
            <p:ph type="body" sz="quarter" idx="18"/>
          </p:nvPr>
        </p:nvSpPr>
        <p:spPr>
          <a:xfrm>
            <a:off x="2334682" y="4727574"/>
            <a:ext cx="4658176" cy="165163"/>
          </a:xfrm>
        </p:spPr>
        <p:txBody>
          <a:bodyPr/>
          <a:lstStyle/>
          <a:p>
            <a:r>
              <a:rPr lang="fi-FI"/>
              <a:t>Lähde: Teknologiateollisuus ry:n TeknoBaro syyskuu 2026, vastaajamäärä 308.</a:t>
            </a:r>
          </a:p>
          <a:p>
            <a:endParaRPr lang="fi-FI"/>
          </a:p>
        </p:txBody>
      </p:sp>
      <p:graphicFrame>
        <p:nvGraphicFramePr>
          <p:cNvPr id="6" name="Sisällön paikkamerkki 9">
            <a:extLst>
              <a:ext uri="{FF2B5EF4-FFF2-40B4-BE49-F238E27FC236}">
                <a16:creationId xmlns:a16="http://schemas.microsoft.com/office/drawing/2014/main" id="{3784C960-4C15-136C-B6E0-A3B65A595DF6}"/>
              </a:ext>
            </a:extLst>
          </p:cNvPr>
          <p:cNvGraphicFramePr>
            <a:graphicFrameLocks/>
          </p:cNvGraphicFramePr>
          <p:nvPr>
            <p:extLst>
              <p:ext uri="{D42A27DB-BD31-4B8C-83A1-F6EECF244321}">
                <p14:modId xmlns:p14="http://schemas.microsoft.com/office/powerpoint/2010/main" val="3781906328"/>
              </p:ext>
            </p:extLst>
          </p:nvPr>
        </p:nvGraphicFramePr>
        <p:xfrm>
          <a:off x="4427221" y="1103312"/>
          <a:ext cx="3459480"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72108118"/>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57B13EAE-A825-45C9-CC7E-268CE73DDE86}"/>
              </a:ext>
            </a:extLst>
          </p:cNvPr>
          <p:cNvSpPr>
            <a:spLocks noGrp="1"/>
          </p:cNvSpPr>
          <p:nvPr>
            <p:ph type="body" sz="quarter" idx="15"/>
          </p:nvPr>
        </p:nvSpPr>
        <p:spPr/>
        <p:txBody>
          <a:bodyPr/>
          <a:lstStyle/>
          <a:p>
            <a:r>
              <a:rPr lang="fi-FI">
                <a:solidFill>
                  <a:schemeClr val="tx1"/>
                </a:solidFill>
              </a:rPr>
              <a:t>Miten arvioit tilanteenne kehittyvän seuraavan kolmen kuukauden aikana? Teollisuus vs. palvelut</a:t>
            </a:r>
            <a:endParaRPr lang="fi-FI">
              <a:solidFill>
                <a:schemeClr val="accent2"/>
              </a:solidFill>
            </a:endParaRPr>
          </a:p>
        </p:txBody>
      </p:sp>
      <p:sp>
        <p:nvSpPr>
          <p:cNvPr id="3" name="Dian numeron paikkamerkki 2">
            <a:extLst>
              <a:ext uri="{FF2B5EF4-FFF2-40B4-BE49-F238E27FC236}">
                <a16:creationId xmlns:a16="http://schemas.microsoft.com/office/drawing/2014/main" id="{22EBEBC2-8A22-8B5E-6108-1EA883985947}"/>
              </a:ext>
            </a:extLst>
          </p:cNvPr>
          <p:cNvSpPr>
            <a:spLocks noGrp="1"/>
          </p:cNvSpPr>
          <p:nvPr>
            <p:ph type="sldNum" sz="quarter" idx="12"/>
          </p:nvPr>
        </p:nvSpPr>
        <p:spPr/>
        <p:txBody>
          <a:bodyPr/>
          <a:lstStyle/>
          <a:p>
            <a:r>
              <a:rPr lang="fi-FI"/>
              <a:t>24</a:t>
            </a:r>
          </a:p>
        </p:txBody>
      </p:sp>
      <p:sp>
        <p:nvSpPr>
          <p:cNvPr id="4" name="Päivämäärän paikkamerkki 3">
            <a:extLst>
              <a:ext uri="{FF2B5EF4-FFF2-40B4-BE49-F238E27FC236}">
                <a16:creationId xmlns:a16="http://schemas.microsoft.com/office/drawing/2014/main" id="{0C6A70B3-3D9C-95E1-984D-95DEFFF49A0F}"/>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7339B58A-EDB6-B5EC-C516-220193CAC3F4}"/>
              </a:ext>
            </a:extLst>
          </p:cNvPr>
          <p:cNvSpPr>
            <a:spLocks noGrp="1"/>
          </p:cNvSpPr>
          <p:nvPr>
            <p:ph type="ftr" sz="quarter" idx="11"/>
          </p:nvPr>
        </p:nvSpPr>
        <p:spPr>
          <a:xfrm>
            <a:off x="1107093" y="4810155"/>
            <a:ext cx="1295891" cy="164690"/>
          </a:xfrm>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CAF1C994-FB2C-0278-B34E-86BA5C1F5DA4}"/>
              </a:ext>
            </a:extLst>
          </p:cNvPr>
          <p:cNvGraphicFramePr>
            <a:graphicFrameLocks noGrp="1"/>
          </p:cNvGraphicFramePr>
          <p:nvPr>
            <p:ph sz="quarter" idx="17"/>
            <p:extLst>
              <p:ext uri="{D42A27DB-BD31-4B8C-83A1-F6EECF244321}">
                <p14:modId xmlns:p14="http://schemas.microsoft.com/office/powerpoint/2010/main" val="2326815844"/>
              </p:ext>
            </p:extLst>
          </p:nvPr>
        </p:nvGraphicFramePr>
        <p:xfrm>
          <a:off x="381001" y="1319639"/>
          <a:ext cx="4445000"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D39C7348-18CF-910E-05CF-268633117440}"/>
              </a:ext>
            </a:extLst>
          </p:cNvPr>
          <p:cNvSpPr>
            <a:spLocks noGrp="1"/>
          </p:cNvSpPr>
          <p:nvPr>
            <p:ph type="body" sz="quarter" idx="18"/>
          </p:nvPr>
        </p:nvSpPr>
        <p:spPr>
          <a:xfrm>
            <a:off x="2109019" y="4753645"/>
            <a:ext cx="6393425" cy="246798"/>
          </a:xfrm>
        </p:spPr>
        <p:txBody>
          <a:bodyPr/>
          <a:lstStyle/>
          <a:p>
            <a:r>
              <a:rPr lang="fi-FI"/>
              <a:t>Lähde: Teknologiateollisuus ry:n TeknoBaro syyskuu 2026, vastaajamäärä 308.</a:t>
            </a:r>
          </a:p>
          <a:p>
            <a:r>
              <a:rPr lang="fi-FI"/>
              <a:t>Teollisuus sisältää metallien jalostuksen, kone- ja metallituoteteollisuuden sekä sähkö- ja elektroniikkateollisuuden. Palvelut sisältää suunnittelu- ja konsultointialan sekä tietotekniikan palvelualan. </a:t>
            </a:r>
          </a:p>
          <a:p>
            <a:endParaRPr lang="fi-FI"/>
          </a:p>
        </p:txBody>
      </p:sp>
      <p:graphicFrame>
        <p:nvGraphicFramePr>
          <p:cNvPr id="6" name="Sisällön paikkamerkki 9">
            <a:extLst>
              <a:ext uri="{FF2B5EF4-FFF2-40B4-BE49-F238E27FC236}">
                <a16:creationId xmlns:a16="http://schemas.microsoft.com/office/drawing/2014/main" id="{E29929C7-B233-3EC7-27EB-1EBDA10E1CFB}"/>
              </a:ext>
            </a:extLst>
          </p:cNvPr>
          <p:cNvGraphicFramePr>
            <a:graphicFrameLocks/>
          </p:cNvGraphicFramePr>
          <p:nvPr>
            <p:extLst>
              <p:ext uri="{D42A27DB-BD31-4B8C-83A1-F6EECF244321}">
                <p14:modId xmlns:p14="http://schemas.microsoft.com/office/powerpoint/2010/main" val="1285531455"/>
              </p:ext>
            </p:extLst>
          </p:nvPr>
        </p:nvGraphicFramePr>
        <p:xfrm>
          <a:off x="4424967" y="1319639"/>
          <a:ext cx="4445000"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55409953"/>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6F32A-C257-5B78-8578-A9FCB26D14C5}"/>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5670D98A-B6FC-13A9-05A2-CF503D797836}"/>
              </a:ext>
            </a:extLst>
          </p:cNvPr>
          <p:cNvSpPr>
            <a:spLocks noGrp="1"/>
          </p:cNvSpPr>
          <p:nvPr>
            <p:ph type="body" sz="quarter" idx="15"/>
          </p:nvPr>
        </p:nvSpPr>
        <p:spPr/>
        <p:txBody>
          <a:bodyPr/>
          <a:lstStyle/>
          <a:p>
            <a:r>
              <a:rPr lang="fi-FI" dirty="0">
                <a:solidFill>
                  <a:schemeClr val="tx1"/>
                </a:solidFill>
              </a:rPr>
              <a:t>Miten arvioit tilanteenne kehittyvän seuraavan kolmen kuukauden aikana?</a:t>
            </a:r>
          </a:p>
        </p:txBody>
      </p:sp>
      <p:sp>
        <p:nvSpPr>
          <p:cNvPr id="3" name="Dian numeron paikkamerkki 2">
            <a:extLst>
              <a:ext uri="{FF2B5EF4-FFF2-40B4-BE49-F238E27FC236}">
                <a16:creationId xmlns:a16="http://schemas.microsoft.com/office/drawing/2014/main" id="{3631D8EC-D726-869D-2528-DF5C2788E4BC}"/>
              </a:ext>
            </a:extLst>
          </p:cNvPr>
          <p:cNvSpPr>
            <a:spLocks noGrp="1"/>
          </p:cNvSpPr>
          <p:nvPr>
            <p:ph type="sldNum" sz="quarter" idx="12"/>
          </p:nvPr>
        </p:nvSpPr>
        <p:spPr/>
        <p:txBody>
          <a:bodyPr/>
          <a:lstStyle/>
          <a:p>
            <a:r>
              <a:rPr lang="fi-FI"/>
              <a:t>25</a:t>
            </a:r>
          </a:p>
        </p:txBody>
      </p:sp>
      <p:sp>
        <p:nvSpPr>
          <p:cNvPr id="5" name="Alatunnisteen paikkamerkki 4">
            <a:extLst>
              <a:ext uri="{FF2B5EF4-FFF2-40B4-BE49-F238E27FC236}">
                <a16:creationId xmlns:a16="http://schemas.microsoft.com/office/drawing/2014/main" id="{FEDE4DEB-CDE7-FD08-9E13-E763A9A71B2B}"/>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10B08DB5-1B9A-67D4-DCFB-78B226D37C91}"/>
              </a:ext>
            </a:extLst>
          </p:cNvPr>
          <p:cNvSpPr>
            <a:spLocks noGrp="1"/>
          </p:cNvSpPr>
          <p:nvPr>
            <p:ph type="body" sz="quarter" idx="18"/>
          </p:nvPr>
        </p:nvSpPr>
        <p:spPr>
          <a:xfrm>
            <a:off x="2334682" y="4727574"/>
            <a:ext cx="4770009" cy="165163"/>
          </a:xfrm>
        </p:spPr>
        <p:txBody>
          <a:bodyPr/>
          <a:lstStyle/>
          <a:p>
            <a:r>
              <a:rPr lang="fi-FI"/>
              <a:t>Lähde: Teknologiateollisuus ry:n TeknoBaro syyskuu 2026, vastaajamäärä 308.</a:t>
            </a:r>
          </a:p>
          <a:p>
            <a:endParaRPr lang="fi-FI"/>
          </a:p>
        </p:txBody>
      </p:sp>
      <p:graphicFrame>
        <p:nvGraphicFramePr>
          <p:cNvPr id="6" name="Sisällön paikkamerkki 9">
            <a:extLst>
              <a:ext uri="{FF2B5EF4-FFF2-40B4-BE49-F238E27FC236}">
                <a16:creationId xmlns:a16="http://schemas.microsoft.com/office/drawing/2014/main" id="{ED5B54CC-4D90-B1A4-BE26-A5B73ED0F7AE}"/>
              </a:ext>
            </a:extLst>
          </p:cNvPr>
          <p:cNvGraphicFramePr>
            <a:graphicFrameLocks/>
          </p:cNvGraphicFramePr>
          <p:nvPr>
            <p:extLst>
              <p:ext uri="{D42A27DB-BD31-4B8C-83A1-F6EECF244321}">
                <p14:modId xmlns:p14="http://schemas.microsoft.com/office/powerpoint/2010/main" val="914110213"/>
              </p:ext>
            </p:extLst>
          </p:nvPr>
        </p:nvGraphicFramePr>
        <p:xfrm>
          <a:off x="4427220" y="1103313"/>
          <a:ext cx="3736595"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Sisällön paikkamerkki 13">
            <a:extLst>
              <a:ext uri="{FF2B5EF4-FFF2-40B4-BE49-F238E27FC236}">
                <a16:creationId xmlns:a16="http://schemas.microsoft.com/office/drawing/2014/main" id="{55E8C9FA-C45B-ABE3-0BAE-E33DAC266DD5}"/>
              </a:ext>
            </a:extLst>
          </p:cNvPr>
          <p:cNvGraphicFramePr>
            <a:graphicFrameLocks noGrp="1"/>
          </p:cNvGraphicFramePr>
          <p:nvPr>
            <p:ph sz="quarter" idx="17"/>
            <p:extLst>
              <p:ext uri="{D42A27DB-BD31-4B8C-83A1-F6EECF244321}">
                <p14:modId xmlns:p14="http://schemas.microsoft.com/office/powerpoint/2010/main" val="2666681644"/>
              </p:ext>
            </p:extLst>
          </p:nvPr>
        </p:nvGraphicFramePr>
        <p:xfrm>
          <a:off x="381000" y="1103313"/>
          <a:ext cx="3962400"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593841"/>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57B13EAE-A825-45C9-CC7E-268CE73DDE86}"/>
              </a:ext>
            </a:extLst>
          </p:cNvPr>
          <p:cNvSpPr>
            <a:spLocks noGrp="1"/>
          </p:cNvSpPr>
          <p:nvPr>
            <p:ph type="body" sz="quarter" idx="15"/>
          </p:nvPr>
        </p:nvSpPr>
        <p:spPr>
          <a:xfrm>
            <a:off x="251999" y="282149"/>
            <a:ext cx="8257819" cy="821163"/>
          </a:xfrm>
        </p:spPr>
        <p:txBody>
          <a:bodyPr/>
          <a:lstStyle/>
          <a:p>
            <a:r>
              <a:rPr lang="fi-FI">
                <a:solidFill>
                  <a:schemeClr val="tx1"/>
                </a:solidFill>
              </a:rPr>
              <a:t>Miten arvioit tilanteenne kehittyvän seuraavien kolmen kuukauden aikana? Yrityksen koko, % vastaajista</a:t>
            </a:r>
            <a:endParaRPr lang="fi-FI">
              <a:solidFill>
                <a:schemeClr val="accent2"/>
              </a:solidFill>
            </a:endParaRPr>
          </a:p>
        </p:txBody>
      </p:sp>
      <p:sp>
        <p:nvSpPr>
          <p:cNvPr id="3" name="Dian numeron paikkamerkki 2">
            <a:extLst>
              <a:ext uri="{FF2B5EF4-FFF2-40B4-BE49-F238E27FC236}">
                <a16:creationId xmlns:a16="http://schemas.microsoft.com/office/drawing/2014/main" id="{22EBEBC2-8A22-8B5E-6108-1EA883985947}"/>
              </a:ext>
            </a:extLst>
          </p:cNvPr>
          <p:cNvSpPr>
            <a:spLocks noGrp="1"/>
          </p:cNvSpPr>
          <p:nvPr>
            <p:ph type="sldNum" sz="quarter" idx="12"/>
          </p:nvPr>
        </p:nvSpPr>
        <p:spPr/>
        <p:txBody>
          <a:bodyPr/>
          <a:lstStyle/>
          <a:p>
            <a:r>
              <a:rPr lang="fi-FI"/>
              <a:t>26</a:t>
            </a:r>
          </a:p>
        </p:txBody>
      </p:sp>
      <p:sp>
        <p:nvSpPr>
          <p:cNvPr id="4" name="Päivämäärän paikkamerkki 3">
            <a:extLst>
              <a:ext uri="{FF2B5EF4-FFF2-40B4-BE49-F238E27FC236}">
                <a16:creationId xmlns:a16="http://schemas.microsoft.com/office/drawing/2014/main" id="{0C6A70B3-3D9C-95E1-984D-95DEFFF49A0F}"/>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7339B58A-EDB6-B5EC-C516-220193CAC3F4}"/>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CAF1C994-FB2C-0278-B34E-86BA5C1F5DA4}"/>
              </a:ext>
            </a:extLst>
          </p:cNvPr>
          <p:cNvGraphicFramePr>
            <a:graphicFrameLocks noGrp="1"/>
          </p:cNvGraphicFramePr>
          <p:nvPr>
            <p:ph sz="quarter" idx="17"/>
            <p:extLst>
              <p:ext uri="{D42A27DB-BD31-4B8C-83A1-F6EECF244321}">
                <p14:modId xmlns:p14="http://schemas.microsoft.com/office/powerpoint/2010/main" val="1364396096"/>
              </p:ext>
            </p:extLst>
          </p:nvPr>
        </p:nvGraphicFramePr>
        <p:xfrm>
          <a:off x="381001" y="1103313"/>
          <a:ext cx="4445000"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D39C7348-18CF-910E-05CF-268633117440}"/>
              </a:ext>
            </a:extLst>
          </p:cNvPr>
          <p:cNvSpPr>
            <a:spLocks noGrp="1"/>
          </p:cNvSpPr>
          <p:nvPr>
            <p:ph type="body" sz="quarter" idx="18"/>
          </p:nvPr>
        </p:nvSpPr>
        <p:spPr>
          <a:xfrm>
            <a:off x="2334682" y="4727574"/>
            <a:ext cx="4541574" cy="165163"/>
          </a:xfrm>
        </p:spPr>
        <p:txBody>
          <a:bodyPr/>
          <a:lstStyle/>
          <a:p>
            <a:r>
              <a:rPr lang="fi-FI"/>
              <a:t>Lähde: Teknologiateollisuus ry:n TeknoBaro syyskuu 2026, vastaajamäärä 308.</a:t>
            </a:r>
          </a:p>
        </p:txBody>
      </p:sp>
      <p:graphicFrame>
        <p:nvGraphicFramePr>
          <p:cNvPr id="6" name="Sisällön paikkamerkki 9">
            <a:extLst>
              <a:ext uri="{FF2B5EF4-FFF2-40B4-BE49-F238E27FC236}">
                <a16:creationId xmlns:a16="http://schemas.microsoft.com/office/drawing/2014/main" id="{E29929C7-B233-3EC7-27EB-1EBDA10E1CFB}"/>
              </a:ext>
            </a:extLst>
          </p:cNvPr>
          <p:cNvGraphicFramePr>
            <a:graphicFrameLocks/>
          </p:cNvGraphicFramePr>
          <p:nvPr>
            <p:extLst>
              <p:ext uri="{D42A27DB-BD31-4B8C-83A1-F6EECF244321}">
                <p14:modId xmlns:p14="http://schemas.microsoft.com/office/powerpoint/2010/main" val="1787820079"/>
              </p:ext>
            </p:extLst>
          </p:nvPr>
        </p:nvGraphicFramePr>
        <p:xfrm>
          <a:off x="4424967" y="1103313"/>
          <a:ext cx="4445000"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68691175"/>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53161-34AD-3269-040B-EA7C76D816DA}"/>
            </a:ext>
          </a:extLst>
        </p:cNvPr>
        <p:cNvGrpSpPr/>
        <p:nvPr/>
      </p:nvGrpSpPr>
      <p:grpSpPr>
        <a:xfrm>
          <a:off x="0" y="0"/>
          <a:ext cx="0" cy="0"/>
          <a:chOff x="0" y="0"/>
          <a:chExt cx="0" cy="0"/>
        </a:xfrm>
      </p:grpSpPr>
      <p:pic>
        <p:nvPicPr>
          <p:cNvPr id="11" name="Kuvan paikkamerkki 10">
            <a:extLst>
              <a:ext uri="{FF2B5EF4-FFF2-40B4-BE49-F238E27FC236}">
                <a16:creationId xmlns:a16="http://schemas.microsoft.com/office/drawing/2014/main" id="{B32E6E67-A103-F866-FDFB-C541FB4BC65C}"/>
              </a:ext>
            </a:extLst>
          </p:cNvPr>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26609" r="26609"/>
          <a:stretch/>
        </p:blipFill>
        <p:spPr>
          <a:prstGeom prst="rect">
            <a:avLst/>
          </a:prstGeom>
          <a:solidFill>
            <a:srgbClr val="FFFFFF"/>
          </a:solidFill>
        </p:spPr>
      </p:pic>
      <p:sp>
        <p:nvSpPr>
          <p:cNvPr id="6" name="Otsikko 5">
            <a:extLst>
              <a:ext uri="{FF2B5EF4-FFF2-40B4-BE49-F238E27FC236}">
                <a16:creationId xmlns:a16="http://schemas.microsoft.com/office/drawing/2014/main" id="{7B433550-9B95-56BB-AF7A-89DF79693682}"/>
              </a:ext>
            </a:extLst>
          </p:cNvPr>
          <p:cNvSpPr>
            <a:spLocks noGrp="1"/>
          </p:cNvSpPr>
          <p:nvPr>
            <p:ph type="title"/>
          </p:nvPr>
        </p:nvSpPr>
        <p:spPr>
          <a:xfrm>
            <a:off x="361159" y="574488"/>
            <a:ext cx="5436610" cy="527708"/>
          </a:xfrm>
        </p:spPr>
        <p:txBody>
          <a:bodyPr/>
          <a:lstStyle/>
          <a:p>
            <a:r>
              <a:rPr lang="fi-FI">
                <a:solidFill>
                  <a:schemeClr val="tx1"/>
                </a:solidFill>
              </a:rPr>
              <a:t>Investoinnit</a:t>
            </a:r>
          </a:p>
        </p:txBody>
      </p:sp>
      <p:sp>
        <p:nvSpPr>
          <p:cNvPr id="3" name="Dian numeron paikkamerkki 2">
            <a:extLst>
              <a:ext uri="{FF2B5EF4-FFF2-40B4-BE49-F238E27FC236}">
                <a16:creationId xmlns:a16="http://schemas.microsoft.com/office/drawing/2014/main" id="{09F70BFF-1191-907E-D350-97D44595D712}"/>
              </a:ext>
            </a:extLst>
          </p:cNvPr>
          <p:cNvSpPr>
            <a:spLocks noGrp="1"/>
          </p:cNvSpPr>
          <p:nvPr>
            <p:ph type="sldNum" sz="quarter" idx="4294967295"/>
          </p:nvPr>
        </p:nvSpPr>
        <p:spPr>
          <a:xfrm>
            <a:off x="8280400" y="4729163"/>
            <a:ext cx="863600" cy="165100"/>
          </a:xfrm>
        </p:spPr>
        <p:txBody>
          <a:bodyPr/>
          <a:lstStyle/>
          <a:p>
            <a:r>
              <a:rPr lang="fi-FI"/>
              <a:t>32</a:t>
            </a:r>
          </a:p>
        </p:txBody>
      </p:sp>
    </p:spTree>
    <p:extLst>
      <p:ext uri="{BB962C8B-B14F-4D97-AF65-F5344CB8AC3E}">
        <p14:creationId xmlns:p14="http://schemas.microsoft.com/office/powerpoint/2010/main" val="221148352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7CAD6-5E91-D95A-307D-961CD396DBB3}"/>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8E5E1D65-E57B-82DA-1E5B-60EA6BC25BB8}"/>
              </a:ext>
            </a:extLst>
          </p:cNvPr>
          <p:cNvSpPr>
            <a:spLocks noGrp="1"/>
          </p:cNvSpPr>
          <p:nvPr>
            <p:ph type="body" sz="quarter" idx="15"/>
          </p:nvPr>
        </p:nvSpPr>
        <p:spPr/>
        <p:txBody>
          <a:bodyPr/>
          <a:lstStyle/>
          <a:p>
            <a:r>
              <a:rPr lang="fi-FI" dirty="0">
                <a:solidFill>
                  <a:schemeClr val="tx1"/>
                </a:solidFill>
              </a:rPr>
              <a:t>Miten arvioitte investointinne kehittyvän vuonna 2026 vuoteen 2025 verrattuna?</a:t>
            </a:r>
          </a:p>
        </p:txBody>
      </p:sp>
      <p:sp>
        <p:nvSpPr>
          <p:cNvPr id="3" name="Dian numeron paikkamerkki 2">
            <a:extLst>
              <a:ext uri="{FF2B5EF4-FFF2-40B4-BE49-F238E27FC236}">
                <a16:creationId xmlns:a16="http://schemas.microsoft.com/office/drawing/2014/main" id="{285CDCA6-AD5A-01EB-8E95-9039AE8A31E2}"/>
              </a:ext>
            </a:extLst>
          </p:cNvPr>
          <p:cNvSpPr>
            <a:spLocks noGrp="1"/>
          </p:cNvSpPr>
          <p:nvPr>
            <p:ph type="sldNum" sz="quarter" idx="12"/>
          </p:nvPr>
        </p:nvSpPr>
        <p:spPr/>
        <p:txBody>
          <a:bodyPr/>
          <a:lstStyle/>
          <a:p>
            <a:r>
              <a:rPr lang="fi-FI"/>
              <a:t>33</a:t>
            </a:r>
          </a:p>
        </p:txBody>
      </p:sp>
      <p:sp>
        <p:nvSpPr>
          <p:cNvPr id="4" name="Päivämäärän paikkamerkki 3">
            <a:extLst>
              <a:ext uri="{FF2B5EF4-FFF2-40B4-BE49-F238E27FC236}">
                <a16:creationId xmlns:a16="http://schemas.microsoft.com/office/drawing/2014/main" id="{131DE603-9D04-8BF0-7D16-951922109A9D}"/>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1F44D8B8-6CFE-B35A-B896-B470B5087249}"/>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8486C096-FF4E-661C-BE31-57A9E41B428D}"/>
              </a:ext>
            </a:extLst>
          </p:cNvPr>
          <p:cNvGraphicFramePr>
            <a:graphicFrameLocks noGrp="1"/>
          </p:cNvGraphicFramePr>
          <p:nvPr>
            <p:ph sz="quarter" idx="17"/>
            <p:extLst>
              <p:ext uri="{D42A27DB-BD31-4B8C-83A1-F6EECF244321}">
                <p14:modId xmlns:p14="http://schemas.microsoft.com/office/powerpoint/2010/main" val="2336561124"/>
              </p:ext>
            </p:extLst>
          </p:nvPr>
        </p:nvGraphicFramePr>
        <p:xfrm>
          <a:off x="381001" y="1243321"/>
          <a:ext cx="7992000" cy="3401704"/>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18DF6BFC-B8DC-B003-70AA-634CA24FA7FF}"/>
              </a:ext>
            </a:extLst>
          </p:cNvPr>
          <p:cNvSpPr>
            <a:spLocks noGrp="1"/>
          </p:cNvSpPr>
          <p:nvPr>
            <p:ph type="body" sz="quarter" idx="18"/>
          </p:nvPr>
        </p:nvSpPr>
        <p:spPr>
          <a:xfrm>
            <a:off x="2334681" y="4727574"/>
            <a:ext cx="5125243" cy="165163"/>
          </a:xfrm>
        </p:spPr>
        <p:txBody>
          <a:bodyPr/>
          <a:lstStyle/>
          <a:p>
            <a:r>
              <a:rPr lang="fi-FI"/>
              <a:t>Lähde: Teknologiateollisuus ry:n TeknoBaro syyskuu 2026, vastaajamäärä 308.</a:t>
            </a:r>
          </a:p>
        </p:txBody>
      </p:sp>
      <p:sp>
        <p:nvSpPr>
          <p:cNvPr id="11" name="Tekstiruutu 10">
            <a:extLst>
              <a:ext uri="{FF2B5EF4-FFF2-40B4-BE49-F238E27FC236}">
                <a16:creationId xmlns:a16="http://schemas.microsoft.com/office/drawing/2014/main" id="{05BAF514-571B-0A60-1BBA-65036D1367E5}"/>
              </a:ext>
            </a:extLst>
          </p:cNvPr>
          <p:cNvSpPr txBox="1"/>
          <p:nvPr/>
        </p:nvSpPr>
        <p:spPr>
          <a:xfrm>
            <a:off x="7036204" y="1126178"/>
            <a:ext cx="1451169" cy="234286"/>
          </a:xfrm>
          <a:prstGeom prst="rect">
            <a:avLst/>
          </a:prstGeom>
          <a:noFill/>
        </p:spPr>
        <p:txBody>
          <a:bodyPr wrap="square" lIns="36000" tIns="36000" rIns="36000" bIns="36000" rtlCol="0">
            <a:spAutoFit/>
          </a:bodyPr>
          <a:lstStyle/>
          <a:p>
            <a:r>
              <a:rPr lang="fi-FI" sz="1050" spc="-40"/>
              <a:t>% vastaajista</a:t>
            </a:r>
          </a:p>
        </p:txBody>
      </p:sp>
      <p:sp>
        <p:nvSpPr>
          <p:cNvPr id="6" name="Tekstiruutu 5">
            <a:extLst>
              <a:ext uri="{FF2B5EF4-FFF2-40B4-BE49-F238E27FC236}">
                <a16:creationId xmlns:a16="http://schemas.microsoft.com/office/drawing/2014/main" id="{130D91E6-140A-949C-5415-7858C53B7809}"/>
              </a:ext>
            </a:extLst>
          </p:cNvPr>
          <p:cNvSpPr txBox="1"/>
          <p:nvPr/>
        </p:nvSpPr>
        <p:spPr>
          <a:xfrm>
            <a:off x="8196807" y="1052466"/>
            <a:ext cx="662940" cy="2753437"/>
          </a:xfrm>
          <a:prstGeom prst="rect">
            <a:avLst/>
          </a:prstGeom>
          <a:solidFill>
            <a:schemeClr val="accent6"/>
          </a:solidFill>
        </p:spPr>
        <p:txBody>
          <a:bodyPr wrap="square" lIns="36000" tIns="36000" rIns="36000" bIns="36000" rtlCol="0">
            <a:spAutoFit/>
          </a:bodyPr>
          <a:lstStyle>
            <a:defPPr>
              <a:defRPr lang="fi-FI"/>
            </a:defPPr>
            <a:lvl1pPr marL="0" indent="0" algn="l" defTabSz="679871" rtl="0" eaLnBrk="1" latinLnBrk="0" hangingPunct="1">
              <a:defRPr sz="1340" kern="1200">
                <a:solidFill>
                  <a:schemeClr val="tx1"/>
                </a:solidFill>
                <a:latin typeface="+mn-lt"/>
                <a:ea typeface="+mn-ea"/>
                <a:cs typeface="+mn-cs"/>
              </a:defRPr>
            </a:lvl1pPr>
            <a:lvl2pPr marL="339932" indent="0" algn="l" defTabSz="679871" rtl="0" eaLnBrk="1" latinLnBrk="0" hangingPunct="1">
              <a:defRPr sz="1340" kern="1200">
                <a:solidFill>
                  <a:schemeClr val="tx1"/>
                </a:solidFill>
                <a:latin typeface="+mn-lt"/>
                <a:ea typeface="+mn-ea"/>
                <a:cs typeface="+mn-cs"/>
              </a:defRPr>
            </a:lvl2pPr>
            <a:lvl3pPr marL="679871" indent="0" algn="l" defTabSz="679871" rtl="0" eaLnBrk="1" latinLnBrk="0" hangingPunct="1">
              <a:defRPr sz="1340" kern="1200">
                <a:solidFill>
                  <a:schemeClr val="tx1"/>
                </a:solidFill>
                <a:latin typeface="+mn-lt"/>
                <a:ea typeface="+mn-ea"/>
                <a:cs typeface="+mn-cs"/>
              </a:defRPr>
            </a:lvl3pPr>
            <a:lvl4pPr marL="1019807" indent="0" algn="l" defTabSz="679871" rtl="0" eaLnBrk="1" latinLnBrk="0" hangingPunct="1">
              <a:defRPr sz="1340" kern="1200">
                <a:solidFill>
                  <a:schemeClr val="tx1"/>
                </a:solidFill>
                <a:latin typeface="+mn-lt"/>
                <a:ea typeface="+mn-ea"/>
                <a:cs typeface="+mn-cs"/>
              </a:defRPr>
            </a:lvl4pPr>
            <a:lvl5pPr marL="1359744" indent="0" algn="l" defTabSz="679871" rtl="0" eaLnBrk="1" latinLnBrk="0" hangingPunct="1">
              <a:defRPr sz="1340" kern="1200">
                <a:solidFill>
                  <a:schemeClr val="tx1"/>
                </a:solidFill>
                <a:latin typeface="+mn-lt"/>
                <a:ea typeface="+mn-ea"/>
                <a:cs typeface="+mn-cs"/>
              </a:defRPr>
            </a:lvl5pPr>
            <a:lvl6pPr marL="1699681" indent="0" algn="l" defTabSz="679871" rtl="0" eaLnBrk="1" latinLnBrk="0" hangingPunct="1">
              <a:defRPr sz="1340" kern="1200">
                <a:solidFill>
                  <a:schemeClr val="tx1"/>
                </a:solidFill>
                <a:latin typeface="+mn-lt"/>
                <a:ea typeface="+mn-ea"/>
                <a:cs typeface="+mn-cs"/>
              </a:defRPr>
            </a:lvl6pPr>
            <a:lvl7pPr marL="2039614" indent="0" algn="l" defTabSz="679871" rtl="0" eaLnBrk="1" latinLnBrk="0" hangingPunct="1">
              <a:defRPr sz="1340" kern="1200">
                <a:solidFill>
                  <a:schemeClr val="tx1"/>
                </a:solidFill>
                <a:latin typeface="+mn-lt"/>
                <a:ea typeface="+mn-ea"/>
                <a:cs typeface="+mn-cs"/>
              </a:defRPr>
            </a:lvl7pPr>
            <a:lvl8pPr marL="2379548" indent="0" algn="l" defTabSz="679871" rtl="0" eaLnBrk="1" latinLnBrk="0" hangingPunct="1">
              <a:defRPr sz="1340" kern="1200">
                <a:solidFill>
                  <a:schemeClr val="tx1"/>
                </a:solidFill>
                <a:latin typeface="+mn-lt"/>
                <a:ea typeface="+mn-ea"/>
                <a:cs typeface="+mn-cs"/>
              </a:defRPr>
            </a:lvl8pPr>
            <a:lvl9pPr marL="2719486" indent="0" algn="l" defTabSz="679871" rtl="0" eaLnBrk="1" latinLnBrk="0" hangingPunct="1">
              <a:defRPr sz="1340" kern="1200">
                <a:solidFill>
                  <a:schemeClr val="tx1"/>
                </a:solidFill>
                <a:latin typeface="+mn-lt"/>
                <a:ea typeface="+mn-ea"/>
                <a:cs typeface="+mn-cs"/>
              </a:defRPr>
            </a:lvl9pPr>
          </a:lstStyle>
          <a:p>
            <a:pPr algn="ctr"/>
            <a:r>
              <a:rPr lang="fi-FI" spc="-40"/>
              <a:t>Saldo-luku</a:t>
            </a:r>
          </a:p>
          <a:p>
            <a:pPr algn="ctr"/>
            <a:endParaRPr lang="fi-FI" spc="-40"/>
          </a:p>
          <a:p>
            <a:pPr algn="ctr"/>
            <a:r>
              <a:rPr lang="fi-FI" spc="-40"/>
              <a:t>13</a:t>
            </a:r>
          </a:p>
          <a:p>
            <a:pPr algn="ctr"/>
            <a:endParaRPr lang="fi-FI" spc="-40"/>
          </a:p>
          <a:p>
            <a:pPr algn="ctr"/>
            <a:endParaRPr lang="fi-FI" spc="-40"/>
          </a:p>
          <a:p>
            <a:pPr algn="ctr"/>
            <a:r>
              <a:rPr lang="fi-FI" spc="-40"/>
              <a:t>5</a:t>
            </a:r>
          </a:p>
          <a:p>
            <a:pPr algn="ctr"/>
            <a:endParaRPr lang="fi-FI" spc="-40"/>
          </a:p>
          <a:p>
            <a:pPr algn="ctr"/>
            <a:endParaRPr lang="fi-FI" spc="-40"/>
          </a:p>
          <a:p>
            <a:pPr algn="ctr"/>
            <a:r>
              <a:rPr lang="fi-FI" spc="-40"/>
              <a:t>22</a:t>
            </a:r>
          </a:p>
          <a:p>
            <a:pPr algn="ctr"/>
            <a:endParaRPr lang="fi-FI" spc="-40"/>
          </a:p>
          <a:p>
            <a:pPr algn="ctr"/>
            <a:endParaRPr lang="fi-FI" spc="-40"/>
          </a:p>
          <a:p>
            <a:pPr algn="ctr"/>
            <a:r>
              <a:rPr lang="fi-FI" spc="-40"/>
              <a:t>39</a:t>
            </a:r>
            <a:endParaRPr lang="fi-FI" spc="-40" dirty="0"/>
          </a:p>
        </p:txBody>
      </p:sp>
    </p:spTree>
    <p:extLst>
      <p:ext uri="{BB962C8B-B14F-4D97-AF65-F5344CB8AC3E}">
        <p14:creationId xmlns:p14="http://schemas.microsoft.com/office/powerpoint/2010/main" val="496757371"/>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2B0A0-7E03-8F0F-8625-6F3CCC9216BA}"/>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A551DF0F-2FC8-3479-6F72-FB28DF07CE2A}"/>
              </a:ext>
            </a:extLst>
          </p:cNvPr>
          <p:cNvSpPr>
            <a:spLocks noGrp="1"/>
          </p:cNvSpPr>
          <p:nvPr>
            <p:ph type="body" sz="quarter" idx="15"/>
          </p:nvPr>
        </p:nvSpPr>
        <p:spPr/>
        <p:txBody>
          <a:bodyPr>
            <a:normAutofit/>
          </a:bodyPr>
          <a:lstStyle/>
          <a:p>
            <a:r>
              <a:rPr lang="fi-FI" dirty="0">
                <a:solidFill>
                  <a:schemeClr val="tx1"/>
                </a:solidFill>
              </a:rPr>
              <a:t>Miten arvioitte investointinne kehittyvän vuonna 2026 vuoteen 2025 verrattuna? Saldoluku</a:t>
            </a:r>
          </a:p>
        </p:txBody>
      </p:sp>
      <p:sp>
        <p:nvSpPr>
          <p:cNvPr id="3" name="Dian numeron paikkamerkki 2">
            <a:extLst>
              <a:ext uri="{FF2B5EF4-FFF2-40B4-BE49-F238E27FC236}">
                <a16:creationId xmlns:a16="http://schemas.microsoft.com/office/drawing/2014/main" id="{E2E4CB9E-9D9C-BAD1-9361-C5E04EC7F31E}"/>
              </a:ext>
            </a:extLst>
          </p:cNvPr>
          <p:cNvSpPr>
            <a:spLocks noGrp="1"/>
          </p:cNvSpPr>
          <p:nvPr>
            <p:ph type="sldNum" sz="quarter" idx="12"/>
          </p:nvPr>
        </p:nvSpPr>
        <p:spPr/>
        <p:txBody>
          <a:bodyPr/>
          <a:lstStyle/>
          <a:p>
            <a:r>
              <a:rPr lang="fi-FI"/>
              <a:t>34</a:t>
            </a:r>
          </a:p>
        </p:txBody>
      </p:sp>
      <p:sp>
        <p:nvSpPr>
          <p:cNvPr id="4" name="Päivämäärän paikkamerkki 3">
            <a:extLst>
              <a:ext uri="{FF2B5EF4-FFF2-40B4-BE49-F238E27FC236}">
                <a16:creationId xmlns:a16="http://schemas.microsoft.com/office/drawing/2014/main" id="{6AF2680B-7C6B-FAF9-7CB5-57E9046778B8}"/>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AB7BAB39-E9B3-B5F1-3FFB-4F9CF5B3CCB6}"/>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C816321B-1DD2-EB7F-EF1F-D0710E5646C3}"/>
              </a:ext>
            </a:extLst>
          </p:cNvPr>
          <p:cNvGraphicFramePr>
            <a:graphicFrameLocks noGrp="1"/>
          </p:cNvGraphicFramePr>
          <p:nvPr>
            <p:ph sz="quarter" idx="17"/>
            <p:extLst>
              <p:ext uri="{D42A27DB-BD31-4B8C-83A1-F6EECF244321}">
                <p14:modId xmlns:p14="http://schemas.microsoft.com/office/powerpoint/2010/main" val="3161843834"/>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9777CE7C-B568-2377-C01A-8A73F1E823BB}"/>
              </a:ext>
            </a:extLst>
          </p:cNvPr>
          <p:cNvSpPr>
            <a:spLocks noGrp="1"/>
          </p:cNvSpPr>
          <p:nvPr>
            <p:ph type="body" sz="quarter" idx="18"/>
          </p:nvPr>
        </p:nvSpPr>
        <p:spPr>
          <a:xfrm>
            <a:off x="2334682" y="4727574"/>
            <a:ext cx="4631862" cy="165163"/>
          </a:xfrm>
        </p:spPr>
        <p:txBody>
          <a:bodyPr/>
          <a:lstStyle/>
          <a:p>
            <a:r>
              <a:rPr lang="fi-FI"/>
              <a:t>Lähde: Teknologiateollisuus ry:n TeknoBaro syyskuu 2026, vastaajamäärä 308.</a:t>
            </a:r>
          </a:p>
          <a:p>
            <a:endParaRPr lang="fi-FI"/>
          </a:p>
        </p:txBody>
      </p:sp>
      <p:sp>
        <p:nvSpPr>
          <p:cNvPr id="6" name="Tekstiruutu 5">
            <a:extLst>
              <a:ext uri="{FF2B5EF4-FFF2-40B4-BE49-F238E27FC236}">
                <a16:creationId xmlns:a16="http://schemas.microsoft.com/office/drawing/2014/main" id="{FE7CAEB5-B142-F10D-8BBB-F7E9C09BE633}"/>
              </a:ext>
            </a:extLst>
          </p:cNvPr>
          <p:cNvSpPr txBox="1"/>
          <p:nvPr/>
        </p:nvSpPr>
        <p:spPr>
          <a:xfrm>
            <a:off x="931583" y="1378820"/>
            <a:ext cx="2618494" cy="580534"/>
          </a:xfrm>
          <a:prstGeom prst="rect">
            <a:avLst/>
          </a:prstGeom>
          <a:solidFill>
            <a:schemeClr val="accent3"/>
          </a:solidFill>
        </p:spPr>
        <p:txBody>
          <a:bodyPr wrap="square" lIns="36000" tIns="36000" rIns="36000" bIns="36000" rtlCol="0">
            <a:spAutoFit/>
          </a:bodyPr>
          <a:lstStyle/>
          <a:p>
            <a:r>
              <a:rPr lang="fi-FI" sz="1100" spc="-40"/>
              <a:t>Kun saldoluku on plussalla, enemmistö muutosta arvioineista kertoo investointien kasvavan.</a:t>
            </a:r>
          </a:p>
        </p:txBody>
      </p:sp>
    </p:spTree>
    <p:extLst>
      <p:ext uri="{BB962C8B-B14F-4D97-AF65-F5344CB8AC3E}">
        <p14:creationId xmlns:p14="http://schemas.microsoft.com/office/powerpoint/2010/main" val="2071384835"/>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317BA-2D45-9BD0-A633-6F9F162EF07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4DB9504-780A-98D3-845D-5334A37F0021}"/>
              </a:ext>
            </a:extLst>
          </p:cNvPr>
          <p:cNvSpPr>
            <a:spLocks noGrp="1"/>
          </p:cNvSpPr>
          <p:nvPr>
            <p:ph type="body" sz="quarter" idx="15"/>
          </p:nvPr>
        </p:nvSpPr>
        <p:spPr/>
        <p:txBody>
          <a:bodyPr/>
          <a:lstStyle/>
          <a:p>
            <a:r>
              <a:rPr lang="fi-FI" dirty="0">
                <a:solidFill>
                  <a:schemeClr val="tx1"/>
                </a:solidFill>
              </a:rPr>
              <a:t>Miten arvioitte investointinne kehittyvän vuonna 2026 vuoteen 2025 verrattuna?  </a:t>
            </a:r>
          </a:p>
        </p:txBody>
      </p:sp>
      <p:sp>
        <p:nvSpPr>
          <p:cNvPr id="3" name="Dian numeron paikkamerkki 2">
            <a:extLst>
              <a:ext uri="{FF2B5EF4-FFF2-40B4-BE49-F238E27FC236}">
                <a16:creationId xmlns:a16="http://schemas.microsoft.com/office/drawing/2014/main" id="{33EC5C00-220F-AD3B-1BD9-DD3E9B9D72FA}"/>
              </a:ext>
            </a:extLst>
          </p:cNvPr>
          <p:cNvSpPr>
            <a:spLocks noGrp="1"/>
          </p:cNvSpPr>
          <p:nvPr>
            <p:ph type="sldNum" sz="quarter" idx="12"/>
          </p:nvPr>
        </p:nvSpPr>
        <p:spPr/>
        <p:txBody>
          <a:bodyPr/>
          <a:lstStyle/>
          <a:p>
            <a:r>
              <a:rPr lang="fi-FI"/>
              <a:t>35</a:t>
            </a:r>
          </a:p>
        </p:txBody>
      </p:sp>
      <p:sp>
        <p:nvSpPr>
          <p:cNvPr id="4" name="Päivämäärän paikkamerkki 3">
            <a:extLst>
              <a:ext uri="{FF2B5EF4-FFF2-40B4-BE49-F238E27FC236}">
                <a16:creationId xmlns:a16="http://schemas.microsoft.com/office/drawing/2014/main" id="{C9C5B3EB-51A2-1610-8E7D-CB1B76AB79DC}"/>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3D744927-6D36-7821-5BF0-00EADBA2242B}"/>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36F7EEFD-0810-78AA-75C7-BB76318E03C3}"/>
              </a:ext>
            </a:extLst>
          </p:cNvPr>
          <p:cNvGraphicFramePr>
            <a:graphicFrameLocks noGrp="1"/>
          </p:cNvGraphicFramePr>
          <p:nvPr>
            <p:ph sz="quarter" idx="17"/>
            <p:extLst>
              <p:ext uri="{D42A27DB-BD31-4B8C-83A1-F6EECF244321}">
                <p14:modId xmlns:p14="http://schemas.microsoft.com/office/powerpoint/2010/main" val="2030124668"/>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3ADB32F9-7C8A-9A4E-37BC-7A2061DEFB9E}"/>
              </a:ext>
            </a:extLst>
          </p:cNvPr>
          <p:cNvSpPr>
            <a:spLocks noGrp="1"/>
          </p:cNvSpPr>
          <p:nvPr>
            <p:ph type="body" sz="quarter" idx="18"/>
          </p:nvPr>
        </p:nvSpPr>
        <p:spPr>
          <a:xfrm>
            <a:off x="2334682" y="4727574"/>
            <a:ext cx="3921393" cy="165163"/>
          </a:xfrm>
        </p:spPr>
        <p:txBody>
          <a:bodyPr/>
          <a:lstStyle/>
          <a:p>
            <a:r>
              <a:rPr lang="fi-FI"/>
              <a:t>Lähde: Teknologiateollisuus ry:n TeknoBaro syyskuu 2026, vastaajamäärä 308.</a:t>
            </a:r>
          </a:p>
        </p:txBody>
      </p:sp>
    </p:spTree>
    <p:extLst>
      <p:ext uri="{BB962C8B-B14F-4D97-AF65-F5344CB8AC3E}">
        <p14:creationId xmlns:p14="http://schemas.microsoft.com/office/powerpoint/2010/main" val="1695645028"/>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07366-B41F-A17D-CA59-FEBD8A37E76E}"/>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2D6C49D-CD0D-6ED6-CD5F-0C5B81F9F876}"/>
              </a:ext>
            </a:extLst>
          </p:cNvPr>
          <p:cNvSpPr>
            <a:spLocks noGrp="1"/>
          </p:cNvSpPr>
          <p:nvPr>
            <p:ph type="body" sz="quarter" idx="15"/>
          </p:nvPr>
        </p:nvSpPr>
        <p:spPr/>
        <p:txBody>
          <a:bodyPr/>
          <a:lstStyle/>
          <a:p>
            <a:r>
              <a:rPr lang="fi-FI" dirty="0">
                <a:solidFill>
                  <a:schemeClr val="tx1"/>
                </a:solidFill>
              </a:rPr>
              <a:t>Miten arvioitte investointinne kehittyvän vuonna 2026 vuoteen 2025 verrattuna? Saldoluku</a:t>
            </a:r>
          </a:p>
        </p:txBody>
      </p:sp>
      <p:sp>
        <p:nvSpPr>
          <p:cNvPr id="3" name="Dian numeron paikkamerkki 2">
            <a:extLst>
              <a:ext uri="{FF2B5EF4-FFF2-40B4-BE49-F238E27FC236}">
                <a16:creationId xmlns:a16="http://schemas.microsoft.com/office/drawing/2014/main" id="{87186BF0-1125-317B-8DB4-B7B51B264119}"/>
              </a:ext>
            </a:extLst>
          </p:cNvPr>
          <p:cNvSpPr>
            <a:spLocks noGrp="1"/>
          </p:cNvSpPr>
          <p:nvPr>
            <p:ph type="sldNum" sz="quarter" idx="12"/>
          </p:nvPr>
        </p:nvSpPr>
        <p:spPr/>
        <p:txBody>
          <a:bodyPr/>
          <a:lstStyle/>
          <a:p>
            <a:r>
              <a:rPr lang="fi-FI"/>
              <a:t>36</a:t>
            </a:r>
          </a:p>
        </p:txBody>
      </p:sp>
      <p:sp>
        <p:nvSpPr>
          <p:cNvPr id="4" name="Päivämäärän paikkamerkki 3">
            <a:extLst>
              <a:ext uri="{FF2B5EF4-FFF2-40B4-BE49-F238E27FC236}">
                <a16:creationId xmlns:a16="http://schemas.microsoft.com/office/drawing/2014/main" id="{6ACCFB31-4ACA-B5A0-D863-36C057A2C672}"/>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177B9DE7-3CE0-3682-36CB-186346FA8D49}"/>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3082C72D-C402-0A6C-181A-2B4BBC3CF159}"/>
              </a:ext>
            </a:extLst>
          </p:cNvPr>
          <p:cNvGraphicFramePr>
            <a:graphicFrameLocks noGrp="1"/>
          </p:cNvGraphicFramePr>
          <p:nvPr>
            <p:ph sz="quarter" idx="17"/>
            <p:extLst>
              <p:ext uri="{D42A27DB-BD31-4B8C-83A1-F6EECF244321}">
                <p14:modId xmlns:p14="http://schemas.microsoft.com/office/powerpoint/2010/main" val="41317135"/>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B4845C62-52ED-7487-4926-2548594B454D}"/>
              </a:ext>
            </a:extLst>
          </p:cNvPr>
          <p:cNvSpPr>
            <a:spLocks noGrp="1"/>
          </p:cNvSpPr>
          <p:nvPr>
            <p:ph type="body" sz="quarter" idx="18"/>
          </p:nvPr>
        </p:nvSpPr>
        <p:spPr>
          <a:xfrm>
            <a:off x="2334682" y="4727574"/>
            <a:ext cx="5085773" cy="165163"/>
          </a:xfrm>
        </p:spPr>
        <p:txBody>
          <a:bodyPr/>
          <a:lstStyle/>
          <a:p>
            <a:r>
              <a:rPr lang="fi-FI"/>
              <a:t>Lähde: Teknologiateollisuus ry:n TeknoBaro syyskuu 2026, vastaajamäärä 308.</a:t>
            </a:r>
          </a:p>
          <a:p>
            <a:endParaRPr lang="fi-FI"/>
          </a:p>
        </p:txBody>
      </p:sp>
    </p:spTree>
    <p:extLst>
      <p:ext uri="{BB962C8B-B14F-4D97-AF65-F5344CB8AC3E}">
        <p14:creationId xmlns:p14="http://schemas.microsoft.com/office/powerpoint/2010/main" val="3151461866"/>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382A5-217A-0A84-D98D-47EEAE68DD5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D8394263-A9F9-19DB-1582-D2FDABCB5E14}"/>
              </a:ext>
            </a:extLst>
          </p:cNvPr>
          <p:cNvSpPr>
            <a:spLocks noGrp="1"/>
          </p:cNvSpPr>
          <p:nvPr>
            <p:ph type="body" sz="quarter" idx="15"/>
          </p:nvPr>
        </p:nvSpPr>
        <p:spPr/>
        <p:txBody>
          <a:bodyPr>
            <a:noAutofit/>
          </a:bodyPr>
          <a:lstStyle/>
          <a:p>
            <a:r>
              <a:rPr lang="fi-FI">
                <a:solidFill>
                  <a:schemeClr val="tx1"/>
                </a:solidFill>
              </a:rPr>
              <a:t>Miten arvioitte investointinne kehittyvän vuonna 2026 vuoteen 2025 verrattuna? Teollisuus, 236 vastaajaa</a:t>
            </a:r>
            <a:endParaRPr lang="fi-FI">
              <a:solidFill>
                <a:schemeClr val="accent2"/>
              </a:solidFill>
            </a:endParaRPr>
          </a:p>
        </p:txBody>
      </p:sp>
      <p:sp>
        <p:nvSpPr>
          <p:cNvPr id="3" name="Dian numeron paikkamerkki 2">
            <a:extLst>
              <a:ext uri="{FF2B5EF4-FFF2-40B4-BE49-F238E27FC236}">
                <a16:creationId xmlns:a16="http://schemas.microsoft.com/office/drawing/2014/main" id="{26E0805E-541B-670E-DDA8-9C20756DCD7A}"/>
              </a:ext>
            </a:extLst>
          </p:cNvPr>
          <p:cNvSpPr>
            <a:spLocks noGrp="1"/>
          </p:cNvSpPr>
          <p:nvPr>
            <p:ph type="sldNum" sz="quarter" idx="12"/>
          </p:nvPr>
        </p:nvSpPr>
        <p:spPr/>
        <p:txBody>
          <a:bodyPr/>
          <a:lstStyle/>
          <a:p>
            <a:r>
              <a:rPr lang="fi-FI"/>
              <a:t>37</a:t>
            </a:r>
          </a:p>
        </p:txBody>
      </p:sp>
      <p:sp>
        <p:nvSpPr>
          <p:cNvPr id="4" name="Päivämäärän paikkamerkki 3">
            <a:extLst>
              <a:ext uri="{FF2B5EF4-FFF2-40B4-BE49-F238E27FC236}">
                <a16:creationId xmlns:a16="http://schemas.microsoft.com/office/drawing/2014/main" id="{717436D2-EB74-DC40-2367-516004B01B19}"/>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B6900BF3-DA7C-645B-43CB-A4626AE61B2C}"/>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D2ABF3DE-18B4-492E-8C27-033194F0DF7E}"/>
              </a:ext>
            </a:extLst>
          </p:cNvPr>
          <p:cNvGraphicFramePr>
            <a:graphicFrameLocks noGrp="1"/>
          </p:cNvGraphicFramePr>
          <p:nvPr>
            <p:ph sz="quarter" idx="17"/>
            <p:extLst>
              <p:ext uri="{D42A27DB-BD31-4B8C-83A1-F6EECF244321}">
                <p14:modId xmlns:p14="http://schemas.microsoft.com/office/powerpoint/2010/main" val="500269469"/>
              </p:ext>
            </p:extLst>
          </p:nvPr>
        </p:nvGraphicFramePr>
        <p:xfrm>
          <a:off x="0" y="1123858"/>
          <a:ext cx="8391525"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6B6CDB0C-6E6E-8C51-B7AC-A4E2BD187C04}"/>
              </a:ext>
            </a:extLst>
          </p:cNvPr>
          <p:cNvSpPr>
            <a:spLocks noGrp="1"/>
          </p:cNvSpPr>
          <p:nvPr>
            <p:ph type="body" sz="quarter" idx="18"/>
          </p:nvPr>
        </p:nvSpPr>
        <p:spPr>
          <a:xfrm>
            <a:off x="2334681" y="4727574"/>
            <a:ext cx="6256253" cy="248185"/>
          </a:xfrm>
        </p:spPr>
        <p:txBody>
          <a:bodyPr/>
          <a:lstStyle/>
          <a:p>
            <a:r>
              <a:rPr lang="fi-FI" dirty="0"/>
              <a:t>Lähde: Teknologiateollisuus ry:n </a:t>
            </a:r>
            <a:r>
              <a:rPr lang="fi-FI" dirty="0" err="1"/>
              <a:t>TeknoBaro</a:t>
            </a:r>
            <a:r>
              <a:rPr lang="fi-FI" dirty="0"/>
              <a:t> syyskuu 2026, vastaajamäärä 308.</a:t>
            </a:r>
          </a:p>
          <a:p>
            <a:r>
              <a:rPr lang="fi-FI" dirty="0"/>
              <a:t>Teollisuus sisältää metallien jalostuksen, kone- ja metallituoteteollisuuden sekä sähkö- ja elektroniikkateollisuuden. Palvelut sisältää suunnittelu- ja konsultointialan sekä tietotekniikan palvelualan. </a:t>
            </a:r>
          </a:p>
          <a:p>
            <a:endParaRPr lang="fi-FI" dirty="0"/>
          </a:p>
        </p:txBody>
      </p:sp>
      <p:sp>
        <p:nvSpPr>
          <p:cNvPr id="11" name="Tekstiruutu 10">
            <a:extLst>
              <a:ext uri="{FF2B5EF4-FFF2-40B4-BE49-F238E27FC236}">
                <a16:creationId xmlns:a16="http://schemas.microsoft.com/office/drawing/2014/main" id="{A8CFA39D-A240-298E-3B09-26B568AB926E}"/>
              </a:ext>
            </a:extLst>
          </p:cNvPr>
          <p:cNvSpPr txBox="1"/>
          <p:nvPr/>
        </p:nvSpPr>
        <p:spPr>
          <a:xfrm>
            <a:off x="6986803" y="1123858"/>
            <a:ext cx="1451169" cy="234286"/>
          </a:xfrm>
          <a:prstGeom prst="rect">
            <a:avLst/>
          </a:prstGeom>
          <a:noFill/>
        </p:spPr>
        <p:txBody>
          <a:bodyPr wrap="square" lIns="36000" tIns="36000" rIns="36000" bIns="36000" rtlCol="0">
            <a:spAutoFit/>
          </a:bodyPr>
          <a:lstStyle/>
          <a:p>
            <a:r>
              <a:rPr lang="fi-FI" sz="1050" spc="-40"/>
              <a:t>% vastaajista</a:t>
            </a:r>
          </a:p>
        </p:txBody>
      </p:sp>
      <p:sp>
        <p:nvSpPr>
          <p:cNvPr id="6" name="Tekstiruutu 5">
            <a:extLst>
              <a:ext uri="{FF2B5EF4-FFF2-40B4-BE49-F238E27FC236}">
                <a16:creationId xmlns:a16="http://schemas.microsoft.com/office/drawing/2014/main" id="{83B8D9E6-E228-3736-9347-250F80E8C175}"/>
              </a:ext>
            </a:extLst>
          </p:cNvPr>
          <p:cNvSpPr txBox="1"/>
          <p:nvPr/>
        </p:nvSpPr>
        <p:spPr>
          <a:xfrm>
            <a:off x="8192034" y="1042912"/>
            <a:ext cx="662940" cy="3165858"/>
          </a:xfrm>
          <a:prstGeom prst="rect">
            <a:avLst/>
          </a:prstGeom>
          <a:solidFill>
            <a:schemeClr val="accent6"/>
          </a:solidFill>
        </p:spPr>
        <p:txBody>
          <a:bodyPr wrap="square" lIns="36000" tIns="36000" rIns="36000" bIns="36000" rtlCol="0">
            <a:spAutoFit/>
          </a:bodyPr>
          <a:lstStyle>
            <a:defPPr>
              <a:defRPr lang="fi-FI"/>
            </a:defPPr>
            <a:lvl1pPr marL="0" indent="0" algn="l" defTabSz="679871" rtl="0" eaLnBrk="1" latinLnBrk="0" hangingPunct="1">
              <a:defRPr sz="1340" kern="1200">
                <a:solidFill>
                  <a:schemeClr val="tx1"/>
                </a:solidFill>
                <a:latin typeface="+mn-lt"/>
                <a:ea typeface="+mn-ea"/>
                <a:cs typeface="+mn-cs"/>
              </a:defRPr>
            </a:lvl1pPr>
            <a:lvl2pPr marL="339932" indent="0" algn="l" defTabSz="679871" rtl="0" eaLnBrk="1" latinLnBrk="0" hangingPunct="1">
              <a:defRPr sz="1340" kern="1200">
                <a:solidFill>
                  <a:schemeClr val="tx1"/>
                </a:solidFill>
                <a:latin typeface="+mn-lt"/>
                <a:ea typeface="+mn-ea"/>
                <a:cs typeface="+mn-cs"/>
              </a:defRPr>
            </a:lvl2pPr>
            <a:lvl3pPr marL="679871" indent="0" algn="l" defTabSz="679871" rtl="0" eaLnBrk="1" latinLnBrk="0" hangingPunct="1">
              <a:defRPr sz="1340" kern="1200">
                <a:solidFill>
                  <a:schemeClr val="tx1"/>
                </a:solidFill>
                <a:latin typeface="+mn-lt"/>
                <a:ea typeface="+mn-ea"/>
                <a:cs typeface="+mn-cs"/>
              </a:defRPr>
            </a:lvl3pPr>
            <a:lvl4pPr marL="1019807" indent="0" algn="l" defTabSz="679871" rtl="0" eaLnBrk="1" latinLnBrk="0" hangingPunct="1">
              <a:defRPr sz="1340" kern="1200">
                <a:solidFill>
                  <a:schemeClr val="tx1"/>
                </a:solidFill>
                <a:latin typeface="+mn-lt"/>
                <a:ea typeface="+mn-ea"/>
                <a:cs typeface="+mn-cs"/>
              </a:defRPr>
            </a:lvl4pPr>
            <a:lvl5pPr marL="1359744" indent="0" algn="l" defTabSz="679871" rtl="0" eaLnBrk="1" latinLnBrk="0" hangingPunct="1">
              <a:defRPr sz="1340" kern="1200">
                <a:solidFill>
                  <a:schemeClr val="tx1"/>
                </a:solidFill>
                <a:latin typeface="+mn-lt"/>
                <a:ea typeface="+mn-ea"/>
                <a:cs typeface="+mn-cs"/>
              </a:defRPr>
            </a:lvl5pPr>
            <a:lvl6pPr marL="1699681" indent="0" algn="l" defTabSz="679871" rtl="0" eaLnBrk="1" latinLnBrk="0" hangingPunct="1">
              <a:defRPr sz="1340" kern="1200">
                <a:solidFill>
                  <a:schemeClr val="tx1"/>
                </a:solidFill>
                <a:latin typeface="+mn-lt"/>
                <a:ea typeface="+mn-ea"/>
                <a:cs typeface="+mn-cs"/>
              </a:defRPr>
            </a:lvl6pPr>
            <a:lvl7pPr marL="2039614" indent="0" algn="l" defTabSz="679871" rtl="0" eaLnBrk="1" latinLnBrk="0" hangingPunct="1">
              <a:defRPr sz="1340" kern="1200">
                <a:solidFill>
                  <a:schemeClr val="tx1"/>
                </a:solidFill>
                <a:latin typeface="+mn-lt"/>
                <a:ea typeface="+mn-ea"/>
                <a:cs typeface="+mn-cs"/>
              </a:defRPr>
            </a:lvl7pPr>
            <a:lvl8pPr marL="2379548" indent="0" algn="l" defTabSz="679871" rtl="0" eaLnBrk="1" latinLnBrk="0" hangingPunct="1">
              <a:defRPr sz="1340" kern="1200">
                <a:solidFill>
                  <a:schemeClr val="tx1"/>
                </a:solidFill>
                <a:latin typeface="+mn-lt"/>
                <a:ea typeface="+mn-ea"/>
                <a:cs typeface="+mn-cs"/>
              </a:defRPr>
            </a:lvl8pPr>
            <a:lvl9pPr marL="2719486" indent="0" algn="l" defTabSz="679871" rtl="0" eaLnBrk="1" latinLnBrk="0" hangingPunct="1">
              <a:defRPr sz="1340" kern="1200">
                <a:solidFill>
                  <a:schemeClr val="tx1"/>
                </a:solidFill>
                <a:latin typeface="+mn-lt"/>
                <a:ea typeface="+mn-ea"/>
                <a:cs typeface="+mn-cs"/>
              </a:defRPr>
            </a:lvl9pPr>
          </a:lstStyle>
          <a:p>
            <a:pPr algn="ctr"/>
            <a:r>
              <a:rPr lang="fi-FI" spc="-40"/>
              <a:t>Saldo-luku</a:t>
            </a:r>
          </a:p>
          <a:p>
            <a:pPr algn="ctr"/>
            <a:endParaRPr lang="fi-FI" spc="-40"/>
          </a:p>
          <a:p>
            <a:pPr algn="ctr"/>
            <a:r>
              <a:rPr lang="fi-FI" spc="-40"/>
              <a:t>15</a:t>
            </a:r>
          </a:p>
          <a:p>
            <a:pPr algn="ctr"/>
            <a:endParaRPr lang="fi-FI" spc="-40"/>
          </a:p>
          <a:p>
            <a:pPr algn="ctr"/>
            <a:endParaRPr lang="fi-FI" spc="-40"/>
          </a:p>
          <a:p>
            <a:pPr algn="ctr"/>
            <a:r>
              <a:rPr lang="fi-FI" spc="-40"/>
              <a:t>8</a:t>
            </a:r>
          </a:p>
          <a:p>
            <a:pPr algn="ctr"/>
            <a:endParaRPr lang="fi-FI" spc="-40"/>
          </a:p>
          <a:p>
            <a:pPr algn="ctr"/>
            <a:endParaRPr lang="fi-FI" spc="-40"/>
          </a:p>
          <a:p>
            <a:pPr algn="ctr"/>
            <a:r>
              <a:rPr lang="fi-FI" spc="-40"/>
              <a:t>20</a:t>
            </a:r>
          </a:p>
          <a:p>
            <a:pPr algn="ctr"/>
            <a:endParaRPr lang="fi-FI" spc="-40"/>
          </a:p>
          <a:p>
            <a:pPr algn="ctr"/>
            <a:endParaRPr lang="fi-FI" spc="-40"/>
          </a:p>
          <a:p>
            <a:pPr algn="ctr"/>
            <a:r>
              <a:rPr lang="fi-FI" spc="-40"/>
              <a:t>36</a:t>
            </a:r>
          </a:p>
          <a:p>
            <a:pPr algn="ctr"/>
            <a:endParaRPr lang="fi-FI" spc="-40"/>
          </a:p>
          <a:p>
            <a:pPr algn="ctr"/>
            <a:endParaRPr lang="fi-FI" spc="-40"/>
          </a:p>
        </p:txBody>
      </p:sp>
    </p:spTree>
    <p:extLst>
      <p:ext uri="{BB962C8B-B14F-4D97-AF65-F5344CB8AC3E}">
        <p14:creationId xmlns:p14="http://schemas.microsoft.com/office/powerpoint/2010/main" val="1453250868"/>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5EBA9-2315-50C9-E2FB-010A17E4F575}"/>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37BD37E-494D-FD11-DEF7-099B1411AD5B}"/>
              </a:ext>
            </a:extLst>
          </p:cNvPr>
          <p:cNvSpPr>
            <a:spLocks noGrp="1"/>
          </p:cNvSpPr>
          <p:nvPr>
            <p:ph type="body" sz="quarter" idx="15"/>
          </p:nvPr>
        </p:nvSpPr>
        <p:spPr/>
        <p:txBody>
          <a:bodyPr>
            <a:normAutofit fontScale="62500" lnSpcReduction="20000"/>
          </a:bodyPr>
          <a:lstStyle/>
          <a:p>
            <a:r>
              <a:rPr lang="fi-FI" sz="3500">
                <a:solidFill>
                  <a:schemeClr val="tx1"/>
                </a:solidFill>
              </a:rPr>
              <a:t>Miten arvioitte investointinne kehittyvän vuonna 2026 vuoteen 2025 verrattuna? Palvelut, 72 vastaajaa</a:t>
            </a:r>
            <a:endParaRPr lang="fi-FI" sz="3500">
              <a:solidFill>
                <a:schemeClr val="accent2"/>
              </a:solidFill>
            </a:endParaRPr>
          </a:p>
        </p:txBody>
      </p:sp>
      <p:sp>
        <p:nvSpPr>
          <p:cNvPr id="3" name="Dian numeron paikkamerkki 2">
            <a:extLst>
              <a:ext uri="{FF2B5EF4-FFF2-40B4-BE49-F238E27FC236}">
                <a16:creationId xmlns:a16="http://schemas.microsoft.com/office/drawing/2014/main" id="{2DC162A9-17B5-2A95-0ACC-652F30F89D5E}"/>
              </a:ext>
            </a:extLst>
          </p:cNvPr>
          <p:cNvSpPr>
            <a:spLocks noGrp="1"/>
          </p:cNvSpPr>
          <p:nvPr>
            <p:ph type="sldNum" sz="quarter" idx="12"/>
          </p:nvPr>
        </p:nvSpPr>
        <p:spPr/>
        <p:txBody>
          <a:bodyPr/>
          <a:lstStyle/>
          <a:p>
            <a:r>
              <a:rPr lang="fi-FI"/>
              <a:t>38</a:t>
            </a:r>
          </a:p>
        </p:txBody>
      </p:sp>
      <p:sp>
        <p:nvSpPr>
          <p:cNvPr id="4" name="Päivämäärän paikkamerkki 3">
            <a:extLst>
              <a:ext uri="{FF2B5EF4-FFF2-40B4-BE49-F238E27FC236}">
                <a16:creationId xmlns:a16="http://schemas.microsoft.com/office/drawing/2014/main" id="{D1DE8A7E-3B49-D1D9-CF26-9E02FED98723}"/>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8E030ED4-7ED1-B404-CFC6-B6F66B99CA4E}"/>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CC7EB6FE-0397-3D95-A893-C62888CAF7E4}"/>
              </a:ext>
            </a:extLst>
          </p:cNvPr>
          <p:cNvGraphicFramePr>
            <a:graphicFrameLocks noGrp="1"/>
          </p:cNvGraphicFramePr>
          <p:nvPr>
            <p:ph sz="quarter" idx="17"/>
            <p:extLst>
              <p:ext uri="{D42A27DB-BD31-4B8C-83A1-F6EECF244321}">
                <p14:modId xmlns:p14="http://schemas.microsoft.com/office/powerpoint/2010/main" val="1165473450"/>
              </p:ext>
            </p:extLst>
          </p:nvPr>
        </p:nvGraphicFramePr>
        <p:xfrm>
          <a:off x="282027" y="1103312"/>
          <a:ext cx="7764671"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12EA7730-D98E-D5A6-9263-07FBB9205F7A}"/>
              </a:ext>
            </a:extLst>
          </p:cNvPr>
          <p:cNvSpPr>
            <a:spLocks noGrp="1"/>
          </p:cNvSpPr>
          <p:nvPr>
            <p:ph type="body" sz="quarter" idx="18"/>
          </p:nvPr>
        </p:nvSpPr>
        <p:spPr>
          <a:xfrm>
            <a:off x="2290435" y="4700865"/>
            <a:ext cx="6226757" cy="219053"/>
          </a:xfrm>
        </p:spPr>
        <p:txBody>
          <a:bodyPr/>
          <a:lstStyle/>
          <a:p>
            <a:r>
              <a:rPr lang="fi-FI"/>
              <a:t>Lähde: Teknologiateollisuus ry:n TeknoBaro syyskuu 2026, vastaajamäärä 308.</a:t>
            </a:r>
          </a:p>
          <a:p>
            <a:r>
              <a:rPr lang="fi-FI"/>
              <a:t>Teollisuus sisältää metallien jalostuksen, kone- ja metallituoteteollisuuden sekä sähkö- ja elektroniikkateollisuuden. Palvelut sisältää suunnittelu- ja konsultointialan sekä tietotekniikan palvelualan. </a:t>
            </a:r>
          </a:p>
          <a:p>
            <a:endParaRPr lang="fi-FI"/>
          </a:p>
          <a:p>
            <a:endParaRPr lang="fi-FI"/>
          </a:p>
        </p:txBody>
      </p:sp>
      <p:sp>
        <p:nvSpPr>
          <p:cNvPr id="11" name="Tekstiruutu 10">
            <a:extLst>
              <a:ext uri="{FF2B5EF4-FFF2-40B4-BE49-F238E27FC236}">
                <a16:creationId xmlns:a16="http://schemas.microsoft.com/office/drawing/2014/main" id="{FC28CA0D-403D-8FE5-CEC9-E1D6436B2FB5}"/>
              </a:ext>
            </a:extLst>
          </p:cNvPr>
          <p:cNvSpPr txBox="1"/>
          <p:nvPr/>
        </p:nvSpPr>
        <p:spPr>
          <a:xfrm>
            <a:off x="6869713" y="1107763"/>
            <a:ext cx="1451169" cy="234286"/>
          </a:xfrm>
          <a:prstGeom prst="rect">
            <a:avLst/>
          </a:prstGeom>
          <a:noFill/>
        </p:spPr>
        <p:txBody>
          <a:bodyPr wrap="square" lIns="36000" tIns="36000" rIns="36000" bIns="36000" rtlCol="0">
            <a:spAutoFit/>
          </a:bodyPr>
          <a:lstStyle/>
          <a:p>
            <a:r>
              <a:rPr lang="fi-FI" sz="1050" spc="-40"/>
              <a:t>% vastaajista</a:t>
            </a:r>
          </a:p>
        </p:txBody>
      </p:sp>
      <p:sp>
        <p:nvSpPr>
          <p:cNvPr id="6" name="Tekstiruutu 5">
            <a:extLst>
              <a:ext uri="{FF2B5EF4-FFF2-40B4-BE49-F238E27FC236}">
                <a16:creationId xmlns:a16="http://schemas.microsoft.com/office/drawing/2014/main" id="{32F5063E-9B62-4761-4E80-BB4FF499C94E}"/>
              </a:ext>
            </a:extLst>
          </p:cNvPr>
          <p:cNvSpPr txBox="1"/>
          <p:nvPr/>
        </p:nvSpPr>
        <p:spPr>
          <a:xfrm>
            <a:off x="8005977" y="959150"/>
            <a:ext cx="662940" cy="3372068"/>
          </a:xfrm>
          <a:prstGeom prst="rect">
            <a:avLst/>
          </a:prstGeom>
          <a:solidFill>
            <a:schemeClr val="accent6"/>
          </a:solidFill>
        </p:spPr>
        <p:txBody>
          <a:bodyPr wrap="square" lIns="36000" tIns="36000" rIns="36000" bIns="36000" rtlCol="0">
            <a:spAutoFit/>
          </a:bodyPr>
          <a:lstStyle>
            <a:defPPr>
              <a:defRPr lang="fi-FI"/>
            </a:defPPr>
            <a:lvl1pPr marL="0" indent="0" algn="l" defTabSz="679871" rtl="0" eaLnBrk="1" latinLnBrk="0" hangingPunct="1">
              <a:defRPr sz="1340" kern="1200">
                <a:solidFill>
                  <a:schemeClr val="tx1"/>
                </a:solidFill>
                <a:latin typeface="+mn-lt"/>
                <a:ea typeface="+mn-ea"/>
                <a:cs typeface="+mn-cs"/>
              </a:defRPr>
            </a:lvl1pPr>
            <a:lvl2pPr marL="339932" indent="0" algn="l" defTabSz="679871" rtl="0" eaLnBrk="1" latinLnBrk="0" hangingPunct="1">
              <a:defRPr sz="1340" kern="1200">
                <a:solidFill>
                  <a:schemeClr val="tx1"/>
                </a:solidFill>
                <a:latin typeface="+mn-lt"/>
                <a:ea typeface="+mn-ea"/>
                <a:cs typeface="+mn-cs"/>
              </a:defRPr>
            </a:lvl2pPr>
            <a:lvl3pPr marL="679871" indent="0" algn="l" defTabSz="679871" rtl="0" eaLnBrk="1" latinLnBrk="0" hangingPunct="1">
              <a:defRPr sz="1340" kern="1200">
                <a:solidFill>
                  <a:schemeClr val="tx1"/>
                </a:solidFill>
                <a:latin typeface="+mn-lt"/>
                <a:ea typeface="+mn-ea"/>
                <a:cs typeface="+mn-cs"/>
              </a:defRPr>
            </a:lvl3pPr>
            <a:lvl4pPr marL="1019807" indent="0" algn="l" defTabSz="679871" rtl="0" eaLnBrk="1" latinLnBrk="0" hangingPunct="1">
              <a:defRPr sz="1340" kern="1200">
                <a:solidFill>
                  <a:schemeClr val="tx1"/>
                </a:solidFill>
                <a:latin typeface="+mn-lt"/>
                <a:ea typeface="+mn-ea"/>
                <a:cs typeface="+mn-cs"/>
              </a:defRPr>
            </a:lvl4pPr>
            <a:lvl5pPr marL="1359744" indent="0" algn="l" defTabSz="679871" rtl="0" eaLnBrk="1" latinLnBrk="0" hangingPunct="1">
              <a:defRPr sz="1340" kern="1200">
                <a:solidFill>
                  <a:schemeClr val="tx1"/>
                </a:solidFill>
                <a:latin typeface="+mn-lt"/>
                <a:ea typeface="+mn-ea"/>
                <a:cs typeface="+mn-cs"/>
              </a:defRPr>
            </a:lvl5pPr>
            <a:lvl6pPr marL="1699681" indent="0" algn="l" defTabSz="679871" rtl="0" eaLnBrk="1" latinLnBrk="0" hangingPunct="1">
              <a:defRPr sz="1340" kern="1200">
                <a:solidFill>
                  <a:schemeClr val="tx1"/>
                </a:solidFill>
                <a:latin typeface="+mn-lt"/>
                <a:ea typeface="+mn-ea"/>
                <a:cs typeface="+mn-cs"/>
              </a:defRPr>
            </a:lvl6pPr>
            <a:lvl7pPr marL="2039614" indent="0" algn="l" defTabSz="679871" rtl="0" eaLnBrk="1" latinLnBrk="0" hangingPunct="1">
              <a:defRPr sz="1340" kern="1200">
                <a:solidFill>
                  <a:schemeClr val="tx1"/>
                </a:solidFill>
                <a:latin typeface="+mn-lt"/>
                <a:ea typeface="+mn-ea"/>
                <a:cs typeface="+mn-cs"/>
              </a:defRPr>
            </a:lvl7pPr>
            <a:lvl8pPr marL="2379548" indent="0" algn="l" defTabSz="679871" rtl="0" eaLnBrk="1" latinLnBrk="0" hangingPunct="1">
              <a:defRPr sz="1340" kern="1200">
                <a:solidFill>
                  <a:schemeClr val="tx1"/>
                </a:solidFill>
                <a:latin typeface="+mn-lt"/>
                <a:ea typeface="+mn-ea"/>
                <a:cs typeface="+mn-cs"/>
              </a:defRPr>
            </a:lvl8pPr>
            <a:lvl9pPr marL="2719486" indent="0" algn="l" defTabSz="679871" rtl="0" eaLnBrk="1" latinLnBrk="0" hangingPunct="1">
              <a:defRPr sz="1340" kern="1200">
                <a:solidFill>
                  <a:schemeClr val="tx1"/>
                </a:solidFill>
                <a:latin typeface="+mn-lt"/>
                <a:ea typeface="+mn-ea"/>
                <a:cs typeface="+mn-cs"/>
              </a:defRPr>
            </a:lvl9pPr>
          </a:lstStyle>
          <a:p>
            <a:pPr algn="ctr"/>
            <a:r>
              <a:rPr lang="fi-FI" spc="-40"/>
              <a:t>Saldo-luku</a:t>
            </a:r>
          </a:p>
          <a:p>
            <a:pPr algn="ctr"/>
            <a:endParaRPr lang="fi-FI" spc="-40"/>
          </a:p>
          <a:p>
            <a:pPr algn="ctr"/>
            <a:r>
              <a:rPr lang="fi-FI" spc="-40"/>
              <a:t>7</a:t>
            </a:r>
          </a:p>
          <a:p>
            <a:pPr algn="ctr"/>
            <a:endParaRPr lang="fi-FI" spc="-40"/>
          </a:p>
          <a:p>
            <a:pPr algn="ctr"/>
            <a:endParaRPr lang="fi-FI" spc="-40"/>
          </a:p>
          <a:p>
            <a:pPr algn="ctr"/>
            <a:r>
              <a:rPr lang="fi-FI" spc="-40"/>
              <a:t>-4</a:t>
            </a:r>
          </a:p>
          <a:p>
            <a:pPr algn="ctr"/>
            <a:endParaRPr lang="fi-FI" spc="-40"/>
          </a:p>
          <a:p>
            <a:pPr algn="ctr"/>
            <a:endParaRPr lang="fi-FI" spc="-40"/>
          </a:p>
          <a:p>
            <a:pPr algn="ctr"/>
            <a:r>
              <a:rPr lang="fi-FI" spc="-40"/>
              <a:t>26</a:t>
            </a:r>
          </a:p>
          <a:p>
            <a:pPr algn="ctr"/>
            <a:endParaRPr lang="fi-FI" spc="-40"/>
          </a:p>
          <a:p>
            <a:pPr algn="ctr"/>
            <a:endParaRPr lang="fi-FI" spc="-40"/>
          </a:p>
          <a:p>
            <a:pPr algn="ctr"/>
            <a:r>
              <a:rPr lang="fi-FI" spc="-40"/>
              <a:t>47</a:t>
            </a:r>
          </a:p>
          <a:p>
            <a:pPr algn="ctr"/>
            <a:endParaRPr lang="fi-FI" spc="-40"/>
          </a:p>
          <a:p>
            <a:pPr algn="ctr"/>
            <a:endParaRPr lang="fi-FI" spc="-40"/>
          </a:p>
          <a:p>
            <a:pPr algn="ctr"/>
            <a:endParaRPr lang="fi-FI" spc="-40"/>
          </a:p>
        </p:txBody>
      </p:sp>
    </p:spTree>
    <p:extLst>
      <p:ext uri="{BB962C8B-B14F-4D97-AF65-F5344CB8AC3E}">
        <p14:creationId xmlns:p14="http://schemas.microsoft.com/office/powerpoint/2010/main" val="2860904856"/>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29AD5-6D16-8421-CE8B-1023B861694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9E13AE3E-7884-6B5D-F80E-48E9D0EF6D77}"/>
              </a:ext>
            </a:extLst>
          </p:cNvPr>
          <p:cNvSpPr>
            <a:spLocks noGrp="1"/>
          </p:cNvSpPr>
          <p:nvPr>
            <p:ph type="body" sz="quarter" idx="15"/>
          </p:nvPr>
        </p:nvSpPr>
        <p:spPr/>
        <p:txBody>
          <a:bodyPr/>
          <a:lstStyle/>
          <a:p>
            <a:r>
              <a:rPr lang="fi-FI" dirty="0">
                <a:solidFill>
                  <a:schemeClr val="tx1"/>
                </a:solidFill>
              </a:rPr>
              <a:t>Miten arvioitte investointinne kehittyvän vuonna 2026 vuoteen 2025 verrattuna? Saldoluku</a:t>
            </a:r>
          </a:p>
        </p:txBody>
      </p:sp>
      <p:sp>
        <p:nvSpPr>
          <p:cNvPr id="3" name="Dian numeron paikkamerkki 2">
            <a:extLst>
              <a:ext uri="{FF2B5EF4-FFF2-40B4-BE49-F238E27FC236}">
                <a16:creationId xmlns:a16="http://schemas.microsoft.com/office/drawing/2014/main" id="{023734D2-DCE9-3E10-0B8B-A56D9278CC5F}"/>
              </a:ext>
            </a:extLst>
          </p:cNvPr>
          <p:cNvSpPr>
            <a:spLocks noGrp="1"/>
          </p:cNvSpPr>
          <p:nvPr>
            <p:ph type="sldNum" sz="quarter" idx="12"/>
          </p:nvPr>
        </p:nvSpPr>
        <p:spPr/>
        <p:txBody>
          <a:bodyPr/>
          <a:lstStyle/>
          <a:p>
            <a:r>
              <a:rPr lang="fi-FI"/>
              <a:t>36</a:t>
            </a:r>
          </a:p>
        </p:txBody>
      </p:sp>
      <p:sp>
        <p:nvSpPr>
          <p:cNvPr id="4" name="Päivämäärän paikkamerkki 3">
            <a:extLst>
              <a:ext uri="{FF2B5EF4-FFF2-40B4-BE49-F238E27FC236}">
                <a16:creationId xmlns:a16="http://schemas.microsoft.com/office/drawing/2014/main" id="{36048155-6A78-1139-973F-469ABD9AD440}"/>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6526F4F0-9ABC-5F3F-EECD-4E5BC87F6E2D}"/>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B64D46EE-A395-4FE9-877A-755483E6070C}"/>
              </a:ext>
            </a:extLst>
          </p:cNvPr>
          <p:cNvSpPr>
            <a:spLocks noGrp="1"/>
          </p:cNvSpPr>
          <p:nvPr>
            <p:ph type="body" sz="quarter" idx="18"/>
          </p:nvPr>
        </p:nvSpPr>
        <p:spPr>
          <a:xfrm>
            <a:off x="2334682" y="4727574"/>
            <a:ext cx="5085773" cy="165163"/>
          </a:xfrm>
        </p:spPr>
        <p:txBody>
          <a:bodyPr/>
          <a:lstStyle/>
          <a:p>
            <a:r>
              <a:rPr lang="fi-FI"/>
              <a:t>Lähde: Teknologiateollisuus ry:n TeknoBaro syyskuu 2026, vastaajamäärä 308.</a:t>
            </a:r>
          </a:p>
          <a:p>
            <a:endParaRPr lang="fi-FI"/>
          </a:p>
        </p:txBody>
      </p:sp>
      <p:graphicFrame>
        <p:nvGraphicFramePr>
          <p:cNvPr id="12" name="Sisällön paikkamerkki 11">
            <a:extLst>
              <a:ext uri="{FF2B5EF4-FFF2-40B4-BE49-F238E27FC236}">
                <a16:creationId xmlns:a16="http://schemas.microsoft.com/office/drawing/2014/main" id="{72AEF7BB-2E5C-0F6D-38DC-78ED62BFCC27}"/>
              </a:ext>
            </a:extLst>
          </p:cNvPr>
          <p:cNvGraphicFramePr>
            <a:graphicFrameLocks noGrp="1"/>
          </p:cNvGraphicFramePr>
          <p:nvPr>
            <p:ph sz="quarter" idx="17"/>
            <p:extLst>
              <p:ext uri="{D42A27DB-BD31-4B8C-83A1-F6EECF244321}">
                <p14:modId xmlns:p14="http://schemas.microsoft.com/office/powerpoint/2010/main" val="2259429753"/>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53515929"/>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501DB-361B-675A-5273-F72E65C2FB43}"/>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6C4489E5-607F-2641-A258-3E6FCF6219B1}"/>
              </a:ext>
            </a:extLst>
          </p:cNvPr>
          <p:cNvSpPr>
            <a:spLocks noGrp="1"/>
          </p:cNvSpPr>
          <p:nvPr>
            <p:ph type="body" sz="quarter" idx="15"/>
          </p:nvPr>
        </p:nvSpPr>
        <p:spPr>
          <a:xfrm>
            <a:off x="251999" y="282149"/>
            <a:ext cx="8235697" cy="821163"/>
          </a:xfrm>
        </p:spPr>
        <p:txBody>
          <a:bodyPr>
            <a:normAutofit fontScale="25000" lnSpcReduction="20000"/>
          </a:bodyPr>
          <a:lstStyle/>
          <a:p>
            <a:r>
              <a:rPr lang="fi-FI" sz="8800">
                <a:solidFill>
                  <a:schemeClr val="tx1"/>
                </a:solidFill>
              </a:rPr>
              <a:t>Miten arvioitte investointinne kehittyvän vuonna 2026 vuoteen 2025 verrattuna? Alle 150 työllistävät, 249 vastaajaa</a:t>
            </a:r>
          </a:p>
          <a:p>
            <a:endParaRPr lang="fi-FI"/>
          </a:p>
        </p:txBody>
      </p:sp>
      <p:sp>
        <p:nvSpPr>
          <p:cNvPr id="3" name="Dian numeron paikkamerkki 2">
            <a:extLst>
              <a:ext uri="{FF2B5EF4-FFF2-40B4-BE49-F238E27FC236}">
                <a16:creationId xmlns:a16="http://schemas.microsoft.com/office/drawing/2014/main" id="{EB245CE1-4FDE-1E9F-25E6-E2222563513E}"/>
              </a:ext>
            </a:extLst>
          </p:cNvPr>
          <p:cNvSpPr>
            <a:spLocks noGrp="1"/>
          </p:cNvSpPr>
          <p:nvPr>
            <p:ph type="sldNum" sz="quarter" idx="12"/>
          </p:nvPr>
        </p:nvSpPr>
        <p:spPr/>
        <p:txBody>
          <a:bodyPr/>
          <a:lstStyle/>
          <a:p>
            <a:r>
              <a:rPr lang="fi-FI"/>
              <a:t>39</a:t>
            </a:r>
          </a:p>
        </p:txBody>
      </p:sp>
      <p:sp>
        <p:nvSpPr>
          <p:cNvPr id="4" name="Päivämäärän paikkamerkki 3">
            <a:extLst>
              <a:ext uri="{FF2B5EF4-FFF2-40B4-BE49-F238E27FC236}">
                <a16:creationId xmlns:a16="http://schemas.microsoft.com/office/drawing/2014/main" id="{EF67CFB7-2577-1D51-D39F-10D8873333C6}"/>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C4249123-72BA-2C1D-D658-16D3B5B1131E}"/>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03EE2E45-D5FB-C7AE-DBC3-1D7346C5608D}"/>
              </a:ext>
            </a:extLst>
          </p:cNvPr>
          <p:cNvGraphicFramePr>
            <a:graphicFrameLocks noGrp="1"/>
          </p:cNvGraphicFramePr>
          <p:nvPr>
            <p:ph sz="quarter" idx="17"/>
            <p:extLst>
              <p:ext uri="{D42A27DB-BD31-4B8C-83A1-F6EECF244321}">
                <p14:modId xmlns:p14="http://schemas.microsoft.com/office/powerpoint/2010/main" val="1023706191"/>
              </p:ext>
            </p:extLst>
          </p:nvPr>
        </p:nvGraphicFramePr>
        <p:xfrm>
          <a:off x="394705" y="1186099"/>
          <a:ext cx="7871483"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F07FFDB5-80DD-C55B-780B-CC0EDD83FD11}"/>
              </a:ext>
            </a:extLst>
          </p:cNvPr>
          <p:cNvSpPr>
            <a:spLocks noGrp="1"/>
          </p:cNvSpPr>
          <p:nvPr>
            <p:ph type="body" sz="quarter" idx="18"/>
          </p:nvPr>
        </p:nvSpPr>
        <p:spPr>
          <a:xfrm>
            <a:off x="2334682" y="4727574"/>
            <a:ext cx="4325550" cy="165163"/>
          </a:xfrm>
        </p:spPr>
        <p:txBody>
          <a:bodyPr/>
          <a:lstStyle/>
          <a:p>
            <a:r>
              <a:rPr lang="fi-FI"/>
              <a:t>Lähde: Teknologiateollisuus ry:n TeknoBaro syyskuu 2026, vastaajamäärä 308.</a:t>
            </a:r>
          </a:p>
        </p:txBody>
      </p:sp>
      <p:sp>
        <p:nvSpPr>
          <p:cNvPr id="11" name="Tekstiruutu 10">
            <a:extLst>
              <a:ext uri="{FF2B5EF4-FFF2-40B4-BE49-F238E27FC236}">
                <a16:creationId xmlns:a16="http://schemas.microsoft.com/office/drawing/2014/main" id="{09E3187B-E2C7-7CD4-041D-EF7A1C64D0F1}"/>
              </a:ext>
            </a:extLst>
          </p:cNvPr>
          <p:cNvSpPr txBox="1"/>
          <p:nvPr/>
        </p:nvSpPr>
        <p:spPr>
          <a:xfrm>
            <a:off x="6886278" y="1204879"/>
            <a:ext cx="1451169" cy="234286"/>
          </a:xfrm>
          <a:prstGeom prst="rect">
            <a:avLst/>
          </a:prstGeom>
          <a:noFill/>
        </p:spPr>
        <p:txBody>
          <a:bodyPr wrap="square" lIns="36000" tIns="36000" rIns="36000" bIns="36000" rtlCol="0">
            <a:spAutoFit/>
          </a:bodyPr>
          <a:lstStyle/>
          <a:p>
            <a:r>
              <a:rPr lang="fi-FI" sz="1050" spc="-40"/>
              <a:t>% vastaajista</a:t>
            </a:r>
          </a:p>
        </p:txBody>
      </p:sp>
      <p:sp>
        <p:nvSpPr>
          <p:cNvPr id="6" name="Tekstiruutu 5">
            <a:extLst>
              <a:ext uri="{FF2B5EF4-FFF2-40B4-BE49-F238E27FC236}">
                <a16:creationId xmlns:a16="http://schemas.microsoft.com/office/drawing/2014/main" id="{4488B8C8-A9CF-E156-E008-4B76C7214C42}"/>
              </a:ext>
            </a:extLst>
          </p:cNvPr>
          <p:cNvSpPr txBox="1"/>
          <p:nvPr/>
        </p:nvSpPr>
        <p:spPr>
          <a:xfrm>
            <a:off x="8005977" y="959150"/>
            <a:ext cx="662940" cy="3372068"/>
          </a:xfrm>
          <a:prstGeom prst="rect">
            <a:avLst/>
          </a:prstGeom>
          <a:solidFill>
            <a:schemeClr val="accent6"/>
          </a:solidFill>
        </p:spPr>
        <p:txBody>
          <a:bodyPr wrap="square" lIns="36000" tIns="36000" rIns="36000" bIns="36000" rtlCol="0">
            <a:spAutoFit/>
          </a:bodyPr>
          <a:lstStyle>
            <a:defPPr>
              <a:defRPr lang="fi-FI"/>
            </a:defPPr>
            <a:lvl1pPr marL="0" indent="0" algn="l" defTabSz="679871" rtl="0" eaLnBrk="1" latinLnBrk="0" hangingPunct="1">
              <a:defRPr sz="1340" kern="1200">
                <a:solidFill>
                  <a:schemeClr val="tx1"/>
                </a:solidFill>
                <a:latin typeface="+mn-lt"/>
                <a:ea typeface="+mn-ea"/>
                <a:cs typeface="+mn-cs"/>
              </a:defRPr>
            </a:lvl1pPr>
            <a:lvl2pPr marL="339932" indent="0" algn="l" defTabSz="679871" rtl="0" eaLnBrk="1" latinLnBrk="0" hangingPunct="1">
              <a:defRPr sz="1340" kern="1200">
                <a:solidFill>
                  <a:schemeClr val="tx1"/>
                </a:solidFill>
                <a:latin typeface="+mn-lt"/>
                <a:ea typeface="+mn-ea"/>
                <a:cs typeface="+mn-cs"/>
              </a:defRPr>
            </a:lvl2pPr>
            <a:lvl3pPr marL="679871" indent="0" algn="l" defTabSz="679871" rtl="0" eaLnBrk="1" latinLnBrk="0" hangingPunct="1">
              <a:defRPr sz="1340" kern="1200">
                <a:solidFill>
                  <a:schemeClr val="tx1"/>
                </a:solidFill>
                <a:latin typeface="+mn-lt"/>
                <a:ea typeface="+mn-ea"/>
                <a:cs typeface="+mn-cs"/>
              </a:defRPr>
            </a:lvl3pPr>
            <a:lvl4pPr marL="1019807" indent="0" algn="l" defTabSz="679871" rtl="0" eaLnBrk="1" latinLnBrk="0" hangingPunct="1">
              <a:defRPr sz="1340" kern="1200">
                <a:solidFill>
                  <a:schemeClr val="tx1"/>
                </a:solidFill>
                <a:latin typeface="+mn-lt"/>
                <a:ea typeface="+mn-ea"/>
                <a:cs typeface="+mn-cs"/>
              </a:defRPr>
            </a:lvl4pPr>
            <a:lvl5pPr marL="1359744" indent="0" algn="l" defTabSz="679871" rtl="0" eaLnBrk="1" latinLnBrk="0" hangingPunct="1">
              <a:defRPr sz="1340" kern="1200">
                <a:solidFill>
                  <a:schemeClr val="tx1"/>
                </a:solidFill>
                <a:latin typeface="+mn-lt"/>
                <a:ea typeface="+mn-ea"/>
                <a:cs typeface="+mn-cs"/>
              </a:defRPr>
            </a:lvl5pPr>
            <a:lvl6pPr marL="1699681" indent="0" algn="l" defTabSz="679871" rtl="0" eaLnBrk="1" latinLnBrk="0" hangingPunct="1">
              <a:defRPr sz="1340" kern="1200">
                <a:solidFill>
                  <a:schemeClr val="tx1"/>
                </a:solidFill>
                <a:latin typeface="+mn-lt"/>
                <a:ea typeface="+mn-ea"/>
                <a:cs typeface="+mn-cs"/>
              </a:defRPr>
            </a:lvl6pPr>
            <a:lvl7pPr marL="2039614" indent="0" algn="l" defTabSz="679871" rtl="0" eaLnBrk="1" latinLnBrk="0" hangingPunct="1">
              <a:defRPr sz="1340" kern="1200">
                <a:solidFill>
                  <a:schemeClr val="tx1"/>
                </a:solidFill>
                <a:latin typeface="+mn-lt"/>
                <a:ea typeface="+mn-ea"/>
                <a:cs typeface="+mn-cs"/>
              </a:defRPr>
            </a:lvl7pPr>
            <a:lvl8pPr marL="2379548" indent="0" algn="l" defTabSz="679871" rtl="0" eaLnBrk="1" latinLnBrk="0" hangingPunct="1">
              <a:defRPr sz="1340" kern="1200">
                <a:solidFill>
                  <a:schemeClr val="tx1"/>
                </a:solidFill>
                <a:latin typeface="+mn-lt"/>
                <a:ea typeface="+mn-ea"/>
                <a:cs typeface="+mn-cs"/>
              </a:defRPr>
            </a:lvl8pPr>
            <a:lvl9pPr marL="2719486" indent="0" algn="l" defTabSz="679871" rtl="0" eaLnBrk="1" latinLnBrk="0" hangingPunct="1">
              <a:defRPr sz="1340" kern="1200">
                <a:solidFill>
                  <a:schemeClr val="tx1"/>
                </a:solidFill>
                <a:latin typeface="+mn-lt"/>
                <a:ea typeface="+mn-ea"/>
                <a:cs typeface="+mn-cs"/>
              </a:defRPr>
            </a:lvl9pPr>
          </a:lstStyle>
          <a:p>
            <a:pPr algn="ctr"/>
            <a:r>
              <a:rPr lang="fi-FI" spc="-40"/>
              <a:t>Saldo-luku</a:t>
            </a:r>
          </a:p>
          <a:p>
            <a:pPr algn="ctr"/>
            <a:endParaRPr lang="fi-FI" spc="-40"/>
          </a:p>
          <a:p>
            <a:pPr algn="ctr"/>
            <a:r>
              <a:rPr lang="fi-FI" spc="-40"/>
              <a:t>12</a:t>
            </a:r>
          </a:p>
          <a:p>
            <a:pPr algn="ctr"/>
            <a:endParaRPr lang="fi-FI" spc="-40"/>
          </a:p>
          <a:p>
            <a:pPr algn="ctr"/>
            <a:endParaRPr lang="fi-FI" spc="-40"/>
          </a:p>
          <a:p>
            <a:pPr algn="ctr"/>
            <a:r>
              <a:rPr lang="fi-FI" spc="-40"/>
              <a:t>3</a:t>
            </a:r>
          </a:p>
          <a:p>
            <a:pPr algn="ctr"/>
            <a:endParaRPr lang="fi-FI" spc="-40"/>
          </a:p>
          <a:p>
            <a:pPr algn="ctr"/>
            <a:endParaRPr lang="fi-FI" spc="-40"/>
          </a:p>
          <a:p>
            <a:pPr algn="ctr"/>
            <a:r>
              <a:rPr lang="fi-FI" spc="-40"/>
              <a:t>20</a:t>
            </a:r>
          </a:p>
          <a:p>
            <a:pPr algn="ctr"/>
            <a:endParaRPr lang="fi-FI" spc="-40"/>
          </a:p>
          <a:p>
            <a:pPr algn="ctr"/>
            <a:endParaRPr lang="fi-FI" spc="-40"/>
          </a:p>
          <a:p>
            <a:pPr algn="ctr"/>
            <a:r>
              <a:rPr lang="fi-FI" spc="-40"/>
              <a:t>36</a:t>
            </a:r>
          </a:p>
          <a:p>
            <a:pPr algn="ctr"/>
            <a:endParaRPr lang="fi-FI" spc="-40"/>
          </a:p>
          <a:p>
            <a:pPr algn="ctr"/>
            <a:endParaRPr lang="fi-FI" spc="-40"/>
          </a:p>
          <a:p>
            <a:pPr algn="ctr"/>
            <a:endParaRPr lang="fi-FI" spc="-40"/>
          </a:p>
        </p:txBody>
      </p:sp>
    </p:spTree>
    <p:extLst>
      <p:ext uri="{BB962C8B-B14F-4D97-AF65-F5344CB8AC3E}">
        <p14:creationId xmlns:p14="http://schemas.microsoft.com/office/powerpoint/2010/main" val="2380445382"/>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2EC87-2C2A-3247-0940-214022B5C4D5}"/>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17E6C1A9-D3EB-D8A3-6C86-6CC121DB2579}"/>
              </a:ext>
            </a:extLst>
          </p:cNvPr>
          <p:cNvSpPr>
            <a:spLocks noGrp="1"/>
          </p:cNvSpPr>
          <p:nvPr>
            <p:ph type="body" sz="quarter" idx="15"/>
          </p:nvPr>
        </p:nvSpPr>
        <p:spPr>
          <a:xfrm>
            <a:off x="251999" y="282149"/>
            <a:ext cx="8131163" cy="821163"/>
          </a:xfrm>
        </p:spPr>
        <p:txBody>
          <a:bodyPr>
            <a:normAutofit fontScale="25000" lnSpcReduction="20000"/>
          </a:bodyPr>
          <a:lstStyle/>
          <a:p>
            <a:r>
              <a:rPr lang="fi-FI" sz="8800">
                <a:solidFill>
                  <a:schemeClr val="tx1"/>
                </a:solidFill>
              </a:rPr>
              <a:t>Miten arvioitte investointinne kehittyvän vuonna 2026 vuoteen 2025 verrattuna? Yli 150 työllistävät, 59 vastaajaa</a:t>
            </a:r>
          </a:p>
          <a:p>
            <a:endParaRPr lang="fi-FI"/>
          </a:p>
        </p:txBody>
      </p:sp>
      <p:sp>
        <p:nvSpPr>
          <p:cNvPr id="3" name="Dian numeron paikkamerkki 2">
            <a:extLst>
              <a:ext uri="{FF2B5EF4-FFF2-40B4-BE49-F238E27FC236}">
                <a16:creationId xmlns:a16="http://schemas.microsoft.com/office/drawing/2014/main" id="{2399FA0D-2A90-46C6-AC5E-BEE9DF6E486F}"/>
              </a:ext>
            </a:extLst>
          </p:cNvPr>
          <p:cNvSpPr>
            <a:spLocks noGrp="1"/>
          </p:cNvSpPr>
          <p:nvPr>
            <p:ph type="sldNum" sz="quarter" idx="12"/>
          </p:nvPr>
        </p:nvSpPr>
        <p:spPr/>
        <p:txBody>
          <a:bodyPr/>
          <a:lstStyle/>
          <a:p>
            <a:r>
              <a:rPr lang="fi-FI"/>
              <a:t>40</a:t>
            </a:r>
          </a:p>
        </p:txBody>
      </p:sp>
      <p:sp>
        <p:nvSpPr>
          <p:cNvPr id="4" name="Päivämäärän paikkamerkki 3">
            <a:extLst>
              <a:ext uri="{FF2B5EF4-FFF2-40B4-BE49-F238E27FC236}">
                <a16:creationId xmlns:a16="http://schemas.microsoft.com/office/drawing/2014/main" id="{4835CD7B-7BA9-A22D-408B-E59561AAA11C}"/>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4CEB8378-253A-2C04-9251-48890DC2DB2A}"/>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261A11FC-AC81-52B0-A1AE-56CFD0CB6EC9}"/>
              </a:ext>
            </a:extLst>
          </p:cNvPr>
          <p:cNvGraphicFramePr>
            <a:graphicFrameLocks noGrp="1"/>
          </p:cNvGraphicFramePr>
          <p:nvPr>
            <p:ph sz="quarter" idx="17"/>
            <p:extLst>
              <p:ext uri="{D42A27DB-BD31-4B8C-83A1-F6EECF244321}">
                <p14:modId xmlns:p14="http://schemas.microsoft.com/office/powerpoint/2010/main" val="3819027360"/>
              </p:ext>
            </p:extLst>
          </p:nvPr>
        </p:nvGraphicFramePr>
        <p:xfrm>
          <a:off x="251999" y="1220455"/>
          <a:ext cx="8050620"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5D3C80CB-1921-464A-C543-114A3102663A}"/>
              </a:ext>
            </a:extLst>
          </p:cNvPr>
          <p:cNvSpPr>
            <a:spLocks noGrp="1"/>
          </p:cNvSpPr>
          <p:nvPr>
            <p:ph type="body" sz="quarter" idx="18"/>
          </p:nvPr>
        </p:nvSpPr>
        <p:spPr>
          <a:xfrm>
            <a:off x="2334682" y="4727574"/>
            <a:ext cx="4325550" cy="165163"/>
          </a:xfrm>
        </p:spPr>
        <p:txBody>
          <a:bodyPr/>
          <a:lstStyle/>
          <a:p>
            <a:r>
              <a:rPr lang="fi-FI"/>
              <a:t>Lähde: Teknologiateollisuus ry:n TeknoBaro syyskuu 2026, vastaajamäärä 308.</a:t>
            </a:r>
          </a:p>
          <a:p>
            <a:endParaRPr lang="fi-FI"/>
          </a:p>
        </p:txBody>
      </p:sp>
      <p:sp>
        <p:nvSpPr>
          <p:cNvPr id="11" name="Tekstiruutu 10">
            <a:extLst>
              <a:ext uri="{FF2B5EF4-FFF2-40B4-BE49-F238E27FC236}">
                <a16:creationId xmlns:a16="http://schemas.microsoft.com/office/drawing/2014/main" id="{56D944AF-2189-999B-54FD-E19E6E683097}"/>
              </a:ext>
            </a:extLst>
          </p:cNvPr>
          <p:cNvSpPr txBox="1"/>
          <p:nvPr/>
        </p:nvSpPr>
        <p:spPr>
          <a:xfrm>
            <a:off x="6931993" y="1220903"/>
            <a:ext cx="1451169" cy="234286"/>
          </a:xfrm>
          <a:prstGeom prst="rect">
            <a:avLst/>
          </a:prstGeom>
          <a:noFill/>
        </p:spPr>
        <p:txBody>
          <a:bodyPr wrap="square" lIns="36000" tIns="36000" rIns="36000" bIns="36000" rtlCol="0">
            <a:spAutoFit/>
          </a:bodyPr>
          <a:lstStyle/>
          <a:p>
            <a:r>
              <a:rPr lang="fi-FI" sz="1050" spc="-40"/>
              <a:t>% vastaajista</a:t>
            </a:r>
          </a:p>
        </p:txBody>
      </p:sp>
      <p:sp>
        <p:nvSpPr>
          <p:cNvPr id="6" name="Tekstiruutu 5">
            <a:extLst>
              <a:ext uri="{FF2B5EF4-FFF2-40B4-BE49-F238E27FC236}">
                <a16:creationId xmlns:a16="http://schemas.microsoft.com/office/drawing/2014/main" id="{39A6648A-7536-5ECD-713A-82593F54388C}"/>
              </a:ext>
            </a:extLst>
          </p:cNvPr>
          <p:cNvSpPr txBox="1"/>
          <p:nvPr/>
        </p:nvSpPr>
        <p:spPr>
          <a:xfrm>
            <a:off x="8005977" y="885716"/>
            <a:ext cx="662940" cy="3372068"/>
          </a:xfrm>
          <a:prstGeom prst="rect">
            <a:avLst/>
          </a:prstGeom>
          <a:solidFill>
            <a:schemeClr val="accent6"/>
          </a:solidFill>
        </p:spPr>
        <p:txBody>
          <a:bodyPr wrap="square" lIns="36000" tIns="36000" rIns="36000" bIns="36000" rtlCol="0">
            <a:spAutoFit/>
          </a:bodyPr>
          <a:lstStyle>
            <a:defPPr>
              <a:defRPr lang="fi-FI"/>
            </a:defPPr>
            <a:lvl1pPr marL="0" indent="0" algn="l" defTabSz="679871" rtl="0" eaLnBrk="1" latinLnBrk="0" hangingPunct="1">
              <a:defRPr sz="1340" kern="1200">
                <a:solidFill>
                  <a:schemeClr val="tx1"/>
                </a:solidFill>
                <a:latin typeface="+mn-lt"/>
                <a:ea typeface="+mn-ea"/>
                <a:cs typeface="+mn-cs"/>
              </a:defRPr>
            </a:lvl1pPr>
            <a:lvl2pPr marL="339932" indent="0" algn="l" defTabSz="679871" rtl="0" eaLnBrk="1" latinLnBrk="0" hangingPunct="1">
              <a:defRPr sz="1340" kern="1200">
                <a:solidFill>
                  <a:schemeClr val="tx1"/>
                </a:solidFill>
                <a:latin typeface="+mn-lt"/>
                <a:ea typeface="+mn-ea"/>
                <a:cs typeface="+mn-cs"/>
              </a:defRPr>
            </a:lvl2pPr>
            <a:lvl3pPr marL="679871" indent="0" algn="l" defTabSz="679871" rtl="0" eaLnBrk="1" latinLnBrk="0" hangingPunct="1">
              <a:defRPr sz="1340" kern="1200">
                <a:solidFill>
                  <a:schemeClr val="tx1"/>
                </a:solidFill>
                <a:latin typeface="+mn-lt"/>
                <a:ea typeface="+mn-ea"/>
                <a:cs typeface="+mn-cs"/>
              </a:defRPr>
            </a:lvl3pPr>
            <a:lvl4pPr marL="1019807" indent="0" algn="l" defTabSz="679871" rtl="0" eaLnBrk="1" latinLnBrk="0" hangingPunct="1">
              <a:defRPr sz="1340" kern="1200">
                <a:solidFill>
                  <a:schemeClr val="tx1"/>
                </a:solidFill>
                <a:latin typeface="+mn-lt"/>
                <a:ea typeface="+mn-ea"/>
                <a:cs typeface="+mn-cs"/>
              </a:defRPr>
            </a:lvl4pPr>
            <a:lvl5pPr marL="1359744" indent="0" algn="l" defTabSz="679871" rtl="0" eaLnBrk="1" latinLnBrk="0" hangingPunct="1">
              <a:defRPr sz="1340" kern="1200">
                <a:solidFill>
                  <a:schemeClr val="tx1"/>
                </a:solidFill>
                <a:latin typeface="+mn-lt"/>
                <a:ea typeface="+mn-ea"/>
                <a:cs typeface="+mn-cs"/>
              </a:defRPr>
            </a:lvl5pPr>
            <a:lvl6pPr marL="1699681" indent="0" algn="l" defTabSz="679871" rtl="0" eaLnBrk="1" latinLnBrk="0" hangingPunct="1">
              <a:defRPr sz="1340" kern="1200">
                <a:solidFill>
                  <a:schemeClr val="tx1"/>
                </a:solidFill>
                <a:latin typeface="+mn-lt"/>
                <a:ea typeface="+mn-ea"/>
                <a:cs typeface="+mn-cs"/>
              </a:defRPr>
            </a:lvl6pPr>
            <a:lvl7pPr marL="2039614" indent="0" algn="l" defTabSz="679871" rtl="0" eaLnBrk="1" latinLnBrk="0" hangingPunct="1">
              <a:defRPr sz="1340" kern="1200">
                <a:solidFill>
                  <a:schemeClr val="tx1"/>
                </a:solidFill>
                <a:latin typeface="+mn-lt"/>
                <a:ea typeface="+mn-ea"/>
                <a:cs typeface="+mn-cs"/>
              </a:defRPr>
            </a:lvl7pPr>
            <a:lvl8pPr marL="2379548" indent="0" algn="l" defTabSz="679871" rtl="0" eaLnBrk="1" latinLnBrk="0" hangingPunct="1">
              <a:defRPr sz="1340" kern="1200">
                <a:solidFill>
                  <a:schemeClr val="tx1"/>
                </a:solidFill>
                <a:latin typeface="+mn-lt"/>
                <a:ea typeface="+mn-ea"/>
                <a:cs typeface="+mn-cs"/>
              </a:defRPr>
            </a:lvl8pPr>
            <a:lvl9pPr marL="2719486" indent="0" algn="l" defTabSz="679871" rtl="0" eaLnBrk="1" latinLnBrk="0" hangingPunct="1">
              <a:defRPr sz="1340" kern="1200">
                <a:solidFill>
                  <a:schemeClr val="tx1"/>
                </a:solidFill>
                <a:latin typeface="+mn-lt"/>
                <a:ea typeface="+mn-ea"/>
                <a:cs typeface="+mn-cs"/>
              </a:defRPr>
            </a:lvl9pPr>
          </a:lstStyle>
          <a:p>
            <a:pPr algn="ctr"/>
            <a:r>
              <a:rPr lang="fi-FI" spc="-40"/>
              <a:t>Saldo-luku</a:t>
            </a:r>
          </a:p>
          <a:p>
            <a:pPr algn="ctr"/>
            <a:endParaRPr lang="fi-FI" spc="-40"/>
          </a:p>
          <a:p>
            <a:pPr algn="ctr"/>
            <a:endParaRPr lang="fi-FI" spc="-40"/>
          </a:p>
          <a:p>
            <a:pPr algn="ctr"/>
            <a:r>
              <a:rPr lang="fi-FI" spc="-40"/>
              <a:t>19</a:t>
            </a:r>
          </a:p>
          <a:p>
            <a:pPr algn="ctr"/>
            <a:endParaRPr lang="fi-FI" spc="-40"/>
          </a:p>
          <a:p>
            <a:pPr algn="ctr"/>
            <a:endParaRPr lang="fi-FI" spc="-40"/>
          </a:p>
          <a:p>
            <a:pPr algn="ctr"/>
            <a:r>
              <a:rPr lang="fi-FI" spc="-40"/>
              <a:t>12</a:t>
            </a:r>
          </a:p>
          <a:p>
            <a:pPr algn="ctr"/>
            <a:endParaRPr lang="fi-FI" spc="-40"/>
          </a:p>
          <a:p>
            <a:pPr algn="ctr"/>
            <a:endParaRPr lang="fi-FI" spc="-40"/>
          </a:p>
          <a:p>
            <a:pPr algn="ctr"/>
            <a:r>
              <a:rPr lang="fi-FI" spc="-40"/>
              <a:t>27</a:t>
            </a:r>
          </a:p>
          <a:p>
            <a:pPr algn="ctr"/>
            <a:endParaRPr lang="fi-FI" spc="-40"/>
          </a:p>
          <a:p>
            <a:pPr algn="ctr"/>
            <a:endParaRPr lang="fi-FI" spc="-40"/>
          </a:p>
          <a:p>
            <a:pPr algn="ctr"/>
            <a:r>
              <a:rPr lang="fi-FI" spc="-40"/>
              <a:t>53</a:t>
            </a:r>
          </a:p>
          <a:p>
            <a:pPr algn="ctr"/>
            <a:endParaRPr lang="fi-FI" spc="-40"/>
          </a:p>
          <a:p>
            <a:pPr algn="ctr"/>
            <a:endParaRPr lang="fi-FI" spc="-40"/>
          </a:p>
        </p:txBody>
      </p:sp>
    </p:spTree>
    <p:extLst>
      <p:ext uri="{BB962C8B-B14F-4D97-AF65-F5344CB8AC3E}">
        <p14:creationId xmlns:p14="http://schemas.microsoft.com/office/powerpoint/2010/main" val="415539906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7934D58-F7EB-C068-7B20-1BDDC319C11D}"/>
              </a:ext>
            </a:extLst>
          </p:cNvPr>
          <p:cNvSpPr>
            <a:spLocks noGrp="1"/>
          </p:cNvSpPr>
          <p:nvPr>
            <p:ph type="body" sz="quarter" idx="15"/>
          </p:nvPr>
        </p:nvSpPr>
        <p:spPr/>
        <p:txBody>
          <a:bodyPr/>
          <a:lstStyle/>
          <a:p>
            <a:r>
              <a:rPr lang="fi-FI">
                <a:solidFill>
                  <a:schemeClr val="tx1"/>
                </a:solidFill>
              </a:rPr>
              <a:t>Investoinnit tekoälyyn</a:t>
            </a:r>
          </a:p>
        </p:txBody>
      </p:sp>
      <p:sp>
        <p:nvSpPr>
          <p:cNvPr id="3" name="Dian numeron paikkamerkki 2">
            <a:extLst>
              <a:ext uri="{FF2B5EF4-FFF2-40B4-BE49-F238E27FC236}">
                <a16:creationId xmlns:a16="http://schemas.microsoft.com/office/drawing/2014/main" id="{B1341B84-63F3-F3E9-6E82-C492379B7E04}"/>
              </a:ext>
            </a:extLst>
          </p:cNvPr>
          <p:cNvSpPr>
            <a:spLocks noGrp="1"/>
          </p:cNvSpPr>
          <p:nvPr>
            <p:ph type="sldNum" sz="quarter" idx="12"/>
          </p:nvPr>
        </p:nvSpPr>
        <p:spPr/>
        <p:txBody>
          <a:bodyPr/>
          <a:lstStyle/>
          <a:p>
            <a:r>
              <a:rPr lang="fi-FI"/>
              <a:t>41</a:t>
            </a:r>
          </a:p>
        </p:txBody>
      </p:sp>
      <p:sp>
        <p:nvSpPr>
          <p:cNvPr id="4" name="Päivämäärän paikkamerkki 3">
            <a:extLst>
              <a:ext uri="{FF2B5EF4-FFF2-40B4-BE49-F238E27FC236}">
                <a16:creationId xmlns:a16="http://schemas.microsoft.com/office/drawing/2014/main" id="{53421A99-3367-9078-F01C-E61BCF42A408}"/>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0E32F57F-E496-6E79-E7E5-F61FC0E338B2}"/>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5EA45152-DFDC-B9AB-2D8A-774BD48E9AF8}"/>
              </a:ext>
            </a:extLst>
          </p:cNvPr>
          <p:cNvSpPr>
            <a:spLocks noGrp="1"/>
          </p:cNvSpPr>
          <p:nvPr>
            <p:ph type="body" sz="quarter" idx="18"/>
          </p:nvPr>
        </p:nvSpPr>
        <p:spPr>
          <a:xfrm>
            <a:off x="2334682" y="4727574"/>
            <a:ext cx="3979979" cy="164691"/>
          </a:xfrm>
        </p:spPr>
        <p:txBody>
          <a:bodyPr/>
          <a:lstStyle/>
          <a:p>
            <a:r>
              <a:rPr lang="fi-FI"/>
              <a:t>Lähde: Teknologiateollisuus ry:n TeknoBaro syyskuu 2026, vastaajamäärä 308.</a:t>
            </a:r>
          </a:p>
          <a:p>
            <a:endParaRPr lang="fi-FI"/>
          </a:p>
        </p:txBody>
      </p:sp>
      <p:graphicFrame>
        <p:nvGraphicFramePr>
          <p:cNvPr id="8" name="Sisällön paikkamerkki 9">
            <a:extLst>
              <a:ext uri="{FF2B5EF4-FFF2-40B4-BE49-F238E27FC236}">
                <a16:creationId xmlns:a16="http://schemas.microsoft.com/office/drawing/2014/main" id="{656ADA5B-411A-01C9-B3B1-F4CD649C21AD}"/>
              </a:ext>
            </a:extLst>
          </p:cNvPr>
          <p:cNvGraphicFramePr>
            <a:graphicFrameLocks noGrp="1"/>
          </p:cNvGraphicFramePr>
          <p:nvPr>
            <p:ph sz="quarter" idx="17"/>
            <p:extLst>
              <p:ext uri="{D42A27DB-BD31-4B8C-83A1-F6EECF244321}">
                <p14:modId xmlns:p14="http://schemas.microsoft.com/office/powerpoint/2010/main" val="3984754946"/>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1819525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2F829BB2-975D-C8DE-C5AC-4DC1C2E54B09}"/>
              </a:ext>
            </a:extLst>
          </p:cNvPr>
          <p:cNvSpPr>
            <a:spLocks noGrp="1"/>
          </p:cNvSpPr>
          <p:nvPr>
            <p:ph type="body" sz="quarter" idx="15"/>
          </p:nvPr>
        </p:nvSpPr>
        <p:spPr/>
        <p:txBody>
          <a:bodyPr/>
          <a:lstStyle/>
          <a:p>
            <a:r>
              <a:rPr lang="fi-FI">
                <a:solidFill>
                  <a:schemeClr val="tx1"/>
                </a:solidFill>
              </a:rPr>
              <a:t>Investoinnit tekoälyyn, muut kuin ”emme investoi tekoälyyn” -&gt; investoi tekoälyyn edes jotain</a:t>
            </a:r>
          </a:p>
          <a:p>
            <a:endParaRPr lang="fi-FI"/>
          </a:p>
        </p:txBody>
      </p:sp>
      <p:sp>
        <p:nvSpPr>
          <p:cNvPr id="3" name="Dian numeron paikkamerkki 2">
            <a:extLst>
              <a:ext uri="{FF2B5EF4-FFF2-40B4-BE49-F238E27FC236}">
                <a16:creationId xmlns:a16="http://schemas.microsoft.com/office/drawing/2014/main" id="{29D2665F-4D9A-211B-2F25-5477F0600CD7}"/>
              </a:ext>
            </a:extLst>
          </p:cNvPr>
          <p:cNvSpPr>
            <a:spLocks noGrp="1"/>
          </p:cNvSpPr>
          <p:nvPr>
            <p:ph type="sldNum" sz="quarter" idx="12"/>
          </p:nvPr>
        </p:nvSpPr>
        <p:spPr/>
        <p:txBody>
          <a:bodyPr/>
          <a:lstStyle/>
          <a:p>
            <a:r>
              <a:rPr lang="fi-FI"/>
              <a:t>42</a:t>
            </a:r>
          </a:p>
        </p:txBody>
      </p:sp>
      <p:sp>
        <p:nvSpPr>
          <p:cNvPr id="4" name="Päivämäärän paikkamerkki 3">
            <a:extLst>
              <a:ext uri="{FF2B5EF4-FFF2-40B4-BE49-F238E27FC236}">
                <a16:creationId xmlns:a16="http://schemas.microsoft.com/office/drawing/2014/main" id="{1DBA6244-6B56-3F31-988E-AA5774D842BF}"/>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37E1D623-0701-130C-1EB2-E838B7A6DF9C}"/>
              </a:ext>
            </a:extLst>
          </p:cNvPr>
          <p:cNvSpPr>
            <a:spLocks noGrp="1"/>
          </p:cNvSpPr>
          <p:nvPr>
            <p:ph type="ftr" sz="quarter" idx="11"/>
          </p:nvPr>
        </p:nvSpPr>
        <p:spPr/>
        <p:txBody>
          <a:bodyPr/>
          <a:lstStyle/>
          <a:p>
            <a:r>
              <a:rPr lang="fi-FI"/>
              <a:t>Teknologiateollisuus</a:t>
            </a:r>
          </a:p>
        </p:txBody>
      </p:sp>
      <p:graphicFrame>
        <p:nvGraphicFramePr>
          <p:cNvPr id="10" name="Sisällön paikkamerkki 9">
            <a:extLst>
              <a:ext uri="{FF2B5EF4-FFF2-40B4-BE49-F238E27FC236}">
                <a16:creationId xmlns:a16="http://schemas.microsoft.com/office/drawing/2014/main" id="{31EC23B3-FF8F-4AB0-F52C-D7001CEB6440}"/>
              </a:ext>
            </a:extLst>
          </p:cNvPr>
          <p:cNvGraphicFramePr>
            <a:graphicFrameLocks noGrp="1"/>
          </p:cNvGraphicFramePr>
          <p:nvPr>
            <p:ph sz="quarter" idx="17"/>
            <p:extLst>
              <p:ext uri="{D42A27DB-BD31-4B8C-83A1-F6EECF244321}">
                <p14:modId xmlns:p14="http://schemas.microsoft.com/office/powerpoint/2010/main" val="365727596"/>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E289E78B-CC5C-1919-D319-E4CC11B38881}"/>
              </a:ext>
            </a:extLst>
          </p:cNvPr>
          <p:cNvSpPr>
            <a:spLocks noGrp="1"/>
          </p:cNvSpPr>
          <p:nvPr>
            <p:ph type="body" sz="quarter" idx="18"/>
          </p:nvPr>
        </p:nvSpPr>
        <p:spPr>
          <a:xfrm>
            <a:off x="2334682" y="4727574"/>
            <a:ext cx="5092351" cy="165163"/>
          </a:xfrm>
        </p:spPr>
        <p:txBody>
          <a:bodyPr/>
          <a:lstStyle/>
          <a:p>
            <a:r>
              <a:rPr lang="fi-FI"/>
              <a:t>Lähde: Teknologiateollisuus ry:n TeknoBaro kyselyt.</a:t>
            </a:r>
          </a:p>
          <a:p>
            <a:endParaRPr lang="fi-FI"/>
          </a:p>
        </p:txBody>
      </p:sp>
    </p:spTree>
    <p:extLst>
      <p:ext uri="{BB962C8B-B14F-4D97-AF65-F5344CB8AC3E}">
        <p14:creationId xmlns:p14="http://schemas.microsoft.com/office/powerpoint/2010/main" val="3662339027"/>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7934D58-F7EB-C068-7B20-1BDDC319C11D}"/>
              </a:ext>
            </a:extLst>
          </p:cNvPr>
          <p:cNvSpPr>
            <a:spLocks noGrp="1"/>
          </p:cNvSpPr>
          <p:nvPr>
            <p:ph type="body" sz="quarter" idx="15"/>
          </p:nvPr>
        </p:nvSpPr>
        <p:spPr/>
        <p:txBody>
          <a:bodyPr/>
          <a:lstStyle/>
          <a:p>
            <a:r>
              <a:rPr lang="fi-FI">
                <a:solidFill>
                  <a:schemeClr val="tx1"/>
                </a:solidFill>
              </a:rPr>
              <a:t>Investoinnit tekoälyyn, teollisuus vs palvelut, % vastaajista</a:t>
            </a:r>
            <a:endParaRPr lang="fi-FI">
              <a:solidFill>
                <a:schemeClr val="accent2"/>
              </a:solidFill>
            </a:endParaRPr>
          </a:p>
        </p:txBody>
      </p:sp>
      <p:sp>
        <p:nvSpPr>
          <p:cNvPr id="3" name="Dian numeron paikkamerkki 2">
            <a:extLst>
              <a:ext uri="{FF2B5EF4-FFF2-40B4-BE49-F238E27FC236}">
                <a16:creationId xmlns:a16="http://schemas.microsoft.com/office/drawing/2014/main" id="{B1341B84-63F3-F3E9-6E82-C492379B7E04}"/>
              </a:ext>
            </a:extLst>
          </p:cNvPr>
          <p:cNvSpPr>
            <a:spLocks noGrp="1"/>
          </p:cNvSpPr>
          <p:nvPr>
            <p:ph type="sldNum" sz="quarter" idx="12"/>
          </p:nvPr>
        </p:nvSpPr>
        <p:spPr/>
        <p:txBody>
          <a:bodyPr/>
          <a:lstStyle/>
          <a:p>
            <a:r>
              <a:rPr lang="fi-FI"/>
              <a:t>43</a:t>
            </a:r>
          </a:p>
        </p:txBody>
      </p:sp>
      <p:sp>
        <p:nvSpPr>
          <p:cNvPr id="4" name="Päivämäärän paikkamerkki 3">
            <a:extLst>
              <a:ext uri="{FF2B5EF4-FFF2-40B4-BE49-F238E27FC236}">
                <a16:creationId xmlns:a16="http://schemas.microsoft.com/office/drawing/2014/main" id="{53421A99-3367-9078-F01C-E61BCF42A408}"/>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0E32F57F-E496-6E79-E7E5-F61FC0E338B2}"/>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5EA45152-DFDC-B9AB-2D8A-774BD48E9AF8}"/>
              </a:ext>
            </a:extLst>
          </p:cNvPr>
          <p:cNvSpPr>
            <a:spLocks noGrp="1"/>
          </p:cNvSpPr>
          <p:nvPr>
            <p:ph type="body" sz="quarter" idx="18"/>
          </p:nvPr>
        </p:nvSpPr>
        <p:spPr>
          <a:xfrm>
            <a:off x="2334682" y="4727574"/>
            <a:ext cx="6437843" cy="286878"/>
          </a:xfrm>
        </p:spPr>
        <p:txBody>
          <a:bodyPr/>
          <a:lstStyle/>
          <a:p>
            <a:r>
              <a:rPr lang="fi-FI"/>
              <a:t>Lähde: Teknologiateollisuus ry:n TeknoBaro syyskuu 2026, vastaajamäärä 308.</a:t>
            </a:r>
          </a:p>
          <a:p>
            <a:r>
              <a:rPr lang="fi-FI"/>
              <a:t>Teollisuus sisältää metallien jalostuksen, kone- ja metallituoteteollisuuden sekä sähkö- ja elektroniikkateollisuuden. Palvelut sisältää suunnittelu- ja konsultointialan sekä tietotekniikan palvelualan. </a:t>
            </a:r>
          </a:p>
          <a:p>
            <a:endParaRPr lang="fi-FI"/>
          </a:p>
          <a:p>
            <a:endParaRPr lang="fi-FI"/>
          </a:p>
        </p:txBody>
      </p:sp>
      <p:graphicFrame>
        <p:nvGraphicFramePr>
          <p:cNvPr id="8" name="Sisällön paikkamerkki 9">
            <a:extLst>
              <a:ext uri="{FF2B5EF4-FFF2-40B4-BE49-F238E27FC236}">
                <a16:creationId xmlns:a16="http://schemas.microsoft.com/office/drawing/2014/main" id="{656ADA5B-411A-01C9-B3B1-F4CD649C21AD}"/>
              </a:ext>
            </a:extLst>
          </p:cNvPr>
          <p:cNvGraphicFramePr>
            <a:graphicFrameLocks noGrp="1"/>
          </p:cNvGraphicFramePr>
          <p:nvPr>
            <p:ph sz="quarter" idx="17"/>
            <p:extLst>
              <p:ext uri="{D42A27DB-BD31-4B8C-83A1-F6EECF244321}">
                <p14:modId xmlns:p14="http://schemas.microsoft.com/office/powerpoint/2010/main" val="1979903401"/>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85069679"/>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7934D58-F7EB-C068-7B20-1BDDC319C11D}"/>
              </a:ext>
            </a:extLst>
          </p:cNvPr>
          <p:cNvSpPr>
            <a:spLocks noGrp="1"/>
          </p:cNvSpPr>
          <p:nvPr>
            <p:ph type="body" sz="quarter" idx="15"/>
          </p:nvPr>
        </p:nvSpPr>
        <p:spPr/>
        <p:txBody>
          <a:bodyPr/>
          <a:lstStyle/>
          <a:p>
            <a:r>
              <a:rPr lang="fi-FI">
                <a:solidFill>
                  <a:schemeClr val="tx1"/>
                </a:solidFill>
              </a:rPr>
              <a:t>Investoinnit tekoälyyn, yrityksen koko, %  vastaajista</a:t>
            </a:r>
            <a:endParaRPr lang="fi-FI">
              <a:solidFill>
                <a:schemeClr val="accent2"/>
              </a:solidFill>
            </a:endParaRPr>
          </a:p>
        </p:txBody>
      </p:sp>
      <p:sp>
        <p:nvSpPr>
          <p:cNvPr id="3" name="Dian numeron paikkamerkki 2">
            <a:extLst>
              <a:ext uri="{FF2B5EF4-FFF2-40B4-BE49-F238E27FC236}">
                <a16:creationId xmlns:a16="http://schemas.microsoft.com/office/drawing/2014/main" id="{B1341B84-63F3-F3E9-6E82-C492379B7E04}"/>
              </a:ext>
            </a:extLst>
          </p:cNvPr>
          <p:cNvSpPr>
            <a:spLocks noGrp="1"/>
          </p:cNvSpPr>
          <p:nvPr>
            <p:ph type="sldNum" sz="quarter" idx="12"/>
          </p:nvPr>
        </p:nvSpPr>
        <p:spPr/>
        <p:txBody>
          <a:bodyPr/>
          <a:lstStyle/>
          <a:p>
            <a:r>
              <a:rPr lang="fi-FI"/>
              <a:t>44</a:t>
            </a:r>
          </a:p>
        </p:txBody>
      </p:sp>
      <p:sp>
        <p:nvSpPr>
          <p:cNvPr id="4" name="Päivämäärän paikkamerkki 3">
            <a:extLst>
              <a:ext uri="{FF2B5EF4-FFF2-40B4-BE49-F238E27FC236}">
                <a16:creationId xmlns:a16="http://schemas.microsoft.com/office/drawing/2014/main" id="{53421A99-3367-9078-F01C-E61BCF42A408}"/>
              </a:ext>
            </a:extLst>
          </p:cNvPr>
          <p:cNvSpPr>
            <a:spLocks noGrp="1"/>
          </p:cNvSpPr>
          <p:nvPr>
            <p:ph type="dt" sz="half" idx="10"/>
          </p:nvPr>
        </p:nvSpPr>
        <p:spPr/>
        <p:txBody>
          <a:bodyPr/>
          <a:lstStyle/>
          <a:p>
            <a:r>
              <a:rPr lang="fi-FI"/>
              <a:t>12.9.2026</a:t>
            </a:r>
          </a:p>
        </p:txBody>
      </p:sp>
      <p:sp>
        <p:nvSpPr>
          <p:cNvPr id="5" name="Alatunnisteen paikkamerkki 4">
            <a:extLst>
              <a:ext uri="{FF2B5EF4-FFF2-40B4-BE49-F238E27FC236}">
                <a16:creationId xmlns:a16="http://schemas.microsoft.com/office/drawing/2014/main" id="{0E32F57F-E496-6E79-E7E5-F61FC0E338B2}"/>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5EA45152-DFDC-B9AB-2D8A-774BD48E9AF8}"/>
              </a:ext>
            </a:extLst>
          </p:cNvPr>
          <p:cNvSpPr>
            <a:spLocks noGrp="1"/>
          </p:cNvSpPr>
          <p:nvPr>
            <p:ph type="body" sz="quarter" idx="18"/>
          </p:nvPr>
        </p:nvSpPr>
        <p:spPr>
          <a:xfrm>
            <a:off x="2334682" y="4727574"/>
            <a:ext cx="3979979" cy="164691"/>
          </a:xfrm>
        </p:spPr>
        <p:txBody>
          <a:bodyPr/>
          <a:lstStyle/>
          <a:p>
            <a:r>
              <a:rPr lang="fi-FI"/>
              <a:t>Lähde: Teknologiateollisuus ry:n TeknoBaro syyskuu 2026, vastaajamäärä 308.</a:t>
            </a:r>
          </a:p>
        </p:txBody>
      </p:sp>
      <p:graphicFrame>
        <p:nvGraphicFramePr>
          <p:cNvPr id="8" name="Sisällön paikkamerkki 9">
            <a:extLst>
              <a:ext uri="{FF2B5EF4-FFF2-40B4-BE49-F238E27FC236}">
                <a16:creationId xmlns:a16="http://schemas.microsoft.com/office/drawing/2014/main" id="{656ADA5B-411A-01C9-B3B1-F4CD649C21AD}"/>
              </a:ext>
            </a:extLst>
          </p:cNvPr>
          <p:cNvGraphicFramePr>
            <a:graphicFrameLocks noGrp="1"/>
          </p:cNvGraphicFramePr>
          <p:nvPr>
            <p:ph sz="quarter" idx="17"/>
            <p:extLst>
              <p:ext uri="{D42A27DB-BD31-4B8C-83A1-F6EECF244321}">
                <p14:modId xmlns:p14="http://schemas.microsoft.com/office/powerpoint/2010/main" val="164265431"/>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40951732"/>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E100E-5548-F5A4-DDDA-8BE85EDA73F1}"/>
            </a:ext>
          </a:extLst>
        </p:cNvPr>
        <p:cNvGrpSpPr/>
        <p:nvPr/>
      </p:nvGrpSpPr>
      <p:grpSpPr>
        <a:xfrm>
          <a:off x="0" y="0"/>
          <a:ext cx="0" cy="0"/>
          <a:chOff x="0" y="0"/>
          <a:chExt cx="0" cy="0"/>
        </a:xfrm>
      </p:grpSpPr>
      <p:pic>
        <p:nvPicPr>
          <p:cNvPr id="11" name="Kuvan paikkamerkki 10">
            <a:extLst>
              <a:ext uri="{FF2B5EF4-FFF2-40B4-BE49-F238E27FC236}">
                <a16:creationId xmlns:a16="http://schemas.microsoft.com/office/drawing/2014/main" id="{17B1FABF-9D92-1B03-1D09-A0BCBE57F9AE}"/>
              </a:ext>
            </a:extLst>
          </p:cNvPr>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26609" r="26609"/>
          <a:stretch/>
        </p:blipFill>
        <p:spPr>
          <a:prstGeom prst="rect">
            <a:avLst/>
          </a:prstGeom>
          <a:solidFill>
            <a:srgbClr val="FFFFFF"/>
          </a:solidFill>
        </p:spPr>
      </p:pic>
      <p:sp>
        <p:nvSpPr>
          <p:cNvPr id="6" name="Otsikko 5">
            <a:extLst>
              <a:ext uri="{FF2B5EF4-FFF2-40B4-BE49-F238E27FC236}">
                <a16:creationId xmlns:a16="http://schemas.microsoft.com/office/drawing/2014/main" id="{89A164B4-8C88-6F7A-12EF-459AD292D253}"/>
              </a:ext>
            </a:extLst>
          </p:cNvPr>
          <p:cNvSpPr>
            <a:spLocks noGrp="1"/>
          </p:cNvSpPr>
          <p:nvPr>
            <p:ph type="title"/>
          </p:nvPr>
        </p:nvSpPr>
        <p:spPr>
          <a:xfrm>
            <a:off x="361159" y="574488"/>
            <a:ext cx="5436610" cy="1553629"/>
          </a:xfrm>
        </p:spPr>
        <p:txBody>
          <a:bodyPr/>
          <a:lstStyle/>
          <a:p>
            <a:r>
              <a:rPr lang="fi-FI" dirty="0">
                <a:solidFill>
                  <a:schemeClr val="tx1"/>
                </a:solidFill>
              </a:rPr>
              <a:t>Aikasarjat tarkemmalla jaottelulla</a:t>
            </a:r>
          </a:p>
        </p:txBody>
      </p:sp>
      <p:sp>
        <p:nvSpPr>
          <p:cNvPr id="2" name="Tekstin paikkamerkki 1">
            <a:extLst>
              <a:ext uri="{FF2B5EF4-FFF2-40B4-BE49-F238E27FC236}">
                <a16:creationId xmlns:a16="http://schemas.microsoft.com/office/drawing/2014/main" id="{E2BACAB8-4082-6542-E5CE-E84E06820216}"/>
              </a:ext>
            </a:extLst>
          </p:cNvPr>
          <p:cNvSpPr>
            <a:spLocks noGrp="1"/>
          </p:cNvSpPr>
          <p:nvPr>
            <p:ph type="body" sz="quarter" idx="4294967295"/>
          </p:nvPr>
        </p:nvSpPr>
        <p:spPr>
          <a:xfrm>
            <a:off x="361159" y="2219388"/>
            <a:ext cx="4425950" cy="1698625"/>
          </a:xfrm>
        </p:spPr>
        <p:txBody>
          <a:bodyPr>
            <a:normAutofit lnSpcReduction="10000"/>
          </a:bodyPr>
          <a:lstStyle/>
          <a:p>
            <a:pPr marL="21600" indent="0">
              <a:lnSpc>
                <a:spcPct val="110000"/>
              </a:lnSpc>
              <a:buNone/>
            </a:pPr>
            <a:r>
              <a:rPr lang="fi-FI" sz="1050" dirty="0"/>
              <a:t>Saldoluku: Saldoluku on positiivista kehitystä kuvanneiden osuus vähennettynä negatiivista kehitystä kuvanneiden osuudella. Jos esimerkiksi 30 % vastaajista on vastannut uusien tilausten kasvaneen, 50 % pysyneen ennallaan ja 20 % vähentyneen, saldoluku on 30 – 20 eli +10.  </a:t>
            </a:r>
          </a:p>
        </p:txBody>
      </p:sp>
      <p:sp>
        <p:nvSpPr>
          <p:cNvPr id="3" name="Dian numeron paikkamerkki 2">
            <a:extLst>
              <a:ext uri="{FF2B5EF4-FFF2-40B4-BE49-F238E27FC236}">
                <a16:creationId xmlns:a16="http://schemas.microsoft.com/office/drawing/2014/main" id="{966ACA55-96B8-C90D-8758-629DA52FFEF1}"/>
              </a:ext>
            </a:extLst>
          </p:cNvPr>
          <p:cNvSpPr>
            <a:spLocks noGrp="1"/>
          </p:cNvSpPr>
          <p:nvPr>
            <p:ph type="sldNum" sz="quarter" idx="4294967295"/>
          </p:nvPr>
        </p:nvSpPr>
        <p:spPr>
          <a:xfrm>
            <a:off x="8280400" y="4729163"/>
            <a:ext cx="863600" cy="165100"/>
          </a:xfrm>
        </p:spPr>
        <p:txBody>
          <a:bodyPr/>
          <a:lstStyle/>
          <a:p>
            <a:r>
              <a:rPr lang="fi-FI"/>
              <a:t>6</a:t>
            </a:r>
          </a:p>
        </p:txBody>
      </p:sp>
    </p:spTree>
    <p:extLst>
      <p:ext uri="{BB962C8B-B14F-4D97-AF65-F5344CB8AC3E}">
        <p14:creationId xmlns:p14="http://schemas.microsoft.com/office/powerpoint/2010/main" val="2600449162"/>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C02FA8-6F7C-68F7-0EA2-97723ACB3FD5}"/>
              </a:ext>
            </a:extLst>
          </p:cNvPr>
          <p:cNvSpPr>
            <a:spLocks noGrp="1"/>
          </p:cNvSpPr>
          <p:nvPr>
            <p:ph type="title"/>
          </p:nvPr>
        </p:nvSpPr>
        <p:spPr/>
        <p:txBody>
          <a:bodyPr/>
          <a:lstStyle/>
          <a:p>
            <a:r>
              <a:rPr lang="fi-FI" dirty="0"/>
              <a:t>Teollisuus</a:t>
            </a:r>
          </a:p>
        </p:txBody>
      </p:sp>
      <p:sp>
        <p:nvSpPr>
          <p:cNvPr id="3" name="Alatunnisteen paikkamerkki 2">
            <a:extLst>
              <a:ext uri="{FF2B5EF4-FFF2-40B4-BE49-F238E27FC236}">
                <a16:creationId xmlns:a16="http://schemas.microsoft.com/office/drawing/2014/main" id="{EB133DC6-7AFA-19BB-C3CE-BF3AD1FDA7A9}"/>
              </a:ext>
            </a:extLst>
          </p:cNvPr>
          <p:cNvSpPr>
            <a:spLocks noGrp="1"/>
          </p:cNvSpPr>
          <p:nvPr>
            <p:ph type="ftr" sz="quarter" idx="11"/>
          </p:nvPr>
        </p:nvSpPr>
        <p:spPr/>
        <p:txBody>
          <a:bodyPr/>
          <a:lstStyle/>
          <a:p>
            <a:r>
              <a:rPr lang="fi-FI"/>
              <a:t>Teknologiateollisuus</a:t>
            </a:r>
          </a:p>
        </p:txBody>
      </p:sp>
    </p:spTree>
    <p:extLst>
      <p:ext uri="{BB962C8B-B14F-4D97-AF65-F5344CB8AC3E}">
        <p14:creationId xmlns:p14="http://schemas.microsoft.com/office/powerpoint/2010/main" val="2017695144"/>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53ACB-F095-6174-AD5F-8EA86916B8CE}"/>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307C1BDF-160A-3554-4CA8-E007A655A04F}"/>
              </a:ext>
            </a:extLst>
          </p:cNvPr>
          <p:cNvSpPr>
            <a:spLocks noGrp="1"/>
          </p:cNvSpPr>
          <p:nvPr>
            <p:ph type="body" sz="quarter" idx="15"/>
          </p:nvPr>
        </p:nvSpPr>
        <p:spPr/>
        <p:txBody>
          <a:bodyPr/>
          <a:lstStyle/>
          <a:p>
            <a:r>
              <a:rPr lang="fi-FI" dirty="0">
                <a:solidFill>
                  <a:schemeClr val="tx1"/>
                </a:solidFill>
              </a:rPr>
              <a:t>Miten kuvaisit yrityksesi tilannetta nyt  seuraavilla osa-alueilla verrattuna noin kolmen kuukauden takaiseen tilanteeseen? Saldoluku </a:t>
            </a:r>
          </a:p>
        </p:txBody>
      </p:sp>
      <p:sp>
        <p:nvSpPr>
          <p:cNvPr id="3" name="Dian numeron paikkamerkki 2">
            <a:extLst>
              <a:ext uri="{FF2B5EF4-FFF2-40B4-BE49-F238E27FC236}">
                <a16:creationId xmlns:a16="http://schemas.microsoft.com/office/drawing/2014/main" id="{D0FCE7DE-9C73-9E6B-D5BB-9550F3B4C8CE}"/>
              </a:ext>
            </a:extLst>
          </p:cNvPr>
          <p:cNvSpPr>
            <a:spLocks noGrp="1"/>
          </p:cNvSpPr>
          <p:nvPr>
            <p:ph type="sldNum" sz="quarter" idx="12"/>
          </p:nvPr>
        </p:nvSpPr>
        <p:spPr/>
        <p:txBody>
          <a:bodyPr/>
          <a:lstStyle/>
          <a:p>
            <a:r>
              <a:rPr lang="fi-FI"/>
              <a:t>9</a:t>
            </a:r>
          </a:p>
        </p:txBody>
      </p:sp>
      <p:sp>
        <p:nvSpPr>
          <p:cNvPr id="5" name="Alatunnisteen paikkamerkki 4">
            <a:extLst>
              <a:ext uri="{FF2B5EF4-FFF2-40B4-BE49-F238E27FC236}">
                <a16:creationId xmlns:a16="http://schemas.microsoft.com/office/drawing/2014/main" id="{21ADCADA-66D9-88D2-478E-F1B35ECFDD3E}"/>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94B025BE-9349-7AB9-3CA1-97049A2A1F75}"/>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a:p>
            <a:endParaRPr lang="fi-FI"/>
          </a:p>
        </p:txBody>
      </p:sp>
      <p:sp>
        <p:nvSpPr>
          <p:cNvPr id="6" name="Tekstiruutu 5">
            <a:extLst>
              <a:ext uri="{FF2B5EF4-FFF2-40B4-BE49-F238E27FC236}">
                <a16:creationId xmlns:a16="http://schemas.microsoft.com/office/drawing/2014/main" id="{17BB93E6-9ED7-CE76-8A5D-9F0E7B1D0ED4}"/>
              </a:ext>
            </a:extLst>
          </p:cNvPr>
          <p:cNvSpPr txBox="1"/>
          <p:nvPr/>
        </p:nvSpPr>
        <p:spPr>
          <a:xfrm>
            <a:off x="6373944" y="3871447"/>
            <a:ext cx="2618494" cy="488201"/>
          </a:xfrm>
          <a:prstGeom prst="rect">
            <a:avLst/>
          </a:prstGeom>
          <a:solidFill>
            <a:schemeClr val="accent3"/>
          </a:solidFill>
        </p:spPr>
        <p:txBody>
          <a:bodyPr wrap="square" lIns="36000" tIns="36000" rIns="36000" bIns="36000" rtlCol="0">
            <a:spAutoFit/>
          </a:bodyPr>
          <a:lstStyle/>
          <a:p>
            <a:r>
              <a:rPr lang="fi-FI" sz="900" spc="-40" dirty="0"/>
              <a:t>Kun saldoluku on plussalla, enemmistö muutosta arvioineista arvioi tilanteen parantuvan tulevina kuukausina.</a:t>
            </a:r>
          </a:p>
        </p:txBody>
      </p:sp>
      <p:graphicFrame>
        <p:nvGraphicFramePr>
          <p:cNvPr id="11" name="Sisällön paikkamerkki 10">
            <a:extLst>
              <a:ext uri="{FF2B5EF4-FFF2-40B4-BE49-F238E27FC236}">
                <a16:creationId xmlns:a16="http://schemas.microsoft.com/office/drawing/2014/main" id="{F4159A8C-2661-D86B-F16C-0B1BE0271247}"/>
              </a:ext>
            </a:extLst>
          </p:cNvPr>
          <p:cNvGraphicFramePr>
            <a:graphicFrameLocks noGrp="1"/>
          </p:cNvGraphicFramePr>
          <p:nvPr>
            <p:ph sz="quarter" idx="17"/>
            <p:extLst>
              <p:ext uri="{D42A27DB-BD31-4B8C-83A1-F6EECF244321}">
                <p14:modId xmlns:p14="http://schemas.microsoft.com/office/powerpoint/2010/main" val="3989963943"/>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63A947CC-D970-D27B-6885-BB8D848D85BD}"/>
              </a:ext>
            </a:extLst>
          </p:cNvPr>
          <p:cNvGraphicFramePr>
            <a:graphicFrameLocks/>
          </p:cNvGraphicFramePr>
          <p:nvPr>
            <p:extLst>
              <p:ext uri="{D42A27DB-BD31-4B8C-83A1-F6EECF244321}">
                <p14:modId xmlns:p14="http://schemas.microsoft.com/office/powerpoint/2010/main" val="4063737092"/>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38888530"/>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D8BEF-50CE-C172-BD50-D795C6508F75}"/>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940FE8C6-5E1E-5517-F99D-4013E39A6634}"/>
              </a:ext>
            </a:extLst>
          </p:cNvPr>
          <p:cNvSpPr>
            <a:spLocks noGrp="1"/>
          </p:cNvSpPr>
          <p:nvPr>
            <p:ph type="body" sz="quarter" idx="15"/>
          </p:nvPr>
        </p:nvSpPr>
        <p:spPr/>
        <p:txBody>
          <a:bodyPr/>
          <a:lstStyle/>
          <a:p>
            <a:r>
              <a:rPr lang="fi-FI" dirty="0">
                <a:solidFill>
                  <a:schemeClr val="tx1"/>
                </a:solidFill>
              </a:rPr>
              <a:t>Miten kuvaisit yrityksesi tilannetta nyt  seuraavilla osa-alueilla verrattuna noin kolmen kuukauden takaiseen tilanteeseen? Saldoluku </a:t>
            </a:r>
          </a:p>
        </p:txBody>
      </p:sp>
      <p:sp>
        <p:nvSpPr>
          <p:cNvPr id="3" name="Dian numeron paikkamerkki 2">
            <a:extLst>
              <a:ext uri="{FF2B5EF4-FFF2-40B4-BE49-F238E27FC236}">
                <a16:creationId xmlns:a16="http://schemas.microsoft.com/office/drawing/2014/main" id="{21A5229E-A54B-42CF-EF7D-0FE16E2972F7}"/>
              </a:ext>
            </a:extLst>
          </p:cNvPr>
          <p:cNvSpPr>
            <a:spLocks noGrp="1"/>
          </p:cNvSpPr>
          <p:nvPr>
            <p:ph type="sldNum" sz="quarter" idx="12"/>
          </p:nvPr>
        </p:nvSpPr>
        <p:spPr/>
        <p:txBody>
          <a:bodyPr/>
          <a:lstStyle/>
          <a:p>
            <a:r>
              <a:rPr lang="fi-FI"/>
              <a:t>9</a:t>
            </a:r>
          </a:p>
        </p:txBody>
      </p:sp>
      <p:sp>
        <p:nvSpPr>
          <p:cNvPr id="5" name="Alatunnisteen paikkamerkki 4">
            <a:extLst>
              <a:ext uri="{FF2B5EF4-FFF2-40B4-BE49-F238E27FC236}">
                <a16:creationId xmlns:a16="http://schemas.microsoft.com/office/drawing/2014/main" id="{48ED9092-6BA0-40CE-A0AF-416121C5D720}"/>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67E2C061-4B91-9A01-7BA1-78F7AE7B0C05}"/>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a:p>
            <a:endParaRPr lang="fi-FI"/>
          </a:p>
        </p:txBody>
      </p:sp>
      <p:graphicFrame>
        <p:nvGraphicFramePr>
          <p:cNvPr id="11" name="Sisällön paikkamerkki 10">
            <a:extLst>
              <a:ext uri="{FF2B5EF4-FFF2-40B4-BE49-F238E27FC236}">
                <a16:creationId xmlns:a16="http://schemas.microsoft.com/office/drawing/2014/main" id="{BC701B6A-2D74-7561-9CC6-9CD7A218277F}"/>
              </a:ext>
            </a:extLst>
          </p:cNvPr>
          <p:cNvGraphicFramePr>
            <a:graphicFrameLocks noGrp="1"/>
          </p:cNvGraphicFramePr>
          <p:nvPr>
            <p:ph sz="quarter" idx="17"/>
            <p:extLst>
              <p:ext uri="{D42A27DB-BD31-4B8C-83A1-F6EECF244321}">
                <p14:modId xmlns:p14="http://schemas.microsoft.com/office/powerpoint/2010/main" val="54869459"/>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2C8B80B2-150A-0DE3-0EB2-1ED39AC8737B}"/>
              </a:ext>
            </a:extLst>
          </p:cNvPr>
          <p:cNvGraphicFramePr>
            <a:graphicFrameLocks/>
          </p:cNvGraphicFramePr>
          <p:nvPr>
            <p:extLst>
              <p:ext uri="{D42A27DB-BD31-4B8C-83A1-F6EECF244321}">
                <p14:modId xmlns:p14="http://schemas.microsoft.com/office/powerpoint/2010/main" val="2158283158"/>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78227643"/>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F0584-52FB-974E-2311-4669938BD33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6EDAB358-82E0-5566-3E03-3CDB241FDC54}"/>
              </a:ext>
            </a:extLst>
          </p:cNvPr>
          <p:cNvSpPr>
            <a:spLocks noGrp="1"/>
          </p:cNvSpPr>
          <p:nvPr>
            <p:ph type="body" sz="quarter" idx="15"/>
          </p:nvPr>
        </p:nvSpPr>
        <p:spPr/>
        <p:txBody>
          <a:bodyPr/>
          <a:lstStyle/>
          <a:p>
            <a:r>
              <a:rPr lang="fi-FI" dirty="0">
                <a:solidFill>
                  <a:schemeClr val="tx1"/>
                </a:solidFill>
              </a:rPr>
              <a:t>Miten arvioit tilanteenne kehittyvän seuraavan kolmen kuukauden aikana? Saldoluku </a:t>
            </a:r>
          </a:p>
        </p:txBody>
      </p:sp>
      <p:sp>
        <p:nvSpPr>
          <p:cNvPr id="3" name="Dian numeron paikkamerkki 2">
            <a:extLst>
              <a:ext uri="{FF2B5EF4-FFF2-40B4-BE49-F238E27FC236}">
                <a16:creationId xmlns:a16="http://schemas.microsoft.com/office/drawing/2014/main" id="{2DBE759D-E8BD-D90E-710E-038DACDCA727}"/>
              </a:ext>
            </a:extLst>
          </p:cNvPr>
          <p:cNvSpPr>
            <a:spLocks noGrp="1"/>
          </p:cNvSpPr>
          <p:nvPr>
            <p:ph type="sldNum" sz="quarter" idx="12"/>
          </p:nvPr>
        </p:nvSpPr>
        <p:spPr/>
        <p:txBody>
          <a:bodyPr/>
          <a:lstStyle/>
          <a:p>
            <a:r>
              <a:rPr lang="fi-FI"/>
              <a:t>9</a:t>
            </a:r>
          </a:p>
        </p:txBody>
      </p:sp>
      <p:sp>
        <p:nvSpPr>
          <p:cNvPr id="5" name="Alatunnisteen paikkamerkki 4">
            <a:extLst>
              <a:ext uri="{FF2B5EF4-FFF2-40B4-BE49-F238E27FC236}">
                <a16:creationId xmlns:a16="http://schemas.microsoft.com/office/drawing/2014/main" id="{B3CED78A-278D-A9DD-E3C8-665FC2F2C0E2}"/>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AE84F741-329C-E084-AB3D-876A88D6D2C1}"/>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a:p>
            <a:endParaRPr lang="fi-FI"/>
          </a:p>
        </p:txBody>
      </p:sp>
      <p:graphicFrame>
        <p:nvGraphicFramePr>
          <p:cNvPr id="11" name="Sisällön paikkamerkki 10">
            <a:extLst>
              <a:ext uri="{FF2B5EF4-FFF2-40B4-BE49-F238E27FC236}">
                <a16:creationId xmlns:a16="http://schemas.microsoft.com/office/drawing/2014/main" id="{687FF853-162A-DA45-B9C3-5D4896069F2C}"/>
              </a:ext>
            </a:extLst>
          </p:cNvPr>
          <p:cNvGraphicFramePr>
            <a:graphicFrameLocks noGrp="1"/>
          </p:cNvGraphicFramePr>
          <p:nvPr>
            <p:ph sz="quarter" idx="17"/>
            <p:extLst>
              <p:ext uri="{D42A27DB-BD31-4B8C-83A1-F6EECF244321}">
                <p14:modId xmlns:p14="http://schemas.microsoft.com/office/powerpoint/2010/main" val="2833119100"/>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BA15B075-69AE-3376-4569-79CEEB596E86}"/>
              </a:ext>
            </a:extLst>
          </p:cNvPr>
          <p:cNvGraphicFramePr>
            <a:graphicFrameLocks/>
          </p:cNvGraphicFramePr>
          <p:nvPr>
            <p:extLst>
              <p:ext uri="{D42A27DB-BD31-4B8C-83A1-F6EECF244321}">
                <p14:modId xmlns:p14="http://schemas.microsoft.com/office/powerpoint/2010/main" val="511906122"/>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57143273"/>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BF5AB-2898-5503-C123-A7AE90A298E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D5FB1EAD-0B44-CF83-3759-27EB4E5F374A}"/>
              </a:ext>
            </a:extLst>
          </p:cNvPr>
          <p:cNvSpPr>
            <a:spLocks noGrp="1"/>
          </p:cNvSpPr>
          <p:nvPr>
            <p:ph type="title"/>
          </p:nvPr>
        </p:nvSpPr>
        <p:spPr/>
        <p:txBody>
          <a:bodyPr/>
          <a:lstStyle/>
          <a:p>
            <a:r>
              <a:rPr lang="fi-FI" dirty="0"/>
              <a:t>Palvelut</a:t>
            </a:r>
          </a:p>
        </p:txBody>
      </p:sp>
      <p:sp>
        <p:nvSpPr>
          <p:cNvPr id="3" name="Alatunnisteen paikkamerkki 2">
            <a:extLst>
              <a:ext uri="{FF2B5EF4-FFF2-40B4-BE49-F238E27FC236}">
                <a16:creationId xmlns:a16="http://schemas.microsoft.com/office/drawing/2014/main" id="{BFBC44BE-8BB8-3CB0-5488-B5294EBA1D6F}"/>
              </a:ext>
            </a:extLst>
          </p:cNvPr>
          <p:cNvSpPr>
            <a:spLocks noGrp="1"/>
          </p:cNvSpPr>
          <p:nvPr>
            <p:ph type="ftr" sz="quarter" idx="11"/>
          </p:nvPr>
        </p:nvSpPr>
        <p:spPr/>
        <p:txBody>
          <a:bodyPr/>
          <a:lstStyle/>
          <a:p>
            <a:r>
              <a:rPr lang="fi-FI"/>
              <a:t>Teknologiateollisuus</a:t>
            </a:r>
          </a:p>
        </p:txBody>
      </p:sp>
    </p:spTree>
    <p:extLst>
      <p:ext uri="{BB962C8B-B14F-4D97-AF65-F5344CB8AC3E}">
        <p14:creationId xmlns:p14="http://schemas.microsoft.com/office/powerpoint/2010/main" val="425323782"/>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87DC2-B1E7-FA96-C294-A3FA28BB38B6}"/>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032A7018-E6DF-165F-1251-2FFC043DF746}"/>
              </a:ext>
            </a:extLst>
          </p:cNvPr>
          <p:cNvSpPr>
            <a:spLocks noGrp="1"/>
          </p:cNvSpPr>
          <p:nvPr>
            <p:ph type="body" sz="quarter" idx="15"/>
          </p:nvPr>
        </p:nvSpPr>
        <p:spPr/>
        <p:txBody>
          <a:bodyPr/>
          <a:lstStyle/>
          <a:p>
            <a:r>
              <a:rPr lang="fi-FI" dirty="0">
                <a:solidFill>
                  <a:schemeClr val="tx1"/>
                </a:solidFill>
              </a:rPr>
              <a:t>Miten kuvaisit yrityksesi tilannetta nyt  seuraavilla osa-alueilla verrattuna noin kolmen kuukauden takaiseen tilanteeseen? Saldoluku </a:t>
            </a:r>
          </a:p>
        </p:txBody>
      </p:sp>
      <p:sp>
        <p:nvSpPr>
          <p:cNvPr id="3" name="Dian numeron paikkamerkki 2">
            <a:extLst>
              <a:ext uri="{FF2B5EF4-FFF2-40B4-BE49-F238E27FC236}">
                <a16:creationId xmlns:a16="http://schemas.microsoft.com/office/drawing/2014/main" id="{F789FFBB-7A11-8C4B-0AFA-F54656F2A815}"/>
              </a:ext>
            </a:extLst>
          </p:cNvPr>
          <p:cNvSpPr>
            <a:spLocks noGrp="1"/>
          </p:cNvSpPr>
          <p:nvPr>
            <p:ph type="sldNum" sz="quarter" idx="12"/>
          </p:nvPr>
        </p:nvSpPr>
        <p:spPr/>
        <p:txBody>
          <a:bodyPr/>
          <a:lstStyle/>
          <a:p>
            <a:r>
              <a:rPr lang="fi-FI"/>
              <a:t>9</a:t>
            </a:r>
          </a:p>
        </p:txBody>
      </p:sp>
      <p:sp>
        <p:nvSpPr>
          <p:cNvPr id="5" name="Alatunnisteen paikkamerkki 4">
            <a:extLst>
              <a:ext uri="{FF2B5EF4-FFF2-40B4-BE49-F238E27FC236}">
                <a16:creationId xmlns:a16="http://schemas.microsoft.com/office/drawing/2014/main" id="{D83106BC-1C5C-8A9F-EFCA-06BF523D1561}"/>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DE7BE485-9A77-3F20-7851-E7541D51F8CD}"/>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a:p>
            <a:endParaRPr lang="fi-FI"/>
          </a:p>
        </p:txBody>
      </p:sp>
      <p:graphicFrame>
        <p:nvGraphicFramePr>
          <p:cNvPr id="11" name="Sisällön paikkamerkki 10">
            <a:extLst>
              <a:ext uri="{FF2B5EF4-FFF2-40B4-BE49-F238E27FC236}">
                <a16:creationId xmlns:a16="http://schemas.microsoft.com/office/drawing/2014/main" id="{CAC2745C-22C3-4585-4594-BD0E477825FE}"/>
              </a:ext>
            </a:extLst>
          </p:cNvPr>
          <p:cNvGraphicFramePr>
            <a:graphicFrameLocks noGrp="1"/>
          </p:cNvGraphicFramePr>
          <p:nvPr>
            <p:ph sz="quarter" idx="17"/>
            <p:extLst>
              <p:ext uri="{D42A27DB-BD31-4B8C-83A1-F6EECF244321}">
                <p14:modId xmlns:p14="http://schemas.microsoft.com/office/powerpoint/2010/main" val="2546208485"/>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5D3F0763-EBBE-4837-C303-54B12DA4F673}"/>
              </a:ext>
            </a:extLst>
          </p:cNvPr>
          <p:cNvGraphicFramePr>
            <a:graphicFrameLocks/>
          </p:cNvGraphicFramePr>
          <p:nvPr>
            <p:extLst>
              <p:ext uri="{D42A27DB-BD31-4B8C-83A1-F6EECF244321}">
                <p14:modId xmlns:p14="http://schemas.microsoft.com/office/powerpoint/2010/main" val="3936797792"/>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00642447"/>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028DF-7C09-B2AF-25B4-7345EF05E7D3}"/>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69C7859-5CC4-8C38-93A7-C175F6D8B587}"/>
              </a:ext>
            </a:extLst>
          </p:cNvPr>
          <p:cNvSpPr>
            <a:spLocks noGrp="1"/>
          </p:cNvSpPr>
          <p:nvPr>
            <p:ph type="body" sz="quarter" idx="15"/>
          </p:nvPr>
        </p:nvSpPr>
        <p:spPr/>
        <p:txBody>
          <a:bodyPr/>
          <a:lstStyle/>
          <a:p>
            <a:r>
              <a:rPr lang="fi-FI" dirty="0">
                <a:solidFill>
                  <a:schemeClr val="tx1"/>
                </a:solidFill>
              </a:rPr>
              <a:t>Miten kuvaisit yrityksesi tilannetta nyt  seuraavilla osa-alueilla verrattuna noin kolmen kuukauden takaiseen tilanteeseen? Saldoluku </a:t>
            </a:r>
          </a:p>
        </p:txBody>
      </p:sp>
      <p:sp>
        <p:nvSpPr>
          <p:cNvPr id="3" name="Dian numeron paikkamerkki 2">
            <a:extLst>
              <a:ext uri="{FF2B5EF4-FFF2-40B4-BE49-F238E27FC236}">
                <a16:creationId xmlns:a16="http://schemas.microsoft.com/office/drawing/2014/main" id="{900B996F-1389-BFB3-2421-B257DA7AF4B3}"/>
              </a:ext>
            </a:extLst>
          </p:cNvPr>
          <p:cNvSpPr>
            <a:spLocks noGrp="1"/>
          </p:cNvSpPr>
          <p:nvPr>
            <p:ph type="sldNum" sz="quarter" idx="12"/>
          </p:nvPr>
        </p:nvSpPr>
        <p:spPr/>
        <p:txBody>
          <a:bodyPr/>
          <a:lstStyle/>
          <a:p>
            <a:r>
              <a:rPr lang="fi-FI"/>
              <a:t>9</a:t>
            </a:r>
          </a:p>
        </p:txBody>
      </p:sp>
      <p:sp>
        <p:nvSpPr>
          <p:cNvPr id="5" name="Alatunnisteen paikkamerkki 4">
            <a:extLst>
              <a:ext uri="{FF2B5EF4-FFF2-40B4-BE49-F238E27FC236}">
                <a16:creationId xmlns:a16="http://schemas.microsoft.com/office/drawing/2014/main" id="{C4DDF107-DCF4-CBE0-D5CA-12F3E5FE7931}"/>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75DF146C-1E16-5982-EBFD-C2BBAD38F5E7}"/>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a:p>
            <a:endParaRPr lang="fi-FI"/>
          </a:p>
        </p:txBody>
      </p:sp>
      <p:graphicFrame>
        <p:nvGraphicFramePr>
          <p:cNvPr id="11" name="Sisällön paikkamerkki 10">
            <a:extLst>
              <a:ext uri="{FF2B5EF4-FFF2-40B4-BE49-F238E27FC236}">
                <a16:creationId xmlns:a16="http://schemas.microsoft.com/office/drawing/2014/main" id="{46ACB14D-A801-83F1-E8B0-4478AB2917FE}"/>
              </a:ext>
            </a:extLst>
          </p:cNvPr>
          <p:cNvGraphicFramePr>
            <a:graphicFrameLocks noGrp="1"/>
          </p:cNvGraphicFramePr>
          <p:nvPr>
            <p:ph sz="quarter" idx="17"/>
            <p:extLst>
              <p:ext uri="{D42A27DB-BD31-4B8C-83A1-F6EECF244321}">
                <p14:modId xmlns:p14="http://schemas.microsoft.com/office/powerpoint/2010/main" val="2981194642"/>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AEC173EE-20C1-4AEB-0CCF-AAC98F33FD5C}"/>
              </a:ext>
            </a:extLst>
          </p:cNvPr>
          <p:cNvGraphicFramePr>
            <a:graphicFrameLocks/>
          </p:cNvGraphicFramePr>
          <p:nvPr>
            <p:extLst>
              <p:ext uri="{D42A27DB-BD31-4B8C-83A1-F6EECF244321}">
                <p14:modId xmlns:p14="http://schemas.microsoft.com/office/powerpoint/2010/main" val="2803645491"/>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47841349"/>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CD588-E11C-CF3B-8202-72B18358C334}"/>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A55231B5-4149-81D6-02E6-3834CFCDD4BF}"/>
              </a:ext>
            </a:extLst>
          </p:cNvPr>
          <p:cNvSpPr>
            <a:spLocks noGrp="1"/>
          </p:cNvSpPr>
          <p:nvPr>
            <p:ph type="body" sz="quarter" idx="15"/>
          </p:nvPr>
        </p:nvSpPr>
        <p:spPr/>
        <p:txBody>
          <a:bodyPr/>
          <a:lstStyle/>
          <a:p>
            <a:r>
              <a:rPr lang="fi-FI" dirty="0">
                <a:solidFill>
                  <a:schemeClr val="tx1"/>
                </a:solidFill>
              </a:rPr>
              <a:t>Miten arvioit tilanteenne kehittyvän seuraavan kolmen kuukauden aikana? Saldoluku </a:t>
            </a:r>
          </a:p>
        </p:txBody>
      </p:sp>
      <p:sp>
        <p:nvSpPr>
          <p:cNvPr id="3" name="Dian numeron paikkamerkki 2">
            <a:extLst>
              <a:ext uri="{FF2B5EF4-FFF2-40B4-BE49-F238E27FC236}">
                <a16:creationId xmlns:a16="http://schemas.microsoft.com/office/drawing/2014/main" id="{707BDC7E-B220-FF44-BEF5-B569FF16D6E8}"/>
              </a:ext>
            </a:extLst>
          </p:cNvPr>
          <p:cNvSpPr>
            <a:spLocks noGrp="1"/>
          </p:cNvSpPr>
          <p:nvPr>
            <p:ph type="sldNum" sz="quarter" idx="12"/>
          </p:nvPr>
        </p:nvSpPr>
        <p:spPr/>
        <p:txBody>
          <a:bodyPr/>
          <a:lstStyle/>
          <a:p>
            <a:r>
              <a:rPr lang="fi-FI"/>
              <a:t>9</a:t>
            </a:r>
          </a:p>
        </p:txBody>
      </p:sp>
      <p:sp>
        <p:nvSpPr>
          <p:cNvPr id="5" name="Alatunnisteen paikkamerkki 4">
            <a:extLst>
              <a:ext uri="{FF2B5EF4-FFF2-40B4-BE49-F238E27FC236}">
                <a16:creationId xmlns:a16="http://schemas.microsoft.com/office/drawing/2014/main" id="{06DA3F33-821A-1284-F9A5-478237097DEB}"/>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3812BBE4-5E45-D55E-7239-CF045D8FB6D0}"/>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a:p>
            <a:endParaRPr lang="fi-FI"/>
          </a:p>
        </p:txBody>
      </p:sp>
      <p:graphicFrame>
        <p:nvGraphicFramePr>
          <p:cNvPr id="11" name="Sisällön paikkamerkki 10">
            <a:extLst>
              <a:ext uri="{FF2B5EF4-FFF2-40B4-BE49-F238E27FC236}">
                <a16:creationId xmlns:a16="http://schemas.microsoft.com/office/drawing/2014/main" id="{820C795C-A5C9-7E81-94ED-FAAE0C50816E}"/>
              </a:ext>
            </a:extLst>
          </p:cNvPr>
          <p:cNvGraphicFramePr>
            <a:graphicFrameLocks noGrp="1"/>
          </p:cNvGraphicFramePr>
          <p:nvPr>
            <p:ph sz="quarter" idx="17"/>
            <p:extLst>
              <p:ext uri="{D42A27DB-BD31-4B8C-83A1-F6EECF244321}">
                <p14:modId xmlns:p14="http://schemas.microsoft.com/office/powerpoint/2010/main" val="3942988504"/>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7EB19F6D-C726-C963-6147-FD5E6FC450C5}"/>
              </a:ext>
            </a:extLst>
          </p:cNvPr>
          <p:cNvGraphicFramePr>
            <a:graphicFrameLocks/>
          </p:cNvGraphicFramePr>
          <p:nvPr>
            <p:extLst>
              <p:ext uri="{D42A27DB-BD31-4B8C-83A1-F6EECF244321}">
                <p14:modId xmlns:p14="http://schemas.microsoft.com/office/powerpoint/2010/main" val="4112992369"/>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01531443"/>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E3685-5745-D4DB-9BB2-6B311329685A}"/>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5A94F3D-07B4-08F8-8557-95ED6952764E}"/>
              </a:ext>
            </a:extLst>
          </p:cNvPr>
          <p:cNvSpPr>
            <a:spLocks noGrp="1"/>
          </p:cNvSpPr>
          <p:nvPr>
            <p:ph type="title"/>
          </p:nvPr>
        </p:nvSpPr>
        <p:spPr/>
        <p:txBody>
          <a:bodyPr/>
          <a:lstStyle/>
          <a:p>
            <a:r>
              <a:rPr lang="fi-FI" dirty="0"/>
              <a:t>Yli 150 työllistävät</a:t>
            </a:r>
          </a:p>
        </p:txBody>
      </p:sp>
      <p:sp>
        <p:nvSpPr>
          <p:cNvPr id="3" name="Alatunnisteen paikkamerkki 2">
            <a:extLst>
              <a:ext uri="{FF2B5EF4-FFF2-40B4-BE49-F238E27FC236}">
                <a16:creationId xmlns:a16="http://schemas.microsoft.com/office/drawing/2014/main" id="{FCAEC755-B43E-D725-5DA1-823CA1A4344A}"/>
              </a:ext>
            </a:extLst>
          </p:cNvPr>
          <p:cNvSpPr>
            <a:spLocks noGrp="1"/>
          </p:cNvSpPr>
          <p:nvPr>
            <p:ph type="ftr" sz="quarter" idx="11"/>
          </p:nvPr>
        </p:nvSpPr>
        <p:spPr/>
        <p:txBody>
          <a:bodyPr/>
          <a:lstStyle/>
          <a:p>
            <a:r>
              <a:rPr lang="fi-FI"/>
              <a:t>Teknologiateollisuus</a:t>
            </a:r>
          </a:p>
        </p:txBody>
      </p:sp>
    </p:spTree>
    <p:extLst>
      <p:ext uri="{BB962C8B-B14F-4D97-AF65-F5344CB8AC3E}">
        <p14:creationId xmlns:p14="http://schemas.microsoft.com/office/powerpoint/2010/main" val="223400011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5D1C3-09EF-CCA2-C90A-E141B1EC2B9B}"/>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06B1962C-11BA-DB3D-4F26-B108E2BBE756}"/>
              </a:ext>
            </a:extLst>
          </p:cNvPr>
          <p:cNvSpPr>
            <a:spLocks noGrp="1"/>
          </p:cNvSpPr>
          <p:nvPr>
            <p:ph type="body" sz="quarter" idx="15"/>
          </p:nvPr>
        </p:nvSpPr>
        <p:spPr/>
        <p:txBody>
          <a:bodyPr/>
          <a:lstStyle/>
          <a:p>
            <a:r>
              <a:rPr lang="fi-FI" dirty="0">
                <a:solidFill>
                  <a:schemeClr val="tx1"/>
                </a:solidFill>
              </a:rPr>
              <a:t>Miten kuvaisit yrityksesi tilannetta nyt  seuraavilla osa-alueilla verrattuna noin kolmen kuukauden takaiseen tilanteeseen? Saldoluku </a:t>
            </a:r>
          </a:p>
        </p:txBody>
      </p:sp>
      <p:sp>
        <p:nvSpPr>
          <p:cNvPr id="3" name="Dian numeron paikkamerkki 2">
            <a:extLst>
              <a:ext uri="{FF2B5EF4-FFF2-40B4-BE49-F238E27FC236}">
                <a16:creationId xmlns:a16="http://schemas.microsoft.com/office/drawing/2014/main" id="{0D4CC161-3A85-1006-5B37-060B3E4636E9}"/>
              </a:ext>
            </a:extLst>
          </p:cNvPr>
          <p:cNvSpPr>
            <a:spLocks noGrp="1"/>
          </p:cNvSpPr>
          <p:nvPr>
            <p:ph type="sldNum" sz="quarter" idx="12"/>
          </p:nvPr>
        </p:nvSpPr>
        <p:spPr/>
        <p:txBody>
          <a:bodyPr/>
          <a:lstStyle/>
          <a:p>
            <a:r>
              <a:rPr lang="fi-FI"/>
              <a:t>9</a:t>
            </a:r>
          </a:p>
        </p:txBody>
      </p:sp>
      <p:sp>
        <p:nvSpPr>
          <p:cNvPr id="5" name="Alatunnisteen paikkamerkki 4">
            <a:extLst>
              <a:ext uri="{FF2B5EF4-FFF2-40B4-BE49-F238E27FC236}">
                <a16:creationId xmlns:a16="http://schemas.microsoft.com/office/drawing/2014/main" id="{7941FE21-6DEA-17DE-FD57-ECF2B355C19D}"/>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28DAD160-FF4E-3D89-686D-F9FCD50C05AB}"/>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a:p>
            <a:endParaRPr lang="fi-FI"/>
          </a:p>
        </p:txBody>
      </p:sp>
      <p:graphicFrame>
        <p:nvGraphicFramePr>
          <p:cNvPr id="11" name="Sisällön paikkamerkki 10">
            <a:extLst>
              <a:ext uri="{FF2B5EF4-FFF2-40B4-BE49-F238E27FC236}">
                <a16:creationId xmlns:a16="http://schemas.microsoft.com/office/drawing/2014/main" id="{A2167AD0-5F4A-888D-76D5-153D66EE7FD8}"/>
              </a:ext>
            </a:extLst>
          </p:cNvPr>
          <p:cNvGraphicFramePr>
            <a:graphicFrameLocks noGrp="1"/>
          </p:cNvGraphicFramePr>
          <p:nvPr>
            <p:ph sz="quarter" idx="17"/>
            <p:extLst>
              <p:ext uri="{D42A27DB-BD31-4B8C-83A1-F6EECF244321}">
                <p14:modId xmlns:p14="http://schemas.microsoft.com/office/powerpoint/2010/main" val="4184783434"/>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8A2CF5C5-CA6F-7C08-B66C-204E873C2B3D}"/>
              </a:ext>
            </a:extLst>
          </p:cNvPr>
          <p:cNvGraphicFramePr>
            <a:graphicFrameLocks/>
          </p:cNvGraphicFramePr>
          <p:nvPr>
            <p:extLst>
              <p:ext uri="{D42A27DB-BD31-4B8C-83A1-F6EECF244321}">
                <p14:modId xmlns:p14="http://schemas.microsoft.com/office/powerpoint/2010/main" val="3605917851"/>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92145875"/>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FE4FB-6593-0938-B81B-37FB148061FD}"/>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4B8EF733-3C2F-4225-497D-D8E337A4BC4C}"/>
              </a:ext>
            </a:extLst>
          </p:cNvPr>
          <p:cNvSpPr>
            <a:spLocks noGrp="1"/>
          </p:cNvSpPr>
          <p:nvPr>
            <p:ph type="body" sz="quarter" idx="15"/>
          </p:nvPr>
        </p:nvSpPr>
        <p:spPr/>
        <p:txBody>
          <a:bodyPr/>
          <a:lstStyle/>
          <a:p>
            <a:r>
              <a:rPr lang="fi-FI" dirty="0">
                <a:solidFill>
                  <a:schemeClr val="tx1"/>
                </a:solidFill>
              </a:rPr>
              <a:t>Miten kuvaisit yrityksesi tilannetta nyt  seuraavilla osa-alueilla verrattuna noin kolmen kuukauden takaiseen tilanteeseen? Saldoluku </a:t>
            </a:r>
          </a:p>
        </p:txBody>
      </p:sp>
      <p:sp>
        <p:nvSpPr>
          <p:cNvPr id="3" name="Dian numeron paikkamerkki 2">
            <a:extLst>
              <a:ext uri="{FF2B5EF4-FFF2-40B4-BE49-F238E27FC236}">
                <a16:creationId xmlns:a16="http://schemas.microsoft.com/office/drawing/2014/main" id="{2ECE0DDA-DAD9-26C2-D86A-D9992ADA5543}"/>
              </a:ext>
            </a:extLst>
          </p:cNvPr>
          <p:cNvSpPr>
            <a:spLocks noGrp="1"/>
          </p:cNvSpPr>
          <p:nvPr>
            <p:ph type="sldNum" sz="quarter" idx="12"/>
          </p:nvPr>
        </p:nvSpPr>
        <p:spPr/>
        <p:txBody>
          <a:bodyPr/>
          <a:lstStyle/>
          <a:p>
            <a:r>
              <a:rPr lang="fi-FI"/>
              <a:t>9</a:t>
            </a:r>
          </a:p>
        </p:txBody>
      </p:sp>
      <p:sp>
        <p:nvSpPr>
          <p:cNvPr id="5" name="Alatunnisteen paikkamerkki 4">
            <a:extLst>
              <a:ext uri="{FF2B5EF4-FFF2-40B4-BE49-F238E27FC236}">
                <a16:creationId xmlns:a16="http://schemas.microsoft.com/office/drawing/2014/main" id="{6FD37147-84FE-E44A-409D-8769ED406E66}"/>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22BC7AAC-8E01-8543-BAE2-072CDE295884}"/>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a:p>
            <a:endParaRPr lang="fi-FI"/>
          </a:p>
        </p:txBody>
      </p:sp>
      <p:graphicFrame>
        <p:nvGraphicFramePr>
          <p:cNvPr id="11" name="Sisällön paikkamerkki 10">
            <a:extLst>
              <a:ext uri="{FF2B5EF4-FFF2-40B4-BE49-F238E27FC236}">
                <a16:creationId xmlns:a16="http://schemas.microsoft.com/office/drawing/2014/main" id="{7FDB1A95-0B65-0E63-9695-07EDA095B7B7}"/>
              </a:ext>
            </a:extLst>
          </p:cNvPr>
          <p:cNvGraphicFramePr>
            <a:graphicFrameLocks noGrp="1"/>
          </p:cNvGraphicFramePr>
          <p:nvPr>
            <p:ph sz="quarter" idx="17"/>
            <p:extLst>
              <p:ext uri="{D42A27DB-BD31-4B8C-83A1-F6EECF244321}">
                <p14:modId xmlns:p14="http://schemas.microsoft.com/office/powerpoint/2010/main" val="1779238915"/>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0A30DFC9-8E05-A29B-79B2-295F8A5FA63B}"/>
              </a:ext>
            </a:extLst>
          </p:cNvPr>
          <p:cNvGraphicFramePr>
            <a:graphicFrameLocks/>
          </p:cNvGraphicFramePr>
          <p:nvPr>
            <p:extLst>
              <p:ext uri="{D42A27DB-BD31-4B8C-83A1-F6EECF244321}">
                <p14:modId xmlns:p14="http://schemas.microsoft.com/office/powerpoint/2010/main" val="2465122940"/>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48744115"/>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DAC15-EB63-326B-B222-3963E4658942}"/>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656B0EBF-E217-49A2-0CED-3BE4BF887730}"/>
              </a:ext>
            </a:extLst>
          </p:cNvPr>
          <p:cNvSpPr>
            <a:spLocks noGrp="1"/>
          </p:cNvSpPr>
          <p:nvPr>
            <p:ph type="body" sz="quarter" idx="15"/>
          </p:nvPr>
        </p:nvSpPr>
        <p:spPr/>
        <p:txBody>
          <a:bodyPr/>
          <a:lstStyle/>
          <a:p>
            <a:r>
              <a:rPr lang="fi-FI" dirty="0">
                <a:solidFill>
                  <a:schemeClr val="tx1"/>
                </a:solidFill>
              </a:rPr>
              <a:t>Miten arvioit tilanteenne kehittyvän seuraavan kolmen kuukauden aikana? Saldoluku </a:t>
            </a:r>
          </a:p>
        </p:txBody>
      </p:sp>
      <p:sp>
        <p:nvSpPr>
          <p:cNvPr id="3" name="Dian numeron paikkamerkki 2">
            <a:extLst>
              <a:ext uri="{FF2B5EF4-FFF2-40B4-BE49-F238E27FC236}">
                <a16:creationId xmlns:a16="http://schemas.microsoft.com/office/drawing/2014/main" id="{C2728EC2-39A5-9697-86DD-2BE009FB93C4}"/>
              </a:ext>
            </a:extLst>
          </p:cNvPr>
          <p:cNvSpPr>
            <a:spLocks noGrp="1"/>
          </p:cNvSpPr>
          <p:nvPr>
            <p:ph type="sldNum" sz="quarter" idx="12"/>
          </p:nvPr>
        </p:nvSpPr>
        <p:spPr/>
        <p:txBody>
          <a:bodyPr/>
          <a:lstStyle/>
          <a:p>
            <a:r>
              <a:rPr lang="fi-FI"/>
              <a:t>9</a:t>
            </a:r>
          </a:p>
        </p:txBody>
      </p:sp>
      <p:sp>
        <p:nvSpPr>
          <p:cNvPr id="5" name="Alatunnisteen paikkamerkki 4">
            <a:extLst>
              <a:ext uri="{FF2B5EF4-FFF2-40B4-BE49-F238E27FC236}">
                <a16:creationId xmlns:a16="http://schemas.microsoft.com/office/drawing/2014/main" id="{8BC3C175-C7F2-D380-EBF7-94879888A5C1}"/>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BE6D104A-C51E-FDCF-C7DE-95BCFEE817B3}"/>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a:p>
            <a:endParaRPr lang="fi-FI"/>
          </a:p>
        </p:txBody>
      </p:sp>
      <p:graphicFrame>
        <p:nvGraphicFramePr>
          <p:cNvPr id="11" name="Sisällön paikkamerkki 10">
            <a:extLst>
              <a:ext uri="{FF2B5EF4-FFF2-40B4-BE49-F238E27FC236}">
                <a16:creationId xmlns:a16="http://schemas.microsoft.com/office/drawing/2014/main" id="{E4349718-4E12-8A32-632E-DFC8773E6574}"/>
              </a:ext>
            </a:extLst>
          </p:cNvPr>
          <p:cNvGraphicFramePr>
            <a:graphicFrameLocks noGrp="1"/>
          </p:cNvGraphicFramePr>
          <p:nvPr>
            <p:ph sz="quarter" idx="17"/>
            <p:extLst>
              <p:ext uri="{D42A27DB-BD31-4B8C-83A1-F6EECF244321}">
                <p14:modId xmlns:p14="http://schemas.microsoft.com/office/powerpoint/2010/main" val="3710018408"/>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E044E538-CC60-3895-329A-9FD9835814D4}"/>
              </a:ext>
            </a:extLst>
          </p:cNvPr>
          <p:cNvGraphicFramePr>
            <a:graphicFrameLocks/>
          </p:cNvGraphicFramePr>
          <p:nvPr>
            <p:extLst>
              <p:ext uri="{D42A27DB-BD31-4B8C-83A1-F6EECF244321}">
                <p14:modId xmlns:p14="http://schemas.microsoft.com/office/powerpoint/2010/main" val="119819457"/>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80506682"/>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56210-3017-656D-5593-35F908A1A849}"/>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BC53D19-73EA-B592-8735-564A631C1958}"/>
              </a:ext>
            </a:extLst>
          </p:cNvPr>
          <p:cNvSpPr>
            <a:spLocks noGrp="1"/>
          </p:cNvSpPr>
          <p:nvPr>
            <p:ph type="title"/>
          </p:nvPr>
        </p:nvSpPr>
        <p:spPr/>
        <p:txBody>
          <a:bodyPr/>
          <a:lstStyle/>
          <a:p>
            <a:r>
              <a:rPr lang="fi-FI" dirty="0"/>
              <a:t>Alle 150 työllistävät</a:t>
            </a:r>
          </a:p>
        </p:txBody>
      </p:sp>
      <p:sp>
        <p:nvSpPr>
          <p:cNvPr id="3" name="Alatunnisteen paikkamerkki 2">
            <a:extLst>
              <a:ext uri="{FF2B5EF4-FFF2-40B4-BE49-F238E27FC236}">
                <a16:creationId xmlns:a16="http://schemas.microsoft.com/office/drawing/2014/main" id="{868F97AC-85A6-1AB4-62C2-8A1E80600A8B}"/>
              </a:ext>
            </a:extLst>
          </p:cNvPr>
          <p:cNvSpPr>
            <a:spLocks noGrp="1"/>
          </p:cNvSpPr>
          <p:nvPr>
            <p:ph type="ftr" sz="quarter" idx="11"/>
          </p:nvPr>
        </p:nvSpPr>
        <p:spPr/>
        <p:txBody>
          <a:bodyPr/>
          <a:lstStyle/>
          <a:p>
            <a:r>
              <a:rPr lang="fi-FI"/>
              <a:t>Teknologiateollisuus</a:t>
            </a:r>
          </a:p>
        </p:txBody>
      </p:sp>
    </p:spTree>
    <p:extLst>
      <p:ext uri="{BB962C8B-B14F-4D97-AF65-F5344CB8AC3E}">
        <p14:creationId xmlns:p14="http://schemas.microsoft.com/office/powerpoint/2010/main" val="3197504034"/>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D1CB1-5725-48AE-FE0A-0FBA6F0CD06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290C3A87-E038-BDAF-62EF-4BDA1597AD9B}"/>
              </a:ext>
            </a:extLst>
          </p:cNvPr>
          <p:cNvSpPr>
            <a:spLocks noGrp="1"/>
          </p:cNvSpPr>
          <p:nvPr>
            <p:ph type="body" sz="quarter" idx="15"/>
          </p:nvPr>
        </p:nvSpPr>
        <p:spPr/>
        <p:txBody>
          <a:bodyPr/>
          <a:lstStyle/>
          <a:p>
            <a:r>
              <a:rPr lang="fi-FI" dirty="0">
                <a:solidFill>
                  <a:schemeClr val="tx1"/>
                </a:solidFill>
              </a:rPr>
              <a:t>Miten kuvaisit yrityksesi tilannetta nyt  seuraavilla osa-alueilla verrattuna noin kolmen kuukauden takaiseen tilanteeseen? Saldoluku </a:t>
            </a:r>
          </a:p>
        </p:txBody>
      </p:sp>
      <p:sp>
        <p:nvSpPr>
          <p:cNvPr id="3" name="Dian numeron paikkamerkki 2">
            <a:extLst>
              <a:ext uri="{FF2B5EF4-FFF2-40B4-BE49-F238E27FC236}">
                <a16:creationId xmlns:a16="http://schemas.microsoft.com/office/drawing/2014/main" id="{B22A9C62-6E5E-A9DB-20AB-79173EA27F47}"/>
              </a:ext>
            </a:extLst>
          </p:cNvPr>
          <p:cNvSpPr>
            <a:spLocks noGrp="1"/>
          </p:cNvSpPr>
          <p:nvPr>
            <p:ph type="sldNum" sz="quarter" idx="12"/>
          </p:nvPr>
        </p:nvSpPr>
        <p:spPr/>
        <p:txBody>
          <a:bodyPr/>
          <a:lstStyle/>
          <a:p>
            <a:r>
              <a:rPr lang="fi-FI"/>
              <a:t>9</a:t>
            </a:r>
          </a:p>
        </p:txBody>
      </p:sp>
      <p:sp>
        <p:nvSpPr>
          <p:cNvPr id="5" name="Alatunnisteen paikkamerkki 4">
            <a:extLst>
              <a:ext uri="{FF2B5EF4-FFF2-40B4-BE49-F238E27FC236}">
                <a16:creationId xmlns:a16="http://schemas.microsoft.com/office/drawing/2014/main" id="{1818D242-F3F1-710B-4056-6F24ED175332}"/>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D5D1C68F-FFE3-73ED-B295-8FEB7D94FFF2}"/>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a:p>
            <a:endParaRPr lang="fi-FI"/>
          </a:p>
        </p:txBody>
      </p:sp>
      <p:graphicFrame>
        <p:nvGraphicFramePr>
          <p:cNvPr id="11" name="Sisällön paikkamerkki 10">
            <a:extLst>
              <a:ext uri="{FF2B5EF4-FFF2-40B4-BE49-F238E27FC236}">
                <a16:creationId xmlns:a16="http://schemas.microsoft.com/office/drawing/2014/main" id="{A0A826C4-DA97-8ACA-BCE7-3F48A3C06423}"/>
              </a:ext>
            </a:extLst>
          </p:cNvPr>
          <p:cNvGraphicFramePr>
            <a:graphicFrameLocks noGrp="1"/>
          </p:cNvGraphicFramePr>
          <p:nvPr>
            <p:ph sz="quarter" idx="17"/>
            <p:extLst>
              <p:ext uri="{D42A27DB-BD31-4B8C-83A1-F6EECF244321}">
                <p14:modId xmlns:p14="http://schemas.microsoft.com/office/powerpoint/2010/main" val="3115320080"/>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43BD571C-6E6A-47F4-354B-3F00C50AD1DB}"/>
              </a:ext>
            </a:extLst>
          </p:cNvPr>
          <p:cNvGraphicFramePr>
            <a:graphicFrameLocks/>
          </p:cNvGraphicFramePr>
          <p:nvPr>
            <p:extLst>
              <p:ext uri="{D42A27DB-BD31-4B8C-83A1-F6EECF244321}">
                <p14:modId xmlns:p14="http://schemas.microsoft.com/office/powerpoint/2010/main" val="4082136642"/>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25731524"/>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98C82-B2A5-A6E1-44F7-30B4B784F1C2}"/>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F4A08199-3863-E012-D2C1-29F3A1956B20}"/>
              </a:ext>
            </a:extLst>
          </p:cNvPr>
          <p:cNvSpPr>
            <a:spLocks noGrp="1"/>
          </p:cNvSpPr>
          <p:nvPr>
            <p:ph type="body" sz="quarter" idx="15"/>
          </p:nvPr>
        </p:nvSpPr>
        <p:spPr/>
        <p:txBody>
          <a:bodyPr/>
          <a:lstStyle/>
          <a:p>
            <a:r>
              <a:rPr lang="fi-FI" dirty="0">
                <a:solidFill>
                  <a:schemeClr val="tx1"/>
                </a:solidFill>
              </a:rPr>
              <a:t>Miten kuvaisit yrityksesi tilannetta nyt  seuraavilla osa-alueilla verrattuna noin kolmen kuukauden takaiseen tilanteeseen? Saldoluku </a:t>
            </a:r>
          </a:p>
        </p:txBody>
      </p:sp>
      <p:sp>
        <p:nvSpPr>
          <p:cNvPr id="3" name="Dian numeron paikkamerkki 2">
            <a:extLst>
              <a:ext uri="{FF2B5EF4-FFF2-40B4-BE49-F238E27FC236}">
                <a16:creationId xmlns:a16="http://schemas.microsoft.com/office/drawing/2014/main" id="{211404C1-DF41-CFDD-6DEA-149F9FAF4279}"/>
              </a:ext>
            </a:extLst>
          </p:cNvPr>
          <p:cNvSpPr>
            <a:spLocks noGrp="1"/>
          </p:cNvSpPr>
          <p:nvPr>
            <p:ph type="sldNum" sz="quarter" idx="12"/>
          </p:nvPr>
        </p:nvSpPr>
        <p:spPr/>
        <p:txBody>
          <a:bodyPr/>
          <a:lstStyle/>
          <a:p>
            <a:r>
              <a:rPr lang="fi-FI"/>
              <a:t>9</a:t>
            </a:r>
          </a:p>
        </p:txBody>
      </p:sp>
      <p:sp>
        <p:nvSpPr>
          <p:cNvPr id="5" name="Alatunnisteen paikkamerkki 4">
            <a:extLst>
              <a:ext uri="{FF2B5EF4-FFF2-40B4-BE49-F238E27FC236}">
                <a16:creationId xmlns:a16="http://schemas.microsoft.com/office/drawing/2014/main" id="{2C3A68CA-9525-AB26-4B66-A71D33A564CD}"/>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CF19CD87-D133-42F5-5AE2-3B2BE4394C81}"/>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a:p>
            <a:endParaRPr lang="fi-FI"/>
          </a:p>
        </p:txBody>
      </p:sp>
      <p:graphicFrame>
        <p:nvGraphicFramePr>
          <p:cNvPr id="11" name="Sisällön paikkamerkki 10">
            <a:extLst>
              <a:ext uri="{FF2B5EF4-FFF2-40B4-BE49-F238E27FC236}">
                <a16:creationId xmlns:a16="http://schemas.microsoft.com/office/drawing/2014/main" id="{0C259580-CA97-FB3B-D017-B0D2C50DB24B}"/>
              </a:ext>
            </a:extLst>
          </p:cNvPr>
          <p:cNvGraphicFramePr>
            <a:graphicFrameLocks noGrp="1"/>
          </p:cNvGraphicFramePr>
          <p:nvPr>
            <p:ph sz="quarter" idx="17"/>
            <p:extLst>
              <p:ext uri="{D42A27DB-BD31-4B8C-83A1-F6EECF244321}">
                <p14:modId xmlns:p14="http://schemas.microsoft.com/office/powerpoint/2010/main" val="907996816"/>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D0282E74-0237-8083-4221-FACDDBB03DBB}"/>
              </a:ext>
            </a:extLst>
          </p:cNvPr>
          <p:cNvGraphicFramePr>
            <a:graphicFrameLocks/>
          </p:cNvGraphicFramePr>
          <p:nvPr>
            <p:extLst>
              <p:ext uri="{D42A27DB-BD31-4B8C-83A1-F6EECF244321}">
                <p14:modId xmlns:p14="http://schemas.microsoft.com/office/powerpoint/2010/main" val="3794071194"/>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40819260"/>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EB02D-3392-2586-986F-435A4DA65FA0}"/>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5C05050-F4FA-F0F3-E230-E031E03990A5}"/>
              </a:ext>
            </a:extLst>
          </p:cNvPr>
          <p:cNvSpPr>
            <a:spLocks noGrp="1"/>
          </p:cNvSpPr>
          <p:nvPr>
            <p:ph type="body" sz="quarter" idx="15"/>
          </p:nvPr>
        </p:nvSpPr>
        <p:spPr/>
        <p:txBody>
          <a:bodyPr/>
          <a:lstStyle/>
          <a:p>
            <a:r>
              <a:rPr lang="fi-FI" dirty="0">
                <a:solidFill>
                  <a:schemeClr val="tx1"/>
                </a:solidFill>
              </a:rPr>
              <a:t>Miten arvioit tilanteenne kehittyvän seuraavan kolmen kuukauden aikana? Saldoluku </a:t>
            </a:r>
          </a:p>
        </p:txBody>
      </p:sp>
      <p:sp>
        <p:nvSpPr>
          <p:cNvPr id="3" name="Dian numeron paikkamerkki 2">
            <a:extLst>
              <a:ext uri="{FF2B5EF4-FFF2-40B4-BE49-F238E27FC236}">
                <a16:creationId xmlns:a16="http://schemas.microsoft.com/office/drawing/2014/main" id="{E6B1ACDD-CBE0-6BDE-A3D8-3DFB8021E354}"/>
              </a:ext>
            </a:extLst>
          </p:cNvPr>
          <p:cNvSpPr>
            <a:spLocks noGrp="1"/>
          </p:cNvSpPr>
          <p:nvPr>
            <p:ph type="sldNum" sz="quarter" idx="12"/>
          </p:nvPr>
        </p:nvSpPr>
        <p:spPr/>
        <p:txBody>
          <a:bodyPr/>
          <a:lstStyle/>
          <a:p>
            <a:r>
              <a:rPr lang="fi-FI"/>
              <a:t>9</a:t>
            </a:r>
          </a:p>
        </p:txBody>
      </p:sp>
      <p:sp>
        <p:nvSpPr>
          <p:cNvPr id="5" name="Alatunnisteen paikkamerkki 4">
            <a:extLst>
              <a:ext uri="{FF2B5EF4-FFF2-40B4-BE49-F238E27FC236}">
                <a16:creationId xmlns:a16="http://schemas.microsoft.com/office/drawing/2014/main" id="{7407EE79-7F55-B97D-AD18-081B07A619E4}"/>
              </a:ext>
            </a:extLst>
          </p:cNvPr>
          <p:cNvSpPr>
            <a:spLocks noGrp="1"/>
          </p:cNvSpPr>
          <p:nvPr>
            <p:ph type="ftr" sz="quarter" idx="11"/>
          </p:nvPr>
        </p:nvSpPr>
        <p:spPr/>
        <p:txBody>
          <a:bodyPr/>
          <a:lstStyle/>
          <a:p>
            <a:r>
              <a:rPr lang="fi-FI"/>
              <a:t>Teknologiateollisuus</a:t>
            </a:r>
          </a:p>
        </p:txBody>
      </p:sp>
      <p:sp>
        <p:nvSpPr>
          <p:cNvPr id="7" name="Tekstin paikkamerkki 6">
            <a:extLst>
              <a:ext uri="{FF2B5EF4-FFF2-40B4-BE49-F238E27FC236}">
                <a16:creationId xmlns:a16="http://schemas.microsoft.com/office/drawing/2014/main" id="{D83DF0A2-7D15-5367-5B43-A03FDAD70B08}"/>
              </a:ext>
            </a:extLst>
          </p:cNvPr>
          <p:cNvSpPr>
            <a:spLocks noGrp="1"/>
          </p:cNvSpPr>
          <p:nvPr>
            <p:ph type="body" sz="quarter" idx="18"/>
          </p:nvPr>
        </p:nvSpPr>
        <p:spPr>
          <a:xfrm>
            <a:off x="2334682" y="4727574"/>
            <a:ext cx="5618624" cy="165163"/>
          </a:xfrm>
        </p:spPr>
        <p:txBody>
          <a:bodyPr/>
          <a:lstStyle/>
          <a:p>
            <a:r>
              <a:rPr lang="fi-FI"/>
              <a:t>Lähde: Teknologiateollisuus ry:n TeknoBaro kyselyt.</a:t>
            </a:r>
          </a:p>
          <a:p>
            <a:endParaRPr lang="fi-FI"/>
          </a:p>
        </p:txBody>
      </p:sp>
      <p:graphicFrame>
        <p:nvGraphicFramePr>
          <p:cNvPr id="11" name="Sisällön paikkamerkki 10">
            <a:extLst>
              <a:ext uri="{FF2B5EF4-FFF2-40B4-BE49-F238E27FC236}">
                <a16:creationId xmlns:a16="http://schemas.microsoft.com/office/drawing/2014/main" id="{5C00F945-C6ED-7F12-0ED6-279F2BD016D5}"/>
              </a:ext>
            </a:extLst>
          </p:cNvPr>
          <p:cNvGraphicFramePr>
            <a:graphicFrameLocks noGrp="1"/>
          </p:cNvGraphicFramePr>
          <p:nvPr>
            <p:ph sz="quarter" idx="17"/>
            <p:extLst>
              <p:ext uri="{D42A27DB-BD31-4B8C-83A1-F6EECF244321}">
                <p14:modId xmlns:p14="http://schemas.microsoft.com/office/powerpoint/2010/main" val="3839087449"/>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C287D5DE-E3FF-E203-B2C2-A7940D481DCE}"/>
              </a:ext>
            </a:extLst>
          </p:cNvPr>
          <p:cNvGraphicFramePr>
            <a:graphicFrameLocks/>
          </p:cNvGraphicFramePr>
          <p:nvPr>
            <p:extLst>
              <p:ext uri="{D42A27DB-BD31-4B8C-83A1-F6EECF244321}">
                <p14:modId xmlns:p14="http://schemas.microsoft.com/office/powerpoint/2010/main" val="3811031921"/>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1313741"/>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9F45D-2DB6-44CB-E706-1C7AA3DE256B}"/>
            </a:ext>
          </a:extLst>
        </p:cNvPr>
        <p:cNvGrpSpPr/>
        <p:nvPr/>
      </p:nvGrpSpPr>
      <p:grpSpPr>
        <a:xfrm>
          <a:off x="0" y="0"/>
          <a:ext cx="0" cy="0"/>
          <a:chOff x="0" y="0"/>
          <a:chExt cx="0" cy="0"/>
        </a:xfrm>
      </p:grpSpPr>
      <p:pic>
        <p:nvPicPr>
          <p:cNvPr id="11" name="Kuvan paikkamerkki 10">
            <a:extLst>
              <a:ext uri="{FF2B5EF4-FFF2-40B4-BE49-F238E27FC236}">
                <a16:creationId xmlns:a16="http://schemas.microsoft.com/office/drawing/2014/main" id="{0D14E4F7-8C86-913E-BF6B-375485D24A48}"/>
              </a:ext>
            </a:extLst>
          </p:cNvPr>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26609" r="26609"/>
          <a:stretch/>
        </p:blipFill>
        <p:spPr>
          <a:prstGeom prst="rect">
            <a:avLst/>
          </a:prstGeom>
          <a:solidFill>
            <a:srgbClr val="FFFFFF"/>
          </a:solidFill>
        </p:spPr>
      </p:pic>
      <p:sp>
        <p:nvSpPr>
          <p:cNvPr id="6" name="Otsikko 5">
            <a:extLst>
              <a:ext uri="{FF2B5EF4-FFF2-40B4-BE49-F238E27FC236}">
                <a16:creationId xmlns:a16="http://schemas.microsoft.com/office/drawing/2014/main" id="{FAD848B0-60AA-A9C1-BB31-C13FE8139B44}"/>
              </a:ext>
            </a:extLst>
          </p:cNvPr>
          <p:cNvSpPr>
            <a:spLocks noGrp="1"/>
          </p:cNvSpPr>
          <p:nvPr>
            <p:ph type="title"/>
          </p:nvPr>
        </p:nvSpPr>
        <p:spPr>
          <a:xfrm>
            <a:off x="361159" y="574488"/>
            <a:ext cx="5436610" cy="2066590"/>
          </a:xfrm>
        </p:spPr>
        <p:txBody>
          <a:bodyPr/>
          <a:lstStyle/>
          <a:p>
            <a:r>
              <a:rPr lang="fi-FI">
                <a:solidFill>
                  <a:schemeClr val="tx1"/>
                </a:solidFill>
              </a:rPr>
              <a:t>Vapaat kommentit yrityksenne suhdannetilanteesta ja -näkymistä</a:t>
            </a:r>
          </a:p>
        </p:txBody>
      </p:sp>
      <p:sp>
        <p:nvSpPr>
          <p:cNvPr id="3" name="Dian numeron paikkamerkki 2">
            <a:extLst>
              <a:ext uri="{FF2B5EF4-FFF2-40B4-BE49-F238E27FC236}">
                <a16:creationId xmlns:a16="http://schemas.microsoft.com/office/drawing/2014/main" id="{5523C80F-AAEA-1E2C-8EF8-5246D7BCD1EB}"/>
              </a:ext>
            </a:extLst>
          </p:cNvPr>
          <p:cNvSpPr>
            <a:spLocks noGrp="1"/>
          </p:cNvSpPr>
          <p:nvPr>
            <p:ph type="sldNum" sz="quarter" idx="4294967295"/>
          </p:nvPr>
        </p:nvSpPr>
        <p:spPr>
          <a:xfrm>
            <a:off x="8280400" y="4729163"/>
            <a:ext cx="863600" cy="165100"/>
          </a:xfrm>
        </p:spPr>
        <p:txBody>
          <a:bodyPr/>
          <a:lstStyle/>
          <a:p>
            <a:r>
              <a:rPr lang="fi-FI"/>
              <a:t>45</a:t>
            </a:r>
          </a:p>
        </p:txBody>
      </p:sp>
    </p:spTree>
    <p:extLst>
      <p:ext uri="{BB962C8B-B14F-4D97-AF65-F5344CB8AC3E}">
        <p14:creationId xmlns:p14="http://schemas.microsoft.com/office/powerpoint/2010/main" val="1335933876"/>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9A96E0EF-5824-6533-5353-E2FE10770513}"/>
              </a:ext>
            </a:extLst>
          </p:cNvPr>
          <p:cNvSpPr>
            <a:spLocks noGrp="1"/>
          </p:cNvSpPr>
          <p:nvPr>
            <p:ph type="body" sz="quarter" idx="18"/>
          </p:nvPr>
        </p:nvSpPr>
        <p:spPr/>
        <p:txBody>
          <a:bodyPr/>
          <a:lstStyle/>
          <a:p>
            <a:endParaRPr lang="fi-FI"/>
          </a:p>
        </p:txBody>
      </p:sp>
      <p:sp>
        <p:nvSpPr>
          <p:cNvPr id="3" name="Sisällön paikkamerkki 2">
            <a:extLst>
              <a:ext uri="{FF2B5EF4-FFF2-40B4-BE49-F238E27FC236}">
                <a16:creationId xmlns:a16="http://schemas.microsoft.com/office/drawing/2014/main" id="{F08164E3-0E05-2E09-CC7B-FF7C86B724D6}"/>
              </a:ext>
            </a:extLst>
          </p:cNvPr>
          <p:cNvSpPr>
            <a:spLocks noGrp="1"/>
          </p:cNvSpPr>
          <p:nvPr>
            <p:ph idx="1"/>
          </p:nvPr>
        </p:nvSpPr>
        <p:spPr>
          <a:xfrm>
            <a:off x="380667" y="1131589"/>
            <a:ext cx="7826188" cy="3326111"/>
          </a:xfrm>
        </p:spPr>
        <p:txBody>
          <a:bodyPr>
            <a:noAutofit/>
          </a:bodyPr>
          <a:lstStyle/>
          <a:p>
            <a:r>
              <a:rPr lang="fi-FI" sz="1200" dirty="0"/>
              <a:t>Kysyntä on vakaata ja vahvaa. Selkeästi parempaa kuin 2025, mutta vakaata 2026. Maailmantalouden yleiskehitys (sodat, tekoälybuumin puhkeaminen, inflaatio) on suurin riskimme.</a:t>
            </a:r>
          </a:p>
          <a:p>
            <a:r>
              <a:rPr lang="fi-FI" sz="1200" dirty="0"/>
              <a:t>Tietotekniikassa tilanne on kaksijakoinen. Pidemmällä aikajänteellä (n. 1 - 2v) uskomme </a:t>
            </a:r>
            <a:r>
              <a:rPr lang="fi-FI" sz="1200" dirty="0" err="1"/>
              <a:t>AI:n</a:t>
            </a:r>
            <a:r>
              <a:rPr lang="fi-FI" sz="1200" dirty="0"/>
              <a:t> tuovan uutta kasvua ja lisääntyvää kysyntää. Lyhyemmällä aikajänteellä teemme sisäistä transformaatiota, jossa syntyy uusia rooleja ja työnkuvaus muuttuu. Tämä aiheuttaa samaan aikaan, että rekrytoimme uusia osaajia ja vähennämme henkilöstöä. Nettomääräisesti emme usko henkilöstömäärän kasvavan oleellisesti.</a:t>
            </a:r>
          </a:p>
          <a:p>
            <a:r>
              <a:rPr lang="fi-FI" sz="1200" dirty="0"/>
              <a:t>Selkeää piristymistä tapahtunut, mutta edelleen varovaisuutta asiakkailla.</a:t>
            </a:r>
          </a:p>
          <a:p>
            <a:r>
              <a:rPr lang="fi-FI" sz="1200" dirty="0"/>
              <a:t>Todella hyviä kasvuprojekteja käynnissä. Nämä johtavat ensisijaisesti automaatioinvestointeihin ja uusiin asiantuntijarekrytointeihin.</a:t>
            </a:r>
          </a:p>
          <a:p>
            <a:r>
              <a:rPr lang="fi-FI" sz="1200" dirty="0"/>
              <a:t>Emme vielä näe konkreettista muutosta Pk-yritysten ostoissa ja konserneissa edelleen päätösajat ovat pitkiä.</a:t>
            </a:r>
          </a:p>
          <a:p>
            <a:endParaRPr lang="fi-FI" sz="1200" dirty="0"/>
          </a:p>
        </p:txBody>
      </p:sp>
      <p:sp>
        <p:nvSpPr>
          <p:cNvPr id="4" name="Otsikko 3">
            <a:extLst>
              <a:ext uri="{FF2B5EF4-FFF2-40B4-BE49-F238E27FC236}">
                <a16:creationId xmlns:a16="http://schemas.microsoft.com/office/drawing/2014/main" id="{2E9180CD-93E1-5A91-618D-F02DD8DB4886}"/>
              </a:ext>
            </a:extLst>
          </p:cNvPr>
          <p:cNvSpPr>
            <a:spLocks noGrp="1"/>
          </p:cNvSpPr>
          <p:nvPr>
            <p:ph type="title"/>
          </p:nvPr>
        </p:nvSpPr>
        <p:spPr/>
        <p:txBody>
          <a:bodyPr/>
          <a:lstStyle/>
          <a:p>
            <a:r>
              <a:rPr lang="fi-FI" dirty="0"/>
              <a:t>Avokommentteja:</a:t>
            </a:r>
          </a:p>
        </p:txBody>
      </p:sp>
      <p:sp>
        <p:nvSpPr>
          <p:cNvPr id="5" name="Päivämäärän paikkamerkki 4">
            <a:extLst>
              <a:ext uri="{FF2B5EF4-FFF2-40B4-BE49-F238E27FC236}">
                <a16:creationId xmlns:a16="http://schemas.microsoft.com/office/drawing/2014/main" id="{0F0890DF-F719-673B-EED6-13CA6B154576}"/>
              </a:ext>
            </a:extLst>
          </p:cNvPr>
          <p:cNvSpPr>
            <a:spLocks noGrp="1"/>
          </p:cNvSpPr>
          <p:nvPr>
            <p:ph type="dt" sz="half" idx="2"/>
          </p:nvPr>
        </p:nvSpPr>
        <p:spPr/>
        <p:txBody>
          <a:bodyPr/>
          <a:lstStyle/>
          <a:p>
            <a:fld id="{1B16F53B-7158-4458-A0D4-1436C88C6842}" type="datetime1">
              <a:rPr lang="fi-FI" smtClean="0"/>
              <a:pPr/>
              <a:t>17.9.2026</a:t>
            </a:fld>
            <a:endParaRPr lang="fi-FI"/>
          </a:p>
        </p:txBody>
      </p:sp>
      <p:sp>
        <p:nvSpPr>
          <p:cNvPr id="6" name="Alatunnisteen paikkamerkki 5">
            <a:extLst>
              <a:ext uri="{FF2B5EF4-FFF2-40B4-BE49-F238E27FC236}">
                <a16:creationId xmlns:a16="http://schemas.microsoft.com/office/drawing/2014/main" id="{55D7187B-45F2-ACB5-1B9D-5F8B97813DF7}"/>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9062B079-12BA-F784-A9BE-DBDEB8783D9A}"/>
              </a:ext>
            </a:extLst>
          </p:cNvPr>
          <p:cNvSpPr>
            <a:spLocks noGrp="1"/>
          </p:cNvSpPr>
          <p:nvPr>
            <p:ph type="sldNum" sz="quarter" idx="4"/>
          </p:nvPr>
        </p:nvSpPr>
        <p:spPr/>
        <p:txBody>
          <a:bodyPr/>
          <a:lstStyle/>
          <a:p>
            <a:fld id="{6FCB6B90-8271-4E8F-82C1-E646FBB48A2E}" type="slidenum">
              <a:rPr lang="fi-FI" smtClean="0"/>
              <a:pPr/>
              <a:t>59</a:t>
            </a:fld>
            <a:endParaRPr lang="fi-FI"/>
          </a:p>
        </p:txBody>
      </p:sp>
    </p:spTree>
    <p:extLst>
      <p:ext uri="{BB962C8B-B14F-4D97-AF65-F5344CB8AC3E}">
        <p14:creationId xmlns:p14="http://schemas.microsoft.com/office/powerpoint/2010/main" val="1744963325"/>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n paikkamerkki 5">
            <a:extLst>
              <a:ext uri="{FF2B5EF4-FFF2-40B4-BE49-F238E27FC236}">
                <a16:creationId xmlns:a16="http://schemas.microsoft.com/office/drawing/2014/main" id="{CF8E59D3-D0DA-FC0D-BD62-A8832E0AA3AD}"/>
              </a:ext>
            </a:extLst>
          </p:cNvPr>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t="2497" b="2497"/>
          <a:stretch/>
        </p:blipFill>
        <p:spPr>
          <a:prstGeom prst="rect">
            <a:avLst/>
          </a:prstGeom>
          <a:solidFill>
            <a:srgbClr val="FFFFFF"/>
          </a:solidFill>
        </p:spPr>
      </p:pic>
      <p:sp>
        <p:nvSpPr>
          <p:cNvPr id="2" name="Otsikko 1">
            <a:extLst>
              <a:ext uri="{FF2B5EF4-FFF2-40B4-BE49-F238E27FC236}">
                <a16:creationId xmlns:a16="http://schemas.microsoft.com/office/drawing/2014/main" id="{A138D476-DA22-6137-7620-060070CA0C98}"/>
              </a:ext>
            </a:extLst>
          </p:cNvPr>
          <p:cNvSpPr>
            <a:spLocks noGrp="1"/>
          </p:cNvSpPr>
          <p:nvPr>
            <p:ph type="title"/>
          </p:nvPr>
        </p:nvSpPr>
        <p:spPr>
          <a:xfrm>
            <a:off x="361159" y="574488"/>
            <a:ext cx="5436610" cy="986872"/>
          </a:xfrm>
        </p:spPr>
        <p:txBody>
          <a:bodyPr/>
          <a:lstStyle/>
          <a:p>
            <a:r>
              <a:rPr lang="fi-FI" sz="2800" dirty="0">
                <a:solidFill>
                  <a:schemeClr val="tx1"/>
                </a:solidFill>
              </a:rPr>
              <a:t>Kysyttävää? Ota yhteyttä!</a:t>
            </a:r>
            <a:br>
              <a:rPr lang="fi-FI" sz="2800" dirty="0">
                <a:solidFill>
                  <a:schemeClr val="tx1"/>
                </a:solidFill>
              </a:rPr>
            </a:br>
            <a:endParaRPr lang="fi-FI" sz="2800" dirty="0">
              <a:solidFill>
                <a:schemeClr val="tx1"/>
              </a:solidFill>
            </a:endParaRPr>
          </a:p>
        </p:txBody>
      </p:sp>
      <p:sp>
        <p:nvSpPr>
          <p:cNvPr id="4" name="Sisällön paikkamerkki 4">
            <a:extLst>
              <a:ext uri="{FF2B5EF4-FFF2-40B4-BE49-F238E27FC236}">
                <a16:creationId xmlns:a16="http://schemas.microsoft.com/office/drawing/2014/main" id="{46DF0695-6E7A-ACB0-1EDD-F9A86A25BF44}"/>
              </a:ext>
            </a:extLst>
          </p:cNvPr>
          <p:cNvSpPr txBox="1">
            <a:spLocks/>
          </p:cNvSpPr>
          <p:nvPr/>
        </p:nvSpPr>
        <p:spPr>
          <a:xfrm>
            <a:off x="828290" y="1488537"/>
            <a:ext cx="3844800" cy="2343417"/>
          </a:xfrm>
          <a:prstGeom prst="rect">
            <a:avLst/>
          </a:prstGeom>
        </p:spPr>
        <p:txBody>
          <a:bodyPr/>
          <a:lstStyle>
            <a:lvl1pPr marL="234000" indent="-212400" algn="l" defTabSz="806052" rtl="0" eaLnBrk="1" latinLnBrk="0" hangingPunct="1">
              <a:lnSpc>
                <a:spcPts val="2000"/>
              </a:lnSpc>
              <a:spcBef>
                <a:spcPts val="400"/>
              </a:spcBef>
              <a:spcAft>
                <a:spcPts val="300"/>
              </a:spcAft>
              <a:buClrTx/>
              <a:buSzPct val="125000"/>
              <a:buFont typeface="Arial" panose="020B0604020202020204" pitchFamily="34" charset="0"/>
              <a:buChar char="•"/>
              <a:defRPr sz="1600" b="0" i="0" kern="1200" spc="-35"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29732" indent="-158400" algn="l" defTabSz="806052" rtl="0" eaLnBrk="1" latinLnBrk="0" hangingPunct="1">
              <a:lnSpc>
                <a:spcPts val="1800"/>
              </a:lnSpc>
              <a:spcBef>
                <a:spcPts val="200"/>
              </a:spcBef>
              <a:spcAft>
                <a:spcPts val="200"/>
              </a:spcAft>
              <a:buClrTx/>
              <a:buSzPct val="125000"/>
              <a:buFont typeface="Arial" pitchFamily="34" charset="0"/>
              <a:buChar char="–"/>
              <a:defRPr sz="1300" b="0" i="0" kern="1200" spc="-35"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44591" indent="-158400" algn="l" defTabSz="806052" rtl="0" eaLnBrk="1" latinLnBrk="0" hangingPunct="1">
              <a:lnSpc>
                <a:spcPts val="1800"/>
              </a:lnSpc>
              <a:spcBef>
                <a:spcPts val="200"/>
              </a:spcBef>
              <a:spcAft>
                <a:spcPts val="200"/>
              </a:spcAft>
              <a:buClrTx/>
              <a:buSzPct val="125000"/>
              <a:buFont typeface="Arial" panose="020B0604020202020204" pitchFamily="34" charset="0"/>
              <a:buChar char="•"/>
              <a:defRPr sz="1050" b="0" i="0" kern="1200" spc="-35"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267851" indent="-158400" algn="l" defTabSz="806052" rtl="0" eaLnBrk="1" latinLnBrk="0" hangingPunct="1">
              <a:lnSpc>
                <a:spcPts val="1800"/>
              </a:lnSpc>
              <a:spcBef>
                <a:spcPts val="200"/>
              </a:spcBef>
              <a:spcAft>
                <a:spcPts val="200"/>
              </a:spcAft>
              <a:buClrTx/>
              <a:buSzPct val="125000"/>
              <a:buFont typeface="Arial" pitchFamily="34" charset="0"/>
              <a:buChar char="–"/>
              <a:defRPr sz="1050" b="0" i="0" kern="1200" spc="-35"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582718" indent="-158400" algn="l" defTabSz="806052" rtl="0" eaLnBrk="1" latinLnBrk="0" hangingPunct="1">
              <a:lnSpc>
                <a:spcPts val="2000"/>
              </a:lnSpc>
              <a:spcBef>
                <a:spcPts val="400"/>
              </a:spcBef>
              <a:spcAft>
                <a:spcPts val="300"/>
              </a:spcAft>
              <a:buClrTx/>
              <a:buSzPct val="125000"/>
              <a:buFont typeface="Arial" panose="020B0604020202020204" pitchFamily="34" charset="0"/>
              <a:buChar char="•"/>
              <a:defRPr sz="1000" kern="1200" spc="-35"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216640"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6pPr>
            <a:lvl7pPr marL="2619666"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7pPr>
            <a:lvl8pPr marL="3022694"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8pPr>
            <a:lvl9pPr marL="3425719"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9pPr>
          </a:lstStyle>
          <a:p>
            <a:pPr marL="21600" indent="0">
              <a:buFont typeface="Arial" panose="020B0604020202020204" pitchFamily="34" charset="0"/>
              <a:buNone/>
            </a:pPr>
            <a:r>
              <a:rPr lang="fi-FI" dirty="0"/>
              <a:t>Hanne Mikkonen</a:t>
            </a:r>
          </a:p>
          <a:p>
            <a:pPr marL="21600" indent="0">
              <a:buFont typeface="Arial" panose="020B0604020202020204" pitchFamily="34" charset="0"/>
              <a:buNone/>
            </a:pPr>
            <a:r>
              <a:rPr lang="fi-FI" dirty="0"/>
              <a:t>Johtava ekonomisti</a:t>
            </a:r>
          </a:p>
          <a:p>
            <a:pPr marL="21600" indent="0">
              <a:buFont typeface="Arial" panose="020B0604020202020204" pitchFamily="34" charset="0"/>
              <a:buNone/>
            </a:pPr>
            <a:endParaRPr lang="fi-FI" dirty="0"/>
          </a:p>
          <a:p>
            <a:pPr marL="21600" indent="0">
              <a:buFont typeface="Arial" panose="020B0604020202020204" pitchFamily="34" charset="0"/>
              <a:buNone/>
            </a:pPr>
            <a:r>
              <a:rPr lang="fi-FI" dirty="0"/>
              <a:t>Talous ja kestävä kasvu</a:t>
            </a:r>
          </a:p>
          <a:p>
            <a:pPr marL="21600" indent="0">
              <a:buFont typeface="Arial" panose="020B0604020202020204" pitchFamily="34" charset="0"/>
              <a:buNone/>
            </a:pPr>
            <a:r>
              <a:rPr lang="fi-FI" dirty="0"/>
              <a:t>Teknologiateollisuus ry</a:t>
            </a:r>
          </a:p>
          <a:p>
            <a:pPr marL="21600" indent="0">
              <a:buFont typeface="Arial" panose="020B0604020202020204" pitchFamily="34" charset="0"/>
              <a:buNone/>
            </a:pPr>
            <a:endParaRPr lang="fi-FI" sz="1400" dirty="0"/>
          </a:p>
          <a:p>
            <a:pPr marL="21600" indent="0">
              <a:buFont typeface="Arial" panose="020B0604020202020204" pitchFamily="34" charset="0"/>
              <a:buNone/>
            </a:pPr>
            <a:r>
              <a:rPr lang="fi-FI" sz="1200" dirty="0"/>
              <a:t>0440 296 152</a:t>
            </a:r>
          </a:p>
          <a:p>
            <a:pPr marL="21600" indent="0">
              <a:buFont typeface="Arial" panose="020B0604020202020204" pitchFamily="34" charset="0"/>
              <a:buNone/>
            </a:pPr>
            <a:r>
              <a:rPr lang="fi-FI" sz="1200" dirty="0">
                <a:hlinkClick r:id="rId3"/>
              </a:rPr>
              <a:t>hanne.mikkonen@teknologiateollisuus.fi</a:t>
            </a:r>
            <a:endParaRPr lang="fi-FI" sz="1200" dirty="0"/>
          </a:p>
          <a:p>
            <a:pPr marL="21600" indent="0">
              <a:buFont typeface="Arial" panose="020B0604020202020204" pitchFamily="34" charset="0"/>
              <a:buNone/>
            </a:pPr>
            <a:endParaRPr lang="fi-FI" dirty="0"/>
          </a:p>
        </p:txBody>
      </p:sp>
    </p:spTree>
    <p:extLst>
      <p:ext uri="{BB962C8B-B14F-4D97-AF65-F5344CB8AC3E}">
        <p14:creationId xmlns:p14="http://schemas.microsoft.com/office/powerpoint/2010/main" val="170880952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8248585"/>
      </p:ext>
    </p:extLst>
  </p:cSld>
  <p:clrMapOvr>
    <a:masterClrMapping/>
  </p:clrMapOvr>
  <p:transition spd="med">
    <p:fade/>
  </p:transition>
</p:sld>
</file>

<file path=ppt/theme/theme1.xml><?xml version="1.0" encoding="utf-8"?>
<a:theme xmlns:a="http://schemas.openxmlformats.org/drawingml/2006/main" name="Teknologiateollisuus_masterdia">
  <a:themeElements>
    <a:clrScheme name="Teknologiateollisuus">
      <a:dk1>
        <a:srgbClr val="000000"/>
      </a:dk1>
      <a:lt1>
        <a:srgbClr val="FFFFFF"/>
      </a:lt1>
      <a:dk2>
        <a:srgbClr val="000000"/>
      </a:dk2>
      <a:lt2>
        <a:srgbClr val="FFFFFF"/>
      </a:lt2>
      <a:accent1>
        <a:srgbClr val="0070C0"/>
      </a:accent1>
      <a:accent2>
        <a:srgbClr val="FF00B8"/>
      </a:accent2>
      <a:accent3>
        <a:srgbClr val="85E869"/>
      </a:accent3>
      <a:accent4>
        <a:srgbClr val="FF805C"/>
      </a:accent4>
      <a:accent5>
        <a:srgbClr val="8A0FA6"/>
      </a:accent5>
      <a:accent6>
        <a:srgbClr val="FFFF00"/>
      </a:accent6>
      <a:hlink>
        <a:srgbClr val="0ACFCF"/>
      </a:hlink>
      <a:folHlink>
        <a:srgbClr val="0ACFCF"/>
      </a:folHlink>
    </a:clrScheme>
    <a:fontScheme name="Teknologiateollisuu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alpha val="89999"/>
          </a:srgbClr>
        </a:solidFill>
      </a:spPr>
      <a:bodyPr wrap="square" lIns="0" tIns="0" rIns="0" bIns="0" rtlCol="0"/>
      <a:lstStyle>
        <a:defPPr algn="l">
          <a:defRPr b="1" i="0">
            <a:latin typeface="Verdana" panose="020B0604030504040204" pitchFamily="34" charset="0"/>
          </a:defRPr>
        </a:defPPr>
      </a:lstStyle>
    </a:spDef>
    <a:lnDef>
      <a:spPr>
        <a:ln w="19050"/>
      </a:spPr>
      <a:bodyPr/>
      <a:lstStyle/>
      <a:style>
        <a:lnRef idx="1">
          <a:schemeClr val="accent1"/>
        </a:lnRef>
        <a:fillRef idx="0">
          <a:schemeClr val="accent1"/>
        </a:fillRef>
        <a:effectRef idx="0">
          <a:schemeClr val="accent1"/>
        </a:effectRef>
        <a:fontRef idx="minor">
          <a:schemeClr val="tx1"/>
        </a:fontRef>
      </a:style>
    </a:lnDef>
    <a:txDef>
      <a:spPr/>
      <a:bodyPr vert="horz" wrap="square" lIns="0" tIns="14604" rIns="0" bIns="0" rtlCol="0" anchor="t">
        <a:spAutoFit/>
      </a:bodyPr>
      <a:lstStyle>
        <a:defPPr marL="12700" marR="5080" algn="l">
          <a:lnSpc>
            <a:spcPct val="99900"/>
          </a:lnSpc>
          <a:spcBef>
            <a:spcPts val="114"/>
          </a:spcBef>
          <a:defRPr spc="-10" dirty="0"/>
        </a:defPPr>
      </a:lstStyle>
    </a:txDef>
  </a:objectDefaults>
  <a:extraClrSchemeLst/>
  <a:extLst>
    <a:ext uri="{05A4C25C-085E-4340-85A3-A5531E510DB2}">
      <thm15:themeFamily xmlns:thm15="http://schemas.microsoft.com/office/thememl/2012/main" name="Esitys2" id="{6FDEA7B7-EFC3-4309-9533-EAA1FBEA5E50}" vid="{FA40F1A5-8A09-49EF-B098-5275DA522188}"/>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F886EDC3C35ED44386E38662B6DACCDA" ma:contentTypeVersion="20" ma:contentTypeDescription="Luo uusi asiakirja." ma:contentTypeScope="" ma:versionID="5f42a86ea9b9bd6e4171dcdf6da9208f">
  <xsd:schema xmlns:xsd="http://www.w3.org/2001/XMLSchema" xmlns:xs="http://www.w3.org/2001/XMLSchema" xmlns:p="http://schemas.microsoft.com/office/2006/metadata/properties" xmlns:ns2="b057f711-7d93-472c-a8f6-94be00805750" xmlns:ns3="c296724d-1a81-4a23-b6dd-dca7fd62c6ff" targetNamespace="http://schemas.microsoft.com/office/2006/metadata/properties" ma:root="true" ma:fieldsID="414f3867d7ba3fb09d89147dee69305a" ns2:_="" ns3:_="">
    <xsd:import namespace="b057f711-7d93-472c-a8f6-94be00805750"/>
    <xsd:import namespace="c296724d-1a81-4a23-b6dd-dca7fd62c6f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Henkil_x00f6_"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57f711-7d93-472c-a8f6-94be0080575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f83a129e-02f3-4c10-aeed-b048f014efe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Henkil_x00f6_" ma:index="26" nillable="true" ma:displayName="Henkilö" ma:list="UserInfo" ma:SharePointGroup="0" ma:internalName="Henkil_x00f6_"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296724d-1a81-4a23-b6dd-dca7fd62c6ff"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bddbccb1-85c5-4102-b8cd-d9aa5a21b0d6}" ma:internalName="TaxCatchAll" ma:showField="CatchAllData" ma:web="c296724d-1a81-4a23-b6dd-dca7fd62c6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057f711-7d93-472c-a8f6-94be00805750">
      <Terms xmlns="http://schemas.microsoft.com/office/infopath/2007/PartnerControls"/>
    </lcf76f155ced4ddcb4097134ff3c332f>
    <TaxCatchAll xmlns="c296724d-1a81-4a23-b6dd-dca7fd62c6ff" xsi:nil="true"/>
    <Henkil_x00f6_ xmlns="b057f711-7d93-472c-a8f6-94be00805750">
      <UserInfo>
        <DisplayName/>
        <AccountId xsi:nil="true"/>
        <AccountType/>
      </UserInfo>
    </Henkil_x00f6_>
  </documentManagement>
</p:properties>
</file>

<file path=customXml/itemProps1.xml><?xml version="1.0" encoding="utf-8"?>
<ds:datastoreItem xmlns:ds="http://schemas.openxmlformats.org/officeDocument/2006/customXml" ds:itemID="{966A60C1-AD85-4E9F-90D2-C2734BE86A6E}">
  <ds:schemaRefs>
    <ds:schemaRef ds:uri="b057f711-7d93-472c-a8f6-94be00805750"/>
    <ds:schemaRef ds:uri="c296724d-1a81-4a23-b6dd-dca7fd62c6f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CA141C6-1614-4E2B-BF99-5A47125DD75C}">
  <ds:schemaRefs>
    <ds:schemaRef ds:uri="http://schemas.microsoft.com/sharepoint/v3/contenttype/forms"/>
  </ds:schemaRefs>
</ds:datastoreItem>
</file>

<file path=customXml/itemProps3.xml><?xml version="1.0" encoding="utf-8"?>
<ds:datastoreItem xmlns:ds="http://schemas.openxmlformats.org/officeDocument/2006/customXml" ds:itemID="{9395BB54-C012-4A19-9A51-D08838346B96}">
  <ds:schemaRefs>
    <ds:schemaRef ds:uri="http://www.w3.org/XML/1998/namespace"/>
    <ds:schemaRef ds:uri="http://schemas.microsoft.com/office/infopath/2007/PartnerControls"/>
    <ds:schemaRef ds:uri="http://schemas.openxmlformats.org/package/2006/metadata/core-properties"/>
    <ds:schemaRef ds:uri="http://purl.org/dc/elements/1.1/"/>
    <ds:schemaRef ds:uri="http://purl.org/dc/terms/"/>
    <ds:schemaRef ds:uri="http://schemas.microsoft.com/office/2006/documentManagement/types"/>
    <ds:schemaRef ds:uri="http://purl.org/dc/dcmitype/"/>
    <ds:schemaRef ds:uri="http://schemas.microsoft.com/office/2006/metadata/properties"/>
    <ds:schemaRef ds:uri="c296724d-1a81-4a23-b6dd-dca7fd62c6ff"/>
    <ds:schemaRef ds:uri="b057f711-7d93-472c-a8f6-94be00805750"/>
  </ds:schemaRefs>
</ds:datastoreItem>
</file>

<file path=docMetadata/LabelInfo.xml><?xml version="1.0" encoding="utf-8"?>
<clbl:labelList xmlns:clbl="http://schemas.microsoft.com/office/2020/mipLabelMetadata">
  <clbl:label id="{28fe8840-82fd-49cb-97d6-06397fbe7377}" enabled="1" method="Standard" siteId="{c0b0ba2d-80d8-41e2-a9ff-fda7be656b28}" contentBits="0" removed="0"/>
</clbl:labelList>
</file>

<file path=docProps/app.xml><?xml version="1.0" encoding="utf-8"?>
<Properties xmlns="http://schemas.openxmlformats.org/officeDocument/2006/extended-properties" xmlns:vt="http://schemas.openxmlformats.org/officeDocument/2006/docPropsVTypes">
  <Template>blank</Template>
  <TotalTime>5017</TotalTime>
  <Words>2279</Words>
  <Application>Microsoft Office PowerPoint</Application>
  <PresentationFormat>Näytössä katseltava esitys (16:9)</PresentationFormat>
  <Paragraphs>574</Paragraphs>
  <Slides>61</Slides>
  <Notes>46</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61</vt:i4>
      </vt:variant>
    </vt:vector>
  </HeadingPairs>
  <TitlesOfParts>
    <vt:vector size="64" baseType="lpstr">
      <vt:lpstr>Verdana</vt:lpstr>
      <vt:lpstr>Arial</vt:lpstr>
      <vt:lpstr>Teknologiateollisuus_masterdia</vt:lpstr>
      <vt:lpstr>PowerPoint-esitys</vt:lpstr>
      <vt:lpstr>PowerPoint-esitys</vt:lpstr>
      <vt:lpstr>PowerPoint-esitys</vt:lpstr>
      <vt:lpstr>PowerPoint-esitys</vt:lpstr>
      <vt:lpstr>PowerPoint-esitys</vt:lpstr>
      <vt:lpstr>Aikasarjat</vt:lpstr>
      <vt:lpstr>PowerPoint-esitys</vt:lpstr>
      <vt:lpstr>PowerPoint-esitys</vt:lpstr>
      <vt:lpstr>PowerPoint-esitys</vt:lpstr>
      <vt:lpstr>Suhdannetilanne</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Tulevat kolme kuukautta?</vt:lpstr>
      <vt:lpstr>PowerPoint-esitys</vt:lpstr>
      <vt:lpstr>PowerPoint-esitys</vt:lpstr>
      <vt:lpstr>PowerPoint-esitys</vt:lpstr>
      <vt:lpstr>PowerPoint-esitys</vt:lpstr>
      <vt:lpstr>PowerPoint-esitys</vt:lpstr>
      <vt:lpstr>PowerPoint-esitys</vt:lpstr>
      <vt:lpstr>Investoinnit</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Aikasarjat tarkemmalla jaottelulla</vt:lpstr>
      <vt:lpstr>Teollisuus</vt:lpstr>
      <vt:lpstr>PowerPoint-esitys</vt:lpstr>
      <vt:lpstr>PowerPoint-esitys</vt:lpstr>
      <vt:lpstr>PowerPoint-esitys</vt:lpstr>
      <vt:lpstr>Palvelut</vt:lpstr>
      <vt:lpstr>PowerPoint-esitys</vt:lpstr>
      <vt:lpstr>PowerPoint-esitys</vt:lpstr>
      <vt:lpstr>PowerPoint-esitys</vt:lpstr>
      <vt:lpstr>Yli 150 työllistävät</vt:lpstr>
      <vt:lpstr>PowerPoint-esitys</vt:lpstr>
      <vt:lpstr>PowerPoint-esitys</vt:lpstr>
      <vt:lpstr>PowerPoint-esitys</vt:lpstr>
      <vt:lpstr>Alle 150 työllistävät</vt:lpstr>
      <vt:lpstr>PowerPoint-esitys</vt:lpstr>
      <vt:lpstr>PowerPoint-esitys</vt:lpstr>
      <vt:lpstr>PowerPoint-esitys</vt:lpstr>
      <vt:lpstr>Vapaat kommentit yrityksenne suhdannetilanteesta ja -näkymistä</vt:lpstr>
      <vt:lpstr>Avokommentteja:</vt:lpstr>
      <vt:lpstr>Kysyttävää? Ota yhteyttä! </vt:lpstr>
      <vt:lpstr>PowerPoint-esitys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Mikkonen Hanne</dc:creator>
  <cp:keywords>Teknologiateollisuus_FI</cp:keywords>
  <cp:lastModifiedBy>Mikkonen Hanne</cp:lastModifiedBy>
  <cp:revision>29</cp:revision>
  <cp:lastPrinted>2016-06-09T07:47:11Z</cp:lastPrinted>
  <dcterms:created xsi:type="dcterms:W3CDTF">2026-06-12T06:28:15Z</dcterms:created>
  <dcterms:modified xsi:type="dcterms:W3CDTF">2026-09-17T07:48:08Z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vkameleonVerID">
    <vt:lpwstr>482.21.02.003</vt:lpwstr>
  </property>
  <property fmtid="{D5CDD505-2E9C-101B-9397-08002B2CF9AE}" pid="3" name="dvSaved">
    <vt:lpwstr>1</vt:lpwstr>
  </property>
  <property fmtid="{D5CDD505-2E9C-101B-9397-08002B2CF9AE}" pid="4" name="dvLanguage">
    <vt:lpwstr>1035</vt:lpwstr>
  </property>
  <property fmtid="{D5CDD505-2E9C-101B-9397-08002B2CF9AE}" pid="5" name="dvTemplate">
    <vt:lpwstr>Tekno_fi.potx</vt:lpwstr>
  </property>
  <property fmtid="{D5CDD505-2E9C-101B-9397-08002B2CF9AE}" pid="6" name="dvDefinition">
    <vt:lpwstr>23 (dd_default.xml)</vt:lpwstr>
  </property>
  <property fmtid="{D5CDD505-2E9C-101B-9397-08002B2CF9AE}" pid="7" name="dvDefinitionID">
    <vt:lpwstr>23</vt:lpwstr>
  </property>
  <property fmtid="{D5CDD505-2E9C-101B-9397-08002B2CF9AE}" pid="8" name="dvContentFile">
    <vt:lpwstr>dd_default.xml</vt:lpwstr>
  </property>
  <property fmtid="{D5CDD505-2E9C-101B-9397-08002B2CF9AE}" pid="9" name="dvGlobalVerID">
    <vt:lpwstr>482.90.02.003</vt:lpwstr>
  </property>
  <property fmtid="{D5CDD505-2E9C-101B-9397-08002B2CF9AE}" pid="10" name="dvDefinitionVersion">
    <vt:lpwstr>2.1 / 22.1.2015</vt:lpwstr>
  </property>
  <property fmtid="{D5CDD505-2E9C-101B-9397-08002B2CF9AE}" pid="11" name="filename">
    <vt:lpwstr>false</vt:lpwstr>
  </property>
  <property fmtid="{D5CDD505-2E9C-101B-9397-08002B2CF9AE}" pid="12" name="filenameandpath">
    <vt:lpwstr>false</vt:lpwstr>
  </property>
  <property fmtid="{D5CDD505-2E9C-101B-9397-08002B2CF9AE}" pid="13" name="dvPagenumberExist">
    <vt:lpwstr>1</vt:lpwstr>
  </property>
  <property fmtid="{D5CDD505-2E9C-101B-9397-08002B2CF9AE}" pid="14" name="dvAuthorExist">
    <vt:lpwstr>1</vt:lpwstr>
  </property>
  <property fmtid="{D5CDD505-2E9C-101B-9397-08002B2CF9AE}" pid="15" name="dvDateExist">
    <vt:lpwstr>-1</vt:lpwstr>
  </property>
  <property fmtid="{D5CDD505-2E9C-101B-9397-08002B2CF9AE}" pid="16" name="dvCategory">
    <vt:lpwstr>4</vt:lpwstr>
  </property>
  <property fmtid="{D5CDD505-2E9C-101B-9397-08002B2CF9AE}" pid="17" name="dvCategory_2">
    <vt:lpwstr>0</vt:lpwstr>
  </property>
  <property fmtid="{D5CDD505-2E9C-101B-9397-08002B2CF9AE}" pid="18" name="dvSavepath">
    <vt:lpwstr/>
  </property>
  <property fmtid="{D5CDD505-2E9C-101B-9397-08002B2CF9AE}" pid="19" name="dvUsed">
    <vt:lpwstr>1</vt:lpwstr>
  </property>
  <property fmtid="{D5CDD505-2E9C-101B-9397-08002B2CF9AE}" pid="20" name="dvCompany">
    <vt:lpwstr/>
  </property>
  <property fmtid="{D5CDD505-2E9C-101B-9397-08002B2CF9AE}" pid="21" name="dvSite">
    <vt:lpwstr/>
  </property>
  <property fmtid="{D5CDD505-2E9C-101B-9397-08002B2CF9AE}" pid="22" name="dvNumbering">
    <vt:lpwstr>0</vt:lpwstr>
  </property>
  <property fmtid="{D5CDD505-2E9C-101B-9397-08002B2CF9AE}" pid="23" name="dvDUname">
    <vt:lpwstr>Nora Elers</vt:lpwstr>
  </property>
  <property fmtid="{D5CDD505-2E9C-101B-9397-08002B2CF9AE}" pid="24" name="dvDUdepartment">
    <vt:lpwstr/>
  </property>
  <property fmtid="{D5CDD505-2E9C-101B-9397-08002B2CF9AE}" pid="25" name="dvLogoExist">
    <vt:lpwstr>0</vt:lpwstr>
  </property>
  <property fmtid="{D5CDD505-2E9C-101B-9397-08002B2CF9AE}" pid="26" name="dvCurrentlogo">
    <vt:lpwstr/>
  </property>
  <property fmtid="{D5CDD505-2E9C-101B-9397-08002B2CF9AE}" pid="27" name="ContentTypeId">
    <vt:lpwstr>0x010100F886EDC3C35ED44386E38662B6DACCDA</vt:lpwstr>
  </property>
  <property fmtid="{D5CDD505-2E9C-101B-9397-08002B2CF9AE}" pid="28" name="MediaServiceImageTags">
    <vt:lpwstr/>
  </property>
</Properties>
</file>